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49" r:id="rId2"/>
  </p:sldMasterIdLst>
  <p:notesMasterIdLst>
    <p:notesMasterId r:id="rId62"/>
  </p:notesMasterIdLst>
  <p:handoutMasterIdLst>
    <p:handoutMasterId r:id="rId63"/>
  </p:handoutMasterIdLst>
  <p:sldIdLst>
    <p:sldId id="584" r:id="rId3"/>
    <p:sldId id="1144" r:id="rId4"/>
    <p:sldId id="1150" r:id="rId5"/>
    <p:sldId id="1357" r:id="rId6"/>
    <p:sldId id="1355" r:id="rId7"/>
    <p:sldId id="1356" r:id="rId8"/>
    <p:sldId id="1171" r:id="rId9"/>
    <p:sldId id="1299" r:id="rId10"/>
    <p:sldId id="1301" r:id="rId11"/>
    <p:sldId id="1302" r:id="rId12"/>
    <p:sldId id="1303" r:id="rId13"/>
    <p:sldId id="1304" r:id="rId14"/>
    <p:sldId id="1305" r:id="rId15"/>
    <p:sldId id="1336" r:id="rId16"/>
    <p:sldId id="1335" r:id="rId17"/>
    <p:sldId id="1341" r:id="rId18"/>
    <p:sldId id="1306" r:id="rId19"/>
    <p:sldId id="1358" r:id="rId20"/>
    <p:sldId id="1359" r:id="rId21"/>
    <p:sldId id="1360" r:id="rId22"/>
    <p:sldId id="1307" r:id="rId23"/>
    <p:sldId id="1308" r:id="rId24"/>
    <p:sldId id="1350" r:id="rId25"/>
    <p:sldId id="1309" r:id="rId26"/>
    <p:sldId id="1340" r:id="rId27"/>
    <p:sldId id="1310" r:id="rId28"/>
    <p:sldId id="1312" r:id="rId29"/>
    <p:sldId id="1352" r:id="rId30"/>
    <p:sldId id="1314" r:id="rId31"/>
    <p:sldId id="1315" r:id="rId32"/>
    <p:sldId id="1316" r:id="rId33"/>
    <p:sldId id="1317" r:id="rId34"/>
    <p:sldId id="1318" r:id="rId35"/>
    <p:sldId id="1319" r:id="rId36"/>
    <p:sldId id="1320" r:id="rId37"/>
    <p:sldId id="1361" r:id="rId38"/>
    <p:sldId id="1362" r:id="rId39"/>
    <p:sldId id="1321" r:id="rId40"/>
    <p:sldId id="1322" r:id="rId41"/>
    <p:sldId id="1323" r:id="rId42"/>
    <p:sldId id="1324" r:id="rId43"/>
    <p:sldId id="1325" r:id="rId44"/>
    <p:sldId id="1326" r:id="rId45"/>
    <p:sldId id="1327" r:id="rId46"/>
    <p:sldId id="1328" r:id="rId47"/>
    <p:sldId id="1329" r:id="rId48"/>
    <p:sldId id="1330" r:id="rId49"/>
    <p:sldId id="1331" r:id="rId50"/>
    <p:sldId id="1332" r:id="rId51"/>
    <p:sldId id="1342" r:id="rId52"/>
    <p:sldId id="1343" r:id="rId53"/>
    <p:sldId id="1344" r:id="rId54"/>
    <p:sldId id="1345" r:id="rId55"/>
    <p:sldId id="1346" r:id="rId56"/>
    <p:sldId id="1347" r:id="rId57"/>
    <p:sldId id="1348" r:id="rId58"/>
    <p:sldId id="1349" r:id="rId59"/>
    <p:sldId id="1353" r:id="rId60"/>
    <p:sldId id="1042" r:id="rId61"/>
  </p:sldIdLst>
  <p:sldSz cx="9144000" cy="6858000" type="screen4x3"/>
  <p:notesSz cx="7099300" cy="10234613"/>
  <p:defaultTextStyle>
    <a:defPPr>
      <a:defRPr lang="zh-TW"/>
    </a:defPPr>
    <a:lvl1pPr algn="l" rtl="0" fontAlgn="base">
      <a:spcBef>
        <a:spcPct val="0"/>
      </a:spcBef>
      <a:spcAft>
        <a:spcPct val="0"/>
      </a:spcAft>
      <a:defRPr kumimoji="1" sz="3200"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Arial" charset="0"/>
        <a:ea typeface="新細明體" pitchFamily="18" charset="-120"/>
        <a:cs typeface="+mn-cs"/>
      </a:defRPr>
    </a:lvl5pPr>
    <a:lvl6pPr marL="2286000" algn="l" defTabSz="914400" rtl="0" eaLnBrk="1" latinLnBrk="0" hangingPunct="1">
      <a:defRPr kumimoji="1" sz="3200" kern="1200">
        <a:solidFill>
          <a:schemeClr val="tx1"/>
        </a:solidFill>
        <a:latin typeface="Arial" charset="0"/>
        <a:ea typeface="新細明體" pitchFamily="18" charset="-120"/>
        <a:cs typeface="+mn-cs"/>
      </a:defRPr>
    </a:lvl6pPr>
    <a:lvl7pPr marL="2743200" algn="l" defTabSz="914400" rtl="0" eaLnBrk="1" latinLnBrk="0" hangingPunct="1">
      <a:defRPr kumimoji="1" sz="3200" kern="1200">
        <a:solidFill>
          <a:schemeClr val="tx1"/>
        </a:solidFill>
        <a:latin typeface="Arial" charset="0"/>
        <a:ea typeface="新細明體" pitchFamily="18" charset="-120"/>
        <a:cs typeface="+mn-cs"/>
      </a:defRPr>
    </a:lvl7pPr>
    <a:lvl8pPr marL="3200400" algn="l" defTabSz="914400" rtl="0" eaLnBrk="1" latinLnBrk="0" hangingPunct="1">
      <a:defRPr kumimoji="1" sz="3200" kern="1200">
        <a:solidFill>
          <a:schemeClr val="tx1"/>
        </a:solidFill>
        <a:latin typeface="Arial" charset="0"/>
        <a:ea typeface="新細明體" pitchFamily="18" charset="-120"/>
        <a:cs typeface="+mn-cs"/>
      </a:defRPr>
    </a:lvl8pPr>
    <a:lvl9pPr marL="3657600" algn="l" defTabSz="914400" rtl="0" eaLnBrk="1" latinLnBrk="0" hangingPunct="1">
      <a:defRPr kumimoji="1" sz="3200"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FF"/>
    <a:srgbClr val="0033CC"/>
    <a:srgbClr val="000066"/>
    <a:srgbClr val="FFFF00"/>
    <a:srgbClr val="CCFF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28" autoAdjust="0"/>
    <p:restoredTop sz="94505" autoAdjust="0"/>
  </p:normalViewPr>
  <p:slideViewPr>
    <p:cSldViewPr>
      <p:cViewPr>
        <p:scale>
          <a:sx n="50" d="100"/>
          <a:sy n="50" d="100"/>
        </p:scale>
        <p:origin x="-1503" y="-22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78"/>
    </p:cViewPr>
  </p:sorterViewPr>
  <p:notesViewPr>
    <p:cSldViewPr>
      <p:cViewPr varScale="1">
        <p:scale>
          <a:sx n="63" d="100"/>
          <a:sy n="63" d="100"/>
        </p:scale>
        <p:origin x="-2778" y="-108"/>
      </p:cViewPr>
      <p:guideLst>
        <p:guide orient="horz" pos="3225"/>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 Id="rId4"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77137" cy="512223"/>
          </a:xfrm>
          <a:prstGeom prst="rect">
            <a:avLst/>
          </a:prstGeom>
          <a:noFill/>
          <a:ln w="9525">
            <a:noFill/>
            <a:miter lim="800000"/>
            <a:headEnd/>
            <a:tailEnd/>
          </a:ln>
          <a:effectLst/>
        </p:spPr>
        <p:txBody>
          <a:bodyPr vert="horz" wrap="square" lIns="94763" tIns="47381" rIns="94763" bIns="47381" numCol="1" anchor="t" anchorCtr="0" compatLnSpc="1">
            <a:prstTxWarp prst="textNoShape">
              <a:avLst/>
            </a:prstTxWarp>
          </a:bodyPr>
          <a:lstStyle>
            <a:lvl1pPr eaLnBrk="0" hangingPunct="0">
              <a:defRPr sz="1200">
                <a:latin typeface="Arial" charset="0"/>
                <a:ea typeface="新細明體" pitchFamily="18" charset="-120"/>
              </a:defRPr>
            </a:lvl1pPr>
          </a:lstStyle>
          <a:p>
            <a:pPr>
              <a:defRPr/>
            </a:pPr>
            <a:endParaRPr lang="en-US" altLang="zh-TW"/>
          </a:p>
        </p:txBody>
      </p:sp>
      <p:sp>
        <p:nvSpPr>
          <p:cNvPr id="116739" name="Rectangle 3"/>
          <p:cNvSpPr>
            <a:spLocks noGrp="1" noChangeArrowheads="1"/>
          </p:cNvSpPr>
          <p:nvPr>
            <p:ph type="dt" sz="quarter" idx="1"/>
          </p:nvPr>
        </p:nvSpPr>
        <p:spPr bwMode="auto">
          <a:xfrm>
            <a:off x="4020506" y="0"/>
            <a:ext cx="3077137" cy="512223"/>
          </a:xfrm>
          <a:prstGeom prst="rect">
            <a:avLst/>
          </a:prstGeom>
          <a:noFill/>
          <a:ln w="9525">
            <a:noFill/>
            <a:miter lim="800000"/>
            <a:headEnd/>
            <a:tailEnd/>
          </a:ln>
          <a:effectLst/>
        </p:spPr>
        <p:txBody>
          <a:bodyPr vert="horz" wrap="square" lIns="94763" tIns="47381" rIns="94763" bIns="47381" numCol="1" anchor="t" anchorCtr="0" compatLnSpc="1">
            <a:prstTxWarp prst="textNoShape">
              <a:avLst/>
            </a:prstTxWarp>
          </a:bodyPr>
          <a:lstStyle>
            <a:lvl1pPr algn="r" eaLnBrk="0" hangingPunct="0">
              <a:defRPr sz="1200">
                <a:latin typeface="Arial" charset="0"/>
                <a:ea typeface="新細明體" pitchFamily="18" charset="-120"/>
              </a:defRPr>
            </a:lvl1pPr>
          </a:lstStyle>
          <a:p>
            <a:pPr>
              <a:defRPr/>
            </a:pPr>
            <a:fld id="{CC13D1AA-AF88-476E-806E-BCA2EE2B1507}" type="datetimeFigureOut">
              <a:rPr lang="zh-TW" altLang="en-US"/>
              <a:pPr>
                <a:defRPr/>
              </a:pPr>
              <a:t>2013/6/3</a:t>
            </a:fld>
            <a:endParaRPr lang="en-US" altLang="zh-TW"/>
          </a:p>
        </p:txBody>
      </p:sp>
      <p:sp>
        <p:nvSpPr>
          <p:cNvPr id="116740" name="Rectangle 4"/>
          <p:cNvSpPr>
            <a:spLocks noGrp="1" noChangeArrowheads="1"/>
          </p:cNvSpPr>
          <p:nvPr>
            <p:ph type="ftr" sz="quarter" idx="2"/>
          </p:nvPr>
        </p:nvSpPr>
        <p:spPr bwMode="auto">
          <a:xfrm>
            <a:off x="0" y="9720756"/>
            <a:ext cx="3077137" cy="512223"/>
          </a:xfrm>
          <a:prstGeom prst="rect">
            <a:avLst/>
          </a:prstGeom>
          <a:noFill/>
          <a:ln w="9525">
            <a:noFill/>
            <a:miter lim="800000"/>
            <a:headEnd/>
            <a:tailEnd/>
          </a:ln>
          <a:effectLst/>
        </p:spPr>
        <p:txBody>
          <a:bodyPr vert="horz" wrap="square" lIns="94763" tIns="47381" rIns="94763" bIns="47381" numCol="1" anchor="b" anchorCtr="0" compatLnSpc="1">
            <a:prstTxWarp prst="textNoShape">
              <a:avLst/>
            </a:prstTxWarp>
          </a:bodyPr>
          <a:lstStyle>
            <a:lvl1pPr eaLnBrk="0" hangingPunct="0">
              <a:defRPr sz="1200">
                <a:latin typeface="Arial" charset="0"/>
                <a:ea typeface="新細明體" pitchFamily="18" charset="-120"/>
              </a:defRPr>
            </a:lvl1pPr>
          </a:lstStyle>
          <a:p>
            <a:pPr>
              <a:defRPr/>
            </a:pPr>
            <a:endParaRPr lang="en-US" altLang="zh-TW"/>
          </a:p>
        </p:txBody>
      </p:sp>
      <p:sp>
        <p:nvSpPr>
          <p:cNvPr id="116741" name="Rectangle 5"/>
          <p:cNvSpPr>
            <a:spLocks noGrp="1" noChangeArrowheads="1"/>
          </p:cNvSpPr>
          <p:nvPr>
            <p:ph type="sldNum" sz="quarter" idx="3"/>
          </p:nvPr>
        </p:nvSpPr>
        <p:spPr bwMode="auto">
          <a:xfrm>
            <a:off x="4020506" y="9720756"/>
            <a:ext cx="3077137" cy="512223"/>
          </a:xfrm>
          <a:prstGeom prst="rect">
            <a:avLst/>
          </a:prstGeom>
          <a:noFill/>
          <a:ln w="9525">
            <a:noFill/>
            <a:miter lim="800000"/>
            <a:headEnd/>
            <a:tailEnd/>
          </a:ln>
          <a:effectLst/>
        </p:spPr>
        <p:txBody>
          <a:bodyPr vert="horz" wrap="square" lIns="94763" tIns="47381" rIns="94763" bIns="47381" numCol="1" anchor="b" anchorCtr="0" compatLnSpc="1">
            <a:prstTxWarp prst="textNoShape">
              <a:avLst/>
            </a:prstTxWarp>
          </a:bodyPr>
          <a:lstStyle>
            <a:lvl1pPr algn="r" eaLnBrk="0" hangingPunct="0">
              <a:defRPr sz="1200">
                <a:latin typeface="Arial" charset="0"/>
                <a:ea typeface="新細明體" pitchFamily="18" charset="-120"/>
              </a:defRPr>
            </a:lvl1pPr>
          </a:lstStyle>
          <a:p>
            <a:pPr>
              <a:defRPr/>
            </a:pPr>
            <a:fld id="{EAC9A101-468F-4A75-8EAB-AABE12EB8C93}" type="slidenum">
              <a:rPr lang="zh-TW" altLang="en-US"/>
              <a:pPr>
                <a:defRPr/>
              </a:pPr>
              <a:t>‹#›</a:t>
            </a:fld>
            <a:endParaRPr lang="en-US" altLang="zh-TW"/>
          </a:p>
        </p:txBody>
      </p:sp>
    </p:spTree>
    <p:extLst>
      <p:ext uri="{BB962C8B-B14F-4D97-AF65-F5344CB8AC3E}">
        <p14:creationId xmlns:p14="http://schemas.microsoft.com/office/powerpoint/2010/main" val="4173517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hdr" sz="quarter"/>
          </p:nvPr>
        </p:nvSpPr>
        <p:spPr bwMode="auto">
          <a:xfrm>
            <a:off x="0" y="0"/>
            <a:ext cx="3077137" cy="512223"/>
          </a:xfrm>
          <a:prstGeom prst="rect">
            <a:avLst/>
          </a:prstGeom>
          <a:noFill/>
          <a:ln w="9525">
            <a:noFill/>
            <a:miter lim="800000"/>
            <a:headEnd/>
            <a:tailEnd/>
          </a:ln>
          <a:effectLst/>
        </p:spPr>
        <p:txBody>
          <a:bodyPr vert="horz" wrap="square" lIns="94763" tIns="47381" rIns="94763" bIns="47381" numCol="1" anchor="t" anchorCtr="0" compatLnSpc="1">
            <a:prstTxWarp prst="textNoShape">
              <a:avLst/>
            </a:prstTxWarp>
          </a:bodyPr>
          <a:lstStyle>
            <a:lvl1pPr>
              <a:defRPr sz="1200">
                <a:latin typeface="Arial" pitchFamily="34" charset="0"/>
                <a:ea typeface="新細明體" pitchFamily="18" charset="-120"/>
              </a:defRPr>
            </a:lvl1pPr>
          </a:lstStyle>
          <a:p>
            <a:pPr>
              <a:defRPr/>
            </a:pPr>
            <a:endParaRPr lang="en-US" altLang="zh-TW"/>
          </a:p>
        </p:txBody>
      </p:sp>
      <p:sp>
        <p:nvSpPr>
          <p:cNvPr id="215043" name="Rectangle 3"/>
          <p:cNvSpPr>
            <a:spLocks noGrp="1" noChangeArrowheads="1"/>
          </p:cNvSpPr>
          <p:nvPr>
            <p:ph type="dt" idx="1"/>
          </p:nvPr>
        </p:nvSpPr>
        <p:spPr bwMode="auto">
          <a:xfrm>
            <a:off x="4020506" y="0"/>
            <a:ext cx="3077137" cy="512223"/>
          </a:xfrm>
          <a:prstGeom prst="rect">
            <a:avLst/>
          </a:prstGeom>
          <a:noFill/>
          <a:ln w="9525">
            <a:noFill/>
            <a:miter lim="800000"/>
            <a:headEnd/>
            <a:tailEnd/>
          </a:ln>
          <a:effectLst/>
        </p:spPr>
        <p:txBody>
          <a:bodyPr vert="horz" wrap="square" lIns="94763" tIns="47381" rIns="94763" bIns="47381" numCol="1" anchor="t" anchorCtr="0" compatLnSpc="1">
            <a:prstTxWarp prst="textNoShape">
              <a:avLst/>
            </a:prstTxWarp>
          </a:bodyPr>
          <a:lstStyle>
            <a:lvl1pPr algn="r">
              <a:defRPr sz="1200">
                <a:latin typeface="Arial" pitchFamily="34" charset="0"/>
                <a:ea typeface="新細明體" pitchFamily="18" charset="-120"/>
              </a:defRPr>
            </a:lvl1pPr>
          </a:lstStyle>
          <a:p>
            <a:pPr>
              <a:defRPr/>
            </a:pPr>
            <a:endParaRPr lang="en-US" altLang="zh-TW"/>
          </a:p>
        </p:txBody>
      </p:sp>
      <p:sp>
        <p:nvSpPr>
          <p:cNvPr id="64516"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215045" name="Rectangle 5"/>
          <p:cNvSpPr>
            <a:spLocks noGrp="1" noChangeArrowheads="1"/>
          </p:cNvSpPr>
          <p:nvPr>
            <p:ph type="body" sz="quarter" idx="3"/>
          </p:nvPr>
        </p:nvSpPr>
        <p:spPr bwMode="auto">
          <a:xfrm>
            <a:off x="709599" y="4862016"/>
            <a:ext cx="5680103" cy="4605085"/>
          </a:xfrm>
          <a:prstGeom prst="rect">
            <a:avLst/>
          </a:prstGeom>
          <a:noFill/>
          <a:ln w="9525">
            <a:noFill/>
            <a:miter lim="800000"/>
            <a:headEnd/>
            <a:tailEnd/>
          </a:ln>
          <a:effectLst/>
        </p:spPr>
        <p:txBody>
          <a:bodyPr vert="horz" wrap="square" lIns="94763" tIns="47381" rIns="94763" bIns="47381"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215046" name="Rectangle 6"/>
          <p:cNvSpPr>
            <a:spLocks noGrp="1" noChangeArrowheads="1"/>
          </p:cNvSpPr>
          <p:nvPr>
            <p:ph type="ftr" sz="quarter" idx="4"/>
          </p:nvPr>
        </p:nvSpPr>
        <p:spPr bwMode="auto">
          <a:xfrm>
            <a:off x="0" y="9720756"/>
            <a:ext cx="3077137" cy="512223"/>
          </a:xfrm>
          <a:prstGeom prst="rect">
            <a:avLst/>
          </a:prstGeom>
          <a:noFill/>
          <a:ln w="9525">
            <a:noFill/>
            <a:miter lim="800000"/>
            <a:headEnd/>
            <a:tailEnd/>
          </a:ln>
          <a:effectLst/>
        </p:spPr>
        <p:txBody>
          <a:bodyPr vert="horz" wrap="square" lIns="94763" tIns="47381" rIns="94763" bIns="47381" numCol="1" anchor="b" anchorCtr="0" compatLnSpc="1">
            <a:prstTxWarp prst="textNoShape">
              <a:avLst/>
            </a:prstTxWarp>
          </a:bodyPr>
          <a:lstStyle>
            <a:lvl1pPr>
              <a:defRPr sz="1200">
                <a:latin typeface="Arial" pitchFamily="34" charset="0"/>
                <a:ea typeface="新細明體" pitchFamily="18" charset="-120"/>
              </a:defRPr>
            </a:lvl1pPr>
          </a:lstStyle>
          <a:p>
            <a:pPr>
              <a:defRPr/>
            </a:pPr>
            <a:endParaRPr lang="en-US" altLang="zh-TW"/>
          </a:p>
        </p:txBody>
      </p:sp>
      <p:sp>
        <p:nvSpPr>
          <p:cNvPr id="215047" name="Rectangle 7"/>
          <p:cNvSpPr>
            <a:spLocks noGrp="1" noChangeArrowheads="1"/>
          </p:cNvSpPr>
          <p:nvPr>
            <p:ph type="sldNum" sz="quarter" idx="5"/>
          </p:nvPr>
        </p:nvSpPr>
        <p:spPr bwMode="auto">
          <a:xfrm>
            <a:off x="4020506" y="9720756"/>
            <a:ext cx="3077137" cy="512223"/>
          </a:xfrm>
          <a:prstGeom prst="rect">
            <a:avLst/>
          </a:prstGeom>
          <a:noFill/>
          <a:ln w="9525">
            <a:noFill/>
            <a:miter lim="800000"/>
            <a:headEnd/>
            <a:tailEnd/>
          </a:ln>
          <a:effectLst/>
        </p:spPr>
        <p:txBody>
          <a:bodyPr vert="horz" wrap="square" lIns="94763" tIns="47381" rIns="94763" bIns="47381" numCol="1" anchor="b" anchorCtr="0" compatLnSpc="1">
            <a:prstTxWarp prst="textNoShape">
              <a:avLst/>
            </a:prstTxWarp>
          </a:bodyPr>
          <a:lstStyle>
            <a:lvl1pPr algn="r">
              <a:defRPr sz="1200">
                <a:latin typeface="Arial" pitchFamily="34" charset="0"/>
                <a:ea typeface="新細明體" pitchFamily="18" charset="-120"/>
              </a:defRPr>
            </a:lvl1pPr>
          </a:lstStyle>
          <a:p>
            <a:pPr>
              <a:defRPr/>
            </a:pPr>
            <a:fld id="{FD39BA92-F27B-4013-9C4B-8B97A765076D}" type="slidenum">
              <a:rPr lang="en-US" altLang="zh-TW"/>
              <a:pPr>
                <a:defRPr/>
              </a:pPr>
              <a:t>‹#›</a:t>
            </a:fld>
            <a:endParaRPr lang="en-US" altLang="zh-TW"/>
          </a:p>
        </p:txBody>
      </p:sp>
    </p:spTree>
    <p:extLst>
      <p:ext uri="{BB962C8B-B14F-4D97-AF65-F5344CB8AC3E}">
        <p14:creationId xmlns:p14="http://schemas.microsoft.com/office/powerpoint/2010/main" val="3519826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990600" y="766763"/>
            <a:ext cx="5118100" cy="3838575"/>
          </a:xfrm>
          <a:ln/>
        </p:spPr>
      </p:sp>
      <p:sp>
        <p:nvSpPr>
          <p:cNvPr id="65539" name="Rectangle 3"/>
          <p:cNvSpPr>
            <a:spLocks noGrp="1" noChangeArrowheads="1"/>
          </p:cNvSpPr>
          <p:nvPr>
            <p:ph type="body" idx="1"/>
          </p:nvPr>
        </p:nvSpPr>
        <p:spPr>
          <a:noFill/>
          <a:ln/>
        </p:spPr>
        <p:txBody>
          <a:bodyPr/>
          <a:lstStyle/>
          <a:p>
            <a:pPr eaLnBrk="1" hangingPunct="1"/>
            <a:r>
              <a:rPr lang="en-US" altLang="zh-TW" dirty="0" smtClean="0">
                <a:latin typeface="Arial" charset="0"/>
              </a:rPr>
              <a:t>Change name, proton, neutron, heavy iron &amp; carbon therapy, I will try to give a overall introduction of magnet measurement system at NSRRC</a:t>
            </a:r>
            <a:endParaRPr lang="zh-TW" altLang="en-US"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Before the field measurement, the magnet should be align at the exact position. There are two touch reference plane to determine the horizontal transverse plane and four touch reference plane to determine the vertical plane.</a:t>
            </a:r>
            <a:endParaRPr lang="zh-TW" altLang="en-US" dirty="0"/>
          </a:p>
        </p:txBody>
      </p:sp>
      <p:sp>
        <p:nvSpPr>
          <p:cNvPr id="4" name="投影片編號版面配置區 3"/>
          <p:cNvSpPr>
            <a:spLocks noGrp="1"/>
          </p:cNvSpPr>
          <p:nvPr>
            <p:ph type="sldNum" sz="quarter" idx="10"/>
          </p:nvPr>
        </p:nvSpPr>
        <p:spPr/>
        <p:txBody>
          <a:bodyPr/>
          <a:lstStyle/>
          <a:p>
            <a:pPr>
              <a:defRPr/>
            </a:pPr>
            <a:fld id="{FD39BA92-F27B-4013-9C4B-8B97A765076D}" type="slidenum">
              <a:rPr lang="en-US" altLang="zh-TW" smtClean="0"/>
              <a:pPr>
                <a:defRPr/>
              </a:pPr>
              <a:t>18</a:t>
            </a:fld>
            <a:endParaRPr lang="en-US" altLang="zh-TW"/>
          </a:p>
        </p:txBody>
      </p:sp>
    </p:spTree>
    <p:extLst>
      <p:ext uri="{BB962C8B-B14F-4D97-AF65-F5344CB8AC3E}">
        <p14:creationId xmlns:p14="http://schemas.microsoft.com/office/powerpoint/2010/main" val="1419150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a:ln/>
        </p:spPr>
      </p:sp>
      <p:sp>
        <p:nvSpPr>
          <p:cNvPr id="45059" name="備忘稿版面配置區 2"/>
          <p:cNvSpPr>
            <a:spLocks noGrp="1"/>
          </p:cNvSpPr>
          <p:nvPr>
            <p:ph type="body" idx="1"/>
          </p:nvPr>
        </p:nvSpPr>
        <p:spPr/>
        <p:txBody>
          <a:bodyPr/>
          <a:lstStyle/>
          <a:p>
            <a:pPr>
              <a:spcBef>
                <a:spcPct val="0"/>
              </a:spcBef>
            </a:pPr>
            <a:r>
              <a:rPr lang="en-US" altLang="zh-TW" dirty="0" smtClean="0"/>
              <a:t>t</a:t>
            </a:r>
            <a:endParaRPr lang="zh-TW" altLang="en-US" dirty="0"/>
          </a:p>
        </p:txBody>
      </p:sp>
      <p:sp>
        <p:nvSpPr>
          <p:cNvPr id="45060" name="投影片編號版面配置區 3"/>
          <p:cNvSpPr txBox="1">
            <a:spLocks noGrp="1"/>
          </p:cNvSpPr>
          <p:nvPr/>
        </p:nvSpPr>
        <p:spPr bwMode="auto">
          <a:xfrm>
            <a:off x="4021297" y="9721108"/>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9" tIns="47380" rIns="94759" bIns="47380" anchor="b"/>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r" eaLnBrk="1" hangingPunct="1"/>
            <a:fld id="{60DCAE5B-5455-4240-83E6-FF10C87585E7}" type="slidenum">
              <a:rPr kumimoji="0" lang="zh-TW" altLang="en-US" sz="1200">
                <a:latin typeface="Calibri" pitchFamily="34" charset="0"/>
              </a:rPr>
              <a:pPr algn="r" eaLnBrk="1" hangingPunct="1"/>
              <a:t>23</a:t>
            </a:fld>
            <a:endParaRPr kumimoji="0" lang="en-US" altLang="zh-TW"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120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5120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1D8D16-6CB1-4C05-BA76-8AB41747EA54}" type="slidenum">
              <a:rPr lang="zh-TW" altLang="en-US" smtClean="0"/>
              <a:pPr/>
              <a:t>51</a:t>
            </a:fld>
            <a:endParaRPr lang="en-US"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en-US" altLang="zh-TW" dirty="0" smtClean="0"/>
              <a:t>Before the introduction, I will report the status of the new project of 3 </a:t>
            </a:r>
            <a:r>
              <a:rPr lang="en-US" altLang="zh-TW" dirty="0" err="1" smtClean="0"/>
              <a:t>GeV</a:t>
            </a:r>
            <a:r>
              <a:rPr lang="en-US" altLang="zh-TW" dirty="0" smtClean="0"/>
              <a:t> TPS.</a:t>
            </a:r>
            <a:endParaRPr lang="zh-TW"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3795"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en-US" altLang="zh-TW" dirty="0" smtClean="0"/>
              <a:t>We have many different length of Hall probe bench for different purpose</a:t>
            </a:r>
            <a:r>
              <a:rPr lang="en-US" altLang="zh-TW" baseline="0" dirty="0" smtClean="0"/>
              <a:t> of field measurement.</a:t>
            </a:r>
            <a:endParaRPr lang="zh-TW"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srcRect/>
          <a:stretch>
            <a:fillRect/>
          </a:stretch>
        </p:blipFill>
        <p:spPr bwMode="auto">
          <a:xfrm>
            <a:off x="1138238" y="1812925"/>
            <a:ext cx="6867525" cy="3238500"/>
          </a:xfrm>
          <a:prstGeom prst="rect">
            <a:avLst/>
          </a:prstGeom>
          <a:noFill/>
          <a:ln w="9525">
            <a:noFill/>
            <a:miter lim="800000"/>
            <a:headEnd/>
            <a:tailEnd/>
          </a:ln>
        </p:spPr>
      </p:pic>
      <p:sp>
        <p:nvSpPr>
          <p:cNvPr id="108546" name="Rectangle 2"/>
          <p:cNvSpPr>
            <a:spLocks noGrp="1" noChangeArrowheads="1"/>
          </p:cNvSpPr>
          <p:nvPr>
            <p:ph type="ctrTitle"/>
          </p:nvPr>
        </p:nvSpPr>
        <p:spPr>
          <a:xfrm>
            <a:off x="685800" y="1268413"/>
            <a:ext cx="7772400" cy="4392612"/>
          </a:xfrm>
        </p:spPr>
        <p:txBody>
          <a:bodyPr/>
          <a:lstStyle>
            <a:lvl1pPr>
              <a:defRPr smtClean="0"/>
            </a:lvl1pPr>
          </a:lstStyle>
          <a:p>
            <a:r>
              <a:rPr lang="zh-TW" altLang="en-US" smtClean="0"/>
              <a:t>按一下以編輯母片標題樣式</a:t>
            </a:r>
          </a:p>
        </p:txBody>
      </p:sp>
      <p:sp>
        <p:nvSpPr>
          <p:cNvPr id="108547"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r>
              <a:rPr lang="zh-TW" altLang="en-US" smtClean="0"/>
              <a:t>按一下以編輯母片副標題樣式</a:t>
            </a:r>
          </a:p>
        </p:txBody>
      </p:sp>
      <p:sp>
        <p:nvSpPr>
          <p:cNvPr id="5" name="Rectangle 4"/>
          <p:cNvSpPr>
            <a:spLocks noGrp="1" noChangeArrowheads="1"/>
          </p:cNvSpPr>
          <p:nvPr>
            <p:ph type="dt" sz="half" idx="10"/>
          </p:nvPr>
        </p:nvSpPr>
        <p:spPr/>
        <p:txBody>
          <a:bodyPr/>
          <a:lstStyle>
            <a:lvl1pPr>
              <a:defRPr/>
            </a:lvl1pPr>
          </a:lstStyle>
          <a:p>
            <a:pPr>
              <a:defRPr/>
            </a:pPr>
            <a:fld id="{80B7B4CF-E737-4333-BB3C-65E58D7942D2}" type="datetime1">
              <a:rPr lang="zh-TW" altLang="en-US"/>
              <a:pPr>
                <a:defRPr/>
              </a:pPr>
              <a:t>2013/6/3</a:t>
            </a:fld>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51FACDAB-4557-47A4-B65C-8022EB1421DD}" type="datetime1">
              <a:rPr lang="zh-TW" altLang="en-US"/>
              <a:pPr>
                <a:defRPr/>
              </a:pPr>
              <a:t>2013/6/3</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E7C0495F-7F4B-4FE7-BE6B-B04AAE358DBC}" type="slidenum">
              <a:rPr lang="en-US" altLang="zh-TW"/>
              <a:pPr>
                <a:defRPr/>
              </a:pPr>
              <a:t>‹#›</a:t>
            </a:fld>
            <a:endParaRPr lang="en-US" altLang="zh-TW"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B6DEC5BB-09A4-435D-994A-C71629735EE1}" type="datetime1">
              <a:rPr lang="zh-TW" altLang="en-US"/>
              <a:pPr>
                <a:defRPr/>
              </a:pPr>
              <a:t>2013/6/3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49345B1F-EC5E-44F1-8E74-CE3E3D788350}" type="slidenum">
              <a:rPr lang="en-US" altLang="zh-TW"/>
              <a:pPr>
                <a:defRPr/>
              </a:pPr>
              <a:t>‹#›</a:t>
            </a:fld>
            <a:endParaRPr lang="en-US" altLang="zh-TW"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65B00FAA-0746-43B4-A198-A88841E424D8}" type="datetime1">
              <a:rPr lang="zh-TW" altLang="en-US"/>
              <a:pPr>
                <a:defRPr/>
              </a:pPr>
              <a:t>2013/6/3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5A4861B6-C9D3-4F28-88ED-0732FA35A23B}" type="slidenum">
              <a:rPr lang="en-US" altLang="zh-TW"/>
              <a:pPr>
                <a:defRPr/>
              </a:pPr>
              <a:t>‹#›</a:t>
            </a:fld>
            <a:endParaRPr lang="en-US" altLang="zh-TW"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fld id="{ED11A8B2-E593-4DE4-9E23-68CEF253122C}" type="datetime1">
              <a:rPr lang="zh-TW" altLang="en-US"/>
              <a:pPr>
                <a:defRPr/>
              </a:pPr>
              <a:t>2013/6/3</a:t>
            </a:fld>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C1A4FD1C-2F3F-4EA4-BEF3-1B4B6C11C640}" type="slidenum">
              <a:rPr lang="en-US" altLang="zh-TW"/>
              <a:pPr>
                <a:defRPr/>
              </a:pPr>
              <a:t>‹#›</a:t>
            </a:fld>
            <a:endParaRPr lang="en-US" altLang="zh-TW"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4"/>
          <p:cNvSpPr>
            <a:spLocks noGrp="1" noChangeArrowheads="1"/>
          </p:cNvSpPr>
          <p:nvPr>
            <p:ph type="dt" sz="half" idx="10"/>
          </p:nvPr>
        </p:nvSpPr>
        <p:spPr>
          <a:ln/>
        </p:spPr>
        <p:txBody>
          <a:bodyPr/>
          <a:lstStyle>
            <a:lvl1pPr>
              <a:defRPr/>
            </a:lvl1pPr>
          </a:lstStyle>
          <a:p>
            <a:pPr>
              <a:defRPr/>
            </a:pPr>
            <a:fld id="{C4C0306D-BE5F-4143-B7C6-101F8A065561}" type="datetime1">
              <a:rPr lang="zh-TW" altLang="en-US"/>
              <a:pPr>
                <a:defRPr/>
              </a:pPr>
              <a:t>2013/6/3</a:t>
            </a:fld>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C2447A26-0C3A-4C00-B907-686F4FC2F6FF}" type="slidenum">
              <a:rPr lang="en-US" altLang="zh-TW"/>
              <a:pPr>
                <a:defRPr/>
              </a:pPr>
              <a:t>‹#›</a:t>
            </a:fld>
            <a:endParaRPr lang="en-US" altLang="zh-TW"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fld id="{0B654554-287E-4BB7-A15C-4649DC8DD080}" type="datetime1">
              <a:rPr lang="zh-TW" altLang="en-US"/>
              <a:pPr>
                <a:defRPr/>
              </a:pPr>
              <a:t>2013/6/3</a:t>
            </a:fld>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C7DF9657-C927-473D-8051-AEBFF04A2615}" type="slidenum">
              <a:rPr lang="en-US" altLang="zh-TW"/>
              <a:pPr>
                <a:defRPr/>
              </a:pPr>
              <a:t>‹#›</a:t>
            </a:fld>
            <a:endParaRPr lang="en-US" altLang="zh-TW"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F9F0FFA7-AC53-4C08-A553-098C8104AAB1}" type="datetime1">
              <a:rPr lang="zh-TW" altLang="en-US"/>
              <a:pPr>
                <a:defRPr/>
              </a:pPr>
              <a:t>2013/6/3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5C1C3F0B-5CE7-4396-AD1A-53820BE8791D}" type="datetime1">
              <a:rPr lang="zh-TW" altLang="en-US"/>
              <a:pPr>
                <a:defRPr/>
              </a:pPr>
              <a:t>2013/6/3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fld id="{87D41147-D9E2-4569-8BA9-E9CE61EB7D89}" type="datetime1">
              <a:rPr lang="zh-TW" altLang="en-US"/>
              <a:pPr>
                <a:defRPr/>
              </a:pPr>
              <a:t>2013/6/3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fld id="{C0D40B83-6484-4D23-B322-DF1FF1F46275}" type="datetime1">
              <a:rPr lang="zh-TW" altLang="en-US"/>
              <a:pPr>
                <a:defRPr/>
              </a:pPr>
              <a:t>2013/6/3</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8D0589CA-3EDB-485C-8FF1-623691A69CA0}" type="datetime1">
              <a:rPr lang="zh-TW" altLang="en-US"/>
              <a:pPr>
                <a:defRPr/>
              </a:pPr>
              <a:t>2013/6/3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F14E63FE-C8F2-4E81-8189-2A754513314E}" type="slidenum">
              <a:rPr lang="en-US" altLang="zh-TW"/>
              <a:pPr>
                <a:defRPr/>
              </a:pPr>
              <a:t>‹#›</a:t>
            </a:fld>
            <a:endParaRPr lang="en-US" altLang="zh-TW"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fld id="{2D0DADD1-ED5E-484C-9457-B7CFB74824B3}" type="datetime1">
              <a:rPr lang="zh-TW" altLang="en-US"/>
              <a:pPr>
                <a:defRPr/>
              </a:pPr>
              <a:t>2013/6/3</a:t>
            </a:fld>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fld id="{F6B48520-B4E0-4EA2-B636-D6B869E13AF2}" type="datetime1">
              <a:rPr lang="zh-TW" altLang="en-US"/>
              <a:pPr>
                <a:defRPr/>
              </a:pPr>
              <a:t>2013/6/3</a:t>
            </a:fld>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676F309-9420-4E66-9DB0-9FA9B10461D1}" type="datetime1">
              <a:rPr lang="zh-TW" altLang="en-US"/>
              <a:pPr>
                <a:defRPr/>
              </a:pPr>
              <a:t>2013/6/3</a:t>
            </a:fld>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9FEAD75C-8E51-4BB3-B517-CD3BD89AA968}" type="datetime1">
              <a:rPr lang="zh-TW" altLang="en-US"/>
              <a:pPr>
                <a:defRPr/>
              </a:pPr>
              <a:t>2013/6/3</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470BDFC1-CC27-41E0-BA47-6F92C640257C}" type="datetime1">
              <a:rPr lang="zh-TW" altLang="en-US"/>
              <a:pPr>
                <a:defRPr/>
              </a:pPr>
              <a:t>2013/6/3</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10CE507E-801E-45BE-A211-F1B95B38C5B3}" type="datetime1">
              <a:rPr lang="zh-TW" altLang="en-US"/>
              <a:pPr>
                <a:defRPr/>
              </a:pPr>
              <a:t>2013/6/3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84975" y="0"/>
            <a:ext cx="2108200" cy="612616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0"/>
            <a:ext cx="6175375" cy="612616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200CAF61-1A64-4B41-B67B-B4761E32CE46}" type="datetime1">
              <a:rPr lang="zh-TW" altLang="en-US"/>
              <a:pPr>
                <a:defRPr/>
              </a:pPr>
              <a:t>2013/6/3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827088" y="0"/>
            <a:ext cx="8066087" cy="765175"/>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4"/>
          <p:cNvSpPr>
            <a:spLocks noGrp="1" noChangeArrowheads="1"/>
          </p:cNvSpPr>
          <p:nvPr>
            <p:ph type="dt" sz="half" idx="10"/>
          </p:nvPr>
        </p:nvSpPr>
        <p:spPr>
          <a:ln/>
        </p:spPr>
        <p:txBody>
          <a:bodyPr/>
          <a:lstStyle>
            <a:lvl1pPr>
              <a:defRPr/>
            </a:lvl1pPr>
          </a:lstStyle>
          <a:p>
            <a:pPr>
              <a:defRPr/>
            </a:pPr>
            <a:fld id="{F2A1AE37-CCEC-4426-B29B-C6CC7041F16A}" type="datetime1">
              <a:rPr lang="zh-TW" altLang="en-US"/>
              <a:pPr>
                <a:defRPr/>
              </a:pPr>
              <a:t>2013/6/3</a:t>
            </a:fld>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827088" y="0"/>
            <a:ext cx="8066087" cy="765175"/>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fld id="{5EA1A3A6-FABA-4F0A-802A-72C762F9519B}" type="datetime1">
              <a:rPr lang="zh-TW" altLang="en-US"/>
              <a:pPr>
                <a:defRPr/>
              </a:pPr>
              <a:t>2013/6/3</a:t>
            </a:fld>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0"/>
            <a:ext cx="8435975" cy="6126163"/>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3" name="Rectangle 4"/>
          <p:cNvSpPr>
            <a:spLocks noGrp="1" noChangeArrowheads="1"/>
          </p:cNvSpPr>
          <p:nvPr>
            <p:ph type="dt" sz="half" idx="10"/>
          </p:nvPr>
        </p:nvSpPr>
        <p:spPr>
          <a:ln/>
        </p:spPr>
        <p:txBody>
          <a:bodyPr/>
          <a:lstStyle>
            <a:lvl1pPr>
              <a:defRPr/>
            </a:lvl1pPr>
          </a:lstStyle>
          <a:p>
            <a:pPr>
              <a:defRPr/>
            </a:pPr>
            <a:fld id="{D660B97B-CC33-4FE1-8783-33600D13F65E}" type="datetime1">
              <a:rPr lang="zh-TW" altLang="en-US"/>
              <a:pPr>
                <a:defRPr/>
              </a:pPr>
              <a:t>2013/6/3</a:t>
            </a:fld>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E1FD99BE-C898-4A1F-9213-4B70A9713972}" type="datetime1">
              <a:rPr lang="zh-TW" altLang="en-US"/>
              <a:pPr>
                <a:defRPr/>
              </a:pPr>
              <a:t>2013/6/3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94FC6453-F21B-4D0B-A42E-FB27CB6E4A2A}" type="slidenum">
              <a:rPr lang="en-US" altLang="zh-TW"/>
              <a:pPr>
                <a:defRPr/>
              </a:pPr>
              <a:t>‹#›</a:t>
            </a:fld>
            <a:endParaRPr lang="en-US" altLang="zh-TW"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fld id="{19108321-F419-4E2C-8671-7C2235420B9D}" type="datetime1">
              <a:rPr lang="zh-TW" altLang="en-US"/>
              <a:pPr>
                <a:defRPr/>
              </a:pPr>
              <a:t>2013/6/3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4DA519C9-6F14-40F1-B008-9353ECDCB538}" type="slidenum">
              <a:rPr lang="en-US" altLang="zh-TW"/>
              <a:pPr>
                <a:defRPr/>
              </a:pPr>
              <a:t>‹#›</a:t>
            </a:fld>
            <a:endParaRPr lang="en-US" altLang="zh-TW"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fld id="{E70D1BF5-71E0-400D-9275-1A11A5880DC7}" type="datetime1">
              <a:rPr lang="zh-TW" altLang="en-US"/>
              <a:pPr>
                <a:defRPr/>
              </a:pPr>
              <a:t>2013/6/3</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2D48102B-6BC9-4173-91D8-A78FA05089E1}" type="slidenum">
              <a:rPr lang="en-US" altLang="zh-TW"/>
              <a:pPr>
                <a:defRPr/>
              </a:pPr>
              <a:t>‹#›</a:t>
            </a:fld>
            <a:endParaRPr lang="en-US" altLang="zh-TW"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fld id="{B3581DEF-EEB1-4449-91BD-9C0B13E788EC}" type="datetime1">
              <a:rPr lang="zh-TW" altLang="en-US"/>
              <a:pPr>
                <a:defRPr/>
              </a:pPr>
              <a:t>2013/6/3</a:t>
            </a:fld>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17E0B4CF-C9C9-4BFD-8746-83CDA958596E}" type="slidenum">
              <a:rPr lang="en-US" altLang="zh-TW"/>
              <a:pPr>
                <a:defRPr/>
              </a:pPr>
              <a:t>‹#›</a:t>
            </a:fld>
            <a:endParaRPr lang="en-US" altLang="zh-TW"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fld id="{66BDE163-7CB8-433A-8C8F-D90EC7B8D6F5}" type="datetime1">
              <a:rPr lang="zh-TW" altLang="en-US"/>
              <a:pPr>
                <a:defRPr/>
              </a:pPr>
              <a:t>2013/6/3</a:t>
            </a:fld>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B6B64744-4573-4845-A961-1694FDEB5EDF}" type="slidenum">
              <a:rPr lang="en-US" altLang="zh-TW"/>
              <a:pPr>
                <a:defRPr/>
              </a:pPr>
              <a:t>‹#›</a:t>
            </a:fld>
            <a:endParaRPr lang="en-US" altLang="zh-TW"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7" descr="logo圓型"/>
          <p:cNvPicPr>
            <a:picLocks noChangeAspect="1" noChangeArrowheads="1"/>
          </p:cNvPicPr>
          <p:nvPr userDrawn="1"/>
        </p:nvPicPr>
        <p:blipFill>
          <a:blip r:embed="rId2" cstate="print"/>
          <a:srcRect/>
          <a:stretch>
            <a:fillRect/>
          </a:stretch>
        </p:blipFill>
        <p:spPr bwMode="auto">
          <a:xfrm>
            <a:off x="0" y="0"/>
            <a:ext cx="719138" cy="719138"/>
          </a:xfrm>
          <a:prstGeom prst="rect">
            <a:avLst/>
          </a:prstGeom>
          <a:noFill/>
          <a:ln w="9525">
            <a:noFill/>
            <a:miter lim="800000"/>
            <a:headEnd/>
            <a:tailEnd/>
          </a:ln>
        </p:spPr>
      </p:pic>
      <p:sp>
        <p:nvSpPr>
          <p:cNvPr id="3" name="Line 8"/>
          <p:cNvSpPr>
            <a:spLocks noChangeShapeType="1"/>
          </p:cNvSpPr>
          <p:nvPr userDrawn="1"/>
        </p:nvSpPr>
        <p:spPr bwMode="auto">
          <a:xfrm>
            <a:off x="785813" y="642938"/>
            <a:ext cx="8172450" cy="0"/>
          </a:xfrm>
          <a:prstGeom prst="line">
            <a:avLst/>
          </a:prstGeom>
          <a:noFill/>
          <a:ln w="76200" cmpd="tri">
            <a:solidFill>
              <a:schemeClr val="accent2"/>
            </a:solidFill>
            <a:round/>
            <a:headEnd/>
            <a:tailEnd/>
          </a:ln>
          <a:effectLst/>
        </p:spPr>
        <p:txBody>
          <a:bodyPr/>
          <a:lstStyle/>
          <a:p>
            <a:pPr>
              <a:defRPr/>
            </a:pPr>
            <a:endParaRPr lang="zh-TW" altLang="en-US">
              <a:latin typeface="Arial" pitchFamily="34" charset="0"/>
            </a:endParaRPr>
          </a:p>
        </p:txBody>
      </p:sp>
      <p:sp>
        <p:nvSpPr>
          <p:cNvPr id="5" name="Rectangle 4"/>
          <p:cNvSpPr>
            <a:spLocks noGrp="1" noChangeArrowheads="1"/>
          </p:cNvSpPr>
          <p:nvPr>
            <p:ph type="dt" sz="half" idx="10"/>
          </p:nvPr>
        </p:nvSpPr>
        <p:spPr/>
        <p:txBody>
          <a:bodyPr/>
          <a:lstStyle>
            <a:lvl1pPr>
              <a:defRPr/>
            </a:lvl1pPr>
          </a:lstStyle>
          <a:p>
            <a:pPr>
              <a:defRPr/>
            </a:pPr>
            <a:fld id="{FF53E15F-0257-40DD-920F-A1BBB3D1D958}" type="datetime1">
              <a:rPr lang="zh-TW" altLang="en-US"/>
              <a:pPr>
                <a:defRPr/>
              </a:pPr>
              <a:t>2013/6/3</a:t>
            </a:fld>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502F6E27-6403-470D-8ABA-21AB8C962E01}" type="datetime1">
              <a:rPr lang="zh-TW" altLang="en-US"/>
              <a:pPr>
                <a:defRPr/>
              </a:pPr>
              <a:t>2013/6/3</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xfrm>
            <a:off x="7308850" y="6597650"/>
            <a:ext cx="1835150" cy="260350"/>
          </a:xfrm>
          <a:prstGeom prst="rect">
            <a:avLst/>
          </a:prstGeom>
          <a:ln/>
        </p:spPr>
        <p:txBody>
          <a:bodyPr/>
          <a:lstStyle>
            <a:lvl1pPr>
              <a:defRPr/>
            </a:lvl1pPr>
          </a:lstStyle>
          <a:p>
            <a:pPr>
              <a:defRPr/>
            </a:pPr>
            <a:fld id="{34156500-48F5-4971-AA5F-5DE9D8A9AA45}" type="slidenum">
              <a:rPr lang="en-US" altLang="zh-TW"/>
              <a:pPr>
                <a:defRPr/>
              </a:pPr>
              <a:t>‹#›</a:t>
            </a:fld>
            <a:endParaRPr lang="en-US" altLang="zh-TW"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defRPr>
            </a:lvl1pPr>
          </a:lstStyle>
          <a:p>
            <a:pPr>
              <a:defRPr/>
            </a:pPr>
            <a:fld id="{0EBC27B5-622D-40D9-8C44-D3E371C7A740}" type="datetime1">
              <a:rPr lang="zh-TW" altLang="en-US"/>
              <a:pPr>
                <a:defRPr/>
              </a:pPr>
              <a:t>2013/6/3</a:t>
            </a:fld>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defRPr>
            </a:lvl1pPr>
          </a:lstStyle>
          <a:p>
            <a:pPr>
              <a:defRPr/>
            </a:pPr>
            <a:endParaRPr lang="en-US" altLang="zh-TW"/>
          </a:p>
        </p:txBody>
      </p:sp>
    </p:spTree>
  </p:cSld>
  <p:clrMap bg1="lt1" tx1="dk1" bg2="lt2" tx2="dk2" accent1="accent1" accent2="accent2" accent3="accent3" accent4="accent4" accent5="accent5" accent6="accent6" hlink="hlink" folHlink="folHlink"/>
  <p:sldLayoutIdLst>
    <p:sldLayoutId id="2147485714" r:id="rId1"/>
    <p:sldLayoutId id="2147485687" r:id="rId2"/>
    <p:sldLayoutId id="2147485688" r:id="rId3"/>
    <p:sldLayoutId id="2147485689" r:id="rId4"/>
    <p:sldLayoutId id="2147485690" r:id="rId5"/>
    <p:sldLayoutId id="2147485691" r:id="rId6"/>
    <p:sldLayoutId id="2147485692" r:id="rId7"/>
    <p:sldLayoutId id="2147485715" r:id="rId8"/>
    <p:sldLayoutId id="2147485693" r:id="rId9"/>
    <p:sldLayoutId id="2147485694" r:id="rId10"/>
    <p:sldLayoutId id="2147485695" r:id="rId11"/>
    <p:sldLayoutId id="2147485696" r:id="rId12"/>
    <p:sldLayoutId id="2147485697" r:id="rId13"/>
    <p:sldLayoutId id="2147485698" r:id="rId14"/>
    <p:sldLayoutId id="2147485699" r:id="rId15"/>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785813" y="0"/>
            <a:ext cx="8066087" cy="765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defRPr>
            </a:lvl1pPr>
          </a:lstStyle>
          <a:p>
            <a:pPr>
              <a:defRPr/>
            </a:pPr>
            <a:fld id="{31051F72-3203-4BBA-A95F-EB9FA55D8D83}" type="datetime1">
              <a:rPr lang="zh-TW" altLang="en-US"/>
              <a:pPr>
                <a:defRPr/>
              </a:pPr>
              <a:t>2013/6/3</a:t>
            </a:fld>
            <a:endParaRPr lang="en-US" altLang="zh-TW"/>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defRPr>
            </a:lvl1pPr>
          </a:lstStyle>
          <a:p>
            <a:pPr>
              <a:defRPr/>
            </a:pPr>
            <a:endParaRPr lang="en-US" altLang="zh-TW"/>
          </a:p>
        </p:txBody>
      </p:sp>
      <p:pic>
        <p:nvPicPr>
          <p:cNvPr id="24582" name="Picture 7" descr="logo圓型"/>
          <p:cNvPicPr>
            <a:picLocks noChangeAspect="1" noChangeArrowheads="1"/>
          </p:cNvPicPr>
          <p:nvPr userDrawn="1"/>
        </p:nvPicPr>
        <p:blipFill>
          <a:blip r:embed="rId16" cstate="print"/>
          <a:srcRect/>
          <a:stretch>
            <a:fillRect/>
          </a:stretch>
        </p:blipFill>
        <p:spPr bwMode="auto">
          <a:xfrm>
            <a:off x="0" y="0"/>
            <a:ext cx="719138" cy="719138"/>
          </a:xfrm>
          <a:prstGeom prst="rect">
            <a:avLst/>
          </a:prstGeom>
          <a:noFill/>
          <a:ln w="9525">
            <a:noFill/>
            <a:miter lim="800000"/>
            <a:headEnd/>
            <a:tailEnd/>
          </a:ln>
        </p:spPr>
      </p:pic>
      <p:sp>
        <p:nvSpPr>
          <p:cNvPr id="18440" name="Line 8"/>
          <p:cNvSpPr>
            <a:spLocks noChangeShapeType="1"/>
          </p:cNvSpPr>
          <p:nvPr userDrawn="1"/>
        </p:nvSpPr>
        <p:spPr bwMode="auto">
          <a:xfrm>
            <a:off x="792163" y="819150"/>
            <a:ext cx="8172450" cy="0"/>
          </a:xfrm>
          <a:prstGeom prst="line">
            <a:avLst/>
          </a:prstGeom>
          <a:noFill/>
          <a:ln w="76200" cmpd="tri">
            <a:solidFill>
              <a:schemeClr val="accent2"/>
            </a:solidFill>
            <a:round/>
            <a:headEnd/>
            <a:tailEnd/>
          </a:ln>
          <a:effectLst/>
        </p:spPr>
        <p:txBody>
          <a:bodyPr/>
          <a:lstStyle/>
          <a:p>
            <a:pPr>
              <a:defRPr/>
            </a:pPr>
            <a:endParaRPr lang="zh-TW" altLang="en-US">
              <a:latin typeface="Arial" pitchFamily="34" charset="0"/>
            </a:endParaRPr>
          </a:p>
        </p:txBody>
      </p:sp>
    </p:spTree>
  </p:cSld>
  <p:clrMap bg1="lt1" tx1="dk1" bg2="lt2" tx2="dk2" accent1="accent1" accent2="accent2" accent3="accent3" accent4="accent4" accent5="accent5" accent6="accent6" hlink="hlink" folHlink="folHlink"/>
  <p:sldLayoutIdLst>
    <p:sldLayoutId id="2147485700" r:id="rId1"/>
    <p:sldLayoutId id="2147485701" r:id="rId2"/>
    <p:sldLayoutId id="2147485702" r:id="rId3"/>
    <p:sldLayoutId id="2147485703" r:id="rId4"/>
    <p:sldLayoutId id="2147485704" r:id="rId5"/>
    <p:sldLayoutId id="2147485705" r:id="rId6"/>
    <p:sldLayoutId id="2147485706" r:id="rId7"/>
    <p:sldLayoutId id="2147485707" r:id="rId8"/>
    <p:sldLayoutId id="2147485708" r:id="rId9"/>
    <p:sldLayoutId id="2147485709" r:id="rId10"/>
    <p:sldLayoutId id="2147485710" r:id="rId11"/>
    <p:sldLayoutId id="2147485711" r:id="rId12"/>
    <p:sldLayoutId id="2147485712" r:id="rId13"/>
    <p:sldLayoutId id="2147485713" r:id="rId14"/>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2.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jpe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6.jpeg"/><Relationship Id="rId5" Type="http://schemas.openxmlformats.org/officeDocument/2006/relationships/image" Target="../media/image48.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53.jpeg"/><Relationship Id="rId5" Type="http://schemas.openxmlformats.org/officeDocument/2006/relationships/image" Target="../media/image50.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62.wmf"/><Relationship Id="rId5" Type="http://schemas.openxmlformats.org/officeDocument/2006/relationships/oleObject" Target="../embeddings/oleObject2.bin"/><Relationship Id="rId4" Type="http://schemas.openxmlformats.org/officeDocument/2006/relationships/image" Target="../media/image61.wmf"/></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4.wmf"/><Relationship Id="rId2" Type="http://schemas.openxmlformats.org/officeDocument/2006/relationships/slideLayout" Target="../slideLayouts/slideLayout2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63.w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2.xml"/><Relationship Id="rId1" Type="http://schemas.openxmlformats.org/officeDocument/2006/relationships/vmlDrawing" Target="../drawings/vmlDrawing3.vml"/><Relationship Id="rId6" Type="http://schemas.openxmlformats.org/officeDocument/2006/relationships/image" Target="../media/image66.wmf"/><Relationship Id="rId5" Type="http://schemas.openxmlformats.org/officeDocument/2006/relationships/oleObject" Target="../embeddings/oleObject6.bin"/><Relationship Id="rId4" Type="http://schemas.openxmlformats.org/officeDocument/2006/relationships/image" Target="../media/image65.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2.xml"/><Relationship Id="rId1" Type="http://schemas.openxmlformats.org/officeDocument/2006/relationships/vmlDrawing" Target="../drawings/vmlDrawing4.vml"/><Relationship Id="rId4" Type="http://schemas.openxmlformats.org/officeDocument/2006/relationships/image" Target="../media/image67.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2.xml"/><Relationship Id="rId1" Type="http://schemas.openxmlformats.org/officeDocument/2006/relationships/vmlDrawing" Target="../drawings/vmlDrawing5.vml"/><Relationship Id="rId4" Type="http://schemas.openxmlformats.org/officeDocument/2006/relationships/image" Target="../media/image68.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2.xml"/><Relationship Id="rId1" Type="http://schemas.openxmlformats.org/officeDocument/2006/relationships/vmlDrawing" Target="../drawings/vmlDrawing6.vml"/><Relationship Id="rId6" Type="http://schemas.openxmlformats.org/officeDocument/2006/relationships/image" Target="../media/image70.wmf"/><Relationship Id="rId5" Type="http://schemas.openxmlformats.org/officeDocument/2006/relationships/oleObject" Target="../embeddings/oleObject10.bin"/><Relationship Id="rId4" Type="http://schemas.openxmlformats.org/officeDocument/2006/relationships/image" Target="../media/image69.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2.xml"/><Relationship Id="rId1" Type="http://schemas.openxmlformats.org/officeDocument/2006/relationships/vmlDrawing" Target="../drawings/vmlDrawing7.vml"/><Relationship Id="rId4" Type="http://schemas.openxmlformats.org/officeDocument/2006/relationships/image" Target="../media/image71.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2.xml"/><Relationship Id="rId1" Type="http://schemas.openxmlformats.org/officeDocument/2006/relationships/vmlDrawing" Target="../drawings/vmlDrawing8.vml"/><Relationship Id="rId4" Type="http://schemas.openxmlformats.org/officeDocument/2006/relationships/image" Target="../media/image72.wmf"/></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2.xml"/><Relationship Id="rId1" Type="http://schemas.openxmlformats.org/officeDocument/2006/relationships/vmlDrawing" Target="../drawings/vmlDrawing9.vml"/><Relationship Id="rId6" Type="http://schemas.openxmlformats.org/officeDocument/2006/relationships/image" Target="../media/image74.png"/><Relationship Id="rId5" Type="http://schemas.openxmlformats.org/officeDocument/2006/relationships/image" Target="../media/image73.wmf"/><Relationship Id="rId4" Type="http://schemas.openxmlformats.org/officeDocument/2006/relationships/oleObject" Target="../embeddings/oleObject13.bin"/></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2.xml"/><Relationship Id="rId1" Type="http://schemas.openxmlformats.org/officeDocument/2006/relationships/vmlDrawing" Target="../drawings/vmlDrawing10.vml"/><Relationship Id="rId5" Type="http://schemas.openxmlformats.org/officeDocument/2006/relationships/image" Target="../media/image75.wmf"/><Relationship Id="rId4" Type="http://schemas.openxmlformats.org/officeDocument/2006/relationships/oleObject" Target="../embeddings/oleObject14.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2.xml"/><Relationship Id="rId1" Type="http://schemas.openxmlformats.org/officeDocument/2006/relationships/vmlDrawing" Target="../drawings/vmlDrawing11.vml"/><Relationship Id="rId6" Type="http://schemas.openxmlformats.org/officeDocument/2006/relationships/image" Target="../media/image77.wmf"/><Relationship Id="rId5" Type="http://schemas.openxmlformats.org/officeDocument/2006/relationships/oleObject" Target="../embeddings/oleObject16.bin"/><Relationship Id="rId4" Type="http://schemas.openxmlformats.org/officeDocument/2006/relationships/image" Target="../media/image76.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2.xml"/><Relationship Id="rId1" Type="http://schemas.openxmlformats.org/officeDocument/2006/relationships/vmlDrawing" Target="../drawings/vmlDrawing12.vml"/><Relationship Id="rId4" Type="http://schemas.openxmlformats.org/officeDocument/2006/relationships/image" Target="../media/image78.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2.xml"/><Relationship Id="rId1" Type="http://schemas.openxmlformats.org/officeDocument/2006/relationships/vmlDrawing" Target="../drawings/vmlDrawing13.vml"/><Relationship Id="rId4" Type="http://schemas.openxmlformats.org/officeDocument/2006/relationships/image" Target="../media/image79.wmf"/></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2.xml"/><Relationship Id="rId1" Type="http://schemas.openxmlformats.org/officeDocument/2006/relationships/vmlDrawing" Target="../drawings/vmlDrawing14.vml"/><Relationship Id="rId4" Type="http://schemas.openxmlformats.org/officeDocument/2006/relationships/image" Target="../media/image80.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2.xml"/><Relationship Id="rId1" Type="http://schemas.openxmlformats.org/officeDocument/2006/relationships/vmlDrawing" Target="../drawings/vmlDrawing15.vml"/><Relationship Id="rId4" Type="http://schemas.openxmlformats.org/officeDocument/2006/relationships/image" Target="../media/image81.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84.png"/><Relationship Id="rId2" Type="http://schemas.openxmlformats.org/officeDocument/2006/relationships/slideLayout" Target="../slideLayouts/slideLayout22.xml"/><Relationship Id="rId1" Type="http://schemas.openxmlformats.org/officeDocument/2006/relationships/vmlDrawing" Target="../drawings/vmlDrawing16.vml"/><Relationship Id="rId6" Type="http://schemas.openxmlformats.org/officeDocument/2006/relationships/image" Target="../media/image83.wmf"/><Relationship Id="rId5" Type="http://schemas.openxmlformats.org/officeDocument/2006/relationships/oleObject" Target="../embeddings/oleObject22.bin"/><Relationship Id="rId4" Type="http://schemas.openxmlformats.org/officeDocument/2006/relationships/image" Target="../media/image82.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2.xml"/><Relationship Id="rId1" Type="http://schemas.openxmlformats.org/officeDocument/2006/relationships/vmlDrawing" Target="../drawings/vmlDrawing17.vml"/><Relationship Id="rId4" Type="http://schemas.openxmlformats.org/officeDocument/2006/relationships/image" Target="../media/image85.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2.xml"/><Relationship Id="rId1" Type="http://schemas.openxmlformats.org/officeDocument/2006/relationships/vmlDrawing" Target="../drawings/vmlDrawing18.vml"/><Relationship Id="rId4" Type="http://schemas.openxmlformats.org/officeDocument/2006/relationships/image" Target="../media/image86.wmf"/></Relationships>
</file>

<file path=ppt/slides/_rels/slide48.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oleObject" Target="../embeddings/oleObject25.bin"/><Relationship Id="rId7" Type="http://schemas.openxmlformats.org/officeDocument/2006/relationships/oleObject" Target="../embeddings/oleObject27.bin"/><Relationship Id="rId2" Type="http://schemas.openxmlformats.org/officeDocument/2006/relationships/slideLayout" Target="../slideLayouts/slideLayout22.xml"/><Relationship Id="rId1" Type="http://schemas.openxmlformats.org/officeDocument/2006/relationships/vmlDrawing" Target="../drawings/vmlDrawing19.vml"/><Relationship Id="rId6" Type="http://schemas.openxmlformats.org/officeDocument/2006/relationships/image" Target="../media/image88.wmf"/><Relationship Id="rId5" Type="http://schemas.openxmlformats.org/officeDocument/2006/relationships/oleObject" Target="../embeddings/oleObject26.bin"/><Relationship Id="rId10" Type="http://schemas.openxmlformats.org/officeDocument/2006/relationships/image" Target="../media/image90.wmf"/><Relationship Id="rId4" Type="http://schemas.openxmlformats.org/officeDocument/2006/relationships/image" Target="../media/image87.wmf"/><Relationship Id="rId9" Type="http://schemas.openxmlformats.org/officeDocument/2006/relationships/oleObject" Target="../embeddings/oleObject28.bin"/></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2.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1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103.png"/><Relationship Id="rId7" Type="http://schemas.openxmlformats.org/officeDocument/2006/relationships/image" Target="../media/image101.wmf"/><Relationship Id="rId2" Type="http://schemas.openxmlformats.org/officeDocument/2006/relationships/slideLayout" Target="../slideLayouts/slideLayout17.xml"/><Relationship Id="rId1" Type="http://schemas.openxmlformats.org/officeDocument/2006/relationships/vmlDrawing" Target="../drawings/vmlDrawing20.vml"/><Relationship Id="rId6" Type="http://schemas.openxmlformats.org/officeDocument/2006/relationships/oleObject" Target="../embeddings/oleObject30.bin"/><Relationship Id="rId5" Type="http://schemas.openxmlformats.org/officeDocument/2006/relationships/image" Target="../media/image100.wmf"/><Relationship Id="rId4" Type="http://schemas.openxmlformats.org/officeDocument/2006/relationships/oleObject" Target="../embeddings/oleObject29.bin"/><Relationship Id="rId9" Type="http://schemas.openxmlformats.org/officeDocument/2006/relationships/image" Target="../media/image102.wmf"/></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99.jpeg"/><Relationship Id="rId2" Type="http://schemas.openxmlformats.org/officeDocument/2006/relationships/image" Target="../media/image104.jpeg"/><Relationship Id="rId1" Type="http://schemas.openxmlformats.org/officeDocument/2006/relationships/slideLayout" Target="../slideLayouts/slideLayout17.xml"/><Relationship Id="rId6" Type="http://schemas.openxmlformats.org/officeDocument/2006/relationships/image" Target="../media/image106.tiff"/><Relationship Id="rId5" Type="http://schemas.openxmlformats.org/officeDocument/2006/relationships/image" Target="../media/image98.jpeg"/><Relationship Id="rId4" Type="http://schemas.openxmlformats.org/officeDocument/2006/relationships/image" Target="../media/image9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08.wmf"/><Relationship Id="rId2" Type="http://schemas.openxmlformats.org/officeDocument/2006/relationships/slideLayout" Target="../slideLayouts/slideLayout17.xml"/><Relationship Id="rId1" Type="http://schemas.openxmlformats.org/officeDocument/2006/relationships/vmlDrawing" Target="../drawings/vmlDrawing21.vml"/><Relationship Id="rId6" Type="http://schemas.openxmlformats.org/officeDocument/2006/relationships/oleObject" Target="../embeddings/oleObject33.bin"/><Relationship Id="rId5" Type="http://schemas.openxmlformats.org/officeDocument/2006/relationships/image" Target="../media/image107.wmf"/><Relationship Id="rId4" Type="http://schemas.openxmlformats.org/officeDocument/2006/relationships/oleObject" Target="../embeddings/oleObject32.bin"/></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99.jpeg"/><Relationship Id="rId2" Type="http://schemas.openxmlformats.org/officeDocument/2006/relationships/image" Target="../media/image110.jpeg"/><Relationship Id="rId1" Type="http://schemas.openxmlformats.org/officeDocument/2006/relationships/slideLayout" Target="../slideLayouts/slideLayout1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4.jpe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4.bin"/><Relationship Id="rId7" Type="http://schemas.openxmlformats.org/officeDocument/2006/relationships/image" Target="../media/image114.jpeg"/><Relationship Id="rId2" Type="http://schemas.openxmlformats.org/officeDocument/2006/relationships/slideLayout" Target="../slideLayouts/slideLayout17.xml"/><Relationship Id="rId1" Type="http://schemas.openxmlformats.org/officeDocument/2006/relationships/vmlDrawing" Target="../drawings/vmlDrawing22.vml"/><Relationship Id="rId6" Type="http://schemas.openxmlformats.org/officeDocument/2006/relationships/image" Target="../media/image113.wmf"/><Relationship Id="rId5" Type="http://schemas.openxmlformats.org/officeDocument/2006/relationships/oleObject" Target="../embeddings/oleObject35.bin"/><Relationship Id="rId4" Type="http://schemas.openxmlformats.org/officeDocument/2006/relationships/image" Target="../media/image112.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矩形 6"/>
          <p:cNvSpPr>
            <a:spLocks noChangeArrowheads="1"/>
          </p:cNvSpPr>
          <p:nvPr/>
        </p:nvSpPr>
        <p:spPr bwMode="auto">
          <a:xfrm>
            <a:off x="-61995" y="1062484"/>
            <a:ext cx="9144001" cy="1323439"/>
          </a:xfrm>
          <a:prstGeom prst="rect">
            <a:avLst/>
          </a:prstGeom>
          <a:noFill/>
          <a:ln w="9525">
            <a:noFill/>
            <a:miter lim="800000"/>
            <a:headEnd/>
            <a:tailEnd/>
          </a:ln>
        </p:spPr>
        <p:txBody>
          <a:bodyPr>
            <a:spAutoFit/>
          </a:bodyPr>
          <a:lstStyle/>
          <a:p>
            <a:pPr algn="r" hangingPunct="0"/>
            <a:r>
              <a:rPr lang="en-US" altLang="zh-TW" sz="4000" b="1" dirty="0">
                <a:solidFill>
                  <a:srgbClr val="FF0000"/>
                </a:solidFill>
              </a:rPr>
              <a:t>Magnet Mass Production and Field Measurements Results for TPS</a:t>
            </a:r>
            <a:endParaRPr lang="zh-TW" altLang="zh-TW" sz="4000" b="1" dirty="0">
              <a:solidFill>
                <a:srgbClr val="FF0000"/>
              </a:solidFill>
            </a:endParaRPr>
          </a:p>
        </p:txBody>
      </p:sp>
      <p:sp>
        <p:nvSpPr>
          <p:cNvPr id="6" name="Text Box 4"/>
          <p:cNvSpPr txBox="1">
            <a:spLocks noChangeArrowheads="1"/>
          </p:cNvSpPr>
          <p:nvPr/>
        </p:nvSpPr>
        <p:spPr bwMode="auto">
          <a:xfrm>
            <a:off x="1413661" y="2807403"/>
            <a:ext cx="7384851" cy="584775"/>
          </a:xfrm>
          <a:prstGeom prst="rect">
            <a:avLst/>
          </a:prstGeom>
          <a:noFill/>
          <a:ln w="9525">
            <a:noFill/>
            <a:miter lim="800000"/>
            <a:headEnd/>
            <a:tailEnd/>
          </a:ln>
        </p:spPr>
        <p:txBody>
          <a:bodyPr wrap="square">
            <a:spAutoFit/>
          </a:bodyPr>
          <a:lstStyle/>
          <a:p>
            <a:pPr algn="ctr"/>
            <a:r>
              <a:rPr lang="en-US" altLang="zh-TW" sz="3200" b="1" dirty="0" smtClean="0">
                <a:solidFill>
                  <a:srgbClr val="0000FF"/>
                </a:solidFill>
                <a:latin typeface="Arial Unicode MS" pitchFamily="34" charset="-120"/>
                <a:ea typeface="Arial Unicode MS" pitchFamily="34" charset="-120"/>
                <a:cs typeface="Arial Unicode MS" pitchFamily="34" charset="-120"/>
              </a:rPr>
              <a:t>C. S. Hwang, NSRRC</a:t>
            </a:r>
            <a:r>
              <a:rPr lang="en-US" altLang="zh-TW" sz="3200" b="1" dirty="0">
                <a:solidFill>
                  <a:srgbClr val="0000FF"/>
                </a:solidFill>
                <a:latin typeface="Arial Unicode MS" pitchFamily="34" charset="-120"/>
                <a:ea typeface="Arial Unicode MS" pitchFamily="34" charset="-120"/>
                <a:cs typeface="Arial Unicode MS" pitchFamily="34" charset="-120"/>
              </a:rPr>
              <a:t>, </a:t>
            </a:r>
            <a:r>
              <a:rPr lang="en-US" altLang="zh-TW" sz="3200" b="1" dirty="0" err="1" smtClean="0">
                <a:solidFill>
                  <a:srgbClr val="0000FF"/>
                </a:solidFill>
                <a:latin typeface="Arial Unicode MS" pitchFamily="34" charset="-120"/>
                <a:ea typeface="Arial Unicode MS" pitchFamily="34" charset="-120"/>
                <a:cs typeface="Arial Unicode MS" pitchFamily="34" charset="-120"/>
              </a:rPr>
              <a:t>Hsinchu</a:t>
            </a:r>
            <a:r>
              <a:rPr lang="en-US" altLang="zh-TW" sz="3200" b="1" dirty="0" smtClean="0">
                <a:solidFill>
                  <a:srgbClr val="0000FF"/>
                </a:solidFill>
                <a:latin typeface="Arial Unicode MS" pitchFamily="34" charset="-120"/>
                <a:ea typeface="Arial Unicode MS" pitchFamily="34" charset="-120"/>
                <a:cs typeface="Arial Unicode MS" pitchFamily="34" charset="-120"/>
              </a:rPr>
              <a:t>, Taiwan</a:t>
            </a:r>
            <a:endParaRPr lang="en-US" altLang="zh-TW" sz="3200" b="1" dirty="0">
              <a:solidFill>
                <a:srgbClr val="0000FF"/>
              </a:solidFill>
              <a:latin typeface="Arial Unicode MS" pitchFamily="34" charset="-120"/>
              <a:ea typeface="Arial Unicode MS" pitchFamily="34" charset="-120"/>
              <a:cs typeface="Arial Unicode MS" pitchFamily="34" charset="-120"/>
            </a:endParaRPr>
          </a:p>
        </p:txBody>
      </p:sp>
      <p:sp>
        <p:nvSpPr>
          <p:cNvPr id="7" name="矩形 6"/>
          <p:cNvSpPr/>
          <p:nvPr/>
        </p:nvSpPr>
        <p:spPr>
          <a:xfrm>
            <a:off x="4991" y="4891795"/>
            <a:ext cx="7438255" cy="523220"/>
          </a:xfrm>
          <a:prstGeom prst="rect">
            <a:avLst/>
          </a:prstGeom>
        </p:spPr>
        <p:txBody>
          <a:bodyPr wrap="none">
            <a:spAutoFit/>
          </a:bodyPr>
          <a:lstStyle/>
          <a:p>
            <a:r>
              <a:rPr lang="en-US" altLang="zh-TW" sz="2800" i="1" dirty="0" smtClean="0">
                <a:solidFill>
                  <a:srgbClr val="00B050"/>
                </a:solidFill>
              </a:rPr>
              <a:t>IMMW 18, </a:t>
            </a:r>
            <a:r>
              <a:rPr lang="en-US" altLang="zh-TW" sz="2800" dirty="0" smtClean="0">
                <a:solidFill>
                  <a:srgbClr val="00B050"/>
                </a:solidFill>
              </a:rPr>
              <a:t>NSLSII (Long Island), </a:t>
            </a:r>
            <a:r>
              <a:rPr lang="en-US" altLang="zh-TW" sz="2800" dirty="0">
                <a:solidFill>
                  <a:srgbClr val="00B050"/>
                </a:solidFill>
              </a:rPr>
              <a:t>3</a:t>
            </a:r>
            <a:r>
              <a:rPr lang="en-US" altLang="zh-TW" sz="2800" dirty="0" smtClean="0">
                <a:solidFill>
                  <a:srgbClr val="00B050"/>
                </a:solidFill>
              </a:rPr>
              <a:t> June 2013</a:t>
            </a:r>
            <a:endParaRPr lang="en-US" altLang="zh-TW" sz="2800" i="1" dirty="0">
              <a:solidFill>
                <a:srgbClr val="00B05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54468" y="-117475"/>
            <a:ext cx="9003705" cy="836613"/>
          </a:xfrm>
        </p:spPr>
        <p:txBody>
          <a:bodyPr/>
          <a:lstStyle/>
          <a:p>
            <a:pPr eaLnBrk="1" hangingPunct="1"/>
            <a:r>
              <a:rPr lang="en-US" altLang="zh-TW" sz="3500" b="1" dirty="0" smtClean="0">
                <a:solidFill>
                  <a:srgbClr val="FF0000"/>
                </a:solidFill>
              </a:rPr>
              <a:t>SR-Dipole alignment on the HPS bench</a:t>
            </a: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2" name="投影片編號版面配置區 9"/>
          <p:cNvSpPr>
            <a:spLocks noGrp="1"/>
          </p:cNvSpPr>
          <p:nvPr>
            <p:ph type="sldNum" sz="quarter" idx="4294967295"/>
          </p:nvPr>
        </p:nvSpPr>
        <p:spPr>
          <a:xfrm>
            <a:off x="6553200" y="6245225"/>
            <a:ext cx="2133600" cy="476250"/>
          </a:xfrm>
          <a:prstGeom prst="rect">
            <a:avLst/>
          </a:prstGeom>
          <a:noFill/>
        </p:spPr>
        <p:txBody>
          <a:bodyPr/>
          <a:lstStyle/>
          <a:p>
            <a:fld id="{B9F33C86-BC84-4F44-A0BE-ED07C2CA58A6}" type="slidenum">
              <a:rPr lang="en-US" altLang="zh-TW" smtClean="0">
                <a:latin typeface="Arial" charset="0"/>
              </a:rPr>
              <a:pPr/>
              <a:t>10</a:t>
            </a:fld>
            <a:endParaRPr lang="en-US" altLang="zh-TW" smtClean="0">
              <a:latin typeface="Arial" charset="0"/>
            </a:endParaRPr>
          </a:p>
        </p:txBody>
      </p:sp>
      <p:sp>
        <p:nvSpPr>
          <p:cNvPr id="21" name="文字方塊 20"/>
          <p:cNvSpPr txBox="1"/>
          <p:nvPr/>
        </p:nvSpPr>
        <p:spPr>
          <a:xfrm>
            <a:off x="4572666" y="4254685"/>
            <a:ext cx="4662983" cy="1384995"/>
          </a:xfrm>
          <a:prstGeom prst="rect">
            <a:avLst/>
          </a:prstGeom>
          <a:solidFill>
            <a:srgbClr val="FFFF00"/>
          </a:solidFill>
        </p:spPr>
        <p:txBody>
          <a:bodyPr wrap="square" rtlCol="0">
            <a:spAutoFit/>
          </a:bodyPr>
          <a:lstStyle/>
          <a:p>
            <a:pPr marL="342900" indent="-342900">
              <a:buAutoNum type="arabicPeriod"/>
            </a:pPr>
            <a:r>
              <a:rPr lang="en-US" altLang="zh-TW" sz="1400" dirty="0" smtClean="0">
                <a:solidFill>
                  <a:srgbClr val="000000"/>
                </a:solidFill>
                <a:latin typeface="Times New Roman"/>
              </a:rPr>
              <a:t>SR-dipole adapter (3.75</a:t>
            </a:r>
            <a:r>
              <a:rPr lang="en-US" altLang="zh-TW" sz="1400" baseline="30000" dirty="0" smtClean="0">
                <a:solidFill>
                  <a:srgbClr val="000000"/>
                </a:solidFill>
                <a:latin typeface="Times New Roman"/>
              </a:rPr>
              <a:t>o</a:t>
            </a:r>
            <a:r>
              <a:rPr lang="en-US" altLang="zh-TW" sz="1400" dirty="0" smtClean="0">
                <a:solidFill>
                  <a:srgbClr val="000000"/>
                </a:solidFill>
                <a:latin typeface="Times New Roman"/>
              </a:rPr>
              <a:t>): Rotate  the </a:t>
            </a:r>
            <a:r>
              <a:rPr lang="en-US" altLang="zh-TW" sz="1400" dirty="0">
                <a:solidFill>
                  <a:srgbClr val="000000"/>
                </a:solidFill>
                <a:latin typeface="Times New Roman"/>
              </a:rPr>
              <a:t>SR-dipole magnet to </a:t>
            </a:r>
            <a:r>
              <a:rPr lang="en-US" altLang="zh-TW" sz="1400" dirty="0" smtClean="0">
                <a:solidFill>
                  <a:srgbClr val="000000"/>
                </a:solidFill>
                <a:latin typeface="Times New Roman"/>
              </a:rPr>
              <a:t>parallel the Hall probe.</a:t>
            </a:r>
          </a:p>
          <a:p>
            <a:pPr marL="342900" indent="-342900">
              <a:buAutoNum type="arabicPeriod"/>
            </a:pPr>
            <a:r>
              <a:rPr lang="en-US" altLang="zh-TW" sz="1400" dirty="0" smtClean="0">
                <a:solidFill>
                  <a:srgbClr val="000000"/>
                </a:solidFill>
                <a:latin typeface="Times New Roman"/>
              </a:rPr>
              <a:t>The magnet and adapter are located by the stop-pin and stop-surface.</a:t>
            </a:r>
          </a:p>
          <a:p>
            <a:pPr marL="342900" indent="-342900">
              <a:buAutoNum type="arabicPeriod"/>
            </a:pPr>
            <a:r>
              <a:rPr lang="en-US" altLang="zh-TW" sz="1400" dirty="0" smtClean="0">
                <a:solidFill>
                  <a:srgbClr val="000000"/>
                </a:solidFill>
                <a:latin typeface="Times New Roman"/>
              </a:rPr>
              <a:t>The horizontal alignment is checked </a:t>
            </a:r>
            <a:r>
              <a:rPr lang="en-US" altLang="zh-TW" sz="1400" dirty="0">
                <a:solidFill>
                  <a:srgbClr val="000000"/>
                </a:solidFill>
                <a:latin typeface="Times New Roman"/>
              </a:rPr>
              <a:t>by the l theodolite. </a:t>
            </a:r>
            <a:endParaRPr lang="en-US" altLang="zh-TW" sz="1400" dirty="0" smtClean="0">
              <a:solidFill>
                <a:srgbClr val="000000"/>
              </a:solidFill>
              <a:latin typeface="Times New Roman"/>
            </a:endParaRPr>
          </a:p>
          <a:p>
            <a:pPr marL="342900" indent="-342900">
              <a:buFontTx/>
              <a:buAutoNum type="arabicPeriod"/>
            </a:pPr>
            <a:r>
              <a:rPr lang="en-US" altLang="zh-TW" sz="1400" dirty="0" smtClean="0">
                <a:solidFill>
                  <a:srgbClr val="000000"/>
                </a:solidFill>
                <a:latin typeface="Times New Roman"/>
              </a:rPr>
              <a:t>The vertical height of magnet is checked </a:t>
            </a:r>
            <a:r>
              <a:rPr lang="en-US" altLang="zh-TW" sz="1400" dirty="0">
                <a:solidFill>
                  <a:srgbClr val="000000"/>
                </a:solidFill>
                <a:latin typeface="Times New Roman"/>
              </a:rPr>
              <a:t>by the </a:t>
            </a:r>
            <a:r>
              <a:rPr lang="en-US" altLang="zh-TW" sz="1400" dirty="0" smtClean="0">
                <a:solidFill>
                  <a:srgbClr val="000000"/>
                </a:solidFill>
                <a:latin typeface="Times New Roman"/>
              </a:rPr>
              <a:t> </a:t>
            </a:r>
            <a:r>
              <a:rPr lang="en-US" altLang="zh-TW" sz="1400" dirty="0" err="1" smtClean="0">
                <a:solidFill>
                  <a:srgbClr val="000000"/>
                </a:solidFill>
                <a:latin typeface="Times New Roman"/>
              </a:rPr>
              <a:t>eveling</a:t>
            </a:r>
            <a:r>
              <a:rPr lang="en-US" altLang="zh-TW" sz="1400" dirty="0">
                <a:solidFill>
                  <a:srgbClr val="000000"/>
                </a:solidFill>
                <a:latin typeface="Times New Roman"/>
              </a:rPr>
              <a:t>.</a:t>
            </a:r>
          </a:p>
        </p:txBody>
      </p:sp>
      <p:grpSp>
        <p:nvGrpSpPr>
          <p:cNvPr id="5" name="群組 4"/>
          <p:cNvGrpSpPr/>
          <p:nvPr/>
        </p:nvGrpSpPr>
        <p:grpSpPr>
          <a:xfrm>
            <a:off x="140295" y="5207765"/>
            <a:ext cx="4463988" cy="1768742"/>
            <a:chOff x="179512" y="4437112"/>
            <a:chExt cx="5760640" cy="2409842"/>
          </a:xfrm>
        </p:grpSpPr>
        <p:pic>
          <p:nvPicPr>
            <p:cNvPr id="51" name="Picture 2"/>
            <p:cNvPicPr>
              <a:picLocks noChangeAspect="1" noChangeArrowheads="1"/>
            </p:cNvPicPr>
            <p:nvPr/>
          </p:nvPicPr>
          <p:blipFill>
            <a:blip r:embed="rId4" cstate="print"/>
            <a:srcRect l="37204" t="22280" r="6097" b="37401"/>
            <a:stretch>
              <a:fillRect/>
            </a:stretch>
          </p:blipFill>
          <p:spPr bwMode="auto">
            <a:xfrm>
              <a:off x="179512" y="4437112"/>
              <a:ext cx="5760640" cy="2304256"/>
            </a:xfrm>
            <a:prstGeom prst="rect">
              <a:avLst/>
            </a:prstGeom>
            <a:noFill/>
            <a:ln w="9525">
              <a:noFill/>
              <a:miter lim="800000"/>
              <a:headEnd/>
              <a:tailEnd/>
            </a:ln>
          </p:spPr>
        </p:pic>
        <p:sp>
          <p:nvSpPr>
            <p:cNvPr id="52" name="橢圓 51"/>
            <p:cNvSpPr/>
            <p:nvPr/>
          </p:nvSpPr>
          <p:spPr>
            <a:xfrm>
              <a:off x="3739131" y="5799284"/>
              <a:ext cx="232284" cy="245243"/>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sp>
          <p:nvSpPr>
            <p:cNvPr id="55" name="文字方塊 54"/>
            <p:cNvSpPr txBox="1"/>
            <p:nvPr/>
          </p:nvSpPr>
          <p:spPr>
            <a:xfrm>
              <a:off x="2171184" y="5295824"/>
              <a:ext cx="1955265" cy="419334"/>
            </a:xfrm>
            <a:prstGeom prst="rect">
              <a:avLst/>
            </a:prstGeom>
            <a:noFill/>
          </p:spPr>
          <p:txBody>
            <a:bodyPr wrap="none" rtlCol="0">
              <a:spAutoFit/>
            </a:bodyPr>
            <a:lstStyle/>
            <a:p>
              <a:pPr fontAlgn="auto">
                <a:spcBef>
                  <a:spcPts val="0"/>
                </a:spcBef>
                <a:spcAft>
                  <a:spcPts val="0"/>
                </a:spcAft>
              </a:pPr>
              <a:r>
                <a:rPr kumimoji="0" lang="en-US" altLang="zh-TW" sz="1400" dirty="0" smtClean="0">
                  <a:solidFill>
                    <a:srgbClr val="FF0000"/>
                  </a:solidFill>
                  <a:latin typeface="Times New Roman" pitchFamily="18" charset="0"/>
                  <a:ea typeface="標楷體" pitchFamily="65" charset="-120"/>
                </a:rPr>
                <a:t>Stop-pin for z-axis</a:t>
              </a:r>
              <a:endParaRPr kumimoji="0" lang="zh-TW" altLang="en-US" sz="1400" dirty="0">
                <a:solidFill>
                  <a:srgbClr val="FF0000"/>
                </a:solidFill>
                <a:latin typeface="Times New Roman" pitchFamily="18" charset="0"/>
                <a:ea typeface="標楷體" pitchFamily="65" charset="-120"/>
              </a:endParaRPr>
            </a:p>
          </p:txBody>
        </p:sp>
        <p:sp>
          <p:nvSpPr>
            <p:cNvPr id="57" name="橢圓 56"/>
            <p:cNvSpPr/>
            <p:nvPr/>
          </p:nvSpPr>
          <p:spPr>
            <a:xfrm>
              <a:off x="2345269" y="5799284"/>
              <a:ext cx="232284" cy="245243"/>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sp>
          <p:nvSpPr>
            <p:cNvPr id="58" name="文字方塊 57"/>
            <p:cNvSpPr txBox="1"/>
            <p:nvPr/>
          </p:nvSpPr>
          <p:spPr>
            <a:xfrm>
              <a:off x="698947" y="6134087"/>
              <a:ext cx="2400021" cy="712867"/>
            </a:xfrm>
            <a:prstGeom prst="rect">
              <a:avLst/>
            </a:prstGeom>
            <a:noFill/>
          </p:spPr>
          <p:txBody>
            <a:bodyPr wrap="none" rtlCol="0">
              <a:spAutoFit/>
            </a:bodyPr>
            <a:lstStyle/>
            <a:p>
              <a:pPr algn="ctr" fontAlgn="auto">
                <a:spcBef>
                  <a:spcPts val="0"/>
                </a:spcBef>
                <a:spcAft>
                  <a:spcPts val="0"/>
                </a:spcAft>
              </a:pPr>
              <a:r>
                <a:rPr kumimoji="0" lang="en-US" altLang="zh-TW" sz="1400" dirty="0" smtClean="0">
                  <a:solidFill>
                    <a:srgbClr val="FF0000"/>
                  </a:solidFill>
                  <a:latin typeface="Times New Roman" pitchFamily="18" charset="0"/>
                  <a:ea typeface="標楷體" pitchFamily="65" charset="-120"/>
                </a:rPr>
                <a:t>Stop-surface for x-axis </a:t>
              </a:r>
            </a:p>
            <a:p>
              <a:pPr algn="ctr" fontAlgn="auto">
                <a:spcBef>
                  <a:spcPts val="0"/>
                </a:spcBef>
                <a:spcAft>
                  <a:spcPts val="0"/>
                </a:spcAft>
              </a:pPr>
              <a:r>
                <a:rPr kumimoji="0" lang="en-US" altLang="zh-TW" sz="1400" dirty="0" smtClean="0">
                  <a:solidFill>
                    <a:srgbClr val="FF0000"/>
                  </a:solidFill>
                  <a:latin typeface="Times New Roman" pitchFamily="18" charset="0"/>
                  <a:ea typeface="標楷體" pitchFamily="65" charset="-120"/>
                </a:rPr>
                <a:t>(touch surface)</a:t>
              </a:r>
              <a:endParaRPr kumimoji="0" lang="zh-TW" altLang="en-US" sz="1400" dirty="0">
                <a:solidFill>
                  <a:srgbClr val="FF0000"/>
                </a:solidFill>
                <a:latin typeface="Times New Roman" pitchFamily="18" charset="0"/>
                <a:ea typeface="標楷體" pitchFamily="65" charset="-120"/>
              </a:endParaRPr>
            </a:p>
          </p:txBody>
        </p:sp>
      </p:grpSp>
      <p:grpSp>
        <p:nvGrpSpPr>
          <p:cNvPr id="66" name="群組 65"/>
          <p:cNvGrpSpPr/>
          <p:nvPr/>
        </p:nvGrpSpPr>
        <p:grpSpPr>
          <a:xfrm>
            <a:off x="3895228" y="5665122"/>
            <a:ext cx="2911872" cy="1018482"/>
            <a:chOff x="1835696" y="5733256"/>
            <a:chExt cx="2911872" cy="1018482"/>
          </a:xfrm>
        </p:grpSpPr>
        <p:pic>
          <p:nvPicPr>
            <p:cNvPr id="67" name="Picture 2" descr="D:\NSRRC\Measurement-data\TPS-magnets measurement\TPS-BSL magnets\NSRRC-prototype\NSRRC-DM_type I-No1\20110713-SR_DM_type I-No1-Hall probe find center by bench\IMG_3790.JPG"/>
            <p:cNvPicPr>
              <a:picLocks noChangeAspect="1" noChangeArrowheads="1"/>
            </p:cNvPicPr>
            <p:nvPr/>
          </p:nvPicPr>
          <p:blipFill rotWithShape="1">
            <a:blip r:embed="rId5" cstate="print"/>
            <a:srcRect t="39566" b="13798"/>
            <a:stretch/>
          </p:blipFill>
          <p:spPr bwMode="auto">
            <a:xfrm>
              <a:off x="1835696" y="5733256"/>
              <a:ext cx="2911872" cy="1018482"/>
            </a:xfrm>
            <a:prstGeom prst="rect">
              <a:avLst/>
            </a:prstGeom>
            <a:noFill/>
          </p:spPr>
        </p:pic>
        <p:sp>
          <p:nvSpPr>
            <p:cNvPr id="68" name="橢圓 67"/>
            <p:cNvSpPr/>
            <p:nvPr/>
          </p:nvSpPr>
          <p:spPr>
            <a:xfrm>
              <a:off x="3779912" y="5766352"/>
              <a:ext cx="360040" cy="360040"/>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sp>
          <p:nvSpPr>
            <p:cNvPr id="69" name="橢圓 68"/>
            <p:cNvSpPr/>
            <p:nvPr/>
          </p:nvSpPr>
          <p:spPr>
            <a:xfrm>
              <a:off x="2699792" y="6093296"/>
              <a:ext cx="360040" cy="360040"/>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grpSp>
      <p:cxnSp>
        <p:nvCxnSpPr>
          <p:cNvPr id="9" name="直線單箭頭接點 8"/>
          <p:cNvCxnSpPr/>
          <p:nvPr/>
        </p:nvCxnSpPr>
        <p:spPr>
          <a:xfrm flipV="1">
            <a:off x="2247782" y="6300176"/>
            <a:ext cx="522721" cy="265117"/>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2247782" y="6618863"/>
            <a:ext cx="272562" cy="53571"/>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3" name="群組 22"/>
          <p:cNvGrpSpPr/>
          <p:nvPr/>
        </p:nvGrpSpPr>
        <p:grpSpPr>
          <a:xfrm>
            <a:off x="4652151" y="1420572"/>
            <a:ext cx="3090114" cy="2618008"/>
            <a:chOff x="3572031" y="1420572"/>
            <a:chExt cx="3090114" cy="2618008"/>
          </a:xfrm>
        </p:grpSpPr>
        <p:grpSp>
          <p:nvGrpSpPr>
            <p:cNvPr id="16" name="群組 15"/>
            <p:cNvGrpSpPr/>
            <p:nvPr/>
          </p:nvGrpSpPr>
          <p:grpSpPr>
            <a:xfrm>
              <a:off x="3572031" y="1420572"/>
              <a:ext cx="3090114" cy="2618008"/>
              <a:chOff x="3572031" y="1420572"/>
              <a:chExt cx="3090114" cy="2618008"/>
            </a:xfrm>
          </p:grpSpPr>
          <p:pic>
            <p:nvPicPr>
              <p:cNvPr id="33" name="Picture 2" descr="D:\NSRRC\Measurement-data\TPS-magnets measurement\TPS-BSL magnets\NSRRC-prototype\NSRRC-DM_type I-No1\20110713-SR_DM_type I-No1-Hall probe find center by bench\IMG_3770.JPG"/>
              <p:cNvPicPr>
                <a:picLocks noChangeAspect="1" noChangeArrowheads="1"/>
              </p:cNvPicPr>
              <p:nvPr/>
            </p:nvPicPr>
            <p:blipFill>
              <a:blip r:embed="rId6" cstate="print"/>
              <a:srcRect l="5090"/>
              <a:stretch>
                <a:fillRect/>
              </a:stretch>
            </p:blipFill>
            <p:spPr bwMode="auto">
              <a:xfrm rot="20880000">
                <a:off x="3572031" y="1420572"/>
                <a:ext cx="3090114" cy="2618008"/>
              </a:xfrm>
              <a:prstGeom prst="rect">
                <a:avLst/>
              </a:prstGeom>
              <a:noFill/>
            </p:spPr>
          </p:pic>
          <p:cxnSp>
            <p:nvCxnSpPr>
              <p:cNvPr id="34" name="直線接點 33"/>
              <p:cNvCxnSpPr/>
              <p:nvPr/>
            </p:nvCxnSpPr>
            <p:spPr>
              <a:xfrm rot="5400000" flipH="1" flipV="1">
                <a:off x="4081161" y="2565024"/>
                <a:ext cx="2160000" cy="0"/>
              </a:xfrm>
              <a:prstGeom prst="line">
                <a:avLst/>
              </a:prstGeom>
              <a:noFill/>
              <a:ln w="9525" cap="flat" cmpd="sng" algn="ctr">
                <a:solidFill>
                  <a:srgbClr val="FF0000"/>
                </a:solidFill>
                <a:prstDash val="dash"/>
              </a:ln>
              <a:effectLst/>
            </p:spPr>
          </p:cxnSp>
          <p:sp>
            <p:nvSpPr>
              <p:cNvPr id="43" name="橢圓 42"/>
              <p:cNvSpPr/>
              <p:nvPr/>
            </p:nvSpPr>
            <p:spPr>
              <a:xfrm>
                <a:off x="5104428" y="2905289"/>
                <a:ext cx="122094" cy="130900"/>
              </a:xfrm>
              <a:prstGeom prst="ellipse">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sp>
            <p:nvSpPr>
              <p:cNvPr id="44" name="橢圓 43"/>
              <p:cNvSpPr/>
              <p:nvPr/>
            </p:nvSpPr>
            <p:spPr>
              <a:xfrm>
                <a:off x="5111027" y="2433995"/>
                <a:ext cx="122094" cy="130900"/>
              </a:xfrm>
              <a:prstGeom prst="ellipse">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sp>
            <p:nvSpPr>
              <p:cNvPr id="45" name="橢圓 44"/>
              <p:cNvSpPr/>
              <p:nvPr/>
            </p:nvSpPr>
            <p:spPr>
              <a:xfrm>
                <a:off x="5097830" y="3593121"/>
                <a:ext cx="122094" cy="130900"/>
              </a:xfrm>
              <a:prstGeom prst="ellipse">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sp>
            <p:nvSpPr>
              <p:cNvPr id="46" name="橢圓 45"/>
              <p:cNvSpPr/>
              <p:nvPr/>
            </p:nvSpPr>
            <p:spPr>
              <a:xfrm>
                <a:off x="5104428" y="1522550"/>
                <a:ext cx="122094" cy="130900"/>
              </a:xfrm>
              <a:prstGeom prst="ellipse">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sp>
            <p:nvSpPr>
              <p:cNvPr id="47" name="文字方塊 46"/>
              <p:cNvSpPr txBox="1"/>
              <p:nvPr/>
            </p:nvSpPr>
            <p:spPr>
              <a:xfrm>
                <a:off x="5264154" y="1491408"/>
                <a:ext cx="965943"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Hall Probe</a:t>
                </a:r>
                <a:endParaRPr kumimoji="0" lang="zh-TW" altLang="en-US"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48" name="文字方塊 47"/>
              <p:cNvSpPr txBox="1"/>
              <p:nvPr/>
            </p:nvSpPr>
            <p:spPr>
              <a:xfrm>
                <a:off x="5275046" y="2243592"/>
                <a:ext cx="749919"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Target_1</a:t>
                </a:r>
                <a:endParaRPr kumimoji="0" lang="zh-TW" altLang="en-US"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50" name="文字方塊 49"/>
              <p:cNvSpPr txBox="1"/>
              <p:nvPr/>
            </p:nvSpPr>
            <p:spPr>
              <a:xfrm>
                <a:off x="5258116" y="2882170"/>
                <a:ext cx="755957" cy="281996"/>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Target_2</a:t>
                </a:r>
                <a:endParaRPr kumimoji="0" lang="zh-TW" altLang="en-US"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15" name="矩形 14"/>
              <p:cNvSpPr/>
              <p:nvPr/>
            </p:nvSpPr>
            <p:spPr>
              <a:xfrm>
                <a:off x="6014073" y="3485682"/>
                <a:ext cx="502143" cy="1218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文字方塊 48"/>
              <p:cNvSpPr txBox="1"/>
              <p:nvPr/>
            </p:nvSpPr>
            <p:spPr>
              <a:xfrm>
                <a:off x="5290649" y="3520071"/>
                <a:ext cx="755957"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Target_3</a:t>
                </a:r>
                <a:endParaRPr kumimoji="0" lang="zh-TW" altLang="en-US"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grpSp>
        <p:sp>
          <p:nvSpPr>
            <p:cNvPr id="72" name="文字方塊 71"/>
            <p:cNvSpPr txBox="1"/>
            <p:nvPr/>
          </p:nvSpPr>
          <p:spPr>
            <a:xfrm>
              <a:off x="3793381" y="1852168"/>
              <a:ext cx="965943"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3.75</a:t>
              </a:r>
              <a:r>
                <a:rPr kumimoji="0" lang="en-US" altLang="zh-TW" sz="1200" b="0" i="0" u="none" strike="noStrike" kern="0" cap="none" spc="0" normalizeH="0" baseline="30000" noProof="0" dirty="0" smtClean="0">
                  <a:ln>
                    <a:noFill/>
                  </a:ln>
                  <a:solidFill>
                    <a:srgbClr val="FF0000"/>
                  </a:solidFill>
                  <a:effectLst/>
                  <a:uLnTx/>
                  <a:uFillTx/>
                  <a:latin typeface="Times New Roman" pitchFamily="18" charset="0"/>
                  <a:ea typeface="標楷體" pitchFamily="65" charset="-120"/>
                </a:rPr>
                <a:t>o</a:t>
              </a:r>
              <a:r>
                <a:rPr kumimoji="0" lang="en-US" altLang="zh-TW" sz="1200" b="0" i="0" u="none" strike="noStrike" kern="0" cap="none" spc="0" normalizeH="0" noProof="0" dirty="0" smtClean="0">
                  <a:ln>
                    <a:noFill/>
                  </a:ln>
                  <a:solidFill>
                    <a:srgbClr val="FF0000"/>
                  </a:solidFill>
                  <a:effectLst/>
                  <a:uLnTx/>
                  <a:uFillTx/>
                  <a:latin typeface="Times New Roman" pitchFamily="18" charset="0"/>
                  <a:ea typeface="標楷體" pitchFamily="65" charset="-120"/>
                </a:rPr>
                <a:t> trough</a:t>
              </a:r>
              <a:endParaRPr kumimoji="0" lang="zh-TW" altLang="en-US"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cxnSp>
          <p:nvCxnSpPr>
            <p:cNvPr id="19" name="直線單箭頭接點 18"/>
            <p:cNvCxnSpPr/>
            <p:nvPr/>
          </p:nvCxnSpPr>
          <p:spPr>
            <a:xfrm>
              <a:off x="4427984" y="2122631"/>
              <a:ext cx="691380" cy="54720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4" name="文字方塊 63"/>
          <p:cNvSpPr txBox="1"/>
          <p:nvPr/>
        </p:nvSpPr>
        <p:spPr>
          <a:xfrm>
            <a:off x="4572666" y="903500"/>
            <a:ext cx="4385817" cy="523220"/>
          </a:xfrm>
          <a:prstGeom prst="rect">
            <a:avLst/>
          </a:prstGeom>
          <a:solidFill>
            <a:srgbClr val="FFFF00"/>
          </a:solidFill>
        </p:spPr>
        <p:txBody>
          <a:bodyPr wrap="square" rtlCol="0">
            <a:spAutoFit/>
          </a:bodyPr>
          <a:lstStyle/>
          <a:p>
            <a:r>
              <a:rPr lang="en-US" altLang="zh-TW" sz="1400" dirty="0" smtClean="0">
                <a:solidFill>
                  <a:srgbClr val="000000"/>
                </a:solidFill>
                <a:latin typeface="Times New Roman"/>
              </a:rPr>
              <a:t>Adapter position check before SR-dipole installation. Hall probe, Tarage_1, Target_2 and Targer_3 in alignment.</a:t>
            </a:r>
            <a:endParaRPr lang="zh-TW" altLang="en-US" sz="1400" dirty="0">
              <a:solidFill>
                <a:srgbClr val="000000"/>
              </a:solidFill>
              <a:latin typeface="Times New Roman"/>
            </a:endParaRPr>
          </a:p>
        </p:txBody>
      </p:sp>
      <p:grpSp>
        <p:nvGrpSpPr>
          <p:cNvPr id="14345" name="群組 14344"/>
          <p:cNvGrpSpPr/>
          <p:nvPr/>
        </p:nvGrpSpPr>
        <p:grpSpPr>
          <a:xfrm>
            <a:off x="354468" y="1757929"/>
            <a:ext cx="3394241" cy="3889226"/>
            <a:chOff x="354468" y="1681726"/>
            <a:chExt cx="3394241" cy="3889226"/>
          </a:xfrm>
        </p:grpSpPr>
        <p:pic>
          <p:nvPicPr>
            <p:cNvPr id="59" name="Picture 2"/>
            <p:cNvPicPr>
              <a:picLocks noChangeAspect="1" noChangeArrowheads="1"/>
            </p:cNvPicPr>
            <p:nvPr/>
          </p:nvPicPr>
          <p:blipFill>
            <a:blip r:embed="rId7" cstate="print"/>
            <a:srcRect l="42182" t="21920" r="26093" b="12201"/>
            <a:stretch>
              <a:fillRect/>
            </a:stretch>
          </p:blipFill>
          <p:spPr bwMode="auto">
            <a:xfrm>
              <a:off x="354468" y="1681726"/>
              <a:ext cx="2658394" cy="3450256"/>
            </a:xfrm>
            <a:prstGeom prst="rect">
              <a:avLst/>
            </a:prstGeom>
            <a:noFill/>
            <a:ln w="9525">
              <a:noFill/>
              <a:miter lim="800000"/>
              <a:headEnd/>
              <a:tailEnd/>
            </a:ln>
          </p:spPr>
        </p:pic>
        <p:sp>
          <p:nvSpPr>
            <p:cNvPr id="60" name="矩形 59"/>
            <p:cNvSpPr/>
            <p:nvPr/>
          </p:nvSpPr>
          <p:spPr>
            <a:xfrm>
              <a:off x="1074548" y="3913974"/>
              <a:ext cx="1656184" cy="504056"/>
            </a:xfrm>
            <a:prstGeom prst="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cxnSp>
          <p:nvCxnSpPr>
            <p:cNvPr id="61" name="直線單箭頭接點 60"/>
            <p:cNvCxnSpPr/>
            <p:nvPr/>
          </p:nvCxnSpPr>
          <p:spPr>
            <a:xfrm rot="5400000">
              <a:off x="1722620" y="4994094"/>
              <a:ext cx="1152128" cy="1588"/>
            </a:xfrm>
            <a:prstGeom prst="straightConnector1">
              <a:avLst/>
            </a:prstGeom>
            <a:noFill/>
            <a:ln w="9525" cap="flat" cmpd="sng" algn="ctr">
              <a:solidFill>
                <a:srgbClr val="FF0000"/>
              </a:solidFill>
              <a:prstDash val="solid"/>
              <a:tailEnd type="arrow"/>
            </a:ln>
            <a:effectLst/>
          </p:spPr>
        </p:cxnSp>
        <p:sp>
          <p:nvSpPr>
            <p:cNvPr id="63" name="橢圓 62"/>
            <p:cNvSpPr/>
            <p:nvPr/>
          </p:nvSpPr>
          <p:spPr>
            <a:xfrm>
              <a:off x="1767096" y="1812807"/>
              <a:ext cx="180000" cy="180000"/>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grpSp>
          <p:nvGrpSpPr>
            <p:cNvPr id="29" name="群組 44"/>
            <p:cNvGrpSpPr/>
            <p:nvPr/>
          </p:nvGrpSpPr>
          <p:grpSpPr>
            <a:xfrm>
              <a:off x="2809325" y="4181327"/>
              <a:ext cx="939384" cy="1047835"/>
              <a:chOff x="2916317" y="2681607"/>
              <a:chExt cx="1301444" cy="1684769"/>
            </a:xfrm>
          </p:grpSpPr>
          <p:cxnSp>
            <p:nvCxnSpPr>
              <p:cNvPr id="37" name="直線單箭頭接點 36"/>
              <p:cNvCxnSpPr/>
              <p:nvPr/>
            </p:nvCxnSpPr>
            <p:spPr>
              <a:xfrm rot="5400000" flipH="1" flipV="1">
                <a:off x="3023828" y="3465004"/>
                <a:ext cx="504056" cy="1588"/>
              </a:xfrm>
              <a:prstGeom prst="straightConnector1">
                <a:avLst/>
              </a:prstGeom>
              <a:noFill/>
              <a:ln w="9525" cap="flat" cmpd="sng" algn="ctr">
                <a:solidFill>
                  <a:srgbClr val="FF0000"/>
                </a:solidFill>
                <a:prstDash val="solid"/>
                <a:tailEnd type="arrow"/>
              </a:ln>
              <a:effectLst/>
            </p:spPr>
          </p:cxnSp>
          <p:cxnSp>
            <p:nvCxnSpPr>
              <p:cNvPr id="38" name="直線單箭頭接點 37"/>
              <p:cNvCxnSpPr/>
              <p:nvPr/>
            </p:nvCxnSpPr>
            <p:spPr>
              <a:xfrm>
                <a:off x="3275856" y="3717032"/>
                <a:ext cx="432048" cy="1588"/>
              </a:xfrm>
              <a:prstGeom prst="straightConnector1">
                <a:avLst/>
              </a:prstGeom>
              <a:noFill/>
              <a:ln w="9525" cap="flat" cmpd="sng" algn="ctr">
                <a:solidFill>
                  <a:srgbClr val="FF0000"/>
                </a:solidFill>
                <a:prstDash val="solid"/>
                <a:tailEnd type="arrow"/>
              </a:ln>
              <a:effectLst/>
            </p:spPr>
          </p:cxnSp>
          <p:sp>
            <p:nvSpPr>
              <p:cNvPr id="39" name="文字方塊 38"/>
              <p:cNvSpPr txBox="1"/>
              <p:nvPr/>
            </p:nvSpPr>
            <p:spPr>
              <a:xfrm>
                <a:off x="2916317" y="3243103"/>
                <a:ext cx="550152" cy="58477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srgbClr val="FF0000"/>
                    </a:solidFill>
                    <a:effectLst/>
                    <a:uLnTx/>
                    <a:uFillTx/>
                    <a:latin typeface="Times New Roman" pitchFamily="18" charset="0"/>
                    <a:ea typeface="標楷體" pitchFamily="65" charset="-120"/>
                    <a:sym typeface="Wingdings"/>
                  </a:rPr>
                  <a:t></a:t>
                </a:r>
                <a:endParaRPr kumimoji="0" lang="zh-TW" altLang="en-US" sz="3200" b="1"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40" name="文字方塊 39"/>
              <p:cNvSpPr txBox="1"/>
              <p:nvPr/>
            </p:nvSpPr>
            <p:spPr>
              <a:xfrm>
                <a:off x="3063852" y="2681607"/>
                <a:ext cx="595629" cy="59383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+y</a:t>
                </a:r>
                <a:endParaRPr kumimoji="0" lang="zh-TW" altLang="en-US"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41" name="文字方塊 40"/>
              <p:cNvSpPr txBox="1"/>
              <p:nvPr/>
            </p:nvSpPr>
            <p:spPr>
              <a:xfrm>
                <a:off x="3622132" y="3446804"/>
                <a:ext cx="595629" cy="59383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+x</a:t>
                </a:r>
                <a:endParaRPr kumimoji="0" lang="zh-TW" altLang="en-US"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42" name="文字方塊 41"/>
              <p:cNvSpPr txBox="1"/>
              <p:nvPr/>
            </p:nvSpPr>
            <p:spPr>
              <a:xfrm>
                <a:off x="2972382" y="3772543"/>
                <a:ext cx="796972" cy="5938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+z</a:t>
                </a:r>
                <a:endParaRPr kumimoji="0" lang="zh-TW" altLang="en-US"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grpSp>
        <p:sp>
          <p:nvSpPr>
            <p:cNvPr id="77" name="橢圓 76"/>
            <p:cNvSpPr/>
            <p:nvPr/>
          </p:nvSpPr>
          <p:spPr>
            <a:xfrm>
              <a:off x="1763688" y="2390555"/>
              <a:ext cx="180000" cy="180000"/>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sp>
          <p:nvSpPr>
            <p:cNvPr id="79" name="橢圓 78"/>
            <p:cNvSpPr/>
            <p:nvPr/>
          </p:nvSpPr>
          <p:spPr>
            <a:xfrm>
              <a:off x="1767096" y="4459402"/>
              <a:ext cx="180000" cy="180000"/>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sp>
          <p:nvSpPr>
            <p:cNvPr id="80" name="文字方塊 79"/>
            <p:cNvSpPr txBox="1"/>
            <p:nvPr/>
          </p:nvSpPr>
          <p:spPr>
            <a:xfrm>
              <a:off x="940131" y="1781859"/>
              <a:ext cx="749919"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Target_4</a:t>
              </a:r>
              <a:endParaRPr kumimoji="0" lang="zh-TW" altLang="en-US"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81" name="文字方塊 80"/>
            <p:cNvSpPr txBox="1"/>
            <p:nvPr/>
          </p:nvSpPr>
          <p:spPr>
            <a:xfrm>
              <a:off x="940132" y="2348791"/>
              <a:ext cx="749919"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Target_5</a:t>
              </a:r>
              <a:endParaRPr kumimoji="0" lang="zh-TW" altLang="en-US"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82" name="文字方塊 81"/>
            <p:cNvSpPr txBox="1"/>
            <p:nvPr/>
          </p:nvSpPr>
          <p:spPr>
            <a:xfrm>
              <a:off x="971600" y="4027502"/>
              <a:ext cx="749919"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Target_2</a:t>
              </a:r>
              <a:endParaRPr kumimoji="0" lang="zh-TW" altLang="en-US"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83" name="文字方塊 82"/>
            <p:cNvSpPr txBox="1"/>
            <p:nvPr/>
          </p:nvSpPr>
          <p:spPr>
            <a:xfrm>
              <a:off x="973177" y="4518717"/>
              <a:ext cx="749919"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Target_3</a:t>
              </a:r>
              <a:endParaRPr kumimoji="0" lang="zh-TW" altLang="en-US"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84" name="橢圓 83"/>
            <p:cNvSpPr/>
            <p:nvPr/>
          </p:nvSpPr>
          <p:spPr>
            <a:xfrm>
              <a:off x="1773115" y="4075020"/>
              <a:ext cx="180000" cy="180000"/>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a:cs typeface="+mn-cs"/>
              </a:endParaRPr>
            </a:p>
          </p:txBody>
        </p:sp>
        <p:cxnSp>
          <p:nvCxnSpPr>
            <p:cNvPr id="85" name="直線接點 84"/>
            <p:cNvCxnSpPr/>
            <p:nvPr/>
          </p:nvCxnSpPr>
          <p:spPr>
            <a:xfrm rot="5400000" flipH="1" flipV="1">
              <a:off x="243115" y="3377929"/>
              <a:ext cx="3240000" cy="0"/>
            </a:xfrm>
            <a:prstGeom prst="line">
              <a:avLst/>
            </a:prstGeom>
            <a:noFill/>
            <a:ln w="9525" cap="flat" cmpd="sng" algn="ctr">
              <a:solidFill>
                <a:srgbClr val="FF0000"/>
              </a:solidFill>
              <a:prstDash val="dash"/>
            </a:ln>
            <a:effectLst/>
          </p:spPr>
        </p:cxnSp>
        <p:cxnSp>
          <p:nvCxnSpPr>
            <p:cNvPr id="14343" name="直線接點 14342"/>
            <p:cNvCxnSpPr/>
            <p:nvPr/>
          </p:nvCxnSpPr>
          <p:spPr>
            <a:xfrm>
              <a:off x="2441244" y="3163937"/>
              <a:ext cx="40854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1" name="直線接點 90"/>
            <p:cNvCxnSpPr/>
            <p:nvPr/>
          </p:nvCxnSpPr>
          <p:spPr>
            <a:xfrm>
              <a:off x="845872" y="3178420"/>
              <a:ext cx="40854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2" name="文字方塊 91"/>
            <p:cNvSpPr txBox="1"/>
            <p:nvPr/>
          </p:nvSpPr>
          <p:spPr>
            <a:xfrm>
              <a:off x="2523726" y="2832074"/>
              <a:ext cx="749919"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kern="0" dirty="0" smtClean="0">
                  <a:solidFill>
                    <a:srgbClr val="FF0000"/>
                  </a:solidFill>
                  <a:latin typeface="Times New Roman" pitchFamily="18" charset="0"/>
                  <a:ea typeface="標楷體" pitchFamily="65" charset="-120"/>
                </a:rPr>
                <a:t>Line</a:t>
              </a:r>
              <a:r>
                <a:rPr kumimoji="0" lang="en-US" altLang="zh-TW"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_1</a:t>
              </a:r>
              <a:endParaRPr kumimoji="0" lang="zh-TW" altLang="en-US"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93" name="文字方塊 92"/>
            <p:cNvSpPr txBox="1"/>
            <p:nvPr/>
          </p:nvSpPr>
          <p:spPr>
            <a:xfrm>
              <a:off x="417203" y="2845974"/>
              <a:ext cx="749919"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kern="0" dirty="0" smtClean="0">
                  <a:solidFill>
                    <a:srgbClr val="FF0000"/>
                  </a:solidFill>
                  <a:latin typeface="Times New Roman" pitchFamily="18" charset="0"/>
                  <a:ea typeface="標楷體" pitchFamily="65" charset="-120"/>
                </a:rPr>
                <a:t>Line</a:t>
              </a:r>
              <a:r>
                <a:rPr kumimoji="0" lang="en-US" altLang="zh-TW"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_2</a:t>
              </a:r>
              <a:endParaRPr kumimoji="0" lang="zh-TW" altLang="en-US" sz="12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grpSp>
      <p:sp>
        <p:nvSpPr>
          <p:cNvPr id="88" name="文字方塊 87"/>
          <p:cNvSpPr txBox="1"/>
          <p:nvPr/>
        </p:nvSpPr>
        <p:spPr>
          <a:xfrm>
            <a:off x="135144" y="903500"/>
            <a:ext cx="4014910" cy="954107"/>
          </a:xfrm>
          <a:prstGeom prst="rect">
            <a:avLst/>
          </a:prstGeom>
          <a:solidFill>
            <a:srgbClr val="FFFF00"/>
          </a:solidFill>
        </p:spPr>
        <p:txBody>
          <a:bodyPr wrap="square" rtlCol="0">
            <a:spAutoFit/>
          </a:bodyPr>
          <a:lstStyle/>
          <a:p>
            <a:pPr marL="285750" indent="-285750">
              <a:buFont typeface="Wingdings" pitchFamily="2" charset="2"/>
              <a:buChar char="l"/>
            </a:pPr>
            <a:r>
              <a:rPr lang="en-US" altLang="zh-TW" sz="1400" dirty="0" smtClean="0">
                <a:solidFill>
                  <a:srgbClr val="000000"/>
                </a:solidFill>
                <a:latin typeface="Times New Roman"/>
              </a:rPr>
              <a:t>SR-dipole position check: Hall probe, Tarage_2, Target_3, Target_4 and Targer_5 in alignment.</a:t>
            </a:r>
          </a:p>
          <a:p>
            <a:pPr marL="285750" indent="-285750">
              <a:buFont typeface="Wingdings" pitchFamily="2" charset="2"/>
              <a:buChar char="l"/>
            </a:pPr>
            <a:r>
              <a:rPr lang="en-US" altLang="zh-TW" sz="1400" dirty="0" smtClean="0">
                <a:solidFill>
                  <a:srgbClr val="000000"/>
                </a:solidFill>
                <a:latin typeface="Times New Roman"/>
              </a:rPr>
              <a:t>Vertical height check: Hall probe, Line_1 (yoke seam) and Line_2 in alignment.</a:t>
            </a:r>
            <a:endParaRPr lang="zh-TW" altLang="en-US" sz="1400" dirty="0">
              <a:solidFill>
                <a:srgbClr val="000000"/>
              </a:solidFill>
              <a:latin typeface="Times New Roman"/>
            </a:endParaRPr>
          </a:p>
        </p:txBody>
      </p:sp>
    </p:spTree>
    <p:extLst>
      <p:ext uri="{BB962C8B-B14F-4D97-AF65-F5344CB8AC3E}">
        <p14:creationId xmlns:p14="http://schemas.microsoft.com/office/powerpoint/2010/main" val="3228606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94551" y="-58738"/>
            <a:ext cx="8229600" cy="836613"/>
          </a:xfrm>
        </p:spPr>
        <p:txBody>
          <a:bodyPr/>
          <a:lstStyle/>
          <a:p>
            <a:pPr eaLnBrk="1" hangingPunct="1"/>
            <a:r>
              <a:rPr lang="en-US" altLang="zh-TW" sz="3600" b="1" dirty="0" smtClean="0">
                <a:solidFill>
                  <a:srgbClr val="FF0000"/>
                </a:solidFill>
              </a:rPr>
              <a:t>HPS measurement and analysis</a:t>
            </a: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2" name="投影片編號版面配置區 9"/>
          <p:cNvSpPr>
            <a:spLocks noGrp="1"/>
          </p:cNvSpPr>
          <p:nvPr>
            <p:ph type="sldNum" sz="quarter" idx="4294967295"/>
          </p:nvPr>
        </p:nvSpPr>
        <p:spPr>
          <a:xfrm>
            <a:off x="8748464" y="6619875"/>
            <a:ext cx="395536" cy="238125"/>
          </a:xfrm>
          <a:prstGeom prst="rect">
            <a:avLst/>
          </a:prstGeom>
          <a:noFill/>
        </p:spPr>
        <p:txBody>
          <a:bodyPr/>
          <a:lstStyle/>
          <a:p>
            <a:fld id="{B9F33C86-BC84-4F44-A0BE-ED07C2CA58A6}" type="slidenum">
              <a:rPr lang="en-US" altLang="zh-TW" sz="1200" smtClean="0">
                <a:latin typeface="Arial" charset="0"/>
              </a:rPr>
              <a:pPr/>
              <a:t>11</a:t>
            </a:fld>
            <a:endParaRPr lang="en-US" altLang="zh-TW" sz="1200" dirty="0" smtClean="0">
              <a:latin typeface="Arial" charset="0"/>
            </a:endParaRPr>
          </a:p>
        </p:txBody>
      </p:sp>
      <p:grpSp>
        <p:nvGrpSpPr>
          <p:cNvPr id="4" name="群組 3"/>
          <p:cNvGrpSpPr/>
          <p:nvPr/>
        </p:nvGrpSpPr>
        <p:grpSpPr>
          <a:xfrm>
            <a:off x="3851920" y="1058028"/>
            <a:ext cx="3620551" cy="2564217"/>
            <a:chOff x="5292080" y="1177588"/>
            <a:chExt cx="3620551" cy="2564217"/>
          </a:xfrm>
        </p:grpSpPr>
        <p:pic>
          <p:nvPicPr>
            <p:cNvPr id="21506" name="Picture 2" descr="D:\NSRRC\Conference\2013\BSL2013\20130217-BSL出差5\20130423\IMG_20130423_1325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700808"/>
              <a:ext cx="3620551" cy="204099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群組 2"/>
            <p:cNvGrpSpPr/>
            <p:nvPr/>
          </p:nvGrpSpPr>
          <p:grpSpPr>
            <a:xfrm>
              <a:off x="6573678" y="2132855"/>
              <a:ext cx="950650" cy="792089"/>
              <a:chOff x="6934173" y="1310800"/>
              <a:chExt cx="1620897" cy="1501044"/>
            </a:xfrm>
          </p:grpSpPr>
          <p:sp>
            <p:nvSpPr>
              <p:cNvPr id="74" name="Oval 24"/>
              <p:cNvSpPr>
                <a:spLocks noChangeArrowheads="1"/>
              </p:cNvSpPr>
              <p:nvPr/>
            </p:nvSpPr>
            <p:spPr bwMode="auto">
              <a:xfrm>
                <a:off x="7178675" y="1875219"/>
                <a:ext cx="936625" cy="936625"/>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75" name="Line 26"/>
              <p:cNvSpPr>
                <a:spLocks noChangeShapeType="1"/>
              </p:cNvSpPr>
              <p:nvPr/>
            </p:nvSpPr>
            <p:spPr bwMode="auto">
              <a:xfrm>
                <a:off x="8029575" y="2289557"/>
                <a:ext cx="71437" cy="7143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76" name="Line 27"/>
              <p:cNvSpPr>
                <a:spLocks noChangeShapeType="1"/>
              </p:cNvSpPr>
              <p:nvPr/>
            </p:nvSpPr>
            <p:spPr bwMode="auto">
              <a:xfrm flipV="1">
                <a:off x="8115300" y="2289557"/>
                <a:ext cx="71437" cy="7143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78" name="Rectangle 28"/>
              <p:cNvSpPr>
                <a:spLocks noChangeArrowheads="1"/>
              </p:cNvSpPr>
              <p:nvPr/>
            </p:nvSpPr>
            <p:spPr bwMode="auto">
              <a:xfrm>
                <a:off x="7197725" y="2360994"/>
                <a:ext cx="2159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86" name="Rectangle 29"/>
              <p:cNvSpPr>
                <a:spLocks noChangeArrowheads="1"/>
              </p:cNvSpPr>
              <p:nvPr/>
            </p:nvSpPr>
            <p:spPr bwMode="auto">
              <a:xfrm>
                <a:off x="7548563" y="1908557"/>
                <a:ext cx="2159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87" name="Rectangle 30"/>
              <p:cNvSpPr>
                <a:spLocks noChangeArrowheads="1"/>
              </p:cNvSpPr>
              <p:nvPr/>
            </p:nvSpPr>
            <p:spPr bwMode="auto">
              <a:xfrm>
                <a:off x="7548563" y="2729294"/>
                <a:ext cx="2159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89" name="Rectangle 31"/>
              <p:cNvSpPr>
                <a:spLocks noChangeArrowheads="1"/>
              </p:cNvSpPr>
              <p:nvPr/>
            </p:nvSpPr>
            <p:spPr bwMode="auto">
              <a:xfrm>
                <a:off x="7793038" y="2595944"/>
                <a:ext cx="2159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90" name="Rectangle 32"/>
              <p:cNvSpPr>
                <a:spLocks noChangeArrowheads="1"/>
              </p:cNvSpPr>
              <p:nvPr/>
            </p:nvSpPr>
            <p:spPr bwMode="auto">
              <a:xfrm>
                <a:off x="7812088" y="2062544"/>
                <a:ext cx="2159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94" name="Rectangle 33"/>
              <p:cNvSpPr>
                <a:spLocks noChangeArrowheads="1"/>
              </p:cNvSpPr>
              <p:nvPr/>
            </p:nvSpPr>
            <p:spPr bwMode="auto">
              <a:xfrm>
                <a:off x="7308850" y="2595944"/>
                <a:ext cx="2159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95" name="Rectangle 34"/>
              <p:cNvSpPr>
                <a:spLocks noChangeArrowheads="1"/>
              </p:cNvSpPr>
              <p:nvPr/>
            </p:nvSpPr>
            <p:spPr bwMode="auto">
              <a:xfrm>
                <a:off x="7289800" y="2057782"/>
                <a:ext cx="2159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96" name="Text Box 36"/>
              <p:cNvSpPr txBox="1">
                <a:spLocks noChangeArrowheads="1"/>
              </p:cNvSpPr>
              <p:nvPr/>
            </p:nvSpPr>
            <p:spPr bwMode="auto">
              <a:xfrm>
                <a:off x="6934173" y="1310800"/>
                <a:ext cx="1620897" cy="524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標楷體" pitchFamily="65" charset="-120"/>
                  </a:defRPr>
                </a:lvl1pPr>
                <a:lvl2pPr marL="742950" indent="-285750" eaLnBrk="0" hangingPunct="0">
                  <a:defRPr kumimoji="1" b="1">
                    <a:solidFill>
                      <a:schemeClr val="tx1"/>
                    </a:solidFill>
                    <a:latin typeface="Times New Roman" pitchFamily="18" charset="0"/>
                    <a:ea typeface="標楷體" pitchFamily="65" charset="-120"/>
                  </a:defRPr>
                </a:lvl2pPr>
                <a:lvl3pPr marL="1143000" indent="-228600" eaLnBrk="0" hangingPunct="0">
                  <a:defRPr kumimoji="1" b="1">
                    <a:solidFill>
                      <a:schemeClr val="tx1"/>
                    </a:solidFill>
                    <a:latin typeface="Times New Roman" pitchFamily="18" charset="0"/>
                    <a:ea typeface="標楷體" pitchFamily="65" charset="-120"/>
                  </a:defRPr>
                </a:lvl3pPr>
                <a:lvl4pPr marL="1600200" indent="-228600" eaLnBrk="0" hangingPunct="0">
                  <a:defRPr kumimoji="1" b="1">
                    <a:solidFill>
                      <a:schemeClr val="tx1"/>
                    </a:solidFill>
                    <a:latin typeface="Times New Roman" pitchFamily="18" charset="0"/>
                    <a:ea typeface="標楷體" pitchFamily="65" charset="-120"/>
                  </a:defRPr>
                </a:lvl4pPr>
                <a:lvl5pPr marL="2057400" indent="-228600" eaLnBrk="0" hangingPunct="0">
                  <a:defRPr kumimoji="1"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200" b="1" i="0" u="none" strike="noStrike" kern="0" cap="none" spc="0" normalizeH="0" baseline="0" noProof="0" dirty="0" smtClean="0">
                    <a:ln>
                      <a:noFill/>
                    </a:ln>
                    <a:solidFill>
                      <a:srgbClr val="FFFF00"/>
                    </a:solidFill>
                    <a:effectLst/>
                    <a:uLnTx/>
                    <a:uFillTx/>
                    <a:latin typeface="Times New Roman" pitchFamily="18" charset="0"/>
                    <a:ea typeface="標楷體" pitchFamily="65" charset="-120"/>
                  </a:rPr>
                  <a:t>Hall probe</a:t>
                </a:r>
              </a:p>
            </p:txBody>
          </p:sp>
          <p:sp>
            <p:nvSpPr>
              <p:cNvPr id="97" name="Rectangle 37"/>
              <p:cNvSpPr>
                <a:spLocks noChangeArrowheads="1"/>
              </p:cNvSpPr>
              <p:nvPr/>
            </p:nvSpPr>
            <p:spPr bwMode="auto">
              <a:xfrm>
                <a:off x="7840663" y="2346707"/>
                <a:ext cx="2159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grpSp>
        <p:sp>
          <p:nvSpPr>
            <p:cNvPr id="70" name="Text Box 40"/>
            <p:cNvSpPr txBox="1">
              <a:spLocks noChangeArrowheads="1"/>
            </p:cNvSpPr>
            <p:nvPr/>
          </p:nvSpPr>
          <p:spPr bwMode="auto">
            <a:xfrm>
              <a:off x="6092010" y="1177588"/>
              <a:ext cx="1808508"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標楷體" pitchFamily="65" charset="-120"/>
                </a:defRPr>
              </a:lvl1pPr>
              <a:lvl2pPr marL="742950" indent="-285750" eaLnBrk="0" hangingPunct="0">
                <a:defRPr kumimoji="1" b="1">
                  <a:solidFill>
                    <a:schemeClr val="tx1"/>
                  </a:solidFill>
                  <a:latin typeface="Times New Roman" pitchFamily="18" charset="0"/>
                  <a:ea typeface="標楷體" pitchFamily="65" charset="-120"/>
                </a:defRPr>
              </a:lvl2pPr>
              <a:lvl3pPr marL="1143000" indent="-228600" eaLnBrk="0" hangingPunct="0">
                <a:defRPr kumimoji="1" b="1">
                  <a:solidFill>
                    <a:schemeClr val="tx1"/>
                  </a:solidFill>
                  <a:latin typeface="Times New Roman" pitchFamily="18" charset="0"/>
                  <a:ea typeface="標楷體" pitchFamily="65" charset="-120"/>
                </a:defRPr>
              </a:lvl3pPr>
              <a:lvl4pPr marL="1600200" indent="-228600" eaLnBrk="0" hangingPunct="0">
                <a:defRPr kumimoji="1" b="1">
                  <a:solidFill>
                    <a:schemeClr val="tx1"/>
                  </a:solidFill>
                  <a:latin typeface="Times New Roman" pitchFamily="18" charset="0"/>
                  <a:ea typeface="標楷體" pitchFamily="65" charset="-120"/>
                </a:defRPr>
              </a:lvl4pPr>
              <a:lvl5pPr marL="2057400" indent="-228600" eaLnBrk="0" hangingPunct="0">
                <a:defRPr kumimoji="1"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1400" kern="0" dirty="0" smtClean="0">
                  <a:solidFill>
                    <a:srgbClr val="000000"/>
                  </a:solidFill>
                </a:rPr>
                <a:t>3D</a:t>
              </a:r>
              <a:r>
                <a:rPr kumimoji="1" lang="en-US" altLang="zh-TW" sz="1400" b="1" i="0" u="none" strike="noStrike" kern="0" cap="none" spc="0" normalizeH="0" baseline="0" noProof="0" dirty="0" smtClean="0">
                  <a:ln>
                    <a:noFill/>
                  </a:ln>
                  <a:solidFill>
                    <a:srgbClr val="000000"/>
                  </a:solidFill>
                  <a:effectLst/>
                  <a:uLnTx/>
                  <a:uFillTx/>
                  <a:latin typeface="Times New Roman" pitchFamily="18" charset="0"/>
                  <a:ea typeface="標楷體" pitchFamily="65" charset="-120"/>
                </a:rPr>
                <a:t> mapping: </a:t>
              </a:r>
              <a:r>
                <a:rPr lang="en-US" altLang="zh-TW" sz="1400" kern="0" dirty="0" smtClean="0">
                  <a:solidFill>
                    <a:srgbClr val="000000"/>
                  </a:solidFill>
                </a:rPr>
                <a:t>XY</a:t>
              </a:r>
              <a:r>
                <a:rPr kumimoji="1" lang="en-US" altLang="zh-TW" sz="1400" b="1" i="0" u="none" strike="noStrike" kern="0" cap="none" spc="0" normalizeH="0" baseline="0" noProof="0" dirty="0" smtClean="0">
                  <a:ln>
                    <a:noFill/>
                  </a:ln>
                  <a:solidFill>
                    <a:srgbClr val="000000"/>
                  </a:solidFill>
                  <a:effectLst/>
                  <a:uLnTx/>
                  <a:uFillTx/>
                  <a:latin typeface="Times New Roman" pitchFamily="18" charset="0"/>
                  <a:ea typeface="標楷體" pitchFamily="65" charset="-120"/>
                </a:rPr>
                <a:t>-Z</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smtClean="0">
                  <a:ln>
                    <a:noFill/>
                  </a:ln>
                  <a:solidFill>
                    <a:srgbClr val="000000"/>
                  </a:solidFill>
                  <a:effectLst/>
                  <a:uLnTx/>
                  <a:uFillTx/>
                  <a:latin typeface="Times New Roman" pitchFamily="18" charset="0"/>
                  <a:ea typeface="標楷體" pitchFamily="65" charset="-120"/>
                </a:rPr>
                <a:t>(circular &amp; elliptical)</a:t>
              </a:r>
            </a:p>
          </p:txBody>
        </p:sp>
      </p:grpSp>
      <p:grpSp>
        <p:nvGrpSpPr>
          <p:cNvPr id="5" name="群組 4"/>
          <p:cNvGrpSpPr/>
          <p:nvPr/>
        </p:nvGrpSpPr>
        <p:grpSpPr>
          <a:xfrm>
            <a:off x="-108520" y="1575681"/>
            <a:ext cx="3914942" cy="2971492"/>
            <a:chOff x="352853" y="1105580"/>
            <a:chExt cx="3914942" cy="2971492"/>
          </a:xfrm>
        </p:grpSpPr>
        <p:grpSp>
          <p:nvGrpSpPr>
            <p:cNvPr id="2" name="群組 1"/>
            <p:cNvGrpSpPr/>
            <p:nvPr/>
          </p:nvGrpSpPr>
          <p:grpSpPr>
            <a:xfrm>
              <a:off x="352853" y="1495473"/>
              <a:ext cx="3914942" cy="2581599"/>
              <a:chOff x="352853" y="1712826"/>
              <a:chExt cx="3914942" cy="2581599"/>
            </a:xfrm>
          </p:grpSpPr>
          <p:grpSp>
            <p:nvGrpSpPr>
              <p:cNvPr id="99" name="群組 42"/>
              <p:cNvGrpSpPr/>
              <p:nvPr/>
            </p:nvGrpSpPr>
            <p:grpSpPr>
              <a:xfrm>
                <a:off x="700569" y="1712826"/>
                <a:ext cx="2948298" cy="1686758"/>
                <a:chOff x="1835696" y="2204864"/>
                <a:chExt cx="4357688" cy="2714625"/>
              </a:xfrm>
            </p:grpSpPr>
            <p:pic>
              <p:nvPicPr>
                <p:cNvPr id="101" name="圖片 19" descr="Dipole Top view.jpg"/>
                <p:cNvPicPr>
                  <a:picLocks noChangeAspect="1" noChangeArrowheads="1"/>
                </p:cNvPicPr>
                <p:nvPr/>
              </p:nvPicPr>
              <p:blipFill>
                <a:blip r:embed="rId5" cstate="print"/>
                <a:srcRect l="10104" r="12666"/>
                <a:stretch>
                  <a:fillRect/>
                </a:stretch>
              </p:blipFill>
              <p:spPr bwMode="auto">
                <a:xfrm>
                  <a:off x="1835696" y="2204864"/>
                  <a:ext cx="4357688" cy="2714625"/>
                </a:xfrm>
                <a:prstGeom prst="rect">
                  <a:avLst/>
                </a:prstGeom>
                <a:noFill/>
                <a:ln w="9525">
                  <a:noFill/>
                  <a:miter lim="800000"/>
                  <a:headEnd/>
                  <a:tailEnd/>
                </a:ln>
              </p:spPr>
            </p:pic>
            <p:cxnSp>
              <p:nvCxnSpPr>
                <p:cNvPr id="102" name="AutoShape 3"/>
                <p:cNvCxnSpPr>
                  <a:cxnSpLocks noChangeShapeType="1"/>
                </p:cNvCxnSpPr>
                <p:nvPr/>
              </p:nvCxnSpPr>
              <p:spPr bwMode="auto">
                <a:xfrm>
                  <a:off x="4121696" y="2908788"/>
                  <a:ext cx="0" cy="1223963"/>
                </a:xfrm>
                <a:prstGeom prst="straightConnector1">
                  <a:avLst/>
                </a:prstGeom>
                <a:noFill/>
                <a:ln w="9525">
                  <a:solidFill>
                    <a:srgbClr val="000000"/>
                  </a:solidFill>
                  <a:round/>
                  <a:headEnd/>
                  <a:tailEnd/>
                </a:ln>
              </p:spPr>
            </p:cxnSp>
            <p:cxnSp>
              <p:nvCxnSpPr>
                <p:cNvPr id="103" name="AutoShape 4"/>
                <p:cNvCxnSpPr>
                  <a:cxnSpLocks noChangeShapeType="1"/>
                </p:cNvCxnSpPr>
                <p:nvPr/>
              </p:nvCxnSpPr>
              <p:spPr bwMode="auto">
                <a:xfrm>
                  <a:off x="3835946" y="3490739"/>
                  <a:ext cx="523875" cy="0"/>
                </a:xfrm>
                <a:prstGeom prst="straightConnector1">
                  <a:avLst/>
                </a:prstGeom>
                <a:noFill/>
                <a:ln w="9525" cap="rnd">
                  <a:solidFill>
                    <a:srgbClr val="000000"/>
                  </a:solidFill>
                  <a:prstDash val="sysDot"/>
                  <a:round/>
                  <a:headEnd/>
                  <a:tailEnd/>
                </a:ln>
              </p:spPr>
            </p:cxnSp>
            <p:cxnSp>
              <p:nvCxnSpPr>
                <p:cNvPr id="104" name="AutoShape 3"/>
                <p:cNvCxnSpPr>
                  <a:cxnSpLocks noChangeShapeType="1"/>
                </p:cNvCxnSpPr>
                <p:nvPr/>
              </p:nvCxnSpPr>
              <p:spPr bwMode="auto">
                <a:xfrm>
                  <a:off x="4621759" y="2987072"/>
                  <a:ext cx="0" cy="1223963"/>
                </a:xfrm>
                <a:prstGeom prst="straightConnector1">
                  <a:avLst/>
                </a:prstGeom>
                <a:noFill/>
                <a:ln w="9525">
                  <a:solidFill>
                    <a:srgbClr val="000000"/>
                  </a:solidFill>
                  <a:round/>
                  <a:headEnd/>
                  <a:tailEnd/>
                </a:ln>
              </p:spPr>
            </p:cxnSp>
            <p:cxnSp>
              <p:nvCxnSpPr>
                <p:cNvPr id="105" name="AutoShape 3"/>
                <p:cNvCxnSpPr>
                  <a:cxnSpLocks noChangeShapeType="1"/>
                </p:cNvCxnSpPr>
                <p:nvPr/>
              </p:nvCxnSpPr>
              <p:spPr bwMode="auto">
                <a:xfrm>
                  <a:off x="5121821" y="3059080"/>
                  <a:ext cx="0" cy="1223963"/>
                </a:xfrm>
                <a:prstGeom prst="straightConnector1">
                  <a:avLst/>
                </a:prstGeom>
                <a:noFill/>
                <a:ln w="9525">
                  <a:solidFill>
                    <a:srgbClr val="000000"/>
                  </a:solidFill>
                  <a:round/>
                  <a:headEnd/>
                  <a:tailEnd/>
                </a:ln>
              </p:spPr>
            </p:cxnSp>
            <p:cxnSp>
              <p:nvCxnSpPr>
                <p:cNvPr id="106" name="AutoShape 3"/>
                <p:cNvCxnSpPr>
                  <a:cxnSpLocks noChangeShapeType="1"/>
                </p:cNvCxnSpPr>
                <p:nvPr/>
              </p:nvCxnSpPr>
              <p:spPr bwMode="auto">
                <a:xfrm>
                  <a:off x="5479009" y="3203269"/>
                  <a:ext cx="0" cy="1223963"/>
                </a:xfrm>
                <a:prstGeom prst="straightConnector1">
                  <a:avLst/>
                </a:prstGeom>
                <a:noFill/>
                <a:ln w="9525">
                  <a:solidFill>
                    <a:srgbClr val="000000"/>
                  </a:solidFill>
                  <a:round/>
                  <a:headEnd/>
                  <a:tailEnd/>
                </a:ln>
              </p:spPr>
            </p:cxnSp>
            <p:cxnSp>
              <p:nvCxnSpPr>
                <p:cNvPr id="107" name="AutoShape 3"/>
                <p:cNvCxnSpPr>
                  <a:cxnSpLocks noChangeShapeType="1"/>
                </p:cNvCxnSpPr>
                <p:nvPr/>
              </p:nvCxnSpPr>
              <p:spPr bwMode="auto">
                <a:xfrm>
                  <a:off x="5621884" y="3275277"/>
                  <a:ext cx="0" cy="1223963"/>
                </a:xfrm>
                <a:prstGeom prst="straightConnector1">
                  <a:avLst/>
                </a:prstGeom>
                <a:noFill/>
                <a:ln w="9525">
                  <a:solidFill>
                    <a:srgbClr val="000000"/>
                  </a:solidFill>
                  <a:round/>
                  <a:headEnd/>
                  <a:tailEnd/>
                </a:ln>
              </p:spPr>
            </p:cxnSp>
            <p:cxnSp>
              <p:nvCxnSpPr>
                <p:cNvPr id="108" name="AutoShape 3"/>
                <p:cNvCxnSpPr>
                  <a:cxnSpLocks noChangeShapeType="1"/>
                </p:cNvCxnSpPr>
                <p:nvPr/>
              </p:nvCxnSpPr>
              <p:spPr bwMode="auto">
                <a:xfrm>
                  <a:off x="5336134" y="3131261"/>
                  <a:ext cx="0" cy="1223963"/>
                </a:xfrm>
                <a:prstGeom prst="straightConnector1">
                  <a:avLst/>
                </a:prstGeom>
                <a:noFill/>
                <a:ln w="9525">
                  <a:solidFill>
                    <a:srgbClr val="000000"/>
                  </a:solidFill>
                  <a:round/>
                  <a:headEnd/>
                  <a:tailEnd/>
                </a:ln>
              </p:spPr>
            </p:cxnSp>
            <p:sp>
              <p:nvSpPr>
                <p:cNvPr id="109" name="文字方塊 45"/>
                <p:cNvSpPr txBox="1">
                  <a:spLocks noChangeArrowheads="1"/>
                </p:cNvSpPr>
                <p:nvPr/>
              </p:nvSpPr>
              <p:spPr bwMode="auto">
                <a:xfrm>
                  <a:off x="2655311" y="2451877"/>
                  <a:ext cx="2880319" cy="544860"/>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600" b="0" i="0" u="none" strike="noStrike" kern="0" cap="none" spc="0" normalizeH="0" baseline="0" noProof="0" dirty="0" smtClean="0">
                      <a:ln>
                        <a:noFill/>
                      </a:ln>
                      <a:solidFill>
                        <a:prstClr val="black"/>
                      </a:solidFill>
                      <a:effectLst/>
                      <a:uLnTx/>
                      <a:uFillTx/>
                      <a:latin typeface="Times New Roman" pitchFamily="18" charset="0"/>
                      <a:ea typeface="新細明體"/>
                      <a:cs typeface="Times New Roman" pitchFamily="18" charset="0"/>
                    </a:rPr>
                    <a:t>Hall probe trajectory</a:t>
                  </a:r>
                  <a:endParaRPr kumimoji="0" lang="zh-TW" altLang="en-US" sz="1600" b="0" i="0" u="none" strike="noStrike" kern="0" cap="none" spc="0" normalizeH="0" baseline="0" noProof="0" dirty="0" smtClean="0">
                    <a:ln>
                      <a:noFill/>
                    </a:ln>
                    <a:solidFill>
                      <a:prstClr val="black"/>
                    </a:solidFill>
                    <a:effectLst/>
                    <a:uLnTx/>
                    <a:uFillTx/>
                    <a:latin typeface="Times New Roman" pitchFamily="18" charset="0"/>
                    <a:ea typeface="新細明體"/>
                    <a:cs typeface="Times New Roman" pitchFamily="18" charset="0"/>
                  </a:endParaRPr>
                </a:p>
              </p:txBody>
            </p:sp>
          </p:grpSp>
          <p:sp>
            <p:nvSpPr>
              <p:cNvPr id="100" name="弧形 99"/>
              <p:cNvSpPr/>
              <p:nvPr/>
            </p:nvSpPr>
            <p:spPr>
              <a:xfrm>
                <a:off x="352853" y="2518197"/>
                <a:ext cx="3800061" cy="1776228"/>
              </a:xfrm>
              <a:prstGeom prst="arc">
                <a:avLst>
                  <a:gd name="adj1" fmla="val 11751376"/>
                  <a:gd name="adj2" fmla="val 20509760"/>
                </a:avLst>
              </a:prstGeom>
              <a:noFill/>
              <a:ln w="9525"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a typeface="新細明體"/>
                  <a:cs typeface="+mn-cs"/>
                </a:endParaRPr>
              </a:p>
            </p:txBody>
          </p:sp>
          <p:grpSp>
            <p:nvGrpSpPr>
              <p:cNvPr id="111" name="群組 44"/>
              <p:cNvGrpSpPr/>
              <p:nvPr/>
            </p:nvGrpSpPr>
            <p:grpSpPr>
              <a:xfrm>
                <a:off x="3341234" y="2708920"/>
                <a:ext cx="926561" cy="1047835"/>
                <a:chOff x="2916317" y="2681607"/>
                <a:chExt cx="1283678" cy="1684769"/>
              </a:xfrm>
            </p:grpSpPr>
            <p:cxnSp>
              <p:nvCxnSpPr>
                <p:cNvPr id="112" name="直線單箭頭接點 111"/>
                <p:cNvCxnSpPr/>
                <p:nvPr/>
              </p:nvCxnSpPr>
              <p:spPr>
                <a:xfrm rot="5400000" flipH="1" flipV="1">
                  <a:off x="3023828" y="3465004"/>
                  <a:ext cx="504056" cy="1588"/>
                </a:xfrm>
                <a:prstGeom prst="straightConnector1">
                  <a:avLst/>
                </a:prstGeom>
                <a:noFill/>
                <a:ln w="9525" cap="flat" cmpd="sng" algn="ctr">
                  <a:solidFill>
                    <a:srgbClr val="FF0000"/>
                  </a:solidFill>
                  <a:prstDash val="solid"/>
                  <a:tailEnd type="arrow"/>
                </a:ln>
                <a:effectLst/>
              </p:spPr>
            </p:cxnSp>
            <p:cxnSp>
              <p:nvCxnSpPr>
                <p:cNvPr id="113" name="直線單箭頭接點 112"/>
                <p:cNvCxnSpPr/>
                <p:nvPr/>
              </p:nvCxnSpPr>
              <p:spPr>
                <a:xfrm>
                  <a:off x="3275856" y="3717032"/>
                  <a:ext cx="432048" cy="1588"/>
                </a:xfrm>
                <a:prstGeom prst="straightConnector1">
                  <a:avLst/>
                </a:prstGeom>
                <a:noFill/>
                <a:ln w="9525" cap="flat" cmpd="sng" algn="ctr">
                  <a:solidFill>
                    <a:srgbClr val="FF0000"/>
                  </a:solidFill>
                  <a:prstDash val="solid"/>
                  <a:tailEnd type="arrow"/>
                </a:ln>
                <a:effectLst/>
              </p:spPr>
            </p:cxnSp>
            <p:sp>
              <p:nvSpPr>
                <p:cNvPr id="114" name="文字方塊 113"/>
                <p:cNvSpPr txBox="1"/>
                <p:nvPr/>
              </p:nvSpPr>
              <p:spPr>
                <a:xfrm>
                  <a:off x="2916317" y="3243103"/>
                  <a:ext cx="550152" cy="58477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srgbClr val="FF0000"/>
                      </a:solidFill>
                      <a:effectLst/>
                      <a:uLnTx/>
                      <a:uFillTx/>
                      <a:latin typeface="Times New Roman" pitchFamily="18" charset="0"/>
                      <a:ea typeface="標楷體" pitchFamily="65" charset="-120"/>
                      <a:sym typeface="Wingdings"/>
                    </a:rPr>
                    <a:t></a:t>
                  </a:r>
                  <a:endParaRPr kumimoji="0" lang="zh-TW" altLang="en-US" sz="3200" b="1"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115" name="文字方塊 114"/>
                <p:cNvSpPr txBox="1"/>
                <p:nvPr/>
              </p:nvSpPr>
              <p:spPr>
                <a:xfrm>
                  <a:off x="3063852" y="2681607"/>
                  <a:ext cx="595629" cy="59383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+x</a:t>
                  </a:r>
                  <a:endParaRPr kumimoji="0" lang="zh-TW" altLang="en-US"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116" name="文字方塊 115"/>
                <p:cNvSpPr txBox="1"/>
                <p:nvPr/>
              </p:nvSpPr>
              <p:spPr>
                <a:xfrm>
                  <a:off x="3622132" y="3446804"/>
                  <a:ext cx="577863" cy="59383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+z</a:t>
                  </a:r>
                  <a:endParaRPr kumimoji="0" lang="zh-TW" altLang="en-US"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sp>
              <p:nvSpPr>
                <p:cNvPr id="117" name="文字方塊 116"/>
                <p:cNvSpPr txBox="1"/>
                <p:nvPr/>
              </p:nvSpPr>
              <p:spPr>
                <a:xfrm>
                  <a:off x="2972382" y="3772543"/>
                  <a:ext cx="796972" cy="5938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rPr>
                    <a:t>+y</a:t>
                  </a:r>
                  <a:endParaRPr kumimoji="0" lang="zh-TW" altLang="en-US" sz="1800" b="0" i="0" u="none" strike="noStrike" kern="0" cap="none" spc="0" normalizeH="0" baseline="0" noProof="0" dirty="0" smtClean="0">
                    <a:ln>
                      <a:noFill/>
                    </a:ln>
                    <a:solidFill>
                      <a:srgbClr val="FF0000"/>
                    </a:solidFill>
                    <a:effectLst/>
                    <a:uLnTx/>
                    <a:uFillTx/>
                    <a:latin typeface="Times New Roman" pitchFamily="18" charset="0"/>
                    <a:ea typeface="標楷體" pitchFamily="65" charset="-120"/>
                  </a:endParaRPr>
                </a:p>
              </p:txBody>
            </p:sp>
          </p:grpSp>
        </p:grpSp>
        <p:sp>
          <p:nvSpPr>
            <p:cNvPr id="88" name="文字方塊 87"/>
            <p:cNvSpPr txBox="1"/>
            <p:nvPr/>
          </p:nvSpPr>
          <p:spPr>
            <a:xfrm>
              <a:off x="854933" y="1105580"/>
              <a:ext cx="2678813" cy="523220"/>
            </a:xfrm>
            <a:prstGeom prst="rect">
              <a:avLst/>
            </a:prstGeom>
            <a:solidFill>
              <a:srgbClr val="FFFF00"/>
            </a:solidFill>
          </p:spPr>
          <p:txBody>
            <a:bodyPr wrap="square" rtlCol="0">
              <a:spAutoFit/>
            </a:bodyPr>
            <a:lstStyle/>
            <a:p>
              <a:pPr marL="285750" indent="-285750">
                <a:buFont typeface="Wingdings" pitchFamily="2" charset="2"/>
                <a:buChar char="l"/>
              </a:pPr>
              <a:r>
                <a:rPr lang="en-US" altLang="zh-TW" sz="1400" dirty="0" smtClean="0">
                  <a:solidFill>
                    <a:srgbClr val="000000"/>
                  </a:solidFill>
                  <a:latin typeface="Times New Roman"/>
                </a:rPr>
                <a:t>Hall probe mapping trajectory: Curve and lamina</a:t>
              </a:r>
            </a:p>
          </p:txBody>
        </p:sp>
      </p:grpSp>
      <p:grpSp>
        <p:nvGrpSpPr>
          <p:cNvPr id="8" name="群組 7"/>
          <p:cNvGrpSpPr/>
          <p:nvPr/>
        </p:nvGrpSpPr>
        <p:grpSpPr>
          <a:xfrm>
            <a:off x="222096" y="4105143"/>
            <a:ext cx="3620551" cy="2564217"/>
            <a:chOff x="5278296" y="3717032"/>
            <a:chExt cx="3620551" cy="2564217"/>
          </a:xfrm>
        </p:grpSpPr>
        <p:grpSp>
          <p:nvGrpSpPr>
            <p:cNvPr id="118" name="群組 117"/>
            <p:cNvGrpSpPr/>
            <p:nvPr/>
          </p:nvGrpSpPr>
          <p:grpSpPr>
            <a:xfrm>
              <a:off x="5278296" y="3717032"/>
              <a:ext cx="3620551" cy="2564217"/>
              <a:chOff x="5292080" y="1177588"/>
              <a:chExt cx="3620551" cy="2564217"/>
            </a:xfrm>
          </p:grpSpPr>
          <p:pic>
            <p:nvPicPr>
              <p:cNvPr id="119" name="Picture 2" descr="D:\NSRRC\Conference\2013\BSL2013\20130217-BSL出差5\20130423\IMG_20130423_1325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700808"/>
                <a:ext cx="3620551" cy="2040997"/>
              </a:xfrm>
              <a:prstGeom prst="rect">
                <a:avLst/>
              </a:prstGeom>
              <a:noFill/>
              <a:extLst>
                <a:ext uri="{909E8E84-426E-40DD-AFC4-6F175D3DCCD1}">
                  <a14:hiddenFill xmlns:a14="http://schemas.microsoft.com/office/drawing/2010/main">
                    <a:solidFill>
                      <a:srgbClr val="FFFFFF"/>
                    </a:solidFill>
                  </a14:hiddenFill>
                </a:ext>
              </a:extLst>
            </p:spPr>
          </p:pic>
          <p:grpSp>
            <p:nvGrpSpPr>
              <p:cNvPr id="120" name="群組 119"/>
              <p:cNvGrpSpPr/>
              <p:nvPr/>
            </p:nvGrpSpPr>
            <p:grpSpPr>
              <a:xfrm>
                <a:off x="6385984" y="2185700"/>
                <a:ext cx="1379880" cy="535606"/>
                <a:chOff x="6614148" y="1410944"/>
                <a:chExt cx="2352752" cy="1014998"/>
              </a:xfrm>
            </p:grpSpPr>
            <p:sp>
              <p:nvSpPr>
                <p:cNvPr id="125" name="Rectangle 28"/>
                <p:cNvSpPr>
                  <a:spLocks noChangeArrowheads="1"/>
                </p:cNvSpPr>
                <p:nvPr/>
              </p:nvSpPr>
              <p:spPr bwMode="auto">
                <a:xfrm>
                  <a:off x="6614148" y="2354502"/>
                  <a:ext cx="215901"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126" name="Rectangle 29"/>
                <p:cNvSpPr>
                  <a:spLocks noChangeArrowheads="1"/>
                </p:cNvSpPr>
                <p:nvPr/>
              </p:nvSpPr>
              <p:spPr bwMode="auto">
                <a:xfrm>
                  <a:off x="7579752" y="2346702"/>
                  <a:ext cx="215899"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127" name="Rectangle 30"/>
                <p:cNvSpPr>
                  <a:spLocks noChangeArrowheads="1"/>
                </p:cNvSpPr>
                <p:nvPr/>
              </p:nvSpPr>
              <p:spPr bwMode="auto">
                <a:xfrm>
                  <a:off x="8750999" y="2354504"/>
                  <a:ext cx="215901"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128" name="Rectangle 31"/>
                <p:cNvSpPr>
                  <a:spLocks noChangeArrowheads="1"/>
                </p:cNvSpPr>
                <p:nvPr/>
              </p:nvSpPr>
              <p:spPr bwMode="auto">
                <a:xfrm>
                  <a:off x="8470626" y="2354504"/>
                  <a:ext cx="215899"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129" name="Rectangle 32"/>
                <p:cNvSpPr>
                  <a:spLocks noChangeArrowheads="1"/>
                </p:cNvSpPr>
                <p:nvPr/>
              </p:nvSpPr>
              <p:spPr bwMode="auto">
                <a:xfrm>
                  <a:off x="8165250" y="2354504"/>
                  <a:ext cx="215899"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130" name="Rectangle 33"/>
                <p:cNvSpPr>
                  <a:spLocks noChangeArrowheads="1"/>
                </p:cNvSpPr>
                <p:nvPr/>
              </p:nvSpPr>
              <p:spPr bwMode="auto">
                <a:xfrm>
                  <a:off x="6957678" y="2346706"/>
                  <a:ext cx="215899"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131" name="Rectangle 34"/>
                <p:cNvSpPr>
                  <a:spLocks noChangeArrowheads="1"/>
                </p:cNvSpPr>
                <p:nvPr/>
              </p:nvSpPr>
              <p:spPr bwMode="auto">
                <a:xfrm>
                  <a:off x="7287646" y="2346704"/>
                  <a:ext cx="215899"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sp>
              <p:nvSpPr>
                <p:cNvPr id="132" name="Text Box 36"/>
                <p:cNvSpPr txBox="1">
                  <a:spLocks noChangeArrowheads="1"/>
                </p:cNvSpPr>
                <p:nvPr/>
              </p:nvSpPr>
              <p:spPr bwMode="auto">
                <a:xfrm>
                  <a:off x="6934172" y="1410944"/>
                  <a:ext cx="1620897" cy="52492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標楷體" pitchFamily="65" charset="-120"/>
                    </a:defRPr>
                  </a:lvl1pPr>
                  <a:lvl2pPr marL="742950" indent="-285750" eaLnBrk="0" hangingPunct="0">
                    <a:defRPr kumimoji="1" b="1">
                      <a:solidFill>
                        <a:schemeClr val="tx1"/>
                      </a:solidFill>
                      <a:latin typeface="Times New Roman" pitchFamily="18" charset="0"/>
                      <a:ea typeface="標楷體" pitchFamily="65" charset="-120"/>
                    </a:defRPr>
                  </a:lvl2pPr>
                  <a:lvl3pPr marL="1143000" indent="-228600" eaLnBrk="0" hangingPunct="0">
                    <a:defRPr kumimoji="1" b="1">
                      <a:solidFill>
                        <a:schemeClr val="tx1"/>
                      </a:solidFill>
                      <a:latin typeface="Times New Roman" pitchFamily="18" charset="0"/>
                      <a:ea typeface="標楷體" pitchFamily="65" charset="-120"/>
                    </a:defRPr>
                  </a:lvl3pPr>
                  <a:lvl4pPr marL="1600200" indent="-228600" eaLnBrk="0" hangingPunct="0">
                    <a:defRPr kumimoji="1" b="1">
                      <a:solidFill>
                        <a:schemeClr val="tx1"/>
                      </a:solidFill>
                      <a:latin typeface="Times New Roman" pitchFamily="18" charset="0"/>
                      <a:ea typeface="標楷體" pitchFamily="65" charset="-120"/>
                    </a:defRPr>
                  </a:lvl4pPr>
                  <a:lvl5pPr marL="2057400" indent="-228600" eaLnBrk="0" hangingPunct="0">
                    <a:defRPr kumimoji="1"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200" b="1" i="0" u="none" strike="noStrike" kern="0" cap="none" spc="0" normalizeH="0" baseline="0" noProof="0" dirty="0" smtClean="0">
                      <a:ln>
                        <a:noFill/>
                      </a:ln>
                      <a:solidFill>
                        <a:srgbClr val="FFFF00"/>
                      </a:solidFill>
                      <a:effectLst/>
                      <a:uLnTx/>
                      <a:uFillTx/>
                      <a:latin typeface="Times New Roman" pitchFamily="18" charset="0"/>
                      <a:ea typeface="標楷體" pitchFamily="65" charset="-120"/>
                    </a:rPr>
                    <a:t>Hall probe</a:t>
                  </a:r>
                </a:p>
              </p:txBody>
            </p:sp>
            <p:sp>
              <p:nvSpPr>
                <p:cNvPr id="133" name="Rectangle 37"/>
                <p:cNvSpPr>
                  <a:spLocks noChangeArrowheads="1"/>
                </p:cNvSpPr>
                <p:nvPr/>
              </p:nvSpPr>
              <p:spPr bwMode="auto">
                <a:xfrm>
                  <a:off x="7858465" y="2346708"/>
                  <a:ext cx="215899"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smtClean="0">
                    <a:ln>
                      <a:noFill/>
                    </a:ln>
                    <a:solidFill>
                      <a:srgbClr val="000000"/>
                    </a:solidFill>
                    <a:effectLst/>
                    <a:uLnTx/>
                    <a:uFillTx/>
                    <a:latin typeface="Times New Roman" pitchFamily="18" charset="0"/>
                    <a:ea typeface="標楷體" pitchFamily="65" charset="-120"/>
                  </a:endParaRPr>
                </a:p>
              </p:txBody>
            </p:sp>
          </p:grpSp>
          <p:sp>
            <p:nvSpPr>
              <p:cNvPr id="121" name="Text Box 40"/>
              <p:cNvSpPr txBox="1">
                <a:spLocks noChangeArrowheads="1"/>
              </p:cNvSpPr>
              <p:nvPr/>
            </p:nvSpPr>
            <p:spPr bwMode="auto">
              <a:xfrm>
                <a:off x="6226661" y="1177588"/>
                <a:ext cx="1539203"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標楷體" pitchFamily="65" charset="-120"/>
                  </a:defRPr>
                </a:lvl1pPr>
                <a:lvl2pPr marL="742950" indent="-285750" eaLnBrk="0" hangingPunct="0">
                  <a:defRPr kumimoji="1" b="1">
                    <a:solidFill>
                      <a:schemeClr val="tx1"/>
                    </a:solidFill>
                    <a:latin typeface="Times New Roman" pitchFamily="18" charset="0"/>
                    <a:ea typeface="標楷體" pitchFamily="65" charset="-120"/>
                  </a:defRPr>
                </a:lvl2pPr>
                <a:lvl3pPr marL="1143000" indent="-228600" eaLnBrk="0" hangingPunct="0">
                  <a:defRPr kumimoji="1" b="1">
                    <a:solidFill>
                      <a:schemeClr val="tx1"/>
                    </a:solidFill>
                    <a:latin typeface="Times New Roman" pitchFamily="18" charset="0"/>
                    <a:ea typeface="標楷體" pitchFamily="65" charset="-120"/>
                  </a:defRPr>
                </a:lvl3pPr>
                <a:lvl4pPr marL="1600200" indent="-228600" eaLnBrk="0" hangingPunct="0">
                  <a:defRPr kumimoji="1" b="1">
                    <a:solidFill>
                      <a:schemeClr val="tx1"/>
                    </a:solidFill>
                    <a:latin typeface="Times New Roman" pitchFamily="18" charset="0"/>
                    <a:ea typeface="標楷體" pitchFamily="65" charset="-120"/>
                  </a:defRPr>
                </a:lvl4pPr>
                <a:lvl5pPr marL="2057400" indent="-228600" eaLnBrk="0" hangingPunct="0">
                  <a:defRPr kumimoji="1"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1400" kern="0" dirty="0">
                    <a:solidFill>
                      <a:srgbClr val="000000"/>
                    </a:solidFill>
                  </a:rPr>
                  <a:t>2</a:t>
                </a:r>
                <a:r>
                  <a:rPr lang="en-US" altLang="zh-TW" sz="1400" kern="0" dirty="0" smtClean="0">
                    <a:solidFill>
                      <a:srgbClr val="000000"/>
                    </a:solidFill>
                  </a:rPr>
                  <a:t>D</a:t>
                </a:r>
                <a:r>
                  <a:rPr kumimoji="1" lang="en-US" altLang="zh-TW" sz="1400" b="1" i="0" u="none" strike="noStrike" kern="0" cap="none" spc="0" normalizeH="0" baseline="0" noProof="0" dirty="0" smtClean="0">
                    <a:ln>
                      <a:noFill/>
                    </a:ln>
                    <a:solidFill>
                      <a:srgbClr val="000000"/>
                    </a:solidFill>
                    <a:effectLst/>
                    <a:uLnTx/>
                    <a:uFillTx/>
                    <a:latin typeface="Times New Roman" pitchFamily="18" charset="0"/>
                    <a:ea typeface="標楷體" pitchFamily="65" charset="-120"/>
                  </a:rPr>
                  <a:t> mapping: </a:t>
                </a:r>
                <a:r>
                  <a:rPr lang="en-US" altLang="zh-TW" sz="1400" kern="0" dirty="0" smtClean="0">
                    <a:solidFill>
                      <a:srgbClr val="000000"/>
                    </a:solidFill>
                  </a:rPr>
                  <a:t>X</a:t>
                </a:r>
                <a:r>
                  <a:rPr kumimoji="1" lang="en-US" altLang="zh-TW" sz="1400" b="1" i="0" u="none" strike="noStrike" kern="0" cap="none" spc="0" normalizeH="0" baseline="0" noProof="0" dirty="0" smtClean="0">
                    <a:ln>
                      <a:noFill/>
                    </a:ln>
                    <a:solidFill>
                      <a:srgbClr val="000000"/>
                    </a:solidFill>
                    <a:effectLst/>
                    <a:uLnTx/>
                    <a:uFillTx/>
                    <a:latin typeface="Times New Roman" pitchFamily="18" charset="0"/>
                    <a:ea typeface="標楷體" pitchFamily="65" charset="-120"/>
                  </a:rPr>
                  <a:t>-Z</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smtClean="0">
                    <a:ln>
                      <a:noFill/>
                    </a:ln>
                    <a:solidFill>
                      <a:srgbClr val="000000"/>
                    </a:solidFill>
                    <a:effectLst/>
                    <a:uLnTx/>
                    <a:uFillTx/>
                    <a:latin typeface="Times New Roman" pitchFamily="18" charset="0"/>
                    <a:ea typeface="標楷體" pitchFamily="65" charset="-120"/>
                  </a:rPr>
                  <a:t>(plane)</a:t>
                </a:r>
              </a:p>
            </p:txBody>
          </p:sp>
        </p:grpSp>
        <p:cxnSp>
          <p:nvCxnSpPr>
            <p:cNvPr id="7" name="直線單箭頭接點 6"/>
            <p:cNvCxnSpPr/>
            <p:nvPr/>
          </p:nvCxnSpPr>
          <p:spPr>
            <a:xfrm>
              <a:off x="6435512" y="5157192"/>
              <a:ext cx="1316568" cy="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直線單箭頭接點 133"/>
            <p:cNvCxnSpPr/>
            <p:nvPr/>
          </p:nvCxnSpPr>
          <p:spPr>
            <a:xfrm>
              <a:off x="6412460" y="5085184"/>
              <a:ext cx="1316568" cy="0"/>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4" name="文字方塊 63"/>
          <p:cNvSpPr txBox="1"/>
          <p:nvPr/>
        </p:nvSpPr>
        <p:spPr>
          <a:xfrm>
            <a:off x="6598869" y="2151708"/>
            <a:ext cx="2509760" cy="738664"/>
          </a:xfrm>
          <a:prstGeom prst="rect">
            <a:avLst/>
          </a:prstGeom>
          <a:solidFill>
            <a:srgbClr val="FFFF00"/>
          </a:solidFill>
        </p:spPr>
        <p:txBody>
          <a:bodyPr wrap="square" rtlCol="0">
            <a:spAutoFit/>
          </a:bodyPr>
          <a:lstStyle/>
          <a:p>
            <a:pPr marL="285750" indent="-285750">
              <a:buFont typeface="Wingdings" pitchFamily="2" charset="2"/>
              <a:buChar char="l"/>
            </a:pPr>
            <a:r>
              <a:rPr lang="en-US" altLang="zh-TW" sz="1400" dirty="0" smtClean="0">
                <a:solidFill>
                  <a:srgbClr val="000000"/>
                </a:solidFill>
                <a:latin typeface="Times New Roman"/>
              </a:rPr>
              <a:t>Normal (Skew) multipoles distribution along Z-axis.</a:t>
            </a:r>
          </a:p>
          <a:p>
            <a:pPr marL="285750" indent="-285750">
              <a:buFont typeface="Wingdings" pitchFamily="2" charset="2"/>
              <a:buChar char="l"/>
            </a:pPr>
            <a:r>
              <a:rPr lang="en-US" altLang="zh-TW" sz="1400" dirty="0" smtClean="0">
                <a:solidFill>
                  <a:srgbClr val="000000"/>
                </a:solidFill>
                <a:latin typeface="Times New Roman"/>
              </a:rPr>
              <a:t>Normalized multipoles.</a:t>
            </a:r>
            <a:endParaRPr lang="zh-TW" altLang="en-US" sz="1400" dirty="0">
              <a:solidFill>
                <a:srgbClr val="000000"/>
              </a:solidFill>
              <a:latin typeface="Times New Roman"/>
            </a:endParaRPr>
          </a:p>
        </p:txBody>
      </p:sp>
      <p:sp>
        <p:nvSpPr>
          <p:cNvPr id="21" name="文字方塊 20"/>
          <p:cNvSpPr txBox="1"/>
          <p:nvPr/>
        </p:nvSpPr>
        <p:spPr>
          <a:xfrm>
            <a:off x="1654618" y="6146140"/>
            <a:ext cx="2197302" cy="523220"/>
          </a:xfrm>
          <a:prstGeom prst="rect">
            <a:avLst/>
          </a:prstGeom>
          <a:solidFill>
            <a:srgbClr val="FFFF00"/>
          </a:solidFill>
        </p:spPr>
        <p:txBody>
          <a:bodyPr wrap="square" rtlCol="0">
            <a:spAutoFit/>
          </a:bodyPr>
          <a:lstStyle/>
          <a:p>
            <a:pPr marL="342900" indent="-342900">
              <a:buFont typeface="Wingdings" pitchFamily="2" charset="2"/>
              <a:buChar char="l"/>
            </a:pPr>
            <a:r>
              <a:rPr lang="en-US" altLang="zh-TW" sz="1400" dirty="0" smtClean="0">
                <a:solidFill>
                  <a:srgbClr val="000000"/>
                </a:solidFill>
                <a:latin typeface="Times New Roman"/>
              </a:rPr>
              <a:t>Field homogeneity </a:t>
            </a:r>
            <a:r>
              <a:rPr lang="en-US" altLang="zh-TW" sz="1400" dirty="0" smtClean="0">
                <a:solidFill>
                  <a:srgbClr val="000000"/>
                </a:solidFill>
                <a:latin typeface="Times New Roman"/>
                <a:sym typeface="Symbol"/>
              </a:rPr>
              <a:t>b0/b0 and b0L/b0L</a:t>
            </a:r>
            <a:r>
              <a:rPr lang="en-US" altLang="zh-TW" sz="1400" dirty="0" smtClean="0">
                <a:solidFill>
                  <a:srgbClr val="000000"/>
                </a:solidFill>
                <a:latin typeface="Times New Roman"/>
              </a:rPr>
              <a:t> </a:t>
            </a:r>
            <a:endParaRPr lang="en-US" altLang="zh-TW" sz="1400" dirty="0">
              <a:solidFill>
                <a:srgbClr val="000000"/>
              </a:solidFill>
              <a:latin typeface="Times New Roman"/>
            </a:endParaRPr>
          </a:p>
        </p:txBody>
      </p:sp>
      <p:grpSp>
        <p:nvGrpSpPr>
          <p:cNvPr id="62" name="群組 61"/>
          <p:cNvGrpSpPr/>
          <p:nvPr/>
        </p:nvGrpSpPr>
        <p:grpSpPr>
          <a:xfrm>
            <a:off x="4341030" y="4101061"/>
            <a:ext cx="3620551" cy="2564217"/>
            <a:chOff x="5292080" y="1177588"/>
            <a:chExt cx="3620551" cy="2564217"/>
          </a:xfrm>
        </p:grpSpPr>
        <p:pic>
          <p:nvPicPr>
            <p:cNvPr id="66" name="Picture 2" descr="D:\NSRRC\Conference\2013\BSL2013\20130217-BSL出差5\20130423\IMG_20130423_1325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700808"/>
              <a:ext cx="3620551" cy="2040997"/>
            </a:xfrm>
            <a:prstGeom prst="rect">
              <a:avLst/>
            </a:prstGeom>
            <a:noFill/>
            <a:extLst>
              <a:ext uri="{909E8E84-426E-40DD-AFC4-6F175D3DCCD1}">
                <a14:hiddenFill xmlns:a14="http://schemas.microsoft.com/office/drawing/2010/main">
                  <a:solidFill>
                    <a:srgbClr val="FFFFFF"/>
                  </a:solidFill>
                </a14:hiddenFill>
              </a:ext>
            </a:extLst>
          </p:spPr>
        </p:pic>
        <p:sp>
          <p:nvSpPr>
            <p:cNvPr id="81" name="Text Box 36"/>
            <p:cNvSpPr txBox="1">
              <a:spLocks noChangeArrowheads="1"/>
            </p:cNvSpPr>
            <p:nvPr/>
          </p:nvSpPr>
          <p:spPr bwMode="auto">
            <a:xfrm>
              <a:off x="6573677" y="2185700"/>
              <a:ext cx="950650" cy="2769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標楷體" pitchFamily="65" charset="-120"/>
                </a:defRPr>
              </a:lvl1pPr>
              <a:lvl2pPr marL="742950" indent="-285750" eaLnBrk="0" hangingPunct="0">
                <a:defRPr kumimoji="1" b="1">
                  <a:solidFill>
                    <a:schemeClr val="tx1"/>
                  </a:solidFill>
                  <a:latin typeface="Times New Roman" pitchFamily="18" charset="0"/>
                  <a:ea typeface="標楷體" pitchFamily="65" charset="-120"/>
                </a:defRPr>
              </a:lvl2pPr>
              <a:lvl3pPr marL="1143000" indent="-228600" eaLnBrk="0" hangingPunct="0">
                <a:defRPr kumimoji="1" b="1">
                  <a:solidFill>
                    <a:schemeClr val="tx1"/>
                  </a:solidFill>
                  <a:latin typeface="Times New Roman" pitchFamily="18" charset="0"/>
                  <a:ea typeface="標楷體" pitchFamily="65" charset="-120"/>
                </a:defRPr>
              </a:lvl3pPr>
              <a:lvl4pPr marL="1600200" indent="-228600" eaLnBrk="0" hangingPunct="0">
                <a:defRPr kumimoji="1" b="1">
                  <a:solidFill>
                    <a:schemeClr val="tx1"/>
                  </a:solidFill>
                  <a:latin typeface="Times New Roman" pitchFamily="18" charset="0"/>
                  <a:ea typeface="標楷體" pitchFamily="65" charset="-120"/>
                </a:defRPr>
              </a:lvl4pPr>
              <a:lvl5pPr marL="2057400" indent="-228600" eaLnBrk="0" hangingPunct="0">
                <a:defRPr kumimoji="1"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200" b="1" i="0" u="none" strike="noStrike" kern="0" cap="none" spc="0" normalizeH="0" baseline="0" noProof="0" dirty="0" smtClean="0">
                  <a:ln>
                    <a:noFill/>
                  </a:ln>
                  <a:solidFill>
                    <a:srgbClr val="FFFF00"/>
                  </a:solidFill>
                  <a:effectLst/>
                  <a:uLnTx/>
                  <a:uFillTx/>
                  <a:latin typeface="Times New Roman" pitchFamily="18" charset="0"/>
                  <a:ea typeface="標楷體" pitchFamily="65" charset="-120"/>
                </a:rPr>
                <a:t>Hall probe</a:t>
              </a:r>
            </a:p>
          </p:txBody>
        </p:sp>
        <p:sp>
          <p:nvSpPr>
            <p:cNvPr id="68" name="Text Box 40"/>
            <p:cNvSpPr txBox="1">
              <a:spLocks noChangeArrowheads="1"/>
            </p:cNvSpPr>
            <p:nvPr/>
          </p:nvSpPr>
          <p:spPr bwMode="auto">
            <a:xfrm>
              <a:off x="6321237" y="1177588"/>
              <a:ext cx="1350049"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標楷體" pitchFamily="65" charset="-120"/>
                </a:defRPr>
              </a:lvl1pPr>
              <a:lvl2pPr marL="742950" indent="-285750" eaLnBrk="0" hangingPunct="0">
                <a:defRPr kumimoji="1" b="1">
                  <a:solidFill>
                    <a:schemeClr val="tx1"/>
                  </a:solidFill>
                  <a:latin typeface="Times New Roman" pitchFamily="18" charset="0"/>
                  <a:ea typeface="標楷體" pitchFamily="65" charset="-120"/>
                </a:defRPr>
              </a:lvl2pPr>
              <a:lvl3pPr marL="1143000" indent="-228600" eaLnBrk="0" hangingPunct="0">
                <a:defRPr kumimoji="1" b="1">
                  <a:solidFill>
                    <a:schemeClr val="tx1"/>
                  </a:solidFill>
                  <a:latin typeface="Times New Roman" pitchFamily="18" charset="0"/>
                  <a:ea typeface="標楷體" pitchFamily="65" charset="-120"/>
                </a:defRPr>
              </a:lvl3pPr>
              <a:lvl4pPr marL="1600200" indent="-228600" eaLnBrk="0" hangingPunct="0">
                <a:defRPr kumimoji="1" b="1">
                  <a:solidFill>
                    <a:schemeClr val="tx1"/>
                  </a:solidFill>
                  <a:latin typeface="Times New Roman" pitchFamily="18" charset="0"/>
                  <a:ea typeface="標楷體" pitchFamily="65" charset="-120"/>
                </a:defRPr>
              </a:lvl4pPr>
              <a:lvl5pPr marL="2057400" indent="-228600" eaLnBrk="0" hangingPunct="0">
                <a:defRPr kumimoji="1"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b="1">
                  <a:solidFill>
                    <a:schemeClr val="tx1"/>
                  </a:solidFill>
                  <a:latin typeface="Times New Roman" pitchFamily="18" charset="0"/>
                  <a:ea typeface="標楷體" pitchFamily="65" charset="-12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1400" kern="0" dirty="0">
                  <a:solidFill>
                    <a:srgbClr val="000000"/>
                  </a:solidFill>
                </a:rPr>
                <a:t>1</a:t>
              </a:r>
              <a:r>
                <a:rPr lang="en-US" altLang="zh-TW" sz="1400" kern="0" dirty="0" smtClean="0">
                  <a:solidFill>
                    <a:srgbClr val="000000"/>
                  </a:solidFill>
                </a:rPr>
                <a:t>D</a:t>
              </a:r>
              <a:r>
                <a:rPr kumimoji="1" lang="en-US" altLang="zh-TW" sz="1400" b="1" i="0" u="none" strike="noStrike" kern="0" cap="none" spc="0" normalizeH="0" baseline="0" noProof="0" dirty="0" smtClean="0">
                  <a:ln>
                    <a:noFill/>
                  </a:ln>
                  <a:solidFill>
                    <a:srgbClr val="000000"/>
                  </a:solidFill>
                  <a:effectLst/>
                  <a:uLnTx/>
                  <a:uFillTx/>
                  <a:latin typeface="Times New Roman" pitchFamily="18" charset="0"/>
                  <a:ea typeface="標楷體" pitchFamily="65" charset="-120"/>
                </a:rPr>
                <a:t> mapping: Z</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smtClean="0">
                  <a:ln>
                    <a:noFill/>
                  </a:ln>
                  <a:solidFill>
                    <a:srgbClr val="000000"/>
                  </a:solidFill>
                  <a:effectLst/>
                  <a:uLnTx/>
                  <a:uFillTx/>
                  <a:latin typeface="Times New Roman" pitchFamily="18" charset="0"/>
                  <a:ea typeface="標楷體" pitchFamily="65" charset="-120"/>
                </a:rPr>
                <a:t>(</a:t>
              </a:r>
              <a:r>
                <a:rPr lang="en-US" altLang="zh-TW" sz="1400" kern="0" noProof="0" dirty="0" smtClean="0">
                  <a:solidFill>
                    <a:srgbClr val="000000"/>
                  </a:solidFill>
                </a:rPr>
                <a:t>on axis</a:t>
              </a:r>
              <a:r>
                <a:rPr kumimoji="1" lang="en-US" altLang="zh-TW" sz="1400" b="1" i="0" u="none" strike="noStrike" kern="0" cap="none" spc="0" normalizeH="0" baseline="0" noProof="0" dirty="0" smtClean="0">
                  <a:ln>
                    <a:noFill/>
                  </a:ln>
                  <a:solidFill>
                    <a:srgbClr val="000000"/>
                  </a:solidFill>
                  <a:effectLst/>
                  <a:uLnTx/>
                  <a:uFillTx/>
                  <a:latin typeface="Times New Roman" pitchFamily="18" charset="0"/>
                  <a:ea typeface="標楷體" pitchFamily="65" charset="-120"/>
                </a:rPr>
                <a:t>)</a:t>
              </a:r>
            </a:p>
          </p:txBody>
        </p:sp>
      </p:grpSp>
      <p:sp>
        <p:nvSpPr>
          <p:cNvPr id="83" name="文字方塊 82"/>
          <p:cNvSpPr txBox="1"/>
          <p:nvPr/>
        </p:nvSpPr>
        <p:spPr>
          <a:xfrm>
            <a:off x="7070266" y="5364320"/>
            <a:ext cx="1318158" cy="523220"/>
          </a:xfrm>
          <a:prstGeom prst="rect">
            <a:avLst/>
          </a:prstGeom>
          <a:solidFill>
            <a:srgbClr val="FFFF00"/>
          </a:solidFill>
        </p:spPr>
        <p:txBody>
          <a:bodyPr wrap="square" rtlCol="0">
            <a:spAutoFit/>
          </a:bodyPr>
          <a:lstStyle/>
          <a:p>
            <a:pPr marL="342900" indent="-342900">
              <a:buFont typeface="Wingdings" pitchFamily="2" charset="2"/>
              <a:buChar char="l"/>
            </a:pPr>
            <a:r>
              <a:rPr lang="en-US" altLang="zh-TW" sz="1400" dirty="0" smtClean="0">
                <a:solidFill>
                  <a:srgbClr val="000000"/>
                </a:solidFill>
                <a:latin typeface="Times New Roman"/>
              </a:rPr>
              <a:t>IB curve</a:t>
            </a:r>
          </a:p>
          <a:p>
            <a:pPr marL="342900" indent="-342900">
              <a:buFont typeface="Wingdings" pitchFamily="2" charset="2"/>
              <a:buChar char="l"/>
            </a:pPr>
            <a:r>
              <a:rPr lang="en-US" altLang="zh-TW" sz="1400" dirty="0" smtClean="0">
                <a:solidFill>
                  <a:srgbClr val="000000"/>
                </a:solidFill>
                <a:latin typeface="Times New Roman"/>
              </a:rPr>
              <a:t>Trim coil</a:t>
            </a:r>
            <a:endParaRPr lang="en-US" altLang="zh-TW" sz="1400" dirty="0">
              <a:solidFill>
                <a:srgbClr val="000000"/>
              </a:solidFill>
              <a:latin typeface="Times New Roman"/>
            </a:endParaRPr>
          </a:p>
        </p:txBody>
      </p:sp>
      <p:sp>
        <p:nvSpPr>
          <p:cNvPr id="6" name="文字方塊 5"/>
          <p:cNvSpPr txBox="1"/>
          <p:nvPr/>
        </p:nvSpPr>
        <p:spPr>
          <a:xfrm>
            <a:off x="5903027" y="5445346"/>
            <a:ext cx="389850" cy="369332"/>
          </a:xfrm>
          <a:prstGeom prst="rect">
            <a:avLst/>
          </a:prstGeom>
          <a:noFill/>
        </p:spPr>
        <p:txBody>
          <a:bodyPr wrap="none" rtlCol="0">
            <a:spAutoFit/>
          </a:bodyPr>
          <a:lstStyle/>
          <a:p>
            <a:r>
              <a:rPr lang="zh-TW" altLang="en-US" dirty="0" smtClean="0">
                <a:solidFill>
                  <a:srgbClr val="FF0000"/>
                </a:solidFill>
                <a:sym typeface="Wingdings"/>
              </a:rPr>
              <a:t></a:t>
            </a:r>
            <a:endParaRPr lang="zh-TW" altLang="en-US" dirty="0">
              <a:solidFill>
                <a:srgbClr val="FF0000"/>
              </a:solidFill>
            </a:endParaRPr>
          </a:p>
        </p:txBody>
      </p:sp>
    </p:spTree>
    <p:extLst>
      <p:ext uri="{BB962C8B-B14F-4D97-AF65-F5344CB8AC3E}">
        <p14:creationId xmlns:p14="http://schemas.microsoft.com/office/powerpoint/2010/main" val="4093746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27384"/>
            <a:ext cx="8229600" cy="836613"/>
          </a:xfrm>
        </p:spPr>
        <p:txBody>
          <a:bodyPr/>
          <a:lstStyle/>
          <a:p>
            <a:pPr eaLnBrk="1" hangingPunct="1"/>
            <a:r>
              <a:rPr lang="en-US" altLang="zh-TW" sz="4000" b="1" dirty="0" smtClean="0">
                <a:solidFill>
                  <a:srgbClr val="FF0000"/>
                </a:solidFill>
              </a:rPr>
              <a:t>Rotating </a:t>
            </a:r>
            <a:r>
              <a:rPr lang="en-US" altLang="zh-TW" sz="4000" b="1" smtClean="0">
                <a:solidFill>
                  <a:srgbClr val="FF0000"/>
                </a:solidFill>
              </a:rPr>
              <a:t>coil system (RCS)</a:t>
            </a:r>
            <a:endParaRPr lang="en-US" altLang="zh-TW" sz="4000" b="1" dirty="0" smtClean="0">
              <a:solidFill>
                <a:srgbClr val="FF0000"/>
              </a:solidFill>
            </a:endParaRP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0" name="Line 5"/>
          <p:cNvSpPr>
            <a:spLocks noChangeShapeType="1"/>
          </p:cNvSpPr>
          <p:nvPr/>
        </p:nvSpPr>
        <p:spPr bwMode="auto">
          <a:xfrm>
            <a:off x="792163" y="836712"/>
            <a:ext cx="8172450" cy="0"/>
          </a:xfrm>
          <a:prstGeom prst="line">
            <a:avLst/>
          </a:prstGeom>
          <a:noFill/>
          <a:ln w="76200" cmpd="tri">
            <a:solidFill>
              <a:schemeClr val="accent2"/>
            </a:solidFill>
            <a:round/>
            <a:headEnd/>
            <a:tailEnd/>
          </a:ln>
        </p:spPr>
        <p:txBody>
          <a:bodyPr/>
          <a:lstStyle/>
          <a:p>
            <a:endParaRPr lang="zh-TW" altLang="en-US">
              <a:solidFill>
                <a:srgbClr val="000000"/>
              </a:solidFill>
            </a:endParaRPr>
          </a:p>
        </p:txBody>
      </p:sp>
      <p:sp>
        <p:nvSpPr>
          <p:cNvPr id="14342" name="投影片編號版面配置區 9"/>
          <p:cNvSpPr>
            <a:spLocks noGrp="1"/>
          </p:cNvSpPr>
          <p:nvPr>
            <p:ph type="sldNum" sz="quarter" idx="4294967295"/>
          </p:nvPr>
        </p:nvSpPr>
        <p:spPr>
          <a:xfrm>
            <a:off x="6553200" y="6245225"/>
            <a:ext cx="2133600" cy="476250"/>
          </a:xfrm>
          <a:prstGeom prst="rect">
            <a:avLst/>
          </a:prstGeom>
          <a:noFill/>
        </p:spPr>
        <p:txBody>
          <a:bodyPr/>
          <a:lstStyle/>
          <a:p>
            <a:fld id="{B9F33C86-BC84-4F44-A0BE-ED07C2CA58A6}" type="slidenum">
              <a:rPr lang="en-US" altLang="zh-TW" smtClean="0">
                <a:latin typeface="Arial" charset="0"/>
              </a:rPr>
              <a:pPr/>
              <a:t>12</a:t>
            </a:fld>
            <a:endParaRPr lang="en-US" altLang="zh-TW" smtClean="0">
              <a:latin typeface="Arial" charset="0"/>
            </a:endParaRPr>
          </a:p>
        </p:txBody>
      </p:sp>
      <p:pic>
        <p:nvPicPr>
          <p:cNvPr id="2050" name="Picture 2" descr="D:\NSRRC\Measurement-data\TPS-magnets measurement\Photo\20121210-FFC RCS setup\IMG_20121211_0826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340768"/>
            <a:ext cx="319304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NSRRC\Measurement-data\TPS-magnets measurement\Photo\20120628-BR-BD\IMG_20120629_1134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640" y="4941168"/>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NSRRC\Measurement-data\TPS-magnets measurement\Photo\20130115-BR-SM\IMG_20130115_1158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1852" y="3946067"/>
            <a:ext cx="4958620" cy="27953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NSRRC\Measurement-data\TPS-magnets measurement\Photo\20111229-SM HPS\IMG_20111229_08565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436" t="4089" r="27283" b="4724"/>
          <a:stretch/>
        </p:blipFill>
        <p:spPr bwMode="auto">
          <a:xfrm>
            <a:off x="297762" y="900368"/>
            <a:ext cx="3338134" cy="3968792"/>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202662" y="4221088"/>
            <a:ext cx="3487258" cy="646331"/>
          </a:xfrm>
          <a:prstGeom prst="rect">
            <a:avLst/>
          </a:prstGeom>
          <a:solidFill>
            <a:srgbClr val="FFFF00"/>
          </a:solidFill>
        </p:spPr>
        <p:txBody>
          <a:bodyPr wrap="square" rtlCol="0">
            <a:spAutoFit/>
          </a:bodyPr>
          <a:lstStyle/>
          <a:p>
            <a:r>
              <a:rPr lang="en-US" altLang="zh-TW" sz="1800" dirty="0" smtClean="0">
                <a:latin typeface="+mj-lt"/>
              </a:rPr>
              <a:t>SR-QM/SM magnet measured by SR-RCS</a:t>
            </a:r>
            <a:endParaRPr lang="zh-TW" altLang="en-US" sz="1800" dirty="0">
              <a:latin typeface="+mj-lt"/>
            </a:endParaRPr>
          </a:p>
        </p:txBody>
      </p:sp>
      <p:sp>
        <p:nvSpPr>
          <p:cNvPr id="12" name="文字方塊 11"/>
          <p:cNvSpPr txBox="1"/>
          <p:nvPr/>
        </p:nvSpPr>
        <p:spPr>
          <a:xfrm>
            <a:off x="4355976" y="3140768"/>
            <a:ext cx="4254780" cy="369332"/>
          </a:xfrm>
          <a:prstGeom prst="rect">
            <a:avLst/>
          </a:prstGeom>
          <a:solidFill>
            <a:srgbClr val="FFFF00"/>
          </a:solidFill>
        </p:spPr>
        <p:txBody>
          <a:bodyPr wrap="square" rtlCol="0">
            <a:spAutoFit/>
          </a:bodyPr>
          <a:lstStyle/>
          <a:p>
            <a:pPr algn="ctr"/>
            <a:r>
              <a:rPr lang="en-US" altLang="zh-TW" sz="1800" dirty="0" smtClean="0">
                <a:latin typeface="+mj-lt"/>
              </a:rPr>
              <a:t>SR-FFC magnet measured by BR-RCS</a:t>
            </a:r>
            <a:endParaRPr lang="zh-TW" altLang="en-US" sz="1800" dirty="0">
              <a:latin typeface="+mj-lt"/>
            </a:endParaRPr>
          </a:p>
        </p:txBody>
      </p:sp>
      <p:sp>
        <p:nvSpPr>
          <p:cNvPr id="13" name="文字方塊 12"/>
          <p:cNvSpPr txBox="1"/>
          <p:nvPr/>
        </p:nvSpPr>
        <p:spPr>
          <a:xfrm>
            <a:off x="479592" y="6178062"/>
            <a:ext cx="3012288" cy="646331"/>
          </a:xfrm>
          <a:prstGeom prst="rect">
            <a:avLst/>
          </a:prstGeom>
          <a:solidFill>
            <a:srgbClr val="FFFF00"/>
          </a:solidFill>
        </p:spPr>
        <p:txBody>
          <a:bodyPr wrap="square" rtlCol="0">
            <a:spAutoFit/>
          </a:bodyPr>
          <a:lstStyle/>
          <a:p>
            <a:pPr algn="ctr"/>
            <a:r>
              <a:rPr lang="en-US" altLang="zh-TW" sz="1800" dirty="0" smtClean="0">
                <a:latin typeface="+mj-lt"/>
              </a:rPr>
              <a:t>Corrector magnet measured by BR-RCS</a:t>
            </a:r>
            <a:endParaRPr lang="zh-TW" altLang="en-US" sz="1800" dirty="0">
              <a:latin typeface="+mj-lt"/>
            </a:endParaRPr>
          </a:p>
        </p:txBody>
      </p:sp>
      <p:sp>
        <p:nvSpPr>
          <p:cNvPr id="14" name="文字方塊 13"/>
          <p:cNvSpPr txBox="1"/>
          <p:nvPr/>
        </p:nvSpPr>
        <p:spPr>
          <a:xfrm>
            <a:off x="3861852" y="6372036"/>
            <a:ext cx="4958620" cy="584775"/>
          </a:xfrm>
          <a:prstGeom prst="rect">
            <a:avLst/>
          </a:prstGeom>
          <a:solidFill>
            <a:srgbClr val="FFFF00"/>
          </a:solidFill>
        </p:spPr>
        <p:txBody>
          <a:bodyPr wrap="square" rtlCol="0">
            <a:spAutoFit/>
          </a:bodyPr>
          <a:lstStyle/>
          <a:p>
            <a:pPr algn="ctr"/>
            <a:r>
              <a:rPr lang="en-US" altLang="zh-TW" dirty="0" smtClean="0">
                <a:latin typeface="+mj-lt"/>
              </a:rPr>
              <a:t> </a:t>
            </a:r>
            <a:r>
              <a:rPr lang="en-US" altLang="zh-TW" sz="1800" dirty="0">
                <a:latin typeface="+mj-lt"/>
              </a:rPr>
              <a:t>M</a:t>
            </a:r>
            <a:r>
              <a:rPr lang="en-US" altLang="zh-TW" sz="1800" dirty="0" smtClean="0">
                <a:latin typeface="+mj-lt"/>
              </a:rPr>
              <a:t>agnet measured by BR-RCS</a:t>
            </a:r>
            <a:endParaRPr lang="zh-TW" altLang="en-US" sz="1800" dirty="0">
              <a:latin typeface="+mj-lt"/>
            </a:endParaRPr>
          </a:p>
        </p:txBody>
      </p:sp>
    </p:spTree>
    <p:extLst>
      <p:ext uri="{BB962C8B-B14F-4D97-AF65-F5344CB8AC3E}">
        <p14:creationId xmlns:p14="http://schemas.microsoft.com/office/powerpoint/2010/main" val="1649152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27384"/>
            <a:ext cx="8496300" cy="836613"/>
          </a:xfrm>
        </p:spPr>
        <p:txBody>
          <a:bodyPr/>
          <a:lstStyle/>
          <a:p>
            <a:pPr eaLnBrk="1" hangingPunct="1"/>
            <a:r>
              <a:rPr lang="en-US" altLang="zh-TW" sz="3200" b="1" dirty="0" smtClean="0">
                <a:solidFill>
                  <a:srgbClr val="FF0000"/>
                </a:solidFill>
              </a:rPr>
              <a:t>Rotating coil - vertical offset calibration</a:t>
            </a: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0" name="Line 5"/>
          <p:cNvSpPr>
            <a:spLocks noChangeShapeType="1"/>
          </p:cNvSpPr>
          <p:nvPr/>
        </p:nvSpPr>
        <p:spPr bwMode="auto">
          <a:xfrm>
            <a:off x="792163" y="836712"/>
            <a:ext cx="8172450" cy="0"/>
          </a:xfrm>
          <a:prstGeom prst="line">
            <a:avLst/>
          </a:prstGeom>
          <a:noFill/>
          <a:ln w="76200" cmpd="tri">
            <a:solidFill>
              <a:schemeClr val="accent2"/>
            </a:solidFill>
            <a:round/>
            <a:headEnd/>
            <a:tailEnd/>
          </a:ln>
        </p:spPr>
        <p:txBody>
          <a:bodyPr/>
          <a:lstStyle/>
          <a:p>
            <a:endParaRPr lang="zh-TW" altLang="en-US">
              <a:solidFill>
                <a:srgbClr val="000000"/>
              </a:solidFill>
            </a:endParaRPr>
          </a:p>
        </p:txBody>
      </p:sp>
      <p:sp>
        <p:nvSpPr>
          <p:cNvPr id="14342" name="投影片編號版面配置區 9"/>
          <p:cNvSpPr>
            <a:spLocks noGrp="1"/>
          </p:cNvSpPr>
          <p:nvPr>
            <p:ph type="sldNum" sz="quarter" idx="4294967295"/>
          </p:nvPr>
        </p:nvSpPr>
        <p:spPr>
          <a:xfrm>
            <a:off x="8748936" y="6649889"/>
            <a:ext cx="395064" cy="208111"/>
          </a:xfrm>
          <a:prstGeom prst="rect">
            <a:avLst/>
          </a:prstGeom>
          <a:noFill/>
        </p:spPr>
        <p:txBody>
          <a:bodyPr/>
          <a:lstStyle/>
          <a:p>
            <a:fld id="{B9F33C86-BC84-4F44-A0BE-ED07C2CA58A6}" type="slidenum">
              <a:rPr lang="en-US" altLang="zh-TW" sz="1200" smtClean="0">
                <a:latin typeface="Arial" charset="0"/>
              </a:rPr>
              <a:pPr/>
              <a:t>13</a:t>
            </a:fld>
            <a:endParaRPr lang="en-US" altLang="zh-TW" sz="1200" dirty="0" smtClean="0">
              <a:latin typeface="Arial" charset="0"/>
            </a:endParaRPr>
          </a:p>
        </p:txBody>
      </p:sp>
      <p:sp>
        <p:nvSpPr>
          <p:cNvPr id="13" name="文字方塊 12"/>
          <p:cNvSpPr txBox="1"/>
          <p:nvPr/>
        </p:nvSpPr>
        <p:spPr>
          <a:xfrm>
            <a:off x="136407" y="5346811"/>
            <a:ext cx="9007593" cy="1354217"/>
          </a:xfrm>
          <a:prstGeom prst="rect">
            <a:avLst/>
          </a:prstGeom>
          <a:solidFill>
            <a:srgbClr val="FFFF00"/>
          </a:solidFill>
        </p:spPr>
        <p:txBody>
          <a:bodyPr wrap="square" rtlCol="0">
            <a:spAutoFit/>
          </a:bodyPr>
          <a:lstStyle/>
          <a:p>
            <a:pPr marL="342900" indent="-342900" algn="just">
              <a:spcBef>
                <a:spcPts val="1200"/>
              </a:spcBef>
              <a:buFont typeface="Wingdings" pitchFamily="2" charset="2"/>
              <a:buChar char="u"/>
            </a:pPr>
            <a:r>
              <a:rPr lang="en-US" altLang="zh-TW" sz="2400" dirty="0" smtClean="0">
                <a:solidFill>
                  <a:srgbClr val="000000"/>
                </a:solidFill>
                <a:latin typeface="Times New Roman"/>
              </a:rPr>
              <a:t>The calibration value of RCS unit is -0.094 mm in the vertical offset.</a:t>
            </a:r>
          </a:p>
          <a:p>
            <a:pPr marL="342900" indent="-342900" algn="just">
              <a:spcBef>
                <a:spcPts val="1200"/>
              </a:spcBef>
              <a:buFont typeface="Wingdings" pitchFamily="2" charset="2"/>
              <a:buChar char="u"/>
            </a:pPr>
            <a:r>
              <a:rPr lang="en-US" altLang="zh-TW" sz="2400" dirty="0" smtClean="0">
                <a:solidFill>
                  <a:srgbClr val="000000"/>
                </a:solidFill>
                <a:latin typeface="Times New Roman"/>
              </a:rPr>
              <a:t>The precision of magnet center measurement of this system in vertical axis is 5 </a:t>
            </a:r>
            <a:r>
              <a:rPr lang="en-US" altLang="zh-TW" sz="2400" dirty="0" smtClean="0">
                <a:solidFill>
                  <a:srgbClr val="000000"/>
                </a:solidFill>
                <a:latin typeface="Times New Roman"/>
                <a:sym typeface="Symbol"/>
              </a:rPr>
              <a:t></a:t>
            </a:r>
            <a:r>
              <a:rPr lang="en-US" altLang="zh-TW" sz="2400" dirty="0" smtClean="0">
                <a:solidFill>
                  <a:srgbClr val="000000"/>
                </a:solidFill>
                <a:latin typeface="Times New Roman"/>
              </a:rPr>
              <a:t>m</a:t>
            </a:r>
            <a:r>
              <a:rPr lang="en-US" altLang="zh-TW" sz="2400" dirty="0">
                <a:solidFill>
                  <a:srgbClr val="000000"/>
                </a:solidFill>
                <a:latin typeface="Times New Roman"/>
              </a:rPr>
              <a:t>.</a:t>
            </a:r>
            <a:endParaRPr lang="zh-TW" altLang="en-US" sz="2400" dirty="0">
              <a:solidFill>
                <a:srgbClr val="000000"/>
              </a:solidFill>
              <a:latin typeface="Times New Roman"/>
            </a:endParaRPr>
          </a:p>
        </p:txBody>
      </p:sp>
      <p:sp>
        <p:nvSpPr>
          <p:cNvPr id="14" name="文字方塊 13"/>
          <p:cNvSpPr txBox="1"/>
          <p:nvPr/>
        </p:nvSpPr>
        <p:spPr>
          <a:xfrm>
            <a:off x="3419872" y="3859568"/>
            <a:ext cx="4176464" cy="523220"/>
          </a:xfrm>
          <a:prstGeom prst="rect">
            <a:avLst/>
          </a:prstGeom>
          <a:solidFill>
            <a:srgbClr val="FFFF00"/>
          </a:solidFill>
        </p:spPr>
        <p:txBody>
          <a:bodyPr wrap="square" rtlCol="0">
            <a:spAutoFit/>
          </a:bodyPr>
          <a:lstStyle/>
          <a:p>
            <a:pPr algn="ctr"/>
            <a:r>
              <a:rPr lang="en-US" altLang="zh-TW" sz="2800" b="1" dirty="0" smtClean="0">
                <a:solidFill>
                  <a:srgbClr val="FF0000"/>
                </a:solidFill>
                <a:latin typeface="Times New Roman"/>
              </a:rPr>
              <a:t>Average offset = 94 </a:t>
            </a:r>
            <a:r>
              <a:rPr lang="en-US" altLang="zh-TW" sz="2800" b="1" dirty="0" smtClean="0">
                <a:solidFill>
                  <a:srgbClr val="FF0000"/>
                </a:solidFill>
                <a:latin typeface="Times New Roman"/>
                <a:sym typeface="Symbol"/>
              </a:rPr>
              <a:t>m</a:t>
            </a:r>
            <a:endParaRPr lang="zh-TW" altLang="en-US" sz="2800" b="1" dirty="0">
              <a:solidFill>
                <a:srgbClr val="FF0000"/>
              </a:solidFill>
              <a:latin typeface="Times New Roman"/>
            </a:endParaRPr>
          </a:p>
        </p:txBody>
      </p:sp>
      <p:graphicFrame>
        <p:nvGraphicFramePr>
          <p:cNvPr id="15" name="表格 14"/>
          <p:cNvGraphicFramePr>
            <a:graphicFrameLocks noGrp="1"/>
          </p:cNvGraphicFramePr>
          <p:nvPr>
            <p:extLst>
              <p:ext uri="{D42A27DB-BD31-4B8C-83A1-F6EECF244321}">
                <p14:modId xmlns:p14="http://schemas.microsoft.com/office/powerpoint/2010/main" val="3874446664"/>
              </p:ext>
            </p:extLst>
          </p:nvPr>
        </p:nvGraphicFramePr>
        <p:xfrm>
          <a:off x="323528" y="1052737"/>
          <a:ext cx="8424938" cy="2655002"/>
        </p:xfrm>
        <a:graphic>
          <a:graphicData uri="http://schemas.openxmlformats.org/drawingml/2006/table">
            <a:tbl>
              <a:tblPr firstRow="1" bandRow="1"/>
              <a:tblGrid>
                <a:gridCol w="1442228"/>
                <a:gridCol w="698271"/>
                <a:gridCol w="698271"/>
                <a:gridCol w="698271"/>
                <a:gridCol w="698271"/>
                <a:gridCol w="698271"/>
                <a:gridCol w="698271"/>
                <a:gridCol w="698271"/>
                <a:gridCol w="698271"/>
                <a:gridCol w="698271"/>
                <a:gridCol w="698271"/>
              </a:tblGrid>
              <a:tr h="4515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Magnet</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Q1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Q1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Q9</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Q1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Q5</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Q6</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R4Q8</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S1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S2</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S3</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r>
              <a:tr h="5567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SN</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P01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P02</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P01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P03</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P01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P01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P01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P01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P01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P01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r>
              <a:tr h="597570">
                <a:tc>
                  <a:txBody>
                    <a:bodyPr/>
                    <a:lstStyle/>
                    <a:p>
                      <a:pPr algn="ctr"/>
                      <a:r>
                        <a:rPr lang="en-US" altLang="zh-TW" sz="1600" b="1" baseline="0" dirty="0" smtClean="0">
                          <a:solidFill>
                            <a:schemeClr val="tx1"/>
                          </a:solidFill>
                          <a:latin typeface="Times New Roman" pitchFamily="18" charset="0"/>
                          <a:ea typeface="標楷體" pitchFamily="65" charset="-120"/>
                        </a:rPr>
                        <a:t>CMM</a:t>
                      </a:r>
                      <a:endParaRPr lang="zh-TW" altLang="en-US" sz="1600" b="1" baseline="0" dirty="0">
                        <a:solidFill>
                          <a:schemeClr val="tx1"/>
                        </a:solidFill>
                        <a:latin typeface="Times New Roman" pitchFamily="18" charset="0"/>
                        <a:ea typeface="標楷體" pitchFamily="65" charset="-120"/>
                      </a:endParaRPr>
                    </a:p>
                    <a:p>
                      <a:pPr algn="ctr"/>
                      <a:r>
                        <a:rPr lang="en-US" altLang="zh-TW" sz="1600" b="1" baseline="0" dirty="0" smtClean="0">
                          <a:solidFill>
                            <a:schemeClr val="tx1"/>
                          </a:solidFill>
                          <a:latin typeface="Times New Roman" pitchFamily="18" charset="0"/>
                          <a:ea typeface="標楷體" pitchFamily="65" charset="-120"/>
                        </a:rPr>
                        <a:t>V-offset</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0.003</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500" b="1" baseline="0" dirty="0" smtClean="0">
                          <a:solidFill>
                            <a:schemeClr val="tx1"/>
                          </a:solidFill>
                          <a:latin typeface="Times New Roman" pitchFamily="18" charset="0"/>
                          <a:ea typeface="標楷體" pitchFamily="65" charset="-120"/>
                        </a:rPr>
                        <a:t>0.002</a:t>
                      </a:r>
                      <a:endParaRPr lang="zh-TW" altLang="en-US" sz="15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500" b="1" baseline="0" dirty="0" smtClean="0">
                          <a:solidFill>
                            <a:schemeClr val="tx1"/>
                          </a:solidFill>
                          <a:latin typeface="Times New Roman" pitchFamily="18" charset="0"/>
                          <a:ea typeface="標楷體" pitchFamily="65" charset="-120"/>
                        </a:rPr>
                        <a:t>-0.002</a:t>
                      </a:r>
                      <a:endParaRPr lang="zh-TW" altLang="en-US" sz="15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500" b="1" baseline="0" dirty="0" smtClean="0">
                          <a:solidFill>
                            <a:schemeClr val="tx1"/>
                          </a:solidFill>
                          <a:latin typeface="Times New Roman" pitchFamily="18" charset="0"/>
                          <a:ea typeface="標楷體" pitchFamily="65" charset="-120"/>
                        </a:rPr>
                        <a:t>-0.006</a:t>
                      </a:r>
                      <a:endParaRPr lang="zh-TW" altLang="en-US" sz="15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500" b="1" baseline="0" dirty="0" smtClean="0">
                          <a:solidFill>
                            <a:schemeClr val="tx1"/>
                          </a:solidFill>
                          <a:latin typeface="Times New Roman" pitchFamily="18" charset="0"/>
                          <a:ea typeface="標楷體" pitchFamily="65" charset="-120"/>
                        </a:rPr>
                        <a:t>-0.002</a:t>
                      </a:r>
                      <a:endParaRPr lang="zh-TW" altLang="en-US" sz="15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500" b="1" baseline="0" dirty="0" smtClean="0">
                          <a:solidFill>
                            <a:schemeClr val="tx1"/>
                          </a:solidFill>
                          <a:latin typeface="Times New Roman" pitchFamily="18" charset="0"/>
                          <a:ea typeface="標楷體" pitchFamily="65" charset="-120"/>
                        </a:rPr>
                        <a:t>0.003</a:t>
                      </a:r>
                      <a:endParaRPr lang="zh-TW" altLang="en-US" sz="15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500" b="1" baseline="0" dirty="0" smtClean="0">
                          <a:solidFill>
                            <a:schemeClr val="tx1"/>
                          </a:solidFill>
                          <a:latin typeface="Times New Roman" pitchFamily="18" charset="0"/>
                          <a:ea typeface="標楷體" pitchFamily="65" charset="-120"/>
                        </a:rPr>
                        <a:t>-0.001</a:t>
                      </a:r>
                      <a:endParaRPr lang="zh-TW" altLang="en-US" sz="15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500" b="1" baseline="0" dirty="0" smtClean="0">
                          <a:solidFill>
                            <a:schemeClr val="tx1"/>
                          </a:solidFill>
                          <a:latin typeface="Times New Roman" pitchFamily="18" charset="0"/>
                          <a:ea typeface="標楷體" pitchFamily="65" charset="-120"/>
                        </a:rPr>
                        <a:t>-0.005</a:t>
                      </a:r>
                      <a:endParaRPr lang="zh-TW" altLang="en-US" sz="15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0.002</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0.004</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r>
              <a:tr h="597570">
                <a:tc>
                  <a:txBody>
                    <a:bodyPr/>
                    <a:lstStyle/>
                    <a:p>
                      <a:pPr algn="ctr"/>
                      <a:r>
                        <a:rPr lang="en-US" altLang="zh-TW" sz="1600" b="1" baseline="0" dirty="0" smtClean="0">
                          <a:solidFill>
                            <a:schemeClr val="tx1"/>
                          </a:solidFill>
                          <a:latin typeface="Times New Roman" pitchFamily="18" charset="0"/>
                          <a:ea typeface="標楷體" pitchFamily="65" charset="-120"/>
                        </a:rPr>
                        <a:t>RCS</a:t>
                      </a:r>
                      <a:endParaRPr lang="zh-TW" altLang="en-US" sz="1600" b="1" baseline="0" dirty="0">
                        <a:solidFill>
                          <a:schemeClr val="tx1"/>
                        </a:solidFill>
                        <a:latin typeface="Times New Roman" pitchFamily="18" charset="0"/>
                        <a:ea typeface="標楷體" pitchFamily="65" charset="-120"/>
                      </a:endParaRPr>
                    </a:p>
                    <a:p>
                      <a:pPr algn="ctr"/>
                      <a:r>
                        <a:rPr lang="en-US" altLang="zh-TW" sz="1600" b="1" baseline="0" dirty="0" smtClean="0">
                          <a:solidFill>
                            <a:schemeClr val="tx1"/>
                          </a:solidFill>
                          <a:latin typeface="Times New Roman" pitchFamily="18" charset="0"/>
                          <a:ea typeface="標楷體" pitchFamily="65" charset="-120"/>
                        </a:rPr>
                        <a:t>V-offset</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0.106</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0.098</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0.084</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0.085</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0.087</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0.100</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0.085</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0.089</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0.099</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baseline="0" dirty="0" smtClean="0">
                          <a:solidFill>
                            <a:schemeClr val="tx1"/>
                          </a:solidFill>
                          <a:latin typeface="Times New Roman" pitchFamily="18" charset="0"/>
                          <a:ea typeface="標楷體" pitchFamily="65" charset="-120"/>
                        </a:rPr>
                        <a:t>0.106</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r>
              <a:tr h="451567">
                <a:tc>
                  <a:txBody>
                    <a:bodyPr/>
                    <a:lstStyle/>
                    <a:p>
                      <a:pPr algn="ctr"/>
                      <a:r>
                        <a:rPr lang="en-US" altLang="zh-TW" sz="1600" b="1" baseline="0" dirty="0" smtClean="0">
                          <a:solidFill>
                            <a:schemeClr val="tx1"/>
                          </a:solidFill>
                          <a:latin typeface="Times New Roman" pitchFamily="18" charset="0"/>
                          <a:ea typeface="標楷體" pitchFamily="65" charset="-120"/>
                        </a:rPr>
                        <a:t>Different</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altLang="zh-TW" sz="1600" b="1" baseline="0" dirty="0" smtClean="0">
                          <a:solidFill>
                            <a:schemeClr val="tx1"/>
                          </a:solidFill>
                          <a:latin typeface="Times New Roman" pitchFamily="18" charset="0"/>
                          <a:ea typeface="標楷體" pitchFamily="65" charset="-120"/>
                        </a:rPr>
                        <a:t>0.103</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p>
                      <a:pPr algn="ctr"/>
                      <a:r>
                        <a:rPr lang="en-US" altLang="zh-TW" sz="1600" b="1" baseline="0" dirty="0" smtClean="0">
                          <a:solidFill>
                            <a:schemeClr val="tx1"/>
                          </a:solidFill>
                          <a:latin typeface="Times New Roman" pitchFamily="18" charset="0"/>
                          <a:ea typeface="標楷體" pitchFamily="65" charset="-120"/>
                        </a:rPr>
                        <a:t>0.096</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p>
                      <a:pPr algn="ctr"/>
                      <a:r>
                        <a:rPr lang="en-US" altLang="zh-TW" sz="1600" b="1" baseline="0" dirty="0" smtClean="0">
                          <a:solidFill>
                            <a:schemeClr val="tx1"/>
                          </a:solidFill>
                          <a:latin typeface="Times New Roman" pitchFamily="18" charset="0"/>
                          <a:ea typeface="標楷體" pitchFamily="65" charset="-120"/>
                        </a:rPr>
                        <a:t>0.086</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p>
                      <a:pPr algn="ctr"/>
                      <a:r>
                        <a:rPr lang="en-US" altLang="zh-TW" sz="1600" b="1" baseline="0" dirty="0" smtClean="0">
                          <a:solidFill>
                            <a:schemeClr val="tx1"/>
                          </a:solidFill>
                          <a:latin typeface="Times New Roman" pitchFamily="18" charset="0"/>
                          <a:ea typeface="標楷體" pitchFamily="65" charset="-120"/>
                        </a:rPr>
                        <a:t>0.091</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p>
                      <a:pPr algn="ctr"/>
                      <a:r>
                        <a:rPr lang="en-US" altLang="zh-TW" sz="1600" b="1" baseline="0" dirty="0" smtClean="0">
                          <a:solidFill>
                            <a:schemeClr val="tx1"/>
                          </a:solidFill>
                          <a:latin typeface="Times New Roman" pitchFamily="18" charset="0"/>
                          <a:ea typeface="標楷體" pitchFamily="65" charset="-120"/>
                        </a:rPr>
                        <a:t>0.089</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p>
                      <a:pPr algn="ctr"/>
                      <a:r>
                        <a:rPr lang="en-US" altLang="zh-TW" sz="1600" b="1" baseline="0" dirty="0" smtClean="0">
                          <a:solidFill>
                            <a:schemeClr val="tx1"/>
                          </a:solidFill>
                          <a:latin typeface="Times New Roman" pitchFamily="18" charset="0"/>
                          <a:ea typeface="標楷體" pitchFamily="65" charset="-120"/>
                        </a:rPr>
                        <a:t>0.097</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p>
                      <a:pPr algn="ctr"/>
                      <a:r>
                        <a:rPr lang="en-US" altLang="zh-TW" sz="1600" b="1" baseline="0" dirty="0" smtClean="0">
                          <a:solidFill>
                            <a:schemeClr val="tx1"/>
                          </a:solidFill>
                          <a:latin typeface="Times New Roman" pitchFamily="18" charset="0"/>
                          <a:ea typeface="標楷體" pitchFamily="65" charset="-120"/>
                        </a:rPr>
                        <a:t>0.086</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p>
                      <a:pPr algn="ctr"/>
                      <a:r>
                        <a:rPr lang="en-US" altLang="zh-TW" sz="1600" b="1" baseline="0" dirty="0" smtClean="0">
                          <a:solidFill>
                            <a:schemeClr val="tx1"/>
                          </a:solidFill>
                          <a:latin typeface="Times New Roman" pitchFamily="18" charset="0"/>
                          <a:ea typeface="標楷體" pitchFamily="65" charset="-120"/>
                        </a:rPr>
                        <a:t>0.094</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p>
                      <a:pPr algn="ctr"/>
                      <a:r>
                        <a:rPr lang="en-US" altLang="zh-TW" sz="1600" b="1" baseline="0" dirty="0" smtClean="0">
                          <a:solidFill>
                            <a:schemeClr val="tx1"/>
                          </a:solidFill>
                          <a:latin typeface="Times New Roman" pitchFamily="18" charset="0"/>
                          <a:ea typeface="標楷體" pitchFamily="65" charset="-120"/>
                        </a:rPr>
                        <a:t>0.097</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c>
                  <a:txBody>
                    <a:bodyPr/>
                    <a:lstStyle/>
                    <a:p>
                      <a:pPr algn="ctr"/>
                      <a:r>
                        <a:rPr lang="en-US" altLang="zh-TW" sz="1600" b="1" baseline="0" dirty="0" smtClean="0">
                          <a:solidFill>
                            <a:schemeClr val="tx1"/>
                          </a:solidFill>
                          <a:latin typeface="Times New Roman" pitchFamily="18" charset="0"/>
                          <a:ea typeface="標楷體" pitchFamily="65" charset="-120"/>
                        </a:rPr>
                        <a:t>0.102</a:t>
                      </a:r>
                      <a:endParaRPr lang="zh-TW" altLang="en-US" sz="1600" b="1" baseline="0" dirty="0">
                        <a:solidFill>
                          <a:schemeClr val="tx1"/>
                        </a:solidFill>
                        <a:latin typeface="Times New Roman" pitchFamily="18" charset="0"/>
                        <a:ea typeface="標楷體" pitchFamily="65" charset="-12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20000"/>
                        <a:lumOff val="80000"/>
                      </a:srgbClr>
                    </a:solidFill>
                  </a:tcPr>
                </a:tc>
              </a:tr>
            </a:tbl>
          </a:graphicData>
        </a:graphic>
      </p:graphicFrame>
      <p:sp>
        <p:nvSpPr>
          <p:cNvPr id="3" name="矩形 2"/>
          <p:cNvSpPr/>
          <p:nvPr/>
        </p:nvSpPr>
        <p:spPr>
          <a:xfrm>
            <a:off x="1835696" y="3275692"/>
            <a:ext cx="684076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向下箭號 3"/>
          <p:cNvSpPr/>
          <p:nvPr/>
        </p:nvSpPr>
        <p:spPr>
          <a:xfrm>
            <a:off x="4954476" y="3563724"/>
            <a:ext cx="435060" cy="28803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932350" y="4535188"/>
            <a:ext cx="3375953" cy="523220"/>
          </a:xfrm>
          <a:prstGeom prst="rect">
            <a:avLst/>
          </a:prstGeom>
          <a:solidFill>
            <a:srgbClr val="FFFF00"/>
          </a:solidFill>
        </p:spPr>
        <p:txBody>
          <a:bodyPr wrap="square" rtlCol="0">
            <a:spAutoFit/>
          </a:bodyPr>
          <a:lstStyle/>
          <a:p>
            <a:pPr algn="ctr"/>
            <a:r>
              <a:rPr lang="en-US" altLang="zh-TW" sz="2800" b="1" dirty="0" smtClean="0">
                <a:solidFill>
                  <a:srgbClr val="FF0000"/>
                </a:solidFill>
                <a:latin typeface="Times New Roman"/>
              </a:rPr>
              <a:t>STD = 5 </a:t>
            </a:r>
            <a:r>
              <a:rPr lang="en-US" altLang="zh-TW" sz="2800" b="1" dirty="0" smtClean="0">
                <a:solidFill>
                  <a:srgbClr val="FF0000"/>
                </a:solidFill>
                <a:latin typeface="Times New Roman"/>
                <a:sym typeface="Symbol"/>
              </a:rPr>
              <a:t></a:t>
            </a:r>
            <a:r>
              <a:rPr lang="en-US" altLang="zh-TW" sz="2800" b="1" dirty="0" smtClean="0">
                <a:solidFill>
                  <a:srgbClr val="FF0000"/>
                </a:solidFill>
                <a:latin typeface="Times New Roman"/>
              </a:rPr>
              <a:t>m</a:t>
            </a:r>
            <a:endParaRPr lang="zh-TW" altLang="en-US" sz="2800" b="1" dirty="0">
              <a:solidFill>
                <a:srgbClr val="FF0000"/>
              </a:solidFill>
              <a:latin typeface="Times New Roman"/>
            </a:endParaRPr>
          </a:p>
        </p:txBody>
      </p:sp>
    </p:spTree>
    <p:extLst>
      <p:ext uri="{BB962C8B-B14F-4D97-AF65-F5344CB8AC3E}">
        <p14:creationId xmlns:p14="http://schemas.microsoft.com/office/powerpoint/2010/main" val="1780912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圓型"/>
          <p:cNvPicPr>
            <a:picLocks noChangeAspect="1" noChangeArrowheads="1"/>
          </p:cNvPicPr>
          <p:nvPr/>
        </p:nvPicPr>
        <p:blipFill>
          <a:blip r:embed="rId2" cstate="print"/>
          <a:srcRect/>
          <a:stretch>
            <a:fillRect/>
          </a:stretch>
        </p:blipFill>
        <p:spPr bwMode="auto">
          <a:xfrm>
            <a:off x="107950" y="44450"/>
            <a:ext cx="719138" cy="719138"/>
          </a:xfrm>
          <a:prstGeom prst="rect">
            <a:avLst/>
          </a:prstGeom>
          <a:noFill/>
          <a:ln w="9525">
            <a:noFill/>
            <a:miter lim="800000"/>
            <a:headEnd/>
            <a:tailEnd/>
          </a:ln>
        </p:spPr>
      </p:pic>
      <p:sp>
        <p:nvSpPr>
          <p:cNvPr id="11" name="投影片編號版面配置區 10"/>
          <p:cNvSpPr>
            <a:spLocks noGrp="1"/>
          </p:cNvSpPr>
          <p:nvPr>
            <p:ph type="sldNum" sz="quarter" idx="4294967295"/>
          </p:nvPr>
        </p:nvSpPr>
        <p:spPr>
          <a:xfrm>
            <a:off x="8748936" y="6454980"/>
            <a:ext cx="395064" cy="403020"/>
          </a:xfrm>
          <a:prstGeom prst="rect">
            <a:avLst/>
          </a:prstGeom>
        </p:spPr>
        <p:txBody>
          <a:bodyPr/>
          <a:lstStyle/>
          <a:p>
            <a:pPr>
              <a:defRPr/>
            </a:pPr>
            <a:fld id="{515B2141-82F7-4B0A-AF31-1F0CBC25FA97}" type="slidenum">
              <a:rPr lang="en-US" altLang="zh-TW" sz="1200">
                <a:latin typeface="Times New Roman" pitchFamily="18" charset="0"/>
                <a:ea typeface="標楷體" pitchFamily="65" charset="-120"/>
              </a:rPr>
              <a:pPr>
                <a:defRPr/>
              </a:pPr>
              <a:t>14</a:t>
            </a:fld>
            <a:endParaRPr lang="en-US" altLang="zh-TW" sz="1200" dirty="0">
              <a:latin typeface="Times New Roman" pitchFamily="18" charset="0"/>
              <a:ea typeface="標楷體" pitchFamily="65" charset="-120"/>
            </a:endParaRPr>
          </a:p>
        </p:txBody>
      </p:sp>
      <p:sp>
        <p:nvSpPr>
          <p:cNvPr id="2052"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TW" altLang="en-US"/>
          </a:p>
        </p:txBody>
      </p:sp>
      <p:sp>
        <p:nvSpPr>
          <p:cNvPr id="8" name="Rectangle 2"/>
          <p:cNvSpPr txBox="1">
            <a:spLocks noChangeArrowheads="1"/>
          </p:cNvSpPr>
          <p:nvPr/>
        </p:nvSpPr>
        <p:spPr bwMode="auto">
          <a:xfrm>
            <a:off x="827088" y="32833"/>
            <a:ext cx="8229600" cy="836613"/>
          </a:xfrm>
          <a:prstGeom prst="rect">
            <a:avLst/>
          </a:prstGeom>
          <a:noFill/>
          <a:ln w="9525">
            <a:noFill/>
            <a:miter lim="800000"/>
            <a:headEnd/>
            <a:tailEnd/>
          </a:ln>
        </p:spPr>
        <p:txBody>
          <a:bodyPr anchor="ctr"/>
          <a:lstStyle/>
          <a:p>
            <a:pPr algn="ctr">
              <a:defRPr/>
            </a:pPr>
            <a:r>
              <a:rPr lang="en-US" altLang="zh-TW" sz="4000" b="1" dirty="0">
                <a:solidFill>
                  <a:srgbClr val="FF0000"/>
                </a:solidFill>
              </a:rPr>
              <a:t>Rotating coil </a:t>
            </a:r>
            <a:r>
              <a:rPr lang="en-US" altLang="zh-TW" sz="4000" b="1" dirty="0" smtClean="0">
                <a:solidFill>
                  <a:srgbClr val="FF0000"/>
                </a:solidFill>
              </a:rPr>
              <a:t>- </a:t>
            </a:r>
            <a:r>
              <a:rPr lang="en-US" altLang="zh-TW" sz="4000" b="1" kern="0" dirty="0" smtClean="0">
                <a:solidFill>
                  <a:srgbClr val="FF0000"/>
                </a:solidFill>
                <a:latin typeface="+mn-lt"/>
                <a:ea typeface="標楷體"/>
                <a:cs typeface="+mj-cs"/>
              </a:rPr>
              <a:t>horizontal offset</a:t>
            </a:r>
            <a:endParaRPr lang="en-US" altLang="zh-TW" sz="4000" b="1" kern="0" dirty="0">
              <a:solidFill>
                <a:srgbClr val="FF0000"/>
              </a:solidFill>
              <a:latin typeface="+mn-lt"/>
              <a:ea typeface="標楷體"/>
              <a:cs typeface="+mj-cs"/>
            </a:endParaRPr>
          </a:p>
        </p:txBody>
      </p:sp>
      <p:sp>
        <p:nvSpPr>
          <p:cNvPr id="2055" name="Line 5"/>
          <p:cNvSpPr>
            <a:spLocks noChangeShapeType="1"/>
          </p:cNvSpPr>
          <p:nvPr/>
        </p:nvSpPr>
        <p:spPr bwMode="auto">
          <a:xfrm>
            <a:off x="714375" y="785813"/>
            <a:ext cx="8172450" cy="0"/>
          </a:xfrm>
          <a:prstGeom prst="line">
            <a:avLst/>
          </a:prstGeom>
          <a:noFill/>
          <a:ln w="76200" cmpd="tri">
            <a:solidFill>
              <a:schemeClr val="accent1"/>
            </a:solidFill>
            <a:round/>
            <a:headEnd/>
            <a:tailEnd/>
          </a:ln>
        </p:spPr>
        <p:txBody>
          <a:bodyPr/>
          <a:lstStyle/>
          <a:p>
            <a:endParaRPr lang="zh-TW" altLang="en-US"/>
          </a:p>
        </p:txBody>
      </p:sp>
      <p:graphicFrame>
        <p:nvGraphicFramePr>
          <p:cNvPr id="15" name="表格 14"/>
          <p:cNvGraphicFramePr>
            <a:graphicFrameLocks noGrp="1"/>
          </p:cNvGraphicFramePr>
          <p:nvPr>
            <p:extLst>
              <p:ext uri="{D42A27DB-BD31-4B8C-83A1-F6EECF244321}">
                <p14:modId xmlns:p14="http://schemas.microsoft.com/office/powerpoint/2010/main" val="2042352770"/>
              </p:ext>
            </p:extLst>
          </p:nvPr>
        </p:nvGraphicFramePr>
        <p:xfrm>
          <a:off x="416747" y="914929"/>
          <a:ext cx="8189741" cy="2954586"/>
        </p:xfrm>
        <a:graphic>
          <a:graphicData uri="http://schemas.openxmlformats.org/drawingml/2006/table">
            <a:tbl>
              <a:tblPr firstRow="1" bandRow="1">
                <a:tableStyleId>{5C22544A-7EE6-4342-B048-85BDC9FD1C3A}</a:tableStyleId>
              </a:tblPr>
              <a:tblGrid>
                <a:gridCol w="1152131"/>
                <a:gridCol w="703761"/>
                <a:gridCol w="703761"/>
                <a:gridCol w="703761"/>
                <a:gridCol w="703761"/>
                <a:gridCol w="703761"/>
                <a:gridCol w="703761"/>
                <a:gridCol w="703761"/>
                <a:gridCol w="703761"/>
                <a:gridCol w="703761"/>
                <a:gridCol w="703761"/>
              </a:tblGrid>
              <a:tr h="299428">
                <a:tc>
                  <a:txBody>
                    <a:bodyPr/>
                    <a:lstStyle/>
                    <a:p>
                      <a:pPr algn="ct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Q1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Q10</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Q1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Q9</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Q5</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Q6</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R4Q8</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S1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S2</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S3</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9158">
                <a:tc>
                  <a:txBody>
                    <a:bodyPr/>
                    <a:lstStyle/>
                    <a:p>
                      <a:pPr algn="ctr"/>
                      <a:r>
                        <a:rPr lang="en-US" altLang="zh-TW" sz="1200" b="1" baseline="0" dirty="0" smtClean="0">
                          <a:solidFill>
                            <a:schemeClr val="tx1"/>
                          </a:solidFill>
                          <a:latin typeface="Times New Roman" pitchFamily="18" charset="0"/>
                          <a:ea typeface="標楷體" pitchFamily="65" charset="-120"/>
                        </a:rPr>
                        <a:t>Note</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P01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P01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P02</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P01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P01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P01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P01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P01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P01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P01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9158">
                <a:tc>
                  <a:txBody>
                    <a:bodyPr/>
                    <a:lstStyle/>
                    <a:p>
                      <a:pPr algn="ctr"/>
                      <a:r>
                        <a:rPr lang="en-US" altLang="zh-TW" sz="1200" b="1" baseline="0" dirty="0" smtClean="0">
                          <a:solidFill>
                            <a:schemeClr val="tx1"/>
                          </a:solidFill>
                          <a:latin typeface="Times New Roman" pitchFamily="18" charset="0"/>
                          <a:ea typeface="標楷體" pitchFamily="65" charset="-120"/>
                        </a:rPr>
                        <a:t>H nor. side</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0.005 (A)</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0.060</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0.021</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0.060</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0.048</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0.070</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0.066</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0.012</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0.002</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0.030</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9158">
                <a:tc>
                  <a:txBody>
                    <a:bodyPr/>
                    <a:lstStyle/>
                    <a:p>
                      <a:pPr algn="ctr"/>
                      <a:r>
                        <a:rPr lang="en-US" altLang="zh-TW" sz="1200" b="1" baseline="0" dirty="0" smtClean="0">
                          <a:solidFill>
                            <a:schemeClr val="tx1"/>
                          </a:solidFill>
                          <a:latin typeface="Times New Roman" pitchFamily="18" charset="0"/>
                          <a:ea typeface="標楷體" pitchFamily="65" charset="-120"/>
                        </a:rPr>
                        <a:t>H opp. side</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0.018</a:t>
                      </a:r>
                    </a:p>
                    <a:p>
                      <a:pPr algn="ctr"/>
                      <a:r>
                        <a:rPr lang="en-US" altLang="zh-TW" sz="1200" b="1" baseline="0" dirty="0" smtClean="0">
                          <a:solidFill>
                            <a:schemeClr val="tx1"/>
                          </a:solidFill>
                          <a:latin typeface="Times New Roman" pitchFamily="18" charset="0"/>
                          <a:ea typeface="標楷體" pitchFamily="65" charset="-120"/>
                        </a:rPr>
                        <a:t>(B)</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0.000</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0.038</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0.014</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0.029</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0.036</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0.002</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0.015</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9158">
                <a:tc>
                  <a:txBody>
                    <a:bodyPr/>
                    <a:lstStyle/>
                    <a:p>
                      <a:pPr algn="ctr"/>
                      <a:r>
                        <a:rPr lang="en-US" altLang="zh-TW" sz="1200" b="1" baseline="0" dirty="0" smtClean="0">
                          <a:solidFill>
                            <a:schemeClr val="tx1"/>
                          </a:solidFill>
                          <a:latin typeface="Times New Roman" pitchFamily="18" charset="0"/>
                          <a:ea typeface="標楷體" pitchFamily="65" charset="-120"/>
                        </a:rPr>
                        <a:t>Decision</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X1+X2 &gt;&gt; 2U</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X1+X2 &gt;&gt; 2U</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X1+X2 &gt;&gt; 2U</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X1+X2 &gt;&gt; 2U</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X1+X2 &gt;&gt; 2U</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X1+X2 &gt;&gt; 2U</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X1+X2 &gt;&gt; 2U</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X1-X2 &lt;&lt;2U</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X1-X2 &lt;&lt; 2U</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X1+X2 &gt;&gt; 2U</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9282">
                <a:tc>
                  <a:txBody>
                    <a:bodyPr/>
                    <a:lstStyle/>
                    <a:p>
                      <a:pPr algn="ctr"/>
                      <a:r>
                        <a:rPr lang="en-US" altLang="zh-TW" sz="1200" b="1" baseline="0" dirty="0" smtClean="0">
                          <a:solidFill>
                            <a:schemeClr val="tx1"/>
                          </a:solidFill>
                          <a:latin typeface="Times New Roman" pitchFamily="18" charset="0"/>
                          <a:ea typeface="標楷體" pitchFamily="65" charset="-120"/>
                        </a:rPr>
                        <a:t>H offset</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0.012</a:t>
                      </a:r>
                    </a:p>
                    <a:p>
                      <a:pPr algn="ct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0.049</a:t>
                      </a:r>
                    </a:p>
                    <a:p>
                      <a:pPr algn="ct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0.011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0.049</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0.031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0.050</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0.051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0.005</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0.004</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chemeClr val="tx1"/>
                          </a:solidFill>
                          <a:latin typeface="Times New Roman" pitchFamily="18" charset="0"/>
                          <a:ea typeface="標楷體" pitchFamily="65" charset="-120"/>
                        </a:rPr>
                        <a:t>0.023</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428">
                <a:tc>
                  <a:txBody>
                    <a:bodyPr/>
                    <a:lstStyle/>
                    <a:p>
                      <a:pPr algn="ctr"/>
                      <a:r>
                        <a:rPr lang="en-US" altLang="zh-TW" sz="1200" b="1" baseline="0" dirty="0" smtClean="0">
                          <a:solidFill>
                            <a:schemeClr val="tx1"/>
                          </a:solidFill>
                          <a:latin typeface="Times New Roman" pitchFamily="18" charset="0"/>
                          <a:ea typeface="標楷體" pitchFamily="65" charset="-120"/>
                        </a:rPr>
                        <a:t>Bench offset</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200" b="1" baseline="0" dirty="0" smtClean="0">
                          <a:solidFill>
                            <a:srgbClr val="FF0000"/>
                          </a:solidFill>
                          <a:latin typeface="Times New Roman" pitchFamily="18" charset="0"/>
                          <a:ea typeface="標楷體" pitchFamily="65" charset="-120"/>
                        </a:rPr>
                        <a:t>0.007</a:t>
                      </a:r>
                    </a:p>
                    <a:p>
                      <a:pPr algn="ct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rgbClr val="FF0000"/>
                          </a:solidFill>
                          <a:latin typeface="Times New Roman" pitchFamily="18" charset="0"/>
                          <a:ea typeface="標楷體" pitchFamily="65" charset="-120"/>
                        </a:rPr>
                        <a:t>0.011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rgbClr val="FF0000"/>
                          </a:solidFill>
                          <a:latin typeface="Times New Roman" pitchFamily="18" charset="0"/>
                          <a:ea typeface="標楷體" pitchFamily="65" charset="-120"/>
                        </a:rPr>
                        <a:t>0.011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rgbClr val="FF0000"/>
                          </a:solidFill>
                          <a:latin typeface="Times New Roman" pitchFamily="18" charset="0"/>
                          <a:ea typeface="標楷體" pitchFamily="65" charset="-120"/>
                        </a:rPr>
                        <a:t>0.011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rgbClr val="FF0000"/>
                          </a:solidFill>
                          <a:latin typeface="Times New Roman" pitchFamily="18" charset="0"/>
                          <a:ea typeface="標楷體" pitchFamily="65" charset="-120"/>
                        </a:rPr>
                        <a:t>0.017</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rgbClr val="FF0000"/>
                          </a:solidFill>
                          <a:latin typeface="Times New Roman" pitchFamily="18" charset="0"/>
                          <a:ea typeface="標楷體" pitchFamily="65" charset="-120"/>
                        </a:rPr>
                        <a:t>0.021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rgbClr val="FF0000"/>
                          </a:solidFill>
                          <a:latin typeface="Times New Roman" pitchFamily="18" charset="0"/>
                          <a:ea typeface="標楷體" pitchFamily="65" charset="-120"/>
                        </a:rPr>
                        <a:t>0.015</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rgbClr val="FF0000"/>
                          </a:solidFill>
                          <a:latin typeface="Times New Roman" pitchFamily="18" charset="0"/>
                          <a:ea typeface="標楷體" pitchFamily="65" charset="-120"/>
                        </a:rPr>
                        <a:t>0.007</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rgbClr val="FF0000"/>
                          </a:solidFill>
                          <a:latin typeface="Times New Roman" pitchFamily="18" charset="0"/>
                          <a:ea typeface="標楷體" pitchFamily="65" charset="-120"/>
                        </a:rPr>
                        <a:t>0.006</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rgbClr val="FF0000"/>
                          </a:solidFill>
                          <a:latin typeface="Times New Roman" pitchFamily="18" charset="0"/>
                          <a:ea typeface="標楷體" pitchFamily="65" charset="-120"/>
                        </a:rPr>
                        <a:t>0.008</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baseline="0" dirty="0" smtClean="0">
                          <a:solidFill>
                            <a:schemeClr val="tx1"/>
                          </a:solidFill>
                          <a:latin typeface="Times New Roman" pitchFamily="18" charset="0"/>
                          <a:ea typeface="標楷體" pitchFamily="65" charset="-120"/>
                        </a:rPr>
                        <a:t>(A-B)/2</a:t>
                      </a:r>
                      <a:endParaRPr lang="zh-TW" altLang="en-US" sz="1200" b="1" baseline="0" dirty="0" smtClean="0">
                        <a:solidFill>
                          <a:schemeClr val="tx1"/>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026" name="Picture 2"/>
          <p:cNvPicPr>
            <a:picLocks noChangeAspect="1" noChangeArrowheads="1"/>
          </p:cNvPicPr>
          <p:nvPr/>
        </p:nvPicPr>
        <p:blipFill>
          <a:blip r:embed="rId3" cstate="print"/>
          <a:srcRect l="53657" t="25160" r="26768" b="45012"/>
          <a:stretch>
            <a:fillRect/>
          </a:stretch>
        </p:blipFill>
        <p:spPr bwMode="auto">
          <a:xfrm>
            <a:off x="44503" y="4109626"/>
            <a:ext cx="2617594" cy="2492896"/>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l="50282" t="61879" r="22718" b="10041"/>
          <a:stretch>
            <a:fillRect/>
          </a:stretch>
        </p:blipFill>
        <p:spPr bwMode="auto">
          <a:xfrm>
            <a:off x="2797256" y="3881248"/>
            <a:ext cx="3240360" cy="2106234"/>
          </a:xfrm>
          <a:prstGeom prst="rect">
            <a:avLst/>
          </a:prstGeom>
          <a:noFill/>
          <a:ln w="9525">
            <a:noFill/>
            <a:miter lim="800000"/>
            <a:headEnd/>
            <a:tailEnd/>
          </a:ln>
        </p:spPr>
      </p:pic>
      <p:sp>
        <p:nvSpPr>
          <p:cNvPr id="13" name="向下箭號 12"/>
          <p:cNvSpPr/>
          <p:nvPr/>
        </p:nvSpPr>
        <p:spPr>
          <a:xfrm>
            <a:off x="1416771" y="1244622"/>
            <a:ext cx="216024" cy="280831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向下箭號 15"/>
          <p:cNvSpPr/>
          <p:nvPr/>
        </p:nvSpPr>
        <p:spPr>
          <a:xfrm>
            <a:off x="6782360" y="3939838"/>
            <a:ext cx="1150358" cy="43204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chemeClr val="tx1"/>
                </a:solidFill>
                <a:latin typeface="Times New Roman" pitchFamily="18" charset="0"/>
                <a:cs typeface="Times New Roman" pitchFamily="18" charset="0"/>
              </a:rPr>
              <a:t>Test</a:t>
            </a:r>
            <a:endParaRPr lang="zh-TW" altLang="en-US" sz="1600" dirty="0">
              <a:solidFill>
                <a:schemeClr val="tx1"/>
              </a:solidFill>
              <a:latin typeface="Times New Roman" pitchFamily="18" charset="0"/>
              <a:cs typeface="Times New Roman" pitchFamily="18" charset="0"/>
            </a:endParaRPr>
          </a:p>
        </p:txBody>
      </p:sp>
      <p:sp>
        <p:nvSpPr>
          <p:cNvPr id="17" name="文字方塊 16"/>
          <p:cNvSpPr txBox="1"/>
          <p:nvPr/>
        </p:nvSpPr>
        <p:spPr>
          <a:xfrm>
            <a:off x="7932718" y="4078794"/>
            <a:ext cx="954107" cy="246221"/>
          </a:xfrm>
          <a:prstGeom prst="rect">
            <a:avLst/>
          </a:prstGeom>
          <a:solidFill>
            <a:srgbClr val="FFFF00"/>
          </a:solidFill>
        </p:spPr>
        <p:txBody>
          <a:bodyPr wrap="none" rtlCol="0">
            <a:spAutoFit/>
          </a:bodyPr>
          <a:lstStyle/>
          <a:p>
            <a:r>
              <a:rPr lang="zh-TW" altLang="en-US" sz="1000" b="1" dirty="0" smtClean="0">
                <a:latin typeface="Times New Roman" pitchFamily="18" charset="0"/>
                <a:ea typeface="標楷體" pitchFamily="65" charset="-120"/>
              </a:rPr>
              <a:t>差異</a:t>
            </a:r>
            <a:r>
              <a:rPr lang="en-US" altLang="zh-TW" sz="1000" b="1" dirty="0" smtClean="0">
                <a:latin typeface="Times New Roman" pitchFamily="18" charset="0"/>
                <a:ea typeface="標楷體" pitchFamily="65" charset="-120"/>
              </a:rPr>
              <a:t>&lt;0.01mm</a:t>
            </a:r>
            <a:endParaRPr lang="zh-TW" altLang="en-US" sz="1000" b="1" dirty="0">
              <a:latin typeface="Times New Roman" pitchFamily="18" charset="0"/>
              <a:ea typeface="標楷體" pitchFamily="65" charset="-120"/>
            </a:endParaRPr>
          </a:p>
        </p:txBody>
      </p:sp>
      <p:sp>
        <p:nvSpPr>
          <p:cNvPr id="2" name="文字方塊 1"/>
          <p:cNvSpPr txBox="1"/>
          <p:nvPr/>
        </p:nvSpPr>
        <p:spPr>
          <a:xfrm>
            <a:off x="6198707" y="4434910"/>
            <a:ext cx="2491580" cy="369332"/>
          </a:xfrm>
          <a:prstGeom prst="rect">
            <a:avLst/>
          </a:prstGeom>
          <a:noFill/>
        </p:spPr>
        <p:txBody>
          <a:bodyPr wrap="none" rtlCol="0">
            <a:spAutoFit/>
          </a:bodyPr>
          <a:lstStyle/>
          <a:p>
            <a:r>
              <a:rPr lang="en-US" altLang="zh-TW" sz="1800" dirty="0" smtClean="0">
                <a:solidFill>
                  <a:srgbClr val="FF3300"/>
                </a:solidFill>
                <a:effectLst>
                  <a:outerShdw blurRad="38100" dist="38100" dir="2700000" algn="tl">
                    <a:srgbClr val="000000">
                      <a:alpha val="43137"/>
                    </a:srgbClr>
                  </a:outerShdw>
                </a:effectLst>
              </a:rPr>
              <a:t>Average offset= 11 </a:t>
            </a:r>
            <a:r>
              <a:rPr lang="en-US" altLang="zh-TW" sz="1800" dirty="0" smtClean="0">
                <a:solidFill>
                  <a:srgbClr val="FF3300"/>
                </a:solidFill>
                <a:effectLst>
                  <a:outerShdw blurRad="38100" dist="38100" dir="2700000" algn="tl">
                    <a:srgbClr val="000000">
                      <a:alpha val="43137"/>
                    </a:srgbClr>
                  </a:outerShdw>
                </a:effectLst>
                <a:sym typeface="Symbol"/>
              </a:rPr>
              <a:t></a:t>
            </a:r>
            <a:r>
              <a:rPr lang="en-US" altLang="zh-TW" sz="1800" dirty="0" smtClean="0">
                <a:solidFill>
                  <a:srgbClr val="FF3300"/>
                </a:solidFill>
                <a:effectLst>
                  <a:outerShdw blurRad="38100" dist="38100" dir="2700000" algn="tl">
                    <a:srgbClr val="000000">
                      <a:alpha val="43137"/>
                    </a:srgbClr>
                  </a:outerShdw>
                </a:effectLst>
              </a:rPr>
              <a:t>m</a:t>
            </a:r>
            <a:endParaRPr lang="zh-TW" altLang="en-US" sz="1800" dirty="0">
              <a:solidFill>
                <a:srgbClr val="FF3300"/>
              </a:solidFill>
              <a:effectLst>
                <a:outerShdw blurRad="38100" dist="38100" dir="2700000" algn="tl">
                  <a:srgbClr val="000000">
                    <a:alpha val="43137"/>
                  </a:srgbClr>
                </a:outerShdw>
              </a:effectLst>
            </a:endParaRPr>
          </a:p>
        </p:txBody>
      </p:sp>
      <p:sp>
        <p:nvSpPr>
          <p:cNvPr id="18" name="文字方塊 17"/>
          <p:cNvSpPr txBox="1"/>
          <p:nvPr/>
        </p:nvSpPr>
        <p:spPr>
          <a:xfrm>
            <a:off x="6828775" y="4804242"/>
            <a:ext cx="1362874" cy="369332"/>
          </a:xfrm>
          <a:prstGeom prst="rect">
            <a:avLst/>
          </a:prstGeom>
          <a:noFill/>
        </p:spPr>
        <p:txBody>
          <a:bodyPr wrap="none" rtlCol="0">
            <a:spAutoFit/>
          </a:bodyPr>
          <a:lstStyle/>
          <a:p>
            <a:r>
              <a:rPr lang="en-US" altLang="zh-TW" sz="1800" dirty="0" smtClean="0">
                <a:solidFill>
                  <a:srgbClr val="FF3300"/>
                </a:solidFill>
                <a:effectLst>
                  <a:outerShdw blurRad="38100" dist="38100" dir="2700000" algn="tl">
                    <a:srgbClr val="000000">
                      <a:alpha val="43137"/>
                    </a:srgbClr>
                  </a:outerShdw>
                </a:effectLst>
              </a:rPr>
              <a:t>STD= 5 </a:t>
            </a:r>
            <a:r>
              <a:rPr lang="en-US" altLang="zh-TW" sz="1800" dirty="0" smtClean="0">
                <a:solidFill>
                  <a:srgbClr val="FF3300"/>
                </a:solidFill>
                <a:effectLst>
                  <a:outerShdw blurRad="38100" dist="38100" dir="2700000" algn="tl">
                    <a:srgbClr val="000000">
                      <a:alpha val="43137"/>
                    </a:srgbClr>
                  </a:outerShdw>
                </a:effectLst>
                <a:sym typeface="Symbol"/>
              </a:rPr>
              <a:t></a:t>
            </a:r>
            <a:r>
              <a:rPr lang="en-US" altLang="zh-TW" sz="1800" dirty="0" smtClean="0">
                <a:solidFill>
                  <a:srgbClr val="FF3300"/>
                </a:solidFill>
                <a:effectLst>
                  <a:outerShdw blurRad="38100" dist="38100" dir="2700000" algn="tl">
                    <a:srgbClr val="000000">
                      <a:alpha val="43137"/>
                    </a:srgbClr>
                  </a:outerShdw>
                </a:effectLst>
              </a:rPr>
              <a:t>m</a:t>
            </a:r>
            <a:endParaRPr lang="zh-TW" altLang="en-US" sz="1800" dirty="0">
              <a:solidFill>
                <a:srgbClr val="FF3300"/>
              </a:solidFill>
              <a:effectLst>
                <a:outerShdw blurRad="38100" dist="38100" dir="2700000" algn="tl">
                  <a:srgbClr val="000000">
                    <a:alpha val="43137"/>
                  </a:srgbClr>
                </a:outerShdw>
              </a:effectLst>
            </a:endParaRPr>
          </a:p>
        </p:txBody>
      </p:sp>
      <p:sp>
        <p:nvSpPr>
          <p:cNvPr id="19" name="文字方塊 18"/>
          <p:cNvSpPr txBox="1"/>
          <p:nvPr/>
        </p:nvSpPr>
        <p:spPr>
          <a:xfrm>
            <a:off x="6043443" y="5192199"/>
            <a:ext cx="2996104" cy="1015663"/>
          </a:xfrm>
          <a:prstGeom prst="rect">
            <a:avLst/>
          </a:prstGeom>
          <a:solidFill>
            <a:srgbClr val="FFFF00"/>
          </a:solidFill>
        </p:spPr>
        <p:txBody>
          <a:bodyPr wrap="square" rtlCol="0">
            <a:spAutoFit/>
          </a:bodyPr>
          <a:lstStyle/>
          <a:p>
            <a:pPr algn="ctr"/>
            <a:r>
              <a:rPr lang="en-US" altLang="zh-TW" sz="2000" dirty="0" smtClean="0">
                <a:solidFill>
                  <a:srgbClr val="000000"/>
                </a:solidFill>
                <a:latin typeface="Times New Roman"/>
              </a:rPr>
              <a:t>The calibration value of RCS unit is 11 </a:t>
            </a:r>
            <a:r>
              <a:rPr lang="en-US" altLang="zh-TW" sz="2000" dirty="0" smtClean="0">
                <a:sym typeface="Symbol"/>
              </a:rPr>
              <a:t></a:t>
            </a:r>
            <a:r>
              <a:rPr lang="en-US" altLang="zh-TW" sz="2000" dirty="0" smtClean="0">
                <a:latin typeface="Times New Roman"/>
              </a:rPr>
              <a:t>m</a:t>
            </a:r>
            <a:r>
              <a:rPr lang="en-US" altLang="zh-TW" sz="2000" dirty="0" smtClean="0">
                <a:solidFill>
                  <a:srgbClr val="000000"/>
                </a:solidFill>
                <a:latin typeface="Times New Roman"/>
              </a:rPr>
              <a:t> in the horizontal offset.</a:t>
            </a:r>
            <a:endParaRPr lang="zh-TW" altLang="en-US" sz="2000" dirty="0">
              <a:solidFill>
                <a:srgbClr val="000000"/>
              </a:solidFill>
              <a:latin typeface="Times New Roman"/>
            </a:endParaRPr>
          </a:p>
        </p:txBody>
      </p:sp>
      <p:sp>
        <p:nvSpPr>
          <p:cNvPr id="20" name="文字方塊 19"/>
          <p:cNvSpPr txBox="1"/>
          <p:nvPr/>
        </p:nvSpPr>
        <p:spPr>
          <a:xfrm>
            <a:off x="2672896" y="5844655"/>
            <a:ext cx="3475698" cy="1015663"/>
          </a:xfrm>
          <a:prstGeom prst="rect">
            <a:avLst/>
          </a:prstGeom>
          <a:solidFill>
            <a:srgbClr val="FFFF00"/>
          </a:solidFill>
        </p:spPr>
        <p:txBody>
          <a:bodyPr wrap="square" rtlCol="0">
            <a:spAutoFit/>
          </a:bodyPr>
          <a:lstStyle/>
          <a:p>
            <a:pPr>
              <a:spcBef>
                <a:spcPts val="1200"/>
              </a:spcBef>
            </a:pPr>
            <a:r>
              <a:rPr lang="en-US" altLang="zh-TW" sz="2000" dirty="0" smtClean="0">
                <a:solidFill>
                  <a:srgbClr val="000000"/>
                </a:solidFill>
                <a:latin typeface="Times New Roman"/>
              </a:rPr>
              <a:t>The precision of magnet center measurement of this system in horizontal axis is 10 </a:t>
            </a:r>
            <a:r>
              <a:rPr lang="en-US" altLang="zh-TW" sz="2000" dirty="0" smtClean="0">
                <a:solidFill>
                  <a:srgbClr val="000000"/>
                </a:solidFill>
                <a:latin typeface="Times New Roman"/>
                <a:sym typeface="Symbol"/>
              </a:rPr>
              <a:t></a:t>
            </a:r>
            <a:r>
              <a:rPr lang="en-US" altLang="zh-TW" sz="2000" dirty="0" smtClean="0">
                <a:solidFill>
                  <a:srgbClr val="000000"/>
                </a:solidFill>
                <a:latin typeface="Times New Roman"/>
              </a:rPr>
              <a:t>m</a:t>
            </a:r>
            <a:r>
              <a:rPr lang="en-US" altLang="zh-TW" sz="2000" dirty="0">
                <a:solidFill>
                  <a:srgbClr val="000000"/>
                </a:solidFill>
                <a:latin typeface="Times New Roman"/>
              </a:rPr>
              <a:t>.</a:t>
            </a:r>
            <a:endParaRPr lang="zh-TW" altLang="en-US" sz="2000" dirty="0">
              <a:solidFill>
                <a:srgbClr val="000000"/>
              </a:solidFill>
              <a:latin typeface="Times New Roman"/>
            </a:endParaRPr>
          </a:p>
        </p:txBody>
      </p:sp>
    </p:spTree>
    <p:extLst>
      <p:ext uri="{BB962C8B-B14F-4D97-AF65-F5344CB8AC3E}">
        <p14:creationId xmlns:p14="http://schemas.microsoft.com/office/powerpoint/2010/main" val="3887111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0" y="0"/>
            <a:ext cx="8697913" cy="836613"/>
            <a:chOff x="0" y="0"/>
            <a:chExt cx="8697913" cy="836613"/>
          </a:xfrm>
        </p:grpSpPr>
        <p:sp>
          <p:nvSpPr>
            <p:cNvPr id="14" name="Rectangle 2"/>
            <p:cNvSpPr txBox="1">
              <a:spLocks noChangeArrowheads="1"/>
            </p:cNvSpPr>
            <p:nvPr/>
          </p:nvSpPr>
          <p:spPr bwMode="auto">
            <a:xfrm>
              <a:off x="468313" y="0"/>
              <a:ext cx="8229600" cy="836613"/>
            </a:xfrm>
            <a:prstGeom prst="rect">
              <a:avLst/>
            </a:prstGeom>
            <a:noFill/>
            <a:ln w="9525">
              <a:noFill/>
              <a:miter lim="800000"/>
              <a:headEnd/>
              <a:tailEnd/>
            </a:ln>
          </p:spPr>
          <p:txBody>
            <a:bodyPr anchor="ctr"/>
            <a:lstStyle/>
            <a:p>
              <a:pPr algn="ctr">
                <a:defRPr/>
              </a:pPr>
              <a:endParaRPr lang="en-US" altLang="zh-TW" sz="4000" b="1" kern="0" dirty="0">
                <a:solidFill>
                  <a:srgbClr val="000000"/>
                </a:solidFill>
                <a:latin typeface="Times New Roman"/>
                <a:ea typeface="標楷體"/>
                <a:cs typeface="+mj-cs"/>
              </a:endParaRPr>
            </a:p>
          </p:txBody>
        </p:sp>
        <p:pic>
          <p:nvPicPr>
            <p:cNvPr id="2392" name="Picture 4" descr="logo圓型"/>
            <p:cNvPicPr>
              <a:picLocks noChangeAspect="1" noChangeArrowheads="1"/>
            </p:cNvPicPr>
            <p:nvPr/>
          </p:nvPicPr>
          <p:blipFill>
            <a:blip r:embed="rId2" cstate="print"/>
            <a:srcRect/>
            <a:stretch>
              <a:fillRect/>
            </a:stretch>
          </p:blipFill>
          <p:spPr bwMode="auto">
            <a:xfrm>
              <a:off x="0" y="0"/>
              <a:ext cx="719138" cy="719138"/>
            </a:xfrm>
            <a:prstGeom prst="rect">
              <a:avLst/>
            </a:prstGeom>
            <a:noFill/>
            <a:ln w="9525">
              <a:noFill/>
              <a:miter lim="800000"/>
              <a:headEnd/>
              <a:tailEnd/>
            </a:ln>
          </p:spPr>
        </p:pic>
      </p:grpSp>
      <p:sp>
        <p:nvSpPr>
          <p:cNvPr id="17" name="投影片編號版面配置區 16"/>
          <p:cNvSpPr>
            <a:spLocks noGrp="1"/>
          </p:cNvSpPr>
          <p:nvPr>
            <p:ph type="sldNum" sz="quarter" idx="4294967295"/>
          </p:nvPr>
        </p:nvSpPr>
        <p:spPr>
          <a:xfrm>
            <a:off x="8676928" y="6463316"/>
            <a:ext cx="467072" cy="353080"/>
          </a:xfrm>
          <a:prstGeom prst="rect">
            <a:avLst/>
          </a:prstGeom>
        </p:spPr>
        <p:txBody>
          <a:bodyPr/>
          <a:lstStyle/>
          <a:p>
            <a:pPr>
              <a:defRPr/>
            </a:pPr>
            <a:fld id="{F8846F96-F1A1-455A-9DA7-ABB39163C9E2}" type="slidenum">
              <a:rPr lang="zh-TW" altLang="en-US" sz="1200"/>
              <a:pPr>
                <a:defRPr/>
              </a:pPr>
              <a:t>15</a:t>
            </a:fld>
            <a:endParaRPr lang="zh-TW" altLang="en-US" sz="1200" dirty="0"/>
          </a:p>
        </p:txBody>
      </p:sp>
      <p:sp>
        <p:nvSpPr>
          <p:cNvPr id="56" name="Rectangle 2"/>
          <p:cNvSpPr txBox="1">
            <a:spLocks noChangeArrowheads="1"/>
          </p:cNvSpPr>
          <p:nvPr/>
        </p:nvSpPr>
        <p:spPr bwMode="auto">
          <a:xfrm>
            <a:off x="776601" y="8966"/>
            <a:ext cx="8229600" cy="836613"/>
          </a:xfrm>
          <a:prstGeom prst="rect">
            <a:avLst/>
          </a:prstGeom>
          <a:noFill/>
          <a:ln w="9525">
            <a:noFill/>
            <a:miter lim="800000"/>
            <a:headEnd/>
            <a:tailEnd/>
          </a:ln>
        </p:spPr>
        <p:txBody>
          <a:bodyPr anchor="ctr"/>
          <a:lstStyle/>
          <a:p>
            <a:pPr algn="ctr">
              <a:defRPr/>
            </a:pPr>
            <a:r>
              <a:rPr lang="en-US" altLang="zh-TW" sz="4000" b="1" kern="0" dirty="0" smtClean="0">
                <a:solidFill>
                  <a:srgbClr val="FF0000"/>
                </a:solidFill>
                <a:latin typeface="Times New Roman"/>
                <a:ea typeface="標楷體"/>
                <a:cs typeface="+mj-cs"/>
              </a:rPr>
              <a:t>Roll Angle Measurement-QM</a:t>
            </a:r>
            <a:endParaRPr lang="en-US" altLang="zh-TW" sz="4000" b="1" kern="0" dirty="0">
              <a:solidFill>
                <a:srgbClr val="FF0000"/>
              </a:solidFill>
              <a:latin typeface="Times New Roman"/>
              <a:ea typeface="標楷體"/>
              <a:cs typeface="+mj-cs"/>
            </a:endParaRPr>
          </a:p>
        </p:txBody>
      </p:sp>
      <p:pic>
        <p:nvPicPr>
          <p:cNvPr id="3074" name="Picture 2" descr="D:\NSRRC\TPS\Data\TPS-外租場地\Photo\IMG_20120110_094429.jpg"/>
          <p:cNvPicPr>
            <a:picLocks noChangeAspect="1" noChangeArrowheads="1"/>
          </p:cNvPicPr>
          <p:nvPr/>
        </p:nvPicPr>
        <p:blipFill>
          <a:blip r:embed="rId3" cstate="print"/>
          <a:srcRect/>
          <a:stretch>
            <a:fillRect/>
          </a:stretch>
        </p:blipFill>
        <p:spPr bwMode="auto">
          <a:xfrm>
            <a:off x="6071962" y="836712"/>
            <a:ext cx="3072038" cy="2294306"/>
          </a:xfrm>
          <a:prstGeom prst="rect">
            <a:avLst/>
          </a:prstGeom>
          <a:noFill/>
        </p:spPr>
      </p:pic>
      <p:sp>
        <p:nvSpPr>
          <p:cNvPr id="85" name="文字方塊 84"/>
          <p:cNvSpPr txBox="1"/>
          <p:nvPr/>
        </p:nvSpPr>
        <p:spPr>
          <a:xfrm>
            <a:off x="3262993" y="1015339"/>
            <a:ext cx="2366995" cy="1477328"/>
          </a:xfrm>
          <a:prstGeom prst="rect">
            <a:avLst/>
          </a:prstGeom>
          <a:noFill/>
        </p:spPr>
        <p:txBody>
          <a:bodyPr wrap="none" rtlCol="0">
            <a:spAutoFit/>
          </a:bodyPr>
          <a:lstStyle/>
          <a:p>
            <a:r>
              <a:rPr lang="en-US" altLang="zh-TW" sz="1800" dirty="0" smtClean="0">
                <a:latin typeface="Times New Roman" pitchFamily="18" charset="0"/>
                <a:cs typeface="Times New Roman" pitchFamily="18" charset="0"/>
                <a:sym typeface="Symbol"/>
              </a:rPr>
              <a:t>All symbol is ABS</a:t>
            </a:r>
          </a:p>
          <a:p>
            <a:r>
              <a:rPr lang="en-US" altLang="zh-TW" sz="1800" dirty="0" smtClean="0">
                <a:solidFill>
                  <a:srgbClr val="00B050"/>
                </a:solidFill>
                <a:latin typeface="Times New Roman" pitchFamily="18" charset="0"/>
                <a:cs typeface="Times New Roman" pitchFamily="18" charset="0"/>
                <a:sym typeface="Symbol"/>
              </a:rPr>
              <a:t>Normal side: </a:t>
            </a:r>
            <a:r>
              <a:rPr lang="en-US" altLang="zh-TW" sz="1800" baseline="-25000" dirty="0" smtClean="0">
                <a:solidFill>
                  <a:srgbClr val="00B050"/>
                </a:solidFill>
                <a:latin typeface="Times New Roman" pitchFamily="18" charset="0"/>
                <a:cs typeface="Times New Roman" pitchFamily="18" charset="0"/>
                <a:sym typeface="Symbol"/>
              </a:rPr>
              <a:t>N </a:t>
            </a:r>
            <a:endParaRPr lang="en-US" altLang="zh-TW" sz="1800" dirty="0" smtClean="0">
              <a:solidFill>
                <a:srgbClr val="00B050"/>
              </a:solidFill>
              <a:latin typeface="Times New Roman" pitchFamily="18" charset="0"/>
              <a:cs typeface="Times New Roman" pitchFamily="18" charset="0"/>
              <a:sym typeface="Symbol"/>
            </a:endParaRPr>
          </a:p>
          <a:p>
            <a:r>
              <a:rPr lang="en-US" altLang="zh-TW" sz="1800" dirty="0" smtClean="0">
                <a:solidFill>
                  <a:srgbClr val="0000FF"/>
                </a:solidFill>
                <a:latin typeface="Times New Roman" pitchFamily="18" charset="0"/>
                <a:cs typeface="Times New Roman" pitchFamily="18" charset="0"/>
                <a:sym typeface="Symbol"/>
              </a:rPr>
              <a:t>Opposite side: </a:t>
            </a:r>
            <a:r>
              <a:rPr lang="en-US" altLang="zh-TW" sz="1800" baseline="-25000" dirty="0" smtClean="0">
                <a:solidFill>
                  <a:srgbClr val="0000FF"/>
                </a:solidFill>
                <a:latin typeface="Times New Roman" pitchFamily="18" charset="0"/>
                <a:cs typeface="Times New Roman" pitchFamily="18" charset="0"/>
                <a:sym typeface="Symbol"/>
              </a:rPr>
              <a:t>O</a:t>
            </a:r>
          </a:p>
          <a:p>
            <a:r>
              <a:rPr lang="en-US" altLang="zh-TW" sz="1800" dirty="0" smtClean="0">
                <a:latin typeface="Times New Roman" pitchFamily="18" charset="0"/>
                <a:cs typeface="Times New Roman" pitchFamily="18" charset="0"/>
                <a:sym typeface="Symbol"/>
              </a:rPr>
              <a:t>PCB effective angle: </a:t>
            </a:r>
            <a:r>
              <a:rPr lang="en-US" altLang="zh-TW" sz="1800" baseline="-25000" dirty="0" smtClean="0">
                <a:latin typeface="Times New Roman" pitchFamily="18" charset="0"/>
                <a:cs typeface="Times New Roman" pitchFamily="18" charset="0"/>
                <a:sym typeface="Symbol"/>
              </a:rPr>
              <a:t>P</a:t>
            </a:r>
          </a:p>
          <a:p>
            <a:r>
              <a:rPr lang="en-US" altLang="zh-TW" sz="1800" dirty="0" smtClean="0">
                <a:solidFill>
                  <a:srgbClr val="FF0000"/>
                </a:solidFill>
                <a:latin typeface="Times New Roman" pitchFamily="18" charset="0"/>
                <a:cs typeface="Times New Roman" pitchFamily="18" charset="0"/>
                <a:sym typeface="Symbol"/>
              </a:rPr>
              <a:t>Real angle: </a:t>
            </a:r>
            <a:r>
              <a:rPr lang="en-US" altLang="zh-TW" sz="1800" baseline="-25000" dirty="0" smtClean="0">
                <a:solidFill>
                  <a:srgbClr val="FF0000"/>
                </a:solidFill>
                <a:latin typeface="Times New Roman" pitchFamily="18" charset="0"/>
                <a:cs typeface="Times New Roman" pitchFamily="18" charset="0"/>
                <a:sym typeface="Symbol"/>
              </a:rPr>
              <a:t>s</a:t>
            </a:r>
          </a:p>
        </p:txBody>
      </p:sp>
      <p:sp>
        <p:nvSpPr>
          <p:cNvPr id="38" name="文字方塊 37"/>
          <p:cNvSpPr txBox="1"/>
          <p:nvPr/>
        </p:nvSpPr>
        <p:spPr>
          <a:xfrm>
            <a:off x="3059832" y="2420888"/>
            <a:ext cx="3024336" cy="400110"/>
          </a:xfrm>
          <a:prstGeom prst="rect">
            <a:avLst/>
          </a:prstGeom>
          <a:noFill/>
        </p:spPr>
        <p:txBody>
          <a:bodyPr wrap="square" rtlCol="0">
            <a:spAutoFit/>
          </a:bodyPr>
          <a:lstStyle/>
          <a:p>
            <a:r>
              <a:rPr lang="en-US" altLang="zh-TW" sz="2000" dirty="0">
                <a:latin typeface="Times New Roman" pitchFamily="18" charset="0"/>
                <a:cs typeface="Times New Roman" pitchFamily="18" charset="0"/>
                <a:sym typeface="Symbol"/>
              </a:rPr>
              <a:t></a:t>
            </a:r>
            <a:r>
              <a:rPr lang="en-US" altLang="zh-TW" sz="2000" baseline="-25000" dirty="0" smtClean="0">
                <a:latin typeface="Times New Roman" pitchFamily="18" charset="0"/>
                <a:cs typeface="Times New Roman" pitchFamily="18" charset="0"/>
                <a:sym typeface="Symbol"/>
              </a:rPr>
              <a:t>N</a:t>
            </a:r>
            <a:r>
              <a:rPr lang="en-US" altLang="zh-TW" sz="2000" dirty="0">
                <a:solidFill>
                  <a:srgbClr val="FF0000"/>
                </a:solidFill>
                <a:latin typeface="Times New Roman" pitchFamily="18" charset="0"/>
                <a:cs typeface="Times New Roman" pitchFamily="18" charset="0"/>
                <a:sym typeface="Symbol"/>
              </a:rPr>
              <a:t> </a:t>
            </a:r>
            <a:r>
              <a:rPr lang="en-US" altLang="zh-TW" sz="2000" dirty="0" smtClean="0">
                <a:latin typeface="Times New Roman" pitchFamily="18" charset="0"/>
                <a:cs typeface="Times New Roman" pitchFamily="18" charset="0"/>
                <a:sym typeface="Symbol"/>
              </a:rPr>
              <a:t>=</a:t>
            </a:r>
            <a:r>
              <a:rPr lang="en-US" altLang="zh-TW" sz="2000" dirty="0" smtClean="0">
                <a:solidFill>
                  <a:srgbClr val="FF0000"/>
                </a:solidFill>
                <a:latin typeface="Times New Roman" pitchFamily="18" charset="0"/>
                <a:cs typeface="Times New Roman" pitchFamily="18" charset="0"/>
                <a:sym typeface="Symbol"/>
              </a:rPr>
              <a:t> </a:t>
            </a:r>
            <a:r>
              <a:rPr lang="en-US" altLang="zh-TW" sz="2000" baseline="-25000" dirty="0">
                <a:solidFill>
                  <a:srgbClr val="FF0000"/>
                </a:solidFill>
                <a:latin typeface="Times New Roman" pitchFamily="18" charset="0"/>
                <a:cs typeface="Times New Roman" pitchFamily="18" charset="0"/>
                <a:sym typeface="Symbol"/>
              </a:rPr>
              <a:t>s </a:t>
            </a:r>
            <a:r>
              <a:rPr lang="en-US" altLang="zh-TW" sz="2000" dirty="0">
                <a:latin typeface="Times New Roman" pitchFamily="18" charset="0"/>
                <a:cs typeface="Times New Roman" pitchFamily="18" charset="0"/>
                <a:sym typeface="Symbol"/>
              </a:rPr>
              <a:t>+</a:t>
            </a:r>
            <a:r>
              <a:rPr lang="en-US" altLang="zh-TW" sz="2000" dirty="0" smtClean="0">
                <a:solidFill>
                  <a:srgbClr val="FF0000"/>
                </a:solidFill>
                <a:latin typeface="Times New Roman" pitchFamily="18" charset="0"/>
                <a:cs typeface="Times New Roman" pitchFamily="18" charset="0"/>
                <a:sym typeface="Symbol"/>
              </a:rPr>
              <a:t> </a:t>
            </a:r>
            <a:r>
              <a:rPr lang="en-US" altLang="zh-TW" sz="2000" dirty="0" smtClean="0">
                <a:latin typeface="Times New Roman" pitchFamily="18" charset="0"/>
                <a:cs typeface="Times New Roman" pitchFamily="18" charset="0"/>
                <a:sym typeface="Symbol"/>
              </a:rPr>
              <a:t></a:t>
            </a:r>
            <a:r>
              <a:rPr lang="en-US" altLang="zh-TW" sz="2000" baseline="-25000" dirty="0" smtClean="0">
                <a:latin typeface="Times New Roman" pitchFamily="18" charset="0"/>
                <a:cs typeface="Times New Roman" pitchFamily="18" charset="0"/>
                <a:sym typeface="Symbol"/>
              </a:rPr>
              <a:t>p</a:t>
            </a:r>
            <a:r>
              <a:rPr lang="en-US" altLang="zh-TW" sz="2000" dirty="0" smtClean="0">
                <a:latin typeface="Times New Roman" pitchFamily="18" charset="0"/>
                <a:cs typeface="Times New Roman" pitchFamily="18" charset="0"/>
                <a:sym typeface="Symbol"/>
              </a:rPr>
              <a:t>   ------(1)</a:t>
            </a:r>
          </a:p>
        </p:txBody>
      </p:sp>
      <p:cxnSp>
        <p:nvCxnSpPr>
          <p:cNvPr id="99" name="直線接點 98"/>
          <p:cNvCxnSpPr/>
          <p:nvPr/>
        </p:nvCxnSpPr>
        <p:spPr>
          <a:xfrm>
            <a:off x="-3384696" y="5513669"/>
            <a:ext cx="2880000"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nvGrpSpPr>
          <p:cNvPr id="142" name="群組 141"/>
          <p:cNvGrpSpPr/>
          <p:nvPr/>
        </p:nvGrpSpPr>
        <p:grpSpPr>
          <a:xfrm>
            <a:off x="251520" y="1146512"/>
            <a:ext cx="2880000" cy="1936088"/>
            <a:chOff x="251520" y="1146512"/>
            <a:chExt cx="2880000" cy="1936088"/>
          </a:xfrm>
        </p:grpSpPr>
        <p:cxnSp>
          <p:nvCxnSpPr>
            <p:cNvPr id="12" name="直線接點 11"/>
            <p:cNvCxnSpPr/>
            <p:nvPr/>
          </p:nvCxnSpPr>
          <p:spPr>
            <a:xfrm flipH="1" flipV="1">
              <a:off x="1691680" y="2132856"/>
              <a:ext cx="921657" cy="172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rot="4200000">
              <a:off x="810903" y="2146351"/>
              <a:ext cx="1800000"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2104272" y="1580160"/>
              <a:ext cx="441146" cy="400110"/>
            </a:xfrm>
            <a:prstGeom prst="rect">
              <a:avLst/>
            </a:prstGeom>
            <a:noFill/>
          </p:spPr>
          <p:txBody>
            <a:bodyPr wrap="none" rtlCol="0">
              <a:spAutoFit/>
            </a:bodyPr>
            <a:lstStyle/>
            <a:p>
              <a:r>
                <a:rPr lang="en-US" altLang="zh-TW" sz="2000" dirty="0" smtClean="0">
                  <a:solidFill>
                    <a:srgbClr val="00B050"/>
                  </a:solidFill>
                  <a:latin typeface="Times New Roman" pitchFamily="18" charset="0"/>
                  <a:cs typeface="Times New Roman" pitchFamily="18" charset="0"/>
                  <a:sym typeface="Symbol"/>
                </a:rPr>
                <a:t></a:t>
              </a:r>
              <a:r>
                <a:rPr lang="en-US" altLang="zh-TW" sz="2000" baseline="-25000" dirty="0" smtClean="0">
                  <a:solidFill>
                    <a:srgbClr val="00B050"/>
                  </a:solidFill>
                  <a:latin typeface="Times New Roman" pitchFamily="18" charset="0"/>
                  <a:cs typeface="Times New Roman" pitchFamily="18" charset="0"/>
                  <a:sym typeface="Symbol"/>
                </a:rPr>
                <a:t>N</a:t>
              </a:r>
            </a:p>
          </p:txBody>
        </p:sp>
        <p:cxnSp>
          <p:nvCxnSpPr>
            <p:cNvPr id="71" name="直線接點 70"/>
            <p:cNvCxnSpPr/>
            <p:nvPr/>
          </p:nvCxnSpPr>
          <p:spPr>
            <a:xfrm>
              <a:off x="251520" y="2153100"/>
              <a:ext cx="2880000"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70" name="直線接點 69"/>
            <p:cNvCxnSpPr/>
            <p:nvPr/>
          </p:nvCxnSpPr>
          <p:spPr>
            <a:xfrm flipH="1" flipV="1">
              <a:off x="1682526" y="1196952"/>
              <a:ext cx="400" cy="180000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83" name="弧形 82"/>
            <p:cNvSpPr/>
            <p:nvPr/>
          </p:nvSpPr>
          <p:spPr>
            <a:xfrm>
              <a:off x="599928" y="1412776"/>
              <a:ext cx="1704824" cy="1669824"/>
            </a:xfrm>
            <a:prstGeom prst="arc">
              <a:avLst>
                <a:gd name="adj1" fmla="val 16314648"/>
                <a:gd name="adj2" fmla="val 21533976"/>
              </a:avLst>
            </a:prstGeom>
            <a:no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2000"/>
            </a:p>
          </p:txBody>
        </p:sp>
        <p:sp>
          <p:nvSpPr>
            <p:cNvPr id="91" name="弧形 90"/>
            <p:cNvSpPr/>
            <p:nvPr/>
          </p:nvSpPr>
          <p:spPr>
            <a:xfrm>
              <a:off x="1548544" y="1754003"/>
              <a:ext cx="914400" cy="914400"/>
            </a:xfrm>
            <a:prstGeom prst="arc">
              <a:avLst>
                <a:gd name="adj1" fmla="val 20973010"/>
                <a:gd name="adj2" fmla="val 580308"/>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2000"/>
            </a:p>
          </p:txBody>
        </p:sp>
        <p:sp>
          <p:nvSpPr>
            <p:cNvPr id="94" name="文字方塊 93"/>
            <p:cNvSpPr txBox="1"/>
            <p:nvPr/>
          </p:nvSpPr>
          <p:spPr>
            <a:xfrm>
              <a:off x="2489774" y="2012647"/>
              <a:ext cx="412292" cy="400110"/>
            </a:xfrm>
            <a:prstGeom prst="rect">
              <a:avLst/>
            </a:prstGeom>
            <a:noFill/>
          </p:spPr>
          <p:txBody>
            <a:bodyPr wrap="none" rtlCol="0">
              <a:spAutoFit/>
            </a:bodyPr>
            <a:lstStyle/>
            <a:p>
              <a:r>
                <a:rPr lang="en-US" altLang="zh-TW" sz="2000" dirty="0" smtClean="0">
                  <a:latin typeface="Times New Roman" pitchFamily="18" charset="0"/>
                  <a:cs typeface="Times New Roman" pitchFamily="18" charset="0"/>
                  <a:sym typeface="Symbol"/>
                </a:rPr>
                <a:t></a:t>
              </a:r>
              <a:r>
                <a:rPr lang="en-US" altLang="zh-TW" sz="2000" baseline="-25000" dirty="0" smtClean="0">
                  <a:latin typeface="Times New Roman" pitchFamily="18" charset="0"/>
                  <a:cs typeface="Times New Roman" pitchFamily="18" charset="0"/>
                  <a:sym typeface="Symbol"/>
                </a:rPr>
                <a:t>P</a:t>
              </a:r>
            </a:p>
          </p:txBody>
        </p:sp>
        <p:sp>
          <p:nvSpPr>
            <p:cNvPr id="59" name="弧形 58"/>
            <p:cNvSpPr/>
            <p:nvPr/>
          </p:nvSpPr>
          <p:spPr>
            <a:xfrm rot="240000">
              <a:off x="1117784" y="1317390"/>
              <a:ext cx="792088" cy="914400"/>
            </a:xfrm>
            <a:prstGeom prst="arc">
              <a:avLst>
                <a:gd name="adj1" fmla="val 15436478"/>
                <a:gd name="adj2" fmla="val 17280739"/>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2000"/>
            </a:p>
          </p:txBody>
        </p:sp>
        <p:sp>
          <p:nvSpPr>
            <p:cNvPr id="62" name="文字方塊 61"/>
            <p:cNvSpPr txBox="1"/>
            <p:nvPr/>
          </p:nvSpPr>
          <p:spPr>
            <a:xfrm>
              <a:off x="1403648" y="1196752"/>
              <a:ext cx="346570" cy="400110"/>
            </a:xfrm>
            <a:prstGeom prst="rect">
              <a:avLst/>
            </a:prstGeom>
            <a:noFill/>
          </p:spPr>
          <p:txBody>
            <a:bodyPr wrap="none" rtlCol="0">
              <a:spAutoFit/>
            </a:bodyPr>
            <a:lstStyle/>
            <a:p>
              <a:r>
                <a:rPr lang="en-US" altLang="zh-TW" sz="2000" dirty="0" smtClean="0">
                  <a:latin typeface="Times New Roman" pitchFamily="18" charset="0"/>
                  <a:cs typeface="Times New Roman" pitchFamily="18" charset="0"/>
                  <a:sym typeface="Symbol"/>
                </a:rPr>
                <a:t></a:t>
              </a:r>
              <a:endParaRPr lang="en-US" altLang="zh-TW" sz="2000" baseline="-25000" dirty="0" smtClean="0">
                <a:latin typeface="Times New Roman" pitchFamily="18" charset="0"/>
                <a:cs typeface="Times New Roman" pitchFamily="18" charset="0"/>
                <a:sym typeface="Symbol"/>
              </a:endParaRPr>
            </a:p>
          </p:txBody>
        </p:sp>
        <p:sp>
          <p:nvSpPr>
            <p:cNvPr id="113" name="文字方塊 112"/>
            <p:cNvSpPr txBox="1"/>
            <p:nvPr/>
          </p:nvSpPr>
          <p:spPr>
            <a:xfrm>
              <a:off x="827584" y="1196752"/>
              <a:ext cx="370614" cy="400110"/>
            </a:xfrm>
            <a:prstGeom prst="rect">
              <a:avLst/>
            </a:prstGeom>
            <a:solidFill>
              <a:srgbClr val="FFFF00"/>
            </a:solidFill>
          </p:spPr>
          <p:txBody>
            <a:bodyPr wrap="none" rtlCol="0">
              <a:spAutoFit/>
            </a:bodyPr>
            <a:lstStyle/>
            <a:p>
              <a:r>
                <a:rPr lang="en-US" altLang="zh-TW" sz="2000" dirty="0" smtClean="0">
                  <a:latin typeface="Times New Roman" pitchFamily="18" charset="0"/>
                  <a:cs typeface="Times New Roman" pitchFamily="18" charset="0"/>
                </a:rPr>
                <a:t>N</a:t>
              </a:r>
              <a:endParaRPr lang="zh-TW" altLang="en-US" sz="2000" dirty="0">
                <a:latin typeface="Times New Roman" pitchFamily="18" charset="0"/>
                <a:cs typeface="Times New Roman" pitchFamily="18" charset="0"/>
              </a:endParaRPr>
            </a:p>
          </p:txBody>
        </p:sp>
        <p:sp>
          <p:nvSpPr>
            <p:cNvPr id="114" name="文字方塊 113"/>
            <p:cNvSpPr txBox="1"/>
            <p:nvPr/>
          </p:nvSpPr>
          <p:spPr>
            <a:xfrm>
              <a:off x="2339752" y="2492896"/>
              <a:ext cx="370614" cy="400110"/>
            </a:xfrm>
            <a:prstGeom prst="rect">
              <a:avLst/>
            </a:prstGeom>
            <a:solidFill>
              <a:srgbClr val="FFFF00"/>
            </a:solidFill>
          </p:spPr>
          <p:txBody>
            <a:bodyPr wrap="none" rtlCol="0">
              <a:spAutoFit/>
            </a:bodyPr>
            <a:lstStyle/>
            <a:p>
              <a:r>
                <a:rPr lang="en-US" altLang="zh-TW" sz="2000" dirty="0" smtClean="0">
                  <a:latin typeface="Times New Roman" pitchFamily="18" charset="0"/>
                  <a:cs typeface="Times New Roman" pitchFamily="18" charset="0"/>
                </a:rPr>
                <a:t>N</a:t>
              </a:r>
              <a:endParaRPr lang="zh-TW" altLang="en-US" sz="2000" dirty="0">
                <a:latin typeface="Times New Roman" pitchFamily="18" charset="0"/>
                <a:cs typeface="Times New Roman" pitchFamily="18" charset="0"/>
              </a:endParaRPr>
            </a:p>
          </p:txBody>
        </p:sp>
        <p:sp>
          <p:nvSpPr>
            <p:cNvPr id="115" name="文字方塊 114"/>
            <p:cNvSpPr txBox="1"/>
            <p:nvPr/>
          </p:nvSpPr>
          <p:spPr>
            <a:xfrm>
              <a:off x="2339752" y="1146512"/>
              <a:ext cx="327334" cy="400110"/>
            </a:xfrm>
            <a:prstGeom prst="rect">
              <a:avLst/>
            </a:prstGeom>
            <a:solidFill>
              <a:srgbClr val="FFFF00"/>
            </a:solidFill>
          </p:spPr>
          <p:txBody>
            <a:bodyPr wrap="none" rtlCol="0">
              <a:spAutoFit/>
            </a:bodyPr>
            <a:lstStyle/>
            <a:p>
              <a:r>
                <a:rPr lang="en-US" altLang="zh-TW" sz="2000" dirty="0" smtClean="0">
                  <a:latin typeface="Times New Roman" pitchFamily="18" charset="0"/>
                  <a:cs typeface="Times New Roman" pitchFamily="18" charset="0"/>
                </a:rPr>
                <a:t>S</a:t>
              </a:r>
              <a:endParaRPr lang="zh-TW" altLang="en-US" sz="2000" dirty="0">
                <a:latin typeface="Times New Roman" pitchFamily="18" charset="0"/>
                <a:cs typeface="Times New Roman" pitchFamily="18" charset="0"/>
              </a:endParaRPr>
            </a:p>
          </p:txBody>
        </p:sp>
        <p:sp>
          <p:nvSpPr>
            <p:cNvPr id="116" name="文字方塊 115"/>
            <p:cNvSpPr txBox="1"/>
            <p:nvPr/>
          </p:nvSpPr>
          <p:spPr>
            <a:xfrm>
              <a:off x="827584" y="2492896"/>
              <a:ext cx="327334" cy="400110"/>
            </a:xfrm>
            <a:prstGeom prst="rect">
              <a:avLst/>
            </a:prstGeom>
            <a:solidFill>
              <a:srgbClr val="FFFF00"/>
            </a:solidFill>
          </p:spPr>
          <p:txBody>
            <a:bodyPr wrap="none" rtlCol="0">
              <a:spAutoFit/>
            </a:bodyPr>
            <a:lstStyle/>
            <a:p>
              <a:r>
                <a:rPr lang="en-US" altLang="zh-TW" sz="2000" dirty="0" smtClean="0">
                  <a:latin typeface="Times New Roman" pitchFamily="18" charset="0"/>
                  <a:cs typeface="Times New Roman" pitchFamily="18" charset="0"/>
                </a:rPr>
                <a:t>S</a:t>
              </a:r>
              <a:endParaRPr lang="zh-TW" altLang="en-US" sz="2000" dirty="0">
                <a:latin typeface="Times New Roman" pitchFamily="18" charset="0"/>
                <a:cs typeface="Times New Roman" pitchFamily="18" charset="0"/>
              </a:endParaRPr>
            </a:p>
          </p:txBody>
        </p:sp>
      </p:grpSp>
      <p:sp>
        <p:nvSpPr>
          <p:cNvPr id="136" name="向下箭號 135"/>
          <p:cNvSpPr/>
          <p:nvPr/>
        </p:nvSpPr>
        <p:spPr>
          <a:xfrm>
            <a:off x="827584" y="3140968"/>
            <a:ext cx="43204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37" name="向右箭號 136"/>
          <p:cNvSpPr/>
          <p:nvPr/>
        </p:nvSpPr>
        <p:spPr>
          <a:xfrm>
            <a:off x="3203848" y="5085184"/>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43" name="文字方塊 142"/>
          <p:cNvSpPr txBox="1"/>
          <p:nvPr/>
        </p:nvSpPr>
        <p:spPr>
          <a:xfrm>
            <a:off x="4889690" y="3464497"/>
            <a:ext cx="2736304" cy="707886"/>
          </a:xfrm>
          <a:prstGeom prst="rect">
            <a:avLst/>
          </a:prstGeom>
          <a:solidFill>
            <a:srgbClr val="FFFF00"/>
          </a:solidFill>
        </p:spPr>
        <p:txBody>
          <a:bodyPr wrap="square" rtlCol="0">
            <a:spAutoFit/>
          </a:bodyPr>
          <a:lstStyle/>
          <a:p>
            <a:r>
              <a:rPr lang="en-US" altLang="zh-TW" sz="2000" dirty="0" smtClean="0">
                <a:latin typeface="Times New Roman" pitchFamily="18" charset="0"/>
                <a:cs typeface="Times New Roman" pitchFamily="18" charset="0"/>
                <a:sym typeface="Symbol"/>
              </a:rPr>
              <a:t>          (1)-(2)</a:t>
            </a:r>
          </a:p>
          <a:p>
            <a:r>
              <a:rPr lang="en-US" altLang="zh-TW" sz="2000" dirty="0">
                <a:solidFill>
                  <a:srgbClr val="FF0000"/>
                </a:solidFill>
                <a:latin typeface="Times New Roman" pitchFamily="18" charset="0"/>
                <a:cs typeface="Times New Roman" pitchFamily="18" charset="0"/>
                <a:sym typeface="Symbol"/>
              </a:rPr>
              <a:t></a:t>
            </a:r>
            <a:r>
              <a:rPr lang="en-US" altLang="zh-TW" sz="2000" baseline="-25000" dirty="0">
                <a:solidFill>
                  <a:srgbClr val="FF0000"/>
                </a:solidFill>
                <a:latin typeface="Times New Roman" pitchFamily="18" charset="0"/>
                <a:cs typeface="Times New Roman" pitchFamily="18" charset="0"/>
                <a:sym typeface="Symbol"/>
              </a:rPr>
              <a:t>s </a:t>
            </a:r>
            <a:r>
              <a:rPr lang="en-US" altLang="zh-TW" sz="2000" dirty="0" smtClean="0">
                <a:latin typeface="Times New Roman" pitchFamily="18" charset="0"/>
                <a:cs typeface="Times New Roman" pitchFamily="18" charset="0"/>
                <a:sym typeface="Symbol"/>
              </a:rPr>
              <a:t>= (</a:t>
            </a:r>
            <a:r>
              <a:rPr lang="en-US" altLang="zh-TW" sz="2000" baseline="-25000" dirty="0" smtClean="0">
                <a:latin typeface="Times New Roman" pitchFamily="18" charset="0"/>
                <a:cs typeface="Times New Roman" pitchFamily="18" charset="0"/>
                <a:sym typeface="Symbol"/>
              </a:rPr>
              <a:t>O</a:t>
            </a:r>
            <a:r>
              <a:rPr lang="en-US" altLang="zh-TW" sz="2000" dirty="0" smtClean="0">
                <a:latin typeface="Times New Roman" pitchFamily="18" charset="0"/>
                <a:cs typeface="Times New Roman" pitchFamily="18" charset="0"/>
                <a:sym typeface="Symbol"/>
              </a:rPr>
              <a:t>+</a:t>
            </a:r>
            <a:r>
              <a:rPr lang="en-US" altLang="zh-TW" sz="2000" baseline="-25000" dirty="0" smtClean="0">
                <a:latin typeface="Times New Roman" pitchFamily="18" charset="0"/>
                <a:cs typeface="Times New Roman" pitchFamily="18" charset="0"/>
                <a:sym typeface="Symbol"/>
              </a:rPr>
              <a:t>N</a:t>
            </a:r>
            <a:r>
              <a:rPr lang="en-US" altLang="zh-TW" sz="2000" dirty="0" smtClean="0">
                <a:latin typeface="Times New Roman" pitchFamily="18" charset="0"/>
                <a:cs typeface="Times New Roman" pitchFamily="18" charset="0"/>
                <a:sym typeface="Symbol"/>
              </a:rPr>
              <a:t>)/2</a:t>
            </a:r>
          </a:p>
        </p:txBody>
      </p:sp>
      <p:grpSp>
        <p:nvGrpSpPr>
          <p:cNvPr id="66" name="群組 65"/>
          <p:cNvGrpSpPr/>
          <p:nvPr/>
        </p:nvGrpSpPr>
        <p:grpSpPr>
          <a:xfrm>
            <a:off x="323528" y="4149080"/>
            <a:ext cx="2880000" cy="2065622"/>
            <a:chOff x="323528" y="4023121"/>
            <a:chExt cx="2880000" cy="2065622"/>
          </a:xfrm>
        </p:grpSpPr>
        <p:cxnSp>
          <p:nvCxnSpPr>
            <p:cNvPr id="67" name="直線接點 66"/>
            <p:cNvCxnSpPr/>
            <p:nvPr/>
          </p:nvCxnSpPr>
          <p:spPr>
            <a:xfrm>
              <a:off x="323528" y="5173374"/>
              <a:ext cx="2880000"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68" name="直線接點 67"/>
            <p:cNvCxnSpPr/>
            <p:nvPr/>
          </p:nvCxnSpPr>
          <p:spPr>
            <a:xfrm flipH="1" flipV="1">
              <a:off x="1691680" y="5157192"/>
              <a:ext cx="957849" cy="1905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rot="17400000">
              <a:off x="819549" y="5188743"/>
              <a:ext cx="1800000" cy="0"/>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73" name="文字方塊 72"/>
            <p:cNvSpPr txBox="1"/>
            <p:nvPr/>
          </p:nvSpPr>
          <p:spPr>
            <a:xfrm>
              <a:off x="1763688" y="4815209"/>
              <a:ext cx="441146" cy="400110"/>
            </a:xfrm>
            <a:prstGeom prst="rect">
              <a:avLst/>
            </a:prstGeom>
            <a:noFill/>
          </p:spPr>
          <p:txBody>
            <a:bodyPr wrap="none" rtlCol="0">
              <a:spAutoFit/>
            </a:bodyPr>
            <a:lstStyle/>
            <a:p>
              <a:r>
                <a:rPr lang="en-US" altLang="zh-TW" sz="2000" dirty="0" smtClean="0">
                  <a:solidFill>
                    <a:srgbClr val="0000FF"/>
                  </a:solidFill>
                  <a:latin typeface="Times New Roman" pitchFamily="18" charset="0"/>
                  <a:cs typeface="Times New Roman" pitchFamily="18" charset="0"/>
                  <a:sym typeface="Symbol"/>
                </a:rPr>
                <a:t></a:t>
              </a:r>
              <a:r>
                <a:rPr lang="en-US" altLang="zh-TW" sz="2000" baseline="-25000" dirty="0" smtClean="0">
                  <a:solidFill>
                    <a:srgbClr val="0000FF"/>
                  </a:solidFill>
                  <a:latin typeface="Times New Roman" pitchFamily="18" charset="0"/>
                  <a:cs typeface="Times New Roman" pitchFamily="18" charset="0"/>
                  <a:sym typeface="Symbol"/>
                </a:rPr>
                <a:t>O</a:t>
              </a:r>
            </a:p>
          </p:txBody>
        </p:sp>
        <p:cxnSp>
          <p:nvCxnSpPr>
            <p:cNvPr id="75" name="直線接點 74"/>
            <p:cNvCxnSpPr/>
            <p:nvPr/>
          </p:nvCxnSpPr>
          <p:spPr>
            <a:xfrm flipH="1" flipV="1">
              <a:off x="1718718" y="4239345"/>
              <a:ext cx="400" cy="180000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76" name="弧形 75"/>
            <p:cNvSpPr/>
            <p:nvPr/>
          </p:nvSpPr>
          <p:spPr>
            <a:xfrm>
              <a:off x="1259632" y="4695000"/>
              <a:ext cx="914400" cy="914400"/>
            </a:xfrm>
            <a:prstGeom prst="arc">
              <a:avLst>
                <a:gd name="adj1" fmla="val 17826850"/>
                <a:gd name="adj2" fmla="val 592048"/>
              </a:avLst>
            </a:prstGeom>
            <a:noFill/>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2000"/>
            </a:p>
          </p:txBody>
        </p:sp>
        <p:sp>
          <p:nvSpPr>
            <p:cNvPr id="77" name="弧形 76"/>
            <p:cNvSpPr/>
            <p:nvPr/>
          </p:nvSpPr>
          <p:spPr>
            <a:xfrm>
              <a:off x="1584736" y="4796396"/>
              <a:ext cx="914400" cy="914400"/>
            </a:xfrm>
            <a:prstGeom prst="arc">
              <a:avLst>
                <a:gd name="adj1" fmla="val 20973010"/>
                <a:gd name="adj2" fmla="val 580308"/>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2000"/>
            </a:p>
          </p:txBody>
        </p:sp>
        <p:sp>
          <p:nvSpPr>
            <p:cNvPr id="78" name="文字方塊 77"/>
            <p:cNvSpPr txBox="1"/>
            <p:nvPr/>
          </p:nvSpPr>
          <p:spPr>
            <a:xfrm>
              <a:off x="2525966" y="5055040"/>
              <a:ext cx="412292" cy="400110"/>
            </a:xfrm>
            <a:prstGeom prst="rect">
              <a:avLst/>
            </a:prstGeom>
            <a:noFill/>
          </p:spPr>
          <p:txBody>
            <a:bodyPr wrap="none" rtlCol="0">
              <a:spAutoFit/>
            </a:bodyPr>
            <a:lstStyle/>
            <a:p>
              <a:r>
                <a:rPr lang="en-US" altLang="zh-TW" sz="2000" dirty="0" smtClean="0">
                  <a:latin typeface="Times New Roman" pitchFamily="18" charset="0"/>
                  <a:cs typeface="Times New Roman" pitchFamily="18" charset="0"/>
                  <a:sym typeface="Symbol"/>
                </a:rPr>
                <a:t></a:t>
              </a:r>
              <a:r>
                <a:rPr lang="en-US" altLang="zh-TW" sz="2000" baseline="-25000" dirty="0" smtClean="0">
                  <a:latin typeface="Times New Roman" pitchFamily="18" charset="0"/>
                  <a:cs typeface="Times New Roman" pitchFamily="18" charset="0"/>
                  <a:sym typeface="Symbol"/>
                </a:rPr>
                <a:t>P</a:t>
              </a:r>
            </a:p>
          </p:txBody>
        </p:sp>
        <p:sp>
          <p:nvSpPr>
            <p:cNvPr id="79" name="弧形 78"/>
            <p:cNvSpPr/>
            <p:nvPr/>
          </p:nvSpPr>
          <p:spPr>
            <a:xfrm rot="960000">
              <a:off x="1315040" y="4383161"/>
              <a:ext cx="792088" cy="914400"/>
            </a:xfrm>
            <a:prstGeom prst="arc">
              <a:avLst>
                <a:gd name="adj1" fmla="val 15436478"/>
                <a:gd name="adj2" fmla="val 17280739"/>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2000"/>
            </a:p>
          </p:txBody>
        </p:sp>
        <p:sp>
          <p:nvSpPr>
            <p:cNvPr id="80" name="文字方塊 79"/>
            <p:cNvSpPr txBox="1"/>
            <p:nvPr/>
          </p:nvSpPr>
          <p:spPr>
            <a:xfrm>
              <a:off x="1727872" y="4023121"/>
              <a:ext cx="346570" cy="400110"/>
            </a:xfrm>
            <a:prstGeom prst="rect">
              <a:avLst/>
            </a:prstGeom>
            <a:noFill/>
          </p:spPr>
          <p:txBody>
            <a:bodyPr wrap="none" rtlCol="0">
              <a:spAutoFit/>
            </a:bodyPr>
            <a:lstStyle/>
            <a:p>
              <a:r>
                <a:rPr lang="en-US" altLang="zh-TW" sz="2000" dirty="0" smtClean="0">
                  <a:latin typeface="Times New Roman" pitchFamily="18" charset="0"/>
                  <a:cs typeface="Times New Roman" pitchFamily="18" charset="0"/>
                  <a:sym typeface="Symbol"/>
                </a:rPr>
                <a:t></a:t>
              </a:r>
              <a:endParaRPr lang="en-US" altLang="zh-TW" sz="2000" baseline="-25000" dirty="0" smtClean="0">
                <a:latin typeface="Times New Roman" pitchFamily="18" charset="0"/>
                <a:cs typeface="Times New Roman" pitchFamily="18" charset="0"/>
                <a:sym typeface="Symbol"/>
              </a:endParaRPr>
            </a:p>
          </p:txBody>
        </p:sp>
        <p:sp>
          <p:nvSpPr>
            <p:cNvPr id="81" name="文字方塊 80"/>
            <p:cNvSpPr txBox="1"/>
            <p:nvPr/>
          </p:nvSpPr>
          <p:spPr>
            <a:xfrm>
              <a:off x="804867" y="4089548"/>
              <a:ext cx="370614" cy="400110"/>
            </a:xfrm>
            <a:prstGeom prst="rect">
              <a:avLst/>
            </a:prstGeom>
            <a:solidFill>
              <a:srgbClr val="FFFF00"/>
            </a:solidFill>
          </p:spPr>
          <p:txBody>
            <a:bodyPr wrap="none" rtlCol="0">
              <a:spAutoFit/>
            </a:bodyPr>
            <a:lstStyle/>
            <a:p>
              <a:r>
                <a:rPr lang="en-US" altLang="zh-TW" sz="2000" dirty="0" smtClean="0">
                  <a:latin typeface="Times New Roman" pitchFamily="18" charset="0"/>
                  <a:cs typeface="Times New Roman" pitchFamily="18" charset="0"/>
                </a:rPr>
                <a:t>N</a:t>
              </a:r>
              <a:endParaRPr lang="zh-TW" altLang="en-US" sz="2000" dirty="0">
                <a:latin typeface="Times New Roman" pitchFamily="18" charset="0"/>
                <a:cs typeface="Times New Roman" pitchFamily="18" charset="0"/>
              </a:endParaRPr>
            </a:p>
          </p:txBody>
        </p:sp>
        <p:sp>
          <p:nvSpPr>
            <p:cNvPr id="82" name="文字方塊 81"/>
            <p:cNvSpPr txBox="1"/>
            <p:nvPr/>
          </p:nvSpPr>
          <p:spPr>
            <a:xfrm>
              <a:off x="2317035" y="5517232"/>
              <a:ext cx="370614" cy="400110"/>
            </a:xfrm>
            <a:prstGeom prst="rect">
              <a:avLst/>
            </a:prstGeom>
            <a:solidFill>
              <a:srgbClr val="FFFF00"/>
            </a:solidFill>
          </p:spPr>
          <p:txBody>
            <a:bodyPr wrap="none" rtlCol="0">
              <a:spAutoFit/>
            </a:bodyPr>
            <a:lstStyle/>
            <a:p>
              <a:r>
                <a:rPr lang="en-US" altLang="zh-TW" sz="2000" dirty="0" smtClean="0">
                  <a:latin typeface="Times New Roman" pitchFamily="18" charset="0"/>
                  <a:cs typeface="Times New Roman" pitchFamily="18" charset="0"/>
                </a:rPr>
                <a:t>N</a:t>
              </a:r>
              <a:endParaRPr lang="zh-TW" altLang="en-US" sz="2000" dirty="0">
                <a:latin typeface="Times New Roman" pitchFamily="18" charset="0"/>
                <a:cs typeface="Times New Roman" pitchFamily="18" charset="0"/>
              </a:endParaRPr>
            </a:p>
          </p:txBody>
        </p:sp>
        <p:sp>
          <p:nvSpPr>
            <p:cNvPr id="84" name="文字方塊 83"/>
            <p:cNvSpPr txBox="1"/>
            <p:nvPr/>
          </p:nvSpPr>
          <p:spPr>
            <a:xfrm>
              <a:off x="2317035" y="4026832"/>
              <a:ext cx="327334" cy="400110"/>
            </a:xfrm>
            <a:prstGeom prst="rect">
              <a:avLst/>
            </a:prstGeom>
            <a:solidFill>
              <a:srgbClr val="FFFF00"/>
            </a:solidFill>
          </p:spPr>
          <p:txBody>
            <a:bodyPr wrap="none" rtlCol="0">
              <a:spAutoFit/>
            </a:bodyPr>
            <a:lstStyle/>
            <a:p>
              <a:r>
                <a:rPr lang="en-US" altLang="zh-TW" sz="2000" dirty="0" smtClean="0">
                  <a:latin typeface="Times New Roman" pitchFamily="18" charset="0"/>
                  <a:cs typeface="Times New Roman" pitchFamily="18" charset="0"/>
                </a:rPr>
                <a:t>S</a:t>
              </a:r>
              <a:endParaRPr lang="zh-TW" altLang="en-US" sz="2000" dirty="0">
                <a:latin typeface="Times New Roman" pitchFamily="18" charset="0"/>
                <a:cs typeface="Times New Roman" pitchFamily="18" charset="0"/>
              </a:endParaRPr>
            </a:p>
          </p:txBody>
        </p:sp>
        <p:sp>
          <p:nvSpPr>
            <p:cNvPr id="86" name="文字方塊 85"/>
            <p:cNvSpPr txBox="1"/>
            <p:nvPr/>
          </p:nvSpPr>
          <p:spPr>
            <a:xfrm>
              <a:off x="804867" y="5517232"/>
              <a:ext cx="327334" cy="400110"/>
            </a:xfrm>
            <a:prstGeom prst="rect">
              <a:avLst/>
            </a:prstGeom>
            <a:solidFill>
              <a:srgbClr val="FFFF00"/>
            </a:solidFill>
          </p:spPr>
          <p:txBody>
            <a:bodyPr wrap="none" rtlCol="0">
              <a:spAutoFit/>
            </a:bodyPr>
            <a:lstStyle/>
            <a:p>
              <a:r>
                <a:rPr lang="en-US" altLang="zh-TW" sz="2000" dirty="0" smtClean="0">
                  <a:latin typeface="Times New Roman" pitchFamily="18" charset="0"/>
                  <a:cs typeface="Times New Roman" pitchFamily="18" charset="0"/>
                </a:rPr>
                <a:t>S</a:t>
              </a:r>
              <a:endParaRPr lang="zh-TW" altLang="en-US" sz="2000" dirty="0">
                <a:latin typeface="Times New Roman" pitchFamily="18" charset="0"/>
                <a:cs typeface="Times New Roman" pitchFamily="18" charset="0"/>
              </a:endParaRPr>
            </a:p>
          </p:txBody>
        </p:sp>
      </p:grpSp>
      <p:sp>
        <p:nvSpPr>
          <p:cNvPr id="117" name="文字方塊 116"/>
          <p:cNvSpPr txBox="1"/>
          <p:nvPr/>
        </p:nvSpPr>
        <p:spPr>
          <a:xfrm>
            <a:off x="1331640" y="3284984"/>
            <a:ext cx="2537874" cy="400110"/>
          </a:xfrm>
          <a:prstGeom prst="rect">
            <a:avLst/>
          </a:prstGeom>
          <a:noFill/>
        </p:spPr>
        <p:txBody>
          <a:bodyPr wrap="none" rtlCol="0">
            <a:spAutoFit/>
          </a:bodyPr>
          <a:lstStyle/>
          <a:p>
            <a:r>
              <a:rPr lang="en-US" altLang="zh-TW" sz="2000" dirty="0" smtClean="0">
                <a:latin typeface="Times New Roman" pitchFamily="18" charset="0"/>
                <a:ea typeface="標楷體" pitchFamily="65" charset="-120"/>
              </a:rPr>
              <a:t>Normal side of magnet</a:t>
            </a:r>
            <a:endParaRPr lang="zh-TW" altLang="en-US" sz="2000" dirty="0">
              <a:latin typeface="Times New Roman" pitchFamily="18" charset="0"/>
              <a:ea typeface="標楷體" pitchFamily="65" charset="-120"/>
            </a:endParaRPr>
          </a:p>
        </p:txBody>
      </p:sp>
      <p:sp>
        <p:nvSpPr>
          <p:cNvPr id="64" name="文字方塊 63"/>
          <p:cNvSpPr txBox="1"/>
          <p:nvPr/>
        </p:nvSpPr>
        <p:spPr>
          <a:xfrm>
            <a:off x="910034" y="6218308"/>
            <a:ext cx="2680542" cy="400110"/>
          </a:xfrm>
          <a:prstGeom prst="rect">
            <a:avLst/>
          </a:prstGeom>
          <a:noFill/>
        </p:spPr>
        <p:txBody>
          <a:bodyPr wrap="none" rtlCol="0">
            <a:spAutoFit/>
          </a:bodyPr>
          <a:lstStyle/>
          <a:p>
            <a:r>
              <a:rPr lang="en-US" altLang="zh-TW" sz="2000" dirty="0" smtClean="0">
                <a:latin typeface="Times New Roman" pitchFamily="18" charset="0"/>
                <a:ea typeface="標楷體" pitchFamily="65" charset="-120"/>
              </a:rPr>
              <a:t>Opposite side of magnet</a:t>
            </a:r>
            <a:endParaRPr lang="zh-TW" altLang="en-US" sz="2000" dirty="0">
              <a:latin typeface="Times New Roman" pitchFamily="18" charset="0"/>
              <a:ea typeface="標楷體" pitchFamily="65" charset="-120"/>
            </a:endParaRPr>
          </a:p>
        </p:txBody>
      </p:sp>
      <p:sp>
        <p:nvSpPr>
          <p:cNvPr id="65" name="文字方塊 64"/>
          <p:cNvSpPr txBox="1"/>
          <p:nvPr/>
        </p:nvSpPr>
        <p:spPr>
          <a:xfrm>
            <a:off x="3153759" y="5644313"/>
            <a:ext cx="3024336" cy="400110"/>
          </a:xfrm>
          <a:prstGeom prst="rect">
            <a:avLst/>
          </a:prstGeom>
          <a:noFill/>
        </p:spPr>
        <p:txBody>
          <a:bodyPr wrap="square" rtlCol="0">
            <a:spAutoFit/>
          </a:bodyPr>
          <a:lstStyle/>
          <a:p>
            <a:r>
              <a:rPr lang="en-US" altLang="zh-TW" sz="2000" dirty="0" smtClean="0">
                <a:latin typeface="Times New Roman" pitchFamily="18" charset="0"/>
                <a:cs typeface="Times New Roman" pitchFamily="18" charset="0"/>
                <a:sym typeface="Symbol"/>
              </a:rPr>
              <a:t></a:t>
            </a:r>
            <a:r>
              <a:rPr lang="en-US" altLang="zh-TW" sz="2000" baseline="-25000" dirty="0" smtClean="0">
                <a:latin typeface="Times New Roman" pitchFamily="18" charset="0"/>
                <a:cs typeface="Times New Roman" pitchFamily="18" charset="0"/>
                <a:sym typeface="Symbol"/>
              </a:rPr>
              <a:t>O</a:t>
            </a:r>
            <a:r>
              <a:rPr lang="en-US" altLang="zh-TW" sz="2000" dirty="0" smtClean="0">
                <a:solidFill>
                  <a:srgbClr val="FF0000"/>
                </a:solidFill>
                <a:latin typeface="Times New Roman" pitchFamily="18" charset="0"/>
                <a:cs typeface="Times New Roman" pitchFamily="18" charset="0"/>
                <a:sym typeface="Symbol"/>
              </a:rPr>
              <a:t> </a:t>
            </a:r>
            <a:r>
              <a:rPr lang="en-US" altLang="zh-TW" sz="2000" dirty="0" smtClean="0">
                <a:latin typeface="Times New Roman" pitchFamily="18" charset="0"/>
                <a:cs typeface="Times New Roman" pitchFamily="18" charset="0"/>
                <a:sym typeface="Symbol"/>
              </a:rPr>
              <a:t>=</a:t>
            </a:r>
            <a:r>
              <a:rPr lang="en-US" altLang="zh-TW" sz="2000" dirty="0" smtClean="0">
                <a:solidFill>
                  <a:srgbClr val="FF0000"/>
                </a:solidFill>
                <a:latin typeface="Times New Roman" pitchFamily="18" charset="0"/>
                <a:cs typeface="Times New Roman" pitchFamily="18" charset="0"/>
                <a:sym typeface="Symbol"/>
              </a:rPr>
              <a:t> -</a:t>
            </a:r>
            <a:r>
              <a:rPr lang="en-US" altLang="zh-TW" sz="2000" baseline="-25000" dirty="0">
                <a:solidFill>
                  <a:srgbClr val="FF0000"/>
                </a:solidFill>
                <a:latin typeface="Times New Roman" pitchFamily="18" charset="0"/>
                <a:cs typeface="Times New Roman" pitchFamily="18" charset="0"/>
                <a:sym typeface="Symbol"/>
              </a:rPr>
              <a:t>s </a:t>
            </a:r>
            <a:r>
              <a:rPr lang="en-US" altLang="zh-TW" sz="2000" dirty="0">
                <a:latin typeface="Times New Roman" pitchFamily="18" charset="0"/>
                <a:cs typeface="Times New Roman" pitchFamily="18" charset="0"/>
                <a:sym typeface="Symbol"/>
              </a:rPr>
              <a:t>+</a:t>
            </a:r>
            <a:r>
              <a:rPr lang="en-US" altLang="zh-TW" sz="2000" dirty="0" smtClean="0">
                <a:solidFill>
                  <a:srgbClr val="FF0000"/>
                </a:solidFill>
                <a:latin typeface="Times New Roman" pitchFamily="18" charset="0"/>
                <a:cs typeface="Times New Roman" pitchFamily="18" charset="0"/>
                <a:sym typeface="Symbol"/>
              </a:rPr>
              <a:t> </a:t>
            </a:r>
            <a:r>
              <a:rPr lang="en-US" altLang="zh-TW" sz="2000" dirty="0" smtClean="0">
                <a:latin typeface="Times New Roman" pitchFamily="18" charset="0"/>
                <a:cs typeface="Times New Roman" pitchFamily="18" charset="0"/>
                <a:sym typeface="Symbol"/>
              </a:rPr>
              <a:t></a:t>
            </a:r>
            <a:r>
              <a:rPr lang="en-US" altLang="zh-TW" sz="2000" baseline="-25000" dirty="0" smtClean="0">
                <a:latin typeface="Times New Roman" pitchFamily="18" charset="0"/>
                <a:cs typeface="Times New Roman" pitchFamily="18" charset="0"/>
                <a:sym typeface="Symbol"/>
              </a:rPr>
              <a:t>p</a:t>
            </a:r>
            <a:r>
              <a:rPr lang="en-US" altLang="zh-TW" sz="2000" dirty="0" smtClean="0">
                <a:latin typeface="Times New Roman" pitchFamily="18" charset="0"/>
                <a:cs typeface="Times New Roman" pitchFamily="18" charset="0"/>
                <a:sym typeface="Symbol"/>
              </a:rPr>
              <a:t>   ------(2)</a:t>
            </a:r>
          </a:p>
        </p:txBody>
      </p:sp>
      <p:sp>
        <p:nvSpPr>
          <p:cNvPr id="3" name="文字方塊 2"/>
          <p:cNvSpPr txBox="1"/>
          <p:nvPr/>
        </p:nvSpPr>
        <p:spPr>
          <a:xfrm>
            <a:off x="5580112" y="4497793"/>
            <a:ext cx="3426089" cy="1631216"/>
          </a:xfrm>
          <a:prstGeom prst="rect">
            <a:avLst/>
          </a:prstGeom>
          <a:solidFill>
            <a:srgbClr val="FFFF00"/>
          </a:solidFill>
        </p:spPr>
        <p:txBody>
          <a:bodyPr wrap="square" rtlCol="0">
            <a:spAutoFit/>
          </a:bodyPr>
          <a:lstStyle/>
          <a:p>
            <a:pPr marL="342900" indent="-342900" algn="just">
              <a:buAutoNum type="arabicPeriod"/>
            </a:pPr>
            <a:r>
              <a:rPr lang="en-US" altLang="zh-TW" sz="2000" dirty="0">
                <a:solidFill>
                  <a:srgbClr val="FF0000"/>
                </a:solidFill>
              </a:rPr>
              <a:t>The resolution of rotary encoder is 9000.</a:t>
            </a:r>
          </a:p>
          <a:p>
            <a:pPr marL="342900" indent="-342900" algn="just">
              <a:buAutoNum type="arabicPeriod"/>
            </a:pPr>
            <a:r>
              <a:rPr lang="en-US" altLang="zh-TW" sz="2000" dirty="0">
                <a:solidFill>
                  <a:srgbClr val="FF0000"/>
                </a:solidFill>
              </a:rPr>
              <a:t>The precision of the roll angle measurement is 0.01</a:t>
            </a:r>
            <a:r>
              <a:rPr lang="en-US" altLang="zh-TW" sz="2000" baseline="30000" dirty="0">
                <a:solidFill>
                  <a:srgbClr val="FF0000"/>
                </a:solidFill>
              </a:rPr>
              <a:t>o</a:t>
            </a:r>
            <a:r>
              <a:rPr lang="en-US" altLang="zh-TW" sz="2000" dirty="0">
                <a:solidFill>
                  <a:srgbClr val="FF0000"/>
                </a:solidFill>
              </a:rPr>
              <a:t>. </a:t>
            </a:r>
            <a:endParaRPr lang="zh-TW" altLang="en-US" sz="2000" dirty="0">
              <a:solidFill>
                <a:srgbClr val="FF0000"/>
              </a:solidFill>
            </a:endParaRPr>
          </a:p>
        </p:txBody>
      </p:sp>
    </p:spTree>
    <p:extLst>
      <p:ext uri="{BB962C8B-B14F-4D97-AF65-F5344CB8AC3E}">
        <p14:creationId xmlns:p14="http://schemas.microsoft.com/office/powerpoint/2010/main" val="2422767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a:off x="8572632" y="6544990"/>
            <a:ext cx="594680" cy="313010"/>
          </a:xfrm>
          <a:prstGeom prst="rect">
            <a:avLst/>
          </a:prstGeom>
        </p:spPr>
        <p:txBody>
          <a:bodyPr/>
          <a:lstStyle/>
          <a:p>
            <a:pPr>
              <a:defRPr/>
            </a:pPr>
            <a:fld id="{515B2141-82F7-4B0A-AF31-1F0CBC25FA97}" type="slidenum">
              <a:rPr lang="en-US" altLang="zh-TW" sz="1200">
                <a:latin typeface="Times New Roman" pitchFamily="18" charset="0"/>
                <a:ea typeface="標楷體" pitchFamily="65" charset="-120"/>
              </a:rPr>
              <a:pPr>
                <a:defRPr/>
              </a:pPr>
              <a:t>16</a:t>
            </a:fld>
            <a:endParaRPr lang="en-US" altLang="zh-TW" sz="1200" dirty="0">
              <a:latin typeface="Times New Roman" pitchFamily="18" charset="0"/>
              <a:ea typeface="標楷體" pitchFamily="65" charset="-120"/>
            </a:endParaRPr>
          </a:p>
        </p:txBody>
      </p:sp>
      <p:sp>
        <p:nvSpPr>
          <p:cNvPr id="2052"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TW" altLang="en-US"/>
          </a:p>
        </p:txBody>
      </p:sp>
      <p:sp>
        <p:nvSpPr>
          <p:cNvPr id="8" name="Rectangle 2"/>
          <p:cNvSpPr txBox="1">
            <a:spLocks noChangeArrowheads="1"/>
          </p:cNvSpPr>
          <p:nvPr/>
        </p:nvSpPr>
        <p:spPr bwMode="auto">
          <a:xfrm>
            <a:off x="519113" y="0"/>
            <a:ext cx="8229600" cy="836613"/>
          </a:xfrm>
          <a:prstGeom prst="rect">
            <a:avLst/>
          </a:prstGeom>
          <a:noFill/>
          <a:ln w="9525">
            <a:noFill/>
            <a:miter lim="800000"/>
            <a:headEnd/>
            <a:tailEnd/>
          </a:ln>
        </p:spPr>
        <p:txBody>
          <a:bodyPr anchor="ctr"/>
          <a:lstStyle/>
          <a:p>
            <a:pPr algn="ctr">
              <a:defRPr/>
            </a:pPr>
            <a:r>
              <a:rPr lang="en-US" altLang="zh-TW" sz="4000" b="1" kern="0" dirty="0" smtClean="0">
                <a:solidFill>
                  <a:srgbClr val="FF0000"/>
                </a:solidFill>
                <a:latin typeface="Times New Roman"/>
                <a:ea typeface="標楷體"/>
                <a:cs typeface="+mj-cs"/>
              </a:rPr>
              <a:t>Roll Angle measurement by CMM</a:t>
            </a:r>
            <a:endParaRPr lang="en-US" altLang="zh-TW" sz="4000" b="1" kern="0" dirty="0">
              <a:solidFill>
                <a:srgbClr val="FF0000"/>
              </a:solidFill>
              <a:latin typeface="Times New Roman"/>
              <a:ea typeface="標楷體"/>
              <a:cs typeface="+mj-cs"/>
            </a:endParaRPr>
          </a:p>
        </p:txBody>
      </p:sp>
      <p:grpSp>
        <p:nvGrpSpPr>
          <p:cNvPr id="3" name="群組 61"/>
          <p:cNvGrpSpPr/>
          <p:nvPr/>
        </p:nvGrpSpPr>
        <p:grpSpPr>
          <a:xfrm>
            <a:off x="4239853" y="3366654"/>
            <a:ext cx="4392488" cy="3074742"/>
            <a:chOff x="4139952" y="3501008"/>
            <a:chExt cx="4392488" cy="3074742"/>
          </a:xfrm>
        </p:grpSpPr>
        <p:pic>
          <p:nvPicPr>
            <p:cNvPr id="2" name="Picture 2"/>
            <p:cNvPicPr>
              <a:picLocks noChangeAspect="1" noChangeArrowheads="1"/>
            </p:cNvPicPr>
            <p:nvPr/>
          </p:nvPicPr>
          <p:blipFill>
            <a:blip r:embed="rId2" cstate="print"/>
            <a:srcRect l="26657" t="16520" r="12594" b="15441"/>
            <a:stretch>
              <a:fillRect/>
            </a:stretch>
          </p:blipFill>
          <p:spPr bwMode="auto">
            <a:xfrm>
              <a:off x="4139952" y="3501008"/>
              <a:ext cx="4392488" cy="3074742"/>
            </a:xfrm>
            <a:prstGeom prst="rect">
              <a:avLst/>
            </a:prstGeom>
            <a:noFill/>
            <a:ln w="9525">
              <a:noFill/>
              <a:miter lim="800000"/>
              <a:headEnd/>
              <a:tailEnd/>
            </a:ln>
          </p:spPr>
        </p:pic>
        <p:cxnSp>
          <p:nvCxnSpPr>
            <p:cNvPr id="58" name="直線單箭頭接點 57"/>
            <p:cNvCxnSpPr/>
            <p:nvPr/>
          </p:nvCxnSpPr>
          <p:spPr>
            <a:xfrm>
              <a:off x="4869760" y="4797152"/>
              <a:ext cx="2952328" cy="0"/>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a:off x="4581728" y="4653136"/>
              <a:ext cx="3600000" cy="0"/>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文字方塊 59"/>
            <p:cNvSpPr txBox="1"/>
            <p:nvPr/>
          </p:nvSpPr>
          <p:spPr>
            <a:xfrm>
              <a:off x="6064712" y="4788729"/>
              <a:ext cx="530915" cy="276999"/>
            </a:xfrm>
            <a:prstGeom prst="rect">
              <a:avLst/>
            </a:prstGeom>
            <a:noFill/>
          </p:spPr>
          <p:txBody>
            <a:bodyPr wrap="none" rtlCol="0">
              <a:spAutoFit/>
            </a:bodyPr>
            <a:lstStyle/>
            <a:p>
              <a:r>
                <a:rPr lang="en-US" altLang="zh-TW" sz="1200" dirty="0" smtClean="0">
                  <a:solidFill>
                    <a:srgbClr val="FF0000"/>
                  </a:solidFill>
                  <a:latin typeface="Times New Roman" pitchFamily="18" charset="0"/>
                  <a:cs typeface="Times New Roman" pitchFamily="18" charset="0"/>
                </a:rPr>
                <a:t>104.9</a:t>
              </a:r>
              <a:endParaRPr lang="zh-TW" altLang="en-US" sz="1200" dirty="0">
                <a:solidFill>
                  <a:srgbClr val="FF0000"/>
                </a:solidFill>
                <a:latin typeface="Times New Roman" pitchFamily="18" charset="0"/>
                <a:cs typeface="Times New Roman" pitchFamily="18" charset="0"/>
              </a:endParaRPr>
            </a:p>
          </p:txBody>
        </p:sp>
        <p:sp>
          <p:nvSpPr>
            <p:cNvPr id="61" name="文字方塊 60"/>
            <p:cNvSpPr txBox="1"/>
            <p:nvPr/>
          </p:nvSpPr>
          <p:spPr>
            <a:xfrm>
              <a:off x="6057309" y="4376137"/>
              <a:ext cx="530915" cy="276999"/>
            </a:xfrm>
            <a:prstGeom prst="rect">
              <a:avLst/>
            </a:prstGeom>
            <a:noFill/>
          </p:spPr>
          <p:txBody>
            <a:bodyPr wrap="none" rtlCol="0">
              <a:spAutoFit/>
            </a:bodyPr>
            <a:lstStyle/>
            <a:p>
              <a:r>
                <a:rPr lang="en-US" altLang="zh-TW" sz="1200" dirty="0" smtClean="0">
                  <a:solidFill>
                    <a:srgbClr val="FF0000"/>
                  </a:solidFill>
                  <a:latin typeface="Times New Roman" pitchFamily="18" charset="0"/>
                  <a:cs typeface="Times New Roman" pitchFamily="18" charset="0"/>
                </a:rPr>
                <a:t>124.6</a:t>
              </a:r>
              <a:endParaRPr lang="zh-TW" altLang="en-US" sz="1200" dirty="0">
                <a:solidFill>
                  <a:srgbClr val="FF0000"/>
                </a:solidFill>
                <a:latin typeface="Times New Roman" pitchFamily="18" charset="0"/>
                <a:cs typeface="Times New Roman" pitchFamily="18" charset="0"/>
              </a:endParaRPr>
            </a:p>
          </p:txBody>
        </p:sp>
      </p:grpSp>
      <p:grpSp>
        <p:nvGrpSpPr>
          <p:cNvPr id="4" name="群組 81"/>
          <p:cNvGrpSpPr/>
          <p:nvPr/>
        </p:nvGrpSpPr>
        <p:grpSpPr>
          <a:xfrm>
            <a:off x="5364088" y="980728"/>
            <a:ext cx="3565123" cy="2313018"/>
            <a:chOff x="4644008" y="908720"/>
            <a:chExt cx="3565123" cy="2313018"/>
          </a:xfrm>
        </p:grpSpPr>
        <p:pic>
          <p:nvPicPr>
            <p:cNvPr id="10" name="Picture 6"/>
            <p:cNvPicPr>
              <a:picLocks noChangeAspect="1" noChangeArrowheads="1"/>
            </p:cNvPicPr>
            <p:nvPr/>
          </p:nvPicPr>
          <p:blipFill>
            <a:blip r:embed="rId3" cstate="print"/>
            <a:srcRect l="64999" t="44286" r="17143" b="20196"/>
            <a:stretch>
              <a:fillRect/>
            </a:stretch>
          </p:blipFill>
          <p:spPr bwMode="auto">
            <a:xfrm>
              <a:off x="5387456" y="908720"/>
              <a:ext cx="2001651" cy="2313018"/>
            </a:xfrm>
            <a:prstGeom prst="rect">
              <a:avLst/>
            </a:prstGeom>
            <a:noFill/>
            <a:ln w="1">
              <a:noFill/>
              <a:miter lim="800000"/>
              <a:headEnd/>
              <a:tailEnd/>
            </a:ln>
          </p:spPr>
        </p:pic>
        <p:cxnSp>
          <p:nvCxnSpPr>
            <p:cNvPr id="32" name="直線接點 31"/>
            <p:cNvCxnSpPr/>
            <p:nvPr/>
          </p:nvCxnSpPr>
          <p:spPr>
            <a:xfrm>
              <a:off x="6617408" y="2103672"/>
              <a:ext cx="10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a:off x="5245344" y="2103672"/>
              <a:ext cx="10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5167800" y="3020320"/>
              <a:ext cx="252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7524328" y="2224400"/>
              <a:ext cx="0" cy="720000"/>
            </a:xfrm>
            <a:prstGeom prst="straightConnector1">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a:off x="5292080" y="2204864"/>
              <a:ext cx="0" cy="720000"/>
            </a:xfrm>
            <a:prstGeom prst="straightConnector1">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7487597" y="2431921"/>
              <a:ext cx="684803" cy="276999"/>
            </a:xfrm>
            <a:prstGeom prst="rect">
              <a:avLst/>
            </a:prstGeom>
            <a:noFill/>
          </p:spPr>
          <p:txBody>
            <a:bodyPr wrap="none" rtlCol="0">
              <a:spAutoFit/>
            </a:bodyPr>
            <a:lstStyle/>
            <a:p>
              <a:r>
                <a:rPr lang="en-US" altLang="zh-TW" sz="1200" dirty="0" smtClean="0">
                  <a:solidFill>
                    <a:srgbClr val="FF0000"/>
                  </a:solidFill>
                  <a:latin typeface="Times New Roman" pitchFamily="18" charset="0"/>
                  <a:cs typeface="Times New Roman" pitchFamily="18" charset="0"/>
                </a:rPr>
                <a:t>487.693</a:t>
              </a:r>
              <a:endParaRPr lang="zh-TW" altLang="en-US" sz="1200" dirty="0">
                <a:solidFill>
                  <a:srgbClr val="FF0000"/>
                </a:solidFill>
                <a:latin typeface="Times New Roman" pitchFamily="18" charset="0"/>
                <a:cs typeface="Times New Roman" pitchFamily="18" charset="0"/>
              </a:endParaRPr>
            </a:p>
          </p:txBody>
        </p:sp>
        <p:sp>
          <p:nvSpPr>
            <p:cNvPr id="40" name="文字方塊 39"/>
            <p:cNvSpPr txBox="1"/>
            <p:nvPr/>
          </p:nvSpPr>
          <p:spPr>
            <a:xfrm>
              <a:off x="4644008" y="2420888"/>
              <a:ext cx="684803" cy="276999"/>
            </a:xfrm>
            <a:prstGeom prst="rect">
              <a:avLst/>
            </a:prstGeom>
            <a:noFill/>
          </p:spPr>
          <p:txBody>
            <a:bodyPr wrap="none" rtlCol="0">
              <a:spAutoFit/>
            </a:bodyPr>
            <a:lstStyle/>
            <a:p>
              <a:r>
                <a:rPr lang="en-US" altLang="zh-TW" sz="1200" dirty="0" smtClean="0">
                  <a:solidFill>
                    <a:srgbClr val="FF0000"/>
                  </a:solidFill>
                  <a:latin typeface="Times New Roman" pitchFamily="18" charset="0"/>
                  <a:cs typeface="Times New Roman" pitchFamily="18" charset="0"/>
                </a:rPr>
                <a:t>487.681</a:t>
              </a:r>
              <a:endParaRPr lang="zh-TW" altLang="en-US" sz="1200" dirty="0">
                <a:solidFill>
                  <a:srgbClr val="FF0000"/>
                </a:solidFill>
                <a:latin typeface="Times New Roman" pitchFamily="18" charset="0"/>
                <a:cs typeface="Times New Roman" pitchFamily="18" charset="0"/>
              </a:endParaRPr>
            </a:p>
          </p:txBody>
        </p:sp>
        <p:cxnSp>
          <p:nvCxnSpPr>
            <p:cNvPr id="76" name="直線接點 75"/>
            <p:cNvCxnSpPr/>
            <p:nvPr/>
          </p:nvCxnSpPr>
          <p:spPr>
            <a:xfrm>
              <a:off x="6650184" y="2070896"/>
              <a:ext cx="144000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a:xfrm>
              <a:off x="4900224" y="2070896"/>
              <a:ext cx="144000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a:off x="7852552" y="2074240"/>
              <a:ext cx="0" cy="900000"/>
            </a:xfrm>
            <a:prstGeom prst="straightConnector1">
              <a:avLst/>
            </a:prstGeom>
            <a:ln w="127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p:nvPr/>
          </p:nvCxnSpPr>
          <p:spPr>
            <a:xfrm>
              <a:off x="5188256" y="2074240"/>
              <a:ext cx="0" cy="900000"/>
            </a:xfrm>
            <a:prstGeom prst="straightConnector1">
              <a:avLst/>
            </a:prstGeom>
            <a:ln w="127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0" name="文字方塊 79"/>
            <p:cNvSpPr txBox="1"/>
            <p:nvPr/>
          </p:nvSpPr>
          <p:spPr>
            <a:xfrm>
              <a:off x="7524328" y="1844824"/>
              <a:ext cx="684803" cy="276999"/>
            </a:xfrm>
            <a:prstGeom prst="rect">
              <a:avLst/>
            </a:prstGeom>
            <a:noFill/>
          </p:spPr>
          <p:txBody>
            <a:bodyPr wrap="none" rtlCol="0">
              <a:spAutoFit/>
            </a:bodyPr>
            <a:lstStyle/>
            <a:p>
              <a:r>
                <a:rPr lang="en-US" altLang="zh-TW" sz="1200" dirty="0" smtClean="0">
                  <a:solidFill>
                    <a:srgbClr val="0000FF"/>
                  </a:solidFill>
                  <a:latin typeface="Times New Roman" pitchFamily="18" charset="0"/>
                  <a:cs typeface="Times New Roman" pitchFamily="18" charset="0"/>
                </a:rPr>
                <a:t>512.305</a:t>
              </a:r>
              <a:endParaRPr lang="zh-TW" altLang="en-US" sz="1200" dirty="0">
                <a:solidFill>
                  <a:srgbClr val="0000FF"/>
                </a:solidFill>
                <a:latin typeface="Times New Roman" pitchFamily="18" charset="0"/>
                <a:cs typeface="Times New Roman" pitchFamily="18" charset="0"/>
              </a:endParaRPr>
            </a:p>
          </p:txBody>
        </p:sp>
        <p:sp>
          <p:nvSpPr>
            <p:cNvPr id="81" name="文字方塊 80"/>
            <p:cNvSpPr txBox="1"/>
            <p:nvPr/>
          </p:nvSpPr>
          <p:spPr>
            <a:xfrm>
              <a:off x="4716016" y="1813033"/>
              <a:ext cx="684803" cy="276999"/>
            </a:xfrm>
            <a:prstGeom prst="rect">
              <a:avLst/>
            </a:prstGeom>
            <a:noFill/>
          </p:spPr>
          <p:txBody>
            <a:bodyPr wrap="none" rtlCol="0">
              <a:spAutoFit/>
            </a:bodyPr>
            <a:lstStyle/>
            <a:p>
              <a:r>
                <a:rPr lang="en-US" altLang="zh-TW" sz="1200" dirty="0" smtClean="0">
                  <a:solidFill>
                    <a:srgbClr val="0000FF"/>
                  </a:solidFill>
                  <a:latin typeface="Times New Roman" pitchFamily="18" charset="0"/>
                  <a:cs typeface="Times New Roman" pitchFamily="18" charset="0"/>
                </a:rPr>
                <a:t>512.291</a:t>
              </a:r>
              <a:endParaRPr lang="zh-TW" altLang="en-US" sz="1200" dirty="0">
                <a:solidFill>
                  <a:srgbClr val="0000FF"/>
                </a:solidFill>
                <a:latin typeface="Times New Roman" pitchFamily="18" charset="0"/>
                <a:cs typeface="Times New Roman" pitchFamily="18" charset="0"/>
              </a:endParaRPr>
            </a:p>
          </p:txBody>
        </p:sp>
      </p:grpSp>
      <p:grpSp>
        <p:nvGrpSpPr>
          <p:cNvPr id="5" name="群組 93"/>
          <p:cNvGrpSpPr/>
          <p:nvPr/>
        </p:nvGrpSpPr>
        <p:grpSpPr>
          <a:xfrm>
            <a:off x="166828" y="1040796"/>
            <a:ext cx="3888432" cy="5400600"/>
            <a:chOff x="251520" y="1124744"/>
            <a:chExt cx="3888432" cy="5400600"/>
          </a:xfrm>
        </p:grpSpPr>
        <p:grpSp>
          <p:nvGrpSpPr>
            <p:cNvPr id="6" name="群組 67"/>
            <p:cNvGrpSpPr/>
            <p:nvPr/>
          </p:nvGrpSpPr>
          <p:grpSpPr>
            <a:xfrm>
              <a:off x="251520" y="3861048"/>
              <a:ext cx="3042809" cy="1181745"/>
              <a:chOff x="451044" y="3933056"/>
              <a:chExt cx="3042809" cy="1181745"/>
            </a:xfrm>
          </p:grpSpPr>
          <p:cxnSp>
            <p:nvCxnSpPr>
              <p:cNvPr id="50" name="直線接點 49"/>
              <p:cNvCxnSpPr/>
              <p:nvPr/>
            </p:nvCxnSpPr>
            <p:spPr>
              <a:xfrm>
                <a:off x="1675180" y="4034681"/>
                <a:ext cx="1224136"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a:xfrm flipH="1">
                <a:off x="1675180" y="4610745"/>
                <a:ext cx="12241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a:xfrm flipV="1">
                <a:off x="1675180" y="4034681"/>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文字方塊 54"/>
              <p:cNvSpPr txBox="1"/>
              <p:nvPr/>
            </p:nvSpPr>
            <p:spPr>
              <a:xfrm>
                <a:off x="451044" y="4106689"/>
                <a:ext cx="1351652" cy="461665"/>
              </a:xfrm>
              <a:prstGeom prst="rect">
                <a:avLst/>
              </a:prstGeom>
              <a:noFill/>
            </p:spPr>
            <p:txBody>
              <a:bodyPr wrap="none" rtlCol="0">
                <a:spAutoFit/>
              </a:bodyPr>
              <a:lstStyle/>
              <a:p>
                <a:r>
                  <a:rPr lang="en-US" altLang="zh-TW" sz="1200" dirty="0" smtClean="0">
                    <a:solidFill>
                      <a:srgbClr val="FF0000"/>
                    </a:solidFill>
                    <a:latin typeface="Times New Roman" pitchFamily="18" charset="0"/>
                    <a:cs typeface="Times New Roman" pitchFamily="18" charset="0"/>
                  </a:rPr>
                  <a:t>487.694</a:t>
                </a:r>
                <a:r>
                  <a:rPr lang="zh-TW" altLang="en-US" sz="1200" dirty="0" smtClean="0">
                    <a:solidFill>
                      <a:srgbClr val="FF0000"/>
                    </a:solidFill>
                    <a:latin typeface="Times New Roman" pitchFamily="18" charset="0"/>
                    <a:cs typeface="Times New Roman" pitchFamily="18" charset="0"/>
                  </a:rPr>
                  <a:t> </a:t>
                </a:r>
                <a:r>
                  <a:rPr lang="en-US" altLang="zh-TW" sz="1200" dirty="0" smtClean="0">
                    <a:solidFill>
                      <a:srgbClr val="FF0000"/>
                    </a:solidFill>
                    <a:latin typeface="Times New Roman" pitchFamily="18" charset="0"/>
                    <a:cs typeface="Times New Roman" pitchFamily="18" charset="0"/>
                  </a:rPr>
                  <a:t>-</a:t>
                </a:r>
                <a:r>
                  <a:rPr lang="zh-TW" altLang="en-US" sz="1200" dirty="0" smtClean="0">
                    <a:solidFill>
                      <a:srgbClr val="FF0000"/>
                    </a:solidFill>
                    <a:latin typeface="Times New Roman" pitchFamily="18" charset="0"/>
                    <a:cs typeface="Times New Roman" pitchFamily="18" charset="0"/>
                  </a:rPr>
                  <a:t> </a:t>
                </a:r>
                <a:r>
                  <a:rPr lang="en-US" altLang="zh-TW" sz="1200" dirty="0" smtClean="0">
                    <a:solidFill>
                      <a:srgbClr val="FF0000"/>
                    </a:solidFill>
                    <a:latin typeface="Times New Roman" pitchFamily="18" charset="0"/>
                    <a:cs typeface="Times New Roman" pitchFamily="18" charset="0"/>
                  </a:rPr>
                  <a:t>487.682</a:t>
                </a:r>
                <a:r>
                  <a:rPr lang="zh-TW" altLang="en-US" sz="1200" dirty="0" smtClean="0">
                    <a:solidFill>
                      <a:srgbClr val="FF0000"/>
                    </a:solidFill>
                    <a:latin typeface="Times New Roman" pitchFamily="18" charset="0"/>
                    <a:cs typeface="Times New Roman" pitchFamily="18" charset="0"/>
                  </a:rPr>
                  <a:t> </a:t>
                </a:r>
                <a:endParaRPr lang="en-US" altLang="zh-TW" sz="1200" dirty="0" smtClean="0">
                  <a:solidFill>
                    <a:srgbClr val="FF0000"/>
                  </a:solidFill>
                  <a:latin typeface="Times New Roman" pitchFamily="18" charset="0"/>
                  <a:cs typeface="Times New Roman" pitchFamily="18" charset="0"/>
                </a:endParaRPr>
              </a:p>
              <a:p>
                <a:r>
                  <a:rPr lang="en-US" altLang="zh-TW" sz="1200" dirty="0" smtClean="0">
                    <a:solidFill>
                      <a:srgbClr val="FF0000"/>
                    </a:solidFill>
                    <a:latin typeface="Times New Roman" pitchFamily="18" charset="0"/>
                    <a:cs typeface="Times New Roman" pitchFamily="18" charset="0"/>
                  </a:rPr>
                  <a:t>=</a:t>
                </a:r>
                <a:r>
                  <a:rPr lang="zh-TW" altLang="en-US" sz="1200" dirty="0" smtClean="0">
                    <a:solidFill>
                      <a:srgbClr val="FF0000"/>
                    </a:solidFill>
                    <a:latin typeface="Times New Roman" pitchFamily="18" charset="0"/>
                    <a:cs typeface="Times New Roman" pitchFamily="18" charset="0"/>
                  </a:rPr>
                  <a:t> </a:t>
                </a:r>
                <a:r>
                  <a:rPr lang="en-US" altLang="zh-TW" sz="1200" dirty="0" smtClean="0">
                    <a:solidFill>
                      <a:srgbClr val="FF0000"/>
                    </a:solidFill>
                    <a:latin typeface="Times New Roman" pitchFamily="18" charset="0"/>
                    <a:cs typeface="Times New Roman" pitchFamily="18" charset="0"/>
                  </a:rPr>
                  <a:t>0.012</a:t>
                </a:r>
                <a:r>
                  <a:rPr lang="zh-TW" altLang="en-US" sz="1200" dirty="0" smtClean="0">
                    <a:solidFill>
                      <a:srgbClr val="FF0000"/>
                    </a:solidFill>
                    <a:latin typeface="Times New Roman" pitchFamily="18" charset="0"/>
                    <a:cs typeface="Times New Roman" pitchFamily="18" charset="0"/>
                  </a:rPr>
                  <a:t> </a:t>
                </a:r>
                <a:r>
                  <a:rPr lang="en-US" altLang="zh-TW" sz="1200" dirty="0" smtClean="0">
                    <a:solidFill>
                      <a:srgbClr val="FF0000"/>
                    </a:solidFill>
                    <a:latin typeface="Times New Roman" pitchFamily="18" charset="0"/>
                    <a:cs typeface="Times New Roman" pitchFamily="18" charset="0"/>
                  </a:rPr>
                  <a:t>mm</a:t>
                </a:r>
                <a:endParaRPr lang="zh-TW" altLang="en-US" sz="1200" dirty="0">
                  <a:solidFill>
                    <a:srgbClr val="FF0000"/>
                  </a:solidFill>
                  <a:latin typeface="Times New Roman" pitchFamily="18" charset="0"/>
                  <a:cs typeface="Times New Roman" pitchFamily="18" charset="0"/>
                </a:endParaRPr>
              </a:p>
            </p:txBody>
          </p:sp>
          <p:sp>
            <p:nvSpPr>
              <p:cNvPr id="63" name="文字方塊 62"/>
              <p:cNvSpPr txBox="1"/>
              <p:nvPr/>
            </p:nvSpPr>
            <p:spPr>
              <a:xfrm>
                <a:off x="1619672" y="4653136"/>
                <a:ext cx="1186543" cy="461665"/>
              </a:xfrm>
              <a:prstGeom prst="rect">
                <a:avLst/>
              </a:prstGeom>
              <a:noFill/>
            </p:spPr>
            <p:txBody>
              <a:bodyPr wrap="none" rtlCol="0">
                <a:spAutoFit/>
              </a:bodyPr>
              <a:lstStyle/>
              <a:p>
                <a:r>
                  <a:rPr lang="en-US" altLang="zh-TW" sz="1200" dirty="0" smtClean="0">
                    <a:solidFill>
                      <a:srgbClr val="FF0000"/>
                    </a:solidFill>
                    <a:latin typeface="Times New Roman" pitchFamily="18" charset="0"/>
                    <a:cs typeface="Times New Roman" pitchFamily="18" charset="0"/>
                  </a:rPr>
                  <a:t>(124.6+104.9)/2</a:t>
                </a:r>
              </a:p>
              <a:p>
                <a:r>
                  <a:rPr lang="en-US" altLang="zh-TW" sz="1200" dirty="0" smtClean="0">
                    <a:solidFill>
                      <a:srgbClr val="FF0000"/>
                    </a:solidFill>
                    <a:latin typeface="Times New Roman" pitchFamily="18" charset="0"/>
                    <a:cs typeface="Times New Roman" pitchFamily="18" charset="0"/>
                  </a:rPr>
                  <a:t>=</a:t>
                </a:r>
                <a:r>
                  <a:rPr lang="zh-TW" altLang="en-US" sz="1200" dirty="0" smtClean="0">
                    <a:solidFill>
                      <a:srgbClr val="FF0000"/>
                    </a:solidFill>
                    <a:latin typeface="Times New Roman" pitchFamily="18" charset="0"/>
                    <a:cs typeface="Times New Roman" pitchFamily="18" charset="0"/>
                  </a:rPr>
                  <a:t> </a:t>
                </a:r>
                <a:r>
                  <a:rPr lang="en-US" altLang="zh-TW" sz="1200" dirty="0" smtClean="0">
                    <a:solidFill>
                      <a:srgbClr val="FF0000"/>
                    </a:solidFill>
                    <a:latin typeface="Times New Roman" pitchFamily="18" charset="0"/>
                    <a:cs typeface="Times New Roman" pitchFamily="18" charset="0"/>
                  </a:rPr>
                  <a:t>114.75mm</a:t>
                </a:r>
                <a:endParaRPr lang="zh-TW" altLang="en-US" sz="1200" dirty="0">
                  <a:solidFill>
                    <a:srgbClr val="FF0000"/>
                  </a:solidFill>
                  <a:latin typeface="Times New Roman" pitchFamily="18" charset="0"/>
                  <a:cs typeface="Times New Roman" pitchFamily="18" charset="0"/>
                </a:endParaRPr>
              </a:p>
            </p:txBody>
          </p:sp>
          <p:sp>
            <p:nvSpPr>
              <p:cNvPr id="64" name="弧形 63"/>
              <p:cNvSpPr/>
              <p:nvPr/>
            </p:nvSpPr>
            <p:spPr>
              <a:xfrm flipH="1">
                <a:off x="2382576" y="4221088"/>
                <a:ext cx="864096" cy="792088"/>
              </a:xfrm>
              <a:prstGeom prst="arc">
                <a:avLst>
                  <a:gd name="adj1" fmla="val 19840243"/>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66" name="直線單箭頭接點 65"/>
              <p:cNvCxnSpPr/>
              <p:nvPr/>
            </p:nvCxnSpPr>
            <p:spPr>
              <a:xfrm flipV="1">
                <a:off x="2411760" y="4221088"/>
                <a:ext cx="288032" cy="288032"/>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文字方塊 66"/>
              <p:cNvSpPr txBox="1"/>
              <p:nvPr/>
            </p:nvSpPr>
            <p:spPr>
              <a:xfrm>
                <a:off x="2555776" y="3933056"/>
                <a:ext cx="938077" cy="338554"/>
              </a:xfrm>
              <a:prstGeom prst="rect">
                <a:avLst/>
              </a:prstGeom>
              <a:noFill/>
            </p:spPr>
            <p:txBody>
              <a:bodyPr wrap="none" rtlCol="0">
                <a:spAutoFit/>
              </a:bodyPr>
              <a:lstStyle/>
              <a:p>
                <a:r>
                  <a:rPr lang="zh-TW" altLang="en-US" sz="1600" b="1" dirty="0" smtClean="0">
                    <a:solidFill>
                      <a:srgbClr val="FF0000"/>
                    </a:solidFill>
                    <a:latin typeface="Times New Roman" pitchFamily="18" charset="0"/>
                    <a:cs typeface="Times New Roman" pitchFamily="18" charset="0"/>
                    <a:sym typeface="Symbol"/>
                  </a:rPr>
                  <a:t></a:t>
                </a:r>
                <a:r>
                  <a:rPr lang="en-US" altLang="zh-TW" sz="1600" b="1" dirty="0" smtClean="0">
                    <a:solidFill>
                      <a:srgbClr val="FF0000"/>
                    </a:solidFill>
                    <a:latin typeface="Times New Roman" pitchFamily="18" charset="0"/>
                    <a:cs typeface="Times New Roman" pitchFamily="18" charset="0"/>
                    <a:sym typeface="Symbol"/>
                  </a:rPr>
                  <a:t>=0.006</a:t>
                </a:r>
                <a:r>
                  <a:rPr lang="en-US" altLang="zh-TW" sz="1600" b="1" baseline="30000" dirty="0" smtClean="0">
                    <a:solidFill>
                      <a:srgbClr val="FF0000"/>
                    </a:solidFill>
                    <a:latin typeface="Times New Roman" pitchFamily="18" charset="0"/>
                    <a:cs typeface="Times New Roman" pitchFamily="18" charset="0"/>
                    <a:sym typeface="Symbol"/>
                  </a:rPr>
                  <a:t>o</a:t>
                </a:r>
                <a:endParaRPr lang="zh-TW" altLang="en-US" sz="1600" b="1" dirty="0">
                  <a:solidFill>
                    <a:srgbClr val="FF0000"/>
                  </a:solidFill>
                  <a:latin typeface="Times New Roman" pitchFamily="18" charset="0"/>
                  <a:cs typeface="Times New Roman" pitchFamily="18" charset="0"/>
                </a:endParaRPr>
              </a:p>
            </p:txBody>
          </p:sp>
        </p:grpSp>
        <p:grpSp>
          <p:nvGrpSpPr>
            <p:cNvPr id="7" name="群組 82"/>
            <p:cNvGrpSpPr/>
            <p:nvPr/>
          </p:nvGrpSpPr>
          <p:grpSpPr>
            <a:xfrm>
              <a:off x="430813" y="1275968"/>
              <a:ext cx="3673862" cy="2225040"/>
              <a:chOff x="646837" y="915928"/>
              <a:chExt cx="3673862" cy="2225040"/>
            </a:xfrm>
          </p:grpSpPr>
          <p:pic>
            <p:nvPicPr>
              <p:cNvPr id="18" name="Picture 4"/>
              <p:cNvPicPr>
                <a:picLocks noChangeAspect="1" noChangeArrowheads="1"/>
              </p:cNvPicPr>
              <p:nvPr/>
            </p:nvPicPr>
            <p:blipFill>
              <a:blip r:embed="rId4" cstate="print"/>
              <a:srcRect l="25305" t="51756" r="56783" b="16104"/>
              <a:stretch>
                <a:fillRect/>
              </a:stretch>
            </p:blipFill>
            <p:spPr bwMode="auto">
              <a:xfrm>
                <a:off x="1475656" y="915928"/>
                <a:ext cx="2079720" cy="2225040"/>
              </a:xfrm>
              <a:prstGeom prst="rect">
                <a:avLst/>
              </a:prstGeom>
              <a:noFill/>
              <a:ln w="1">
                <a:noFill/>
                <a:miter lim="800000"/>
                <a:headEnd/>
                <a:tailEnd/>
              </a:ln>
            </p:spPr>
          </p:pic>
          <p:cxnSp>
            <p:nvCxnSpPr>
              <p:cNvPr id="26" name="直線接點 25"/>
              <p:cNvCxnSpPr/>
              <p:nvPr/>
            </p:nvCxnSpPr>
            <p:spPr>
              <a:xfrm>
                <a:off x="2627784" y="2077784"/>
                <a:ext cx="10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1255720" y="2077784"/>
                <a:ext cx="10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1043608" y="2955520"/>
                <a:ext cx="28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a:off x="3635896" y="2159600"/>
                <a:ext cx="0" cy="720000"/>
              </a:xfrm>
              <a:prstGeom prst="straightConnector1">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a:off x="1403648" y="2140064"/>
                <a:ext cx="0" cy="720000"/>
              </a:xfrm>
              <a:prstGeom prst="straightConnector1">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3635896" y="2439129"/>
                <a:ext cx="684803" cy="276999"/>
              </a:xfrm>
              <a:prstGeom prst="rect">
                <a:avLst/>
              </a:prstGeom>
              <a:noFill/>
            </p:spPr>
            <p:txBody>
              <a:bodyPr wrap="none" rtlCol="0">
                <a:spAutoFit/>
              </a:bodyPr>
              <a:lstStyle/>
              <a:p>
                <a:r>
                  <a:rPr lang="en-US" altLang="zh-TW" sz="1200" dirty="0" smtClean="0">
                    <a:solidFill>
                      <a:srgbClr val="FF0000"/>
                    </a:solidFill>
                    <a:latin typeface="Times New Roman" pitchFamily="18" charset="0"/>
                    <a:cs typeface="Times New Roman" pitchFamily="18" charset="0"/>
                  </a:rPr>
                  <a:t>487.682</a:t>
                </a:r>
                <a:endParaRPr lang="zh-TW" altLang="en-US" sz="1200" dirty="0">
                  <a:solidFill>
                    <a:srgbClr val="FF0000"/>
                  </a:solidFill>
                  <a:latin typeface="Times New Roman" pitchFamily="18" charset="0"/>
                  <a:cs typeface="Times New Roman" pitchFamily="18" charset="0"/>
                </a:endParaRPr>
              </a:p>
            </p:txBody>
          </p:sp>
          <p:sp>
            <p:nvSpPr>
              <p:cNvPr id="38" name="文字方塊 37"/>
              <p:cNvSpPr txBox="1"/>
              <p:nvPr/>
            </p:nvSpPr>
            <p:spPr>
              <a:xfrm>
                <a:off x="683568" y="2356088"/>
                <a:ext cx="684803" cy="276999"/>
              </a:xfrm>
              <a:prstGeom prst="rect">
                <a:avLst/>
              </a:prstGeom>
              <a:noFill/>
            </p:spPr>
            <p:txBody>
              <a:bodyPr wrap="none" rtlCol="0">
                <a:spAutoFit/>
              </a:bodyPr>
              <a:lstStyle/>
              <a:p>
                <a:r>
                  <a:rPr lang="en-US" altLang="zh-TW" sz="1200" dirty="0" smtClean="0">
                    <a:solidFill>
                      <a:srgbClr val="FF0000"/>
                    </a:solidFill>
                    <a:latin typeface="Times New Roman" pitchFamily="18" charset="0"/>
                    <a:cs typeface="Times New Roman" pitchFamily="18" charset="0"/>
                  </a:rPr>
                  <a:t>487.694</a:t>
                </a:r>
                <a:endParaRPr lang="zh-TW" altLang="en-US" sz="1200" dirty="0">
                  <a:solidFill>
                    <a:srgbClr val="FF0000"/>
                  </a:solidFill>
                  <a:latin typeface="Times New Roman" pitchFamily="18" charset="0"/>
                  <a:cs typeface="Times New Roman" pitchFamily="18" charset="0"/>
                </a:endParaRPr>
              </a:p>
            </p:txBody>
          </p:sp>
          <p:cxnSp>
            <p:nvCxnSpPr>
              <p:cNvPr id="69" name="直線接點 68"/>
              <p:cNvCxnSpPr/>
              <p:nvPr/>
            </p:nvCxnSpPr>
            <p:spPr>
              <a:xfrm>
                <a:off x="2649552" y="2039080"/>
                <a:ext cx="144000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0" name="直線接點 69"/>
              <p:cNvCxnSpPr/>
              <p:nvPr/>
            </p:nvCxnSpPr>
            <p:spPr>
              <a:xfrm>
                <a:off x="899592" y="2039080"/>
                <a:ext cx="144000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a:off x="3851920" y="2042424"/>
                <a:ext cx="0" cy="900000"/>
              </a:xfrm>
              <a:prstGeom prst="straightConnector1">
                <a:avLst/>
              </a:prstGeom>
              <a:ln w="127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a:off x="1187624" y="2042424"/>
                <a:ext cx="0" cy="900000"/>
              </a:xfrm>
              <a:prstGeom prst="straightConnector1">
                <a:avLst/>
              </a:prstGeom>
              <a:ln w="127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文字方塊 73"/>
              <p:cNvSpPr txBox="1"/>
              <p:nvPr/>
            </p:nvSpPr>
            <p:spPr>
              <a:xfrm>
                <a:off x="646837" y="1772816"/>
                <a:ext cx="684803" cy="276999"/>
              </a:xfrm>
              <a:prstGeom prst="rect">
                <a:avLst/>
              </a:prstGeom>
              <a:noFill/>
            </p:spPr>
            <p:txBody>
              <a:bodyPr wrap="none" rtlCol="0">
                <a:spAutoFit/>
              </a:bodyPr>
              <a:lstStyle/>
              <a:p>
                <a:r>
                  <a:rPr lang="en-US" altLang="zh-TW" sz="1200" dirty="0" smtClean="0">
                    <a:solidFill>
                      <a:srgbClr val="0000FF"/>
                    </a:solidFill>
                    <a:latin typeface="Times New Roman" pitchFamily="18" charset="0"/>
                    <a:cs typeface="Times New Roman" pitchFamily="18" charset="0"/>
                  </a:rPr>
                  <a:t>512.314</a:t>
                </a:r>
                <a:endParaRPr lang="zh-TW" altLang="en-US" sz="1200" dirty="0">
                  <a:solidFill>
                    <a:srgbClr val="0000FF"/>
                  </a:solidFill>
                  <a:latin typeface="Times New Roman" pitchFamily="18" charset="0"/>
                  <a:cs typeface="Times New Roman" pitchFamily="18" charset="0"/>
                </a:endParaRPr>
              </a:p>
            </p:txBody>
          </p:sp>
          <p:sp>
            <p:nvSpPr>
              <p:cNvPr id="75" name="文字方塊 74"/>
              <p:cNvSpPr txBox="1"/>
              <p:nvPr/>
            </p:nvSpPr>
            <p:spPr>
              <a:xfrm>
                <a:off x="3635896" y="1783849"/>
                <a:ext cx="684803" cy="276999"/>
              </a:xfrm>
              <a:prstGeom prst="rect">
                <a:avLst/>
              </a:prstGeom>
              <a:noFill/>
            </p:spPr>
            <p:txBody>
              <a:bodyPr wrap="none" rtlCol="0">
                <a:spAutoFit/>
              </a:bodyPr>
              <a:lstStyle/>
              <a:p>
                <a:r>
                  <a:rPr lang="en-US" altLang="zh-TW" sz="1200" dirty="0" smtClean="0">
                    <a:solidFill>
                      <a:srgbClr val="0000FF"/>
                    </a:solidFill>
                    <a:latin typeface="Times New Roman" pitchFamily="18" charset="0"/>
                    <a:cs typeface="Times New Roman" pitchFamily="18" charset="0"/>
                  </a:rPr>
                  <a:t>512.285</a:t>
                </a:r>
                <a:endParaRPr lang="zh-TW" altLang="en-US" sz="1200" dirty="0">
                  <a:solidFill>
                    <a:srgbClr val="0000FF"/>
                  </a:solidFill>
                  <a:latin typeface="Times New Roman" pitchFamily="18" charset="0"/>
                  <a:cs typeface="Times New Roman" pitchFamily="18" charset="0"/>
                </a:endParaRPr>
              </a:p>
            </p:txBody>
          </p:sp>
        </p:grpSp>
        <p:grpSp>
          <p:nvGrpSpPr>
            <p:cNvPr id="9" name="群組 83"/>
            <p:cNvGrpSpPr/>
            <p:nvPr/>
          </p:nvGrpSpPr>
          <p:grpSpPr>
            <a:xfrm>
              <a:off x="268020" y="5157192"/>
              <a:ext cx="3099921" cy="1181745"/>
              <a:chOff x="395536" y="3933056"/>
              <a:chExt cx="3099921" cy="1181745"/>
            </a:xfrm>
          </p:grpSpPr>
          <p:cxnSp>
            <p:nvCxnSpPr>
              <p:cNvPr id="85" name="直線接點 84"/>
              <p:cNvCxnSpPr/>
              <p:nvPr/>
            </p:nvCxnSpPr>
            <p:spPr>
              <a:xfrm>
                <a:off x="1675180" y="4034681"/>
                <a:ext cx="1224136" cy="57606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6" name="直線接點 85"/>
              <p:cNvCxnSpPr/>
              <p:nvPr/>
            </p:nvCxnSpPr>
            <p:spPr>
              <a:xfrm flipH="1">
                <a:off x="1675180" y="4610745"/>
                <a:ext cx="122413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flipV="1">
                <a:off x="1675180" y="4034681"/>
                <a:ext cx="0" cy="57606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88" name="文字方塊 87"/>
              <p:cNvSpPr txBox="1"/>
              <p:nvPr/>
            </p:nvSpPr>
            <p:spPr>
              <a:xfrm>
                <a:off x="395536" y="4119463"/>
                <a:ext cx="1351652" cy="461665"/>
              </a:xfrm>
              <a:prstGeom prst="rect">
                <a:avLst/>
              </a:prstGeom>
              <a:noFill/>
              <a:ln>
                <a:noFill/>
              </a:ln>
            </p:spPr>
            <p:txBody>
              <a:bodyPr wrap="none" rtlCol="0">
                <a:spAutoFit/>
              </a:bodyPr>
              <a:lstStyle/>
              <a:p>
                <a:r>
                  <a:rPr lang="en-US" altLang="zh-TW" sz="1200" dirty="0" smtClean="0">
                    <a:solidFill>
                      <a:srgbClr val="0000FF"/>
                    </a:solidFill>
                    <a:latin typeface="Times New Roman" pitchFamily="18" charset="0"/>
                    <a:cs typeface="Times New Roman" pitchFamily="18" charset="0"/>
                  </a:rPr>
                  <a:t>512.314</a:t>
                </a:r>
                <a:r>
                  <a:rPr lang="zh-TW" altLang="en-US" sz="1200" dirty="0" smtClean="0">
                    <a:solidFill>
                      <a:srgbClr val="0000FF"/>
                    </a:solidFill>
                    <a:latin typeface="Times New Roman" pitchFamily="18" charset="0"/>
                    <a:cs typeface="Times New Roman" pitchFamily="18" charset="0"/>
                  </a:rPr>
                  <a:t> </a:t>
                </a:r>
                <a:r>
                  <a:rPr lang="en-US" altLang="zh-TW" sz="1200" dirty="0" smtClean="0">
                    <a:solidFill>
                      <a:srgbClr val="0000FF"/>
                    </a:solidFill>
                    <a:latin typeface="Times New Roman" pitchFamily="18" charset="0"/>
                    <a:cs typeface="Times New Roman" pitchFamily="18" charset="0"/>
                  </a:rPr>
                  <a:t>-</a:t>
                </a:r>
                <a:r>
                  <a:rPr lang="zh-TW" altLang="en-US" sz="1200" dirty="0" smtClean="0">
                    <a:solidFill>
                      <a:srgbClr val="0000FF"/>
                    </a:solidFill>
                    <a:latin typeface="Times New Roman" pitchFamily="18" charset="0"/>
                    <a:cs typeface="Times New Roman" pitchFamily="18" charset="0"/>
                  </a:rPr>
                  <a:t> </a:t>
                </a:r>
                <a:r>
                  <a:rPr lang="en-US" altLang="zh-TW" sz="1200" dirty="0" smtClean="0">
                    <a:solidFill>
                      <a:srgbClr val="0000FF"/>
                    </a:solidFill>
                    <a:latin typeface="Times New Roman" pitchFamily="18" charset="0"/>
                    <a:cs typeface="Times New Roman" pitchFamily="18" charset="0"/>
                  </a:rPr>
                  <a:t>512.285</a:t>
                </a:r>
                <a:r>
                  <a:rPr lang="zh-TW" altLang="en-US" sz="1200" dirty="0" smtClean="0">
                    <a:solidFill>
                      <a:srgbClr val="0000FF"/>
                    </a:solidFill>
                    <a:latin typeface="Times New Roman" pitchFamily="18" charset="0"/>
                    <a:cs typeface="Times New Roman" pitchFamily="18" charset="0"/>
                  </a:rPr>
                  <a:t> </a:t>
                </a:r>
                <a:endParaRPr lang="en-US" altLang="zh-TW" sz="1200" dirty="0" smtClean="0">
                  <a:solidFill>
                    <a:srgbClr val="0000FF"/>
                  </a:solidFill>
                  <a:latin typeface="Times New Roman" pitchFamily="18" charset="0"/>
                  <a:cs typeface="Times New Roman" pitchFamily="18" charset="0"/>
                </a:endParaRPr>
              </a:p>
              <a:p>
                <a:r>
                  <a:rPr lang="en-US" altLang="zh-TW" sz="1200" dirty="0" smtClean="0">
                    <a:solidFill>
                      <a:srgbClr val="0000FF"/>
                    </a:solidFill>
                    <a:latin typeface="Times New Roman" pitchFamily="18" charset="0"/>
                    <a:cs typeface="Times New Roman" pitchFamily="18" charset="0"/>
                  </a:rPr>
                  <a:t>=</a:t>
                </a:r>
                <a:r>
                  <a:rPr lang="zh-TW" altLang="en-US" sz="1200" dirty="0" smtClean="0">
                    <a:solidFill>
                      <a:srgbClr val="0000FF"/>
                    </a:solidFill>
                    <a:latin typeface="Times New Roman" pitchFamily="18" charset="0"/>
                    <a:cs typeface="Times New Roman" pitchFamily="18" charset="0"/>
                  </a:rPr>
                  <a:t> </a:t>
                </a:r>
                <a:r>
                  <a:rPr lang="en-US" altLang="zh-TW" sz="1200" dirty="0" smtClean="0">
                    <a:solidFill>
                      <a:srgbClr val="0000FF"/>
                    </a:solidFill>
                    <a:latin typeface="Times New Roman" pitchFamily="18" charset="0"/>
                    <a:cs typeface="Times New Roman" pitchFamily="18" charset="0"/>
                  </a:rPr>
                  <a:t>0.029</a:t>
                </a:r>
                <a:r>
                  <a:rPr lang="zh-TW" altLang="en-US" sz="1200" dirty="0" smtClean="0">
                    <a:solidFill>
                      <a:srgbClr val="0000FF"/>
                    </a:solidFill>
                    <a:latin typeface="Times New Roman" pitchFamily="18" charset="0"/>
                    <a:cs typeface="Times New Roman" pitchFamily="18" charset="0"/>
                  </a:rPr>
                  <a:t> </a:t>
                </a:r>
                <a:r>
                  <a:rPr lang="en-US" altLang="zh-TW" sz="1200" dirty="0" smtClean="0">
                    <a:solidFill>
                      <a:srgbClr val="0000FF"/>
                    </a:solidFill>
                    <a:latin typeface="Times New Roman" pitchFamily="18" charset="0"/>
                    <a:cs typeface="Times New Roman" pitchFamily="18" charset="0"/>
                  </a:rPr>
                  <a:t>mm</a:t>
                </a:r>
                <a:endParaRPr lang="zh-TW" altLang="en-US" sz="1200" dirty="0">
                  <a:solidFill>
                    <a:srgbClr val="0000FF"/>
                  </a:solidFill>
                  <a:latin typeface="Times New Roman" pitchFamily="18" charset="0"/>
                  <a:cs typeface="Times New Roman" pitchFamily="18" charset="0"/>
                </a:endParaRPr>
              </a:p>
            </p:txBody>
          </p:sp>
          <p:sp>
            <p:nvSpPr>
              <p:cNvPr id="89" name="文字方塊 88"/>
              <p:cNvSpPr txBox="1"/>
              <p:nvPr/>
            </p:nvSpPr>
            <p:spPr>
              <a:xfrm>
                <a:off x="1619672" y="4653136"/>
                <a:ext cx="1186543" cy="461665"/>
              </a:xfrm>
              <a:prstGeom prst="rect">
                <a:avLst/>
              </a:prstGeom>
              <a:noFill/>
            </p:spPr>
            <p:txBody>
              <a:bodyPr wrap="none" rtlCol="0">
                <a:spAutoFit/>
              </a:bodyPr>
              <a:lstStyle/>
              <a:p>
                <a:r>
                  <a:rPr lang="en-US" altLang="zh-TW" sz="1200" dirty="0" smtClean="0">
                    <a:solidFill>
                      <a:srgbClr val="0000FF"/>
                    </a:solidFill>
                    <a:latin typeface="Times New Roman" pitchFamily="18" charset="0"/>
                    <a:cs typeface="Times New Roman" pitchFamily="18" charset="0"/>
                  </a:rPr>
                  <a:t>(124.6+104.9)/2</a:t>
                </a:r>
              </a:p>
              <a:p>
                <a:r>
                  <a:rPr lang="en-US" altLang="zh-TW" sz="1200" dirty="0" smtClean="0">
                    <a:solidFill>
                      <a:srgbClr val="0000FF"/>
                    </a:solidFill>
                    <a:latin typeface="Times New Roman" pitchFamily="18" charset="0"/>
                    <a:cs typeface="Times New Roman" pitchFamily="18" charset="0"/>
                  </a:rPr>
                  <a:t>=</a:t>
                </a:r>
                <a:r>
                  <a:rPr lang="zh-TW" altLang="en-US" sz="1200" dirty="0" smtClean="0">
                    <a:solidFill>
                      <a:srgbClr val="0000FF"/>
                    </a:solidFill>
                    <a:latin typeface="Times New Roman" pitchFamily="18" charset="0"/>
                    <a:cs typeface="Times New Roman" pitchFamily="18" charset="0"/>
                  </a:rPr>
                  <a:t> </a:t>
                </a:r>
                <a:r>
                  <a:rPr lang="en-US" altLang="zh-TW" sz="1200" dirty="0" smtClean="0">
                    <a:solidFill>
                      <a:srgbClr val="0000FF"/>
                    </a:solidFill>
                    <a:latin typeface="Times New Roman" pitchFamily="18" charset="0"/>
                    <a:cs typeface="Times New Roman" pitchFamily="18" charset="0"/>
                  </a:rPr>
                  <a:t>114.75mm</a:t>
                </a:r>
                <a:endParaRPr lang="zh-TW" altLang="en-US" sz="1200" dirty="0">
                  <a:solidFill>
                    <a:srgbClr val="0000FF"/>
                  </a:solidFill>
                  <a:latin typeface="Times New Roman" pitchFamily="18" charset="0"/>
                  <a:cs typeface="Times New Roman" pitchFamily="18" charset="0"/>
                </a:endParaRPr>
              </a:p>
            </p:txBody>
          </p:sp>
          <p:sp>
            <p:nvSpPr>
              <p:cNvPr id="90" name="弧形 89"/>
              <p:cNvSpPr/>
              <p:nvPr/>
            </p:nvSpPr>
            <p:spPr>
              <a:xfrm flipH="1">
                <a:off x="2382576" y="4221088"/>
                <a:ext cx="864096" cy="792088"/>
              </a:xfrm>
              <a:prstGeom prst="arc">
                <a:avLst>
                  <a:gd name="adj1" fmla="val 19840243"/>
                  <a:gd name="adj2" fmla="val 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rgbClr val="0000FF"/>
                  </a:solidFill>
                </a:endParaRPr>
              </a:p>
            </p:txBody>
          </p:sp>
          <p:cxnSp>
            <p:nvCxnSpPr>
              <p:cNvPr id="91" name="直線單箭頭接點 90"/>
              <p:cNvCxnSpPr/>
              <p:nvPr/>
            </p:nvCxnSpPr>
            <p:spPr>
              <a:xfrm flipV="1">
                <a:off x="2411760" y="4221088"/>
                <a:ext cx="288032" cy="288032"/>
              </a:xfrm>
              <a:prstGeom prst="straightConnector1">
                <a:avLst/>
              </a:prstGeom>
              <a:ln>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文字方塊 91"/>
              <p:cNvSpPr txBox="1"/>
              <p:nvPr/>
            </p:nvSpPr>
            <p:spPr>
              <a:xfrm>
                <a:off x="2555776" y="3933056"/>
                <a:ext cx="939681" cy="338554"/>
              </a:xfrm>
              <a:prstGeom prst="rect">
                <a:avLst/>
              </a:prstGeom>
              <a:noFill/>
            </p:spPr>
            <p:txBody>
              <a:bodyPr wrap="none" rtlCol="0">
                <a:spAutoFit/>
              </a:bodyPr>
              <a:lstStyle/>
              <a:p>
                <a:r>
                  <a:rPr lang="zh-TW" altLang="en-US" sz="1600" b="1" dirty="0" smtClean="0">
                    <a:solidFill>
                      <a:srgbClr val="0000FF"/>
                    </a:solidFill>
                    <a:latin typeface="Times New Roman" pitchFamily="18" charset="0"/>
                    <a:cs typeface="Times New Roman" pitchFamily="18" charset="0"/>
                    <a:sym typeface="Symbol"/>
                  </a:rPr>
                  <a:t></a:t>
                </a:r>
                <a:r>
                  <a:rPr lang="en-US" altLang="zh-TW" sz="1600" b="1" dirty="0" smtClean="0">
                    <a:solidFill>
                      <a:srgbClr val="0000FF"/>
                    </a:solidFill>
                    <a:latin typeface="Times New Roman" pitchFamily="18" charset="0"/>
                    <a:cs typeface="Times New Roman" pitchFamily="18" charset="0"/>
                    <a:sym typeface="Symbol"/>
                  </a:rPr>
                  <a:t>=0.014</a:t>
                </a:r>
                <a:r>
                  <a:rPr lang="en-US" altLang="zh-TW" sz="1600" b="1" baseline="30000" dirty="0" smtClean="0">
                    <a:solidFill>
                      <a:srgbClr val="0000FF"/>
                    </a:solidFill>
                    <a:latin typeface="Times New Roman" pitchFamily="18" charset="0"/>
                    <a:cs typeface="Times New Roman" pitchFamily="18" charset="0"/>
                    <a:sym typeface="Symbol"/>
                  </a:rPr>
                  <a:t>o</a:t>
                </a:r>
                <a:endParaRPr lang="zh-TW" altLang="en-US" sz="1600" b="1" dirty="0">
                  <a:solidFill>
                    <a:srgbClr val="0000FF"/>
                  </a:solidFill>
                  <a:latin typeface="Times New Roman" pitchFamily="18" charset="0"/>
                  <a:cs typeface="Times New Roman" pitchFamily="18" charset="0"/>
                </a:endParaRPr>
              </a:p>
            </p:txBody>
          </p:sp>
        </p:grpSp>
        <p:sp>
          <p:nvSpPr>
            <p:cNvPr id="93" name="矩形 92"/>
            <p:cNvSpPr/>
            <p:nvPr/>
          </p:nvSpPr>
          <p:spPr>
            <a:xfrm>
              <a:off x="251520" y="1124744"/>
              <a:ext cx="3888432" cy="540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2" name="文字方塊 11"/>
          <p:cNvSpPr txBox="1"/>
          <p:nvPr/>
        </p:nvSpPr>
        <p:spPr>
          <a:xfrm>
            <a:off x="295486" y="6441396"/>
            <a:ext cx="7074778" cy="461665"/>
          </a:xfrm>
          <a:prstGeom prst="rect">
            <a:avLst/>
          </a:prstGeom>
          <a:noFill/>
        </p:spPr>
        <p:txBody>
          <a:bodyPr wrap="square" rtlCol="0">
            <a:spAutoFit/>
          </a:bodyPr>
          <a:lstStyle/>
          <a:p>
            <a:r>
              <a:rPr lang="en-US" altLang="zh-TW" sz="2400" dirty="0" smtClean="0">
                <a:solidFill>
                  <a:srgbClr val="FF0000"/>
                </a:solidFill>
              </a:rPr>
              <a:t>The roll angle of this magnet is 0.01</a:t>
            </a:r>
            <a:r>
              <a:rPr lang="en-US" altLang="zh-TW" sz="2400" baseline="30000" dirty="0">
                <a:solidFill>
                  <a:srgbClr val="FF0000"/>
                </a:solidFill>
              </a:rPr>
              <a:t>o</a:t>
            </a:r>
            <a:endParaRPr lang="zh-TW" altLang="en-US" sz="2400" dirty="0">
              <a:solidFill>
                <a:srgbClr val="FF0000"/>
              </a:solidFill>
            </a:endParaRPr>
          </a:p>
        </p:txBody>
      </p:sp>
    </p:spTree>
    <p:extLst>
      <p:ext uri="{BB962C8B-B14F-4D97-AF65-F5344CB8AC3E}">
        <p14:creationId xmlns:p14="http://schemas.microsoft.com/office/powerpoint/2010/main" val="840599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07504" y="3068960"/>
            <a:ext cx="9036496" cy="836613"/>
          </a:xfrm>
        </p:spPr>
        <p:txBody>
          <a:bodyPr/>
          <a:lstStyle/>
          <a:p>
            <a:pPr eaLnBrk="1" hangingPunct="1"/>
            <a:r>
              <a:rPr lang="en-US" altLang="zh-TW" sz="4000" b="1" dirty="0" smtClean="0">
                <a:solidFill>
                  <a:srgbClr val="FF0000"/>
                </a:solidFill>
              </a:rPr>
              <a:t>Magnet alignment &amp; position check</a:t>
            </a: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0" name="Line 5"/>
          <p:cNvSpPr>
            <a:spLocks noChangeShapeType="1"/>
          </p:cNvSpPr>
          <p:nvPr/>
        </p:nvSpPr>
        <p:spPr bwMode="auto">
          <a:xfrm>
            <a:off x="792163" y="819150"/>
            <a:ext cx="8172450" cy="0"/>
          </a:xfrm>
          <a:prstGeom prst="line">
            <a:avLst/>
          </a:prstGeom>
          <a:noFill/>
          <a:ln w="76200" cmpd="tri">
            <a:solidFill>
              <a:schemeClr val="accent2"/>
            </a:solidFill>
            <a:round/>
            <a:headEnd/>
            <a:tailEnd/>
          </a:ln>
        </p:spPr>
        <p:txBody>
          <a:bodyPr/>
          <a:lstStyle/>
          <a:p>
            <a:endParaRPr lang="zh-TW" altLang="en-US">
              <a:solidFill>
                <a:srgbClr val="000000"/>
              </a:solidFill>
            </a:endParaRPr>
          </a:p>
        </p:txBody>
      </p:sp>
      <p:sp>
        <p:nvSpPr>
          <p:cNvPr id="14342" name="投影片編號版面配置區 9"/>
          <p:cNvSpPr>
            <a:spLocks noGrp="1"/>
          </p:cNvSpPr>
          <p:nvPr>
            <p:ph type="sldNum" sz="quarter" idx="4294967295"/>
          </p:nvPr>
        </p:nvSpPr>
        <p:spPr>
          <a:xfrm>
            <a:off x="8537242" y="6433865"/>
            <a:ext cx="611088" cy="424135"/>
          </a:xfrm>
          <a:prstGeom prst="rect">
            <a:avLst/>
          </a:prstGeom>
          <a:noFill/>
        </p:spPr>
        <p:txBody>
          <a:bodyPr/>
          <a:lstStyle/>
          <a:p>
            <a:fld id="{B9F33C86-BC84-4F44-A0BE-ED07C2CA58A6}" type="slidenum">
              <a:rPr lang="en-US" altLang="zh-TW" sz="1200" smtClean="0">
                <a:latin typeface="Arial" charset="0"/>
              </a:rPr>
              <a:pPr/>
              <a:t>17</a:t>
            </a:fld>
            <a:endParaRPr lang="en-US" altLang="zh-TW" sz="1200" dirty="0" smtClean="0">
              <a:latin typeface="Arial" charset="0"/>
            </a:endParaRPr>
          </a:p>
        </p:txBody>
      </p:sp>
    </p:spTree>
    <p:extLst>
      <p:ext uri="{BB962C8B-B14F-4D97-AF65-F5344CB8AC3E}">
        <p14:creationId xmlns:p14="http://schemas.microsoft.com/office/powerpoint/2010/main" val="13703435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12776"/>
            <a:ext cx="3960440" cy="363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902" y="885813"/>
            <a:ext cx="4752801" cy="397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984141" y="-77491"/>
            <a:ext cx="7980619" cy="954107"/>
          </a:xfrm>
          <a:prstGeom prst="rect">
            <a:avLst/>
          </a:prstGeom>
        </p:spPr>
        <p:txBody>
          <a:bodyPr wrap="square">
            <a:spAutoFit/>
          </a:bodyPr>
          <a:lstStyle/>
          <a:p>
            <a:pPr algn="ctr"/>
            <a:r>
              <a:rPr lang="en-US" altLang="zh-TW" sz="2800" b="1" dirty="0">
                <a:solidFill>
                  <a:srgbClr val="FF0000"/>
                </a:solidFill>
              </a:rPr>
              <a:t>Positioning </a:t>
            </a:r>
            <a:r>
              <a:rPr lang="en-US" altLang="zh-TW" sz="2800" b="1" dirty="0" smtClean="0">
                <a:solidFill>
                  <a:srgbClr val="FF0000"/>
                </a:solidFill>
              </a:rPr>
              <a:t>method of </a:t>
            </a:r>
            <a:r>
              <a:rPr lang="en-US" altLang="zh-TW" sz="2800" b="1" dirty="0" err="1">
                <a:solidFill>
                  <a:srgbClr val="FF0000"/>
                </a:solidFill>
              </a:rPr>
              <a:t>Quadrupole</a:t>
            </a:r>
            <a:r>
              <a:rPr lang="en-US" altLang="zh-TW" sz="2800" b="1" dirty="0">
                <a:solidFill>
                  <a:srgbClr val="FF0000"/>
                </a:solidFill>
              </a:rPr>
              <a:t> &amp; </a:t>
            </a:r>
            <a:r>
              <a:rPr lang="en-US" altLang="zh-TW" sz="2800" b="1" dirty="0" err="1">
                <a:solidFill>
                  <a:srgbClr val="FF0000"/>
                </a:solidFill>
              </a:rPr>
              <a:t>Sextupole</a:t>
            </a:r>
            <a:r>
              <a:rPr lang="en-US" altLang="zh-TW" sz="2800" b="1" dirty="0">
                <a:solidFill>
                  <a:srgbClr val="FF0000"/>
                </a:solidFill>
              </a:rPr>
              <a:t> </a:t>
            </a:r>
            <a:endParaRPr lang="zh-TW" altLang="en-US" sz="2800" b="1" dirty="0">
              <a:solidFill>
                <a:srgbClr val="FF0000"/>
              </a:solidFill>
            </a:endParaRPr>
          </a:p>
        </p:txBody>
      </p:sp>
      <p:cxnSp>
        <p:nvCxnSpPr>
          <p:cNvPr id="6" name="直線單箭頭接點 5"/>
          <p:cNvCxnSpPr/>
          <p:nvPr/>
        </p:nvCxnSpPr>
        <p:spPr>
          <a:xfrm>
            <a:off x="1980220" y="4509120"/>
            <a:ext cx="0" cy="7082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直線單箭頭接點 6"/>
          <p:cNvCxnSpPr/>
          <p:nvPr/>
        </p:nvCxnSpPr>
        <p:spPr>
          <a:xfrm>
            <a:off x="1403648" y="4438491"/>
            <a:ext cx="0" cy="13667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直線單箭頭接點 7"/>
          <p:cNvCxnSpPr/>
          <p:nvPr/>
        </p:nvCxnSpPr>
        <p:spPr>
          <a:xfrm>
            <a:off x="2627784" y="4438491"/>
            <a:ext cx="0" cy="13667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文字方塊 8"/>
          <p:cNvSpPr txBox="1"/>
          <p:nvPr/>
        </p:nvSpPr>
        <p:spPr>
          <a:xfrm>
            <a:off x="1340252" y="5044565"/>
            <a:ext cx="1287532" cy="646331"/>
          </a:xfrm>
          <a:prstGeom prst="rect">
            <a:avLst/>
          </a:prstGeom>
          <a:noFill/>
        </p:spPr>
        <p:txBody>
          <a:bodyPr wrap="none" rtlCol="0">
            <a:spAutoFit/>
          </a:bodyPr>
          <a:lstStyle/>
          <a:p>
            <a:r>
              <a:rPr lang="en-US" altLang="zh-TW" sz="1800" dirty="0" smtClean="0"/>
              <a:t>Horizontal </a:t>
            </a:r>
          </a:p>
          <a:p>
            <a:r>
              <a:rPr lang="en-US" altLang="zh-TW" sz="1800" dirty="0" smtClean="0"/>
              <a:t>reference</a:t>
            </a:r>
            <a:endParaRPr lang="zh-TW" altLang="en-US" sz="1800" dirty="0"/>
          </a:p>
        </p:txBody>
      </p:sp>
      <p:sp>
        <p:nvSpPr>
          <p:cNvPr id="12" name="文字方塊 11"/>
          <p:cNvSpPr txBox="1"/>
          <p:nvPr/>
        </p:nvSpPr>
        <p:spPr>
          <a:xfrm>
            <a:off x="1003678" y="5690896"/>
            <a:ext cx="1980094" cy="369332"/>
          </a:xfrm>
          <a:prstGeom prst="rect">
            <a:avLst/>
          </a:prstGeom>
          <a:noFill/>
        </p:spPr>
        <p:txBody>
          <a:bodyPr wrap="none" rtlCol="0">
            <a:spAutoFit/>
          </a:bodyPr>
          <a:lstStyle/>
          <a:p>
            <a:r>
              <a:rPr lang="en-US" altLang="zh-TW" sz="1800" dirty="0" smtClean="0"/>
              <a:t>Vertical reference</a:t>
            </a:r>
            <a:endParaRPr lang="zh-TW" altLang="en-US" sz="1800" dirty="0"/>
          </a:p>
        </p:txBody>
      </p:sp>
      <p:cxnSp>
        <p:nvCxnSpPr>
          <p:cNvPr id="13" name="直線單箭頭接點 12"/>
          <p:cNvCxnSpPr/>
          <p:nvPr/>
        </p:nvCxnSpPr>
        <p:spPr>
          <a:xfrm>
            <a:off x="6248030" y="4524316"/>
            <a:ext cx="0" cy="7082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直線單箭頭接點 13"/>
          <p:cNvCxnSpPr/>
          <p:nvPr/>
        </p:nvCxnSpPr>
        <p:spPr>
          <a:xfrm>
            <a:off x="5608062" y="4524316"/>
            <a:ext cx="0" cy="13667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直線單箭頭接點 14"/>
          <p:cNvCxnSpPr/>
          <p:nvPr/>
        </p:nvCxnSpPr>
        <p:spPr>
          <a:xfrm>
            <a:off x="7048222" y="4453687"/>
            <a:ext cx="0" cy="13667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文字方塊 15"/>
          <p:cNvSpPr txBox="1"/>
          <p:nvPr/>
        </p:nvSpPr>
        <p:spPr>
          <a:xfrm>
            <a:off x="5760690" y="5080248"/>
            <a:ext cx="1287532" cy="646331"/>
          </a:xfrm>
          <a:prstGeom prst="rect">
            <a:avLst/>
          </a:prstGeom>
          <a:noFill/>
        </p:spPr>
        <p:txBody>
          <a:bodyPr wrap="none" rtlCol="0">
            <a:spAutoFit/>
          </a:bodyPr>
          <a:lstStyle/>
          <a:p>
            <a:r>
              <a:rPr lang="en-US" altLang="zh-TW" sz="1800" dirty="0" smtClean="0"/>
              <a:t>Horizontal </a:t>
            </a:r>
          </a:p>
          <a:p>
            <a:r>
              <a:rPr lang="en-US" altLang="zh-TW" sz="1800" dirty="0" smtClean="0"/>
              <a:t>reference</a:t>
            </a:r>
            <a:endParaRPr lang="zh-TW" altLang="en-US" sz="1800" dirty="0"/>
          </a:p>
        </p:txBody>
      </p:sp>
      <p:sp>
        <p:nvSpPr>
          <p:cNvPr id="17" name="文字方塊 16"/>
          <p:cNvSpPr txBox="1"/>
          <p:nvPr/>
        </p:nvSpPr>
        <p:spPr>
          <a:xfrm>
            <a:off x="5257983" y="5820460"/>
            <a:ext cx="1980094" cy="369332"/>
          </a:xfrm>
          <a:prstGeom prst="rect">
            <a:avLst/>
          </a:prstGeom>
          <a:noFill/>
        </p:spPr>
        <p:txBody>
          <a:bodyPr wrap="none" rtlCol="0">
            <a:spAutoFit/>
          </a:bodyPr>
          <a:lstStyle/>
          <a:p>
            <a:r>
              <a:rPr lang="en-US" altLang="zh-TW" sz="1800" dirty="0" smtClean="0"/>
              <a:t>Vertical reference</a:t>
            </a:r>
            <a:endParaRPr lang="zh-TW" altLang="en-US" sz="1800" dirty="0"/>
          </a:p>
        </p:txBody>
      </p:sp>
      <p:sp>
        <p:nvSpPr>
          <p:cNvPr id="5" name="文字方塊 4"/>
          <p:cNvSpPr txBox="1"/>
          <p:nvPr/>
        </p:nvSpPr>
        <p:spPr>
          <a:xfrm>
            <a:off x="251520" y="6062680"/>
            <a:ext cx="8847935" cy="830997"/>
          </a:xfrm>
          <a:prstGeom prst="rect">
            <a:avLst/>
          </a:prstGeom>
          <a:noFill/>
        </p:spPr>
        <p:txBody>
          <a:bodyPr wrap="none" rtlCol="0">
            <a:spAutoFit/>
          </a:bodyPr>
          <a:lstStyle/>
          <a:p>
            <a:pPr marL="342900" indent="-342900">
              <a:buFont typeface="Arial" pitchFamily="34" charset="0"/>
              <a:buChar char="•"/>
            </a:pPr>
            <a:r>
              <a:rPr lang="en-US" altLang="zh-TW" sz="2400" dirty="0" smtClean="0">
                <a:solidFill>
                  <a:srgbClr val="0000FF"/>
                </a:solidFill>
              </a:rPr>
              <a:t>The positioning precision of this method is within few </a:t>
            </a:r>
            <a:r>
              <a:rPr lang="en-US" altLang="zh-TW" sz="2400" dirty="0" smtClean="0">
                <a:solidFill>
                  <a:srgbClr val="0000FF"/>
                </a:solidFill>
                <a:sym typeface="Symbol"/>
              </a:rPr>
              <a:t></a:t>
            </a:r>
            <a:r>
              <a:rPr lang="en-US" altLang="zh-TW" sz="2400" dirty="0" smtClean="0">
                <a:solidFill>
                  <a:srgbClr val="0000FF"/>
                </a:solidFill>
              </a:rPr>
              <a:t>m.</a:t>
            </a:r>
          </a:p>
          <a:p>
            <a:pPr marL="342900" indent="-342900">
              <a:buFont typeface="Arial" pitchFamily="34" charset="0"/>
              <a:buChar char="•"/>
            </a:pPr>
            <a:r>
              <a:rPr lang="en-US" altLang="zh-TW" sz="2400" dirty="0" smtClean="0">
                <a:solidFill>
                  <a:srgbClr val="0000FF"/>
                </a:solidFill>
              </a:rPr>
              <a:t>A PSD with laser is used to double check the system position.</a:t>
            </a:r>
            <a:endParaRPr lang="zh-TW" altLang="en-US" sz="2400" dirty="0">
              <a:solidFill>
                <a:srgbClr val="0000FF"/>
              </a:solidFill>
            </a:endParaRPr>
          </a:p>
        </p:txBody>
      </p:sp>
    </p:spTree>
    <p:extLst>
      <p:ext uri="{BB962C8B-B14F-4D97-AF65-F5344CB8AC3E}">
        <p14:creationId xmlns:p14="http://schemas.microsoft.com/office/powerpoint/2010/main" val="3617886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HOTOS\EPL2\20110831\P83012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268413"/>
            <a:ext cx="587057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D:\PHOTOS\EPL2\20110827\P8261210.JPG"/>
          <p:cNvPicPr>
            <a:picLocks noChangeAspect="1" noChangeArrowheads="1"/>
          </p:cNvPicPr>
          <p:nvPr/>
        </p:nvPicPr>
        <p:blipFill>
          <a:blip r:embed="rId3">
            <a:extLst>
              <a:ext uri="{28A0092B-C50C-407E-A947-70E740481C1C}">
                <a14:useLocalDpi xmlns:a14="http://schemas.microsoft.com/office/drawing/2010/main" val="0"/>
              </a:ext>
            </a:extLst>
          </a:blip>
          <a:srcRect l="15366" t="17191" r="26988" b="14735"/>
          <a:stretch>
            <a:fillRect/>
          </a:stretch>
        </p:blipFill>
        <p:spPr bwMode="auto">
          <a:xfrm>
            <a:off x="5580063" y="1341438"/>
            <a:ext cx="33845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橢圓 3"/>
          <p:cNvSpPr/>
          <p:nvPr/>
        </p:nvSpPr>
        <p:spPr>
          <a:xfrm>
            <a:off x="2843213" y="2636838"/>
            <a:ext cx="576262"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defRPr/>
            </a:pPr>
            <a:endParaRPr lang="zh-TW" altLang="en-US" sz="1800" b="0">
              <a:solidFill>
                <a:prstClr val="white"/>
              </a:solidFill>
            </a:endParaRPr>
          </a:p>
        </p:txBody>
      </p:sp>
      <p:cxnSp>
        <p:nvCxnSpPr>
          <p:cNvPr id="5" name="直線單箭頭接點 4"/>
          <p:cNvCxnSpPr>
            <a:stCxn id="4" idx="6"/>
          </p:cNvCxnSpPr>
          <p:nvPr/>
        </p:nvCxnSpPr>
        <p:spPr>
          <a:xfrm flipV="1">
            <a:off x="3419475" y="2924175"/>
            <a:ext cx="3600450" cy="36513"/>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descr="D:\PHOTOS\EPL2\20110827\P8261211.JPG"/>
          <p:cNvPicPr>
            <a:picLocks noChangeAspect="1" noChangeArrowheads="1"/>
          </p:cNvPicPr>
          <p:nvPr/>
        </p:nvPicPr>
        <p:blipFill>
          <a:blip r:embed="rId4">
            <a:extLst>
              <a:ext uri="{28A0092B-C50C-407E-A947-70E740481C1C}">
                <a14:useLocalDpi xmlns:a14="http://schemas.microsoft.com/office/drawing/2010/main" val="0"/>
              </a:ext>
            </a:extLst>
          </a:blip>
          <a:srcRect l="7359" t="31277" r="30087" b="11690"/>
          <a:stretch>
            <a:fillRect/>
          </a:stretch>
        </p:blipFill>
        <p:spPr bwMode="auto">
          <a:xfrm>
            <a:off x="900113" y="4625975"/>
            <a:ext cx="36718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單箭頭接點 6"/>
          <p:cNvCxnSpPr/>
          <p:nvPr/>
        </p:nvCxnSpPr>
        <p:spPr>
          <a:xfrm rot="16200000" flipH="1">
            <a:off x="1458119" y="4239419"/>
            <a:ext cx="1547813" cy="93662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descr="D:\PHOTOS\EPL2\20110827\P8261204.JPG"/>
          <p:cNvPicPr>
            <a:picLocks noChangeAspect="1" noChangeArrowheads="1"/>
          </p:cNvPicPr>
          <p:nvPr/>
        </p:nvPicPr>
        <p:blipFill>
          <a:blip r:embed="rId5">
            <a:extLst>
              <a:ext uri="{28A0092B-C50C-407E-A947-70E740481C1C}">
                <a14:useLocalDpi xmlns:a14="http://schemas.microsoft.com/office/drawing/2010/main" val="0"/>
              </a:ext>
            </a:extLst>
          </a:blip>
          <a:srcRect l="18398" t="15332" r="24364" b="20274"/>
          <a:stretch>
            <a:fillRect/>
          </a:stretch>
        </p:blipFill>
        <p:spPr bwMode="auto">
          <a:xfrm>
            <a:off x="5783263" y="4337050"/>
            <a:ext cx="33607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線單箭頭接點 8"/>
          <p:cNvCxnSpPr>
            <a:stCxn id="4" idx="5"/>
          </p:cNvCxnSpPr>
          <p:nvPr/>
        </p:nvCxnSpPr>
        <p:spPr>
          <a:xfrm rot="16200000" flipH="1">
            <a:off x="4373563" y="2151063"/>
            <a:ext cx="1968500" cy="404495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1359550" y="-33997"/>
            <a:ext cx="7709162" cy="954107"/>
          </a:xfrm>
          <a:prstGeom prst="rect">
            <a:avLst/>
          </a:prstGeom>
          <a:noFill/>
        </p:spPr>
        <p:txBody>
          <a:bodyPr wrap="none" rtlCol="0">
            <a:spAutoFit/>
          </a:bodyPr>
          <a:lstStyle/>
          <a:p>
            <a:r>
              <a:rPr lang="en-US" altLang="zh-TW" sz="2800" b="1" dirty="0" smtClean="0">
                <a:solidFill>
                  <a:srgbClr val="FF0000"/>
                </a:solidFill>
              </a:rPr>
              <a:t>Position shimming method of </a:t>
            </a:r>
            <a:r>
              <a:rPr lang="en-US" altLang="zh-TW" sz="2800" b="1" dirty="0" err="1" smtClean="0">
                <a:solidFill>
                  <a:srgbClr val="FF0000"/>
                </a:solidFill>
              </a:rPr>
              <a:t>Quadrupole</a:t>
            </a:r>
            <a:r>
              <a:rPr lang="en-US" altLang="zh-TW" sz="2800" b="1" dirty="0" smtClean="0">
                <a:solidFill>
                  <a:srgbClr val="FF0000"/>
                </a:solidFill>
              </a:rPr>
              <a:t> &amp;</a:t>
            </a:r>
          </a:p>
          <a:p>
            <a:pPr algn="ctr"/>
            <a:r>
              <a:rPr lang="en-US" altLang="zh-TW" sz="2800" b="1" dirty="0" smtClean="0">
                <a:solidFill>
                  <a:srgbClr val="FF0000"/>
                </a:solidFill>
              </a:rPr>
              <a:t> </a:t>
            </a:r>
            <a:r>
              <a:rPr lang="en-US" altLang="zh-TW" sz="2800" b="1" dirty="0" err="1">
                <a:solidFill>
                  <a:srgbClr val="FF0000"/>
                </a:solidFill>
              </a:rPr>
              <a:t>S</a:t>
            </a:r>
            <a:r>
              <a:rPr lang="en-US" altLang="zh-TW" sz="2800" b="1" dirty="0" err="1" smtClean="0">
                <a:solidFill>
                  <a:srgbClr val="FF0000"/>
                </a:solidFill>
              </a:rPr>
              <a:t>extupole</a:t>
            </a:r>
            <a:r>
              <a:rPr lang="en-US" altLang="zh-TW" sz="2800" b="1" dirty="0" smtClean="0">
                <a:solidFill>
                  <a:srgbClr val="FF0000"/>
                </a:solidFill>
              </a:rPr>
              <a:t> </a:t>
            </a:r>
            <a:endParaRPr lang="zh-TW" altLang="en-US" sz="2800" b="1" dirty="0">
              <a:solidFill>
                <a:srgbClr val="FF0000"/>
              </a:solidFill>
            </a:endParaRPr>
          </a:p>
        </p:txBody>
      </p:sp>
      <p:sp>
        <p:nvSpPr>
          <p:cNvPr id="11" name="橢圓 10"/>
          <p:cNvSpPr/>
          <p:nvPr/>
        </p:nvSpPr>
        <p:spPr>
          <a:xfrm>
            <a:off x="1042988" y="2997200"/>
            <a:ext cx="1081087" cy="936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defRPr/>
            </a:pPr>
            <a:endParaRPr lang="zh-TW" altLang="en-US" sz="1800" b="0">
              <a:solidFill>
                <a:prstClr val="white"/>
              </a:solidFill>
            </a:endParaRPr>
          </a:p>
        </p:txBody>
      </p:sp>
    </p:spTree>
    <p:extLst>
      <p:ext uri="{BB962C8B-B14F-4D97-AF65-F5344CB8AC3E}">
        <p14:creationId xmlns:p14="http://schemas.microsoft.com/office/powerpoint/2010/main" val="2636628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0"/>
            <a:ext cx="8229600" cy="836613"/>
          </a:xfrm>
        </p:spPr>
        <p:txBody>
          <a:bodyPr/>
          <a:lstStyle/>
          <a:p>
            <a:pPr eaLnBrk="1" hangingPunct="1"/>
            <a:r>
              <a:rPr lang="en-US" altLang="zh-TW" b="1" dirty="0" smtClean="0">
                <a:solidFill>
                  <a:srgbClr val="FF0000"/>
                </a:solidFill>
                <a:latin typeface="Arial Black" pitchFamily="34" charset="0"/>
                <a:ea typeface="Arial Unicode MS" pitchFamily="34" charset="-120"/>
                <a:cs typeface="Arial Unicode MS" pitchFamily="34" charset="-120"/>
              </a:rPr>
              <a:t>Outline</a:t>
            </a: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0" name="Line 5"/>
          <p:cNvSpPr>
            <a:spLocks noChangeShapeType="1"/>
          </p:cNvSpPr>
          <p:nvPr/>
        </p:nvSpPr>
        <p:spPr bwMode="auto">
          <a:xfrm>
            <a:off x="792163" y="819150"/>
            <a:ext cx="8172450" cy="0"/>
          </a:xfrm>
          <a:prstGeom prst="line">
            <a:avLst/>
          </a:prstGeom>
          <a:noFill/>
          <a:ln w="76200" cmpd="tri">
            <a:solidFill>
              <a:schemeClr val="accent2"/>
            </a:solidFill>
            <a:round/>
            <a:headEnd/>
            <a:tailEnd/>
          </a:ln>
        </p:spPr>
        <p:txBody>
          <a:bodyPr/>
          <a:lstStyle/>
          <a:p>
            <a:endParaRPr lang="zh-TW" altLang="en-US"/>
          </a:p>
        </p:txBody>
      </p:sp>
      <p:sp>
        <p:nvSpPr>
          <p:cNvPr id="14342" name="投影片編號版面配置區 9"/>
          <p:cNvSpPr>
            <a:spLocks noGrp="1"/>
          </p:cNvSpPr>
          <p:nvPr>
            <p:ph type="sldNum" sz="quarter" idx="12"/>
          </p:nvPr>
        </p:nvSpPr>
        <p:spPr>
          <a:xfrm>
            <a:off x="8764278" y="6597352"/>
            <a:ext cx="377357" cy="260648"/>
          </a:xfrm>
          <a:noFill/>
        </p:spPr>
        <p:txBody>
          <a:bodyPr/>
          <a:lstStyle/>
          <a:p>
            <a:fld id="{B9F33C86-BC84-4F44-A0BE-ED07C2CA58A6}" type="slidenum">
              <a:rPr lang="en-US" altLang="zh-TW" sz="1600" smtClean="0">
                <a:latin typeface="Arial" charset="0"/>
              </a:rPr>
              <a:pPr/>
              <a:t>2</a:t>
            </a:fld>
            <a:endParaRPr lang="en-US" altLang="zh-TW" sz="1600" dirty="0" smtClean="0">
              <a:latin typeface="Arial" charset="0"/>
            </a:endParaRPr>
          </a:p>
        </p:txBody>
      </p:sp>
      <p:sp>
        <p:nvSpPr>
          <p:cNvPr id="8" name="內容版面配置區 6"/>
          <p:cNvSpPr>
            <a:spLocks noGrp="1"/>
          </p:cNvSpPr>
          <p:nvPr>
            <p:ph idx="1"/>
          </p:nvPr>
        </p:nvSpPr>
        <p:spPr>
          <a:xfrm>
            <a:off x="0" y="980728"/>
            <a:ext cx="8964613" cy="5616624"/>
          </a:xfrm>
        </p:spPr>
        <p:txBody>
          <a:bodyPr/>
          <a:lstStyle/>
          <a:p>
            <a:pPr>
              <a:spcBef>
                <a:spcPts val="1800"/>
              </a:spcBef>
              <a:buFont typeface="Wingdings" pitchFamily="2" charset="2"/>
              <a:buChar char="l"/>
            </a:pPr>
            <a:r>
              <a:rPr lang="en-US" altLang="zh-TW" sz="3600" b="1" dirty="0" smtClean="0"/>
              <a:t> Field </a:t>
            </a:r>
            <a:r>
              <a:rPr lang="en-US" altLang="zh-TW" sz="3600" b="1" dirty="0"/>
              <a:t>measurement </a:t>
            </a:r>
            <a:r>
              <a:rPr lang="en-US" altLang="zh-TW" sz="3600" b="1" dirty="0" smtClean="0"/>
              <a:t>system</a:t>
            </a:r>
          </a:p>
          <a:p>
            <a:pPr marL="0" indent="0" defTabSz="449263">
              <a:spcBef>
                <a:spcPts val="1800"/>
              </a:spcBef>
              <a:buNone/>
            </a:pPr>
            <a:r>
              <a:rPr lang="en-US" altLang="zh-TW" sz="3600" b="1" dirty="0"/>
              <a:t>	</a:t>
            </a:r>
            <a:r>
              <a:rPr lang="en-US" altLang="zh-TW" sz="3600" b="1" dirty="0" smtClean="0"/>
              <a:t>- </a:t>
            </a:r>
            <a:r>
              <a:rPr lang="en-US" altLang="zh-TW" sz="3600" b="1" dirty="0"/>
              <a:t>Hall </a:t>
            </a:r>
            <a:r>
              <a:rPr lang="en-US" altLang="zh-TW" sz="3600" b="1" dirty="0" smtClean="0"/>
              <a:t>Probe, Rotating coil, search coil</a:t>
            </a:r>
          </a:p>
          <a:p>
            <a:pPr defTabSz="449263">
              <a:spcBef>
                <a:spcPts val="1800"/>
              </a:spcBef>
              <a:buFont typeface="Wingdings" pitchFamily="2" charset="2"/>
              <a:buChar char="l"/>
            </a:pPr>
            <a:r>
              <a:rPr lang="en-US" altLang="zh-TW" sz="3600" b="1" dirty="0" smtClean="0"/>
              <a:t> Magnet </a:t>
            </a:r>
            <a:r>
              <a:rPr lang="en-US" altLang="zh-TW" sz="3600" b="1" dirty="0"/>
              <a:t>alignment </a:t>
            </a:r>
            <a:r>
              <a:rPr lang="en-US" altLang="zh-TW" sz="3600" b="1" dirty="0" smtClean="0"/>
              <a:t>method</a:t>
            </a:r>
          </a:p>
          <a:p>
            <a:pPr>
              <a:spcBef>
                <a:spcPts val="1800"/>
              </a:spcBef>
              <a:buFont typeface="Wingdings" pitchFamily="2" charset="2"/>
              <a:buChar char="l"/>
            </a:pPr>
            <a:r>
              <a:rPr lang="en-US" altLang="zh-TW" sz="3600" b="1" dirty="0" smtClean="0"/>
              <a:t> Inspection of Storage </a:t>
            </a:r>
            <a:r>
              <a:rPr lang="en-US" altLang="zh-TW" sz="3600" b="1" dirty="0"/>
              <a:t>ring </a:t>
            </a:r>
            <a:r>
              <a:rPr lang="en-US" altLang="zh-TW" sz="3600" b="1" dirty="0" smtClean="0"/>
              <a:t>magnets</a:t>
            </a:r>
          </a:p>
          <a:p>
            <a:pPr>
              <a:spcBef>
                <a:spcPts val="1800"/>
              </a:spcBef>
              <a:buFont typeface="Wingdings" pitchFamily="2" charset="2"/>
              <a:buChar char="l"/>
            </a:pPr>
            <a:r>
              <a:rPr lang="en-US" altLang="zh-TW" sz="3600" b="1" dirty="0" smtClean="0"/>
              <a:t> Inspection of Booster </a:t>
            </a:r>
            <a:r>
              <a:rPr lang="en-US" altLang="zh-TW" sz="3600" b="1" dirty="0"/>
              <a:t>ring  </a:t>
            </a:r>
            <a:r>
              <a:rPr lang="en-US" altLang="zh-TW" sz="3600" b="1" dirty="0" smtClean="0"/>
              <a:t>magnets</a:t>
            </a:r>
          </a:p>
          <a:p>
            <a:pPr>
              <a:spcBef>
                <a:spcPts val="1800"/>
              </a:spcBef>
              <a:buFont typeface="Wingdings" pitchFamily="2" charset="2"/>
              <a:buChar char="l"/>
            </a:pPr>
            <a:r>
              <a:rPr lang="en-US" altLang="zh-TW" sz="3600" b="1" dirty="0" smtClean="0"/>
              <a:t> Injection Magnets</a:t>
            </a:r>
          </a:p>
          <a:p>
            <a:pPr>
              <a:spcBef>
                <a:spcPts val="1800"/>
              </a:spcBef>
              <a:buFont typeface="Wingdings" pitchFamily="2" charset="2"/>
              <a:buChar char="l"/>
            </a:pPr>
            <a:r>
              <a:rPr lang="en-US" altLang="zh-TW" sz="3600" b="1" dirty="0" smtClean="0"/>
              <a:t> Summary</a:t>
            </a:r>
            <a:endParaRPr lang="zh-TW" altLang="en-US" sz="3600" b="1" dirty="0"/>
          </a:p>
        </p:txBody>
      </p:sp>
    </p:spTree>
    <p:extLst>
      <p:ext uri="{BB962C8B-B14F-4D97-AF65-F5344CB8AC3E}">
        <p14:creationId xmlns:p14="http://schemas.microsoft.com/office/powerpoint/2010/main" val="11037436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3942" t="17640" r="21330" b="14321"/>
          <a:stretch>
            <a:fillRect/>
          </a:stretch>
        </p:blipFill>
        <p:spPr bwMode="auto">
          <a:xfrm>
            <a:off x="323528" y="980728"/>
            <a:ext cx="3528392" cy="3888432"/>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l="38660" t="24800" r="13854" b="5901"/>
          <a:stretch>
            <a:fillRect/>
          </a:stretch>
        </p:blipFill>
        <p:spPr bwMode="auto">
          <a:xfrm>
            <a:off x="4211960" y="980728"/>
            <a:ext cx="4824536" cy="3960440"/>
          </a:xfrm>
          <a:prstGeom prst="rect">
            <a:avLst/>
          </a:prstGeom>
          <a:noFill/>
          <a:ln w="9525">
            <a:noFill/>
            <a:miter lim="800000"/>
            <a:headEnd/>
            <a:tailEnd/>
          </a:ln>
        </p:spPr>
      </p:pic>
      <p:sp>
        <p:nvSpPr>
          <p:cNvPr id="4" name="文字方塊 3"/>
          <p:cNvSpPr txBox="1"/>
          <p:nvPr/>
        </p:nvSpPr>
        <p:spPr>
          <a:xfrm>
            <a:off x="2987824" y="1052736"/>
            <a:ext cx="777713" cy="369332"/>
          </a:xfrm>
          <a:prstGeom prst="rect">
            <a:avLst/>
          </a:prstGeom>
          <a:solidFill>
            <a:schemeClr val="bg1"/>
          </a:solidFill>
        </p:spPr>
        <p:txBody>
          <a:bodyPr wrap="none" rtlCol="0">
            <a:spAutoFit/>
          </a:bodyPr>
          <a:lstStyle/>
          <a:p>
            <a:r>
              <a:rPr lang="en-US" altLang="zh-TW" sz="1800" dirty="0" smtClean="0">
                <a:latin typeface="Times New Roman" pitchFamily="18" charset="0"/>
                <a:ea typeface="標楷體" pitchFamily="65" charset="-120"/>
              </a:rPr>
              <a:t>Type I</a:t>
            </a:r>
            <a:endParaRPr lang="zh-TW" altLang="en-US" sz="1800" dirty="0">
              <a:latin typeface="Times New Roman" pitchFamily="18" charset="0"/>
              <a:ea typeface="標楷體" pitchFamily="65" charset="-120"/>
            </a:endParaRPr>
          </a:p>
        </p:txBody>
      </p:sp>
      <p:sp>
        <p:nvSpPr>
          <p:cNvPr id="5" name="文字方塊 4"/>
          <p:cNvSpPr txBox="1"/>
          <p:nvPr/>
        </p:nvSpPr>
        <p:spPr>
          <a:xfrm>
            <a:off x="8100392" y="1052736"/>
            <a:ext cx="854658" cy="369332"/>
          </a:xfrm>
          <a:prstGeom prst="rect">
            <a:avLst/>
          </a:prstGeom>
          <a:solidFill>
            <a:schemeClr val="bg1"/>
          </a:solidFill>
        </p:spPr>
        <p:txBody>
          <a:bodyPr wrap="none" rtlCol="0">
            <a:spAutoFit/>
          </a:bodyPr>
          <a:lstStyle/>
          <a:p>
            <a:r>
              <a:rPr lang="en-US" altLang="zh-TW" sz="1800" dirty="0" smtClean="0">
                <a:latin typeface="Times New Roman" pitchFamily="18" charset="0"/>
                <a:ea typeface="標楷體" pitchFamily="65" charset="-120"/>
              </a:rPr>
              <a:t>Type II</a:t>
            </a:r>
            <a:endParaRPr lang="zh-TW" altLang="en-US" sz="1800" dirty="0">
              <a:latin typeface="Times New Roman" pitchFamily="18" charset="0"/>
              <a:ea typeface="標楷體" pitchFamily="65" charset="-120"/>
            </a:endParaRPr>
          </a:p>
        </p:txBody>
      </p:sp>
      <p:sp>
        <p:nvSpPr>
          <p:cNvPr id="6" name="文字方塊 5"/>
          <p:cNvSpPr txBox="1"/>
          <p:nvPr/>
        </p:nvSpPr>
        <p:spPr>
          <a:xfrm>
            <a:off x="611560" y="1052736"/>
            <a:ext cx="364202" cy="369332"/>
          </a:xfrm>
          <a:prstGeom prst="rect">
            <a:avLst/>
          </a:prstGeom>
          <a:solidFill>
            <a:schemeClr val="bg1"/>
          </a:solidFill>
        </p:spPr>
        <p:txBody>
          <a:bodyPr wrap="none" rtlCol="0">
            <a:spAutoFit/>
          </a:bodyPr>
          <a:lstStyle/>
          <a:p>
            <a:r>
              <a:rPr lang="en-US" altLang="zh-TW" sz="1800" dirty="0" smtClean="0">
                <a:solidFill>
                  <a:srgbClr val="FF0000"/>
                </a:solidFill>
                <a:latin typeface="Times New Roman" pitchFamily="18" charset="0"/>
                <a:ea typeface="標楷體" pitchFamily="65" charset="-120"/>
              </a:rPr>
              <a:t>-z</a:t>
            </a:r>
            <a:endParaRPr lang="zh-TW" altLang="en-US" sz="1800" dirty="0">
              <a:solidFill>
                <a:srgbClr val="FF0000"/>
              </a:solidFill>
              <a:latin typeface="Times New Roman" pitchFamily="18" charset="0"/>
              <a:ea typeface="標楷體" pitchFamily="65" charset="-120"/>
            </a:endParaRPr>
          </a:p>
        </p:txBody>
      </p:sp>
      <p:sp>
        <p:nvSpPr>
          <p:cNvPr id="7" name="文字方塊 6"/>
          <p:cNvSpPr txBox="1"/>
          <p:nvPr/>
        </p:nvSpPr>
        <p:spPr>
          <a:xfrm>
            <a:off x="3419872" y="3645024"/>
            <a:ext cx="417102" cy="369332"/>
          </a:xfrm>
          <a:prstGeom prst="rect">
            <a:avLst/>
          </a:prstGeom>
          <a:solidFill>
            <a:schemeClr val="bg1"/>
          </a:solidFill>
        </p:spPr>
        <p:txBody>
          <a:bodyPr wrap="none" rtlCol="0">
            <a:spAutoFit/>
          </a:bodyPr>
          <a:lstStyle/>
          <a:p>
            <a:r>
              <a:rPr lang="en-US" altLang="zh-TW" sz="1800" dirty="0" smtClean="0">
                <a:solidFill>
                  <a:srgbClr val="FF0000"/>
                </a:solidFill>
                <a:latin typeface="Times New Roman" pitchFamily="18" charset="0"/>
                <a:ea typeface="標楷體" pitchFamily="65" charset="-120"/>
              </a:rPr>
              <a:t>+z</a:t>
            </a:r>
            <a:endParaRPr lang="zh-TW" altLang="en-US" sz="1800" dirty="0">
              <a:solidFill>
                <a:srgbClr val="FF0000"/>
              </a:solidFill>
              <a:latin typeface="Times New Roman" pitchFamily="18" charset="0"/>
              <a:ea typeface="標楷體" pitchFamily="65" charset="-120"/>
            </a:endParaRPr>
          </a:p>
        </p:txBody>
      </p:sp>
      <p:sp>
        <p:nvSpPr>
          <p:cNvPr id="8" name="文字方塊 7"/>
          <p:cNvSpPr txBox="1"/>
          <p:nvPr/>
        </p:nvSpPr>
        <p:spPr>
          <a:xfrm>
            <a:off x="4716016" y="1052736"/>
            <a:ext cx="364202" cy="369332"/>
          </a:xfrm>
          <a:prstGeom prst="rect">
            <a:avLst/>
          </a:prstGeom>
          <a:solidFill>
            <a:schemeClr val="bg1"/>
          </a:solidFill>
        </p:spPr>
        <p:txBody>
          <a:bodyPr wrap="none" rtlCol="0">
            <a:spAutoFit/>
          </a:bodyPr>
          <a:lstStyle/>
          <a:p>
            <a:r>
              <a:rPr lang="en-US" altLang="zh-TW" sz="1800" dirty="0" smtClean="0">
                <a:solidFill>
                  <a:srgbClr val="FF0000"/>
                </a:solidFill>
                <a:latin typeface="Times New Roman" pitchFamily="18" charset="0"/>
                <a:ea typeface="標楷體" pitchFamily="65" charset="-120"/>
              </a:rPr>
              <a:t>-z</a:t>
            </a:r>
            <a:endParaRPr lang="zh-TW" altLang="en-US" sz="1800" dirty="0">
              <a:solidFill>
                <a:srgbClr val="FF0000"/>
              </a:solidFill>
              <a:latin typeface="Times New Roman" pitchFamily="18" charset="0"/>
              <a:ea typeface="標楷體" pitchFamily="65" charset="-120"/>
            </a:endParaRPr>
          </a:p>
        </p:txBody>
      </p:sp>
      <p:sp>
        <p:nvSpPr>
          <p:cNvPr id="9" name="文字方塊 8"/>
          <p:cNvSpPr txBox="1"/>
          <p:nvPr/>
        </p:nvSpPr>
        <p:spPr>
          <a:xfrm>
            <a:off x="8604448" y="3501008"/>
            <a:ext cx="417102" cy="369332"/>
          </a:xfrm>
          <a:prstGeom prst="rect">
            <a:avLst/>
          </a:prstGeom>
          <a:solidFill>
            <a:schemeClr val="bg1"/>
          </a:solidFill>
        </p:spPr>
        <p:txBody>
          <a:bodyPr wrap="none" rtlCol="0">
            <a:spAutoFit/>
          </a:bodyPr>
          <a:lstStyle/>
          <a:p>
            <a:r>
              <a:rPr lang="en-US" altLang="zh-TW" sz="1800" dirty="0" smtClean="0">
                <a:solidFill>
                  <a:srgbClr val="FF0000"/>
                </a:solidFill>
                <a:latin typeface="Times New Roman" pitchFamily="18" charset="0"/>
                <a:ea typeface="標楷體" pitchFamily="65" charset="-120"/>
              </a:rPr>
              <a:t>+z</a:t>
            </a:r>
            <a:endParaRPr lang="zh-TW" altLang="en-US" sz="1800" dirty="0">
              <a:solidFill>
                <a:srgbClr val="FF0000"/>
              </a:solidFill>
              <a:latin typeface="Times New Roman" pitchFamily="18" charset="0"/>
              <a:ea typeface="標楷體" pitchFamily="65" charset="-120"/>
            </a:endParaRPr>
          </a:p>
        </p:txBody>
      </p:sp>
      <p:grpSp>
        <p:nvGrpSpPr>
          <p:cNvPr id="10" name="群組 9"/>
          <p:cNvGrpSpPr/>
          <p:nvPr/>
        </p:nvGrpSpPr>
        <p:grpSpPr>
          <a:xfrm>
            <a:off x="4682410" y="3539176"/>
            <a:ext cx="944217" cy="1266541"/>
            <a:chOff x="4682410" y="3539176"/>
            <a:chExt cx="944217" cy="1266541"/>
          </a:xfrm>
        </p:grpSpPr>
        <p:grpSp>
          <p:nvGrpSpPr>
            <p:cNvPr id="11" name="群組 10"/>
            <p:cNvGrpSpPr/>
            <p:nvPr/>
          </p:nvGrpSpPr>
          <p:grpSpPr>
            <a:xfrm rot="-600000">
              <a:off x="4682410" y="3539176"/>
              <a:ext cx="944217" cy="1266541"/>
              <a:chOff x="3133962" y="2852936"/>
              <a:chExt cx="944217" cy="1266541"/>
            </a:xfrm>
          </p:grpSpPr>
          <p:cxnSp>
            <p:nvCxnSpPr>
              <p:cNvPr id="13" name="直線單箭頭接點 12"/>
              <p:cNvCxnSpPr/>
              <p:nvPr/>
            </p:nvCxnSpPr>
            <p:spPr>
              <a:xfrm rot="5400000" flipH="1" flipV="1">
                <a:off x="3023828" y="3465004"/>
                <a:ext cx="50405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3275856" y="3717032"/>
                <a:ext cx="43204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3133962" y="2852936"/>
                <a:ext cx="429926" cy="369332"/>
              </a:xfrm>
              <a:prstGeom prst="rect">
                <a:avLst/>
              </a:prstGeom>
              <a:noFill/>
            </p:spPr>
            <p:txBody>
              <a:bodyPr wrap="none" rtlCol="0">
                <a:spAutoFit/>
              </a:bodyPr>
              <a:lstStyle/>
              <a:p>
                <a:r>
                  <a:rPr lang="en-US" altLang="zh-TW" sz="1800" dirty="0" smtClean="0">
                    <a:solidFill>
                      <a:srgbClr val="FF0000"/>
                    </a:solidFill>
                    <a:latin typeface="Times New Roman" pitchFamily="18" charset="0"/>
                    <a:ea typeface="標楷體" pitchFamily="65" charset="-120"/>
                  </a:rPr>
                  <a:t>+y</a:t>
                </a:r>
                <a:endParaRPr lang="zh-TW" altLang="en-US" sz="1800" dirty="0">
                  <a:solidFill>
                    <a:srgbClr val="FF0000"/>
                  </a:solidFill>
                  <a:latin typeface="Times New Roman" pitchFamily="18" charset="0"/>
                  <a:ea typeface="標楷體" pitchFamily="65" charset="-120"/>
                </a:endParaRPr>
              </a:p>
            </p:txBody>
          </p:sp>
          <p:sp>
            <p:nvSpPr>
              <p:cNvPr id="16" name="文字方塊 15"/>
              <p:cNvSpPr txBox="1"/>
              <p:nvPr/>
            </p:nvSpPr>
            <p:spPr>
              <a:xfrm>
                <a:off x="3648253" y="3525722"/>
                <a:ext cx="429926" cy="369332"/>
              </a:xfrm>
              <a:prstGeom prst="rect">
                <a:avLst/>
              </a:prstGeom>
              <a:noFill/>
            </p:spPr>
            <p:txBody>
              <a:bodyPr wrap="none" rtlCol="0">
                <a:spAutoFit/>
              </a:bodyPr>
              <a:lstStyle/>
              <a:p>
                <a:r>
                  <a:rPr lang="en-US" altLang="zh-TW" sz="1800" dirty="0" smtClean="0">
                    <a:solidFill>
                      <a:srgbClr val="FF0000"/>
                    </a:solidFill>
                    <a:latin typeface="Times New Roman" pitchFamily="18" charset="0"/>
                    <a:ea typeface="標楷體" pitchFamily="65" charset="-120"/>
                  </a:rPr>
                  <a:t>+x</a:t>
                </a:r>
                <a:endParaRPr lang="zh-TW" altLang="en-US" sz="1800" dirty="0">
                  <a:solidFill>
                    <a:srgbClr val="FF0000"/>
                  </a:solidFill>
                  <a:latin typeface="Times New Roman" pitchFamily="18" charset="0"/>
                  <a:ea typeface="標楷體" pitchFamily="65" charset="-120"/>
                </a:endParaRPr>
              </a:p>
            </p:txBody>
          </p:sp>
          <p:sp>
            <p:nvSpPr>
              <p:cNvPr id="17" name="文字方塊 16"/>
              <p:cNvSpPr txBox="1"/>
              <p:nvPr/>
            </p:nvSpPr>
            <p:spPr>
              <a:xfrm>
                <a:off x="3148901" y="3750145"/>
                <a:ext cx="417102" cy="369332"/>
              </a:xfrm>
              <a:prstGeom prst="rect">
                <a:avLst/>
              </a:prstGeom>
              <a:noFill/>
            </p:spPr>
            <p:txBody>
              <a:bodyPr wrap="none" rtlCol="0">
                <a:spAutoFit/>
              </a:bodyPr>
              <a:lstStyle/>
              <a:p>
                <a:r>
                  <a:rPr lang="en-US" altLang="zh-TW" sz="1800" dirty="0" smtClean="0">
                    <a:solidFill>
                      <a:srgbClr val="FF0000"/>
                    </a:solidFill>
                    <a:latin typeface="Times New Roman" pitchFamily="18" charset="0"/>
                    <a:ea typeface="標楷體" pitchFamily="65" charset="-120"/>
                  </a:rPr>
                  <a:t>+z</a:t>
                </a:r>
                <a:endParaRPr lang="zh-TW" altLang="en-US" sz="1800" dirty="0">
                  <a:solidFill>
                    <a:srgbClr val="FF0000"/>
                  </a:solidFill>
                  <a:latin typeface="Times New Roman" pitchFamily="18" charset="0"/>
                  <a:ea typeface="標楷體" pitchFamily="65" charset="-120"/>
                </a:endParaRPr>
              </a:p>
            </p:txBody>
          </p:sp>
        </p:grpSp>
        <p:cxnSp>
          <p:nvCxnSpPr>
            <p:cNvPr id="12" name="直線單箭頭接點 11"/>
            <p:cNvCxnSpPr/>
            <p:nvPr/>
          </p:nvCxnSpPr>
          <p:spPr>
            <a:xfrm>
              <a:off x="4860032" y="4437112"/>
              <a:ext cx="432048"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矩形 17"/>
          <p:cNvSpPr/>
          <p:nvPr/>
        </p:nvSpPr>
        <p:spPr>
          <a:xfrm>
            <a:off x="975762" y="45217"/>
            <a:ext cx="7628686" cy="584775"/>
          </a:xfrm>
          <a:prstGeom prst="rect">
            <a:avLst/>
          </a:prstGeom>
        </p:spPr>
        <p:txBody>
          <a:bodyPr wrap="square">
            <a:spAutoFit/>
          </a:bodyPr>
          <a:lstStyle/>
          <a:p>
            <a:pPr lvl="0" algn="ctr">
              <a:defRPr/>
            </a:pPr>
            <a:r>
              <a:rPr lang="en-US" altLang="zh-TW" b="1" kern="0" dirty="0">
                <a:solidFill>
                  <a:srgbClr val="FF0000"/>
                </a:solidFill>
                <a:ea typeface="標楷體"/>
              </a:rPr>
              <a:t>Positioning method </a:t>
            </a:r>
            <a:r>
              <a:rPr lang="en-US" altLang="zh-TW" b="1" kern="0" dirty="0" smtClean="0">
                <a:solidFill>
                  <a:srgbClr val="FF0000"/>
                </a:solidFill>
                <a:ea typeface="標楷體"/>
              </a:rPr>
              <a:t>of SR-DM</a:t>
            </a:r>
            <a:endParaRPr lang="en-US" altLang="zh-TW" b="1" kern="0" dirty="0">
              <a:solidFill>
                <a:srgbClr val="FF0000"/>
              </a:solidFill>
              <a:ea typeface="標楷體"/>
            </a:endParaRPr>
          </a:p>
        </p:txBody>
      </p:sp>
      <p:sp>
        <p:nvSpPr>
          <p:cNvPr id="19" name="矩形 18"/>
          <p:cNvSpPr/>
          <p:nvPr/>
        </p:nvSpPr>
        <p:spPr>
          <a:xfrm>
            <a:off x="179512" y="4943860"/>
            <a:ext cx="8775538" cy="2169825"/>
          </a:xfrm>
          <a:prstGeom prst="rect">
            <a:avLst/>
          </a:prstGeom>
        </p:spPr>
        <p:txBody>
          <a:bodyPr wrap="square">
            <a:spAutoFit/>
          </a:bodyPr>
          <a:lstStyle/>
          <a:p>
            <a:pPr marL="342900" indent="-342900" algn="just">
              <a:spcAft>
                <a:spcPts val="600"/>
              </a:spcAft>
              <a:buFont typeface="Arial" pitchFamily="34" charset="0"/>
              <a:buChar char="•"/>
            </a:pPr>
            <a:r>
              <a:rPr lang="en-US" altLang="zh-TW" sz="2000" dirty="0" smtClean="0">
                <a:solidFill>
                  <a:srgbClr val="0000FF"/>
                </a:solidFill>
              </a:rPr>
              <a:t>Two reference plates are for defining the horizontal position and four reference plates are for defining vertical position.</a:t>
            </a:r>
          </a:p>
          <a:p>
            <a:pPr marL="342900" indent="-342900" algn="just">
              <a:spcAft>
                <a:spcPts val="600"/>
              </a:spcAft>
              <a:buFont typeface="Arial" pitchFamily="34" charset="0"/>
              <a:buChar char="•"/>
            </a:pPr>
            <a:r>
              <a:rPr lang="en-US" altLang="zh-TW" sz="2000" dirty="0" smtClean="0">
                <a:solidFill>
                  <a:srgbClr val="0000FF"/>
                </a:solidFill>
              </a:rPr>
              <a:t>45 degree clamper was used to push magnet to touch reference plane and fixed by the torque range tool.</a:t>
            </a:r>
          </a:p>
          <a:p>
            <a:pPr marL="342900" indent="-342900" algn="just">
              <a:spcAft>
                <a:spcPts val="600"/>
              </a:spcAft>
              <a:buFont typeface="Arial" pitchFamily="34" charset="0"/>
              <a:buChar char="•"/>
            </a:pPr>
            <a:r>
              <a:rPr lang="en-US" altLang="zh-TW" sz="2000" dirty="0">
                <a:solidFill>
                  <a:srgbClr val="0000FF"/>
                </a:solidFill>
              </a:rPr>
              <a:t>The positioning precision of this method is also within few </a:t>
            </a:r>
            <a:r>
              <a:rPr lang="en-US" altLang="zh-TW" sz="2000" dirty="0">
                <a:solidFill>
                  <a:srgbClr val="0000FF"/>
                </a:solidFill>
                <a:sym typeface="Symbol"/>
              </a:rPr>
              <a:t></a:t>
            </a:r>
            <a:r>
              <a:rPr lang="en-US" altLang="zh-TW" sz="2000" dirty="0">
                <a:solidFill>
                  <a:srgbClr val="0000FF"/>
                </a:solidFill>
              </a:rPr>
              <a:t>m.</a:t>
            </a:r>
          </a:p>
          <a:p>
            <a:pPr marL="342900" indent="-342900" algn="just">
              <a:spcAft>
                <a:spcPts val="600"/>
              </a:spcAft>
              <a:buFont typeface="Arial" pitchFamily="34" charset="0"/>
              <a:buChar char="•"/>
            </a:pPr>
            <a:endParaRPr lang="zh-TW" altLang="en-US" sz="2000" dirty="0">
              <a:solidFill>
                <a:srgbClr val="0000FF"/>
              </a:solidFill>
            </a:endParaRPr>
          </a:p>
        </p:txBody>
      </p:sp>
    </p:spTree>
    <p:extLst>
      <p:ext uri="{BB962C8B-B14F-4D97-AF65-F5344CB8AC3E}">
        <p14:creationId xmlns:p14="http://schemas.microsoft.com/office/powerpoint/2010/main" val="1647080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0"/>
            <a:ext cx="8229600" cy="836613"/>
          </a:xfrm>
        </p:spPr>
        <p:txBody>
          <a:bodyPr/>
          <a:lstStyle/>
          <a:p>
            <a:pPr eaLnBrk="1" hangingPunct="1"/>
            <a:r>
              <a:rPr lang="en-US" altLang="zh-TW" sz="4000" b="1" dirty="0" smtClean="0">
                <a:solidFill>
                  <a:srgbClr val="FF0000"/>
                </a:solidFill>
              </a:rPr>
              <a:t>Magnet </a:t>
            </a:r>
            <a:r>
              <a:rPr lang="en-US" altLang="zh-TW" sz="4000" b="1" dirty="0">
                <a:solidFill>
                  <a:srgbClr val="FF0000"/>
                </a:solidFill>
              </a:rPr>
              <a:t>alignment </a:t>
            </a:r>
            <a:r>
              <a:rPr lang="en-US" altLang="zh-TW" sz="4000" b="1" dirty="0" smtClean="0">
                <a:solidFill>
                  <a:srgbClr val="FF0000"/>
                </a:solidFill>
              </a:rPr>
              <a:t>method</a:t>
            </a: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0" name="Line 5"/>
          <p:cNvSpPr>
            <a:spLocks noChangeShapeType="1"/>
          </p:cNvSpPr>
          <p:nvPr/>
        </p:nvSpPr>
        <p:spPr bwMode="auto">
          <a:xfrm>
            <a:off x="792163" y="819150"/>
            <a:ext cx="8172450" cy="0"/>
          </a:xfrm>
          <a:prstGeom prst="line">
            <a:avLst/>
          </a:prstGeom>
          <a:noFill/>
          <a:ln w="76200" cmpd="tri">
            <a:solidFill>
              <a:schemeClr val="accent2"/>
            </a:solidFill>
            <a:round/>
            <a:headEnd/>
            <a:tailEnd/>
          </a:ln>
        </p:spPr>
        <p:txBody>
          <a:bodyPr/>
          <a:lstStyle/>
          <a:p>
            <a:endParaRPr lang="zh-TW" altLang="en-US">
              <a:solidFill>
                <a:srgbClr val="000000"/>
              </a:solidFill>
            </a:endParaRPr>
          </a:p>
        </p:txBody>
      </p:sp>
      <p:sp>
        <p:nvSpPr>
          <p:cNvPr id="14342" name="投影片編號版面配置區 9"/>
          <p:cNvSpPr>
            <a:spLocks noGrp="1"/>
          </p:cNvSpPr>
          <p:nvPr>
            <p:ph type="sldNum" sz="quarter" idx="4294967295"/>
          </p:nvPr>
        </p:nvSpPr>
        <p:spPr>
          <a:xfrm>
            <a:off x="8545800" y="6347261"/>
            <a:ext cx="2133600" cy="476250"/>
          </a:xfrm>
          <a:prstGeom prst="rect">
            <a:avLst/>
          </a:prstGeom>
          <a:noFill/>
        </p:spPr>
        <p:txBody>
          <a:bodyPr/>
          <a:lstStyle/>
          <a:p>
            <a:fld id="{B9F33C86-BC84-4F44-A0BE-ED07C2CA58A6}" type="slidenum">
              <a:rPr lang="en-US" altLang="zh-TW" sz="1200" smtClean="0">
                <a:latin typeface="Arial" charset="0"/>
              </a:rPr>
              <a:pPr/>
              <a:t>21</a:t>
            </a:fld>
            <a:endParaRPr lang="en-US" altLang="zh-TW" sz="1200" dirty="0" smtClean="0">
              <a:latin typeface="Arial"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834" y="1024785"/>
            <a:ext cx="319304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473" y="3376244"/>
            <a:ext cx="319304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群組 11"/>
          <p:cNvGrpSpPr/>
          <p:nvPr/>
        </p:nvGrpSpPr>
        <p:grpSpPr>
          <a:xfrm>
            <a:off x="4014737" y="1196752"/>
            <a:ext cx="4929029" cy="2315975"/>
            <a:chOff x="755576" y="1484784"/>
            <a:chExt cx="5472608" cy="2531999"/>
          </a:xfrm>
        </p:grpSpPr>
        <p:grpSp>
          <p:nvGrpSpPr>
            <p:cNvPr id="13" name="群組 12"/>
            <p:cNvGrpSpPr/>
            <p:nvPr/>
          </p:nvGrpSpPr>
          <p:grpSpPr>
            <a:xfrm>
              <a:off x="827584" y="1484784"/>
              <a:ext cx="4887727" cy="2088232"/>
              <a:chOff x="827584" y="1484784"/>
              <a:chExt cx="4887727" cy="2088232"/>
            </a:xfrm>
          </p:grpSpPr>
          <p:pic>
            <p:nvPicPr>
              <p:cNvPr id="22" name="Picture 2"/>
              <p:cNvPicPr>
                <a:picLocks noChangeAspect="1" noChangeArrowheads="1"/>
              </p:cNvPicPr>
              <p:nvPr/>
            </p:nvPicPr>
            <p:blipFill>
              <a:blip r:embed="rId6" cstate="print"/>
              <a:srcRect t="41521" b="14646"/>
              <a:stretch>
                <a:fillRect/>
              </a:stretch>
            </p:blipFill>
            <p:spPr bwMode="auto">
              <a:xfrm>
                <a:off x="827584" y="1484784"/>
                <a:ext cx="4887727" cy="2088232"/>
              </a:xfrm>
              <a:prstGeom prst="rect">
                <a:avLst/>
              </a:prstGeom>
              <a:noFill/>
              <a:ln w="9525">
                <a:noFill/>
                <a:miter lim="800000"/>
                <a:headEnd/>
                <a:tailEnd/>
              </a:ln>
            </p:spPr>
          </p:pic>
          <p:pic>
            <p:nvPicPr>
              <p:cNvPr id="23" name="Picture 3" descr="C:\Users\supervisor\Desktop\image006.jpg"/>
              <p:cNvPicPr>
                <a:picLocks noChangeAspect="1" noChangeArrowheads="1"/>
              </p:cNvPicPr>
              <p:nvPr/>
            </p:nvPicPr>
            <p:blipFill>
              <a:blip r:embed="rId7" cstate="print"/>
              <a:srcRect l="46295" t="35482" r="43823" b="50000"/>
              <a:stretch>
                <a:fillRect/>
              </a:stretch>
            </p:blipFill>
            <p:spPr bwMode="auto">
              <a:xfrm flipH="1">
                <a:off x="4499992" y="1592796"/>
                <a:ext cx="1080120" cy="1260140"/>
              </a:xfrm>
              <a:prstGeom prst="rect">
                <a:avLst/>
              </a:prstGeom>
              <a:noFill/>
              <a:ln w="38100">
                <a:solidFill>
                  <a:sysClr val="window" lastClr="FFFFFF"/>
                </a:solidFill>
              </a:ln>
            </p:spPr>
          </p:pic>
        </p:grpSp>
        <p:sp>
          <p:nvSpPr>
            <p:cNvPr id="14" name="文字方塊 13"/>
            <p:cNvSpPr txBox="1"/>
            <p:nvPr/>
          </p:nvSpPr>
          <p:spPr>
            <a:xfrm>
              <a:off x="3059832" y="1700808"/>
              <a:ext cx="1016625" cy="4001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2000" b="1" i="0" u="none" strike="noStrike" kern="0" cap="none" spc="0" normalizeH="0" baseline="0" noProof="0" dirty="0" smtClean="0">
                  <a:ln>
                    <a:noFill/>
                  </a:ln>
                  <a:solidFill>
                    <a:prstClr val="black"/>
                  </a:solidFill>
                  <a:effectLst/>
                  <a:uLnTx/>
                  <a:uFillTx/>
                  <a:latin typeface="Times New Roman" pitchFamily="18" charset="0"/>
                  <a:ea typeface="新細明體"/>
                  <a:cs typeface="Times New Roman" pitchFamily="18" charset="0"/>
                </a:rPr>
                <a:t>45</a:t>
              </a:r>
              <a:r>
                <a:rPr kumimoji="0" lang="en-US" altLang="zh-TW" sz="2000" b="1" i="0" u="none" strike="noStrike" kern="0" cap="none" spc="0" normalizeH="0" baseline="30000" noProof="0" dirty="0" smtClean="0">
                  <a:ln>
                    <a:noFill/>
                  </a:ln>
                  <a:solidFill>
                    <a:prstClr val="black"/>
                  </a:solidFill>
                  <a:effectLst/>
                  <a:uLnTx/>
                  <a:uFillTx/>
                  <a:latin typeface="Times New Roman" pitchFamily="18" charset="0"/>
                  <a:ea typeface="新細明體"/>
                  <a:cs typeface="Times New Roman" pitchFamily="18" charset="0"/>
                </a:rPr>
                <a:t>o</a:t>
              </a:r>
              <a:r>
                <a:rPr kumimoji="0" lang="en-US" altLang="zh-TW" sz="2000" b="1" i="0" u="none" strike="noStrike" kern="0" cap="none" spc="0" normalizeH="0" baseline="0" noProof="0" dirty="0" smtClean="0">
                  <a:ln>
                    <a:noFill/>
                  </a:ln>
                  <a:solidFill>
                    <a:prstClr val="black"/>
                  </a:solidFill>
                  <a:effectLst/>
                  <a:uLnTx/>
                  <a:uFillTx/>
                  <a:latin typeface="Times New Roman" pitchFamily="18" charset="0"/>
                  <a:ea typeface="新細明體"/>
                  <a:cs typeface="Times New Roman" pitchFamily="18" charset="0"/>
                </a:rPr>
                <a:t> bolt</a:t>
              </a:r>
              <a:endParaRPr kumimoji="0" lang="zh-TW" altLang="en-US" sz="2000" b="1" i="0" u="none" strike="noStrike" kern="0" cap="none" spc="0" normalizeH="0" baseline="0" noProof="0" dirty="0" smtClean="0">
                <a:ln>
                  <a:noFill/>
                </a:ln>
                <a:solidFill>
                  <a:prstClr val="black"/>
                </a:solidFill>
                <a:effectLst/>
                <a:uLnTx/>
                <a:uFillTx/>
                <a:latin typeface="Times New Roman" pitchFamily="18" charset="0"/>
                <a:ea typeface="新細明體"/>
                <a:cs typeface="Times New Roman" pitchFamily="18" charset="0"/>
              </a:endParaRPr>
            </a:p>
          </p:txBody>
        </p:sp>
        <p:sp>
          <p:nvSpPr>
            <p:cNvPr id="15" name="文字方塊 14"/>
            <p:cNvSpPr txBox="1"/>
            <p:nvPr/>
          </p:nvSpPr>
          <p:spPr>
            <a:xfrm>
              <a:off x="5141027" y="3616673"/>
              <a:ext cx="1087157" cy="4001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2000" b="1" i="0" u="none" strike="noStrike" kern="0" cap="none" spc="0" normalizeH="0" baseline="0" noProof="0" dirty="0" smtClean="0">
                  <a:ln>
                    <a:noFill/>
                  </a:ln>
                  <a:solidFill>
                    <a:prstClr val="black"/>
                  </a:solidFill>
                  <a:effectLst/>
                  <a:uLnTx/>
                  <a:uFillTx/>
                  <a:latin typeface="Times New Roman" pitchFamily="18" charset="0"/>
                  <a:ea typeface="新細明體"/>
                  <a:cs typeface="Times New Roman" pitchFamily="18" charset="0"/>
                </a:rPr>
                <a:t>Lift bolt</a:t>
              </a:r>
              <a:endParaRPr kumimoji="0" lang="zh-TW" altLang="en-US" sz="2000" b="1" i="0" u="none" strike="noStrike" kern="0" cap="none" spc="0" normalizeH="0" baseline="0" noProof="0" dirty="0" smtClean="0">
                <a:ln>
                  <a:noFill/>
                </a:ln>
                <a:solidFill>
                  <a:prstClr val="black"/>
                </a:solidFill>
                <a:effectLst/>
                <a:uLnTx/>
                <a:uFillTx/>
                <a:latin typeface="Times New Roman" pitchFamily="18" charset="0"/>
                <a:ea typeface="新細明體"/>
                <a:cs typeface="Times New Roman" pitchFamily="18" charset="0"/>
              </a:endParaRPr>
            </a:p>
          </p:txBody>
        </p:sp>
        <p:cxnSp>
          <p:nvCxnSpPr>
            <p:cNvPr id="16" name="直線單箭頭接點 15"/>
            <p:cNvCxnSpPr/>
            <p:nvPr/>
          </p:nvCxnSpPr>
          <p:spPr>
            <a:xfrm rot="10800000">
              <a:off x="4189659" y="3035509"/>
              <a:ext cx="1080119" cy="648071"/>
            </a:xfrm>
            <a:prstGeom prst="straightConnector1">
              <a:avLst/>
            </a:prstGeom>
            <a:noFill/>
            <a:ln w="38100" cap="flat" cmpd="sng" algn="ctr">
              <a:solidFill>
                <a:sysClr val="windowText" lastClr="000000"/>
              </a:solidFill>
              <a:prstDash val="solid"/>
              <a:headEnd type="none" w="med" len="med"/>
              <a:tailEnd type="triangle" w="med" len="med"/>
            </a:ln>
            <a:effectLst/>
          </p:spPr>
        </p:cxnSp>
        <p:sp>
          <p:nvSpPr>
            <p:cNvPr id="17" name="文字方塊 16"/>
            <p:cNvSpPr txBox="1"/>
            <p:nvPr/>
          </p:nvSpPr>
          <p:spPr>
            <a:xfrm>
              <a:off x="2987824" y="3616673"/>
              <a:ext cx="1849096" cy="4001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2000" b="1" i="0" u="none" strike="noStrike" kern="0" cap="none" spc="0" normalizeH="0" baseline="0" noProof="0" dirty="0" smtClean="0">
                  <a:ln>
                    <a:noFill/>
                  </a:ln>
                  <a:solidFill>
                    <a:prstClr val="black"/>
                  </a:solidFill>
                  <a:effectLst/>
                  <a:uLnTx/>
                  <a:uFillTx/>
                  <a:latin typeface="Times New Roman" pitchFamily="18" charset="0"/>
                  <a:ea typeface="新細明體"/>
                  <a:cs typeface="Times New Roman" pitchFamily="18" charset="0"/>
                </a:rPr>
                <a:t>Tape-key block</a:t>
              </a:r>
              <a:endParaRPr kumimoji="0" lang="zh-TW" altLang="en-US" sz="2000" b="1" i="0" u="none" strike="noStrike" kern="0" cap="none" spc="0" normalizeH="0" baseline="0" noProof="0" dirty="0" smtClean="0">
                <a:ln>
                  <a:noFill/>
                </a:ln>
                <a:solidFill>
                  <a:prstClr val="black"/>
                </a:solidFill>
                <a:effectLst/>
                <a:uLnTx/>
                <a:uFillTx/>
                <a:latin typeface="Times New Roman" pitchFamily="18" charset="0"/>
                <a:ea typeface="新細明體"/>
                <a:cs typeface="Times New Roman" pitchFamily="18" charset="0"/>
              </a:endParaRPr>
            </a:p>
          </p:txBody>
        </p:sp>
        <p:cxnSp>
          <p:nvCxnSpPr>
            <p:cNvPr id="18" name="直線單箭頭接點 17"/>
            <p:cNvCxnSpPr/>
            <p:nvPr/>
          </p:nvCxnSpPr>
          <p:spPr>
            <a:xfrm rot="5400000">
              <a:off x="3168638" y="2456892"/>
              <a:ext cx="792088" cy="1588"/>
            </a:xfrm>
            <a:prstGeom prst="straightConnector1">
              <a:avLst/>
            </a:prstGeom>
            <a:noFill/>
            <a:ln w="38100" cap="flat" cmpd="sng" algn="ctr">
              <a:solidFill>
                <a:sysClr val="windowText" lastClr="000000"/>
              </a:solidFill>
              <a:prstDash val="solid"/>
              <a:headEnd type="none" w="med" len="med"/>
              <a:tailEnd type="triangle" w="med" len="med"/>
            </a:ln>
            <a:effectLst/>
          </p:spPr>
        </p:cxnSp>
        <p:sp>
          <p:nvSpPr>
            <p:cNvPr id="19" name="文字方塊 18"/>
            <p:cNvSpPr txBox="1"/>
            <p:nvPr/>
          </p:nvSpPr>
          <p:spPr>
            <a:xfrm>
              <a:off x="755576" y="3616673"/>
              <a:ext cx="2127505" cy="4001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2000" b="1" i="0" u="none" strike="noStrike" kern="0" cap="none" spc="0" normalizeH="0" baseline="0" noProof="0" dirty="0" smtClean="0">
                  <a:ln>
                    <a:noFill/>
                  </a:ln>
                  <a:solidFill>
                    <a:prstClr val="black"/>
                  </a:solidFill>
                  <a:effectLst/>
                  <a:uLnTx/>
                  <a:uFillTx/>
                  <a:latin typeface="Times New Roman" pitchFamily="18" charset="0"/>
                  <a:ea typeface="新細明體"/>
                  <a:cs typeface="Times New Roman" pitchFamily="18" charset="0"/>
                </a:rPr>
                <a:t>Retractable block</a:t>
              </a:r>
              <a:endParaRPr kumimoji="0" lang="zh-TW" altLang="en-US" sz="2000" b="1" i="0" u="none" strike="noStrike" kern="0" cap="none" spc="0" normalizeH="0" baseline="0" noProof="0" dirty="0" smtClean="0">
                <a:ln>
                  <a:noFill/>
                </a:ln>
                <a:solidFill>
                  <a:prstClr val="black"/>
                </a:solidFill>
                <a:effectLst/>
                <a:uLnTx/>
                <a:uFillTx/>
                <a:latin typeface="Times New Roman" pitchFamily="18" charset="0"/>
                <a:ea typeface="新細明體"/>
                <a:cs typeface="Times New Roman" pitchFamily="18" charset="0"/>
              </a:endParaRPr>
            </a:p>
          </p:txBody>
        </p:sp>
        <p:cxnSp>
          <p:nvCxnSpPr>
            <p:cNvPr id="20" name="直線單箭頭接點 19"/>
            <p:cNvCxnSpPr/>
            <p:nvPr/>
          </p:nvCxnSpPr>
          <p:spPr>
            <a:xfrm rot="5400000" flipH="1" flipV="1">
              <a:off x="1692474" y="3466761"/>
              <a:ext cx="432048" cy="1588"/>
            </a:xfrm>
            <a:prstGeom prst="straightConnector1">
              <a:avLst/>
            </a:prstGeom>
            <a:noFill/>
            <a:ln w="38100" cap="flat" cmpd="sng" algn="ctr">
              <a:solidFill>
                <a:sysClr val="windowText" lastClr="000000"/>
              </a:solidFill>
              <a:prstDash val="solid"/>
              <a:headEnd type="none" w="med" len="med"/>
              <a:tailEnd type="triangle" w="med" len="med"/>
            </a:ln>
            <a:effectLst/>
          </p:spPr>
        </p:cxnSp>
        <p:cxnSp>
          <p:nvCxnSpPr>
            <p:cNvPr id="21" name="直線單箭頭接點 20"/>
            <p:cNvCxnSpPr/>
            <p:nvPr/>
          </p:nvCxnSpPr>
          <p:spPr>
            <a:xfrm rot="5400000" flipH="1" flipV="1">
              <a:off x="3059038" y="3466761"/>
              <a:ext cx="432048" cy="1588"/>
            </a:xfrm>
            <a:prstGeom prst="straightConnector1">
              <a:avLst/>
            </a:prstGeom>
            <a:noFill/>
            <a:ln w="38100" cap="flat" cmpd="sng" algn="ctr">
              <a:solidFill>
                <a:sysClr val="windowText" lastClr="000000"/>
              </a:solidFill>
              <a:prstDash val="solid"/>
              <a:headEnd type="none" w="med" len="med"/>
              <a:tailEnd type="triangle" w="med" len="med"/>
            </a:ln>
            <a:effectLst/>
          </p:spPr>
        </p:cxnSp>
      </p:grpSp>
      <p:pic>
        <p:nvPicPr>
          <p:cNvPr id="4102" name="Picture 6" descr="D:\NSRRC\Measurement-data\TPS-magnets measurement\Photo\20121217-MA feet\IMG_20121217_13214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1427"/>
          <a:stretch/>
        </p:blipFill>
        <p:spPr bwMode="auto">
          <a:xfrm>
            <a:off x="313589" y="5229200"/>
            <a:ext cx="3193043" cy="1594311"/>
          </a:xfrm>
          <a:prstGeom prst="rect">
            <a:avLst/>
          </a:prstGeom>
          <a:noFill/>
          <a:extLst>
            <a:ext uri="{909E8E84-426E-40DD-AFC4-6F175D3DCCD1}">
              <a14:hiddenFill xmlns:a14="http://schemas.microsoft.com/office/drawing/2010/main">
                <a:solidFill>
                  <a:srgbClr val="FFFFFF"/>
                </a:solidFill>
              </a14:hiddenFill>
            </a:ext>
          </a:extLst>
        </p:spPr>
      </p:pic>
      <p:pic>
        <p:nvPicPr>
          <p:cNvPr id="24" name="圖片 13" descr="投影片1.JPG"/>
          <p:cNvPicPr>
            <a:picLocks noChangeAspect="1" noChangeArrowheads="1"/>
          </p:cNvPicPr>
          <p:nvPr/>
        </p:nvPicPr>
        <p:blipFill>
          <a:blip r:embed="rId9"/>
          <a:srcRect l="15161" t="23119" r="12471" b="14507"/>
          <a:stretch>
            <a:fillRect/>
          </a:stretch>
        </p:blipFill>
        <p:spPr bwMode="auto">
          <a:xfrm>
            <a:off x="4222395" y="4387617"/>
            <a:ext cx="3707904" cy="2165678"/>
          </a:xfrm>
          <a:prstGeom prst="rect">
            <a:avLst/>
          </a:prstGeom>
          <a:noFill/>
          <a:ln w="9525">
            <a:noFill/>
            <a:miter lim="800000"/>
            <a:headEnd/>
            <a:tailEnd/>
          </a:ln>
        </p:spPr>
      </p:pic>
      <p:sp>
        <p:nvSpPr>
          <p:cNvPr id="2" name="文字方塊 1"/>
          <p:cNvSpPr txBox="1"/>
          <p:nvPr/>
        </p:nvSpPr>
        <p:spPr>
          <a:xfrm>
            <a:off x="35496" y="2505670"/>
            <a:ext cx="3632114" cy="738664"/>
          </a:xfrm>
          <a:prstGeom prst="rect">
            <a:avLst/>
          </a:prstGeom>
          <a:solidFill>
            <a:srgbClr val="FFFF00"/>
          </a:solidFill>
        </p:spPr>
        <p:txBody>
          <a:bodyPr wrap="square" rtlCol="0">
            <a:spAutoFit/>
          </a:bodyPr>
          <a:lstStyle/>
          <a:p>
            <a:pPr marL="285750" indent="-285750">
              <a:buFont typeface="Wingdings" pitchFamily="2" charset="2"/>
              <a:buChar char="l"/>
            </a:pPr>
            <a:r>
              <a:rPr lang="en-US" altLang="zh-TW" sz="1400" b="1" dirty="0" smtClean="0">
                <a:latin typeface="+mn-lt"/>
              </a:rPr>
              <a:t>RCS bench (similar as girder)</a:t>
            </a:r>
          </a:p>
          <a:p>
            <a:pPr marL="285750" indent="-285750">
              <a:buFont typeface="Wingdings" pitchFamily="2" charset="2"/>
              <a:buChar char="l"/>
            </a:pPr>
            <a:r>
              <a:rPr lang="en-US" altLang="zh-TW" sz="1400" b="1" dirty="0" smtClean="0">
                <a:latin typeface="+mn-lt"/>
              </a:rPr>
              <a:t>Both side measurement of RCS to indicate the field center of magnet.</a:t>
            </a:r>
            <a:endParaRPr lang="zh-TW" altLang="en-US" sz="1400" b="1" dirty="0">
              <a:latin typeface="+mn-lt"/>
            </a:endParaRPr>
          </a:p>
        </p:txBody>
      </p:sp>
      <p:sp>
        <p:nvSpPr>
          <p:cNvPr id="25" name="文字方塊 24"/>
          <p:cNvSpPr txBox="1"/>
          <p:nvPr/>
        </p:nvSpPr>
        <p:spPr>
          <a:xfrm>
            <a:off x="4357442" y="4202951"/>
            <a:ext cx="2263761" cy="400110"/>
          </a:xfrm>
          <a:prstGeom prst="rect">
            <a:avLst/>
          </a:prstGeom>
          <a:solidFill>
            <a:srgbClr val="FFFF00"/>
          </a:solidFill>
        </p:spPr>
        <p:txBody>
          <a:bodyPr wrap="none" rtlCol="0">
            <a:spAutoFit/>
          </a:bodyPr>
          <a:lstStyle/>
          <a:p>
            <a:r>
              <a:rPr lang="en-US" altLang="zh-TW" sz="2000" b="1" dirty="0">
                <a:latin typeface="+mn-lt"/>
              </a:rPr>
              <a:t>M</a:t>
            </a:r>
            <a:r>
              <a:rPr lang="en-US" altLang="zh-TW" sz="2000" b="1" dirty="0" smtClean="0">
                <a:latin typeface="+mn-lt"/>
              </a:rPr>
              <a:t>agnet on girder</a:t>
            </a:r>
            <a:endParaRPr lang="zh-TW" altLang="en-US" sz="2000" b="1" dirty="0">
              <a:latin typeface="+mn-lt"/>
            </a:endParaRPr>
          </a:p>
        </p:txBody>
      </p:sp>
      <p:cxnSp>
        <p:nvCxnSpPr>
          <p:cNvPr id="4" name="直線單箭頭接點 3"/>
          <p:cNvCxnSpPr/>
          <p:nvPr/>
        </p:nvCxnSpPr>
        <p:spPr>
          <a:xfrm flipV="1">
            <a:off x="6660232" y="3573016"/>
            <a:ext cx="197745" cy="1728192"/>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58665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D:\NSRRC\Measurement-data\TPS-magnets measurement\Photo\20120522-R4-磁鐵極性\IMG_4095.JPG"/>
          <p:cNvPicPr>
            <a:picLocks noChangeAspect="1" noChangeArrowheads="1"/>
          </p:cNvPicPr>
          <p:nvPr/>
        </p:nvPicPr>
        <p:blipFill rotWithShape="1">
          <a:blip r:embed="rId3">
            <a:extLst>
              <a:ext uri="{28A0092B-C50C-407E-A947-70E740481C1C}">
                <a14:useLocalDpi xmlns:a14="http://schemas.microsoft.com/office/drawing/2010/main" val="0"/>
              </a:ext>
            </a:extLst>
          </a:blip>
          <a:srcRect t="18196" r="4769" b="12120"/>
          <a:stretch/>
        </p:blipFill>
        <p:spPr bwMode="auto">
          <a:xfrm>
            <a:off x="1115616" y="980728"/>
            <a:ext cx="7740352" cy="4247909"/>
          </a:xfrm>
          <a:prstGeom prst="rect">
            <a:avLst/>
          </a:prstGeom>
          <a:noFill/>
          <a:extLst>
            <a:ext uri="{909E8E84-426E-40DD-AFC4-6F175D3DCCD1}">
              <a14:hiddenFill xmlns:a14="http://schemas.microsoft.com/office/drawing/2010/main">
                <a:solidFill>
                  <a:srgbClr val="FFFFFF"/>
                </a:solidFill>
              </a14:hiddenFill>
            </a:ext>
          </a:extLst>
        </p:spPr>
      </p:pic>
      <p:sp>
        <p:nvSpPr>
          <p:cNvPr id="14338" name="Rectangle 2"/>
          <p:cNvSpPr>
            <a:spLocks noGrp="1" noChangeArrowheads="1"/>
          </p:cNvSpPr>
          <p:nvPr>
            <p:ph type="title"/>
          </p:nvPr>
        </p:nvSpPr>
        <p:spPr>
          <a:xfrm>
            <a:off x="468313" y="0"/>
            <a:ext cx="8229600" cy="836613"/>
          </a:xfrm>
        </p:spPr>
        <p:txBody>
          <a:bodyPr/>
          <a:lstStyle/>
          <a:p>
            <a:pPr eaLnBrk="1" hangingPunct="1"/>
            <a:r>
              <a:rPr lang="en-US" altLang="zh-TW" sz="4000" b="1" dirty="0" smtClean="0">
                <a:solidFill>
                  <a:srgbClr val="FF0000"/>
                </a:solidFill>
              </a:rPr>
              <a:t>1/24 section magnets</a:t>
            </a:r>
          </a:p>
        </p:txBody>
      </p:sp>
      <p:pic>
        <p:nvPicPr>
          <p:cNvPr id="14339" name="Picture 4" descr="logo圓型"/>
          <p:cNvPicPr>
            <a:picLocks noChangeAspect="1" noChangeArrowheads="1"/>
          </p:cNvPicPr>
          <p:nvPr/>
        </p:nvPicPr>
        <p:blipFill>
          <a:blip r:embed="rId4" cstate="print"/>
          <a:srcRect/>
          <a:stretch>
            <a:fillRect/>
          </a:stretch>
        </p:blipFill>
        <p:spPr bwMode="auto">
          <a:xfrm>
            <a:off x="0" y="0"/>
            <a:ext cx="719138" cy="719138"/>
          </a:xfrm>
          <a:prstGeom prst="rect">
            <a:avLst/>
          </a:prstGeom>
          <a:noFill/>
          <a:ln w="9525">
            <a:noFill/>
            <a:miter lim="800000"/>
            <a:headEnd/>
            <a:tailEnd/>
          </a:ln>
        </p:spPr>
      </p:pic>
      <p:sp>
        <p:nvSpPr>
          <p:cNvPr id="14340" name="Line 5"/>
          <p:cNvSpPr>
            <a:spLocks noChangeShapeType="1"/>
          </p:cNvSpPr>
          <p:nvPr/>
        </p:nvSpPr>
        <p:spPr bwMode="auto">
          <a:xfrm>
            <a:off x="792163" y="819150"/>
            <a:ext cx="8172450" cy="0"/>
          </a:xfrm>
          <a:prstGeom prst="line">
            <a:avLst/>
          </a:prstGeom>
          <a:noFill/>
          <a:ln w="76200" cmpd="tri">
            <a:solidFill>
              <a:schemeClr val="accent2"/>
            </a:solidFill>
            <a:round/>
            <a:headEnd/>
            <a:tailEnd/>
          </a:ln>
        </p:spPr>
        <p:txBody>
          <a:bodyPr/>
          <a:lstStyle/>
          <a:p>
            <a:endParaRPr lang="zh-TW" altLang="en-US">
              <a:solidFill>
                <a:srgbClr val="000000"/>
              </a:solidFill>
            </a:endParaRPr>
          </a:p>
        </p:txBody>
      </p:sp>
      <p:sp>
        <p:nvSpPr>
          <p:cNvPr id="14342" name="投影片編號版面配置區 9"/>
          <p:cNvSpPr>
            <a:spLocks noGrp="1"/>
          </p:cNvSpPr>
          <p:nvPr>
            <p:ph type="sldNum" sz="quarter" idx="4294967295"/>
          </p:nvPr>
        </p:nvSpPr>
        <p:spPr>
          <a:xfrm>
            <a:off x="6553200" y="6245225"/>
            <a:ext cx="2133600" cy="476250"/>
          </a:xfrm>
          <a:prstGeom prst="rect">
            <a:avLst/>
          </a:prstGeom>
          <a:noFill/>
        </p:spPr>
        <p:txBody>
          <a:bodyPr/>
          <a:lstStyle/>
          <a:p>
            <a:fld id="{B9F33C86-BC84-4F44-A0BE-ED07C2CA58A6}" type="slidenum">
              <a:rPr lang="en-US" altLang="zh-TW" smtClean="0">
                <a:latin typeface="Arial" charset="0"/>
              </a:rPr>
              <a:pPr/>
              <a:t>22</a:t>
            </a:fld>
            <a:endParaRPr lang="en-US" altLang="zh-TW" smtClean="0">
              <a:latin typeface="Arial" charset="0"/>
            </a:endParaRPr>
          </a:p>
        </p:txBody>
      </p:sp>
      <p:pic>
        <p:nvPicPr>
          <p:cNvPr id="3074" name="Picture 2" descr="D:\NSRRC\Measurement-data\TPS-magnets measurement\Photo\20120320-1 of 24\P3203943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971" t="34226" r="65325" b="30317"/>
          <a:stretch/>
        </p:blipFill>
        <p:spPr bwMode="auto">
          <a:xfrm>
            <a:off x="5724128" y="2924944"/>
            <a:ext cx="2970584" cy="3567639"/>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13" descr="投影片1.JPG"/>
          <p:cNvPicPr>
            <a:picLocks noChangeAspect="1" noChangeArrowheads="1"/>
          </p:cNvPicPr>
          <p:nvPr/>
        </p:nvPicPr>
        <p:blipFill>
          <a:blip r:embed="rId6"/>
          <a:srcRect l="15161" t="23119" r="12471" b="14507"/>
          <a:stretch>
            <a:fillRect/>
          </a:stretch>
        </p:blipFill>
        <p:spPr bwMode="auto">
          <a:xfrm>
            <a:off x="1403648" y="4509120"/>
            <a:ext cx="3707904" cy="2165678"/>
          </a:xfrm>
          <a:prstGeom prst="rect">
            <a:avLst/>
          </a:prstGeom>
          <a:noFill/>
          <a:ln w="9525">
            <a:noFill/>
            <a:miter lim="800000"/>
            <a:headEnd/>
            <a:tailEnd/>
          </a:ln>
        </p:spPr>
      </p:pic>
      <p:sp>
        <p:nvSpPr>
          <p:cNvPr id="2" name="矩形 1"/>
          <p:cNvSpPr/>
          <p:nvPr/>
        </p:nvSpPr>
        <p:spPr>
          <a:xfrm>
            <a:off x="1115616" y="2996952"/>
            <a:ext cx="1584176" cy="7200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733474" y="5429224"/>
            <a:ext cx="2366918" cy="95210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91648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圖片 6"/>
          <p:cNvPicPr/>
          <p:nvPr/>
        </p:nvPicPr>
        <p:blipFill>
          <a:blip r:embed="rId3" cstate="screen"/>
          <a:srcRect/>
          <a:stretch>
            <a:fillRect/>
          </a:stretch>
        </p:blipFill>
        <p:spPr bwMode="auto">
          <a:xfrm>
            <a:off x="4967537" y="3861048"/>
            <a:ext cx="4176463" cy="2304256"/>
          </a:xfrm>
          <a:prstGeom prst="rect">
            <a:avLst/>
          </a:prstGeom>
          <a:noFill/>
        </p:spPr>
      </p:pic>
      <p:pic>
        <p:nvPicPr>
          <p:cNvPr id="28" name="圖片 10" descr="RIMG0491.JPG"/>
          <p:cNvPicPr/>
          <p:nvPr/>
        </p:nvPicPr>
        <p:blipFill>
          <a:blip r:embed="rId4" cstate="screen"/>
          <a:srcRect/>
          <a:stretch>
            <a:fillRect/>
          </a:stretch>
        </p:blipFill>
        <p:spPr>
          <a:xfrm>
            <a:off x="5076056" y="1700808"/>
            <a:ext cx="1872208" cy="1944216"/>
          </a:xfrm>
          <a:prstGeom prst="rect">
            <a:avLst/>
          </a:prstGeom>
        </p:spPr>
      </p:pic>
      <p:sp>
        <p:nvSpPr>
          <p:cNvPr id="27" name="Rectangle 6"/>
          <p:cNvSpPr>
            <a:spLocks noGrp="1" noChangeArrowheads="1"/>
          </p:cNvSpPr>
          <p:nvPr>
            <p:ph type="sldNum" sz="quarter" idx="4294967295"/>
          </p:nvPr>
        </p:nvSpPr>
        <p:spPr>
          <a:xfrm>
            <a:off x="8681003" y="6492875"/>
            <a:ext cx="2133600" cy="365125"/>
          </a:xfrm>
          <a:prstGeom prst="rect">
            <a:avLst/>
          </a:prstGeom>
          <a:ln/>
        </p:spPr>
        <p:txBody>
          <a:bodyPr/>
          <a:lstStyle/>
          <a:p>
            <a:pPr>
              <a:defRPr/>
            </a:pPr>
            <a:fld id="{33D520F1-4DDB-4608-AF87-955D756CC20F}" type="slidenum">
              <a:rPr lang="en-US" altLang="zh-TW" sz="1200"/>
              <a:pPr>
                <a:defRPr/>
              </a:pPr>
              <a:t>23</a:t>
            </a:fld>
            <a:endParaRPr lang="en-US" altLang="zh-TW" sz="1200" dirty="0"/>
          </a:p>
        </p:txBody>
      </p:sp>
      <p:sp>
        <p:nvSpPr>
          <p:cNvPr id="44035" name="標題 1"/>
          <p:cNvSpPr>
            <a:spLocks noGrp="1"/>
          </p:cNvSpPr>
          <p:nvPr>
            <p:ph type="title" idx="4294967295"/>
          </p:nvPr>
        </p:nvSpPr>
        <p:spPr>
          <a:xfrm>
            <a:off x="758585" y="116632"/>
            <a:ext cx="8229600" cy="633412"/>
          </a:xfrm>
        </p:spPr>
        <p:txBody>
          <a:bodyPr>
            <a:noAutofit/>
          </a:bodyPr>
          <a:lstStyle/>
          <a:p>
            <a:r>
              <a:rPr lang="en-US" sz="4000" dirty="0" smtClean="0">
                <a:solidFill>
                  <a:srgbClr val="FF0000"/>
                </a:solidFill>
              </a:rPr>
              <a:t>TPS Magnets Alignment Inspection</a:t>
            </a:r>
            <a:endParaRPr lang="zh-TW" altLang="en-US" sz="4000" dirty="0" smtClean="0">
              <a:solidFill>
                <a:srgbClr val="FF0000"/>
              </a:solidFill>
            </a:endParaRPr>
          </a:p>
        </p:txBody>
      </p:sp>
      <p:sp>
        <p:nvSpPr>
          <p:cNvPr id="44036" name="內容版面配置區 2"/>
          <p:cNvSpPr>
            <a:spLocks noGrp="1"/>
          </p:cNvSpPr>
          <p:nvPr>
            <p:ph idx="4294967295"/>
          </p:nvPr>
        </p:nvSpPr>
        <p:spPr>
          <a:xfrm>
            <a:off x="179388" y="898525"/>
            <a:ext cx="4824412" cy="4103688"/>
          </a:xfrm>
        </p:spPr>
        <p:txBody>
          <a:bodyPr/>
          <a:lstStyle/>
          <a:p>
            <a:r>
              <a:rPr lang="en-GB" altLang="zh-TW" sz="2000" b="1" dirty="0" smtClean="0"/>
              <a:t>A laser positioning system </a:t>
            </a:r>
            <a:r>
              <a:rPr lang="en-US" altLang="zh-TW" sz="2000" dirty="0" smtClean="0">
                <a:solidFill>
                  <a:srgbClr val="0070C0"/>
                </a:solidFill>
              </a:rPr>
              <a:t>for TPS  magnet alignment inspection is developed.</a:t>
            </a:r>
          </a:p>
          <a:p>
            <a:pPr lvl="1"/>
            <a:r>
              <a:rPr lang="en-US" altLang="zh-TW" sz="1800" dirty="0" smtClean="0"/>
              <a:t>System is composed of a Laser and 2 PSD with 2 granite blocks.</a:t>
            </a:r>
          </a:p>
          <a:p>
            <a:pPr lvl="1"/>
            <a:r>
              <a:rPr lang="en-US" altLang="zh-TW" sz="1800" u="sng" dirty="0" smtClean="0"/>
              <a:t>PSD module </a:t>
            </a:r>
            <a:r>
              <a:rPr lang="en-US" altLang="zh-TW" sz="1800" dirty="0" smtClean="0"/>
              <a:t> is designed to install in </a:t>
            </a:r>
            <a:r>
              <a:rPr lang="en-US" altLang="zh-TW" sz="1800" dirty="0" err="1" smtClean="0"/>
              <a:t>quadrupole</a:t>
            </a:r>
            <a:r>
              <a:rPr lang="en-US" altLang="zh-TW" sz="1800" dirty="0" smtClean="0"/>
              <a:t> and  </a:t>
            </a:r>
            <a:r>
              <a:rPr lang="en-US" altLang="zh-TW" sz="1800" dirty="0" err="1" smtClean="0"/>
              <a:t>sextupole</a:t>
            </a:r>
            <a:r>
              <a:rPr lang="en-US" altLang="zh-TW" sz="1800" dirty="0" smtClean="0"/>
              <a:t> magnet</a:t>
            </a:r>
          </a:p>
          <a:p>
            <a:pPr lvl="1"/>
            <a:r>
              <a:rPr lang="en-US" altLang="zh-TW" sz="1800" u="sng" dirty="0" smtClean="0"/>
              <a:t>Position jig</a:t>
            </a:r>
            <a:r>
              <a:rPr lang="en-US" altLang="zh-TW" sz="1800" dirty="0" smtClean="0"/>
              <a:t> is designed to symbolize magnet</a:t>
            </a:r>
          </a:p>
          <a:p>
            <a:pPr lvl="1"/>
            <a:endParaRPr lang="en-US" altLang="zh-TW" sz="2000" dirty="0" smtClean="0">
              <a:solidFill>
                <a:srgbClr val="0070C0"/>
              </a:solidFill>
            </a:endParaRPr>
          </a:p>
        </p:txBody>
      </p:sp>
      <p:grpSp>
        <p:nvGrpSpPr>
          <p:cNvPr id="44047" name="群組 36"/>
          <p:cNvGrpSpPr>
            <a:grpSpLocks/>
          </p:cNvGrpSpPr>
          <p:nvPr/>
        </p:nvGrpSpPr>
        <p:grpSpPr bwMode="auto">
          <a:xfrm>
            <a:off x="7092950" y="1185863"/>
            <a:ext cx="1906588" cy="2459037"/>
            <a:chOff x="4624447" y="3608056"/>
            <a:chExt cx="2088232" cy="2602605"/>
          </a:xfrm>
        </p:grpSpPr>
        <p:pic>
          <p:nvPicPr>
            <p:cNvPr id="44048"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24447" y="3608056"/>
              <a:ext cx="2088232" cy="260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9" name="文字方塊 24"/>
            <p:cNvSpPr txBox="1">
              <a:spLocks noChangeArrowheads="1"/>
            </p:cNvSpPr>
            <p:nvPr/>
          </p:nvSpPr>
          <p:spPr bwMode="auto">
            <a:xfrm>
              <a:off x="5175629" y="4903478"/>
              <a:ext cx="1166697" cy="91208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kumimoji="0" lang="en-US" altLang="zh-TW" dirty="0">
                  <a:solidFill>
                    <a:srgbClr val="FFFF00"/>
                  </a:solidFill>
                  <a:latin typeface="Calibri" pitchFamily="34" charset="0"/>
                </a:rPr>
                <a:t> </a:t>
              </a:r>
              <a:r>
                <a:rPr kumimoji="0" lang="en-US" altLang="zh-TW" sz="1800" dirty="0">
                  <a:solidFill>
                    <a:srgbClr val="FFFF00"/>
                  </a:solidFill>
                  <a:latin typeface="Calibri" pitchFamily="34" charset="0"/>
                </a:rPr>
                <a:t>Position Jig</a:t>
              </a:r>
              <a:endParaRPr kumimoji="0" lang="zh-TW" altLang="en-US" sz="1800" dirty="0">
                <a:solidFill>
                  <a:srgbClr val="FFFF00"/>
                </a:solidFill>
                <a:latin typeface="Calibri" pitchFamily="34" charset="0"/>
              </a:endParaRPr>
            </a:p>
          </p:txBody>
        </p:sp>
      </p:grpSp>
      <p:sp>
        <p:nvSpPr>
          <p:cNvPr id="44052" name="文字方塊 28"/>
          <p:cNvSpPr txBox="1">
            <a:spLocks noChangeArrowheads="1"/>
          </p:cNvSpPr>
          <p:nvPr/>
        </p:nvSpPr>
        <p:spPr bwMode="auto">
          <a:xfrm>
            <a:off x="5219700" y="1258888"/>
            <a:ext cx="1512888" cy="58477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kumimoji="0" lang="en-US" altLang="zh-TW" dirty="0">
                <a:solidFill>
                  <a:srgbClr val="FFFF00"/>
                </a:solidFill>
                <a:latin typeface="Calibri" pitchFamily="34" charset="0"/>
              </a:rPr>
              <a:t> </a:t>
            </a:r>
            <a:r>
              <a:rPr kumimoji="0" lang="en-US" altLang="zh-TW" sz="1800" dirty="0" smtClean="0">
                <a:solidFill>
                  <a:srgbClr val="FFFF00"/>
                </a:solidFill>
                <a:latin typeface="Calibri" pitchFamily="34" charset="0"/>
              </a:rPr>
              <a:t>PSD module</a:t>
            </a:r>
            <a:endParaRPr kumimoji="0" lang="zh-TW" altLang="en-US" sz="1800" dirty="0">
              <a:solidFill>
                <a:srgbClr val="FFFF00"/>
              </a:solidFill>
              <a:latin typeface="Calibri" pitchFamily="34" charset="0"/>
            </a:endParaRPr>
          </a:p>
        </p:txBody>
      </p:sp>
      <p:sp>
        <p:nvSpPr>
          <p:cNvPr id="44053" name="矩形 29"/>
          <p:cNvSpPr>
            <a:spLocks noChangeArrowheads="1"/>
          </p:cNvSpPr>
          <p:nvPr/>
        </p:nvSpPr>
        <p:spPr bwMode="auto">
          <a:xfrm>
            <a:off x="323850" y="5876925"/>
            <a:ext cx="46434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kumimoji="0" lang="en-US" altLang="zh-TW" sz="2000" dirty="0">
                <a:solidFill>
                  <a:srgbClr val="0070C0"/>
                </a:solidFill>
                <a:latin typeface="Calibri" pitchFamily="34" charset="0"/>
              </a:rPr>
              <a:t>The optical axis of Laser is adjusted to parallel to girder through reference to position jig  </a:t>
            </a:r>
          </a:p>
        </p:txBody>
      </p:sp>
      <p:cxnSp>
        <p:nvCxnSpPr>
          <p:cNvPr id="32" name="直線單箭頭接點 31"/>
          <p:cNvCxnSpPr>
            <a:stCxn id="44055" idx="2"/>
          </p:cNvCxnSpPr>
          <p:nvPr/>
        </p:nvCxnSpPr>
        <p:spPr>
          <a:xfrm flipH="1">
            <a:off x="6157913" y="2131000"/>
            <a:ext cx="538956" cy="348675"/>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4055" name="文字方塊 33"/>
          <p:cNvSpPr txBox="1">
            <a:spLocks noChangeArrowheads="1"/>
          </p:cNvSpPr>
          <p:nvPr/>
        </p:nvSpPr>
        <p:spPr bwMode="auto">
          <a:xfrm>
            <a:off x="6300788" y="1546225"/>
            <a:ext cx="7921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en-US" altLang="zh-TW" dirty="0">
                <a:latin typeface="Calibri" pitchFamily="34" charset="0"/>
              </a:rPr>
              <a:t> </a:t>
            </a:r>
            <a:r>
              <a:rPr kumimoji="0" lang="en-US" altLang="zh-TW" sz="1800" dirty="0">
                <a:latin typeface="Calibri" pitchFamily="34" charset="0"/>
              </a:rPr>
              <a:t>PSD</a:t>
            </a:r>
            <a:endParaRPr kumimoji="0" lang="zh-TW" altLang="en-US" sz="1800" dirty="0">
              <a:latin typeface="Calibri" pitchFamily="34" charset="0"/>
            </a:endParaRPr>
          </a:p>
        </p:txBody>
      </p:sp>
      <p:sp>
        <p:nvSpPr>
          <p:cNvPr id="40" name="橢圓 39"/>
          <p:cNvSpPr/>
          <p:nvPr/>
        </p:nvSpPr>
        <p:spPr>
          <a:xfrm>
            <a:off x="5580112" y="4653136"/>
            <a:ext cx="504825" cy="647700"/>
          </a:xfrm>
          <a:prstGeom prst="ellipse">
            <a:avLst/>
          </a:prstGeom>
          <a:ln w="28575">
            <a:solidFill>
              <a:srgbClr val="FFC000"/>
            </a:solidFill>
            <a:prstDash val="sysDash"/>
            <a:tailEnd type="arrow"/>
          </a:ln>
        </p:spPr>
        <p:style>
          <a:lnRef idx="1">
            <a:schemeClr val="accent6"/>
          </a:lnRef>
          <a:fillRef idx="0">
            <a:schemeClr val="accent6"/>
          </a:fillRef>
          <a:effectRef idx="0">
            <a:schemeClr val="accent6"/>
          </a:effectRef>
          <a:fontRef idx="minor">
            <a:schemeClr val="tx1"/>
          </a:fontRef>
        </p:style>
        <p:txBody>
          <a:bodyPr anchor="ctr"/>
          <a:lstStyle/>
          <a:p>
            <a:pPr algn="ctr" fontAlgn="auto">
              <a:spcBef>
                <a:spcPts val="0"/>
              </a:spcBef>
              <a:spcAft>
                <a:spcPts val="0"/>
              </a:spcAft>
              <a:defRPr/>
            </a:pPr>
            <a:endParaRPr kumimoji="0" lang="zh-TW" altLang="en-US"/>
          </a:p>
        </p:txBody>
      </p:sp>
      <p:sp>
        <p:nvSpPr>
          <p:cNvPr id="41" name="橢圓 40"/>
          <p:cNvSpPr/>
          <p:nvPr/>
        </p:nvSpPr>
        <p:spPr>
          <a:xfrm>
            <a:off x="7596336" y="4653136"/>
            <a:ext cx="503238" cy="576262"/>
          </a:xfrm>
          <a:prstGeom prst="ellipse">
            <a:avLst/>
          </a:prstGeom>
          <a:ln w="28575">
            <a:solidFill>
              <a:srgbClr val="FFC000"/>
            </a:solidFill>
            <a:prstDash val="sysDash"/>
            <a:tailEnd type="arrow"/>
          </a:ln>
        </p:spPr>
        <p:style>
          <a:lnRef idx="1">
            <a:schemeClr val="accent6"/>
          </a:lnRef>
          <a:fillRef idx="0">
            <a:schemeClr val="accent6"/>
          </a:fillRef>
          <a:effectRef idx="0">
            <a:schemeClr val="accent6"/>
          </a:effectRef>
          <a:fontRef idx="minor">
            <a:schemeClr val="tx1"/>
          </a:fontRef>
        </p:style>
        <p:txBody>
          <a:bodyPr anchor="ctr"/>
          <a:lstStyle/>
          <a:p>
            <a:pPr algn="ctr" fontAlgn="auto">
              <a:spcBef>
                <a:spcPts val="0"/>
              </a:spcBef>
              <a:spcAft>
                <a:spcPts val="0"/>
              </a:spcAft>
              <a:defRPr/>
            </a:pPr>
            <a:endParaRPr kumimoji="0" lang="zh-TW" altLang="en-US"/>
          </a:p>
        </p:txBody>
      </p:sp>
      <p:cxnSp>
        <p:nvCxnSpPr>
          <p:cNvPr id="43" name="直線單箭頭接點 42"/>
          <p:cNvCxnSpPr>
            <a:endCxn id="40" idx="0"/>
          </p:cNvCxnSpPr>
          <p:nvPr/>
        </p:nvCxnSpPr>
        <p:spPr>
          <a:xfrm flipH="1">
            <a:off x="5832525" y="3429002"/>
            <a:ext cx="107629" cy="1224134"/>
          </a:xfrm>
          <a:prstGeom prst="straightConnector1">
            <a:avLst/>
          </a:prstGeom>
          <a:ln w="28575">
            <a:prstDash val="lgDash"/>
            <a:tailEnd type="arrow"/>
          </a:ln>
        </p:spPr>
        <p:style>
          <a:lnRef idx="1">
            <a:schemeClr val="accent6"/>
          </a:lnRef>
          <a:fillRef idx="0">
            <a:schemeClr val="accent6"/>
          </a:fillRef>
          <a:effectRef idx="0">
            <a:schemeClr val="accent6"/>
          </a:effectRef>
          <a:fontRef idx="minor">
            <a:schemeClr val="tx1"/>
          </a:fontRef>
        </p:style>
      </p:cxnSp>
      <p:cxnSp>
        <p:nvCxnSpPr>
          <p:cNvPr id="45" name="直線單箭頭接點 44"/>
          <p:cNvCxnSpPr/>
          <p:nvPr/>
        </p:nvCxnSpPr>
        <p:spPr>
          <a:xfrm>
            <a:off x="6228186" y="3429002"/>
            <a:ext cx="1728364" cy="1501773"/>
          </a:xfrm>
          <a:prstGeom prst="straightConnector1">
            <a:avLst/>
          </a:prstGeom>
          <a:ln w="28575">
            <a:prstDash val="lgDash"/>
            <a:tailEnd type="arrow"/>
          </a:ln>
        </p:spPr>
        <p:style>
          <a:lnRef idx="1">
            <a:schemeClr val="accent6"/>
          </a:lnRef>
          <a:fillRef idx="0">
            <a:schemeClr val="accent6"/>
          </a:fillRef>
          <a:effectRef idx="0">
            <a:schemeClr val="accent6"/>
          </a:effectRef>
          <a:fontRef idx="minor">
            <a:schemeClr val="tx1"/>
          </a:fontRef>
        </p:style>
      </p:cxnSp>
      <p:grpSp>
        <p:nvGrpSpPr>
          <p:cNvPr id="29" name="群組 29"/>
          <p:cNvGrpSpPr/>
          <p:nvPr/>
        </p:nvGrpSpPr>
        <p:grpSpPr>
          <a:xfrm>
            <a:off x="611560" y="3501006"/>
            <a:ext cx="3960440" cy="2304256"/>
            <a:chOff x="1115616" y="2852934"/>
            <a:chExt cx="6760772" cy="2808312"/>
          </a:xfrm>
        </p:grpSpPr>
        <p:grpSp>
          <p:nvGrpSpPr>
            <p:cNvPr id="30" name="群組 22"/>
            <p:cNvGrpSpPr/>
            <p:nvPr/>
          </p:nvGrpSpPr>
          <p:grpSpPr>
            <a:xfrm>
              <a:off x="1115616" y="2852934"/>
              <a:ext cx="6760772" cy="2808312"/>
              <a:chOff x="1115616" y="2852934"/>
              <a:chExt cx="6760772" cy="2808312"/>
            </a:xfrm>
          </p:grpSpPr>
          <p:grpSp>
            <p:nvGrpSpPr>
              <p:cNvPr id="35" name="群組 3"/>
              <p:cNvGrpSpPr/>
              <p:nvPr/>
            </p:nvGrpSpPr>
            <p:grpSpPr>
              <a:xfrm>
                <a:off x="1115616" y="2852934"/>
                <a:ext cx="6760772" cy="2808312"/>
                <a:chOff x="5076056" y="1164538"/>
                <a:chExt cx="3664428" cy="1256350"/>
              </a:xfrm>
            </p:grpSpPr>
            <p:sp>
              <p:nvSpPr>
                <p:cNvPr id="39" name="矩形 44"/>
                <p:cNvSpPr/>
                <p:nvPr/>
              </p:nvSpPr>
              <p:spPr>
                <a:xfrm>
                  <a:off x="5076056" y="2060849"/>
                  <a:ext cx="3664428" cy="360039"/>
                </a:xfrm>
                <a:prstGeom prst="rect">
                  <a:avLst/>
                </a:prstGeom>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en-US" altLang="zh-TW" sz="1600" dirty="0" smtClean="0">
                      <a:solidFill>
                        <a:schemeClr val="tx1">
                          <a:lumMod val="75000"/>
                          <a:lumOff val="25000"/>
                        </a:schemeClr>
                      </a:solidFill>
                    </a:rPr>
                    <a:t>Girder</a:t>
                  </a:r>
                  <a:endParaRPr lang="zh-TW" altLang="en-US" sz="1600" dirty="0">
                    <a:solidFill>
                      <a:schemeClr val="tx1">
                        <a:lumMod val="75000"/>
                        <a:lumOff val="25000"/>
                      </a:schemeClr>
                    </a:solidFill>
                  </a:endParaRPr>
                </a:p>
              </p:txBody>
            </p:sp>
            <p:sp>
              <p:nvSpPr>
                <p:cNvPr id="42" name="矩形 45"/>
                <p:cNvSpPr/>
                <p:nvPr/>
              </p:nvSpPr>
              <p:spPr>
                <a:xfrm>
                  <a:off x="6228184" y="1196752"/>
                  <a:ext cx="144016" cy="854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4" name="矩形 6"/>
                <p:cNvSpPr/>
                <p:nvPr/>
              </p:nvSpPr>
              <p:spPr>
                <a:xfrm>
                  <a:off x="8452452" y="1196753"/>
                  <a:ext cx="144016" cy="854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46" name="直線單箭頭接點 7"/>
                <p:cNvCxnSpPr>
                  <a:stCxn id="47" idx="3"/>
                </p:cNvCxnSpPr>
                <p:nvPr/>
              </p:nvCxnSpPr>
              <p:spPr>
                <a:xfrm>
                  <a:off x="5218932" y="1340198"/>
                  <a:ext cx="3241500" cy="570"/>
                </a:xfrm>
                <a:prstGeom prst="straightConnector1">
                  <a:avLst/>
                </a:prstGeom>
                <a:ln w="57150">
                  <a:tailEnd type="arrow"/>
                </a:ln>
              </p:spPr>
              <p:style>
                <a:lnRef idx="1">
                  <a:schemeClr val="accent6"/>
                </a:lnRef>
                <a:fillRef idx="0">
                  <a:schemeClr val="accent6"/>
                </a:fillRef>
                <a:effectRef idx="0">
                  <a:schemeClr val="accent6"/>
                </a:effectRef>
                <a:fontRef idx="minor">
                  <a:schemeClr val="tx1"/>
                </a:fontRef>
              </p:style>
            </p:cxnSp>
            <p:sp>
              <p:nvSpPr>
                <p:cNvPr id="47" name="矩形 8"/>
                <p:cNvSpPr/>
                <p:nvPr/>
              </p:nvSpPr>
              <p:spPr>
                <a:xfrm>
                  <a:off x="5076056" y="1268760"/>
                  <a:ext cx="136036" cy="7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8" name="矩形 9"/>
                <p:cNvSpPr/>
                <p:nvPr/>
              </p:nvSpPr>
              <p:spPr>
                <a:xfrm>
                  <a:off x="5076056" y="1268760"/>
                  <a:ext cx="142876" cy="1428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9" name="文字方塊 10"/>
                <p:cNvSpPr txBox="1"/>
                <p:nvPr/>
              </p:nvSpPr>
              <p:spPr>
                <a:xfrm>
                  <a:off x="7274713" y="1674931"/>
                  <a:ext cx="1228448" cy="453085"/>
                </a:xfrm>
                <a:prstGeom prst="rect">
                  <a:avLst/>
                </a:prstGeom>
                <a:noFill/>
              </p:spPr>
              <p:txBody>
                <a:bodyPr wrap="square" rtlCol="0">
                  <a:spAutoFit/>
                </a:bodyPr>
                <a:lstStyle/>
                <a:p>
                  <a:pPr algn="ctr"/>
                  <a:r>
                    <a:rPr lang="en-US" altLang="zh-TW" sz="1600" dirty="0" smtClean="0"/>
                    <a:t>Position  Jig2</a:t>
                  </a:r>
                </a:p>
                <a:p>
                  <a:pPr algn="ctr"/>
                  <a:r>
                    <a:rPr lang="en-US" altLang="zh-TW" sz="1600" dirty="0" smtClean="0"/>
                    <a:t>(granite block)</a:t>
                  </a:r>
                  <a:endParaRPr lang="zh-TW" altLang="en-US" sz="1600" dirty="0"/>
                </a:p>
              </p:txBody>
            </p:sp>
            <p:sp>
              <p:nvSpPr>
                <p:cNvPr id="50" name="文字方塊 11"/>
                <p:cNvSpPr txBox="1"/>
                <p:nvPr/>
              </p:nvSpPr>
              <p:spPr>
                <a:xfrm>
                  <a:off x="5076056" y="1674931"/>
                  <a:ext cx="1332519" cy="318837"/>
                </a:xfrm>
                <a:prstGeom prst="rect">
                  <a:avLst/>
                </a:prstGeom>
                <a:noFill/>
              </p:spPr>
              <p:txBody>
                <a:bodyPr wrap="square" rtlCol="0">
                  <a:spAutoFit/>
                </a:bodyPr>
                <a:lstStyle/>
                <a:p>
                  <a:pPr algn="ctr"/>
                  <a:r>
                    <a:rPr lang="en-US" altLang="zh-TW" sz="1600" dirty="0" smtClean="0"/>
                    <a:t>Position Jig1</a:t>
                  </a:r>
                </a:p>
                <a:p>
                  <a:pPr algn="ctr"/>
                  <a:r>
                    <a:rPr lang="en-US" altLang="zh-TW" sz="1600" dirty="0" smtClean="0"/>
                    <a:t>(granite block)</a:t>
                  </a:r>
                  <a:endParaRPr lang="zh-TW" altLang="en-US" sz="1600" dirty="0"/>
                </a:p>
              </p:txBody>
            </p:sp>
            <p:sp>
              <p:nvSpPr>
                <p:cNvPr id="51" name="文字方塊 12"/>
                <p:cNvSpPr txBox="1"/>
                <p:nvPr/>
              </p:nvSpPr>
              <p:spPr>
                <a:xfrm>
                  <a:off x="5232173" y="1357823"/>
                  <a:ext cx="585439" cy="155444"/>
                </a:xfrm>
                <a:prstGeom prst="rect">
                  <a:avLst/>
                </a:prstGeom>
                <a:noFill/>
              </p:spPr>
              <p:txBody>
                <a:bodyPr wrap="square" rtlCol="0">
                  <a:spAutoFit/>
                </a:bodyPr>
                <a:lstStyle/>
                <a:p>
                  <a:pPr algn="ctr"/>
                  <a:r>
                    <a:rPr lang="en-US" altLang="zh-TW" sz="1600" dirty="0" smtClean="0"/>
                    <a:t>Laser</a:t>
                  </a:r>
                  <a:endParaRPr lang="zh-TW" altLang="en-US" sz="1600" dirty="0"/>
                </a:p>
              </p:txBody>
            </p:sp>
            <p:sp>
              <p:nvSpPr>
                <p:cNvPr id="52" name="文字方塊 53"/>
                <p:cNvSpPr txBox="1"/>
                <p:nvPr/>
              </p:nvSpPr>
              <p:spPr>
                <a:xfrm>
                  <a:off x="6364023" y="1164538"/>
                  <a:ext cx="507380" cy="268494"/>
                </a:xfrm>
                <a:prstGeom prst="rect">
                  <a:avLst/>
                </a:prstGeom>
                <a:noFill/>
              </p:spPr>
              <p:txBody>
                <a:bodyPr wrap="square" rtlCol="0">
                  <a:spAutoFit/>
                </a:bodyPr>
                <a:lstStyle/>
                <a:p>
                  <a:pPr algn="ctr"/>
                  <a:r>
                    <a:rPr lang="en-US" altLang="zh-TW" sz="1600" dirty="0" smtClean="0"/>
                    <a:t>PSD1</a:t>
                  </a:r>
                  <a:endParaRPr lang="zh-TW" altLang="en-US" sz="1600" dirty="0"/>
                </a:p>
              </p:txBody>
            </p:sp>
            <p:sp>
              <p:nvSpPr>
                <p:cNvPr id="53" name="文字方塊 54"/>
                <p:cNvSpPr txBox="1"/>
                <p:nvPr/>
              </p:nvSpPr>
              <p:spPr>
                <a:xfrm>
                  <a:off x="7990720" y="1164538"/>
                  <a:ext cx="519914" cy="155444"/>
                </a:xfrm>
                <a:prstGeom prst="rect">
                  <a:avLst/>
                </a:prstGeom>
                <a:noFill/>
              </p:spPr>
              <p:txBody>
                <a:bodyPr wrap="square" rtlCol="0">
                  <a:spAutoFit/>
                </a:bodyPr>
                <a:lstStyle/>
                <a:p>
                  <a:pPr algn="ctr"/>
                  <a:r>
                    <a:rPr lang="en-US" altLang="zh-TW" sz="1600" dirty="0" smtClean="0"/>
                    <a:t>PSD2</a:t>
                  </a:r>
                  <a:endParaRPr lang="zh-TW" altLang="en-US" sz="1600" dirty="0"/>
                </a:p>
              </p:txBody>
            </p:sp>
          </p:grpSp>
          <p:grpSp>
            <p:nvGrpSpPr>
              <p:cNvPr id="36" name="群組 17"/>
              <p:cNvGrpSpPr/>
              <p:nvPr/>
            </p:nvGrpSpPr>
            <p:grpSpPr>
              <a:xfrm>
                <a:off x="3203848" y="3071056"/>
                <a:ext cx="360040" cy="360040"/>
                <a:chOff x="3203848" y="3071056"/>
                <a:chExt cx="360040" cy="360040"/>
              </a:xfrm>
            </p:grpSpPr>
            <p:cxnSp>
              <p:nvCxnSpPr>
                <p:cNvPr id="37" name="直線接點 42"/>
                <p:cNvCxnSpPr/>
                <p:nvPr/>
              </p:nvCxnSpPr>
              <p:spPr>
                <a:xfrm>
                  <a:off x="3203848" y="3240480"/>
                  <a:ext cx="3600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43"/>
                <p:cNvCxnSpPr/>
                <p:nvPr/>
              </p:nvCxnSpPr>
              <p:spPr>
                <a:xfrm rot="16200000">
                  <a:off x="3194323" y="3251076"/>
                  <a:ext cx="3600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 name="群組 18"/>
            <p:cNvGrpSpPr/>
            <p:nvPr/>
          </p:nvGrpSpPr>
          <p:grpSpPr>
            <a:xfrm>
              <a:off x="7336879" y="3068960"/>
              <a:ext cx="360040" cy="360040"/>
              <a:chOff x="3203848" y="3080581"/>
              <a:chExt cx="360040" cy="360040"/>
            </a:xfrm>
          </p:grpSpPr>
          <p:cxnSp>
            <p:nvCxnSpPr>
              <p:cNvPr id="33" name="直線接點 38"/>
              <p:cNvCxnSpPr/>
              <p:nvPr/>
            </p:nvCxnSpPr>
            <p:spPr>
              <a:xfrm>
                <a:off x="3203848" y="3260601"/>
                <a:ext cx="3600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9"/>
              <p:cNvCxnSpPr/>
              <p:nvPr/>
            </p:nvCxnSpPr>
            <p:spPr>
              <a:xfrm rot="16200000">
                <a:off x="3194323" y="3260601"/>
                <a:ext cx="3600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530301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11868" y="-34088"/>
            <a:ext cx="8229600" cy="836613"/>
          </a:xfrm>
        </p:spPr>
        <p:txBody>
          <a:bodyPr/>
          <a:lstStyle/>
          <a:p>
            <a:pPr eaLnBrk="1" hangingPunct="1"/>
            <a:r>
              <a:rPr lang="en-US" altLang="zh-TW" sz="4000" b="1" dirty="0" smtClean="0">
                <a:solidFill>
                  <a:srgbClr val="FF0000"/>
                </a:solidFill>
              </a:rPr>
              <a:t>Magnets alignment on the girder</a:t>
            </a: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0" name="Line 5"/>
          <p:cNvSpPr>
            <a:spLocks noChangeShapeType="1"/>
          </p:cNvSpPr>
          <p:nvPr/>
        </p:nvSpPr>
        <p:spPr bwMode="auto">
          <a:xfrm>
            <a:off x="792163" y="819150"/>
            <a:ext cx="8172450" cy="0"/>
          </a:xfrm>
          <a:prstGeom prst="line">
            <a:avLst/>
          </a:prstGeom>
          <a:noFill/>
          <a:ln w="76200" cmpd="tri">
            <a:solidFill>
              <a:schemeClr val="accent2"/>
            </a:solidFill>
            <a:round/>
            <a:headEnd/>
            <a:tailEnd/>
          </a:ln>
        </p:spPr>
        <p:txBody>
          <a:bodyPr/>
          <a:lstStyle/>
          <a:p>
            <a:endParaRPr lang="zh-TW" altLang="en-US">
              <a:solidFill>
                <a:srgbClr val="000000"/>
              </a:solidFill>
            </a:endParaRPr>
          </a:p>
        </p:txBody>
      </p:sp>
      <p:sp>
        <p:nvSpPr>
          <p:cNvPr id="14342" name="投影片編號版面配置區 9"/>
          <p:cNvSpPr>
            <a:spLocks noGrp="1"/>
          </p:cNvSpPr>
          <p:nvPr>
            <p:ph type="sldNum" sz="quarter" idx="4294967295"/>
          </p:nvPr>
        </p:nvSpPr>
        <p:spPr>
          <a:xfrm>
            <a:off x="8639944" y="6488955"/>
            <a:ext cx="504056" cy="369045"/>
          </a:xfrm>
          <a:prstGeom prst="rect">
            <a:avLst/>
          </a:prstGeom>
          <a:noFill/>
        </p:spPr>
        <p:txBody>
          <a:bodyPr/>
          <a:lstStyle/>
          <a:p>
            <a:fld id="{B9F33C86-BC84-4F44-A0BE-ED07C2CA58A6}" type="slidenum">
              <a:rPr lang="en-US" altLang="zh-TW" sz="1200" smtClean="0">
                <a:latin typeface="Arial" charset="0"/>
              </a:rPr>
              <a:pPr/>
              <a:t>24</a:t>
            </a:fld>
            <a:endParaRPr lang="en-US" altLang="zh-TW" sz="1200" dirty="0" smtClean="0">
              <a:latin typeface="Arial" charset="0"/>
            </a:endParaRPr>
          </a:p>
        </p:txBody>
      </p:sp>
      <p:pic>
        <p:nvPicPr>
          <p:cNvPr id="12" name="圖片 3" descr="IMG_5414.JPG"/>
          <p:cNvPicPr>
            <a:picLocks noChangeAspect="1"/>
          </p:cNvPicPr>
          <p:nvPr/>
        </p:nvPicPr>
        <p:blipFill>
          <a:blip r:embed="rId4" cstate="print"/>
          <a:srcRect/>
          <a:stretch>
            <a:fillRect/>
          </a:stretch>
        </p:blipFill>
        <p:spPr bwMode="auto">
          <a:xfrm>
            <a:off x="4716016" y="1052736"/>
            <a:ext cx="2376264" cy="3167729"/>
          </a:xfrm>
          <a:prstGeom prst="rect">
            <a:avLst/>
          </a:prstGeom>
          <a:noFill/>
          <a:ln w="9525">
            <a:noFill/>
            <a:miter lim="800000"/>
            <a:headEnd/>
            <a:tailEnd/>
          </a:ln>
        </p:spPr>
      </p:pic>
      <p:sp>
        <p:nvSpPr>
          <p:cNvPr id="13" name="文字方塊 12"/>
          <p:cNvSpPr txBox="1"/>
          <p:nvPr/>
        </p:nvSpPr>
        <p:spPr>
          <a:xfrm>
            <a:off x="110926" y="5215788"/>
            <a:ext cx="8925569" cy="1723549"/>
          </a:xfrm>
          <a:prstGeom prst="rect">
            <a:avLst/>
          </a:prstGeom>
          <a:solidFill>
            <a:srgbClr val="FFFF00"/>
          </a:solidFill>
        </p:spPr>
        <p:txBody>
          <a:bodyPr wrap="square" rtlCol="0">
            <a:spAutoFit/>
          </a:bodyPr>
          <a:lstStyle/>
          <a:p>
            <a:pPr marL="342900" indent="-342900" algn="just">
              <a:spcBef>
                <a:spcPts val="1200"/>
              </a:spcBef>
              <a:buFont typeface="Wingdings" pitchFamily="2" charset="2"/>
              <a:buChar char="u"/>
            </a:pPr>
            <a:r>
              <a:rPr lang="en-US" altLang="zh-TW" sz="2400" b="1" dirty="0" smtClean="0">
                <a:latin typeface="+mn-lt"/>
              </a:rPr>
              <a:t>A PSD module with circular jig was developed to check the magnet center of all magnet in the same girder.</a:t>
            </a:r>
          </a:p>
          <a:p>
            <a:pPr marL="342900" indent="-342900" algn="just">
              <a:spcBef>
                <a:spcPts val="1200"/>
              </a:spcBef>
              <a:buFont typeface="Wingdings" pitchFamily="2" charset="2"/>
              <a:buChar char="u"/>
            </a:pPr>
            <a:r>
              <a:rPr lang="en-US" altLang="zh-TW" sz="2400" b="1" dirty="0" smtClean="0">
                <a:latin typeface="+mn-lt"/>
              </a:rPr>
              <a:t>The measurement result was confirmed that all the magnet center is within 30 </a:t>
            </a:r>
            <a:r>
              <a:rPr lang="en-US" altLang="zh-TW" sz="2400" b="1" dirty="0" smtClean="0">
                <a:latin typeface="+mn-lt"/>
                <a:sym typeface="Symbol"/>
              </a:rPr>
              <a:t>m.</a:t>
            </a:r>
            <a:endParaRPr lang="zh-TW" altLang="en-US" sz="2400" b="1" dirty="0">
              <a:latin typeface="+mn-lt"/>
            </a:endParaRPr>
          </a:p>
        </p:txBody>
      </p:sp>
      <p:cxnSp>
        <p:nvCxnSpPr>
          <p:cNvPr id="5" name="直線單箭頭接點 4"/>
          <p:cNvCxnSpPr/>
          <p:nvPr/>
        </p:nvCxnSpPr>
        <p:spPr>
          <a:xfrm>
            <a:off x="6084168" y="1556792"/>
            <a:ext cx="1080120" cy="146640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 name="群組 18"/>
          <p:cNvGrpSpPr/>
          <p:nvPr/>
        </p:nvGrpSpPr>
        <p:grpSpPr>
          <a:xfrm>
            <a:off x="6335836" y="2452450"/>
            <a:ext cx="2700660" cy="2749131"/>
            <a:chOff x="6335836" y="2452450"/>
            <a:chExt cx="2700660" cy="2749131"/>
          </a:xfrm>
        </p:grpSpPr>
        <p:pic>
          <p:nvPicPr>
            <p:cNvPr id="14" name="圖片 10" descr="RIMG0491.JPG"/>
            <p:cNvPicPr/>
            <p:nvPr/>
          </p:nvPicPr>
          <p:blipFill>
            <a:blip r:embed="rId5" cstate="screen"/>
            <a:srcRect/>
            <a:stretch>
              <a:fillRect/>
            </a:stretch>
          </p:blipFill>
          <p:spPr>
            <a:xfrm>
              <a:off x="7164288" y="3096816"/>
              <a:ext cx="1872208" cy="1944216"/>
            </a:xfrm>
            <a:prstGeom prst="rect">
              <a:avLst/>
            </a:prstGeom>
          </p:spPr>
        </p:pic>
        <p:sp>
          <p:nvSpPr>
            <p:cNvPr id="15" name="文字方塊 28"/>
            <p:cNvSpPr txBox="1">
              <a:spLocks noChangeArrowheads="1"/>
            </p:cNvSpPr>
            <p:nvPr/>
          </p:nvSpPr>
          <p:spPr bwMode="auto">
            <a:xfrm>
              <a:off x="7343948" y="2452450"/>
              <a:ext cx="1512888" cy="892552"/>
            </a:xfrm>
            <a:prstGeom prst="rect">
              <a:avLst/>
            </a:prstGeom>
            <a:solidFill>
              <a:srgbClr val="FFFF00"/>
            </a:solidFill>
            <a:ln>
              <a:noFill/>
            </a:ln>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fontAlgn="auto" hangingPunct="1">
                <a:spcBef>
                  <a:spcPts val="0"/>
                </a:spcBef>
                <a:spcAft>
                  <a:spcPts val="0"/>
                </a:spcAft>
              </a:pPr>
              <a:r>
                <a:rPr kumimoji="0" lang="en-US" altLang="zh-TW" dirty="0">
                  <a:solidFill>
                    <a:schemeClr val="tx2"/>
                  </a:solidFill>
                  <a:latin typeface="+mj-lt"/>
                </a:rPr>
                <a:t> </a:t>
              </a:r>
              <a:r>
                <a:rPr kumimoji="0" lang="en-US" altLang="zh-TW" sz="2000" dirty="0" smtClean="0">
                  <a:solidFill>
                    <a:schemeClr val="tx2"/>
                  </a:solidFill>
                  <a:latin typeface="+mj-lt"/>
                </a:rPr>
                <a:t>PSD module</a:t>
              </a:r>
              <a:endParaRPr kumimoji="0" lang="zh-TW" altLang="en-US" sz="2000" dirty="0">
                <a:solidFill>
                  <a:schemeClr val="tx2"/>
                </a:solidFill>
                <a:latin typeface="+mj-lt"/>
              </a:endParaRPr>
            </a:p>
          </p:txBody>
        </p:sp>
        <p:cxnSp>
          <p:nvCxnSpPr>
            <p:cNvPr id="9" name="直線單箭頭接點 8"/>
            <p:cNvCxnSpPr>
              <a:stCxn id="15" idx="2"/>
            </p:cNvCxnSpPr>
            <p:nvPr/>
          </p:nvCxnSpPr>
          <p:spPr>
            <a:xfrm>
              <a:off x="8100392" y="3345002"/>
              <a:ext cx="0" cy="1199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文字方塊 28"/>
            <p:cNvSpPr txBox="1">
              <a:spLocks noChangeArrowheads="1"/>
            </p:cNvSpPr>
            <p:nvPr/>
          </p:nvSpPr>
          <p:spPr bwMode="auto">
            <a:xfrm>
              <a:off x="6335836" y="4801471"/>
              <a:ext cx="1512888" cy="400110"/>
            </a:xfrm>
            <a:prstGeom prst="rect">
              <a:avLst/>
            </a:prstGeom>
            <a:solidFill>
              <a:srgbClr val="FFFF00"/>
            </a:solidFill>
            <a:ln>
              <a:noFill/>
            </a:ln>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fontAlgn="auto" hangingPunct="1">
                <a:spcBef>
                  <a:spcPts val="0"/>
                </a:spcBef>
                <a:spcAft>
                  <a:spcPts val="0"/>
                </a:spcAft>
              </a:pPr>
              <a:r>
                <a:rPr kumimoji="0" lang="en-US" altLang="zh-TW" sz="2000" dirty="0" smtClean="0">
                  <a:solidFill>
                    <a:schemeClr val="tx2"/>
                  </a:solidFill>
                  <a:latin typeface="+mj-lt"/>
                </a:rPr>
                <a:t>circular jig</a:t>
              </a:r>
              <a:endParaRPr kumimoji="0" lang="zh-TW" altLang="en-US" sz="2000" dirty="0">
                <a:solidFill>
                  <a:schemeClr val="tx2"/>
                </a:solidFill>
                <a:latin typeface="+mj-lt"/>
              </a:endParaRPr>
            </a:p>
          </p:txBody>
        </p:sp>
        <p:cxnSp>
          <p:nvCxnSpPr>
            <p:cNvPr id="22" name="直線單箭頭接點 21"/>
            <p:cNvCxnSpPr/>
            <p:nvPr/>
          </p:nvCxnSpPr>
          <p:spPr>
            <a:xfrm flipV="1">
              <a:off x="7344308" y="4509121"/>
              <a:ext cx="324036" cy="29235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4" name="群組 23"/>
          <p:cNvGrpSpPr/>
          <p:nvPr/>
        </p:nvGrpSpPr>
        <p:grpSpPr>
          <a:xfrm>
            <a:off x="149771" y="1052737"/>
            <a:ext cx="4368577" cy="3277416"/>
            <a:chOff x="149771" y="1052737"/>
            <a:chExt cx="4368577" cy="3277416"/>
          </a:xfrm>
        </p:grpSpPr>
        <p:pic>
          <p:nvPicPr>
            <p:cNvPr id="11" name="Picture 2" descr="G:\DCIM\101CANON\IMG_5429.JPG"/>
            <p:cNvPicPr>
              <a:picLocks noChangeAspect="1" noChangeArrowheads="1"/>
            </p:cNvPicPr>
            <p:nvPr/>
          </p:nvPicPr>
          <p:blipFill>
            <a:blip r:embed="rId6" cstate="print"/>
            <a:srcRect/>
            <a:stretch>
              <a:fillRect/>
            </a:stretch>
          </p:blipFill>
          <p:spPr bwMode="auto">
            <a:xfrm>
              <a:off x="149771" y="1052737"/>
              <a:ext cx="4368577" cy="3277416"/>
            </a:xfrm>
            <a:prstGeom prst="rect">
              <a:avLst/>
            </a:prstGeom>
            <a:solidFill>
              <a:srgbClr val="FFFF00"/>
            </a:solidFill>
            <a:ln w="9525">
              <a:noFill/>
              <a:miter lim="800000"/>
              <a:headEnd/>
              <a:tailEnd/>
            </a:ln>
          </p:spPr>
        </p:pic>
        <p:cxnSp>
          <p:nvCxnSpPr>
            <p:cNvPr id="23" name="直線單箭頭接點 22"/>
            <p:cNvCxnSpPr/>
            <p:nvPr/>
          </p:nvCxnSpPr>
          <p:spPr>
            <a:xfrm flipH="1" flipV="1">
              <a:off x="2771800" y="2453195"/>
              <a:ext cx="432048" cy="476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文字方塊 28"/>
            <p:cNvSpPr txBox="1">
              <a:spLocks noChangeArrowheads="1"/>
            </p:cNvSpPr>
            <p:nvPr/>
          </p:nvSpPr>
          <p:spPr bwMode="auto">
            <a:xfrm>
              <a:off x="2771800" y="2924944"/>
              <a:ext cx="1512888" cy="584775"/>
            </a:xfrm>
            <a:prstGeom prst="rect">
              <a:avLst/>
            </a:prstGeom>
            <a:solidFill>
              <a:srgbClr val="FFFF00"/>
            </a:solidFill>
            <a:ln>
              <a:noFill/>
            </a:ln>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fontAlgn="auto" hangingPunct="1">
                <a:spcBef>
                  <a:spcPts val="0"/>
                </a:spcBef>
                <a:spcAft>
                  <a:spcPts val="0"/>
                </a:spcAft>
              </a:pPr>
              <a:r>
                <a:rPr kumimoji="0" lang="en-US" altLang="zh-TW" dirty="0">
                  <a:solidFill>
                    <a:schemeClr val="tx2"/>
                  </a:solidFill>
                  <a:latin typeface="+mj-lt"/>
                </a:rPr>
                <a:t> </a:t>
              </a:r>
              <a:r>
                <a:rPr kumimoji="0" lang="en-US" altLang="zh-TW" sz="2000" dirty="0" smtClean="0">
                  <a:solidFill>
                    <a:schemeClr val="tx2"/>
                  </a:solidFill>
                  <a:latin typeface="+mj-lt"/>
                </a:rPr>
                <a:t>Shielding</a:t>
              </a:r>
              <a:endParaRPr kumimoji="0" lang="zh-TW" altLang="en-US" sz="2000" dirty="0">
                <a:solidFill>
                  <a:schemeClr val="tx2"/>
                </a:solidFill>
                <a:latin typeface="+mj-lt"/>
              </a:endParaRPr>
            </a:p>
          </p:txBody>
        </p:sp>
        <p:cxnSp>
          <p:nvCxnSpPr>
            <p:cNvPr id="30" name="直線單箭頭接點 29"/>
            <p:cNvCxnSpPr/>
            <p:nvPr/>
          </p:nvCxnSpPr>
          <p:spPr>
            <a:xfrm flipH="1" flipV="1">
              <a:off x="467544" y="2694216"/>
              <a:ext cx="432048" cy="476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文字方塊 30"/>
            <p:cNvSpPr txBox="1">
              <a:spLocks noChangeArrowheads="1"/>
            </p:cNvSpPr>
            <p:nvPr/>
          </p:nvSpPr>
          <p:spPr bwMode="auto">
            <a:xfrm>
              <a:off x="467544" y="3165965"/>
              <a:ext cx="1512888" cy="584775"/>
            </a:xfrm>
            <a:prstGeom prst="rect">
              <a:avLst/>
            </a:prstGeom>
            <a:solidFill>
              <a:srgbClr val="FFFF00"/>
            </a:solidFill>
            <a:ln>
              <a:noFill/>
            </a:ln>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fontAlgn="auto" hangingPunct="1">
                <a:spcBef>
                  <a:spcPts val="0"/>
                </a:spcBef>
                <a:spcAft>
                  <a:spcPts val="0"/>
                </a:spcAft>
              </a:pPr>
              <a:r>
                <a:rPr kumimoji="0" lang="en-US" altLang="zh-TW" dirty="0">
                  <a:solidFill>
                    <a:schemeClr val="tx2"/>
                  </a:solidFill>
                  <a:latin typeface="+mj-lt"/>
                </a:rPr>
                <a:t> </a:t>
              </a:r>
              <a:r>
                <a:rPr kumimoji="0" lang="en-US" altLang="zh-TW" sz="2000" dirty="0" smtClean="0">
                  <a:solidFill>
                    <a:schemeClr val="tx2"/>
                  </a:solidFill>
                  <a:latin typeface="+mj-lt"/>
                </a:rPr>
                <a:t>Laser</a:t>
              </a:r>
              <a:endParaRPr kumimoji="0" lang="zh-TW" altLang="en-US" sz="2000" dirty="0">
                <a:solidFill>
                  <a:schemeClr val="tx2"/>
                </a:solidFill>
                <a:latin typeface="+mj-lt"/>
              </a:endParaRPr>
            </a:p>
          </p:txBody>
        </p:sp>
      </p:grpSp>
    </p:spTree>
    <p:extLst>
      <p:ext uri="{BB962C8B-B14F-4D97-AF65-F5344CB8AC3E}">
        <p14:creationId xmlns:p14="http://schemas.microsoft.com/office/powerpoint/2010/main" val="3409643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2013-04-11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3" y="-15876"/>
            <a:ext cx="4599556" cy="344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1" name="Picture 3" descr="2013-04-11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5" y="-15876"/>
            <a:ext cx="4548336" cy="345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2" name="Picture 4" descr="2013-04-11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7739" y="3668"/>
            <a:ext cx="4536261" cy="3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3" name="Picture 5" descr="2013-04-11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429000"/>
            <a:ext cx="457835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4" name="Picture 6" descr="2013-04-11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396" y="3429000"/>
            <a:ext cx="458154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7" descr="2013-04-11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8968" y="3429000"/>
            <a:ext cx="4581544" cy="342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05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9752" y="1475039"/>
            <a:ext cx="4601303" cy="346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8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8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8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8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8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11560" y="3068960"/>
            <a:ext cx="8229600" cy="836613"/>
          </a:xfrm>
        </p:spPr>
        <p:txBody>
          <a:bodyPr/>
          <a:lstStyle/>
          <a:p>
            <a:pPr eaLnBrk="1" hangingPunct="1"/>
            <a:r>
              <a:rPr lang="en-US" altLang="zh-TW" b="1" dirty="0" smtClean="0">
                <a:solidFill>
                  <a:srgbClr val="FF0000"/>
                </a:solidFill>
              </a:rPr>
              <a:t>Measurement of Storage </a:t>
            </a:r>
            <a:r>
              <a:rPr lang="en-US" altLang="zh-TW" b="1" dirty="0">
                <a:solidFill>
                  <a:srgbClr val="FF0000"/>
                </a:solidFill>
              </a:rPr>
              <a:t>ring </a:t>
            </a:r>
            <a:r>
              <a:rPr lang="en-US" altLang="zh-TW" b="1" dirty="0" smtClean="0">
                <a:solidFill>
                  <a:srgbClr val="FF0000"/>
                </a:solidFill>
              </a:rPr>
              <a:t>magnets</a:t>
            </a: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0" name="Line 5"/>
          <p:cNvSpPr>
            <a:spLocks noChangeShapeType="1"/>
          </p:cNvSpPr>
          <p:nvPr/>
        </p:nvSpPr>
        <p:spPr bwMode="auto">
          <a:xfrm>
            <a:off x="792163" y="819150"/>
            <a:ext cx="8172450" cy="0"/>
          </a:xfrm>
          <a:prstGeom prst="line">
            <a:avLst/>
          </a:prstGeom>
          <a:noFill/>
          <a:ln w="76200" cmpd="tri">
            <a:solidFill>
              <a:schemeClr val="accent2"/>
            </a:solidFill>
            <a:round/>
            <a:headEnd/>
            <a:tailEnd/>
          </a:ln>
        </p:spPr>
        <p:txBody>
          <a:bodyPr/>
          <a:lstStyle/>
          <a:p>
            <a:endParaRPr lang="zh-TW" altLang="en-US">
              <a:solidFill>
                <a:srgbClr val="000000"/>
              </a:solidFill>
            </a:endParaRPr>
          </a:p>
        </p:txBody>
      </p:sp>
      <p:sp>
        <p:nvSpPr>
          <p:cNvPr id="14342" name="投影片編號版面配置區 9"/>
          <p:cNvSpPr>
            <a:spLocks noGrp="1"/>
          </p:cNvSpPr>
          <p:nvPr>
            <p:ph type="sldNum" sz="quarter" idx="4294967295"/>
          </p:nvPr>
        </p:nvSpPr>
        <p:spPr>
          <a:xfrm>
            <a:off x="8641745" y="6473014"/>
            <a:ext cx="467072" cy="352127"/>
          </a:xfrm>
          <a:prstGeom prst="rect">
            <a:avLst/>
          </a:prstGeom>
          <a:noFill/>
        </p:spPr>
        <p:txBody>
          <a:bodyPr/>
          <a:lstStyle/>
          <a:p>
            <a:fld id="{B9F33C86-BC84-4F44-A0BE-ED07C2CA58A6}" type="slidenum">
              <a:rPr lang="en-US" altLang="zh-TW" sz="1200" smtClean="0">
                <a:latin typeface="Arial" charset="0"/>
              </a:rPr>
              <a:pPr/>
              <a:t>26</a:t>
            </a:fld>
            <a:endParaRPr lang="en-US" altLang="zh-TW" sz="1200" dirty="0" smtClean="0">
              <a:latin typeface="Arial" charset="0"/>
            </a:endParaRPr>
          </a:p>
        </p:txBody>
      </p:sp>
    </p:spTree>
    <p:extLst>
      <p:ext uri="{BB962C8B-B14F-4D97-AF65-F5344CB8AC3E}">
        <p14:creationId xmlns:p14="http://schemas.microsoft.com/office/powerpoint/2010/main" val="1014853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4"/>
          <p:cNvGrpSpPr>
            <a:grpSpLocks/>
          </p:cNvGrpSpPr>
          <p:nvPr/>
        </p:nvGrpSpPr>
        <p:grpSpPr bwMode="auto">
          <a:xfrm>
            <a:off x="0" y="-99392"/>
            <a:ext cx="8964613" cy="864096"/>
            <a:chOff x="0" y="0"/>
            <a:chExt cx="8964613" cy="864096"/>
          </a:xfrm>
        </p:grpSpPr>
        <p:sp>
          <p:nvSpPr>
            <p:cNvPr id="6" name="Rectangle 2"/>
            <p:cNvSpPr txBox="1">
              <a:spLocks noChangeArrowheads="1"/>
            </p:cNvSpPr>
            <p:nvPr/>
          </p:nvSpPr>
          <p:spPr bwMode="auto">
            <a:xfrm>
              <a:off x="468313" y="0"/>
              <a:ext cx="8229600" cy="836613"/>
            </a:xfrm>
            <a:prstGeom prst="rect">
              <a:avLst/>
            </a:prstGeom>
            <a:noFill/>
            <a:ln w="9525">
              <a:noFill/>
              <a:miter lim="800000"/>
              <a:headEnd/>
              <a:tailEnd/>
            </a:ln>
          </p:spPr>
          <p:txBody>
            <a:bodyPr anchor="ctr"/>
            <a:lstStyle/>
            <a:p>
              <a:pPr algn="ctr" fontAlgn="auto">
                <a:spcBef>
                  <a:spcPts val="0"/>
                </a:spcBef>
                <a:spcAft>
                  <a:spcPts val="0"/>
                </a:spcAft>
                <a:defRPr/>
              </a:pPr>
              <a:endParaRPr kumimoji="0" lang="en-US" altLang="zh-TW" sz="4000" b="1" kern="0" dirty="0">
                <a:solidFill>
                  <a:srgbClr val="000000"/>
                </a:solidFill>
                <a:latin typeface="Times New Roman"/>
                <a:ea typeface="標楷體"/>
              </a:endParaRPr>
            </a:p>
          </p:txBody>
        </p:sp>
        <p:pic>
          <p:nvPicPr>
            <p:cNvPr id="5196" name="Picture 4" descr="logo圓型"/>
            <p:cNvPicPr>
              <a:picLocks noChangeAspect="1" noChangeArrowheads="1"/>
            </p:cNvPicPr>
            <p:nvPr/>
          </p:nvPicPr>
          <p:blipFill>
            <a:blip r:embed="rId2" cstate="print"/>
            <a:srcRect/>
            <a:stretch>
              <a:fillRect/>
            </a:stretch>
          </p:blipFill>
          <p:spPr bwMode="auto">
            <a:xfrm>
              <a:off x="0" y="144958"/>
              <a:ext cx="719138" cy="719138"/>
            </a:xfrm>
            <a:prstGeom prst="rect">
              <a:avLst/>
            </a:prstGeom>
            <a:noFill/>
            <a:ln w="9525">
              <a:noFill/>
              <a:miter lim="800000"/>
              <a:headEnd/>
              <a:tailEnd/>
            </a:ln>
          </p:spPr>
        </p:pic>
        <p:sp>
          <p:nvSpPr>
            <p:cNvPr id="8" name="Line 5"/>
            <p:cNvSpPr>
              <a:spLocks noChangeShapeType="1"/>
            </p:cNvSpPr>
            <p:nvPr/>
          </p:nvSpPr>
          <p:spPr bwMode="auto">
            <a:xfrm>
              <a:off x="792163" y="819150"/>
              <a:ext cx="8172450" cy="0"/>
            </a:xfrm>
            <a:prstGeom prst="line">
              <a:avLst/>
            </a:prstGeom>
            <a:noFill/>
            <a:ln w="76200" cmpd="tri">
              <a:solidFill>
                <a:srgbClr val="333399"/>
              </a:solidFill>
              <a:round/>
              <a:headEnd/>
              <a:tailEnd/>
            </a:ln>
          </p:spPr>
          <p:txBody>
            <a:bodyPr/>
            <a:lstStyle/>
            <a:p>
              <a:pPr fontAlgn="auto">
                <a:spcBef>
                  <a:spcPts val="0"/>
                </a:spcBef>
                <a:spcAft>
                  <a:spcPts val="0"/>
                </a:spcAft>
                <a:defRPr/>
              </a:pPr>
              <a:endParaRPr kumimoji="0" lang="zh-TW" altLang="en-US" kern="0">
                <a:solidFill>
                  <a:srgbClr val="000000"/>
                </a:solidFill>
                <a:latin typeface="Calibri"/>
              </a:endParaRPr>
            </a:p>
          </p:txBody>
        </p:sp>
      </p:grpSp>
      <p:sp>
        <p:nvSpPr>
          <p:cNvPr id="11" name="投影片編號版面配置區 10"/>
          <p:cNvSpPr>
            <a:spLocks noGrp="1"/>
          </p:cNvSpPr>
          <p:nvPr>
            <p:ph type="sldNum" sz="quarter" idx="4294967295"/>
          </p:nvPr>
        </p:nvSpPr>
        <p:spPr>
          <a:xfrm>
            <a:off x="8748936" y="6561144"/>
            <a:ext cx="395064" cy="313010"/>
          </a:xfrm>
          <a:prstGeom prst="rect">
            <a:avLst/>
          </a:prstGeom>
        </p:spPr>
        <p:txBody>
          <a:bodyPr/>
          <a:lstStyle/>
          <a:p>
            <a:pPr>
              <a:defRPr/>
            </a:pPr>
            <a:fld id="{994D710B-4A26-4F27-9322-EC32075BC120}" type="slidenum">
              <a:rPr lang="zh-TW" altLang="en-US" sz="1200">
                <a:solidFill>
                  <a:prstClr val="black">
                    <a:tint val="75000"/>
                  </a:prstClr>
                </a:solidFill>
              </a:rPr>
              <a:pPr>
                <a:defRPr/>
              </a:pPr>
              <a:t>27</a:t>
            </a:fld>
            <a:endParaRPr lang="zh-TW" altLang="en-US" sz="1200">
              <a:solidFill>
                <a:prstClr val="black">
                  <a:tint val="75000"/>
                </a:prstClr>
              </a:solidFill>
            </a:endParaRPr>
          </a:p>
        </p:txBody>
      </p:sp>
      <p:sp>
        <p:nvSpPr>
          <p:cNvPr id="16" name="文字方塊 5"/>
          <p:cNvSpPr txBox="1">
            <a:spLocks noChangeArrowheads="1"/>
          </p:cNvSpPr>
          <p:nvPr/>
        </p:nvSpPr>
        <p:spPr bwMode="auto">
          <a:xfrm>
            <a:off x="827088" y="31800"/>
            <a:ext cx="7993062" cy="707886"/>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4000" b="1" dirty="0" smtClean="0">
                <a:solidFill>
                  <a:srgbClr val="FF0000"/>
                </a:solidFill>
                <a:latin typeface="Times New Roman" pitchFamily="18" charset="0"/>
                <a:ea typeface="標楷體" pitchFamily="65" charset="-120"/>
              </a:rPr>
              <a:t>SR-magnet specification</a:t>
            </a:r>
            <a:endParaRPr kumimoji="0" lang="zh-TW" altLang="en-US" sz="4000" b="1" dirty="0">
              <a:solidFill>
                <a:srgbClr val="FF0000"/>
              </a:solidFill>
              <a:latin typeface="Times New Roman" pitchFamily="18" charset="0"/>
              <a:ea typeface="標楷體" pitchFamily="65" charset="-120"/>
            </a:endParaRPr>
          </a:p>
        </p:txBody>
      </p:sp>
      <p:graphicFrame>
        <p:nvGraphicFramePr>
          <p:cNvPr id="10" name="表格 9"/>
          <p:cNvGraphicFramePr>
            <a:graphicFrameLocks noGrp="1"/>
          </p:cNvGraphicFramePr>
          <p:nvPr>
            <p:extLst>
              <p:ext uri="{D42A27DB-BD31-4B8C-83A1-F6EECF244321}">
                <p14:modId xmlns:p14="http://schemas.microsoft.com/office/powerpoint/2010/main" val="3031724718"/>
              </p:ext>
            </p:extLst>
          </p:nvPr>
        </p:nvGraphicFramePr>
        <p:xfrm>
          <a:off x="35496" y="1268760"/>
          <a:ext cx="2545339" cy="3510280"/>
        </p:xfrm>
        <a:graphic>
          <a:graphicData uri="http://schemas.openxmlformats.org/drawingml/2006/table">
            <a:tbl>
              <a:tblPr firstRow="1" bandRow="1">
                <a:tableStyleId>{5C22544A-7EE6-4342-B048-85BDC9FD1C3A}</a:tableStyleId>
              </a:tblPr>
              <a:tblGrid>
                <a:gridCol w="1107139"/>
                <a:gridCol w="1438200"/>
              </a:tblGrid>
              <a:tr h="370840">
                <a:tc>
                  <a:txBody>
                    <a:bodyPr/>
                    <a:lstStyle/>
                    <a:p>
                      <a:pPr algn="ctr"/>
                      <a:r>
                        <a:rPr kumimoji="0" lang="en-US" altLang="zh-TW" sz="1800" b="0" i="0" u="none" strike="noStrike" kern="100" cap="none" spc="0" normalizeH="0" baseline="0" noProof="0" dirty="0" smtClean="0">
                          <a:ln>
                            <a:noFill/>
                          </a:ln>
                          <a:solidFill>
                            <a:prstClr val="black"/>
                          </a:solidFill>
                          <a:effectLst/>
                          <a:uLnTx/>
                          <a:uFillTx/>
                          <a:latin typeface="Times New Roman" pitchFamily="18" charset="0"/>
                          <a:ea typeface="+mn-ea"/>
                          <a:cs typeface="Times New Roman" pitchFamily="18" charset="0"/>
                        </a:rPr>
                        <a:t>(x10</a:t>
                      </a:r>
                      <a:r>
                        <a:rPr kumimoji="0" lang="en-US" altLang="zh-TW" sz="1800" b="0" i="0" u="none" strike="noStrike" kern="100" cap="none" spc="0" normalizeH="0" baseline="30000" noProof="0" dirty="0" smtClean="0">
                          <a:ln>
                            <a:noFill/>
                          </a:ln>
                          <a:solidFill>
                            <a:prstClr val="black"/>
                          </a:solidFill>
                          <a:effectLst/>
                          <a:uLnTx/>
                          <a:uFillTx/>
                          <a:latin typeface="Times New Roman" pitchFamily="18" charset="0"/>
                          <a:ea typeface="+mn-ea"/>
                          <a:cs typeface="Times New Roman" pitchFamily="18" charset="0"/>
                        </a:rPr>
                        <a:t>-4</a:t>
                      </a:r>
                      <a:r>
                        <a:rPr kumimoji="0" lang="en-US" altLang="zh-TW" sz="1800" b="0" i="0" u="none" strike="noStrike" kern="1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800" b="0" dirty="0" smtClean="0">
                          <a:solidFill>
                            <a:schemeClr val="tx1"/>
                          </a:solidFill>
                          <a:latin typeface="Times New Roman" pitchFamily="18" charset="0"/>
                          <a:cs typeface="Times New Roman" pitchFamily="18" charset="0"/>
                        </a:rPr>
                        <a:t>SR-DM</a:t>
                      </a: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dirty="0">
                          <a:effectLst/>
                          <a:latin typeface="Times New Roman" pitchFamily="18" charset="0"/>
                          <a:ea typeface="新細明體"/>
                          <a:cs typeface="Times New Roman" pitchFamily="18" charset="0"/>
                        </a:rPr>
                        <a:t>n</a:t>
                      </a:r>
                      <a:endParaRPr lang="zh-TW" sz="1800" b="0" kern="100" dirty="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err="1" smtClean="0">
                          <a:effectLst/>
                          <a:latin typeface="Times New Roman" pitchFamily="18" charset="0"/>
                          <a:ea typeface="新細明體"/>
                          <a:cs typeface="Times New Roman" pitchFamily="18" charset="0"/>
                        </a:rPr>
                        <a:t>BnL</a:t>
                      </a:r>
                      <a:r>
                        <a:rPr lang="en-US" sz="1800" b="0" kern="100" dirty="0" smtClean="0">
                          <a:effectLst/>
                          <a:latin typeface="Times New Roman" pitchFamily="18" charset="0"/>
                          <a:ea typeface="新細明體"/>
                          <a:cs typeface="Times New Roman" pitchFamily="18" charset="0"/>
                        </a:rPr>
                        <a:t>/B0L</a:t>
                      </a:r>
                      <a:endParaRPr lang="zh-TW" sz="1800" b="0" kern="100" dirty="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pitchFamily="18" charset="0"/>
                          <a:ea typeface="新細明體"/>
                          <a:cs typeface="Times New Roman" pitchFamily="18" charset="0"/>
                        </a:rPr>
                        <a:t>0</a:t>
                      </a:r>
                      <a:endParaRPr lang="zh-TW" sz="1800" b="0" kern="10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pitchFamily="18" charset="0"/>
                          <a:ea typeface="新細明體"/>
                          <a:cs typeface="Times New Roman" pitchFamily="18" charset="0"/>
                        </a:rPr>
                        <a:t>10000</a:t>
                      </a:r>
                      <a:endParaRPr lang="zh-TW" sz="1800" b="0" kern="10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pitchFamily="18" charset="0"/>
                          <a:ea typeface="新細明體"/>
                          <a:cs typeface="Times New Roman" pitchFamily="18" charset="0"/>
                        </a:rPr>
                        <a:t>1</a:t>
                      </a:r>
                      <a:endParaRPr lang="zh-TW" sz="1800" b="0" kern="10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solidFill>
                            <a:srgbClr val="000000"/>
                          </a:solidFill>
                          <a:effectLst/>
                          <a:latin typeface="Times New Roman" pitchFamily="18" charset="0"/>
                          <a:ea typeface="新細明體"/>
                          <a:cs typeface="Times New Roman" pitchFamily="18" charset="0"/>
                        </a:rPr>
                        <a:t>±3 </a:t>
                      </a:r>
                      <a:endParaRPr lang="zh-TW" sz="1800" b="0" kern="100" dirty="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dirty="0">
                          <a:effectLst/>
                          <a:latin typeface="Times New Roman" pitchFamily="18" charset="0"/>
                          <a:ea typeface="新細明體"/>
                          <a:cs typeface="Times New Roman" pitchFamily="18" charset="0"/>
                        </a:rPr>
                        <a:t>2</a:t>
                      </a:r>
                      <a:endParaRPr lang="zh-TW" sz="1800" b="0" kern="100" dirty="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solidFill>
                            <a:srgbClr val="000000"/>
                          </a:solidFill>
                          <a:effectLst/>
                          <a:latin typeface="Times New Roman" pitchFamily="18" charset="0"/>
                          <a:ea typeface="新細明體"/>
                          <a:cs typeface="Times New Roman" pitchFamily="18" charset="0"/>
                        </a:rPr>
                        <a:t>±3</a:t>
                      </a:r>
                      <a:endParaRPr lang="zh-TW" sz="1800" b="0" kern="100" dirty="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pitchFamily="18" charset="0"/>
                          <a:ea typeface="新細明體"/>
                          <a:cs typeface="Times New Roman" pitchFamily="18" charset="0"/>
                        </a:rPr>
                        <a:t>3</a:t>
                      </a:r>
                      <a:endParaRPr lang="zh-TW" sz="1800" b="0" kern="10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solidFill>
                            <a:srgbClr val="000000"/>
                          </a:solidFill>
                          <a:effectLst/>
                          <a:latin typeface="Times New Roman" pitchFamily="18" charset="0"/>
                          <a:ea typeface="新細明體"/>
                          <a:cs typeface="Times New Roman" pitchFamily="18" charset="0"/>
                        </a:rPr>
                        <a:t>±2</a:t>
                      </a:r>
                      <a:endParaRPr lang="zh-TW" sz="1800" b="0" kern="10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dirty="0">
                          <a:effectLst/>
                          <a:latin typeface="Times New Roman" pitchFamily="18" charset="0"/>
                          <a:ea typeface="新細明體"/>
                          <a:cs typeface="Times New Roman" pitchFamily="18" charset="0"/>
                        </a:rPr>
                        <a:t>4</a:t>
                      </a:r>
                      <a:endParaRPr lang="zh-TW" sz="1800" b="0" kern="100" dirty="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solidFill>
                            <a:srgbClr val="000000"/>
                          </a:solidFill>
                          <a:effectLst/>
                          <a:latin typeface="Times New Roman" pitchFamily="18" charset="0"/>
                          <a:ea typeface="新細明體"/>
                          <a:cs typeface="Times New Roman" pitchFamily="18" charset="0"/>
                        </a:rPr>
                        <a:t>±3</a:t>
                      </a:r>
                      <a:endParaRPr lang="zh-TW" sz="1800" b="0" kern="100" dirty="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gridSpan="2">
                  <a:txBody>
                    <a:bodyPr/>
                    <a:lstStyle/>
                    <a:p>
                      <a:pPr algn="ctr"/>
                      <a:r>
                        <a:rPr lang="en-US" altLang="zh-TW" sz="1800" b="0" dirty="0" smtClean="0">
                          <a:solidFill>
                            <a:schemeClr val="tx1"/>
                          </a:solidFill>
                          <a:latin typeface="Times New Roman" pitchFamily="18" charset="0"/>
                          <a:cs typeface="Times New Roman" pitchFamily="18" charset="0"/>
                        </a:rPr>
                        <a:t>Normalized</a:t>
                      </a:r>
                      <a:r>
                        <a:rPr lang="en-US" altLang="zh-TW" sz="1800" b="0" baseline="0" dirty="0" smtClean="0">
                          <a:solidFill>
                            <a:schemeClr val="tx1"/>
                          </a:solidFill>
                          <a:latin typeface="Times New Roman" pitchFamily="18" charset="0"/>
                          <a:cs typeface="Times New Roman" pitchFamily="18" charset="0"/>
                        </a:rPr>
                        <a:t> at 25mm</a:t>
                      </a:r>
                    </a:p>
                    <a:p>
                      <a:pPr marL="285750" indent="-285750" algn="l">
                        <a:buFont typeface="Wingdings" pitchFamily="2" charset="2"/>
                        <a:buChar char="l"/>
                      </a:pPr>
                      <a:r>
                        <a:rPr lang="zh-TW" altLang="en-US" sz="1800" b="0" dirty="0" smtClean="0">
                          <a:solidFill>
                            <a:schemeClr val="tx1"/>
                          </a:solidFill>
                          <a:latin typeface="Times New Roman" pitchFamily="18" charset="0"/>
                          <a:cs typeface="Times New Roman" pitchFamily="18" charset="0"/>
                          <a:sym typeface="Symbol"/>
                        </a:rPr>
                        <a:t></a:t>
                      </a:r>
                      <a:r>
                        <a:rPr lang="en-US" altLang="zh-TW" sz="1800" b="0" dirty="0" smtClean="0">
                          <a:solidFill>
                            <a:schemeClr val="tx1"/>
                          </a:solidFill>
                          <a:latin typeface="Times New Roman" pitchFamily="18" charset="0"/>
                          <a:cs typeface="Times New Roman" pitchFamily="18" charset="0"/>
                          <a:sym typeface="Symbol"/>
                        </a:rPr>
                        <a:t>b0/b0&lt;1E-4</a:t>
                      </a:r>
                    </a:p>
                    <a:p>
                      <a:pPr marL="285750" indent="-285750" algn="l">
                        <a:buFont typeface="Wingdings" pitchFamily="2" charset="2"/>
                        <a:buChar char="l"/>
                      </a:pPr>
                      <a:r>
                        <a:rPr lang="zh-TW" altLang="en-US" sz="1800" b="0" dirty="0" smtClean="0">
                          <a:solidFill>
                            <a:schemeClr val="tx1"/>
                          </a:solidFill>
                          <a:latin typeface="Times New Roman" pitchFamily="18" charset="0"/>
                          <a:cs typeface="Times New Roman" pitchFamily="18" charset="0"/>
                          <a:sym typeface="Symbol"/>
                        </a:rPr>
                        <a:t></a:t>
                      </a:r>
                      <a:r>
                        <a:rPr lang="en-US" altLang="zh-TW" sz="1800" b="0" dirty="0" smtClean="0">
                          <a:solidFill>
                            <a:schemeClr val="tx1"/>
                          </a:solidFill>
                          <a:latin typeface="Times New Roman" pitchFamily="18" charset="0"/>
                          <a:cs typeface="Times New Roman" pitchFamily="18" charset="0"/>
                          <a:sym typeface="Symbol"/>
                        </a:rPr>
                        <a:t>b0L/b0L&lt;0.5E-3</a:t>
                      </a: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3503526094"/>
              </p:ext>
            </p:extLst>
          </p:nvPr>
        </p:nvGraphicFramePr>
        <p:xfrm>
          <a:off x="2699792" y="1268760"/>
          <a:ext cx="3096344" cy="4079240"/>
        </p:xfrm>
        <a:graphic>
          <a:graphicData uri="http://schemas.openxmlformats.org/drawingml/2006/table">
            <a:tbl>
              <a:tblPr firstRow="1" bandRow="1">
                <a:tableStyleId>{5C22544A-7EE6-4342-B048-85BDC9FD1C3A}</a:tableStyleId>
              </a:tblPr>
              <a:tblGrid>
                <a:gridCol w="860562"/>
                <a:gridCol w="1117891"/>
                <a:gridCol w="1117891"/>
              </a:tblGrid>
              <a:tr h="370840">
                <a:tc>
                  <a:txBody>
                    <a:bodyPr/>
                    <a:lstStyle/>
                    <a:p>
                      <a:pPr algn="ctr"/>
                      <a:r>
                        <a:rPr kumimoji="0" lang="en-US" altLang="zh-TW" sz="1800" b="0" i="0" u="none" strike="noStrike" kern="100" cap="none" spc="0" normalizeH="0" baseline="0" noProof="0" dirty="0" smtClean="0">
                          <a:ln>
                            <a:noFill/>
                          </a:ln>
                          <a:solidFill>
                            <a:prstClr val="black"/>
                          </a:solidFill>
                          <a:effectLst/>
                          <a:uLnTx/>
                          <a:uFillTx/>
                          <a:latin typeface="Times New Roman" pitchFamily="18" charset="0"/>
                          <a:ea typeface="+mn-ea"/>
                          <a:cs typeface="Times New Roman" pitchFamily="18" charset="0"/>
                        </a:rPr>
                        <a:t>(x10</a:t>
                      </a:r>
                      <a:r>
                        <a:rPr kumimoji="0" lang="en-US" altLang="zh-TW" sz="1800" b="0" i="0" u="none" strike="noStrike" kern="100" cap="none" spc="0" normalizeH="0" baseline="30000" noProof="0" dirty="0" smtClean="0">
                          <a:ln>
                            <a:noFill/>
                          </a:ln>
                          <a:solidFill>
                            <a:prstClr val="black"/>
                          </a:solidFill>
                          <a:effectLst/>
                          <a:uLnTx/>
                          <a:uFillTx/>
                          <a:latin typeface="Times New Roman" pitchFamily="18" charset="0"/>
                          <a:ea typeface="+mn-ea"/>
                          <a:cs typeface="Times New Roman" pitchFamily="18" charset="0"/>
                        </a:rPr>
                        <a:t>-4</a:t>
                      </a:r>
                      <a:r>
                        <a:rPr kumimoji="0" lang="en-US" altLang="zh-TW" sz="1800" b="0" i="0" u="none" strike="noStrike" kern="1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altLang="zh-TW" sz="1800" b="0" dirty="0" smtClean="0">
                          <a:solidFill>
                            <a:schemeClr val="tx1"/>
                          </a:solidFill>
                          <a:latin typeface="Times New Roman" pitchFamily="18" charset="0"/>
                          <a:cs typeface="Times New Roman" pitchFamily="18" charset="0"/>
                        </a:rPr>
                        <a:t>SR-QM</a:t>
                      </a: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dirty="0">
                          <a:effectLst/>
                          <a:latin typeface="Times New Roman" pitchFamily="18" charset="0"/>
                          <a:ea typeface="新細明體"/>
                          <a:cs typeface="Times New Roman" pitchFamily="18" charset="0"/>
                        </a:rPr>
                        <a:t>n</a:t>
                      </a:r>
                      <a:endParaRPr lang="zh-TW" sz="1800" b="0" kern="100" dirty="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err="1" smtClean="0">
                          <a:effectLst/>
                          <a:latin typeface="Times New Roman" pitchFamily="18" charset="0"/>
                          <a:ea typeface="新細明體"/>
                          <a:cs typeface="Times New Roman" pitchFamily="18" charset="0"/>
                        </a:rPr>
                        <a:t>BnL</a:t>
                      </a:r>
                      <a:r>
                        <a:rPr lang="en-US" sz="1800" b="0" kern="100" dirty="0" smtClean="0">
                          <a:effectLst/>
                          <a:latin typeface="Times New Roman" pitchFamily="18" charset="0"/>
                          <a:ea typeface="新細明體"/>
                          <a:cs typeface="Times New Roman" pitchFamily="18" charset="0"/>
                        </a:rPr>
                        <a:t>/B1L</a:t>
                      </a:r>
                      <a:endParaRPr lang="zh-TW" sz="1800" b="0" kern="100" dirty="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err="1" smtClean="0">
                          <a:effectLst/>
                          <a:latin typeface="Times New Roman" pitchFamily="18" charset="0"/>
                          <a:ea typeface="新細明體"/>
                          <a:cs typeface="Times New Roman" pitchFamily="18" charset="0"/>
                        </a:rPr>
                        <a:t>AnL</a:t>
                      </a:r>
                      <a:r>
                        <a:rPr lang="en-US" sz="1800" b="0" kern="100" dirty="0" smtClean="0">
                          <a:effectLst/>
                          <a:latin typeface="Times New Roman" pitchFamily="18" charset="0"/>
                          <a:ea typeface="新細明體"/>
                          <a:cs typeface="Times New Roman" pitchFamily="18" charset="0"/>
                        </a:rPr>
                        <a:t>/B1L</a:t>
                      </a:r>
                      <a:endParaRPr lang="zh-TW" sz="1800" b="0" kern="100" dirty="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pitchFamily="18" charset="0"/>
                          <a:ea typeface="新細明體"/>
                          <a:cs typeface="Times New Roman" pitchFamily="18" charset="0"/>
                        </a:rPr>
                        <a:t>1</a:t>
                      </a:r>
                      <a:endParaRPr lang="zh-TW" sz="1800" b="0" kern="10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pitchFamily="18" charset="0"/>
                          <a:ea typeface="新細明體"/>
                          <a:cs typeface="Times New Roman" pitchFamily="18" charset="0"/>
                        </a:rPr>
                        <a:t>10000</a:t>
                      </a:r>
                      <a:endParaRPr lang="zh-TW" sz="1800" b="0" kern="100" dirty="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pitchFamily="18" charset="0"/>
                          <a:ea typeface="新細明體"/>
                          <a:cs typeface="Times New Roman" pitchFamily="18" charset="0"/>
                        </a:rPr>
                        <a:t>-</a:t>
                      </a:r>
                      <a:endParaRPr lang="zh-TW" sz="1800" b="0" kern="10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pitchFamily="18" charset="0"/>
                          <a:ea typeface="新細明體"/>
                          <a:cs typeface="Times New Roman" pitchFamily="18" charset="0"/>
                        </a:rPr>
                        <a:t>2</a:t>
                      </a:r>
                      <a:endParaRPr lang="zh-TW" sz="1800" b="0" kern="10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pitchFamily="18" charset="0"/>
                          <a:ea typeface="新細明體"/>
                          <a:cs typeface="Times New Roman" pitchFamily="18" charset="0"/>
                        </a:rPr>
                        <a:t>±2</a:t>
                      </a:r>
                      <a:endParaRPr lang="zh-TW" sz="1800" b="0" kern="100" dirty="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pitchFamily="18" charset="0"/>
                          <a:ea typeface="新細明體"/>
                          <a:cs typeface="Times New Roman" pitchFamily="18" charset="0"/>
                        </a:rPr>
                        <a:t>±2.0</a:t>
                      </a:r>
                      <a:endParaRPr lang="zh-TW" sz="1800" b="0" kern="10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pitchFamily="18" charset="0"/>
                          <a:ea typeface="新細明體"/>
                          <a:cs typeface="Times New Roman" pitchFamily="18" charset="0"/>
                        </a:rPr>
                        <a:t>3</a:t>
                      </a:r>
                      <a:endParaRPr lang="zh-TW" sz="1800" b="0" kern="10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pitchFamily="18" charset="0"/>
                          <a:ea typeface="新細明體"/>
                          <a:cs typeface="Times New Roman" pitchFamily="18" charset="0"/>
                        </a:rPr>
                        <a:t>±2.0</a:t>
                      </a:r>
                      <a:endParaRPr lang="zh-TW" sz="1800" b="0" kern="10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pitchFamily="18" charset="0"/>
                          <a:ea typeface="新細明體"/>
                          <a:cs typeface="Times New Roman" pitchFamily="18" charset="0"/>
                        </a:rPr>
                        <a:t>±1.0</a:t>
                      </a:r>
                      <a:endParaRPr lang="zh-TW" sz="1800" b="0" kern="10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pitchFamily="18" charset="0"/>
                          <a:ea typeface="新細明體"/>
                          <a:cs typeface="Times New Roman" pitchFamily="18" charset="0"/>
                        </a:rPr>
                        <a:t>4</a:t>
                      </a:r>
                      <a:endParaRPr lang="zh-TW" sz="1800" b="0" kern="10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pitchFamily="18" charset="0"/>
                          <a:ea typeface="新細明體"/>
                          <a:cs typeface="Times New Roman" pitchFamily="18" charset="0"/>
                        </a:rPr>
                        <a:t>±0.5</a:t>
                      </a:r>
                      <a:endParaRPr lang="zh-TW" sz="1800" b="0" kern="10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pitchFamily="18" charset="0"/>
                          <a:ea typeface="新細明體"/>
                          <a:cs typeface="Times New Roman" pitchFamily="18" charset="0"/>
                        </a:rPr>
                        <a:t>±</a:t>
                      </a:r>
                      <a:r>
                        <a:rPr lang="en-US" sz="1800" b="0" kern="100" dirty="0" smtClean="0">
                          <a:effectLst/>
                          <a:latin typeface="Times New Roman" pitchFamily="18" charset="0"/>
                          <a:ea typeface="新細明體"/>
                          <a:cs typeface="Times New Roman" pitchFamily="18" charset="0"/>
                        </a:rPr>
                        <a:t>0.3</a:t>
                      </a:r>
                      <a:endParaRPr lang="zh-TW" sz="1800" b="0" kern="100" dirty="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pitchFamily="18" charset="0"/>
                          <a:ea typeface="新細明體"/>
                          <a:cs typeface="Times New Roman" pitchFamily="18" charset="0"/>
                        </a:rPr>
                        <a:t>5</a:t>
                      </a:r>
                      <a:endParaRPr lang="zh-TW" sz="1800" b="0" kern="10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pitchFamily="18" charset="0"/>
                          <a:ea typeface="新細明體"/>
                          <a:cs typeface="Times New Roman" pitchFamily="18" charset="0"/>
                        </a:rPr>
                        <a:t>±0.8</a:t>
                      </a:r>
                      <a:endParaRPr lang="zh-TW" sz="1800" b="0" kern="10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pitchFamily="18" charset="0"/>
                          <a:ea typeface="新細明體"/>
                          <a:cs typeface="Times New Roman" pitchFamily="18" charset="0"/>
                        </a:rPr>
                        <a:t>±</a:t>
                      </a:r>
                      <a:r>
                        <a:rPr lang="en-US" sz="1800" b="0" kern="100" dirty="0" smtClean="0">
                          <a:effectLst/>
                          <a:latin typeface="Times New Roman" pitchFamily="18" charset="0"/>
                          <a:ea typeface="新細明體"/>
                          <a:cs typeface="Times New Roman" pitchFamily="18" charset="0"/>
                        </a:rPr>
                        <a:t>0.3</a:t>
                      </a:r>
                      <a:endParaRPr lang="zh-TW" sz="1800" b="0" kern="100" dirty="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pitchFamily="18" charset="0"/>
                          <a:ea typeface="新細明體"/>
                          <a:cs typeface="Times New Roman" pitchFamily="18" charset="0"/>
                        </a:rPr>
                        <a:t>6 - 8</a:t>
                      </a:r>
                      <a:endParaRPr lang="zh-TW" sz="1800" b="0" kern="10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pitchFamily="18" charset="0"/>
                          <a:ea typeface="新細明體"/>
                          <a:cs typeface="Times New Roman" pitchFamily="18" charset="0"/>
                        </a:rPr>
                        <a:t>±</a:t>
                      </a:r>
                      <a:r>
                        <a:rPr lang="en-US" sz="1800" b="0" kern="100" dirty="0" smtClean="0">
                          <a:effectLst/>
                          <a:latin typeface="Times New Roman" pitchFamily="18" charset="0"/>
                          <a:ea typeface="新細明體"/>
                          <a:cs typeface="Times New Roman" pitchFamily="18" charset="0"/>
                        </a:rPr>
                        <a:t>0.3</a:t>
                      </a:r>
                      <a:endParaRPr lang="zh-TW" sz="1800" b="0" kern="100" dirty="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pitchFamily="18" charset="0"/>
                          <a:ea typeface="新細明體"/>
                          <a:cs typeface="Times New Roman" pitchFamily="18" charset="0"/>
                        </a:rPr>
                        <a:t>±</a:t>
                      </a:r>
                      <a:r>
                        <a:rPr lang="en-US" sz="1800" b="0" kern="100" dirty="0" smtClean="0">
                          <a:effectLst/>
                          <a:latin typeface="Times New Roman" pitchFamily="18" charset="0"/>
                          <a:ea typeface="新細明體"/>
                          <a:cs typeface="Times New Roman" pitchFamily="18" charset="0"/>
                        </a:rPr>
                        <a:t>0.3</a:t>
                      </a:r>
                      <a:endParaRPr lang="zh-TW" sz="1800" b="0" kern="100" dirty="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pitchFamily="18" charset="0"/>
                          <a:ea typeface="新細明體"/>
                          <a:cs typeface="Times New Roman" pitchFamily="18" charset="0"/>
                        </a:rPr>
                        <a:t>9</a:t>
                      </a:r>
                      <a:endParaRPr lang="zh-TW" sz="1800" b="0" kern="10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pitchFamily="18" charset="0"/>
                          <a:ea typeface="新細明體"/>
                          <a:cs typeface="Times New Roman" pitchFamily="18" charset="0"/>
                        </a:rPr>
                        <a:t>±0.3</a:t>
                      </a:r>
                      <a:endParaRPr lang="zh-TW" sz="1800" b="0" kern="100" dirty="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pitchFamily="18" charset="0"/>
                          <a:ea typeface="新細明體"/>
                          <a:cs typeface="Times New Roman" pitchFamily="18" charset="0"/>
                        </a:rPr>
                        <a:t>±</a:t>
                      </a:r>
                      <a:r>
                        <a:rPr lang="en-US" sz="1800" b="0" kern="100" dirty="0" smtClean="0">
                          <a:effectLst/>
                          <a:latin typeface="Times New Roman" pitchFamily="18" charset="0"/>
                          <a:ea typeface="新細明體"/>
                          <a:cs typeface="Times New Roman" pitchFamily="18" charset="0"/>
                        </a:rPr>
                        <a:t>0.3</a:t>
                      </a:r>
                      <a:endParaRPr lang="zh-TW" sz="1800" b="0" kern="100" dirty="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dirty="0">
                          <a:effectLst/>
                          <a:latin typeface="Times New Roman" pitchFamily="18" charset="0"/>
                          <a:ea typeface="新細明體"/>
                          <a:cs typeface="Times New Roman" pitchFamily="18" charset="0"/>
                        </a:rPr>
                        <a:t>10 - 29</a:t>
                      </a:r>
                      <a:endParaRPr lang="zh-TW" sz="1800" b="0" kern="100" dirty="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pitchFamily="18" charset="0"/>
                          <a:ea typeface="新細明體"/>
                          <a:cs typeface="Times New Roman" pitchFamily="18" charset="0"/>
                        </a:rPr>
                        <a:t>±</a:t>
                      </a:r>
                      <a:r>
                        <a:rPr lang="en-US" sz="1800" b="0" kern="100" dirty="0" smtClean="0">
                          <a:effectLst/>
                          <a:latin typeface="Times New Roman" pitchFamily="18" charset="0"/>
                          <a:ea typeface="新細明體"/>
                          <a:cs typeface="Times New Roman" pitchFamily="18" charset="0"/>
                        </a:rPr>
                        <a:t>0.3</a:t>
                      </a:r>
                      <a:endParaRPr lang="zh-TW" sz="1800" b="0" kern="100" dirty="0">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pitchFamily="18" charset="0"/>
                          <a:ea typeface="新細明體"/>
                          <a:cs typeface="Times New Roman" pitchFamily="18" charset="0"/>
                        </a:rPr>
                        <a:t>±</a:t>
                      </a:r>
                      <a:r>
                        <a:rPr lang="en-US" sz="1800" b="0" kern="100" dirty="0" smtClean="0">
                          <a:effectLst/>
                          <a:latin typeface="Times New Roman" pitchFamily="18" charset="0"/>
                          <a:ea typeface="新細明體"/>
                          <a:cs typeface="Times New Roman" pitchFamily="18" charset="0"/>
                        </a:rPr>
                        <a:t>0.3</a:t>
                      </a:r>
                      <a:endParaRPr lang="zh-TW" sz="1800" b="0" kern="100" dirty="0">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Normalized at 25mm</a:t>
                      </a:r>
                      <a:endParaRPr kumimoji="0" lang="zh-TW" alt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5" name="表格 14"/>
          <p:cNvGraphicFramePr>
            <a:graphicFrameLocks noGrp="1"/>
          </p:cNvGraphicFramePr>
          <p:nvPr>
            <p:extLst>
              <p:ext uri="{D42A27DB-BD31-4B8C-83A1-F6EECF244321}">
                <p14:modId xmlns:p14="http://schemas.microsoft.com/office/powerpoint/2010/main" val="870059081"/>
              </p:ext>
            </p:extLst>
          </p:nvPr>
        </p:nvGraphicFramePr>
        <p:xfrm>
          <a:off x="5940152" y="1268760"/>
          <a:ext cx="3096344" cy="4998720"/>
        </p:xfrm>
        <a:graphic>
          <a:graphicData uri="http://schemas.openxmlformats.org/drawingml/2006/table">
            <a:tbl>
              <a:tblPr firstRow="1" bandRow="1">
                <a:tableStyleId>{5C22544A-7EE6-4342-B048-85BDC9FD1C3A}</a:tableStyleId>
              </a:tblPr>
              <a:tblGrid>
                <a:gridCol w="860562"/>
                <a:gridCol w="1117891"/>
                <a:gridCol w="1117891"/>
              </a:tblGrid>
              <a:tr h="370840">
                <a:tc>
                  <a:txBody>
                    <a:bodyPr/>
                    <a:lstStyle/>
                    <a:p>
                      <a:pPr algn="ctr"/>
                      <a:r>
                        <a:rPr kumimoji="0" lang="en-US" altLang="zh-TW" sz="1800" b="0" i="0" u="none" strike="noStrike" kern="100" cap="none" spc="0" normalizeH="0" baseline="0" noProof="0" dirty="0" smtClean="0">
                          <a:ln>
                            <a:noFill/>
                          </a:ln>
                          <a:solidFill>
                            <a:prstClr val="black"/>
                          </a:solidFill>
                          <a:effectLst/>
                          <a:uLnTx/>
                          <a:uFillTx/>
                          <a:latin typeface="Times New Roman" pitchFamily="18" charset="0"/>
                          <a:ea typeface="+mn-ea"/>
                          <a:cs typeface="Times New Roman" pitchFamily="18" charset="0"/>
                        </a:rPr>
                        <a:t>(x10</a:t>
                      </a:r>
                      <a:r>
                        <a:rPr kumimoji="0" lang="en-US" altLang="zh-TW" sz="1800" b="0" i="0" u="none" strike="noStrike" kern="100" cap="none" spc="0" normalizeH="0" baseline="30000" noProof="0" dirty="0" smtClean="0">
                          <a:ln>
                            <a:noFill/>
                          </a:ln>
                          <a:solidFill>
                            <a:prstClr val="black"/>
                          </a:solidFill>
                          <a:effectLst/>
                          <a:uLnTx/>
                          <a:uFillTx/>
                          <a:latin typeface="Times New Roman" pitchFamily="18" charset="0"/>
                          <a:ea typeface="+mn-ea"/>
                          <a:cs typeface="Times New Roman" pitchFamily="18" charset="0"/>
                        </a:rPr>
                        <a:t>-4</a:t>
                      </a:r>
                      <a:r>
                        <a:rPr kumimoji="0" lang="en-US" altLang="zh-TW" sz="1800" b="0" i="0" u="none" strike="noStrike" kern="1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altLang="zh-TW" sz="1800" b="0" dirty="0" smtClean="0">
                          <a:solidFill>
                            <a:schemeClr val="tx1"/>
                          </a:solidFill>
                          <a:latin typeface="Times New Roman" pitchFamily="18" charset="0"/>
                          <a:cs typeface="Times New Roman" pitchFamily="18" charset="0"/>
                        </a:rPr>
                        <a:t>SR-SM</a:t>
                      </a: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dirty="0">
                          <a:effectLst/>
                          <a:latin typeface="Times New Roman"/>
                          <a:ea typeface="新細明體"/>
                          <a:cs typeface="Times New Roman"/>
                        </a:rPr>
                        <a:t>n</a:t>
                      </a:r>
                      <a:endParaRPr lang="zh-TW" sz="1800" b="0" kern="100" dirty="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err="1" smtClean="0">
                          <a:effectLst/>
                          <a:latin typeface="Times New Roman"/>
                          <a:ea typeface="新細明體"/>
                          <a:cs typeface="Times New Roman"/>
                        </a:rPr>
                        <a:t>BnL</a:t>
                      </a:r>
                      <a:r>
                        <a:rPr lang="en-US" sz="1800" b="0" kern="100" dirty="0" smtClean="0">
                          <a:effectLst/>
                          <a:latin typeface="Times New Roman"/>
                          <a:ea typeface="新細明體"/>
                          <a:cs typeface="Times New Roman"/>
                        </a:rPr>
                        <a:t>/B2L </a:t>
                      </a:r>
                      <a:r>
                        <a:rPr lang="en-US" sz="1800" b="0" kern="100" dirty="0">
                          <a:effectLst/>
                          <a:latin typeface="Times New Roman"/>
                          <a:ea typeface="新細明體"/>
                          <a:cs typeface="Times New Roman"/>
                        </a:rPr>
                        <a:t>(x10</a:t>
                      </a:r>
                      <a:r>
                        <a:rPr lang="en-US" sz="1800" b="0" kern="100" baseline="30000" dirty="0">
                          <a:effectLst/>
                          <a:latin typeface="Times New Roman"/>
                          <a:ea typeface="新細明體"/>
                          <a:cs typeface="Times New Roman"/>
                        </a:rPr>
                        <a:t>-4</a:t>
                      </a:r>
                      <a:r>
                        <a:rPr lang="en-US" sz="1800" b="0" kern="100" dirty="0">
                          <a:effectLst/>
                          <a:latin typeface="Times New Roman"/>
                          <a:ea typeface="新細明體"/>
                          <a:cs typeface="Times New Roman"/>
                        </a:rPr>
                        <a:t>)</a:t>
                      </a:r>
                      <a:endParaRPr lang="zh-TW" sz="1800" b="0" kern="100" dirty="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err="1" smtClean="0">
                          <a:effectLst/>
                          <a:latin typeface="Times New Roman"/>
                          <a:ea typeface="新細明體"/>
                          <a:cs typeface="Times New Roman"/>
                        </a:rPr>
                        <a:t>AnL</a:t>
                      </a:r>
                      <a:r>
                        <a:rPr lang="en-US" sz="1800" b="0" kern="100" dirty="0" smtClean="0">
                          <a:effectLst/>
                          <a:latin typeface="Times New Roman"/>
                          <a:ea typeface="新細明體"/>
                          <a:cs typeface="Times New Roman"/>
                        </a:rPr>
                        <a:t>/B2L </a:t>
                      </a:r>
                      <a:r>
                        <a:rPr lang="en-US" sz="1800" b="0" kern="100" dirty="0">
                          <a:effectLst/>
                          <a:latin typeface="Times New Roman"/>
                          <a:ea typeface="新細明體"/>
                          <a:cs typeface="Times New Roman"/>
                        </a:rPr>
                        <a:t>(x10</a:t>
                      </a:r>
                      <a:r>
                        <a:rPr lang="en-US" sz="1800" b="0" kern="100" baseline="30000" dirty="0">
                          <a:effectLst/>
                          <a:latin typeface="Times New Roman"/>
                          <a:ea typeface="新細明體"/>
                          <a:cs typeface="Times New Roman"/>
                        </a:rPr>
                        <a:t>-4</a:t>
                      </a:r>
                      <a:r>
                        <a:rPr lang="en-US" sz="1800" b="0" kern="100" dirty="0">
                          <a:effectLst/>
                          <a:latin typeface="Times New Roman"/>
                          <a:ea typeface="新細明體"/>
                          <a:cs typeface="Times New Roman"/>
                        </a:rPr>
                        <a:t>)</a:t>
                      </a:r>
                      <a:endParaRPr lang="zh-TW" sz="1800" b="0" kern="100" dirty="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a:ea typeface="新細明體"/>
                          <a:cs typeface="Times New Roman"/>
                        </a:rPr>
                        <a:t>0</a:t>
                      </a:r>
                      <a:endParaRPr lang="zh-TW" sz="1800" b="0" kern="10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a:ea typeface="新細明體"/>
                          <a:cs typeface="Times New Roman"/>
                        </a:rPr>
                        <a:t>±15</a:t>
                      </a:r>
                      <a:endParaRPr lang="zh-TW" sz="1800" b="0" kern="10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a:ea typeface="新細明體"/>
                          <a:cs typeface="Times New Roman"/>
                        </a:rPr>
                        <a:t>±10</a:t>
                      </a:r>
                      <a:endParaRPr lang="zh-TW" sz="1800" b="0" kern="10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a:ea typeface="新細明體"/>
                          <a:cs typeface="Times New Roman"/>
                        </a:rPr>
                        <a:t>2</a:t>
                      </a:r>
                      <a:endParaRPr lang="zh-TW" sz="1800" b="0" kern="10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a:ea typeface="新細明體"/>
                          <a:cs typeface="Times New Roman"/>
                        </a:rPr>
                        <a:t>10000</a:t>
                      </a:r>
                      <a:endParaRPr lang="zh-TW" sz="1800" b="0" kern="10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a:ea typeface="新細明體"/>
                          <a:cs typeface="Times New Roman"/>
                        </a:rPr>
                        <a:t>-</a:t>
                      </a:r>
                      <a:endParaRPr lang="zh-TW" sz="1800" b="0" kern="10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a:ea typeface="新細明體"/>
                          <a:cs typeface="Times New Roman"/>
                        </a:rPr>
                        <a:t>3</a:t>
                      </a:r>
                      <a:endParaRPr lang="zh-TW" sz="1800" b="0" kern="10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a:ea typeface="新細明體"/>
                          <a:cs typeface="Times New Roman"/>
                        </a:rPr>
                        <a:t>±2</a:t>
                      </a:r>
                      <a:endParaRPr lang="zh-TW" sz="1800" b="0" kern="10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a:ea typeface="新細明體"/>
                          <a:cs typeface="Times New Roman"/>
                        </a:rPr>
                        <a:t>±2</a:t>
                      </a:r>
                      <a:endParaRPr lang="zh-TW" sz="1800" b="0" kern="10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a:ea typeface="新細明體"/>
                          <a:cs typeface="Times New Roman"/>
                        </a:rPr>
                        <a:t>4</a:t>
                      </a:r>
                      <a:endParaRPr lang="zh-TW" sz="1800" b="0" kern="10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a:ea typeface="新細明體"/>
                          <a:cs typeface="Times New Roman"/>
                        </a:rPr>
                        <a:t>±3</a:t>
                      </a:r>
                      <a:endParaRPr lang="zh-TW" sz="1800" b="0" kern="10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a:ea typeface="新細明體"/>
                          <a:cs typeface="Times New Roman"/>
                        </a:rPr>
                        <a:t>±1</a:t>
                      </a:r>
                      <a:endParaRPr lang="zh-TW" sz="1800" b="0" kern="10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a:ea typeface="新細明體"/>
                          <a:cs typeface="Times New Roman"/>
                        </a:rPr>
                        <a:t>5 - 7</a:t>
                      </a:r>
                      <a:endParaRPr lang="zh-TW" sz="1800" b="0" kern="10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a:ea typeface="新細明體"/>
                          <a:cs typeface="Times New Roman"/>
                        </a:rPr>
                        <a:t>±0.5</a:t>
                      </a:r>
                      <a:endParaRPr lang="zh-TW" sz="1800" b="0" kern="10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a:ea typeface="新細明體"/>
                          <a:cs typeface="Times New Roman"/>
                        </a:rPr>
                        <a:t>±0.5</a:t>
                      </a: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a:ea typeface="新細明體"/>
                          <a:cs typeface="Times New Roman"/>
                        </a:rPr>
                        <a:t>8</a:t>
                      </a:r>
                      <a:endParaRPr lang="zh-TW" sz="1800" b="0" kern="10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a:effectLst/>
                          <a:latin typeface="Times New Roman"/>
                          <a:ea typeface="新細明體"/>
                          <a:cs typeface="Times New Roman"/>
                        </a:rPr>
                        <a:t>±0.5</a:t>
                      </a:r>
                      <a:endParaRPr lang="zh-TW" sz="1800" b="0" kern="10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a:ea typeface="新細明體"/>
                          <a:cs typeface="Times New Roman"/>
                        </a:rPr>
                        <a:t>±0.3</a:t>
                      </a: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a:ea typeface="新細明體"/>
                          <a:cs typeface="Times New Roman"/>
                        </a:rPr>
                        <a:t>9</a:t>
                      </a:r>
                      <a:endParaRPr lang="zh-TW" sz="1800" b="0" kern="10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a:ea typeface="新細明體"/>
                          <a:cs typeface="Times New Roman"/>
                        </a:rPr>
                        <a:t>±</a:t>
                      </a:r>
                      <a:r>
                        <a:rPr lang="en-US" sz="1800" b="0" kern="100" dirty="0" smtClean="0">
                          <a:effectLst/>
                          <a:latin typeface="Times New Roman"/>
                          <a:ea typeface="新細明體"/>
                          <a:cs typeface="Times New Roman"/>
                        </a:rPr>
                        <a:t>0.3</a:t>
                      </a: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a:ea typeface="新細明體"/>
                          <a:cs typeface="Times New Roman"/>
                        </a:rPr>
                        <a:t>±</a:t>
                      </a:r>
                      <a:r>
                        <a:rPr lang="en-US" sz="1800" b="0" kern="100" dirty="0" smtClean="0">
                          <a:effectLst/>
                          <a:latin typeface="Times New Roman"/>
                          <a:ea typeface="新細明體"/>
                          <a:cs typeface="Times New Roman"/>
                        </a:rPr>
                        <a:t>0.3</a:t>
                      </a: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a:ea typeface="新細明體"/>
                          <a:cs typeface="Times New Roman"/>
                        </a:rPr>
                        <a:t>10 - 13</a:t>
                      </a:r>
                      <a:endParaRPr lang="zh-TW" sz="1800" b="0" kern="10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a:ea typeface="新細明體"/>
                          <a:cs typeface="Times New Roman"/>
                        </a:rPr>
                        <a:t>±</a:t>
                      </a:r>
                      <a:r>
                        <a:rPr lang="en-US" sz="1800" b="0" kern="100" dirty="0" smtClean="0">
                          <a:effectLst/>
                          <a:latin typeface="Times New Roman"/>
                          <a:ea typeface="新細明體"/>
                          <a:cs typeface="Times New Roman"/>
                        </a:rPr>
                        <a:t>0.3</a:t>
                      </a: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a:ea typeface="新細明體"/>
                          <a:cs typeface="Times New Roman"/>
                        </a:rPr>
                        <a:t>±</a:t>
                      </a:r>
                      <a:r>
                        <a:rPr lang="en-US" sz="1800" b="0" kern="100" dirty="0" smtClean="0">
                          <a:effectLst/>
                          <a:latin typeface="Times New Roman"/>
                          <a:ea typeface="新細明體"/>
                          <a:cs typeface="Times New Roman"/>
                        </a:rPr>
                        <a:t>0.3</a:t>
                      </a: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a:effectLst/>
                          <a:latin typeface="Times New Roman"/>
                          <a:ea typeface="新細明體"/>
                          <a:cs typeface="Times New Roman"/>
                        </a:rPr>
                        <a:t>14</a:t>
                      </a:r>
                      <a:endParaRPr lang="zh-TW" sz="1800" b="0" kern="10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a:ea typeface="新細明體"/>
                          <a:cs typeface="Times New Roman"/>
                        </a:rPr>
                        <a:t>±0.3</a:t>
                      </a: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a:ea typeface="新細明體"/>
                          <a:cs typeface="Times New Roman"/>
                        </a:rPr>
                        <a:t>±</a:t>
                      </a:r>
                      <a:r>
                        <a:rPr lang="en-US" sz="1800" b="0" kern="100" dirty="0" smtClean="0">
                          <a:effectLst/>
                          <a:latin typeface="Times New Roman"/>
                          <a:ea typeface="新細明體"/>
                          <a:cs typeface="Times New Roman"/>
                        </a:rPr>
                        <a:t>0.3</a:t>
                      </a: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spcAft>
                          <a:spcPts val="0"/>
                        </a:spcAft>
                      </a:pPr>
                      <a:r>
                        <a:rPr lang="en-US" sz="1800" b="0" kern="100" dirty="0">
                          <a:effectLst/>
                          <a:latin typeface="Times New Roman"/>
                          <a:ea typeface="新細明體"/>
                          <a:cs typeface="Times New Roman"/>
                        </a:rPr>
                        <a:t>15 - 29</a:t>
                      </a:r>
                      <a:endParaRPr lang="zh-TW" sz="1800" b="0" kern="100" dirty="0">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a:ea typeface="新細明體"/>
                          <a:cs typeface="Times New Roman"/>
                        </a:rPr>
                        <a:t>±</a:t>
                      </a:r>
                      <a:r>
                        <a:rPr lang="en-US" sz="1800" b="0" kern="100" dirty="0" smtClean="0">
                          <a:effectLst/>
                          <a:latin typeface="Times New Roman"/>
                          <a:ea typeface="新細明體"/>
                          <a:cs typeface="Times New Roman"/>
                        </a:rPr>
                        <a:t>0.3</a:t>
                      </a: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effectLst/>
                          <a:latin typeface="Times New Roman"/>
                          <a:ea typeface="新細明體"/>
                          <a:cs typeface="Times New Roman"/>
                        </a:rPr>
                        <a:t>±</a:t>
                      </a:r>
                      <a:r>
                        <a:rPr lang="en-US" sz="1800" b="0" kern="100" dirty="0" smtClean="0">
                          <a:effectLst/>
                          <a:latin typeface="Times New Roman"/>
                          <a:ea typeface="新細明體"/>
                          <a:cs typeface="Times New Roman"/>
                        </a:rPr>
                        <a:t>0.3</a:t>
                      </a: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Normalized at 25mm</a:t>
                      </a:r>
                      <a:endParaRPr kumimoji="0" lang="zh-TW" alt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spcAft>
                          <a:spcPts val="0"/>
                        </a:spcAft>
                      </a:pP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spcAft>
                          <a:spcPts val="0"/>
                        </a:spcAft>
                      </a:pP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225162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flipH="1">
            <a:off x="8697913" y="6381328"/>
            <a:ext cx="432048" cy="476672"/>
          </a:xfrm>
          <a:prstGeom prst="rect">
            <a:avLst/>
          </a:prstGeom>
        </p:spPr>
        <p:txBody>
          <a:bodyPr/>
          <a:lstStyle/>
          <a:p>
            <a:pPr>
              <a:defRPr/>
            </a:pPr>
            <a:fld id="{994D710B-4A26-4F27-9322-EC32075BC120}" type="slidenum">
              <a:rPr lang="zh-TW" altLang="en-US" sz="1000">
                <a:solidFill>
                  <a:prstClr val="black">
                    <a:tint val="75000"/>
                  </a:prstClr>
                </a:solidFill>
              </a:rPr>
              <a:pPr>
                <a:defRPr/>
              </a:pPr>
              <a:t>28</a:t>
            </a:fld>
            <a:endParaRPr lang="zh-TW" altLang="en-US" sz="1000" dirty="0">
              <a:solidFill>
                <a:prstClr val="black">
                  <a:tint val="75000"/>
                </a:prstClr>
              </a:solidFill>
            </a:endParaRPr>
          </a:p>
        </p:txBody>
      </p:sp>
      <p:sp>
        <p:nvSpPr>
          <p:cNvPr id="16" name="文字方塊 5"/>
          <p:cNvSpPr txBox="1">
            <a:spLocks noChangeArrowheads="1"/>
          </p:cNvSpPr>
          <p:nvPr/>
        </p:nvSpPr>
        <p:spPr bwMode="auto">
          <a:xfrm>
            <a:off x="827088" y="97468"/>
            <a:ext cx="7993062" cy="584775"/>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b="1" dirty="0" smtClean="0">
                <a:solidFill>
                  <a:srgbClr val="FF0000"/>
                </a:solidFill>
                <a:latin typeface="Times New Roman" pitchFamily="18" charset="0"/>
                <a:ea typeface="標楷體" pitchFamily="65" charset="-120"/>
              </a:rPr>
              <a:t>SR-DM-I and SR-DM-II</a:t>
            </a:r>
            <a:endParaRPr kumimoji="0" lang="zh-TW" altLang="en-US" b="1" dirty="0">
              <a:solidFill>
                <a:srgbClr val="FF0000"/>
              </a:solidFill>
              <a:latin typeface="Times New Roman" pitchFamily="18" charset="0"/>
              <a:ea typeface="標楷體" pitchFamily="65" charset="-120"/>
            </a:endParaRPr>
          </a:p>
        </p:txBody>
      </p:sp>
      <p:sp>
        <p:nvSpPr>
          <p:cNvPr id="3" name="文字方塊 2"/>
          <p:cNvSpPr txBox="1"/>
          <p:nvPr/>
        </p:nvSpPr>
        <p:spPr>
          <a:xfrm>
            <a:off x="238200" y="828523"/>
            <a:ext cx="1598515"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Field strength</a:t>
            </a:r>
            <a:endParaRPr kumimoji="0" lang="zh-TW" altLang="en-US" sz="2000" dirty="0">
              <a:solidFill>
                <a:prstClr val="black"/>
              </a:solidFill>
              <a:latin typeface="Times New Roman" pitchFamily="18" charset="0"/>
              <a:ea typeface="標楷體" pitchFamily="65" charset="-120"/>
            </a:endParaRPr>
          </a:p>
        </p:txBody>
      </p:sp>
      <p:sp>
        <p:nvSpPr>
          <p:cNvPr id="5" name="文字方塊 4"/>
          <p:cNvSpPr txBox="1"/>
          <p:nvPr/>
        </p:nvSpPr>
        <p:spPr>
          <a:xfrm>
            <a:off x="35275" y="5530006"/>
            <a:ext cx="5570756" cy="1015663"/>
          </a:xfrm>
          <a:prstGeom prst="rect">
            <a:avLst/>
          </a:prstGeom>
          <a:solidFill>
            <a:srgbClr val="FFFF00"/>
          </a:solidFill>
        </p:spPr>
        <p:txBody>
          <a:bodyPr wrap="none" rtlCol="0">
            <a:spAutoFit/>
          </a:bodyPr>
          <a:lstStyle/>
          <a:p>
            <a:pPr marL="285750" indent="-285750">
              <a:buFont typeface="Wingdings" pitchFamily="2" charset="2"/>
              <a:buChar char="l"/>
            </a:pPr>
            <a:r>
              <a:rPr lang="en-US" altLang="zh-TW" sz="2000" dirty="0" smtClean="0">
                <a:latin typeface="Times New Roman" pitchFamily="18" charset="0"/>
                <a:cs typeface="Times New Roman" pitchFamily="18" charset="0"/>
              </a:rPr>
              <a:t>21 SR dipole magnets were </a:t>
            </a:r>
            <a:r>
              <a:rPr lang="en-US" altLang="zh-TW" sz="2000" dirty="0" smtClean="0">
                <a:latin typeface="Times New Roman"/>
              </a:rPr>
              <a:t>examined</a:t>
            </a:r>
            <a:r>
              <a:rPr lang="en-US" altLang="zh-TW" sz="2000" dirty="0" smtClean="0">
                <a:latin typeface="Times New Roman" pitchFamily="18" charset="0"/>
                <a:cs typeface="Times New Roman" pitchFamily="18" charset="0"/>
              </a:rPr>
              <a:t> at NSRRC.</a:t>
            </a:r>
          </a:p>
          <a:p>
            <a:r>
              <a:rPr lang="en-US" altLang="zh-TW" sz="2000" dirty="0">
                <a:latin typeface="Times New Roman" pitchFamily="18" charset="0"/>
                <a:cs typeface="Times New Roman" pitchFamily="18" charset="0"/>
              </a:rPr>
              <a:t> </a:t>
            </a:r>
            <a:r>
              <a:rPr lang="en-US" altLang="zh-TW" sz="2000" dirty="0" smtClean="0">
                <a:latin typeface="Times New Roman" pitchFamily="18" charset="0"/>
                <a:cs typeface="Times New Roman" pitchFamily="18" charset="0"/>
              </a:rPr>
              <a:t>    (50 magnets required)</a:t>
            </a:r>
          </a:p>
          <a:p>
            <a:pPr marL="285750" indent="-285750">
              <a:buFont typeface="Wingdings" pitchFamily="2" charset="2"/>
              <a:buChar char="l"/>
            </a:pPr>
            <a:r>
              <a:rPr lang="en-US" altLang="zh-TW" sz="2000" dirty="0" smtClean="0">
                <a:latin typeface="Times New Roman" pitchFamily="18" charset="0"/>
                <a:cs typeface="Times New Roman" pitchFamily="18" charset="0"/>
              </a:rPr>
              <a:t>The dispersion of b0L is better than 0.11%.</a:t>
            </a:r>
            <a:endParaRPr lang="zh-TW" altLang="en-US" sz="2000" dirty="0">
              <a:latin typeface="Times New Roman" pitchFamily="18" charset="0"/>
              <a:cs typeface="Times New Roman" pitchFamily="18" charset="0"/>
            </a:endParaRPr>
          </a:p>
        </p:txBody>
      </p:sp>
      <p:graphicFrame>
        <p:nvGraphicFramePr>
          <p:cNvPr id="14" name="物件 13"/>
          <p:cNvGraphicFramePr>
            <a:graphicFrameLocks noChangeAspect="1"/>
          </p:cNvGraphicFramePr>
          <p:nvPr>
            <p:extLst>
              <p:ext uri="{D42A27DB-BD31-4B8C-83A1-F6EECF244321}">
                <p14:modId xmlns:p14="http://schemas.microsoft.com/office/powerpoint/2010/main" val="1016951404"/>
              </p:ext>
            </p:extLst>
          </p:nvPr>
        </p:nvGraphicFramePr>
        <p:xfrm>
          <a:off x="4499992" y="2349280"/>
          <a:ext cx="5093697" cy="3600000"/>
        </p:xfrm>
        <a:graphic>
          <a:graphicData uri="http://schemas.openxmlformats.org/presentationml/2006/ole">
            <mc:AlternateContent xmlns:mc="http://schemas.openxmlformats.org/markup-compatibility/2006">
              <mc:Choice xmlns:v="urn:schemas-microsoft-com:vml" Requires="v">
                <p:oleObj spid="_x0000_s600236" name="Graph" r:id="rId3" imgW="4276800" imgH="3022560" progId="Origin50.Graph">
                  <p:embed/>
                </p:oleObj>
              </mc:Choice>
              <mc:Fallback>
                <p:oleObj name="Graph" r:id="rId3" imgW="4276800" imgH="3022560" progId="Origin50.Graph">
                  <p:embed/>
                  <p:pic>
                    <p:nvPicPr>
                      <p:cNvPr id="0" name=""/>
                      <p:cNvPicPr/>
                      <p:nvPr/>
                    </p:nvPicPr>
                    <p:blipFill>
                      <a:blip r:embed="rId4"/>
                      <a:stretch>
                        <a:fillRect/>
                      </a:stretch>
                    </p:blipFill>
                    <p:spPr>
                      <a:xfrm>
                        <a:off x="4499992" y="2349280"/>
                        <a:ext cx="5093697" cy="3600000"/>
                      </a:xfrm>
                      <a:prstGeom prst="rect">
                        <a:avLst/>
                      </a:prstGeom>
                    </p:spPr>
                  </p:pic>
                </p:oleObj>
              </mc:Fallback>
            </mc:AlternateContent>
          </a:graphicData>
        </a:graphic>
      </p:graphicFrame>
      <p:graphicFrame>
        <p:nvGraphicFramePr>
          <p:cNvPr id="15" name="物件 14"/>
          <p:cNvGraphicFramePr>
            <a:graphicFrameLocks noChangeAspect="1"/>
          </p:cNvGraphicFramePr>
          <p:nvPr>
            <p:extLst>
              <p:ext uri="{D42A27DB-BD31-4B8C-83A1-F6EECF244321}">
                <p14:modId xmlns:p14="http://schemas.microsoft.com/office/powerpoint/2010/main" val="1920209761"/>
              </p:ext>
            </p:extLst>
          </p:nvPr>
        </p:nvGraphicFramePr>
        <p:xfrm>
          <a:off x="-17641" y="1269160"/>
          <a:ext cx="5093697" cy="3600000"/>
        </p:xfrm>
        <a:graphic>
          <a:graphicData uri="http://schemas.openxmlformats.org/presentationml/2006/ole">
            <mc:AlternateContent xmlns:mc="http://schemas.openxmlformats.org/markup-compatibility/2006">
              <mc:Choice xmlns:v="urn:schemas-microsoft-com:vml" Requires="v">
                <p:oleObj spid="_x0000_s600237" name="Graph" r:id="rId5" imgW="4276800" imgH="3022560" progId="Origin50.Graph">
                  <p:embed/>
                </p:oleObj>
              </mc:Choice>
              <mc:Fallback>
                <p:oleObj name="Graph" r:id="rId5" imgW="4276800" imgH="3022560" progId="Origin50.Graph">
                  <p:embed/>
                  <p:pic>
                    <p:nvPicPr>
                      <p:cNvPr id="0" name=""/>
                      <p:cNvPicPr/>
                      <p:nvPr/>
                    </p:nvPicPr>
                    <p:blipFill>
                      <a:blip r:embed="rId6"/>
                      <a:stretch>
                        <a:fillRect/>
                      </a:stretch>
                    </p:blipFill>
                    <p:spPr>
                      <a:xfrm>
                        <a:off x="-17641" y="1269160"/>
                        <a:ext cx="5093697" cy="3600000"/>
                      </a:xfrm>
                      <a:prstGeom prst="rect">
                        <a:avLst/>
                      </a:prstGeom>
                    </p:spPr>
                  </p:pic>
                </p:oleObj>
              </mc:Fallback>
            </mc:AlternateContent>
          </a:graphicData>
        </a:graphic>
      </p:graphicFrame>
    </p:spTree>
    <p:extLst>
      <p:ext uri="{BB962C8B-B14F-4D97-AF65-F5344CB8AC3E}">
        <p14:creationId xmlns:p14="http://schemas.microsoft.com/office/powerpoint/2010/main" val="2419890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4"/>
          <p:cNvGrpSpPr>
            <a:grpSpLocks/>
          </p:cNvGrpSpPr>
          <p:nvPr/>
        </p:nvGrpSpPr>
        <p:grpSpPr bwMode="auto">
          <a:xfrm>
            <a:off x="0" y="-99392"/>
            <a:ext cx="8964613" cy="864096"/>
            <a:chOff x="0" y="0"/>
            <a:chExt cx="8964613" cy="864096"/>
          </a:xfrm>
        </p:grpSpPr>
        <p:sp>
          <p:nvSpPr>
            <p:cNvPr id="6" name="Rectangle 2"/>
            <p:cNvSpPr txBox="1">
              <a:spLocks noChangeArrowheads="1"/>
            </p:cNvSpPr>
            <p:nvPr/>
          </p:nvSpPr>
          <p:spPr bwMode="auto">
            <a:xfrm>
              <a:off x="468313" y="0"/>
              <a:ext cx="8229600" cy="836613"/>
            </a:xfrm>
            <a:prstGeom prst="rect">
              <a:avLst/>
            </a:prstGeom>
            <a:noFill/>
            <a:ln w="9525">
              <a:noFill/>
              <a:miter lim="800000"/>
              <a:headEnd/>
              <a:tailEnd/>
            </a:ln>
          </p:spPr>
          <p:txBody>
            <a:bodyPr anchor="ctr"/>
            <a:lstStyle/>
            <a:p>
              <a:pPr algn="ctr" fontAlgn="auto">
                <a:spcBef>
                  <a:spcPts val="0"/>
                </a:spcBef>
                <a:spcAft>
                  <a:spcPts val="0"/>
                </a:spcAft>
                <a:defRPr/>
              </a:pPr>
              <a:endParaRPr kumimoji="0" lang="en-US" altLang="zh-TW" sz="4000" b="1" kern="0" dirty="0">
                <a:solidFill>
                  <a:srgbClr val="000000"/>
                </a:solidFill>
                <a:latin typeface="Times New Roman"/>
                <a:ea typeface="標楷體"/>
              </a:endParaRPr>
            </a:p>
          </p:txBody>
        </p:sp>
        <p:pic>
          <p:nvPicPr>
            <p:cNvPr id="5196" name="Picture 4" descr="logo圓型"/>
            <p:cNvPicPr>
              <a:picLocks noChangeAspect="1" noChangeArrowheads="1"/>
            </p:cNvPicPr>
            <p:nvPr/>
          </p:nvPicPr>
          <p:blipFill>
            <a:blip r:embed="rId3" cstate="print"/>
            <a:srcRect/>
            <a:stretch>
              <a:fillRect/>
            </a:stretch>
          </p:blipFill>
          <p:spPr bwMode="auto">
            <a:xfrm>
              <a:off x="0" y="144958"/>
              <a:ext cx="719138" cy="719138"/>
            </a:xfrm>
            <a:prstGeom prst="rect">
              <a:avLst/>
            </a:prstGeom>
            <a:noFill/>
            <a:ln w="9525">
              <a:noFill/>
              <a:miter lim="800000"/>
              <a:headEnd/>
              <a:tailEnd/>
            </a:ln>
          </p:spPr>
        </p:pic>
        <p:sp>
          <p:nvSpPr>
            <p:cNvPr id="8" name="Line 5"/>
            <p:cNvSpPr>
              <a:spLocks noChangeShapeType="1"/>
            </p:cNvSpPr>
            <p:nvPr/>
          </p:nvSpPr>
          <p:spPr bwMode="auto">
            <a:xfrm>
              <a:off x="792163" y="819150"/>
              <a:ext cx="8172450" cy="0"/>
            </a:xfrm>
            <a:prstGeom prst="line">
              <a:avLst/>
            </a:prstGeom>
            <a:noFill/>
            <a:ln w="76200" cmpd="tri">
              <a:solidFill>
                <a:srgbClr val="333399"/>
              </a:solidFill>
              <a:round/>
              <a:headEnd/>
              <a:tailEnd/>
            </a:ln>
          </p:spPr>
          <p:txBody>
            <a:bodyPr/>
            <a:lstStyle/>
            <a:p>
              <a:pPr fontAlgn="auto">
                <a:spcBef>
                  <a:spcPts val="0"/>
                </a:spcBef>
                <a:spcAft>
                  <a:spcPts val="0"/>
                </a:spcAft>
                <a:defRPr/>
              </a:pPr>
              <a:endParaRPr kumimoji="0" lang="zh-TW" altLang="en-US" kern="0">
                <a:solidFill>
                  <a:srgbClr val="000000"/>
                </a:solidFill>
                <a:latin typeface="Calibri"/>
              </a:endParaRPr>
            </a:p>
          </p:txBody>
        </p:sp>
      </p:grpSp>
      <p:sp>
        <p:nvSpPr>
          <p:cNvPr id="11" name="投影片編號版面配置區 10"/>
          <p:cNvSpPr>
            <a:spLocks noGrp="1"/>
          </p:cNvSpPr>
          <p:nvPr>
            <p:ph type="sldNum" sz="quarter" idx="4294967295"/>
          </p:nvPr>
        </p:nvSpPr>
        <p:spPr>
          <a:xfrm>
            <a:off x="8532440" y="6492875"/>
            <a:ext cx="2133600" cy="365125"/>
          </a:xfrm>
          <a:prstGeom prst="rect">
            <a:avLst/>
          </a:prstGeom>
        </p:spPr>
        <p:txBody>
          <a:bodyPr/>
          <a:lstStyle/>
          <a:p>
            <a:pPr>
              <a:defRPr/>
            </a:pPr>
            <a:fld id="{994D710B-4A26-4F27-9322-EC32075BC120}" type="slidenum">
              <a:rPr lang="zh-TW" altLang="en-US" sz="1200">
                <a:solidFill>
                  <a:prstClr val="black">
                    <a:tint val="75000"/>
                  </a:prstClr>
                </a:solidFill>
              </a:rPr>
              <a:pPr>
                <a:defRPr/>
              </a:pPr>
              <a:t>29</a:t>
            </a:fld>
            <a:endParaRPr lang="zh-TW" altLang="en-US" sz="1200" dirty="0">
              <a:solidFill>
                <a:prstClr val="black">
                  <a:tint val="75000"/>
                </a:prstClr>
              </a:solidFill>
            </a:endParaRPr>
          </a:p>
        </p:txBody>
      </p:sp>
      <p:sp>
        <p:nvSpPr>
          <p:cNvPr id="9" name="文字方塊 8"/>
          <p:cNvSpPr txBox="1"/>
          <p:nvPr/>
        </p:nvSpPr>
        <p:spPr>
          <a:xfrm>
            <a:off x="238200" y="828523"/>
            <a:ext cx="4684296" cy="461665"/>
          </a:xfrm>
          <a:prstGeom prst="rect">
            <a:avLst/>
          </a:prstGeom>
          <a:solidFill>
            <a:srgbClr val="FFFF00"/>
          </a:solidFill>
        </p:spPr>
        <p:txBody>
          <a:bodyPr wrap="none" rtlCol="0">
            <a:spAutoFit/>
          </a:bodyPr>
          <a:lstStyle/>
          <a:p>
            <a:pPr fontAlgn="auto">
              <a:spcBef>
                <a:spcPts val="0"/>
              </a:spcBef>
              <a:spcAft>
                <a:spcPts val="0"/>
              </a:spcAft>
            </a:pPr>
            <a:r>
              <a:rPr kumimoji="0" lang="en-US" altLang="zh-TW" sz="2400" dirty="0" smtClean="0">
                <a:solidFill>
                  <a:prstClr val="black"/>
                </a:solidFill>
                <a:latin typeface="Times New Roman" pitchFamily="18" charset="0"/>
                <a:ea typeface="標楷體" pitchFamily="65" charset="-120"/>
              </a:rPr>
              <a:t>Homogeneity </a:t>
            </a:r>
            <a:r>
              <a:rPr kumimoji="0" lang="en-US" altLang="zh-TW" sz="2400" dirty="0" smtClean="0">
                <a:solidFill>
                  <a:prstClr val="black"/>
                </a:solidFill>
                <a:latin typeface="Times New Roman" pitchFamily="18" charset="0"/>
                <a:ea typeface="標楷體" pitchFamily="65" charset="-120"/>
                <a:sym typeface="Symbol"/>
              </a:rPr>
              <a:t>b0/b0 and b0L/b0L</a:t>
            </a:r>
            <a:endParaRPr kumimoji="0" lang="zh-TW" altLang="en-US" sz="2400" dirty="0">
              <a:solidFill>
                <a:prstClr val="black"/>
              </a:solidFill>
              <a:latin typeface="Times New Roman" pitchFamily="18" charset="0"/>
              <a:ea typeface="標楷體" pitchFamily="65" charset="-120"/>
            </a:endParaRPr>
          </a:p>
        </p:txBody>
      </p:sp>
      <p:sp>
        <p:nvSpPr>
          <p:cNvPr id="10" name="文字方塊 5"/>
          <p:cNvSpPr txBox="1">
            <a:spLocks noChangeArrowheads="1"/>
          </p:cNvSpPr>
          <p:nvPr/>
        </p:nvSpPr>
        <p:spPr bwMode="auto">
          <a:xfrm>
            <a:off x="827088" y="97468"/>
            <a:ext cx="7993062" cy="584775"/>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b="1" dirty="0" smtClean="0">
                <a:solidFill>
                  <a:srgbClr val="FF0000"/>
                </a:solidFill>
                <a:latin typeface="Times New Roman" pitchFamily="18" charset="0"/>
                <a:ea typeface="標楷體" pitchFamily="65" charset="-120"/>
              </a:rPr>
              <a:t>SR-DM-I and SR-DM-II</a:t>
            </a:r>
            <a:endParaRPr kumimoji="0" lang="zh-TW" altLang="en-US" b="1" dirty="0">
              <a:solidFill>
                <a:srgbClr val="FF0000"/>
              </a:solidFill>
              <a:latin typeface="Times New Roman" pitchFamily="18" charset="0"/>
              <a:ea typeface="標楷體" pitchFamily="65" charset="-120"/>
            </a:endParaRPr>
          </a:p>
        </p:txBody>
      </p:sp>
      <p:graphicFrame>
        <p:nvGraphicFramePr>
          <p:cNvPr id="5" name="物件 4"/>
          <p:cNvGraphicFramePr>
            <a:graphicFrameLocks noChangeAspect="1"/>
          </p:cNvGraphicFramePr>
          <p:nvPr>
            <p:extLst>
              <p:ext uri="{D42A27DB-BD31-4B8C-83A1-F6EECF244321}">
                <p14:modId xmlns:p14="http://schemas.microsoft.com/office/powerpoint/2010/main" val="2106358216"/>
              </p:ext>
            </p:extLst>
          </p:nvPr>
        </p:nvGraphicFramePr>
        <p:xfrm>
          <a:off x="0" y="1178881"/>
          <a:ext cx="5126259" cy="3600000"/>
        </p:xfrm>
        <a:graphic>
          <a:graphicData uri="http://schemas.openxmlformats.org/presentationml/2006/ole">
            <mc:AlternateContent xmlns:mc="http://schemas.openxmlformats.org/markup-compatibility/2006">
              <mc:Choice xmlns:v="urn:schemas-microsoft-com:vml" Requires="v">
                <p:oleObj spid="_x0000_s580986" name="Graph" r:id="rId4" imgW="4132800" imgH="2901600" progId="Origin50.Graph">
                  <p:embed/>
                </p:oleObj>
              </mc:Choice>
              <mc:Fallback>
                <p:oleObj name="Graph" r:id="rId4" imgW="4132800" imgH="2901600" progId="Origin50.Graph">
                  <p:embed/>
                  <p:pic>
                    <p:nvPicPr>
                      <p:cNvPr id="0" name=""/>
                      <p:cNvPicPr/>
                      <p:nvPr/>
                    </p:nvPicPr>
                    <p:blipFill>
                      <a:blip r:embed="rId5"/>
                      <a:stretch>
                        <a:fillRect/>
                      </a:stretch>
                    </p:blipFill>
                    <p:spPr>
                      <a:xfrm>
                        <a:off x="0" y="1178881"/>
                        <a:ext cx="5126259" cy="3600000"/>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3170046892"/>
              </p:ext>
            </p:extLst>
          </p:nvPr>
        </p:nvGraphicFramePr>
        <p:xfrm>
          <a:off x="4427984" y="1553706"/>
          <a:ext cx="5126259" cy="3600000"/>
        </p:xfrm>
        <a:graphic>
          <a:graphicData uri="http://schemas.openxmlformats.org/presentationml/2006/ole">
            <mc:AlternateContent xmlns:mc="http://schemas.openxmlformats.org/markup-compatibility/2006">
              <mc:Choice xmlns:v="urn:schemas-microsoft-com:vml" Requires="v">
                <p:oleObj spid="_x0000_s580987" name="Graph" r:id="rId6" imgW="4132440" imgH="2901600" progId="Origin50.Graph">
                  <p:embed/>
                </p:oleObj>
              </mc:Choice>
              <mc:Fallback>
                <p:oleObj name="Graph" r:id="rId6" imgW="4132440" imgH="2901600" progId="Origin50.Graph">
                  <p:embed/>
                  <p:pic>
                    <p:nvPicPr>
                      <p:cNvPr id="0" name=""/>
                      <p:cNvPicPr/>
                      <p:nvPr/>
                    </p:nvPicPr>
                    <p:blipFill>
                      <a:blip r:embed="rId7"/>
                      <a:stretch>
                        <a:fillRect/>
                      </a:stretch>
                    </p:blipFill>
                    <p:spPr>
                      <a:xfrm>
                        <a:off x="4427984" y="1553706"/>
                        <a:ext cx="5126259" cy="3600000"/>
                      </a:xfrm>
                      <a:prstGeom prst="rect">
                        <a:avLst/>
                      </a:prstGeom>
                    </p:spPr>
                  </p:pic>
                </p:oleObj>
              </mc:Fallback>
            </mc:AlternateContent>
          </a:graphicData>
        </a:graphic>
      </p:graphicFrame>
      <p:sp>
        <p:nvSpPr>
          <p:cNvPr id="12" name="文字方塊 11"/>
          <p:cNvSpPr txBox="1"/>
          <p:nvPr/>
        </p:nvSpPr>
        <p:spPr>
          <a:xfrm>
            <a:off x="219737" y="5153706"/>
            <a:ext cx="4032448" cy="1200329"/>
          </a:xfrm>
          <a:prstGeom prst="rect">
            <a:avLst/>
          </a:prstGeom>
          <a:solidFill>
            <a:srgbClr val="FFFF00"/>
          </a:solidFill>
        </p:spPr>
        <p:txBody>
          <a:bodyPr wrap="square" rtlCol="0">
            <a:spAutoFit/>
          </a:bodyPr>
          <a:lstStyle/>
          <a:p>
            <a:r>
              <a:rPr lang="en-US" altLang="zh-TW" sz="2400" dirty="0" smtClean="0">
                <a:latin typeface="Times New Roman" pitchFamily="18" charset="0"/>
                <a:cs typeface="Times New Roman" pitchFamily="18" charset="0"/>
              </a:rPr>
              <a:t>The </a:t>
            </a:r>
            <a:r>
              <a:rPr lang="en-US" altLang="zh-TW" sz="2400" dirty="0" smtClean="0">
                <a:latin typeface="Times New Roman" pitchFamily="18" charset="0"/>
                <a:cs typeface="Times New Roman" pitchFamily="18" charset="0"/>
                <a:sym typeface="Symbol"/>
              </a:rPr>
              <a:t></a:t>
            </a:r>
            <a:r>
              <a:rPr lang="en-US" altLang="zh-TW" sz="2400" dirty="0" smtClean="0">
                <a:latin typeface="Times New Roman" pitchFamily="18" charset="0"/>
                <a:cs typeface="Times New Roman" pitchFamily="18" charset="0"/>
              </a:rPr>
              <a:t>b0/b0 and  </a:t>
            </a:r>
            <a:r>
              <a:rPr lang="en-US" altLang="zh-TW" sz="2400" dirty="0" smtClean="0">
                <a:latin typeface="Times New Roman" pitchFamily="18" charset="0"/>
                <a:cs typeface="Times New Roman" pitchFamily="18" charset="0"/>
                <a:sym typeface="Symbol"/>
              </a:rPr>
              <a:t>b0L/b0L are</a:t>
            </a:r>
            <a:r>
              <a:rPr lang="en-US" altLang="zh-TW" sz="2400" dirty="0" smtClean="0">
                <a:latin typeface="Times New Roman" pitchFamily="18" charset="0"/>
                <a:cs typeface="Times New Roman" pitchFamily="18" charset="0"/>
              </a:rPr>
              <a:t> meet spec within good field region (GFR).</a:t>
            </a:r>
            <a:endParaRPr lang="zh-TW" alt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221207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794987263"/>
              </p:ext>
            </p:extLst>
          </p:nvPr>
        </p:nvGraphicFramePr>
        <p:xfrm>
          <a:off x="0" y="909638"/>
          <a:ext cx="9036496" cy="5948946"/>
        </p:xfrm>
        <a:graphic>
          <a:graphicData uri="http://schemas.openxmlformats.org/drawingml/2006/table">
            <a:tbl>
              <a:tblPr/>
              <a:tblGrid>
                <a:gridCol w="2546593"/>
                <a:gridCol w="6489903"/>
              </a:tblGrid>
              <a:tr h="403926">
                <a:tc>
                  <a:txBody>
                    <a:bodyPr/>
                    <a:lstStyle/>
                    <a:p>
                      <a:pPr marL="0" marR="0" lvl="0" indent="0" algn="l" defTabSz="987425" rtl="0" eaLnBrk="1" fontAlgn="base" latinLnBrk="0" hangingPunct="1">
                        <a:lnSpc>
                          <a:spcPct val="120000"/>
                        </a:lnSpc>
                        <a:spcBef>
                          <a:spcPct val="20000"/>
                        </a:spcBef>
                        <a:spcAft>
                          <a:spcPct val="0"/>
                        </a:spcAft>
                        <a:buClr>
                          <a:srgbClr val="CC0000"/>
                        </a:buClr>
                        <a:buSzTx/>
                        <a:buFont typeface="Wingdings" pitchFamily="2" charset="2"/>
                        <a:buChar char="l"/>
                        <a:tabLst/>
                      </a:pPr>
                      <a:r>
                        <a:rPr kumimoji="1" lang="en-US" altLang="zh-TW" sz="2400" b="0" i="0" u="none" strike="noStrike" cap="none" normalizeH="0" baseline="0" dirty="0" smtClean="0">
                          <a:ln>
                            <a:noFill/>
                          </a:ln>
                          <a:solidFill>
                            <a:schemeClr val="tx1"/>
                          </a:solidFill>
                          <a:effectLst/>
                          <a:latin typeface="Arial" pitchFamily="34" charset="0"/>
                          <a:ea typeface="標楷體" pitchFamily="65" charset="-120"/>
                        </a:rPr>
                        <a:t> June 2005</a:t>
                      </a:r>
                    </a:p>
                  </a:txBody>
                  <a:tcPr marL="98746" marR="98746" marT="49373" marB="49373" horzOverflow="overflow">
                    <a:lnL cap="flat">
                      <a:noFill/>
                    </a:lnL>
                    <a:lnR>
                      <a:noFill/>
                    </a:lnR>
                    <a:lnT cap="flat">
                      <a:noFill/>
                    </a:lnT>
                    <a:lnB>
                      <a:noFill/>
                    </a:lnB>
                    <a:lnTlToBr>
                      <a:noFill/>
                    </a:lnTlToBr>
                    <a:lnBlToTr>
                      <a:noFill/>
                    </a:lnBlToTr>
                    <a:noFill/>
                  </a:tcPr>
                </a:tc>
                <a:tc>
                  <a:txBody>
                    <a:bodyPr/>
                    <a:lstStyle/>
                    <a:p>
                      <a:pPr marL="0" marR="0" lvl="0" indent="0" algn="l" defTabSz="987425" rtl="0" eaLnBrk="1" fontAlgn="base" latinLnBrk="0" hangingPunct="1">
                        <a:lnSpc>
                          <a:spcPct val="120000"/>
                        </a:lnSpc>
                        <a:spcBef>
                          <a:spcPct val="20000"/>
                        </a:spcBef>
                        <a:spcAft>
                          <a:spcPct val="0"/>
                        </a:spcAft>
                        <a:buClrTx/>
                        <a:buSzTx/>
                        <a:buFontTx/>
                        <a:buNone/>
                        <a:tabLst/>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TPS Proposal to Government</a:t>
                      </a:r>
                    </a:p>
                  </a:txBody>
                  <a:tcPr marL="98746" marR="98746" marT="49373" marB="49373" horzOverflow="overflow">
                    <a:lnL>
                      <a:noFill/>
                    </a:lnL>
                    <a:lnR cap="flat">
                      <a:noFill/>
                    </a:lnR>
                    <a:lnT cap="flat">
                      <a:noFill/>
                    </a:lnT>
                    <a:lnB>
                      <a:noFill/>
                    </a:lnB>
                    <a:lnTlToBr>
                      <a:noFill/>
                    </a:lnTlToBr>
                    <a:lnBlToTr>
                      <a:noFill/>
                    </a:lnBlToTr>
                    <a:noFill/>
                  </a:tcPr>
                </a:tc>
              </a:tr>
              <a:tr h="528355">
                <a:tc>
                  <a:txBody>
                    <a:bodyPr/>
                    <a:lstStyle/>
                    <a:p>
                      <a:pPr marL="0" marR="0" lvl="0" indent="0" algn="l" defTabSz="987425" rtl="0" eaLnBrk="1" fontAlgn="base" latinLnBrk="0" hangingPunct="1">
                        <a:lnSpc>
                          <a:spcPct val="120000"/>
                        </a:lnSpc>
                        <a:spcBef>
                          <a:spcPct val="20000"/>
                        </a:spcBef>
                        <a:spcAft>
                          <a:spcPct val="0"/>
                        </a:spcAft>
                        <a:buClr>
                          <a:srgbClr val="CC0000"/>
                        </a:buClr>
                        <a:buSzTx/>
                        <a:buFont typeface="Wingdings" pitchFamily="2" charset="2"/>
                        <a:buChar char="l"/>
                        <a:tabLst/>
                      </a:pPr>
                      <a:r>
                        <a:rPr kumimoji="1" lang="en-US" altLang="zh-TW" sz="2400" b="0" i="0" u="none" strike="noStrike" cap="none" normalizeH="0" baseline="0" dirty="0" smtClean="0">
                          <a:ln>
                            <a:noFill/>
                          </a:ln>
                          <a:solidFill>
                            <a:schemeClr val="tx1"/>
                          </a:solidFill>
                          <a:effectLst/>
                          <a:latin typeface="Arial" pitchFamily="34" charset="0"/>
                          <a:ea typeface="標楷體" pitchFamily="65" charset="-120"/>
                        </a:rPr>
                        <a:t> Oct. 2007</a:t>
                      </a:r>
                    </a:p>
                  </a:txBody>
                  <a:tcPr marL="98746" marR="98746" marT="49373" marB="49373" horzOverflow="overflow">
                    <a:lnL cap="flat">
                      <a:noFill/>
                    </a:lnL>
                    <a:lnR>
                      <a:noFill/>
                    </a:lnR>
                    <a:lnT>
                      <a:noFill/>
                    </a:lnT>
                    <a:lnB>
                      <a:noFill/>
                    </a:lnB>
                    <a:lnTlToBr>
                      <a:noFill/>
                    </a:lnTlToBr>
                    <a:lnBlToTr>
                      <a:noFill/>
                    </a:lnBlToTr>
                    <a:noFill/>
                  </a:tcPr>
                </a:tc>
                <a:tc>
                  <a:txBody>
                    <a:bodyPr/>
                    <a:lstStyle/>
                    <a:p>
                      <a:pPr marL="0" marR="0" lvl="0" indent="0" algn="l" defTabSz="987425" rtl="0" eaLnBrk="1" fontAlgn="base" latinLnBrk="0" hangingPunct="1">
                        <a:lnSpc>
                          <a:spcPct val="100000"/>
                        </a:lnSpc>
                        <a:spcBef>
                          <a:spcPct val="20000"/>
                        </a:spcBef>
                        <a:spcAft>
                          <a:spcPct val="0"/>
                        </a:spcAft>
                        <a:buClrTx/>
                        <a:buSzTx/>
                        <a:buFontTx/>
                        <a:buNone/>
                        <a:tabLst/>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Lattice (circ. 518.4m) approved by BOT</a:t>
                      </a:r>
                    </a:p>
                  </a:txBody>
                  <a:tcPr marL="98746" marR="98746" marT="49373" marB="49373" horzOverflow="overflow">
                    <a:lnL>
                      <a:noFill/>
                    </a:lnL>
                    <a:lnR cap="flat">
                      <a:noFill/>
                    </a:lnR>
                    <a:lnT>
                      <a:noFill/>
                    </a:lnT>
                    <a:lnB>
                      <a:noFill/>
                    </a:lnB>
                    <a:lnTlToBr>
                      <a:noFill/>
                    </a:lnTlToBr>
                    <a:lnBlToTr>
                      <a:noFill/>
                    </a:lnBlToTr>
                    <a:noFill/>
                  </a:tcPr>
                </a:tc>
              </a:tr>
              <a:tr h="570843">
                <a:tc>
                  <a:txBody>
                    <a:bodyPr/>
                    <a:lstStyle/>
                    <a:p>
                      <a:pPr marL="0" marR="0" lvl="0" indent="0" algn="l" defTabSz="987425" rtl="0" eaLnBrk="1" fontAlgn="base" latinLnBrk="0" hangingPunct="1">
                        <a:lnSpc>
                          <a:spcPct val="120000"/>
                        </a:lnSpc>
                        <a:spcBef>
                          <a:spcPct val="20000"/>
                        </a:spcBef>
                        <a:spcAft>
                          <a:spcPct val="0"/>
                        </a:spcAft>
                        <a:buClr>
                          <a:srgbClr val="CC0000"/>
                        </a:buClr>
                        <a:buSzTx/>
                        <a:buFont typeface="Wingdings" pitchFamily="2" charset="2"/>
                        <a:buChar char="l"/>
                        <a:tabLst/>
                      </a:pPr>
                      <a:r>
                        <a:rPr kumimoji="1" lang="en-US" altLang="zh-TW" sz="2400" b="0" i="0" u="none" strike="noStrike" cap="none" normalizeH="0" baseline="0" dirty="0" smtClean="0">
                          <a:ln>
                            <a:noFill/>
                          </a:ln>
                          <a:solidFill>
                            <a:schemeClr val="tx1"/>
                          </a:solidFill>
                          <a:effectLst/>
                          <a:latin typeface="Arial" pitchFamily="34" charset="0"/>
                          <a:ea typeface="標楷體" pitchFamily="65" charset="-120"/>
                        </a:rPr>
                        <a:t> Dec. 2007</a:t>
                      </a:r>
                    </a:p>
                  </a:txBody>
                  <a:tcPr marL="98746" marR="98746" marT="49373" marB="49373" horzOverflow="overflow">
                    <a:lnL cap="flat">
                      <a:noFill/>
                    </a:lnL>
                    <a:lnR>
                      <a:noFill/>
                    </a:lnR>
                    <a:lnT>
                      <a:noFill/>
                    </a:lnT>
                    <a:lnB>
                      <a:noFill/>
                    </a:lnB>
                    <a:lnTlToBr>
                      <a:noFill/>
                    </a:lnTlToBr>
                    <a:lnBlToTr>
                      <a:noFill/>
                    </a:lnBlToTr>
                    <a:noFill/>
                  </a:tcPr>
                </a:tc>
                <a:tc>
                  <a:txBody>
                    <a:bodyPr/>
                    <a:lstStyle/>
                    <a:p>
                      <a:pPr marL="0" marR="0" lvl="0" indent="0" algn="l" defTabSz="987425" rtl="0" eaLnBrk="1" fontAlgn="base" latinLnBrk="0" hangingPunct="1">
                        <a:lnSpc>
                          <a:spcPct val="120000"/>
                        </a:lnSpc>
                        <a:spcBef>
                          <a:spcPct val="40000"/>
                        </a:spcBef>
                        <a:spcAft>
                          <a:spcPct val="0"/>
                        </a:spcAft>
                        <a:buClrTx/>
                        <a:buSzTx/>
                        <a:buFontTx/>
                        <a:buNone/>
                        <a:tabLst/>
                        <a:defRPr/>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TPS final approval by Legislative Yuan</a:t>
                      </a:r>
                    </a:p>
                  </a:txBody>
                  <a:tcPr marL="98746" marR="98746" marT="49373" marB="49373" horzOverflow="overflow">
                    <a:lnL>
                      <a:noFill/>
                    </a:lnL>
                    <a:lnR cap="flat">
                      <a:noFill/>
                    </a:lnR>
                    <a:lnT>
                      <a:noFill/>
                    </a:lnT>
                    <a:lnB>
                      <a:noFill/>
                    </a:lnB>
                    <a:lnTlToBr>
                      <a:noFill/>
                    </a:lnTlToBr>
                    <a:lnBlToTr>
                      <a:noFill/>
                    </a:lnBlToTr>
                    <a:noFill/>
                  </a:tcPr>
                </a:tc>
              </a:tr>
              <a:tr h="456779">
                <a:tc>
                  <a:txBody>
                    <a:bodyPr/>
                    <a:lstStyle/>
                    <a:p>
                      <a:pPr marL="0" marR="0" lvl="0" indent="0" algn="l" defTabSz="987425" rtl="0" eaLnBrk="1" fontAlgn="base" latinLnBrk="0" hangingPunct="1">
                        <a:lnSpc>
                          <a:spcPct val="120000"/>
                        </a:lnSpc>
                        <a:spcBef>
                          <a:spcPct val="20000"/>
                        </a:spcBef>
                        <a:spcAft>
                          <a:spcPct val="0"/>
                        </a:spcAft>
                        <a:buClr>
                          <a:srgbClr val="CC0000"/>
                        </a:buClr>
                        <a:buSzTx/>
                        <a:buFont typeface="Wingdings" pitchFamily="2" charset="2"/>
                        <a:buChar char="l"/>
                        <a:tabLst/>
                      </a:pPr>
                      <a:r>
                        <a:rPr kumimoji="1" lang="en-US" altLang="zh-TW" sz="2400" b="0" i="0" u="none" strike="noStrike" cap="none" normalizeH="0" baseline="0" dirty="0" smtClean="0">
                          <a:ln>
                            <a:noFill/>
                          </a:ln>
                          <a:solidFill>
                            <a:schemeClr val="tx1"/>
                          </a:solidFill>
                          <a:effectLst/>
                          <a:latin typeface="Arial" pitchFamily="34" charset="0"/>
                          <a:ea typeface="標楷體" pitchFamily="65" charset="-120"/>
                        </a:rPr>
                        <a:t> </a:t>
                      </a: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May</a:t>
                      </a:r>
                      <a:r>
                        <a:rPr kumimoji="1" lang="en-US" altLang="zh-TW" sz="2400" b="0" i="0" u="none" strike="noStrike" cap="none" normalizeH="0" baseline="0" dirty="0" smtClean="0">
                          <a:ln>
                            <a:noFill/>
                          </a:ln>
                          <a:solidFill>
                            <a:schemeClr val="tx1"/>
                          </a:solidFill>
                          <a:effectLst/>
                          <a:latin typeface="Arial" pitchFamily="34" charset="0"/>
                          <a:ea typeface="標楷體" pitchFamily="65" charset="-120"/>
                        </a:rPr>
                        <a:t> 2008</a:t>
                      </a:r>
                      <a:endParaRPr kumimoji="0" lang="en-US" altLang="zh-TW" sz="2400" b="0" i="0" u="none" strike="noStrike" cap="none" normalizeH="0" baseline="0" dirty="0" smtClean="0">
                        <a:ln>
                          <a:noFill/>
                        </a:ln>
                        <a:solidFill>
                          <a:schemeClr val="tx1"/>
                        </a:solidFill>
                        <a:effectLst/>
                        <a:latin typeface="Arial" pitchFamily="34" charset="0"/>
                        <a:ea typeface="標楷體" pitchFamily="65" charset="-120"/>
                      </a:endParaRPr>
                    </a:p>
                  </a:txBody>
                  <a:tcPr marL="98746" marR="98746" marT="49373" marB="49373" horzOverflow="overflow">
                    <a:lnL cap="flat">
                      <a:noFill/>
                    </a:lnL>
                    <a:lnR>
                      <a:noFill/>
                    </a:lnR>
                    <a:lnT>
                      <a:noFill/>
                    </a:lnT>
                    <a:lnB>
                      <a:noFill/>
                    </a:lnB>
                    <a:lnTlToBr>
                      <a:noFill/>
                    </a:lnTlToBr>
                    <a:lnBlToTr>
                      <a:noFill/>
                    </a:lnBlToTr>
                    <a:noFill/>
                  </a:tcPr>
                </a:tc>
                <a:tc>
                  <a:txBody>
                    <a:bodyPr/>
                    <a:lstStyle/>
                    <a:p>
                      <a:pPr marL="0" marR="0" lvl="0" indent="0" algn="l" defTabSz="987425" rtl="0" eaLnBrk="1" fontAlgn="base" latinLnBrk="0" hangingPunct="1">
                        <a:lnSpc>
                          <a:spcPct val="120000"/>
                        </a:lnSpc>
                        <a:spcBef>
                          <a:spcPct val="0"/>
                        </a:spcBef>
                        <a:spcAft>
                          <a:spcPct val="0"/>
                        </a:spcAft>
                        <a:buClrTx/>
                        <a:buSzTx/>
                        <a:buFontTx/>
                        <a:buNone/>
                        <a:tabLst/>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EPA approval; site plan completed</a:t>
                      </a:r>
                    </a:p>
                  </a:txBody>
                  <a:tcPr marL="98746" marR="98746" marT="49373" marB="49373" horzOverflow="overflow">
                    <a:lnL>
                      <a:noFill/>
                    </a:lnL>
                    <a:lnR cap="flat">
                      <a:noFill/>
                    </a:lnR>
                    <a:lnT>
                      <a:noFill/>
                    </a:lnT>
                    <a:lnB>
                      <a:noFill/>
                    </a:lnB>
                    <a:lnTlToBr>
                      <a:noFill/>
                    </a:lnTlToBr>
                    <a:lnBlToTr>
                      <a:noFill/>
                    </a:lnBlToTr>
                    <a:noFill/>
                  </a:tcPr>
                </a:tc>
              </a:tr>
              <a:tr h="539181">
                <a:tc>
                  <a:txBody>
                    <a:bodyPr/>
                    <a:lstStyle/>
                    <a:p>
                      <a:pPr marL="0" marR="0" lvl="0" indent="0" algn="l" defTabSz="987425" rtl="0" eaLnBrk="1" fontAlgn="base" latinLnBrk="0" hangingPunct="1">
                        <a:lnSpc>
                          <a:spcPct val="120000"/>
                        </a:lnSpc>
                        <a:spcBef>
                          <a:spcPct val="20000"/>
                        </a:spcBef>
                        <a:spcAft>
                          <a:spcPct val="0"/>
                        </a:spcAft>
                        <a:buClr>
                          <a:srgbClr val="CC0000"/>
                        </a:buClr>
                        <a:buSzTx/>
                        <a:buFont typeface="Wingdings" pitchFamily="2" charset="2"/>
                        <a:buChar char="l"/>
                        <a:tabLst/>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 June 2008</a:t>
                      </a:r>
                    </a:p>
                  </a:txBody>
                  <a:tcPr marL="98746" marR="98746" marT="49373" marB="49373" horzOverflow="overflow">
                    <a:lnL cap="flat">
                      <a:noFill/>
                    </a:lnL>
                    <a:lnR>
                      <a:noFill/>
                    </a:lnR>
                    <a:lnT>
                      <a:noFill/>
                    </a:lnT>
                    <a:lnB>
                      <a:noFill/>
                    </a:lnB>
                    <a:lnTlToBr>
                      <a:noFill/>
                    </a:lnTlToBr>
                    <a:lnBlToTr>
                      <a:noFill/>
                    </a:lnBlToTr>
                    <a:noFill/>
                  </a:tcPr>
                </a:tc>
                <a:tc>
                  <a:txBody>
                    <a:bodyPr/>
                    <a:lstStyle/>
                    <a:p>
                      <a:pPr marL="0" marR="0" lvl="0" indent="0" algn="l" defTabSz="987425" rtl="0" eaLnBrk="1" fontAlgn="base" latinLnBrk="0" hangingPunct="1">
                        <a:lnSpc>
                          <a:spcPct val="120000"/>
                        </a:lnSpc>
                        <a:spcBef>
                          <a:spcPct val="20000"/>
                        </a:spcBef>
                        <a:spcAft>
                          <a:spcPct val="0"/>
                        </a:spcAft>
                        <a:buClrTx/>
                        <a:buSzTx/>
                        <a:buFontTx/>
                        <a:buNone/>
                        <a:tabLst/>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Accelerator Design Book (DRAFT) issued</a:t>
                      </a:r>
                    </a:p>
                  </a:txBody>
                  <a:tcPr marL="98746" marR="98746" marT="49373" marB="49373" horzOverflow="overflow">
                    <a:lnL>
                      <a:noFill/>
                    </a:lnL>
                    <a:lnR cap="flat">
                      <a:noFill/>
                    </a:lnR>
                    <a:lnT>
                      <a:noFill/>
                    </a:lnT>
                    <a:lnB>
                      <a:noFill/>
                    </a:lnB>
                    <a:lnTlToBr>
                      <a:noFill/>
                    </a:lnTlToBr>
                    <a:lnBlToTr>
                      <a:noFill/>
                    </a:lnBlToTr>
                    <a:noFill/>
                  </a:tcPr>
                </a:tc>
              </a:tr>
              <a:tr h="520973">
                <a:tc>
                  <a:txBody>
                    <a:bodyPr/>
                    <a:lstStyle/>
                    <a:p>
                      <a:pPr marL="0" marR="0" lvl="0" indent="0" algn="l" defTabSz="987425" rtl="0" eaLnBrk="1" fontAlgn="base" latinLnBrk="0" hangingPunct="1">
                        <a:lnSpc>
                          <a:spcPct val="120000"/>
                        </a:lnSpc>
                        <a:spcBef>
                          <a:spcPct val="20000"/>
                        </a:spcBef>
                        <a:spcAft>
                          <a:spcPct val="0"/>
                        </a:spcAft>
                        <a:buClr>
                          <a:srgbClr val="CC0000"/>
                        </a:buClr>
                        <a:buSzTx/>
                        <a:buFont typeface="Wingdings" pitchFamily="2" charset="2"/>
                        <a:buChar char="l"/>
                        <a:tabLst/>
                      </a:pPr>
                      <a:r>
                        <a:rPr kumimoji="1" lang="en-US" altLang="zh-TW" sz="2400" b="0" i="0" u="none" strike="noStrike" cap="none" normalizeH="0" baseline="0" dirty="0" smtClean="0">
                          <a:ln>
                            <a:noFill/>
                          </a:ln>
                          <a:solidFill>
                            <a:schemeClr val="tx1"/>
                          </a:solidFill>
                          <a:effectLst/>
                          <a:latin typeface="Arial" pitchFamily="34" charset="0"/>
                          <a:ea typeface="標楷體" pitchFamily="65" charset="-120"/>
                        </a:rPr>
                        <a:t> Dec. 2008</a:t>
                      </a:r>
                    </a:p>
                  </a:txBody>
                  <a:tcPr marL="98746" marR="98746" marT="49373" marB="49373" horzOverflow="overflow">
                    <a:lnL cap="flat">
                      <a:noFill/>
                    </a:lnL>
                    <a:lnR>
                      <a:noFill/>
                    </a:lnR>
                    <a:lnT>
                      <a:noFill/>
                    </a:lnT>
                    <a:lnB cap="flat">
                      <a:noFill/>
                    </a:lnB>
                    <a:lnTlToBr>
                      <a:noFill/>
                    </a:lnTlToBr>
                    <a:lnBlToTr>
                      <a:noFill/>
                    </a:lnBlToTr>
                    <a:noFill/>
                  </a:tcPr>
                </a:tc>
                <a:tc>
                  <a:txBody>
                    <a:bodyPr/>
                    <a:lstStyle/>
                    <a:p>
                      <a:pPr marL="0" marR="0" lvl="0" indent="0" algn="l" defTabSz="987425" rtl="0" eaLnBrk="1" fontAlgn="base" latinLnBrk="0" hangingPunct="1">
                        <a:lnSpc>
                          <a:spcPct val="120000"/>
                        </a:lnSpc>
                        <a:spcBef>
                          <a:spcPct val="20000"/>
                        </a:spcBef>
                        <a:spcAft>
                          <a:spcPct val="0"/>
                        </a:spcAft>
                        <a:buClrTx/>
                        <a:buSzTx/>
                        <a:buFontTx/>
                        <a:buNone/>
                        <a:tabLst/>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TPS budget (Civil + Accelerator + BL) lock in </a:t>
                      </a:r>
                    </a:p>
                  </a:txBody>
                  <a:tcPr marL="98746" marR="98746" marT="49373" marB="49373" horzOverflow="overflow">
                    <a:lnL>
                      <a:noFill/>
                    </a:lnL>
                    <a:lnR cap="flat">
                      <a:noFill/>
                    </a:lnR>
                    <a:lnT>
                      <a:noFill/>
                    </a:lnT>
                    <a:lnB cap="flat">
                      <a:noFill/>
                    </a:lnB>
                    <a:lnTlToBr>
                      <a:noFill/>
                    </a:lnTlToBr>
                    <a:lnBlToTr>
                      <a:noFill/>
                    </a:lnBlToTr>
                    <a:noFill/>
                  </a:tcPr>
                </a:tc>
              </a:tr>
              <a:tr h="511444">
                <a:tc>
                  <a:txBody>
                    <a:bodyPr/>
                    <a:lstStyle/>
                    <a:p>
                      <a:pPr marL="0" marR="0" lvl="0" indent="0" algn="l" defTabSz="987425" rtl="0" eaLnBrk="1" fontAlgn="base" latinLnBrk="0" hangingPunct="1">
                        <a:lnSpc>
                          <a:spcPct val="120000"/>
                        </a:lnSpc>
                        <a:spcBef>
                          <a:spcPct val="20000"/>
                        </a:spcBef>
                        <a:spcAft>
                          <a:spcPct val="0"/>
                        </a:spcAft>
                        <a:buClr>
                          <a:srgbClr val="CC0000"/>
                        </a:buClr>
                        <a:buSzTx/>
                        <a:buFont typeface="Wingdings" pitchFamily="2" charset="2"/>
                        <a:buChar char="l"/>
                        <a:tabLst/>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 Dec. 2009</a:t>
                      </a:r>
                    </a:p>
                  </a:txBody>
                  <a:tcPr marL="98746" marR="98746" marT="49373" marB="49373" horzOverflow="overflow">
                    <a:lnL cap="flat">
                      <a:noFill/>
                    </a:lnL>
                    <a:lnR>
                      <a:noFill/>
                    </a:lnR>
                    <a:lnT>
                      <a:noFill/>
                    </a:lnT>
                    <a:lnB cap="flat">
                      <a:noFill/>
                    </a:lnB>
                    <a:lnTlToBr>
                      <a:noFill/>
                    </a:lnTlToBr>
                    <a:lnBlToTr>
                      <a:noFill/>
                    </a:lnBlToTr>
                    <a:noFill/>
                  </a:tcPr>
                </a:tc>
                <a:tc>
                  <a:txBody>
                    <a:bodyPr/>
                    <a:lstStyle/>
                    <a:p>
                      <a:pPr marL="0" marR="0" lvl="0" indent="0" algn="l" defTabSz="987425" rtl="0" eaLnBrk="1" fontAlgn="base" latinLnBrk="0" hangingPunct="1">
                        <a:lnSpc>
                          <a:spcPct val="120000"/>
                        </a:lnSpc>
                        <a:spcBef>
                          <a:spcPct val="20000"/>
                        </a:spcBef>
                        <a:spcAft>
                          <a:spcPct val="0"/>
                        </a:spcAft>
                        <a:buClrTx/>
                        <a:buSzTx/>
                        <a:buFontTx/>
                        <a:buNone/>
                        <a:tabLst/>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Contract out of the civil construction</a:t>
                      </a:r>
                    </a:p>
                  </a:txBody>
                  <a:tcPr marL="98746" marR="98746" marT="49373" marB="49373" horzOverflow="overflow">
                    <a:lnL>
                      <a:noFill/>
                    </a:lnL>
                    <a:lnR cap="flat">
                      <a:noFill/>
                    </a:lnR>
                    <a:lnT>
                      <a:noFill/>
                    </a:lnT>
                    <a:lnB cap="flat">
                      <a:noFill/>
                    </a:lnB>
                    <a:lnTlToBr>
                      <a:noFill/>
                    </a:lnTlToBr>
                    <a:lnBlToTr>
                      <a:noFill/>
                    </a:lnBlToTr>
                    <a:noFill/>
                  </a:tcPr>
                </a:tc>
              </a:tr>
              <a:tr h="449451">
                <a:tc>
                  <a:txBody>
                    <a:bodyPr/>
                    <a:lstStyle/>
                    <a:p>
                      <a:pPr marL="0" marR="0" lvl="0" indent="0" algn="l" defTabSz="987425" rtl="0" eaLnBrk="1" fontAlgn="base" latinLnBrk="0" hangingPunct="1">
                        <a:lnSpc>
                          <a:spcPct val="120000"/>
                        </a:lnSpc>
                        <a:spcBef>
                          <a:spcPct val="20000"/>
                        </a:spcBef>
                        <a:spcAft>
                          <a:spcPct val="0"/>
                        </a:spcAft>
                        <a:buClr>
                          <a:srgbClr val="CC0000"/>
                        </a:buClr>
                        <a:buSzTx/>
                        <a:buFont typeface="Wingdings" pitchFamily="2" charset="2"/>
                        <a:buChar char="l"/>
                        <a:tabLst/>
                        <a:defRPr/>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 Feb. 2010 </a:t>
                      </a:r>
                    </a:p>
                  </a:txBody>
                  <a:tcPr marL="98746" marR="98746" marT="49373" marB="49373" horzOverflow="overflow">
                    <a:lnL cap="flat">
                      <a:noFill/>
                    </a:lnL>
                    <a:lnR>
                      <a:noFill/>
                    </a:lnR>
                    <a:lnT>
                      <a:noFill/>
                    </a:lnT>
                    <a:lnB cap="flat">
                      <a:noFill/>
                    </a:lnB>
                    <a:lnTlToBr>
                      <a:noFill/>
                    </a:lnTlToBr>
                    <a:lnBlToTr>
                      <a:noFill/>
                    </a:lnBlToTr>
                    <a:noFill/>
                  </a:tcPr>
                </a:tc>
                <a:tc>
                  <a:txBody>
                    <a:bodyPr/>
                    <a:lstStyle/>
                    <a:p>
                      <a:pPr marL="0" marR="0" lvl="0" indent="0" algn="l" defTabSz="987425" rtl="0" eaLnBrk="1" fontAlgn="base" latinLnBrk="0" hangingPunct="1">
                        <a:lnSpc>
                          <a:spcPct val="120000"/>
                        </a:lnSpc>
                        <a:spcBef>
                          <a:spcPct val="20000"/>
                        </a:spcBef>
                        <a:spcAft>
                          <a:spcPct val="0"/>
                        </a:spcAft>
                        <a:buClrTx/>
                        <a:buSzTx/>
                        <a:buFontTx/>
                        <a:buNone/>
                        <a:tabLst/>
                        <a:defRPr/>
                      </a:pPr>
                      <a:r>
                        <a:rPr kumimoji="1" lang="en-US" altLang="zh-TW" sz="2400" b="0" i="0" u="none" strike="noStrike" cap="none" normalizeH="0" baseline="0" dirty="0" smtClean="0">
                          <a:ln>
                            <a:noFill/>
                          </a:ln>
                          <a:solidFill>
                            <a:schemeClr val="tx1"/>
                          </a:solidFill>
                          <a:effectLst/>
                          <a:latin typeface="Arial" pitchFamily="34" charset="0"/>
                          <a:ea typeface="標楷體" pitchFamily="65" charset="-120"/>
                          <a:cs typeface="Times New Roman" pitchFamily="18" charset="0"/>
                        </a:rPr>
                        <a:t>Ground Break</a:t>
                      </a:r>
                    </a:p>
                  </a:txBody>
                  <a:tcPr marL="98746" marR="98746" marT="49373" marB="49373" horzOverflow="overflow">
                    <a:lnL>
                      <a:noFill/>
                    </a:lnL>
                    <a:lnR cap="flat">
                      <a:noFill/>
                    </a:lnR>
                    <a:lnT>
                      <a:noFill/>
                    </a:lnT>
                    <a:lnB cap="flat">
                      <a:noFill/>
                    </a:lnB>
                    <a:lnTlToBr>
                      <a:noFill/>
                    </a:lnTlToBr>
                    <a:lnBlToTr>
                      <a:noFill/>
                    </a:lnBlToTr>
                    <a:noFill/>
                  </a:tcPr>
                </a:tc>
              </a:tr>
              <a:tr h="449451">
                <a:tc>
                  <a:txBody>
                    <a:bodyPr/>
                    <a:lstStyle/>
                    <a:p>
                      <a:pPr marL="0" marR="0" lvl="0" indent="0" algn="l" defTabSz="987425" rtl="0" eaLnBrk="1" fontAlgn="base" latinLnBrk="0" hangingPunct="1">
                        <a:lnSpc>
                          <a:spcPct val="120000"/>
                        </a:lnSpc>
                        <a:spcBef>
                          <a:spcPct val="20000"/>
                        </a:spcBef>
                        <a:spcAft>
                          <a:spcPct val="0"/>
                        </a:spcAft>
                        <a:buClr>
                          <a:srgbClr val="CC0000"/>
                        </a:buClr>
                        <a:buSzTx/>
                        <a:buFont typeface="Wingdings" pitchFamily="2" charset="2"/>
                        <a:buChar char="l"/>
                        <a:tabLst/>
                        <a:defRPr/>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 Dec. 2013</a:t>
                      </a:r>
                    </a:p>
                  </a:txBody>
                  <a:tcPr marL="98746" marR="98746" marT="49373" marB="49373" horzOverflow="overflow">
                    <a:lnL cap="flat">
                      <a:noFill/>
                    </a:lnL>
                    <a:lnR>
                      <a:noFill/>
                    </a:lnR>
                    <a:lnT>
                      <a:noFill/>
                    </a:lnT>
                    <a:lnB cap="flat">
                      <a:noFill/>
                    </a:lnB>
                    <a:lnTlToBr>
                      <a:noFill/>
                    </a:lnTlToBr>
                    <a:lnBlToTr>
                      <a:noFill/>
                    </a:lnBlToTr>
                    <a:noFill/>
                  </a:tcPr>
                </a:tc>
                <a:tc>
                  <a:txBody>
                    <a:bodyPr/>
                    <a:lstStyle/>
                    <a:p>
                      <a:pPr marL="0" marR="0" lvl="0" indent="0" algn="l" defTabSz="987425" rtl="0" eaLnBrk="1" fontAlgn="base" latinLnBrk="0" hangingPunct="1">
                        <a:lnSpc>
                          <a:spcPct val="120000"/>
                        </a:lnSpc>
                        <a:spcBef>
                          <a:spcPct val="20000"/>
                        </a:spcBef>
                        <a:spcAft>
                          <a:spcPct val="0"/>
                        </a:spcAft>
                        <a:buClrTx/>
                        <a:buSzTx/>
                        <a:buFontTx/>
                        <a:buNone/>
                        <a:tabLst/>
                        <a:defRPr/>
                      </a:pPr>
                      <a:r>
                        <a:rPr kumimoji="1" lang="en-US" altLang="zh-TW" sz="2400" b="0" i="0" u="none" strike="noStrike" cap="none" normalizeH="0" baseline="0" dirty="0" smtClean="0">
                          <a:ln>
                            <a:noFill/>
                          </a:ln>
                          <a:solidFill>
                            <a:schemeClr val="tx1"/>
                          </a:solidFill>
                          <a:effectLst/>
                          <a:latin typeface="Arial" pitchFamily="34" charset="0"/>
                          <a:ea typeface="標楷體" pitchFamily="65" charset="-120"/>
                          <a:cs typeface="Times New Roman" pitchFamily="18" charset="0"/>
                        </a:rPr>
                        <a:t>Civil construction completed</a:t>
                      </a:r>
                    </a:p>
                  </a:txBody>
                  <a:tcPr marL="98746" marR="98746" marT="49373" marB="49373" horzOverflow="overflow">
                    <a:lnL>
                      <a:noFill/>
                    </a:lnL>
                    <a:lnR cap="flat">
                      <a:noFill/>
                    </a:lnR>
                    <a:lnT>
                      <a:noFill/>
                    </a:lnT>
                    <a:lnB cap="flat">
                      <a:noFill/>
                    </a:lnB>
                    <a:lnTlToBr>
                      <a:noFill/>
                    </a:lnTlToBr>
                    <a:lnBlToTr>
                      <a:noFill/>
                    </a:lnBlToTr>
                    <a:noFill/>
                  </a:tcPr>
                </a:tc>
              </a:tr>
              <a:tr h="449451">
                <a:tc>
                  <a:txBody>
                    <a:bodyPr/>
                    <a:lstStyle/>
                    <a:p>
                      <a:pPr marL="0" marR="0" lvl="0" indent="0" algn="l" defTabSz="987425" rtl="0" eaLnBrk="1" fontAlgn="base" latinLnBrk="0" hangingPunct="1">
                        <a:lnSpc>
                          <a:spcPct val="120000"/>
                        </a:lnSpc>
                        <a:spcBef>
                          <a:spcPct val="20000"/>
                        </a:spcBef>
                        <a:spcAft>
                          <a:spcPct val="0"/>
                        </a:spcAft>
                        <a:buClr>
                          <a:srgbClr val="CC0000"/>
                        </a:buClr>
                        <a:buSzTx/>
                        <a:buFont typeface="Wingdings" pitchFamily="2" charset="2"/>
                        <a:buChar char="l"/>
                        <a:tabLst/>
                        <a:defRPr/>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 Sep. 2014</a:t>
                      </a:r>
                    </a:p>
                  </a:txBody>
                  <a:tcPr marL="98746" marR="98746" marT="49373" marB="49373" horzOverflow="overflow">
                    <a:lnL cap="flat">
                      <a:noFill/>
                    </a:lnL>
                    <a:lnR>
                      <a:noFill/>
                    </a:lnR>
                    <a:lnT>
                      <a:noFill/>
                    </a:lnT>
                    <a:lnB cap="flat">
                      <a:noFill/>
                    </a:lnB>
                    <a:lnTlToBr>
                      <a:noFill/>
                    </a:lnTlToBr>
                    <a:lnBlToTr>
                      <a:noFill/>
                    </a:lnBlToTr>
                    <a:noFill/>
                  </a:tcPr>
                </a:tc>
                <a:tc>
                  <a:txBody>
                    <a:bodyPr/>
                    <a:lstStyle/>
                    <a:p>
                      <a:pPr marL="0" marR="0" lvl="0" indent="0" algn="l" defTabSz="987425" rtl="0" eaLnBrk="1" fontAlgn="base" latinLnBrk="0" hangingPunct="1">
                        <a:lnSpc>
                          <a:spcPct val="120000"/>
                        </a:lnSpc>
                        <a:spcBef>
                          <a:spcPct val="20000"/>
                        </a:spcBef>
                        <a:spcAft>
                          <a:spcPct val="0"/>
                        </a:spcAft>
                        <a:buClrTx/>
                        <a:buSzTx/>
                        <a:buFontTx/>
                        <a:buNone/>
                        <a:tabLst>
                          <a:tab pos="531813" algn="l"/>
                        </a:tabLst>
                        <a:defRPr/>
                      </a:pPr>
                      <a:r>
                        <a:rPr kumimoji="1" lang="en-US" altLang="zh-TW" sz="2400" b="0" i="0" u="none" strike="noStrike" cap="none" normalizeH="0" baseline="0" dirty="0" smtClean="0">
                          <a:ln>
                            <a:noFill/>
                          </a:ln>
                          <a:solidFill>
                            <a:schemeClr val="tx1"/>
                          </a:solidFill>
                          <a:effectLst/>
                          <a:latin typeface="Arial" pitchFamily="34" charset="0"/>
                          <a:ea typeface="標楷體" pitchFamily="65" charset="-120"/>
                          <a:cs typeface="Times New Roman" pitchFamily="18" charset="0"/>
                        </a:rPr>
                        <a:t>Installation completed &amp; start to commission</a:t>
                      </a:r>
                    </a:p>
                  </a:txBody>
                  <a:tcPr marL="98746" marR="98746" marT="49373" marB="49373" horzOverflow="overflow">
                    <a:lnL>
                      <a:noFill/>
                    </a:lnL>
                    <a:lnR cap="flat">
                      <a:noFill/>
                    </a:lnR>
                    <a:lnT>
                      <a:noFill/>
                    </a:lnT>
                    <a:lnB cap="flat">
                      <a:noFill/>
                    </a:lnB>
                    <a:lnTlToBr>
                      <a:noFill/>
                    </a:lnTlToBr>
                    <a:lnBlToTr>
                      <a:noFill/>
                    </a:lnBlToTr>
                    <a:noFill/>
                  </a:tcPr>
                </a:tc>
              </a:tr>
              <a:tr h="449451">
                <a:tc>
                  <a:txBody>
                    <a:bodyPr/>
                    <a:lstStyle/>
                    <a:p>
                      <a:pPr marL="0" marR="0" lvl="0" indent="0" algn="l" defTabSz="987425" rtl="0" eaLnBrk="1" fontAlgn="base" latinLnBrk="0" hangingPunct="1">
                        <a:lnSpc>
                          <a:spcPct val="120000"/>
                        </a:lnSpc>
                        <a:spcBef>
                          <a:spcPct val="20000"/>
                        </a:spcBef>
                        <a:spcAft>
                          <a:spcPct val="0"/>
                        </a:spcAft>
                        <a:buClr>
                          <a:srgbClr val="CC0000"/>
                        </a:buClr>
                        <a:buSzTx/>
                        <a:buFont typeface="Wingdings" pitchFamily="2" charset="2"/>
                        <a:buChar char="l"/>
                        <a:tabLst/>
                        <a:defRPr/>
                      </a:pPr>
                      <a:r>
                        <a:rPr kumimoji="0" lang="en-US" altLang="zh-TW" sz="2400" b="0" i="0" u="none" strike="noStrike" cap="none" normalizeH="0" baseline="0" dirty="0" smtClean="0">
                          <a:ln>
                            <a:noFill/>
                          </a:ln>
                          <a:solidFill>
                            <a:schemeClr val="tx1"/>
                          </a:solidFill>
                          <a:effectLst/>
                          <a:latin typeface="Arial" pitchFamily="34" charset="0"/>
                          <a:ea typeface="標楷體" pitchFamily="65" charset="-120"/>
                        </a:rPr>
                        <a:t> Sep. 2015</a:t>
                      </a:r>
                    </a:p>
                  </a:txBody>
                  <a:tcPr marL="98746" marR="98746" marT="49373" marB="49373" horzOverflow="overflow">
                    <a:lnL cap="flat">
                      <a:noFill/>
                    </a:lnL>
                    <a:lnR>
                      <a:noFill/>
                    </a:lnR>
                    <a:lnT>
                      <a:noFill/>
                    </a:lnT>
                    <a:lnB cap="flat">
                      <a:noFill/>
                    </a:lnB>
                    <a:lnTlToBr>
                      <a:noFill/>
                    </a:lnTlToBr>
                    <a:lnBlToTr>
                      <a:noFill/>
                    </a:lnBlToTr>
                    <a:noFill/>
                  </a:tcPr>
                </a:tc>
                <a:tc>
                  <a:txBody>
                    <a:bodyPr/>
                    <a:lstStyle/>
                    <a:p>
                      <a:pPr marL="0" marR="0" lvl="0" indent="0" algn="l" defTabSz="987425" rtl="0" eaLnBrk="1" fontAlgn="base" latinLnBrk="0" hangingPunct="1">
                        <a:lnSpc>
                          <a:spcPct val="120000"/>
                        </a:lnSpc>
                        <a:spcBef>
                          <a:spcPct val="20000"/>
                        </a:spcBef>
                        <a:spcAft>
                          <a:spcPct val="0"/>
                        </a:spcAft>
                        <a:buClrTx/>
                        <a:buSzTx/>
                        <a:buFontTx/>
                        <a:buNone/>
                        <a:tabLst/>
                        <a:defRPr/>
                      </a:pPr>
                      <a:r>
                        <a:rPr kumimoji="1" lang="en-US" altLang="zh-TW" sz="2400" b="0" i="0" u="none" strike="noStrike" cap="none" normalizeH="0" baseline="0" dirty="0" smtClean="0">
                          <a:ln>
                            <a:noFill/>
                          </a:ln>
                          <a:solidFill>
                            <a:schemeClr val="tx1"/>
                          </a:solidFill>
                          <a:effectLst/>
                          <a:latin typeface="Arial" pitchFamily="34" charset="0"/>
                          <a:ea typeface="標楷體" pitchFamily="65" charset="-120"/>
                          <a:cs typeface="Times New Roman" pitchFamily="18" charset="0"/>
                        </a:rPr>
                        <a:t>Open to users</a:t>
                      </a:r>
                    </a:p>
                  </a:txBody>
                  <a:tcPr marL="98746" marR="98746" marT="49373" marB="49373" horzOverflow="overflow">
                    <a:lnL>
                      <a:noFill/>
                    </a:lnL>
                    <a:lnR cap="flat">
                      <a:noFill/>
                    </a:lnR>
                    <a:lnT>
                      <a:noFill/>
                    </a:lnT>
                    <a:lnB cap="flat">
                      <a:noFill/>
                    </a:lnB>
                    <a:lnTlToBr>
                      <a:noFill/>
                    </a:lnTlToBr>
                    <a:lnBlToTr>
                      <a:noFill/>
                    </a:lnBlToTr>
                    <a:noFill/>
                  </a:tcPr>
                </a:tc>
              </a:tr>
            </a:tbl>
          </a:graphicData>
        </a:graphic>
      </p:graphicFrame>
      <p:sp>
        <p:nvSpPr>
          <p:cNvPr id="3" name="矩形 4"/>
          <p:cNvSpPr>
            <a:spLocks noChangeArrowheads="1"/>
          </p:cNvSpPr>
          <p:nvPr/>
        </p:nvSpPr>
        <p:spPr bwMode="auto">
          <a:xfrm>
            <a:off x="1038225" y="0"/>
            <a:ext cx="7454900" cy="646113"/>
          </a:xfrm>
          <a:prstGeom prst="rect">
            <a:avLst/>
          </a:prstGeom>
          <a:noFill/>
          <a:ln w="9525">
            <a:noFill/>
            <a:miter lim="800000"/>
            <a:headEnd/>
            <a:tailEnd/>
          </a:ln>
        </p:spPr>
        <p:txBody>
          <a:bodyPr>
            <a:spAutoFit/>
          </a:bodyPr>
          <a:lstStyle/>
          <a:p>
            <a:r>
              <a:rPr lang="en-US" altLang="zh-TW" sz="3600" b="1" dirty="0">
                <a:solidFill>
                  <a:srgbClr val="FF0000"/>
                </a:solidFill>
                <a:latin typeface="Arial" pitchFamily="34" charset="0"/>
                <a:ea typeface="標楷體" pitchFamily="65" charset="-120"/>
              </a:rPr>
              <a:t>Major Milestones of TPS project</a:t>
            </a:r>
            <a:endParaRPr lang="zh-TW" altLang="en-US" sz="3600" b="1" dirty="0">
              <a:solidFill>
                <a:srgbClr val="FF0000"/>
              </a:solidFill>
            </a:endParaRPr>
          </a:p>
        </p:txBody>
      </p:sp>
    </p:spTree>
    <p:extLst>
      <p:ext uri="{BB962C8B-B14F-4D97-AF65-F5344CB8AC3E}">
        <p14:creationId xmlns:p14="http://schemas.microsoft.com/office/powerpoint/2010/main" val="3559697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a:off x="8820646" y="6484522"/>
            <a:ext cx="2133600" cy="365125"/>
          </a:xfrm>
          <a:prstGeom prst="rect">
            <a:avLst/>
          </a:prstGeom>
        </p:spPr>
        <p:txBody>
          <a:bodyPr/>
          <a:lstStyle/>
          <a:p>
            <a:pPr>
              <a:defRPr/>
            </a:pPr>
            <a:fld id="{994D710B-4A26-4F27-9322-EC32075BC120}" type="slidenum">
              <a:rPr lang="zh-TW" altLang="en-US" sz="1200">
                <a:solidFill>
                  <a:prstClr val="black">
                    <a:tint val="75000"/>
                  </a:prstClr>
                </a:solidFill>
              </a:rPr>
              <a:pPr>
                <a:defRPr/>
              </a:pPr>
              <a:t>30</a:t>
            </a:fld>
            <a:endParaRPr lang="zh-TW" altLang="en-US" sz="1200" dirty="0">
              <a:solidFill>
                <a:prstClr val="black">
                  <a:tint val="75000"/>
                </a:prstClr>
              </a:solidFill>
            </a:endParaRPr>
          </a:p>
        </p:txBody>
      </p:sp>
      <p:sp>
        <p:nvSpPr>
          <p:cNvPr id="16" name="文字方塊 5"/>
          <p:cNvSpPr txBox="1">
            <a:spLocks noChangeArrowheads="1"/>
          </p:cNvSpPr>
          <p:nvPr/>
        </p:nvSpPr>
        <p:spPr bwMode="auto">
          <a:xfrm>
            <a:off x="827584" y="24630"/>
            <a:ext cx="7993062" cy="646331"/>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3600" b="1" dirty="0" smtClean="0">
                <a:solidFill>
                  <a:srgbClr val="FF0000"/>
                </a:solidFill>
                <a:latin typeface="Times New Roman" pitchFamily="18" charset="0"/>
                <a:ea typeface="標楷體" pitchFamily="65" charset="-120"/>
              </a:rPr>
              <a:t>SR-short QM</a:t>
            </a:r>
            <a:endParaRPr kumimoji="0" lang="zh-TW" altLang="en-US" sz="3600" b="1" dirty="0">
              <a:solidFill>
                <a:srgbClr val="FF0000"/>
              </a:solidFill>
              <a:latin typeface="Times New Roman" pitchFamily="18" charset="0"/>
              <a:ea typeface="標楷體" pitchFamily="65" charset="-120"/>
            </a:endParaRPr>
          </a:p>
        </p:txBody>
      </p:sp>
      <p:sp>
        <p:nvSpPr>
          <p:cNvPr id="13" name="文字方塊 12"/>
          <p:cNvSpPr txBox="1"/>
          <p:nvPr/>
        </p:nvSpPr>
        <p:spPr>
          <a:xfrm>
            <a:off x="270070" y="964759"/>
            <a:ext cx="1598515"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Field strength</a:t>
            </a:r>
            <a:endParaRPr kumimoji="0" lang="zh-TW" altLang="en-US" sz="2000" dirty="0">
              <a:solidFill>
                <a:prstClr val="black"/>
              </a:solidFill>
              <a:latin typeface="Times New Roman" pitchFamily="18" charset="0"/>
              <a:ea typeface="標楷體" pitchFamily="65" charset="-120"/>
            </a:endParaRPr>
          </a:p>
        </p:txBody>
      </p:sp>
      <p:sp>
        <p:nvSpPr>
          <p:cNvPr id="14" name="文字方塊 13"/>
          <p:cNvSpPr txBox="1"/>
          <p:nvPr/>
        </p:nvSpPr>
        <p:spPr>
          <a:xfrm>
            <a:off x="4535488" y="964759"/>
            <a:ext cx="4608512" cy="1938992"/>
          </a:xfrm>
          <a:prstGeom prst="rect">
            <a:avLst/>
          </a:prstGeom>
          <a:solidFill>
            <a:srgbClr val="FFFF00"/>
          </a:solidFill>
        </p:spPr>
        <p:txBody>
          <a:bodyPr wrap="square" rtlCol="0">
            <a:spAutoFit/>
          </a:bodyPr>
          <a:lstStyle/>
          <a:p>
            <a:pPr marL="285750" indent="-285750" algn="just">
              <a:buFont typeface="Wingdings" pitchFamily="2" charset="2"/>
              <a:buChar char="l"/>
            </a:pPr>
            <a:r>
              <a:rPr lang="en-US" altLang="zh-TW" sz="2000" dirty="0" smtClean="0">
                <a:latin typeface="Times New Roman" pitchFamily="18" charset="0"/>
                <a:cs typeface="Times New Roman" pitchFamily="18" charset="0"/>
              </a:rPr>
              <a:t>159 SR short-QM </a:t>
            </a:r>
            <a:r>
              <a:rPr lang="en-US" altLang="zh-TW" sz="2000" dirty="0">
                <a:latin typeface="Times New Roman" pitchFamily="18" charset="0"/>
                <a:cs typeface="Times New Roman" pitchFamily="18" charset="0"/>
              </a:rPr>
              <a:t>magnets were </a:t>
            </a:r>
            <a:r>
              <a:rPr lang="en-US" altLang="zh-TW" sz="2000" dirty="0">
                <a:latin typeface="Times New Roman"/>
              </a:rPr>
              <a:t>examined</a:t>
            </a:r>
            <a:r>
              <a:rPr lang="en-US" altLang="zh-TW" sz="2000" dirty="0">
                <a:latin typeface="Times New Roman" pitchFamily="18" charset="0"/>
                <a:cs typeface="Times New Roman" pitchFamily="18" charset="0"/>
              </a:rPr>
              <a:t> at </a:t>
            </a:r>
            <a:r>
              <a:rPr lang="en-US" altLang="zh-TW" sz="2000" dirty="0" smtClean="0">
                <a:latin typeface="Times New Roman" pitchFamily="18" charset="0"/>
                <a:cs typeface="Times New Roman" pitchFamily="18" charset="0"/>
              </a:rPr>
              <a:t>NSRRC until 2013/05/30. (195 </a:t>
            </a:r>
            <a:r>
              <a:rPr lang="en-US" altLang="zh-TW" sz="2000" dirty="0">
                <a:latin typeface="Times New Roman" pitchFamily="18" charset="0"/>
                <a:cs typeface="Times New Roman" pitchFamily="18" charset="0"/>
              </a:rPr>
              <a:t>magnets required</a:t>
            </a:r>
            <a:r>
              <a:rPr lang="en-US" altLang="zh-TW" sz="2000" dirty="0" smtClean="0">
                <a:latin typeface="Times New Roman" pitchFamily="18" charset="0"/>
                <a:cs typeface="Times New Roman" pitchFamily="18" charset="0"/>
              </a:rPr>
              <a:t>)</a:t>
            </a:r>
            <a:endParaRPr lang="en-US" altLang="zh-TW" sz="2000" dirty="0">
              <a:latin typeface="Times New Roman" pitchFamily="18" charset="0"/>
              <a:cs typeface="Times New Roman" pitchFamily="18" charset="0"/>
            </a:endParaRPr>
          </a:p>
          <a:p>
            <a:pPr marL="285750" indent="-285750" algn="just">
              <a:buFont typeface="Wingdings" pitchFamily="2" charset="2"/>
              <a:buChar char="l"/>
            </a:pPr>
            <a:r>
              <a:rPr lang="en-US" altLang="zh-TW" sz="2000" dirty="0" smtClean="0">
                <a:latin typeface="Times New Roman" pitchFamily="18" charset="0"/>
                <a:cs typeface="Times New Roman" pitchFamily="18" charset="0"/>
              </a:rPr>
              <a:t>The </a:t>
            </a:r>
            <a:r>
              <a:rPr lang="en-US" altLang="zh-TW" sz="2000" dirty="0" err="1" smtClean="0">
                <a:latin typeface="Times New Roman" pitchFamily="18" charset="0"/>
                <a:cs typeface="Times New Roman" pitchFamily="18" charset="0"/>
              </a:rPr>
              <a:t>dediation</a:t>
            </a:r>
            <a:r>
              <a:rPr lang="en-US" altLang="zh-TW" sz="2000" dirty="0" smtClean="0">
                <a:latin typeface="Times New Roman" pitchFamily="18" charset="0"/>
                <a:cs typeface="Times New Roman" pitchFamily="18" charset="0"/>
              </a:rPr>
              <a:t> of b1L will be compensated by independent power supply.</a:t>
            </a:r>
            <a:endParaRPr lang="zh-TW" altLang="en-US" sz="2000" dirty="0">
              <a:latin typeface="Times New Roman" pitchFamily="18" charset="0"/>
              <a:cs typeface="Times New Roman" pitchFamily="18" charset="0"/>
            </a:endParaRPr>
          </a:p>
        </p:txBody>
      </p:sp>
      <p:graphicFrame>
        <p:nvGraphicFramePr>
          <p:cNvPr id="15" name="物件 14"/>
          <p:cNvGraphicFramePr>
            <a:graphicFrameLocks noChangeAspect="1"/>
          </p:cNvGraphicFramePr>
          <p:nvPr>
            <p:extLst>
              <p:ext uri="{D42A27DB-BD31-4B8C-83A1-F6EECF244321}">
                <p14:modId xmlns:p14="http://schemas.microsoft.com/office/powerpoint/2010/main" val="2258988273"/>
              </p:ext>
            </p:extLst>
          </p:nvPr>
        </p:nvGraphicFramePr>
        <p:xfrm>
          <a:off x="4292895" y="2852936"/>
          <a:ext cx="5093697" cy="3600000"/>
        </p:xfrm>
        <a:graphic>
          <a:graphicData uri="http://schemas.openxmlformats.org/presentationml/2006/ole">
            <mc:AlternateContent xmlns:mc="http://schemas.openxmlformats.org/markup-compatibility/2006">
              <mc:Choice xmlns:v="urn:schemas-microsoft-com:vml" Requires="v">
                <p:oleObj spid="_x0000_s582010" name="Graph" r:id="rId3" imgW="4276800" imgH="3022560" progId="Origin50.Graph">
                  <p:embed/>
                </p:oleObj>
              </mc:Choice>
              <mc:Fallback>
                <p:oleObj name="Graph" r:id="rId3" imgW="4276800" imgH="3022560" progId="Origin50.Graph">
                  <p:embed/>
                  <p:pic>
                    <p:nvPicPr>
                      <p:cNvPr id="0" name=""/>
                      <p:cNvPicPr/>
                      <p:nvPr/>
                    </p:nvPicPr>
                    <p:blipFill>
                      <a:blip r:embed="rId4"/>
                      <a:stretch>
                        <a:fillRect/>
                      </a:stretch>
                    </p:blipFill>
                    <p:spPr>
                      <a:xfrm>
                        <a:off x="4292895" y="2852936"/>
                        <a:ext cx="5093697" cy="3600000"/>
                      </a:xfrm>
                      <a:prstGeom prst="rect">
                        <a:avLst/>
                      </a:prstGeom>
                    </p:spPr>
                  </p:pic>
                </p:oleObj>
              </mc:Fallback>
            </mc:AlternateContent>
          </a:graphicData>
        </a:graphic>
      </p:graphicFrame>
      <p:graphicFrame>
        <p:nvGraphicFramePr>
          <p:cNvPr id="17" name="物件 16"/>
          <p:cNvGraphicFramePr>
            <a:graphicFrameLocks noChangeAspect="1"/>
          </p:cNvGraphicFramePr>
          <p:nvPr>
            <p:extLst>
              <p:ext uri="{D42A27DB-BD31-4B8C-83A1-F6EECF244321}">
                <p14:modId xmlns:p14="http://schemas.microsoft.com/office/powerpoint/2010/main" val="2929700794"/>
              </p:ext>
            </p:extLst>
          </p:nvPr>
        </p:nvGraphicFramePr>
        <p:xfrm>
          <a:off x="-296400" y="2060848"/>
          <a:ext cx="5093697" cy="3600000"/>
        </p:xfrm>
        <a:graphic>
          <a:graphicData uri="http://schemas.openxmlformats.org/presentationml/2006/ole">
            <mc:AlternateContent xmlns:mc="http://schemas.openxmlformats.org/markup-compatibility/2006">
              <mc:Choice xmlns:v="urn:schemas-microsoft-com:vml" Requires="v">
                <p:oleObj spid="_x0000_s582011" name="Graph" r:id="rId5" imgW="4276800" imgH="3022560" progId="Origin50.Graph">
                  <p:embed/>
                </p:oleObj>
              </mc:Choice>
              <mc:Fallback>
                <p:oleObj name="Graph" r:id="rId5" imgW="4276800" imgH="3022560" progId="Origin50.Graph">
                  <p:embed/>
                  <p:pic>
                    <p:nvPicPr>
                      <p:cNvPr id="0" name=""/>
                      <p:cNvPicPr/>
                      <p:nvPr/>
                    </p:nvPicPr>
                    <p:blipFill>
                      <a:blip r:embed="rId6"/>
                      <a:stretch>
                        <a:fillRect/>
                      </a:stretch>
                    </p:blipFill>
                    <p:spPr>
                      <a:xfrm>
                        <a:off x="-296400" y="2060848"/>
                        <a:ext cx="5093697" cy="3600000"/>
                      </a:xfrm>
                      <a:prstGeom prst="rect">
                        <a:avLst/>
                      </a:prstGeom>
                    </p:spPr>
                  </p:pic>
                </p:oleObj>
              </mc:Fallback>
            </mc:AlternateContent>
          </a:graphicData>
        </a:graphic>
      </p:graphicFrame>
    </p:spTree>
    <p:extLst>
      <p:ext uri="{BB962C8B-B14F-4D97-AF65-F5344CB8AC3E}">
        <p14:creationId xmlns:p14="http://schemas.microsoft.com/office/powerpoint/2010/main" val="33956873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a:off x="8785509" y="6492875"/>
            <a:ext cx="2133600" cy="365125"/>
          </a:xfrm>
          <a:prstGeom prst="rect">
            <a:avLst/>
          </a:prstGeom>
        </p:spPr>
        <p:txBody>
          <a:bodyPr/>
          <a:lstStyle/>
          <a:p>
            <a:pPr>
              <a:defRPr/>
            </a:pPr>
            <a:fld id="{994D710B-4A26-4F27-9322-EC32075BC120}" type="slidenum">
              <a:rPr lang="zh-TW" altLang="en-US" sz="1200">
                <a:solidFill>
                  <a:prstClr val="black">
                    <a:tint val="75000"/>
                  </a:prstClr>
                </a:solidFill>
              </a:rPr>
              <a:pPr>
                <a:defRPr/>
              </a:pPr>
              <a:t>31</a:t>
            </a:fld>
            <a:endParaRPr lang="zh-TW" altLang="en-US" sz="1200" dirty="0">
              <a:solidFill>
                <a:prstClr val="black">
                  <a:tint val="75000"/>
                </a:prstClr>
              </a:solidFill>
            </a:endParaRPr>
          </a:p>
        </p:txBody>
      </p:sp>
      <p:sp>
        <p:nvSpPr>
          <p:cNvPr id="9" name="文字方塊 8"/>
          <p:cNvSpPr txBox="1"/>
          <p:nvPr/>
        </p:nvSpPr>
        <p:spPr>
          <a:xfrm>
            <a:off x="238200" y="931441"/>
            <a:ext cx="2536272"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Normalized multipoles</a:t>
            </a:r>
            <a:endParaRPr kumimoji="0" lang="zh-TW" altLang="en-US" sz="2000" dirty="0">
              <a:solidFill>
                <a:prstClr val="black"/>
              </a:solidFill>
              <a:latin typeface="Times New Roman" pitchFamily="18" charset="0"/>
              <a:ea typeface="標楷體" pitchFamily="65" charset="-120"/>
            </a:endParaRPr>
          </a:p>
        </p:txBody>
      </p:sp>
      <p:sp>
        <p:nvSpPr>
          <p:cNvPr id="12" name="文字方塊 5"/>
          <p:cNvSpPr txBox="1">
            <a:spLocks noChangeArrowheads="1"/>
          </p:cNvSpPr>
          <p:nvPr/>
        </p:nvSpPr>
        <p:spPr bwMode="auto">
          <a:xfrm>
            <a:off x="827088" y="97468"/>
            <a:ext cx="7993062" cy="646331"/>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3600" b="1" dirty="0" smtClean="0">
                <a:solidFill>
                  <a:srgbClr val="FF0000"/>
                </a:solidFill>
                <a:latin typeface="Times New Roman" pitchFamily="18" charset="0"/>
                <a:ea typeface="標楷體" pitchFamily="65" charset="-120"/>
              </a:rPr>
              <a:t>SR-short QM</a:t>
            </a:r>
            <a:endParaRPr kumimoji="0" lang="zh-TW" altLang="en-US" sz="3600" b="1" dirty="0">
              <a:solidFill>
                <a:srgbClr val="FF0000"/>
              </a:solidFill>
              <a:latin typeface="Times New Roman" pitchFamily="18" charset="0"/>
              <a:ea typeface="標楷體" pitchFamily="65" charset="-120"/>
            </a:endParaRPr>
          </a:p>
        </p:txBody>
      </p:sp>
      <p:sp>
        <p:nvSpPr>
          <p:cNvPr id="10" name="文字方塊 9"/>
          <p:cNvSpPr txBox="1"/>
          <p:nvPr/>
        </p:nvSpPr>
        <p:spPr>
          <a:xfrm>
            <a:off x="3640208" y="964759"/>
            <a:ext cx="5184701" cy="707886"/>
          </a:xfrm>
          <a:prstGeom prst="rect">
            <a:avLst/>
          </a:prstGeom>
          <a:solidFill>
            <a:srgbClr val="FFFF00"/>
          </a:solidFill>
        </p:spPr>
        <p:txBody>
          <a:bodyPr wrap="square" rtlCol="0">
            <a:spAutoFit/>
          </a:bodyPr>
          <a:lstStyle/>
          <a:p>
            <a:r>
              <a:rPr lang="en-US" altLang="zh-TW" sz="2000" dirty="0" smtClean="0">
                <a:latin typeface="Times New Roman" pitchFamily="18" charset="0"/>
                <a:cs typeface="Times New Roman" pitchFamily="18" charset="0"/>
              </a:rPr>
              <a:t>The mostly normalized multipoles of SR-short QM are within spec.</a:t>
            </a:r>
            <a:endParaRPr lang="zh-TW" altLang="en-US" sz="2000" dirty="0">
              <a:latin typeface="Times New Roman" pitchFamily="18" charset="0"/>
              <a:cs typeface="Times New Roman" pitchFamily="18" charset="0"/>
            </a:endParaRPr>
          </a:p>
        </p:txBody>
      </p:sp>
      <p:graphicFrame>
        <p:nvGraphicFramePr>
          <p:cNvPr id="2" name="物件 1"/>
          <p:cNvGraphicFramePr>
            <a:graphicFrameLocks noChangeAspect="1"/>
          </p:cNvGraphicFramePr>
          <p:nvPr>
            <p:extLst>
              <p:ext uri="{D42A27DB-BD31-4B8C-83A1-F6EECF244321}">
                <p14:modId xmlns:p14="http://schemas.microsoft.com/office/powerpoint/2010/main" val="902469130"/>
              </p:ext>
            </p:extLst>
          </p:nvPr>
        </p:nvGraphicFramePr>
        <p:xfrm>
          <a:off x="0" y="997195"/>
          <a:ext cx="8682038" cy="6659562"/>
        </p:xfrm>
        <a:graphic>
          <a:graphicData uri="http://schemas.openxmlformats.org/presentationml/2006/ole">
            <mc:AlternateContent xmlns:mc="http://schemas.openxmlformats.org/markup-compatibility/2006">
              <mc:Choice xmlns:v="urn:schemas-microsoft-com:vml" Requires="v">
                <p:oleObj spid="_x0000_s582847" name="Graph" r:id="rId3" imgW="3876480" imgH="2973600" progId="Origin50.Graph">
                  <p:embed/>
                </p:oleObj>
              </mc:Choice>
              <mc:Fallback>
                <p:oleObj name="Graph" r:id="rId3" imgW="3876480" imgH="2973600" progId="Origin50.Graph">
                  <p:embed/>
                  <p:pic>
                    <p:nvPicPr>
                      <p:cNvPr id="0"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7195"/>
                        <a:ext cx="8682038" cy="66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57771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a:off x="8791122" y="6469885"/>
            <a:ext cx="2133600" cy="365125"/>
          </a:xfrm>
          <a:prstGeom prst="rect">
            <a:avLst/>
          </a:prstGeom>
        </p:spPr>
        <p:txBody>
          <a:bodyPr/>
          <a:lstStyle/>
          <a:p>
            <a:pPr>
              <a:defRPr/>
            </a:pPr>
            <a:fld id="{994D710B-4A26-4F27-9322-EC32075BC120}" type="slidenum">
              <a:rPr lang="zh-TW" altLang="en-US" sz="1200">
                <a:solidFill>
                  <a:prstClr val="black">
                    <a:tint val="75000"/>
                  </a:prstClr>
                </a:solidFill>
              </a:rPr>
              <a:pPr>
                <a:defRPr/>
              </a:pPr>
              <a:t>32</a:t>
            </a:fld>
            <a:endParaRPr lang="zh-TW" altLang="en-US" sz="1200" dirty="0">
              <a:solidFill>
                <a:prstClr val="black">
                  <a:tint val="75000"/>
                </a:prstClr>
              </a:solidFill>
            </a:endParaRPr>
          </a:p>
        </p:txBody>
      </p:sp>
      <p:sp>
        <p:nvSpPr>
          <p:cNvPr id="9" name="文字方塊 5"/>
          <p:cNvSpPr txBox="1">
            <a:spLocks noChangeArrowheads="1"/>
          </p:cNvSpPr>
          <p:nvPr/>
        </p:nvSpPr>
        <p:spPr bwMode="auto">
          <a:xfrm>
            <a:off x="827088" y="97468"/>
            <a:ext cx="7993062" cy="646331"/>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3600" b="1" dirty="0" smtClean="0">
                <a:solidFill>
                  <a:srgbClr val="FF0000"/>
                </a:solidFill>
                <a:latin typeface="Times New Roman" pitchFamily="18" charset="0"/>
                <a:ea typeface="標楷體" pitchFamily="65" charset="-120"/>
              </a:rPr>
              <a:t>SR-short QM</a:t>
            </a:r>
            <a:endParaRPr kumimoji="0" lang="zh-TW" altLang="en-US" sz="3600" b="1" dirty="0">
              <a:solidFill>
                <a:srgbClr val="FF0000"/>
              </a:solidFill>
              <a:latin typeface="Times New Roman" pitchFamily="18" charset="0"/>
              <a:ea typeface="標楷體" pitchFamily="65" charset="-120"/>
            </a:endParaRPr>
          </a:p>
        </p:txBody>
      </p:sp>
      <p:sp>
        <p:nvSpPr>
          <p:cNvPr id="10" name="文字方塊 9"/>
          <p:cNvSpPr txBox="1"/>
          <p:nvPr/>
        </p:nvSpPr>
        <p:spPr>
          <a:xfrm>
            <a:off x="238200" y="892751"/>
            <a:ext cx="2980496"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Center offset and roll angle</a:t>
            </a:r>
            <a:endParaRPr kumimoji="0" lang="zh-TW" altLang="en-US" sz="2000" dirty="0">
              <a:solidFill>
                <a:prstClr val="black"/>
              </a:solidFill>
              <a:latin typeface="Times New Roman" pitchFamily="18" charset="0"/>
              <a:ea typeface="標楷體" pitchFamily="65" charset="-120"/>
            </a:endParaRPr>
          </a:p>
        </p:txBody>
      </p:sp>
      <p:sp>
        <p:nvSpPr>
          <p:cNvPr id="13" name="文字方塊 12"/>
          <p:cNvSpPr txBox="1"/>
          <p:nvPr/>
        </p:nvSpPr>
        <p:spPr>
          <a:xfrm>
            <a:off x="35496" y="5962054"/>
            <a:ext cx="4392487" cy="1015663"/>
          </a:xfrm>
          <a:prstGeom prst="rect">
            <a:avLst/>
          </a:prstGeom>
          <a:solidFill>
            <a:srgbClr val="FFFF00"/>
          </a:solidFill>
        </p:spPr>
        <p:txBody>
          <a:bodyPr wrap="square" rtlCol="0">
            <a:spAutoFit/>
          </a:bodyPr>
          <a:lstStyle/>
          <a:p>
            <a:r>
              <a:rPr lang="en-US" altLang="zh-TW" sz="2000" dirty="0" smtClean="0">
                <a:latin typeface="Times New Roman" pitchFamily="18" charset="0"/>
                <a:cs typeface="Times New Roman" pitchFamily="18" charset="0"/>
              </a:rPr>
              <a:t>The mean value of magnetic center offset &amp; magnet roll are within 0.01mm in the vertical (horizontal) direction and 0.012</a:t>
            </a:r>
            <a:r>
              <a:rPr lang="en-US" altLang="zh-TW" sz="2000" baseline="30000" dirty="0" smtClean="0">
                <a:latin typeface="Times New Roman" pitchFamily="18" charset="0"/>
                <a:cs typeface="Times New Roman" pitchFamily="18" charset="0"/>
              </a:rPr>
              <a:t>o</a:t>
            </a:r>
            <a:r>
              <a:rPr lang="en-US" altLang="zh-TW" sz="2000" dirty="0" smtClean="0">
                <a:latin typeface="Times New Roman" pitchFamily="18" charset="0"/>
                <a:cs typeface="Times New Roman" pitchFamily="18" charset="0"/>
              </a:rPr>
              <a:t>.</a:t>
            </a:r>
            <a:endParaRPr lang="zh-TW" altLang="en-US" sz="2000" dirty="0">
              <a:latin typeface="Times New Roman" pitchFamily="18" charset="0"/>
              <a:cs typeface="Times New Roman" pitchFamily="18"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567978264"/>
              </p:ext>
            </p:extLst>
          </p:nvPr>
        </p:nvGraphicFramePr>
        <p:xfrm>
          <a:off x="36031" y="1329094"/>
          <a:ext cx="4032448" cy="4632960"/>
        </p:xfrm>
        <a:graphic>
          <a:graphicData uri="http://schemas.openxmlformats.org/drawingml/2006/table">
            <a:tbl>
              <a:tblPr firstRow="1" bandRow="1"/>
              <a:tblGrid>
                <a:gridCol w="1800200"/>
                <a:gridCol w="1116124"/>
                <a:gridCol w="1116124"/>
              </a:tblGrid>
              <a:tr h="292872">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endParaRPr lang="en-US" altLang="zh-TW" sz="1600" b="1" baseline="0" dirty="0" smtClean="0">
                        <a:solidFill>
                          <a:schemeClr val="tx1"/>
                        </a:solidFill>
                        <a:latin typeface="Times New Roman" pitchFamily="18" charset="0"/>
                        <a:cs typeface="Times New Roman"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159 </a:t>
                      </a:r>
                      <a:r>
                        <a:rPr kumimoji="0" lang="en-US" altLang="zh-TW" sz="16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short_QM</a:t>
                      </a: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magnets</a:t>
                      </a:r>
                      <a:endParaRPr kumimoji="0" lang="zh-TW" altLang="en-US"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720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endParaRPr lang="en-US" altLang="zh-TW" sz="1600" b="1" baseline="0" dirty="0" smtClean="0">
                        <a:solidFill>
                          <a:schemeClr val="tx1"/>
                        </a:solidFill>
                        <a:latin typeface="Times New Roman" pitchFamily="18" charset="0"/>
                        <a:cs typeface="Times New Roman"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Mean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Symbol"/>
                        </a:rPr>
                        <a:t>Std. Dev.</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035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600" b="1" baseline="0" dirty="0" smtClean="0">
                          <a:solidFill>
                            <a:schemeClr val="tx1"/>
                          </a:solidFill>
                          <a:latin typeface="Times New Roman" pitchFamily="18" charset="0"/>
                          <a:cs typeface="Times New Roman" pitchFamily="18" charset="0"/>
                        </a:rPr>
                        <a:t>Magnetic center, </a:t>
                      </a:r>
                    </a:p>
                    <a:p>
                      <a:pPr algn="ctr"/>
                      <a:r>
                        <a:rPr lang="en-US" altLang="zh-TW" sz="1600" b="1" baseline="0" dirty="0" smtClean="0">
                          <a:solidFill>
                            <a:schemeClr val="tx1"/>
                          </a:solidFill>
                          <a:latin typeface="Times New Roman" pitchFamily="18" charset="0"/>
                          <a:cs typeface="Times New Roman" pitchFamily="18" charset="0"/>
                        </a:rPr>
                        <a:t>Vertical-offset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0.002 </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0.009</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035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Magnetic center,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Horizontal-offset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0.005</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0.012</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035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Magnetic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Roll angle (degree)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-0.0063</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0.012</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956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Mechanical center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V-offset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-0.002</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0.004 </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r>
              <a:tr h="27886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Mechanical center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H-offset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-0.002</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0.006</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r>
              <a:tr h="27886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Mechanical</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Roll angle (degree)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0.003 </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0.005</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r>
            </a:tbl>
          </a:graphicData>
        </a:graphic>
      </p:graphicFrame>
      <p:graphicFrame>
        <p:nvGraphicFramePr>
          <p:cNvPr id="14" name="物件 13"/>
          <p:cNvGraphicFramePr>
            <a:graphicFrameLocks noChangeAspect="1"/>
          </p:cNvGraphicFramePr>
          <p:nvPr>
            <p:extLst>
              <p:ext uri="{D42A27DB-BD31-4B8C-83A1-F6EECF244321}">
                <p14:modId xmlns:p14="http://schemas.microsoft.com/office/powerpoint/2010/main" val="2131193611"/>
              </p:ext>
            </p:extLst>
          </p:nvPr>
        </p:nvGraphicFramePr>
        <p:xfrm>
          <a:off x="4283968" y="697889"/>
          <a:ext cx="5112568" cy="6665720"/>
        </p:xfrm>
        <a:graphic>
          <a:graphicData uri="http://schemas.openxmlformats.org/presentationml/2006/ole">
            <mc:AlternateContent xmlns:mc="http://schemas.openxmlformats.org/markup-compatibility/2006">
              <mc:Choice xmlns:v="urn:schemas-microsoft-com:vml" Requires="v">
                <p:oleObj spid="_x0000_s583870" name="Graph" r:id="rId3" imgW="2973600" imgH="3876840" progId="Origin50.Graph">
                  <p:embed/>
                </p:oleObj>
              </mc:Choice>
              <mc:Fallback>
                <p:oleObj name="Graph" r:id="rId3" imgW="2973600" imgH="3876840" progId="Origin50.Graph">
                  <p:embed/>
                  <p:pic>
                    <p:nvPicPr>
                      <p:cNvPr id="0" name=""/>
                      <p:cNvPicPr/>
                      <p:nvPr/>
                    </p:nvPicPr>
                    <p:blipFill>
                      <a:blip r:embed="rId4"/>
                      <a:stretch>
                        <a:fillRect/>
                      </a:stretch>
                    </p:blipFill>
                    <p:spPr>
                      <a:xfrm>
                        <a:off x="4283968" y="697889"/>
                        <a:ext cx="5112568" cy="6665720"/>
                      </a:xfrm>
                      <a:prstGeom prst="rect">
                        <a:avLst/>
                      </a:prstGeom>
                    </p:spPr>
                  </p:pic>
                </p:oleObj>
              </mc:Fallback>
            </mc:AlternateContent>
          </a:graphicData>
        </a:graphic>
      </p:graphicFrame>
    </p:spTree>
    <p:extLst>
      <p:ext uri="{BB962C8B-B14F-4D97-AF65-F5344CB8AC3E}">
        <p14:creationId xmlns:p14="http://schemas.microsoft.com/office/powerpoint/2010/main" val="41839087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a:off x="8604448" y="6381328"/>
            <a:ext cx="2133600" cy="365125"/>
          </a:xfrm>
          <a:prstGeom prst="rect">
            <a:avLst/>
          </a:prstGeom>
        </p:spPr>
        <p:txBody>
          <a:bodyPr/>
          <a:lstStyle/>
          <a:p>
            <a:pPr>
              <a:defRPr/>
            </a:pPr>
            <a:fld id="{994D710B-4A26-4F27-9322-EC32075BC120}" type="slidenum">
              <a:rPr lang="zh-TW" altLang="en-US" sz="1200">
                <a:solidFill>
                  <a:prstClr val="black">
                    <a:tint val="75000"/>
                  </a:prstClr>
                </a:solidFill>
              </a:rPr>
              <a:pPr>
                <a:defRPr/>
              </a:pPr>
              <a:t>33</a:t>
            </a:fld>
            <a:endParaRPr lang="zh-TW" altLang="en-US" sz="1200" dirty="0">
              <a:solidFill>
                <a:prstClr val="black">
                  <a:tint val="75000"/>
                </a:prstClr>
              </a:solidFill>
            </a:endParaRPr>
          </a:p>
        </p:txBody>
      </p:sp>
      <p:sp>
        <p:nvSpPr>
          <p:cNvPr id="16" name="文字方塊 5"/>
          <p:cNvSpPr txBox="1">
            <a:spLocks noChangeArrowheads="1"/>
          </p:cNvSpPr>
          <p:nvPr/>
        </p:nvSpPr>
        <p:spPr bwMode="auto">
          <a:xfrm>
            <a:off x="827088" y="97468"/>
            <a:ext cx="7993062" cy="646331"/>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3600" b="1" dirty="0" smtClean="0">
                <a:solidFill>
                  <a:srgbClr val="FF0000"/>
                </a:solidFill>
                <a:latin typeface="Times New Roman" pitchFamily="18" charset="0"/>
                <a:ea typeface="標楷體" pitchFamily="65" charset="-120"/>
              </a:rPr>
              <a:t>SR-long QM</a:t>
            </a:r>
            <a:endParaRPr kumimoji="0" lang="zh-TW" altLang="en-US" sz="3600" b="1" dirty="0">
              <a:solidFill>
                <a:srgbClr val="FF0000"/>
              </a:solidFill>
              <a:latin typeface="Times New Roman" pitchFamily="18" charset="0"/>
              <a:ea typeface="標楷體" pitchFamily="65" charset="-120"/>
            </a:endParaRPr>
          </a:p>
        </p:txBody>
      </p:sp>
      <p:sp>
        <p:nvSpPr>
          <p:cNvPr id="9" name="文字方塊 8"/>
          <p:cNvSpPr txBox="1"/>
          <p:nvPr/>
        </p:nvSpPr>
        <p:spPr>
          <a:xfrm>
            <a:off x="238200" y="828523"/>
            <a:ext cx="1598515"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Field strength</a:t>
            </a:r>
            <a:endParaRPr kumimoji="0" lang="zh-TW" altLang="en-US" sz="2000" dirty="0">
              <a:solidFill>
                <a:prstClr val="black"/>
              </a:solidFill>
              <a:latin typeface="Times New Roman" pitchFamily="18" charset="0"/>
              <a:ea typeface="標楷體" pitchFamily="65" charset="-120"/>
            </a:endParaRPr>
          </a:p>
        </p:txBody>
      </p:sp>
      <p:sp>
        <p:nvSpPr>
          <p:cNvPr id="13" name="文字方塊 12"/>
          <p:cNvSpPr txBox="1"/>
          <p:nvPr/>
        </p:nvSpPr>
        <p:spPr>
          <a:xfrm>
            <a:off x="4695082" y="1124744"/>
            <a:ext cx="4277542" cy="1631216"/>
          </a:xfrm>
          <a:prstGeom prst="rect">
            <a:avLst/>
          </a:prstGeom>
          <a:solidFill>
            <a:srgbClr val="FFFF00"/>
          </a:solidFill>
        </p:spPr>
        <p:txBody>
          <a:bodyPr wrap="square" rtlCol="0">
            <a:spAutoFit/>
          </a:bodyPr>
          <a:lstStyle/>
          <a:p>
            <a:pPr marL="285750" indent="-285750" algn="just">
              <a:buFont typeface="Wingdings" pitchFamily="2" charset="2"/>
              <a:buChar char="l"/>
            </a:pPr>
            <a:r>
              <a:rPr lang="en-US" altLang="zh-TW" sz="2000" dirty="0" smtClean="0">
                <a:latin typeface="Times New Roman" pitchFamily="18" charset="0"/>
                <a:cs typeface="Times New Roman" pitchFamily="18" charset="0"/>
              </a:rPr>
              <a:t>28 SR long-QM magnets </a:t>
            </a:r>
            <a:r>
              <a:rPr lang="en-US" altLang="zh-TW" sz="2000" dirty="0">
                <a:latin typeface="Times New Roman" pitchFamily="18" charset="0"/>
                <a:cs typeface="Times New Roman" pitchFamily="18" charset="0"/>
              </a:rPr>
              <a:t>were </a:t>
            </a:r>
            <a:r>
              <a:rPr lang="en-US" altLang="zh-TW" sz="2000" dirty="0">
                <a:latin typeface="Times New Roman"/>
              </a:rPr>
              <a:t>examined</a:t>
            </a:r>
            <a:r>
              <a:rPr lang="en-US" altLang="zh-TW" sz="2000" dirty="0">
                <a:latin typeface="Times New Roman" pitchFamily="18" charset="0"/>
                <a:cs typeface="Times New Roman" pitchFamily="18" charset="0"/>
              </a:rPr>
              <a:t> at NSRRC until </a:t>
            </a:r>
            <a:r>
              <a:rPr lang="en-US" altLang="zh-TW" sz="2000" dirty="0" smtClean="0">
                <a:latin typeface="Times New Roman" pitchFamily="18" charset="0"/>
                <a:cs typeface="Times New Roman" pitchFamily="18" charset="0"/>
              </a:rPr>
              <a:t>2013/05/30. (</a:t>
            </a:r>
            <a:r>
              <a:rPr lang="en-US" altLang="zh-TW" sz="2000" dirty="0">
                <a:latin typeface="Times New Roman" pitchFamily="18" charset="0"/>
                <a:cs typeface="Times New Roman" pitchFamily="18" charset="0"/>
              </a:rPr>
              <a:t>50 magnets required)</a:t>
            </a:r>
          </a:p>
          <a:p>
            <a:pPr marL="285750" indent="-285750" algn="just">
              <a:buFont typeface="Wingdings" pitchFamily="2" charset="2"/>
              <a:buChar char="l"/>
            </a:pPr>
            <a:r>
              <a:rPr lang="en-US" altLang="zh-TW" sz="2000" dirty="0" smtClean="0">
                <a:latin typeface="Times New Roman" pitchFamily="18" charset="0"/>
                <a:cs typeface="Times New Roman" pitchFamily="18" charset="0"/>
              </a:rPr>
              <a:t>The prototype magnet have a large field dispersion.</a:t>
            </a:r>
            <a:endParaRPr lang="zh-TW" altLang="en-US" sz="2000" dirty="0">
              <a:latin typeface="Times New Roman" pitchFamily="18" charset="0"/>
              <a:cs typeface="Times New Roman" pitchFamily="18" charset="0"/>
            </a:endParaRPr>
          </a:p>
        </p:txBody>
      </p:sp>
      <p:graphicFrame>
        <p:nvGraphicFramePr>
          <p:cNvPr id="2" name="物件 1"/>
          <p:cNvGraphicFramePr>
            <a:graphicFrameLocks noChangeAspect="1"/>
          </p:cNvGraphicFramePr>
          <p:nvPr>
            <p:extLst>
              <p:ext uri="{D42A27DB-BD31-4B8C-83A1-F6EECF244321}">
                <p14:modId xmlns:p14="http://schemas.microsoft.com/office/powerpoint/2010/main" val="825882977"/>
              </p:ext>
            </p:extLst>
          </p:nvPr>
        </p:nvGraphicFramePr>
        <p:xfrm>
          <a:off x="-88900" y="1268413"/>
          <a:ext cx="5092700" cy="3600450"/>
        </p:xfrm>
        <a:graphic>
          <a:graphicData uri="http://schemas.openxmlformats.org/presentationml/2006/ole">
            <mc:AlternateContent xmlns:mc="http://schemas.openxmlformats.org/markup-compatibility/2006">
              <mc:Choice xmlns:v="urn:schemas-microsoft-com:vml" Requires="v">
                <p:oleObj spid="_x0000_s585084" name="Graph" r:id="rId3" imgW="4276800" imgH="3022560" progId="Origin50.Graph">
                  <p:embed/>
                </p:oleObj>
              </mc:Choice>
              <mc:Fallback>
                <p:oleObj name="Graph" r:id="rId3" imgW="4276800" imgH="3022560" progId="Origin50.Graph">
                  <p:embed/>
                  <p:pic>
                    <p:nvPicPr>
                      <p:cNvPr id="0" name="物件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1268413"/>
                        <a:ext cx="50927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物件 4"/>
          <p:cNvGraphicFramePr>
            <a:graphicFrameLocks noChangeAspect="1"/>
          </p:cNvGraphicFramePr>
          <p:nvPr>
            <p:extLst>
              <p:ext uri="{D42A27DB-BD31-4B8C-83A1-F6EECF244321}">
                <p14:modId xmlns:p14="http://schemas.microsoft.com/office/powerpoint/2010/main" val="711065400"/>
              </p:ext>
            </p:extLst>
          </p:nvPr>
        </p:nvGraphicFramePr>
        <p:xfrm>
          <a:off x="4427538" y="2925763"/>
          <a:ext cx="5094287" cy="3598862"/>
        </p:xfrm>
        <a:graphic>
          <a:graphicData uri="http://schemas.openxmlformats.org/presentationml/2006/ole">
            <mc:AlternateContent xmlns:mc="http://schemas.openxmlformats.org/markup-compatibility/2006">
              <mc:Choice xmlns:v="urn:schemas-microsoft-com:vml" Requires="v">
                <p:oleObj spid="_x0000_s585085" name="Graph" r:id="rId5" imgW="4276800" imgH="3022560" progId="Origin50.Graph">
                  <p:embed/>
                </p:oleObj>
              </mc:Choice>
              <mc:Fallback>
                <p:oleObj name="Graph" r:id="rId5" imgW="4276800" imgH="3022560" progId="Origin50.Graph">
                  <p:embed/>
                  <p:pic>
                    <p:nvPicPr>
                      <p:cNvPr id="0" name="物件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2925763"/>
                        <a:ext cx="509428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281411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a:off x="8676456" y="6492875"/>
            <a:ext cx="2133600" cy="365125"/>
          </a:xfrm>
          <a:prstGeom prst="rect">
            <a:avLst/>
          </a:prstGeom>
        </p:spPr>
        <p:txBody>
          <a:bodyPr/>
          <a:lstStyle/>
          <a:p>
            <a:pPr>
              <a:defRPr/>
            </a:pPr>
            <a:fld id="{994D710B-4A26-4F27-9322-EC32075BC120}" type="slidenum">
              <a:rPr lang="zh-TW" altLang="en-US" sz="1200">
                <a:solidFill>
                  <a:prstClr val="black">
                    <a:tint val="75000"/>
                  </a:prstClr>
                </a:solidFill>
              </a:rPr>
              <a:pPr>
                <a:defRPr/>
              </a:pPr>
              <a:t>34</a:t>
            </a:fld>
            <a:endParaRPr lang="zh-TW" altLang="en-US" sz="1200" dirty="0">
              <a:solidFill>
                <a:prstClr val="black">
                  <a:tint val="75000"/>
                </a:prstClr>
              </a:solidFill>
            </a:endParaRPr>
          </a:p>
        </p:txBody>
      </p:sp>
      <p:sp>
        <p:nvSpPr>
          <p:cNvPr id="9" name="文字方塊 8"/>
          <p:cNvSpPr txBox="1"/>
          <p:nvPr/>
        </p:nvSpPr>
        <p:spPr>
          <a:xfrm>
            <a:off x="261615" y="918592"/>
            <a:ext cx="2536272"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Normalized multipoles</a:t>
            </a:r>
            <a:endParaRPr kumimoji="0" lang="zh-TW" altLang="en-US" sz="2000" dirty="0">
              <a:solidFill>
                <a:prstClr val="black"/>
              </a:solidFill>
              <a:latin typeface="Times New Roman" pitchFamily="18" charset="0"/>
              <a:ea typeface="標楷體" pitchFamily="65" charset="-120"/>
            </a:endParaRPr>
          </a:p>
        </p:txBody>
      </p:sp>
      <p:sp>
        <p:nvSpPr>
          <p:cNvPr id="12" name="文字方塊 5"/>
          <p:cNvSpPr txBox="1">
            <a:spLocks noChangeArrowheads="1"/>
          </p:cNvSpPr>
          <p:nvPr/>
        </p:nvSpPr>
        <p:spPr bwMode="auto">
          <a:xfrm>
            <a:off x="827088" y="97468"/>
            <a:ext cx="7993062" cy="646331"/>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3600" b="1" dirty="0" smtClean="0">
                <a:solidFill>
                  <a:srgbClr val="FF0000"/>
                </a:solidFill>
                <a:latin typeface="Times New Roman" pitchFamily="18" charset="0"/>
                <a:ea typeface="標楷體" pitchFamily="65" charset="-120"/>
              </a:rPr>
              <a:t>SR-long QM</a:t>
            </a:r>
            <a:endParaRPr kumimoji="0" lang="zh-TW" altLang="en-US" sz="3600" b="1" dirty="0">
              <a:solidFill>
                <a:srgbClr val="FF0000"/>
              </a:solidFill>
              <a:latin typeface="Times New Roman" pitchFamily="18" charset="0"/>
              <a:ea typeface="標楷體" pitchFamily="65" charset="-120"/>
            </a:endParaRPr>
          </a:p>
        </p:txBody>
      </p:sp>
      <p:sp>
        <p:nvSpPr>
          <p:cNvPr id="13" name="文字方塊 12"/>
          <p:cNvSpPr txBox="1"/>
          <p:nvPr/>
        </p:nvSpPr>
        <p:spPr>
          <a:xfrm>
            <a:off x="3371260" y="964759"/>
            <a:ext cx="5760765" cy="707886"/>
          </a:xfrm>
          <a:prstGeom prst="rect">
            <a:avLst/>
          </a:prstGeom>
          <a:solidFill>
            <a:srgbClr val="FFFF00"/>
          </a:solidFill>
        </p:spPr>
        <p:txBody>
          <a:bodyPr wrap="square" rtlCol="0">
            <a:spAutoFit/>
          </a:bodyPr>
          <a:lstStyle/>
          <a:p>
            <a:r>
              <a:rPr lang="en-US" altLang="zh-TW" sz="2000" dirty="0" smtClean="0">
                <a:latin typeface="Times New Roman" pitchFamily="18" charset="0"/>
                <a:cs typeface="Times New Roman" pitchFamily="18" charset="0"/>
              </a:rPr>
              <a:t>The mostly normalized multipoles of SR-long QM are within spec.</a:t>
            </a:r>
            <a:endParaRPr lang="zh-TW" altLang="en-US" sz="2000" dirty="0">
              <a:latin typeface="Times New Roman" pitchFamily="18" charset="0"/>
              <a:cs typeface="Times New Roman" pitchFamily="18" charset="0"/>
            </a:endParaRPr>
          </a:p>
        </p:txBody>
      </p:sp>
      <p:graphicFrame>
        <p:nvGraphicFramePr>
          <p:cNvPr id="2" name="物件 1"/>
          <p:cNvGraphicFramePr>
            <a:graphicFrameLocks noChangeAspect="1"/>
          </p:cNvGraphicFramePr>
          <p:nvPr>
            <p:extLst>
              <p:ext uri="{D42A27DB-BD31-4B8C-83A1-F6EECF244321}">
                <p14:modId xmlns:p14="http://schemas.microsoft.com/office/powerpoint/2010/main" val="3036726750"/>
              </p:ext>
            </p:extLst>
          </p:nvPr>
        </p:nvGraphicFramePr>
        <p:xfrm>
          <a:off x="-108520" y="1098222"/>
          <a:ext cx="8523288" cy="6538912"/>
        </p:xfrm>
        <a:graphic>
          <a:graphicData uri="http://schemas.openxmlformats.org/presentationml/2006/ole">
            <mc:AlternateContent xmlns:mc="http://schemas.openxmlformats.org/markup-compatibility/2006">
              <mc:Choice xmlns:v="urn:schemas-microsoft-com:vml" Requires="v">
                <p:oleObj spid="_x0000_s585919" name="Graph" r:id="rId3" imgW="3876480" imgH="2973600" progId="Origin50.Graph">
                  <p:embed/>
                </p:oleObj>
              </mc:Choice>
              <mc:Fallback>
                <p:oleObj name="Graph" r:id="rId3" imgW="3876480" imgH="2973600" progId="Origin50.Graph">
                  <p:embed/>
                  <p:pic>
                    <p:nvPicPr>
                      <p:cNvPr id="0"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098222"/>
                        <a:ext cx="8523288" cy="653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031986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a:off x="8676456" y="6465300"/>
            <a:ext cx="2133600" cy="365125"/>
          </a:xfrm>
          <a:prstGeom prst="rect">
            <a:avLst/>
          </a:prstGeom>
        </p:spPr>
        <p:txBody>
          <a:bodyPr/>
          <a:lstStyle/>
          <a:p>
            <a:pPr>
              <a:defRPr/>
            </a:pPr>
            <a:fld id="{994D710B-4A26-4F27-9322-EC32075BC120}" type="slidenum">
              <a:rPr lang="zh-TW" altLang="en-US" sz="1200">
                <a:solidFill>
                  <a:prstClr val="black">
                    <a:tint val="75000"/>
                  </a:prstClr>
                </a:solidFill>
              </a:rPr>
              <a:pPr>
                <a:defRPr/>
              </a:pPr>
              <a:t>35</a:t>
            </a:fld>
            <a:endParaRPr lang="zh-TW" altLang="en-US" sz="1200" dirty="0">
              <a:solidFill>
                <a:prstClr val="black">
                  <a:tint val="75000"/>
                </a:prstClr>
              </a:solidFill>
            </a:endParaRPr>
          </a:p>
        </p:txBody>
      </p:sp>
      <p:sp>
        <p:nvSpPr>
          <p:cNvPr id="9" name="文字方塊 5"/>
          <p:cNvSpPr txBox="1">
            <a:spLocks noChangeArrowheads="1"/>
          </p:cNvSpPr>
          <p:nvPr/>
        </p:nvSpPr>
        <p:spPr bwMode="auto">
          <a:xfrm>
            <a:off x="827088" y="97468"/>
            <a:ext cx="7993062" cy="646331"/>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3600" b="1" dirty="0" smtClean="0">
                <a:solidFill>
                  <a:srgbClr val="FF0000"/>
                </a:solidFill>
                <a:latin typeface="Times New Roman" pitchFamily="18" charset="0"/>
                <a:ea typeface="標楷體" pitchFamily="65" charset="-120"/>
              </a:rPr>
              <a:t>SR-long QM</a:t>
            </a:r>
            <a:endParaRPr kumimoji="0" lang="zh-TW" altLang="en-US" sz="3600" b="1" dirty="0">
              <a:solidFill>
                <a:srgbClr val="FF0000"/>
              </a:solidFill>
              <a:latin typeface="Times New Roman" pitchFamily="18" charset="0"/>
              <a:ea typeface="標楷體" pitchFamily="65" charset="-120"/>
            </a:endParaRPr>
          </a:p>
        </p:txBody>
      </p:sp>
      <p:sp>
        <p:nvSpPr>
          <p:cNvPr id="10" name="文字方塊 9"/>
          <p:cNvSpPr txBox="1"/>
          <p:nvPr/>
        </p:nvSpPr>
        <p:spPr>
          <a:xfrm>
            <a:off x="242004" y="878865"/>
            <a:ext cx="2980496"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Center offset and roll angle</a:t>
            </a:r>
            <a:endParaRPr kumimoji="0" lang="zh-TW" altLang="en-US" sz="2000" dirty="0">
              <a:solidFill>
                <a:prstClr val="black"/>
              </a:solidFill>
              <a:latin typeface="Times New Roman" pitchFamily="18" charset="0"/>
              <a:ea typeface="標楷體" pitchFamily="65" charset="-120"/>
            </a:endParaRPr>
          </a:p>
        </p:txBody>
      </p:sp>
      <p:sp>
        <p:nvSpPr>
          <p:cNvPr id="13" name="文字方塊 12"/>
          <p:cNvSpPr txBox="1"/>
          <p:nvPr/>
        </p:nvSpPr>
        <p:spPr>
          <a:xfrm>
            <a:off x="35496" y="5957469"/>
            <a:ext cx="4788123" cy="1015663"/>
          </a:xfrm>
          <a:prstGeom prst="rect">
            <a:avLst/>
          </a:prstGeom>
          <a:solidFill>
            <a:srgbClr val="FFFF00"/>
          </a:solidFill>
        </p:spPr>
        <p:txBody>
          <a:bodyPr wrap="square" rtlCol="0">
            <a:spAutoFit/>
          </a:bodyPr>
          <a:lstStyle/>
          <a:p>
            <a:r>
              <a:rPr lang="en-US" altLang="zh-TW" sz="2000" dirty="0" smtClean="0">
                <a:latin typeface="Times New Roman" pitchFamily="18" charset="0"/>
                <a:cs typeface="Times New Roman" pitchFamily="18" charset="0"/>
              </a:rPr>
              <a:t>The mean value of magnetic center offset &amp; magnet roll are within 0.01mm and 0.012</a:t>
            </a:r>
            <a:r>
              <a:rPr lang="en-US" altLang="zh-TW" sz="2000" baseline="30000" dirty="0" smtClean="0">
                <a:latin typeface="Times New Roman" pitchFamily="18" charset="0"/>
                <a:cs typeface="Times New Roman" pitchFamily="18" charset="0"/>
              </a:rPr>
              <a:t>o</a:t>
            </a:r>
            <a:r>
              <a:rPr lang="en-US" altLang="zh-TW" sz="2000" dirty="0" smtClean="0">
                <a:latin typeface="Times New Roman" pitchFamily="18" charset="0"/>
                <a:cs typeface="Times New Roman" pitchFamily="18" charset="0"/>
              </a:rPr>
              <a:t> in the vertical and horizontal direction.</a:t>
            </a:r>
            <a:endParaRPr lang="zh-TW" altLang="en-US" sz="2000" dirty="0">
              <a:latin typeface="Times New Roman" pitchFamily="18" charset="0"/>
              <a:cs typeface="Times New Roman" pitchFamily="18"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965867885"/>
              </p:ext>
            </p:extLst>
          </p:nvPr>
        </p:nvGraphicFramePr>
        <p:xfrm>
          <a:off x="249676" y="1324509"/>
          <a:ext cx="4032448" cy="4632960"/>
        </p:xfrm>
        <a:graphic>
          <a:graphicData uri="http://schemas.openxmlformats.org/drawingml/2006/table">
            <a:tbl>
              <a:tblPr firstRow="1" bandRow="1"/>
              <a:tblGrid>
                <a:gridCol w="1800200"/>
                <a:gridCol w="1116124"/>
                <a:gridCol w="1116124"/>
              </a:tblGrid>
              <a:tr h="292872">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endParaRPr lang="en-US" altLang="zh-TW" sz="1600" b="1" baseline="0" dirty="0" smtClean="0">
                        <a:solidFill>
                          <a:schemeClr val="tx1"/>
                        </a:solidFill>
                        <a:latin typeface="Times New Roman" pitchFamily="18" charset="0"/>
                        <a:cs typeface="Times New Roman"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28 </a:t>
                      </a:r>
                      <a:r>
                        <a:rPr kumimoji="0" lang="en-US" altLang="zh-TW" sz="16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long_QM</a:t>
                      </a: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magnets</a:t>
                      </a:r>
                      <a:endParaRPr kumimoji="0" lang="zh-TW" altLang="en-US"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720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endParaRPr lang="en-US" altLang="zh-TW" sz="1600" b="1" baseline="0" dirty="0" smtClean="0">
                        <a:solidFill>
                          <a:schemeClr val="tx1"/>
                        </a:solidFill>
                        <a:latin typeface="Times New Roman" pitchFamily="18" charset="0"/>
                        <a:cs typeface="Times New Roman"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Mean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Symbol"/>
                        </a:rPr>
                        <a:t>Std. Dev.</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035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600" b="1" baseline="0" dirty="0" smtClean="0">
                          <a:solidFill>
                            <a:schemeClr val="tx1"/>
                          </a:solidFill>
                          <a:latin typeface="Times New Roman" pitchFamily="18" charset="0"/>
                          <a:cs typeface="Times New Roman" pitchFamily="18" charset="0"/>
                        </a:rPr>
                        <a:t>Magnetic center, </a:t>
                      </a:r>
                    </a:p>
                    <a:p>
                      <a:pPr algn="ctr"/>
                      <a:r>
                        <a:rPr lang="en-US" altLang="zh-TW" sz="1600" b="1" baseline="0" dirty="0" smtClean="0">
                          <a:solidFill>
                            <a:schemeClr val="tx1"/>
                          </a:solidFill>
                          <a:latin typeface="Times New Roman" pitchFamily="18" charset="0"/>
                          <a:cs typeface="Times New Roman" pitchFamily="18" charset="0"/>
                        </a:rPr>
                        <a:t>Vertical-offset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0.003 </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0.008</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035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Magnetic center,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Horizontal-offset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-0.008</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0.012</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035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Magnetic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Roll angle (degree)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-0.004 </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0.009</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956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Mechanical center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V-offset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-0.004</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0.003 </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r>
              <a:tr h="27886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Mechanical center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H-offset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-0.004</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0.006</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r>
              <a:tr h="27886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Mechanical</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Roll angle (degree)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0.003 </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0.004</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r>
            </a:tbl>
          </a:graphicData>
        </a:graphic>
      </p:graphicFrame>
      <p:graphicFrame>
        <p:nvGraphicFramePr>
          <p:cNvPr id="14" name="物件 13"/>
          <p:cNvGraphicFramePr>
            <a:graphicFrameLocks noChangeAspect="1"/>
          </p:cNvGraphicFramePr>
          <p:nvPr>
            <p:extLst>
              <p:ext uri="{D42A27DB-BD31-4B8C-83A1-F6EECF244321}">
                <p14:modId xmlns:p14="http://schemas.microsoft.com/office/powerpoint/2010/main" val="1316629551"/>
              </p:ext>
            </p:extLst>
          </p:nvPr>
        </p:nvGraphicFramePr>
        <p:xfrm>
          <a:off x="4354132" y="552222"/>
          <a:ext cx="5004048" cy="6524232"/>
        </p:xfrm>
        <a:graphic>
          <a:graphicData uri="http://schemas.openxmlformats.org/presentationml/2006/ole">
            <mc:AlternateContent xmlns:mc="http://schemas.openxmlformats.org/markup-compatibility/2006">
              <mc:Choice xmlns:v="urn:schemas-microsoft-com:vml" Requires="v">
                <p:oleObj spid="_x0000_s586942" name="Graph" r:id="rId3" imgW="2973600" imgH="3876840" progId="Origin50.Graph">
                  <p:embed/>
                </p:oleObj>
              </mc:Choice>
              <mc:Fallback>
                <p:oleObj name="Graph" r:id="rId3" imgW="2973600" imgH="3876840" progId="Origin50.Graph">
                  <p:embed/>
                  <p:pic>
                    <p:nvPicPr>
                      <p:cNvPr id="0" name=""/>
                      <p:cNvPicPr/>
                      <p:nvPr/>
                    </p:nvPicPr>
                    <p:blipFill>
                      <a:blip r:embed="rId4"/>
                      <a:stretch>
                        <a:fillRect/>
                      </a:stretch>
                    </p:blipFill>
                    <p:spPr>
                      <a:xfrm>
                        <a:off x="4354132" y="552222"/>
                        <a:ext cx="5004048" cy="6524232"/>
                      </a:xfrm>
                      <a:prstGeom prst="rect">
                        <a:avLst/>
                      </a:prstGeom>
                    </p:spPr>
                  </p:pic>
                </p:oleObj>
              </mc:Fallback>
            </mc:AlternateContent>
          </a:graphicData>
        </a:graphic>
      </p:graphicFrame>
    </p:spTree>
    <p:extLst>
      <p:ext uri="{BB962C8B-B14F-4D97-AF65-F5344CB8AC3E}">
        <p14:creationId xmlns:p14="http://schemas.microsoft.com/office/powerpoint/2010/main" val="17655974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806450" y="0"/>
            <a:ext cx="8229600" cy="836613"/>
          </a:xfrm>
          <a:prstGeom prst="rect">
            <a:avLst/>
          </a:prstGeom>
          <a:noFill/>
          <a:ln w="9525">
            <a:noFill/>
            <a:miter lim="800000"/>
            <a:headEnd/>
            <a:tailEnd/>
          </a:ln>
        </p:spPr>
        <p:txBody>
          <a:bodyPr anchor="ctr"/>
          <a:lstStyle/>
          <a:p>
            <a:pPr algn="ctr">
              <a:defRPr/>
            </a:pPr>
            <a:r>
              <a:rPr lang="en-US" altLang="zh-TW" b="1" kern="0" dirty="0" err="1">
                <a:solidFill>
                  <a:srgbClr val="FF0000"/>
                </a:solidFill>
                <a:latin typeface="+mn-lt"/>
                <a:ea typeface="標楷體"/>
                <a:cs typeface="+mj-cs"/>
              </a:rPr>
              <a:t>Multipoles</a:t>
            </a:r>
            <a:r>
              <a:rPr lang="en-US" altLang="zh-TW" b="1" kern="0" dirty="0">
                <a:solidFill>
                  <a:srgbClr val="FF0000"/>
                </a:solidFill>
                <a:latin typeface="+mn-lt"/>
                <a:ea typeface="標楷體"/>
                <a:cs typeface="+mj-cs"/>
              </a:rPr>
              <a:t> distribution </a:t>
            </a:r>
            <a:r>
              <a:rPr lang="en-US" altLang="zh-TW" b="1" kern="0" dirty="0" smtClean="0">
                <a:solidFill>
                  <a:srgbClr val="FF0000"/>
                </a:solidFill>
                <a:latin typeface="+mn-lt"/>
                <a:ea typeface="標楷體"/>
                <a:cs typeface="+mj-cs"/>
              </a:rPr>
              <a:t>of Q-magnet along </a:t>
            </a:r>
            <a:r>
              <a:rPr lang="en-US" altLang="zh-TW" b="1" kern="0" dirty="0">
                <a:solidFill>
                  <a:srgbClr val="FF0000"/>
                </a:solidFill>
                <a:latin typeface="+mn-lt"/>
                <a:ea typeface="標楷體"/>
                <a:cs typeface="+mj-cs"/>
              </a:rPr>
              <a:t>Z-axis</a:t>
            </a:r>
          </a:p>
        </p:txBody>
      </p:sp>
      <p:pic>
        <p:nvPicPr>
          <p:cNvPr id="6148" name="Picture 4" descr="logo圓型"/>
          <p:cNvPicPr>
            <a:picLocks noChangeAspect="1" noChangeArrowheads="1"/>
          </p:cNvPicPr>
          <p:nvPr/>
        </p:nvPicPr>
        <p:blipFill>
          <a:blip r:embed="rId3" cstate="print"/>
          <a:srcRect/>
          <a:stretch>
            <a:fillRect/>
          </a:stretch>
        </p:blipFill>
        <p:spPr bwMode="auto">
          <a:xfrm>
            <a:off x="107950" y="44450"/>
            <a:ext cx="719138" cy="719138"/>
          </a:xfrm>
          <a:prstGeom prst="rect">
            <a:avLst/>
          </a:prstGeom>
          <a:noFill/>
          <a:ln w="9525">
            <a:noFill/>
            <a:miter lim="800000"/>
            <a:headEnd/>
            <a:tailEnd/>
          </a:ln>
        </p:spPr>
      </p:pic>
      <p:sp>
        <p:nvSpPr>
          <p:cNvPr id="8" name="Line 5"/>
          <p:cNvSpPr>
            <a:spLocks noChangeShapeType="1"/>
          </p:cNvSpPr>
          <p:nvPr/>
        </p:nvSpPr>
        <p:spPr bwMode="auto">
          <a:xfrm>
            <a:off x="792163" y="819150"/>
            <a:ext cx="8172450" cy="0"/>
          </a:xfrm>
          <a:prstGeom prst="line">
            <a:avLst/>
          </a:prstGeom>
          <a:noFill/>
          <a:ln w="76200" cmpd="tri">
            <a:solidFill>
              <a:srgbClr val="333399"/>
            </a:solidFill>
            <a:round/>
            <a:headEnd/>
            <a:tailEnd/>
          </a:ln>
        </p:spPr>
        <p:txBody>
          <a:bodyPr/>
          <a:lstStyle/>
          <a:p>
            <a:pPr>
              <a:defRPr/>
            </a:pPr>
            <a:endParaRPr lang="zh-TW" altLang="en-US" kern="0">
              <a:solidFill>
                <a:srgbClr val="000000"/>
              </a:solidFill>
              <a:latin typeface="Arial" charset="0"/>
            </a:endParaRPr>
          </a:p>
        </p:txBody>
      </p:sp>
      <p:sp>
        <p:nvSpPr>
          <p:cNvPr id="11" name="投影片編號版面配置區 10"/>
          <p:cNvSpPr>
            <a:spLocks noGrp="1"/>
          </p:cNvSpPr>
          <p:nvPr>
            <p:ph type="sldNum" sz="quarter" idx="4294967295"/>
          </p:nvPr>
        </p:nvSpPr>
        <p:spPr>
          <a:xfrm>
            <a:off x="8676928" y="6381750"/>
            <a:ext cx="467072" cy="476250"/>
          </a:xfrm>
          <a:prstGeom prst="rect">
            <a:avLst/>
          </a:prstGeom>
        </p:spPr>
        <p:txBody>
          <a:bodyPr/>
          <a:lstStyle/>
          <a:p>
            <a:pPr>
              <a:defRPr/>
            </a:pPr>
            <a:fld id="{FE187233-CFE8-4C98-8949-D3A6612DA1B3}" type="slidenum">
              <a:rPr lang="en-US" altLang="zh-TW" sz="1600" smtClean="0"/>
              <a:pPr>
                <a:defRPr/>
              </a:pPr>
              <a:t>36</a:t>
            </a:fld>
            <a:endParaRPr lang="en-US" altLang="zh-TW" sz="1600" dirty="0"/>
          </a:p>
        </p:txBody>
      </p:sp>
      <p:sp>
        <p:nvSpPr>
          <p:cNvPr id="615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TW" altLang="en-US"/>
          </a:p>
        </p:txBody>
      </p:sp>
      <p:sp>
        <p:nvSpPr>
          <p:cNvPr id="615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146" name="Object 4"/>
          <p:cNvGraphicFramePr>
            <a:graphicFrameLocks noChangeAspect="1"/>
          </p:cNvGraphicFramePr>
          <p:nvPr>
            <p:extLst>
              <p:ext uri="{D42A27DB-BD31-4B8C-83A1-F6EECF244321}">
                <p14:modId xmlns:p14="http://schemas.microsoft.com/office/powerpoint/2010/main" val="3910727954"/>
              </p:ext>
            </p:extLst>
          </p:nvPr>
        </p:nvGraphicFramePr>
        <p:xfrm>
          <a:off x="-828600" y="450335"/>
          <a:ext cx="8785225" cy="6737350"/>
        </p:xfrm>
        <a:graphic>
          <a:graphicData uri="http://schemas.openxmlformats.org/presentationml/2006/ole">
            <mc:AlternateContent xmlns:mc="http://schemas.openxmlformats.org/markup-compatibility/2006">
              <mc:Choice xmlns:v="urn:schemas-microsoft-com:vml" Requires="v">
                <p:oleObj spid="_x0000_s602158" name="Graph" r:id="rId4" imgW="3876480" imgH="2973600" progId="Origin50.Graph">
                  <p:embed/>
                </p:oleObj>
              </mc:Choice>
              <mc:Fallback>
                <p:oleObj name="Graph" r:id="rId4" imgW="3876480" imgH="29736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00" y="450335"/>
                        <a:ext cx="8785225" cy="673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53" name="Picture 5"/>
          <p:cNvPicPr>
            <a:picLocks noChangeAspect="1" noChangeArrowheads="1"/>
          </p:cNvPicPr>
          <p:nvPr/>
        </p:nvPicPr>
        <p:blipFill>
          <a:blip r:embed="rId6" cstate="print"/>
          <a:srcRect l="46417" t="18993" r="34447" b="10133"/>
          <a:stretch>
            <a:fillRect/>
          </a:stretch>
        </p:blipFill>
        <p:spPr bwMode="auto">
          <a:xfrm>
            <a:off x="7199313" y="1412874"/>
            <a:ext cx="1944687" cy="4608513"/>
          </a:xfrm>
          <a:prstGeom prst="rect">
            <a:avLst/>
          </a:prstGeom>
          <a:noFill/>
          <a:ln w="9525">
            <a:noFill/>
            <a:miter lim="800000"/>
            <a:headEnd/>
            <a:tailEnd/>
          </a:ln>
        </p:spPr>
      </p:pic>
    </p:spTree>
    <p:extLst>
      <p:ext uri="{BB962C8B-B14F-4D97-AF65-F5344CB8AC3E}">
        <p14:creationId xmlns:p14="http://schemas.microsoft.com/office/powerpoint/2010/main" val="32978607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logo圓型"/>
          <p:cNvPicPr>
            <a:picLocks noChangeAspect="1" noChangeArrowheads="1"/>
          </p:cNvPicPr>
          <p:nvPr/>
        </p:nvPicPr>
        <p:blipFill>
          <a:blip r:embed="rId3" cstate="print"/>
          <a:srcRect/>
          <a:stretch>
            <a:fillRect/>
          </a:stretch>
        </p:blipFill>
        <p:spPr bwMode="auto">
          <a:xfrm>
            <a:off x="107950" y="44450"/>
            <a:ext cx="719138" cy="719138"/>
          </a:xfrm>
          <a:prstGeom prst="rect">
            <a:avLst/>
          </a:prstGeom>
          <a:noFill/>
          <a:ln w="9525">
            <a:noFill/>
            <a:miter lim="800000"/>
            <a:headEnd/>
            <a:tailEnd/>
          </a:ln>
        </p:spPr>
      </p:pic>
      <p:sp>
        <p:nvSpPr>
          <p:cNvPr id="8" name="Line 5"/>
          <p:cNvSpPr>
            <a:spLocks noChangeShapeType="1"/>
          </p:cNvSpPr>
          <p:nvPr/>
        </p:nvSpPr>
        <p:spPr bwMode="auto">
          <a:xfrm>
            <a:off x="792163" y="819150"/>
            <a:ext cx="8172450" cy="0"/>
          </a:xfrm>
          <a:prstGeom prst="line">
            <a:avLst/>
          </a:prstGeom>
          <a:noFill/>
          <a:ln w="76200" cmpd="tri">
            <a:solidFill>
              <a:srgbClr val="333399"/>
            </a:solidFill>
            <a:round/>
            <a:headEnd/>
            <a:tailEnd/>
          </a:ln>
        </p:spPr>
        <p:txBody>
          <a:bodyPr/>
          <a:lstStyle/>
          <a:p>
            <a:pPr>
              <a:defRPr/>
            </a:pPr>
            <a:endParaRPr lang="zh-TW" altLang="en-US" kern="0">
              <a:solidFill>
                <a:srgbClr val="000000"/>
              </a:solidFill>
              <a:latin typeface="Arial" charset="0"/>
            </a:endParaRPr>
          </a:p>
        </p:txBody>
      </p:sp>
      <p:sp>
        <p:nvSpPr>
          <p:cNvPr id="11" name="投影片編號版面配置區 10"/>
          <p:cNvSpPr>
            <a:spLocks noGrp="1"/>
          </p:cNvSpPr>
          <p:nvPr>
            <p:ph type="sldNum" sz="quarter" idx="4294967295"/>
          </p:nvPr>
        </p:nvSpPr>
        <p:spPr>
          <a:xfrm>
            <a:off x="8589722" y="6381750"/>
            <a:ext cx="539080" cy="476250"/>
          </a:xfrm>
          <a:prstGeom prst="rect">
            <a:avLst/>
          </a:prstGeom>
        </p:spPr>
        <p:txBody>
          <a:bodyPr/>
          <a:lstStyle/>
          <a:p>
            <a:pPr>
              <a:defRPr/>
            </a:pPr>
            <a:fld id="{CC96CAC7-9067-4A37-90C3-6C231742BE5F}" type="slidenum">
              <a:rPr lang="en-US" altLang="zh-TW" sz="1600" smtClean="0"/>
              <a:pPr>
                <a:defRPr/>
              </a:pPr>
              <a:t>37</a:t>
            </a:fld>
            <a:endParaRPr lang="en-US" altLang="zh-TW" sz="1600" dirty="0"/>
          </a:p>
        </p:txBody>
      </p:sp>
      <p:sp>
        <p:nvSpPr>
          <p:cNvPr id="717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TW" altLang="en-US"/>
          </a:p>
        </p:txBody>
      </p:sp>
      <p:sp>
        <p:nvSpPr>
          <p:cNvPr id="717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TW" altLang="en-US"/>
          </a:p>
        </p:txBody>
      </p:sp>
      <p:sp>
        <p:nvSpPr>
          <p:cNvPr id="12" name="Rectangle 2"/>
          <p:cNvSpPr txBox="1">
            <a:spLocks noChangeArrowheads="1"/>
          </p:cNvSpPr>
          <p:nvPr/>
        </p:nvSpPr>
        <p:spPr bwMode="auto">
          <a:xfrm>
            <a:off x="806450" y="0"/>
            <a:ext cx="8229600" cy="836613"/>
          </a:xfrm>
          <a:prstGeom prst="rect">
            <a:avLst/>
          </a:prstGeom>
          <a:noFill/>
          <a:ln w="9525">
            <a:noFill/>
            <a:miter lim="800000"/>
            <a:headEnd/>
            <a:tailEnd/>
          </a:ln>
        </p:spPr>
        <p:txBody>
          <a:bodyPr anchor="ctr"/>
          <a:lstStyle/>
          <a:p>
            <a:pPr algn="ctr">
              <a:defRPr/>
            </a:pPr>
            <a:r>
              <a:rPr lang="en-US" altLang="zh-TW" b="1" kern="0" dirty="0" err="1">
                <a:solidFill>
                  <a:srgbClr val="FF0000"/>
                </a:solidFill>
                <a:latin typeface="+mn-lt"/>
                <a:ea typeface="標楷體"/>
                <a:cs typeface="+mj-cs"/>
              </a:rPr>
              <a:t>Multipoles</a:t>
            </a:r>
            <a:r>
              <a:rPr lang="en-US" altLang="zh-TW" b="1" kern="0" dirty="0">
                <a:solidFill>
                  <a:srgbClr val="FF0000"/>
                </a:solidFill>
                <a:latin typeface="+mn-lt"/>
                <a:ea typeface="標楷體"/>
                <a:cs typeface="+mj-cs"/>
              </a:rPr>
              <a:t> distribution </a:t>
            </a:r>
            <a:r>
              <a:rPr lang="en-US" altLang="zh-TW" b="1" kern="0" dirty="0" smtClean="0">
                <a:solidFill>
                  <a:srgbClr val="FF0000"/>
                </a:solidFill>
                <a:latin typeface="+mn-lt"/>
                <a:ea typeface="標楷體"/>
                <a:cs typeface="+mj-cs"/>
              </a:rPr>
              <a:t>of Q-magnet along </a:t>
            </a:r>
            <a:r>
              <a:rPr lang="en-US" altLang="zh-TW" b="1" kern="0" dirty="0">
                <a:solidFill>
                  <a:srgbClr val="FF0000"/>
                </a:solidFill>
                <a:latin typeface="+mn-lt"/>
                <a:ea typeface="標楷體"/>
                <a:cs typeface="+mj-cs"/>
              </a:rPr>
              <a:t>Z-axis</a:t>
            </a:r>
          </a:p>
        </p:txBody>
      </p:sp>
      <p:graphicFrame>
        <p:nvGraphicFramePr>
          <p:cNvPr id="7170" name="Object 4"/>
          <p:cNvGraphicFramePr>
            <a:graphicFrameLocks noChangeAspect="1"/>
          </p:cNvGraphicFramePr>
          <p:nvPr>
            <p:extLst>
              <p:ext uri="{D42A27DB-BD31-4B8C-83A1-F6EECF244321}">
                <p14:modId xmlns:p14="http://schemas.microsoft.com/office/powerpoint/2010/main" val="2667750264"/>
              </p:ext>
            </p:extLst>
          </p:nvPr>
        </p:nvGraphicFramePr>
        <p:xfrm>
          <a:off x="-180528" y="404019"/>
          <a:ext cx="8805069" cy="6753654"/>
        </p:xfrm>
        <a:graphic>
          <a:graphicData uri="http://schemas.openxmlformats.org/presentationml/2006/ole">
            <mc:AlternateContent xmlns:mc="http://schemas.openxmlformats.org/markup-compatibility/2006">
              <mc:Choice xmlns:v="urn:schemas-microsoft-com:vml" Requires="v">
                <p:oleObj spid="_x0000_s603182" name="Graph" r:id="rId4" imgW="3876480" imgH="2973600" progId="Origin50.Graph">
                  <p:embed/>
                </p:oleObj>
              </mc:Choice>
              <mc:Fallback>
                <p:oleObj name="Graph" r:id="rId4" imgW="3876480" imgH="29736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404019"/>
                        <a:ext cx="8805069" cy="6753654"/>
                      </a:xfrm>
                      <a:prstGeom prst="rect">
                        <a:avLst/>
                      </a:prstGeom>
                      <a:noFill/>
                      <a:ln>
                        <a:noFill/>
                      </a:ln>
                      <a:effectLst/>
                      <a:extLst/>
                    </p:spPr>
                  </p:pic>
                </p:oleObj>
              </mc:Fallback>
            </mc:AlternateContent>
          </a:graphicData>
        </a:graphic>
      </p:graphicFrame>
      <p:sp>
        <p:nvSpPr>
          <p:cNvPr id="2" name="文字方塊 1"/>
          <p:cNvSpPr txBox="1"/>
          <p:nvPr/>
        </p:nvSpPr>
        <p:spPr>
          <a:xfrm>
            <a:off x="-50476" y="6412686"/>
            <a:ext cx="9194475" cy="369332"/>
          </a:xfrm>
          <a:prstGeom prst="rect">
            <a:avLst/>
          </a:prstGeom>
          <a:noFill/>
        </p:spPr>
        <p:txBody>
          <a:bodyPr wrap="square" rtlCol="0">
            <a:spAutoFit/>
          </a:bodyPr>
          <a:lstStyle/>
          <a:p>
            <a:pPr marL="185738" indent="-185738">
              <a:spcAft>
                <a:spcPts val="600"/>
              </a:spcAft>
              <a:buFont typeface="Arial" pitchFamily="34" charset="0"/>
              <a:buChar char="•"/>
            </a:pPr>
            <a:r>
              <a:rPr lang="en-US" altLang="zh-TW" sz="1800" dirty="0" smtClean="0">
                <a:solidFill>
                  <a:srgbClr val="0000FF"/>
                </a:solidFill>
              </a:rPr>
              <a:t>Exact Skew </a:t>
            </a:r>
            <a:r>
              <a:rPr lang="en-US" altLang="zh-TW" sz="1800" dirty="0" err="1" smtClean="0">
                <a:solidFill>
                  <a:srgbClr val="0000FF"/>
                </a:solidFill>
              </a:rPr>
              <a:t>quadrupole</a:t>
            </a:r>
            <a:r>
              <a:rPr lang="en-US" altLang="zh-TW" sz="1800" dirty="0" smtClean="0">
                <a:solidFill>
                  <a:srgbClr val="0000FF"/>
                </a:solidFill>
              </a:rPr>
              <a:t> term can be obtained after the angle calibration of Hall probe .</a:t>
            </a:r>
            <a:endParaRPr lang="zh-TW" altLang="en-US" sz="1800" dirty="0">
              <a:solidFill>
                <a:srgbClr val="0000FF"/>
              </a:solidFill>
            </a:endParaRPr>
          </a:p>
        </p:txBody>
      </p:sp>
    </p:spTree>
    <p:extLst>
      <p:ext uri="{BB962C8B-B14F-4D97-AF65-F5344CB8AC3E}">
        <p14:creationId xmlns:p14="http://schemas.microsoft.com/office/powerpoint/2010/main" val="41717259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a:off x="8820150" y="6467897"/>
            <a:ext cx="2133600" cy="365125"/>
          </a:xfrm>
          <a:prstGeom prst="rect">
            <a:avLst/>
          </a:prstGeom>
        </p:spPr>
        <p:txBody>
          <a:bodyPr/>
          <a:lstStyle/>
          <a:p>
            <a:pPr>
              <a:defRPr/>
            </a:pPr>
            <a:fld id="{994D710B-4A26-4F27-9322-EC32075BC120}" type="slidenum">
              <a:rPr lang="zh-TW" altLang="en-US" sz="1200">
                <a:solidFill>
                  <a:prstClr val="black">
                    <a:tint val="75000"/>
                  </a:prstClr>
                </a:solidFill>
              </a:rPr>
              <a:pPr>
                <a:defRPr/>
              </a:pPr>
              <a:t>38</a:t>
            </a:fld>
            <a:endParaRPr lang="zh-TW" altLang="en-US" sz="1200" dirty="0">
              <a:solidFill>
                <a:prstClr val="black">
                  <a:tint val="75000"/>
                </a:prstClr>
              </a:solidFill>
            </a:endParaRPr>
          </a:p>
        </p:txBody>
      </p:sp>
      <p:sp>
        <p:nvSpPr>
          <p:cNvPr id="16" name="文字方塊 5"/>
          <p:cNvSpPr txBox="1">
            <a:spLocks noChangeArrowheads="1"/>
          </p:cNvSpPr>
          <p:nvPr/>
        </p:nvSpPr>
        <p:spPr bwMode="auto">
          <a:xfrm>
            <a:off x="839517" y="97468"/>
            <a:ext cx="7993062" cy="646331"/>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3600" b="1" dirty="0" smtClean="0">
                <a:solidFill>
                  <a:srgbClr val="FF0000"/>
                </a:solidFill>
                <a:latin typeface="Times New Roman" pitchFamily="18" charset="0"/>
                <a:ea typeface="標楷體" pitchFamily="65" charset="-120"/>
              </a:rPr>
              <a:t>SR-</a:t>
            </a:r>
            <a:r>
              <a:rPr kumimoji="0" lang="en-US" altLang="zh-TW" sz="3600" b="1" dirty="0" err="1" smtClean="0">
                <a:solidFill>
                  <a:srgbClr val="FF0000"/>
                </a:solidFill>
                <a:latin typeface="Times New Roman" pitchFamily="18" charset="0"/>
                <a:ea typeface="標楷體" pitchFamily="65" charset="-120"/>
              </a:rPr>
              <a:t>Sextupole</a:t>
            </a:r>
            <a:r>
              <a:rPr kumimoji="0" lang="en-US" altLang="zh-TW" sz="3600" b="1" dirty="0" smtClean="0">
                <a:solidFill>
                  <a:srgbClr val="FF0000"/>
                </a:solidFill>
                <a:latin typeface="Times New Roman" pitchFamily="18" charset="0"/>
                <a:ea typeface="標楷體" pitchFamily="65" charset="-120"/>
              </a:rPr>
              <a:t> Magnet (SM)</a:t>
            </a:r>
            <a:endParaRPr kumimoji="0" lang="zh-TW" altLang="en-US" sz="3600" b="1" dirty="0">
              <a:solidFill>
                <a:srgbClr val="FF0000"/>
              </a:solidFill>
              <a:latin typeface="Times New Roman" pitchFamily="18" charset="0"/>
              <a:ea typeface="標楷體" pitchFamily="65" charset="-120"/>
            </a:endParaRPr>
          </a:p>
        </p:txBody>
      </p:sp>
      <p:sp>
        <p:nvSpPr>
          <p:cNvPr id="9" name="文字方塊 8"/>
          <p:cNvSpPr txBox="1"/>
          <p:nvPr/>
        </p:nvSpPr>
        <p:spPr>
          <a:xfrm>
            <a:off x="395536" y="984016"/>
            <a:ext cx="1598515"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Field strength</a:t>
            </a:r>
            <a:endParaRPr kumimoji="0" lang="zh-TW" altLang="en-US" sz="2000" dirty="0">
              <a:solidFill>
                <a:prstClr val="black"/>
              </a:solidFill>
              <a:latin typeface="Times New Roman" pitchFamily="18" charset="0"/>
              <a:ea typeface="標楷體" pitchFamily="65" charset="-120"/>
            </a:endParaRPr>
          </a:p>
        </p:txBody>
      </p:sp>
      <p:sp>
        <p:nvSpPr>
          <p:cNvPr id="8" name="文字方塊 7"/>
          <p:cNvSpPr txBox="1"/>
          <p:nvPr/>
        </p:nvSpPr>
        <p:spPr>
          <a:xfrm>
            <a:off x="4716337" y="968627"/>
            <a:ext cx="4248151" cy="1631216"/>
          </a:xfrm>
          <a:prstGeom prst="rect">
            <a:avLst/>
          </a:prstGeom>
          <a:solidFill>
            <a:srgbClr val="FFFF00"/>
          </a:solidFill>
        </p:spPr>
        <p:txBody>
          <a:bodyPr wrap="square" rtlCol="0">
            <a:spAutoFit/>
          </a:bodyPr>
          <a:lstStyle/>
          <a:p>
            <a:pPr marL="285750" indent="-285750">
              <a:buFont typeface="Wingdings" pitchFamily="2" charset="2"/>
              <a:buChar char="l"/>
            </a:pPr>
            <a:r>
              <a:rPr lang="en-US" altLang="zh-TW" sz="2000" dirty="0" smtClean="0">
                <a:latin typeface="Times New Roman" pitchFamily="18" charset="0"/>
                <a:cs typeface="Times New Roman" pitchFamily="18" charset="0"/>
              </a:rPr>
              <a:t>132 SR-SM </a:t>
            </a:r>
            <a:r>
              <a:rPr lang="en-US" altLang="zh-TW" sz="2000" dirty="0">
                <a:latin typeface="Times New Roman" pitchFamily="18" charset="0"/>
                <a:cs typeface="Times New Roman" pitchFamily="18" charset="0"/>
              </a:rPr>
              <a:t>magnets were </a:t>
            </a:r>
            <a:r>
              <a:rPr lang="en-US" altLang="zh-TW" sz="2000" dirty="0">
                <a:latin typeface="Times New Roman"/>
              </a:rPr>
              <a:t>examined</a:t>
            </a:r>
            <a:r>
              <a:rPr lang="en-US" altLang="zh-TW" sz="2000" dirty="0">
                <a:latin typeface="Times New Roman" pitchFamily="18" charset="0"/>
                <a:cs typeface="Times New Roman" pitchFamily="18" charset="0"/>
              </a:rPr>
              <a:t> at </a:t>
            </a:r>
            <a:r>
              <a:rPr lang="en-US" altLang="zh-TW" sz="2000" dirty="0" smtClean="0">
                <a:latin typeface="Times New Roman" pitchFamily="18" charset="0"/>
                <a:cs typeface="Times New Roman" pitchFamily="18" charset="0"/>
              </a:rPr>
              <a:t>NSRRC until 2013/05/30. (174 </a:t>
            </a:r>
            <a:r>
              <a:rPr lang="en-US" altLang="zh-TW" sz="2000" dirty="0">
                <a:latin typeface="Times New Roman" pitchFamily="18" charset="0"/>
                <a:cs typeface="Times New Roman" pitchFamily="18" charset="0"/>
              </a:rPr>
              <a:t>magnets required)</a:t>
            </a:r>
          </a:p>
          <a:p>
            <a:pPr marL="285750" indent="-285750">
              <a:buFont typeface="Wingdings" pitchFamily="2" charset="2"/>
              <a:buChar char="l"/>
            </a:pPr>
            <a:r>
              <a:rPr lang="en-US" altLang="zh-TW" sz="2000" dirty="0" smtClean="0">
                <a:latin typeface="Times New Roman" pitchFamily="18" charset="0"/>
                <a:cs typeface="Times New Roman" pitchFamily="18" charset="0"/>
              </a:rPr>
              <a:t>The large dispersion is dominated by prototype magnet.</a:t>
            </a:r>
            <a:endParaRPr lang="zh-TW" altLang="en-US" sz="2000" dirty="0">
              <a:latin typeface="Times New Roman" pitchFamily="18" charset="0"/>
              <a:cs typeface="Times New Roman" pitchFamily="18" charset="0"/>
            </a:endParaRPr>
          </a:p>
        </p:txBody>
      </p:sp>
      <p:graphicFrame>
        <p:nvGraphicFramePr>
          <p:cNvPr id="2" name="物件 1"/>
          <p:cNvGraphicFramePr>
            <a:graphicFrameLocks noChangeAspect="1"/>
          </p:cNvGraphicFramePr>
          <p:nvPr>
            <p:extLst>
              <p:ext uri="{D42A27DB-BD31-4B8C-83A1-F6EECF244321}">
                <p14:modId xmlns:p14="http://schemas.microsoft.com/office/powerpoint/2010/main" val="2537493157"/>
              </p:ext>
            </p:extLst>
          </p:nvPr>
        </p:nvGraphicFramePr>
        <p:xfrm>
          <a:off x="-19147" y="1484784"/>
          <a:ext cx="5124450" cy="3600450"/>
        </p:xfrm>
        <a:graphic>
          <a:graphicData uri="http://schemas.openxmlformats.org/presentationml/2006/ole">
            <mc:AlternateContent xmlns:mc="http://schemas.openxmlformats.org/markup-compatibility/2006">
              <mc:Choice xmlns:v="urn:schemas-microsoft-com:vml" Requires="v">
                <p:oleObj spid="_x0000_s588156" name="Graph" r:id="rId3" imgW="4131360" imgH="2901600" progId="Origin50.Graph">
                  <p:embed/>
                </p:oleObj>
              </mc:Choice>
              <mc:Fallback>
                <p:oleObj name="Graph" r:id="rId3" imgW="4131360" imgH="2901600" progId="Origin50.Graph">
                  <p:embed/>
                  <p:pic>
                    <p:nvPicPr>
                      <p:cNvPr id="0"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7" y="1484784"/>
                        <a:ext cx="5124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物件 3"/>
          <p:cNvGraphicFramePr>
            <a:graphicFrameLocks noChangeAspect="1"/>
          </p:cNvGraphicFramePr>
          <p:nvPr>
            <p:extLst>
              <p:ext uri="{D42A27DB-BD31-4B8C-83A1-F6EECF244321}">
                <p14:modId xmlns:p14="http://schemas.microsoft.com/office/powerpoint/2010/main" val="1606262082"/>
              </p:ext>
            </p:extLst>
          </p:nvPr>
        </p:nvGraphicFramePr>
        <p:xfrm>
          <a:off x="4463953" y="3005609"/>
          <a:ext cx="5092700" cy="3598862"/>
        </p:xfrm>
        <a:graphic>
          <a:graphicData uri="http://schemas.openxmlformats.org/presentationml/2006/ole">
            <mc:AlternateContent xmlns:mc="http://schemas.openxmlformats.org/markup-compatibility/2006">
              <mc:Choice xmlns:v="urn:schemas-microsoft-com:vml" Requires="v">
                <p:oleObj spid="_x0000_s588157" name="Graph" r:id="rId5" imgW="4276800" imgH="3022560" progId="Origin50.Graph">
                  <p:embed/>
                </p:oleObj>
              </mc:Choice>
              <mc:Fallback>
                <p:oleObj name="Graph" r:id="rId5" imgW="4276800" imgH="3022560" progId="Origin50.Graph">
                  <p:embed/>
                  <p:pic>
                    <p:nvPicPr>
                      <p:cNvPr id="0" name="物件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3953" y="3005609"/>
                        <a:ext cx="509270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379738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a:off x="8676456" y="6492875"/>
            <a:ext cx="2133600" cy="365125"/>
          </a:xfrm>
          <a:prstGeom prst="rect">
            <a:avLst/>
          </a:prstGeom>
        </p:spPr>
        <p:txBody>
          <a:bodyPr/>
          <a:lstStyle/>
          <a:p>
            <a:pPr>
              <a:defRPr/>
            </a:pPr>
            <a:fld id="{994D710B-4A26-4F27-9322-EC32075BC120}" type="slidenum">
              <a:rPr lang="zh-TW" altLang="en-US" sz="1200">
                <a:solidFill>
                  <a:prstClr val="black">
                    <a:tint val="75000"/>
                  </a:prstClr>
                </a:solidFill>
              </a:rPr>
              <a:pPr>
                <a:defRPr/>
              </a:pPr>
              <a:t>39</a:t>
            </a:fld>
            <a:endParaRPr lang="zh-TW" altLang="en-US" sz="1200" dirty="0">
              <a:solidFill>
                <a:prstClr val="black">
                  <a:tint val="75000"/>
                </a:prstClr>
              </a:solidFill>
            </a:endParaRPr>
          </a:p>
        </p:txBody>
      </p:sp>
      <p:sp>
        <p:nvSpPr>
          <p:cNvPr id="9" name="文字方塊 8"/>
          <p:cNvSpPr txBox="1"/>
          <p:nvPr/>
        </p:nvSpPr>
        <p:spPr>
          <a:xfrm>
            <a:off x="238200" y="960413"/>
            <a:ext cx="2536272"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Normalized multipoles</a:t>
            </a:r>
            <a:endParaRPr kumimoji="0" lang="zh-TW" altLang="en-US" sz="2000" dirty="0">
              <a:solidFill>
                <a:prstClr val="black"/>
              </a:solidFill>
              <a:latin typeface="Times New Roman" pitchFamily="18" charset="0"/>
              <a:ea typeface="標楷體" pitchFamily="65" charset="-120"/>
            </a:endParaRPr>
          </a:p>
        </p:txBody>
      </p:sp>
      <p:sp>
        <p:nvSpPr>
          <p:cNvPr id="12" name="文字方塊 5"/>
          <p:cNvSpPr txBox="1">
            <a:spLocks noChangeArrowheads="1"/>
          </p:cNvSpPr>
          <p:nvPr/>
        </p:nvSpPr>
        <p:spPr bwMode="auto">
          <a:xfrm>
            <a:off x="827088" y="97468"/>
            <a:ext cx="7993062" cy="646331"/>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3600" b="1" dirty="0" smtClean="0">
                <a:solidFill>
                  <a:srgbClr val="FF0000"/>
                </a:solidFill>
                <a:latin typeface="Times New Roman" pitchFamily="18" charset="0"/>
                <a:ea typeface="標楷體" pitchFamily="65" charset="-120"/>
              </a:rPr>
              <a:t>SR-</a:t>
            </a:r>
            <a:r>
              <a:rPr kumimoji="0" lang="en-US" altLang="zh-TW" sz="3600" b="1" dirty="0">
                <a:solidFill>
                  <a:srgbClr val="FF0000"/>
                </a:solidFill>
                <a:latin typeface="Times New Roman" pitchFamily="18" charset="0"/>
                <a:ea typeface="標楷體" pitchFamily="65" charset="-120"/>
              </a:rPr>
              <a:t>S</a:t>
            </a:r>
            <a:r>
              <a:rPr kumimoji="0" lang="en-US" altLang="zh-TW" sz="3600" b="1" dirty="0" smtClean="0">
                <a:solidFill>
                  <a:srgbClr val="FF0000"/>
                </a:solidFill>
                <a:latin typeface="Times New Roman" pitchFamily="18" charset="0"/>
                <a:ea typeface="標楷體" pitchFamily="65" charset="-120"/>
              </a:rPr>
              <a:t>M</a:t>
            </a:r>
            <a:endParaRPr kumimoji="0" lang="zh-TW" altLang="en-US" sz="3600" b="1" dirty="0">
              <a:solidFill>
                <a:srgbClr val="FF0000"/>
              </a:solidFill>
              <a:latin typeface="Times New Roman" pitchFamily="18" charset="0"/>
              <a:ea typeface="標楷體" pitchFamily="65" charset="-120"/>
            </a:endParaRPr>
          </a:p>
        </p:txBody>
      </p:sp>
      <p:sp>
        <p:nvSpPr>
          <p:cNvPr id="10" name="文字方塊 9"/>
          <p:cNvSpPr txBox="1"/>
          <p:nvPr/>
        </p:nvSpPr>
        <p:spPr>
          <a:xfrm>
            <a:off x="3290948" y="960413"/>
            <a:ext cx="5760765" cy="707886"/>
          </a:xfrm>
          <a:prstGeom prst="rect">
            <a:avLst/>
          </a:prstGeom>
          <a:solidFill>
            <a:srgbClr val="FFFF00"/>
          </a:solidFill>
        </p:spPr>
        <p:txBody>
          <a:bodyPr wrap="square" rtlCol="0">
            <a:spAutoFit/>
          </a:bodyPr>
          <a:lstStyle/>
          <a:p>
            <a:r>
              <a:rPr lang="en-US" altLang="zh-TW" sz="2000" dirty="0" smtClean="0">
                <a:latin typeface="Times New Roman" pitchFamily="18" charset="0"/>
                <a:cs typeface="Times New Roman" pitchFamily="18" charset="0"/>
              </a:rPr>
              <a:t>The mostly normalized multipoles of SR-</a:t>
            </a:r>
            <a:r>
              <a:rPr lang="en-US" altLang="zh-TW" sz="2000" dirty="0">
                <a:latin typeface="Times New Roman" pitchFamily="18" charset="0"/>
                <a:cs typeface="Times New Roman" pitchFamily="18" charset="0"/>
              </a:rPr>
              <a:t>S</a:t>
            </a:r>
            <a:r>
              <a:rPr lang="en-US" altLang="zh-TW" sz="2000" dirty="0" smtClean="0">
                <a:latin typeface="Times New Roman" pitchFamily="18" charset="0"/>
                <a:cs typeface="Times New Roman" pitchFamily="18" charset="0"/>
              </a:rPr>
              <a:t>M are within spec.</a:t>
            </a:r>
            <a:endParaRPr lang="zh-TW" altLang="en-US" sz="2000" dirty="0">
              <a:latin typeface="Times New Roman" pitchFamily="18" charset="0"/>
              <a:cs typeface="Times New Roman" pitchFamily="18" charset="0"/>
            </a:endParaRPr>
          </a:p>
        </p:txBody>
      </p:sp>
      <p:graphicFrame>
        <p:nvGraphicFramePr>
          <p:cNvPr id="2" name="物件 1"/>
          <p:cNvGraphicFramePr>
            <a:graphicFrameLocks noChangeAspect="1"/>
          </p:cNvGraphicFramePr>
          <p:nvPr>
            <p:extLst>
              <p:ext uri="{D42A27DB-BD31-4B8C-83A1-F6EECF244321}">
                <p14:modId xmlns:p14="http://schemas.microsoft.com/office/powerpoint/2010/main" val="3719017907"/>
              </p:ext>
            </p:extLst>
          </p:nvPr>
        </p:nvGraphicFramePr>
        <p:xfrm>
          <a:off x="405064" y="980427"/>
          <a:ext cx="8629650" cy="6619875"/>
        </p:xfrm>
        <a:graphic>
          <a:graphicData uri="http://schemas.openxmlformats.org/presentationml/2006/ole">
            <mc:AlternateContent xmlns:mc="http://schemas.openxmlformats.org/markup-compatibility/2006">
              <mc:Choice xmlns:v="urn:schemas-microsoft-com:vml" Requires="v">
                <p:oleObj spid="_x0000_s588991" name="Graph" r:id="rId3" imgW="3876480" imgH="2973600" progId="Origin50.Graph">
                  <p:embed/>
                </p:oleObj>
              </mc:Choice>
              <mc:Fallback>
                <p:oleObj name="Graph" r:id="rId3" imgW="3876480" imgH="2973600" progId="Origin50.Graph">
                  <p:embed/>
                  <p:pic>
                    <p:nvPicPr>
                      <p:cNvPr id="0"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064" y="980427"/>
                        <a:ext cx="8629650"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78848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935057" y="0"/>
            <a:ext cx="6314549" cy="646331"/>
          </a:xfrm>
          <a:prstGeom prst="rect">
            <a:avLst/>
          </a:prstGeom>
          <a:noFill/>
        </p:spPr>
        <p:txBody>
          <a:bodyPr wrap="none" rtlCol="0">
            <a:spAutoFit/>
          </a:bodyPr>
          <a:lstStyle/>
          <a:p>
            <a:r>
              <a:rPr lang="en-US" altLang="zh-TW" sz="3600" dirty="0" smtClean="0">
                <a:solidFill>
                  <a:srgbClr val="FF0000"/>
                </a:solidFill>
              </a:rPr>
              <a:t>Status of the sub-components</a:t>
            </a:r>
            <a:endParaRPr lang="zh-TW" altLang="en-US" sz="3600" dirty="0">
              <a:solidFill>
                <a:srgbClr val="FF0000"/>
              </a:solidFill>
            </a:endParaRPr>
          </a:p>
        </p:txBody>
      </p:sp>
      <p:sp>
        <p:nvSpPr>
          <p:cNvPr id="3" name="文字方塊 2"/>
          <p:cNvSpPr txBox="1"/>
          <p:nvPr/>
        </p:nvSpPr>
        <p:spPr>
          <a:xfrm>
            <a:off x="-10585" y="875330"/>
            <a:ext cx="8964488" cy="7371249"/>
          </a:xfrm>
          <a:prstGeom prst="rect">
            <a:avLst/>
          </a:prstGeom>
          <a:noFill/>
        </p:spPr>
        <p:txBody>
          <a:bodyPr wrap="square" rtlCol="0">
            <a:spAutoFit/>
          </a:bodyPr>
          <a:lstStyle/>
          <a:p>
            <a:pPr marL="457200" indent="-457200" algn="just">
              <a:spcAft>
                <a:spcPts val="600"/>
              </a:spcAft>
              <a:buFont typeface="Wingdings" pitchFamily="2" charset="2"/>
              <a:buChar char="u"/>
            </a:pPr>
            <a:r>
              <a:rPr lang="en-US" altLang="zh-TW" sz="2200" dirty="0" smtClean="0"/>
              <a:t>Civil and utility construction will be completed before end of 2013.</a:t>
            </a:r>
          </a:p>
          <a:p>
            <a:pPr marL="457200" indent="-457200" algn="just">
              <a:spcAft>
                <a:spcPts val="600"/>
              </a:spcAft>
              <a:buFont typeface="Wingdings" pitchFamily="2" charset="2"/>
              <a:buChar char="u"/>
            </a:pPr>
            <a:r>
              <a:rPr lang="en-US" altLang="zh-TW" sz="2200" dirty="0" smtClean="0"/>
              <a:t>The storage ring installation has been started and will be finished in the third quarter of 2014 and then start the commissioning.</a:t>
            </a:r>
          </a:p>
          <a:p>
            <a:pPr marL="457200" indent="-457200" algn="just">
              <a:spcAft>
                <a:spcPts val="600"/>
              </a:spcAft>
              <a:buFont typeface="Wingdings" pitchFamily="2" charset="2"/>
              <a:buChar char="u"/>
            </a:pPr>
            <a:r>
              <a:rPr lang="en-US" altLang="zh-TW" sz="2200" dirty="0" smtClean="0"/>
              <a:t>150 MeV </a:t>
            </a:r>
            <a:r>
              <a:rPr lang="en-US" altLang="zh-TW" sz="2200" dirty="0" err="1" smtClean="0"/>
              <a:t>linac</a:t>
            </a:r>
            <a:r>
              <a:rPr lang="en-US" altLang="zh-TW" sz="2200" dirty="0" smtClean="0"/>
              <a:t> system has been completed and prepare to move into TPS location.</a:t>
            </a:r>
          </a:p>
          <a:p>
            <a:pPr marL="457200" indent="-457200" algn="just">
              <a:spcAft>
                <a:spcPts val="600"/>
              </a:spcAft>
              <a:buFont typeface="Wingdings" pitchFamily="2" charset="2"/>
              <a:buChar char="u"/>
            </a:pPr>
            <a:r>
              <a:rPr lang="en-US" altLang="zh-TW" sz="2200" dirty="0" smtClean="0"/>
              <a:t>3 sets of superconducting RF system has been finished and the high power test is processing in house.</a:t>
            </a:r>
          </a:p>
          <a:p>
            <a:pPr marL="457200" indent="-457200" algn="just">
              <a:spcAft>
                <a:spcPts val="600"/>
              </a:spcAft>
              <a:buFont typeface="Wingdings" pitchFamily="2" charset="2"/>
              <a:buChar char="u"/>
            </a:pPr>
            <a:r>
              <a:rPr lang="en-US" altLang="zh-TW" sz="2200" dirty="0" smtClean="0"/>
              <a:t>700 kW Cryogenic system is already and prepare to move to TLS location.</a:t>
            </a:r>
          </a:p>
          <a:p>
            <a:pPr marL="457200" indent="-457200" algn="just">
              <a:spcAft>
                <a:spcPts val="600"/>
              </a:spcAft>
              <a:buFont typeface="Wingdings" pitchFamily="2" charset="2"/>
              <a:buChar char="u"/>
            </a:pPr>
            <a:r>
              <a:rPr lang="en-US" altLang="zh-TW" sz="2200" dirty="0" smtClean="0"/>
              <a:t>All magnets has been finished 80% by BSL company and </a:t>
            </a:r>
            <a:r>
              <a:rPr lang="en-US" altLang="zh-TW" sz="2200" dirty="0"/>
              <a:t>will be done </a:t>
            </a:r>
            <a:r>
              <a:rPr lang="en-US" altLang="zh-TW" sz="2200" dirty="0" smtClean="0"/>
              <a:t>at the end of September.</a:t>
            </a:r>
          </a:p>
          <a:p>
            <a:pPr marL="457200" indent="-457200" algn="just">
              <a:spcAft>
                <a:spcPts val="600"/>
              </a:spcAft>
              <a:buFont typeface="Wingdings" pitchFamily="2" charset="2"/>
              <a:buChar char="u"/>
            </a:pPr>
            <a:r>
              <a:rPr lang="en-US" altLang="zh-TW" sz="2200" dirty="0" smtClean="0"/>
              <a:t>All the vacuum chambers of the 24 sections will be finished before September.</a:t>
            </a:r>
          </a:p>
          <a:p>
            <a:pPr marL="457200" indent="-457200" algn="just">
              <a:spcAft>
                <a:spcPts val="600"/>
              </a:spcAft>
              <a:buFont typeface="Wingdings" pitchFamily="2" charset="2"/>
              <a:buChar char="u"/>
            </a:pPr>
            <a:r>
              <a:rPr lang="en-US" altLang="zh-TW" sz="2200" dirty="0" smtClean="0"/>
              <a:t>All the power supply will be delivery to NSRRC before this year.</a:t>
            </a:r>
          </a:p>
          <a:p>
            <a:pPr marL="457200" indent="-457200" algn="just">
              <a:spcAft>
                <a:spcPts val="600"/>
              </a:spcAft>
              <a:buFont typeface="Wingdings" pitchFamily="2" charset="2"/>
              <a:buChar char="u"/>
            </a:pPr>
            <a:r>
              <a:rPr lang="en-US" altLang="zh-TW" sz="2200" dirty="0" smtClean="0"/>
              <a:t>Control system were developed and will be installed and tested next year.</a:t>
            </a:r>
          </a:p>
          <a:p>
            <a:pPr marL="457200" indent="-457200" algn="just">
              <a:buFont typeface="Wingdings" pitchFamily="2" charset="2"/>
              <a:buChar char="u"/>
            </a:pPr>
            <a:endParaRPr lang="en-US" altLang="zh-TW" sz="2400" dirty="0" smtClean="0"/>
          </a:p>
          <a:p>
            <a:pPr marL="457200" indent="-457200" algn="just">
              <a:buFont typeface="Wingdings" pitchFamily="2" charset="2"/>
              <a:buChar char="u"/>
            </a:pPr>
            <a:endParaRPr lang="en-US" altLang="zh-TW" sz="2400" dirty="0" smtClean="0"/>
          </a:p>
          <a:p>
            <a:pPr marL="457200" indent="-457200" algn="just">
              <a:buFont typeface="Wingdings" pitchFamily="2" charset="2"/>
              <a:buChar char="u"/>
            </a:pPr>
            <a:endParaRPr lang="zh-TW" altLang="en-US" sz="2800" dirty="0"/>
          </a:p>
        </p:txBody>
      </p:sp>
    </p:spTree>
    <p:extLst>
      <p:ext uri="{BB962C8B-B14F-4D97-AF65-F5344CB8AC3E}">
        <p14:creationId xmlns:p14="http://schemas.microsoft.com/office/powerpoint/2010/main" val="3830656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a:off x="8820150" y="6479016"/>
            <a:ext cx="2133600" cy="365125"/>
          </a:xfrm>
          <a:prstGeom prst="rect">
            <a:avLst/>
          </a:prstGeom>
        </p:spPr>
        <p:txBody>
          <a:bodyPr/>
          <a:lstStyle/>
          <a:p>
            <a:pPr>
              <a:defRPr/>
            </a:pPr>
            <a:fld id="{994D710B-4A26-4F27-9322-EC32075BC120}" type="slidenum">
              <a:rPr lang="zh-TW" altLang="en-US" sz="1200">
                <a:solidFill>
                  <a:prstClr val="black">
                    <a:tint val="75000"/>
                  </a:prstClr>
                </a:solidFill>
              </a:rPr>
              <a:pPr>
                <a:defRPr/>
              </a:pPr>
              <a:t>40</a:t>
            </a:fld>
            <a:endParaRPr lang="zh-TW" altLang="en-US" sz="1200" dirty="0">
              <a:solidFill>
                <a:prstClr val="black">
                  <a:tint val="75000"/>
                </a:prstClr>
              </a:solidFill>
            </a:endParaRPr>
          </a:p>
        </p:txBody>
      </p:sp>
      <p:sp>
        <p:nvSpPr>
          <p:cNvPr id="9" name="文字方塊 5"/>
          <p:cNvSpPr txBox="1">
            <a:spLocks noChangeArrowheads="1"/>
          </p:cNvSpPr>
          <p:nvPr/>
        </p:nvSpPr>
        <p:spPr bwMode="auto">
          <a:xfrm>
            <a:off x="827088" y="97468"/>
            <a:ext cx="7993062" cy="646331"/>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3600" b="1" dirty="0" smtClean="0">
                <a:solidFill>
                  <a:srgbClr val="FF0000"/>
                </a:solidFill>
                <a:latin typeface="Times New Roman" pitchFamily="18" charset="0"/>
                <a:ea typeface="標楷體" pitchFamily="65" charset="-120"/>
              </a:rPr>
              <a:t>SR-</a:t>
            </a:r>
            <a:r>
              <a:rPr kumimoji="0" lang="en-US" altLang="zh-TW" sz="3600" b="1" dirty="0">
                <a:solidFill>
                  <a:srgbClr val="FF0000"/>
                </a:solidFill>
                <a:latin typeface="Times New Roman" pitchFamily="18" charset="0"/>
                <a:ea typeface="標楷體" pitchFamily="65" charset="-120"/>
              </a:rPr>
              <a:t>S</a:t>
            </a:r>
            <a:r>
              <a:rPr kumimoji="0" lang="en-US" altLang="zh-TW" sz="3600" b="1" dirty="0" smtClean="0">
                <a:solidFill>
                  <a:srgbClr val="FF0000"/>
                </a:solidFill>
                <a:latin typeface="Times New Roman" pitchFamily="18" charset="0"/>
                <a:ea typeface="標楷體" pitchFamily="65" charset="-120"/>
              </a:rPr>
              <a:t>M</a:t>
            </a:r>
            <a:endParaRPr kumimoji="0" lang="zh-TW" altLang="en-US" sz="3600" b="1" dirty="0">
              <a:solidFill>
                <a:srgbClr val="FF0000"/>
              </a:solidFill>
              <a:latin typeface="Times New Roman" pitchFamily="18" charset="0"/>
              <a:ea typeface="標楷體" pitchFamily="65" charset="-120"/>
            </a:endParaRPr>
          </a:p>
        </p:txBody>
      </p:sp>
      <p:sp>
        <p:nvSpPr>
          <p:cNvPr id="10" name="文字方塊 9"/>
          <p:cNvSpPr txBox="1"/>
          <p:nvPr/>
        </p:nvSpPr>
        <p:spPr>
          <a:xfrm>
            <a:off x="193126" y="909197"/>
            <a:ext cx="2980496"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Center offset and roll angle</a:t>
            </a:r>
            <a:endParaRPr kumimoji="0" lang="zh-TW" altLang="en-US" sz="2000" dirty="0">
              <a:solidFill>
                <a:prstClr val="black"/>
              </a:solidFill>
              <a:latin typeface="Times New Roman" pitchFamily="18" charset="0"/>
              <a:ea typeface="標楷體" pitchFamily="65" charset="-120"/>
            </a:endParaRPr>
          </a:p>
        </p:txBody>
      </p:sp>
      <p:sp>
        <p:nvSpPr>
          <p:cNvPr id="13" name="文字方塊 12"/>
          <p:cNvSpPr txBox="1"/>
          <p:nvPr/>
        </p:nvSpPr>
        <p:spPr>
          <a:xfrm>
            <a:off x="35497" y="5877272"/>
            <a:ext cx="4547616" cy="1015663"/>
          </a:xfrm>
          <a:prstGeom prst="rect">
            <a:avLst/>
          </a:prstGeom>
          <a:solidFill>
            <a:srgbClr val="FFFF00"/>
          </a:solidFill>
        </p:spPr>
        <p:txBody>
          <a:bodyPr wrap="square" rtlCol="0">
            <a:spAutoFit/>
          </a:bodyPr>
          <a:lstStyle/>
          <a:p>
            <a:r>
              <a:rPr lang="en-US" altLang="zh-TW" sz="2000" dirty="0" smtClean="0">
                <a:latin typeface="Times New Roman" pitchFamily="18" charset="0"/>
                <a:cs typeface="Times New Roman" pitchFamily="18" charset="0"/>
              </a:rPr>
              <a:t>The mean value of magnetic center offset &amp; roll are within 0.011mm in the vertical (horizontal) direction and 0.017</a:t>
            </a:r>
            <a:r>
              <a:rPr lang="en-US" altLang="zh-TW" sz="2000" baseline="30000" dirty="0" smtClean="0">
                <a:latin typeface="Times New Roman" pitchFamily="18" charset="0"/>
                <a:cs typeface="Times New Roman" pitchFamily="18" charset="0"/>
              </a:rPr>
              <a:t>o</a:t>
            </a:r>
            <a:r>
              <a:rPr lang="en-US" altLang="zh-TW" sz="2000" dirty="0" smtClean="0">
                <a:latin typeface="Times New Roman" pitchFamily="18" charset="0"/>
                <a:cs typeface="Times New Roman" pitchFamily="18" charset="0"/>
              </a:rPr>
              <a:t>.</a:t>
            </a:r>
            <a:endParaRPr lang="zh-TW" altLang="en-US" sz="2000" dirty="0">
              <a:latin typeface="Times New Roman" pitchFamily="18" charset="0"/>
              <a:cs typeface="Times New Roman" pitchFamily="18"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2446543558"/>
              </p:ext>
            </p:extLst>
          </p:nvPr>
        </p:nvGraphicFramePr>
        <p:xfrm>
          <a:off x="0" y="1309307"/>
          <a:ext cx="4032448" cy="4632960"/>
        </p:xfrm>
        <a:graphic>
          <a:graphicData uri="http://schemas.openxmlformats.org/drawingml/2006/table">
            <a:tbl>
              <a:tblPr firstRow="1" bandRow="1"/>
              <a:tblGrid>
                <a:gridCol w="1800200"/>
                <a:gridCol w="1116124"/>
                <a:gridCol w="1116124"/>
              </a:tblGrid>
              <a:tr h="292872">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endParaRPr lang="en-US" altLang="zh-TW" sz="1600" b="1" baseline="0" dirty="0" smtClean="0">
                        <a:solidFill>
                          <a:schemeClr val="tx1"/>
                        </a:solidFill>
                        <a:latin typeface="Times New Roman" pitchFamily="18" charset="0"/>
                        <a:cs typeface="Times New Roman"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132 SM magnets</a:t>
                      </a:r>
                      <a:endParaRPr kumimoji="0" lang="zh-TW" altLang="en-US"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720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endParaRPr lang="en-US" altLang="zh-TW" sz="1600" b="1" baseline="0" dirty="0" smtClean="0">
                        <a:solidFill>
                          <a:schemeClr val="tx1"/>
                        </a:solidFill>
                        <a:latin typeface="Times New Roman" pitchFamily="18" charset="0"/>
                        <a:cs typeface="Times New Roman"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Mean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Symbol"/>
                        </a:rPr>
                        <a:t>Std. Dev.</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035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600" b="1" baseline="0" dirty="0" smtClean="0">
                          <a:solidFill>
                            <a:schemeClr val="tx1"/>
                          </a:solidFill>
                          <a:latin typeface="Times New Roman" pitchFamily="18" charset="0"/>
                          <a:cs typeface="Times New Roman" pitchFamily="18" charset="0"/>
                        </a:rPr>
                        <a:t>Magnetic center, </a:t>
                      </a:r>
                    </a:p>
                    <a:p>
                      <a:pPr algn="ctr"/>
                      <a:r>
                        <a:rPr lang="en-US" altLang="zh-TW" sz="1600" b="1" baseline="0" dirty="0" smtClean="0">
                          <a:solidFill>
                            <a:schemeClr val="tx1"/>
                          </a:solidFill>
                          <a:latin typeface="Times New Roman" pitchFamily="18" charset="0"/>
                          <a:cs typeface="Times New Roman" pitchFamily="18" charset="0"/>
                        </a:rPr>
                        <a:t>Vertical-offset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0.004 </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0.009</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035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Magnetic center,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Horizontal-offset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0.000</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0.011</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035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Magnetic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Roll angle (degree)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0.008 </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0.017</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956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Mechanical center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V-offset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-0.001</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0.003 </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r>
              <a:tr h="27886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Mechanical center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H-offset (</a:t>
                      </a:r>
                      <a:r>
                        <a:rPr lang="en-US" altLang="zh-TW" sz="1600" b="1" baseline="0" dirty="0" smtClean="0">
                          <a:solidFill>
                            <a:schemeClr val="tx1"/>
                          </a:solidFill>
                          <a:latin typeface="Times New Roman" pitchFamily="18" charset="0"/>
                          <a:cs typeface="Times New Roman" pitchFamily="18" charset="0"/>
                          <a:sym typeface="Symbol"/>
                        </a:rPr>
                        <a:t>m</a:t>
                      </a:r>
                      <a:r>
                        <a:rPr lang="en-US" altLang="zh-TW" sz="1600" b="1" baseline="0" dirty="0" smtClean="0">
                          <a:solidFill>
                            <a:schemeClr val="tx1"/>
                          </a:solidFill>
                          <a:latin typeface="Times New Roman" pitchFamily="18" charset="0"/>
                          <a:cs typeface="Times New Roman" pitchFamily="18"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-0.002</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0.005</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r>
              <a:tr h="27886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Mechanical</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smtClean="0">
                          <a:solidFill>
                            <a:schemeClr val="tx1"/>
                          </a:solidFill>
                          <a:latin typeface="Times New Roman" pitchFamily="18" charset="0"/>
                          <a:cs typeface="Times New Roman" pitchFamily="18" charset="0"/>
                        </a:rPr>
                        <a:t>Roll angle (degree)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0.006 </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fontAlgn="ctr"/>
                      <a:r>
                        <a:rPr lang="en-US" altLang="zh-TW" sz="1600" b="1" i="0" u="none" strike="noStrike" dirty="0" smtClean="0">
                          <a:solidFill>
                            <a:srgbClr val="000000"/>
                          </a:solidFill>
                          <a:effectLst/>
                          <a:latin typeface="Times New Roman"/>
                        </a:rPr>
                        <a:t>0.006</a:t>
                      </a:r>
                      <a:endParaRPr lang="en-US" altLang="zh-TW" sz="1600" b="1" i="0" u="none" strike="noStrike" dirty="0">
                        <a:solidFill>
                          <a:srgbClr val="000000"/>
                        </a:solidFill>
                        <a:effectLst/>
                        <a:latin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r>
            </a:tbl>
          </a:graphicData>
        </a:graphic>
      </p:graphicFrame>
      <p:graphicFrame>
        <p:nvGraphicFramePr>
          <p:cNvPr id="14" name="物件 13"/>
          <p:cNvGraphicFramePr>
            <a:graphicFrameLocks noChangeAspect="1"/>
          </p:cNvGraphicFramePr>
          <p:nvPr>
            <p:extLst>
              <p:ext uri="{D42A27DB-BD31-4B8C-83A1-F6EECF244321}">
                <p14:modId xmlns:p14="http://schemas.microsoft.com/office/powerpoint/2010/main" val="1948073467"/>
              </p:ext>
            </p:extLst>
          </p:nvPr>
        </p:nvGraphicFramePr>
        <p:xfrm>
          <a:off x="4355976" y="438501"/>
          <a:ext cx="5184576" cy="6759603"/>
        </p:xfrm>
        <a:graphic>
          <a:graphicData uri="http://schemas.openxmlformats.org/presentationml/2006/ole">
            <mc:AlternateContent xmlns:mc="http://schemas.openxmlformats.org/markup-compatibility/2006">
              <mc:Choice xmlns:v="urn:schemas-microsoft-com:vml" Requires="v">
                <p:oleObj spid="_x0000_s590014" name="Graph" r:id="rId3" imgW="2973600" imgH="3876840" progId="Origin50.Graph">
                  <p:embed/>
                </p:oleObj>
              </mc:Choice>
              <mc:Fallback>
                <p:oleObj name="Graph" r:id="rId3" imgW="2973600" imgH="3876840" progId="Origin50.Graph">
                  <p:embed/>
                  <p:pic>
                    <p:nvPicPr>
                      <p:cNvPr id="0" name=""/>
                      <p:cNvPicPr/>
                      <p:nvPr/>
                    </p:nvPicPr>
                    <p:blipFill>
                      <a:blip r:embed="rId4"/>
                      <a:stretch>
                        <a:fillRect/>
                      </a:stretch>
                    </p:blipFill>
                    <p:spPr>
                      <a:xfrm>
                        <a:off x="4355976" y="438501"/>
                        <a:ext cx="5184576" cy="6759603"/>
                      </a:xfrm>
                      <a:prstGeom prst="rect">
                        <a:avLst/>
                      </a:prstGeom>
                    </p:spPr>
                  </p:pic>
                </p:oleObj>
              </mc:Fallback>
            </mc:AlternateContent>
          </a:graphicData>
        </a:graphic>
      </p:graphicFrame>
    </p:spTree>
    <p:extLst>
      <p:ext uri="{BB962C8B-B14F-4D97-AF65-F5344CB8AC3E}">
        <p14:creationId xmlns:p14="http://schemas.microsoft.com/office/powerpoint/2010/main" val="483672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4120" y="2852936"/>
            <a:ext cx="8353053" cy="836613"/>
          </a:xfrm>
        </p:spPr>
        <p:txBody>
          <a:bodyPr/>
          <a:lstStyle/>
          <a:p>
            <a:pPr eaLnBrk="1" hangingPunct="1"/>
            <a:r>
              <a:rPr lang="en-US" altLang="zh-TW" sz="4000" b="1" dirty="0" smtClean="0">
                <a:solidFill>
                  <a:srgbClr val="FF0000"/>
                </a:solidFill>
              </a:rPr>
              <a:t>Measurement of Booster </a:t>
            </a:r>
            <a:r>
              <a:rPr lang="en-US" altLang="zh-TW" sz="4000" b="1" dirty="0">
                <a:solidFill>
                  <a:srgbClr val="FF0000"/>
                </a:solidFill>
              </a:rPr>
              <a:t>ring  </a:t>
            </a:r>
            <a:r>
              <a:rPr lang="en-US" altLang="zh-TW" sz="4000" b="1" dirty="0" smtClean="0">
                <a:solidFill>
                  <a:srgbClr val="FF0000"/>
                </a:solidFill>
              </a:rPr>
              <a:t>magnets</a:t>
            </a: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0" name="Line 5"/>
          <p:cNvSpPr>
            <a:spLocks noChangeShapeType="1"/>
          </p:cNvSpPr>
          <p:nvPr/>
        </p:nvSpPr>
        <p:spPr bwMode="auto">
          <a:xfrm>
            <a:off x="792163" y="819150"/>
            <a:ext cx="8172450" cy="0"/>
          </a:xfrm>
          <a:prstGeom prst="line">
            <a:avLst/>
          </a:prstGeom>
          <a:noFill/>
          <a:ln w="76200" cmpd="tri">
            <a:solidFill>
              <a:schemeClr val="accent2"/>
            </a:solidFill>
            <a:round/>
            <a:headEnd/>
            <a:tailEnd/>
          </a:ln>
        </p:spPr>
        <p:txBody>
          <a:bodyPr/>
          <a:lstStyle/>
          <a:p>
            <a:endParaRPr lang="zh-TW" altLang="en-US">
              <a:solidFill>
                <a:srgbClr val="000000"/>
              </a:solidFill>
            </a:endParaRPr>
          </a:p>
        </p:txBody>
      </p:sp>
      <p:sp>
        <p:nvSpPr>
          <p:cNvPr id="14342" name="投影片編號版面配置區 9"/>
          <p:cNvSpPr>
            <a:spLocks noGrp="1"/>
          </p:cNvSpPr>
          <p:nvPr>
            <p:ph type="sldNum" sz="quarter" idx="4294967295"/>
          </p:nvPr>
        </p:nvSpPr>
        <p:spPr>
          <a:xfrm>
            <a:off x="8612057" y="6381750"/>
            <a:ext cx="539080" cy="476250"/>
          </a:xfrm>
          <a:prstGeom prst="rect">
            <a:avLst/>
          </a:prstGeom>
          <a:noFill/>
        </p:spPr>
        <p:txBody>
          <a:bodyPr/>
          <a:lstStyle/>
          <a:p>
            <a:fld id="{B9F33C86-BC84-4F44-A0BE-ED07C2CA58A6}" type="slidenum">
              <a:rPr lang="en-US" altLang="zh-TW" sz="1000" smtClean="0">
                <a:latin typeface="Arial" charset="0"/>
              </a:rPr>
              <a:pPr/>
              <a:t>41</a:t>
            </a:fld>
            <a:endParaRPr lang="en-US" altLang="zh-TW" sz="1000" dirty="0" smtClean="0">
              <a:latin typeface="Arial" charset="0"/>
            </a:endParaRPr>
          </a:p>
        </p:txBody>
      </p:sp>
    </p:spTree>
    <p:extLst>
      <p:ext uri="{BB962C8B-B14F-4D97-AF65-F5344CB8AC3E}">
        <p14:creationId xmlns:p14="http://schemas.microsoft.com/office/powerpoint/2010/main" val="35564457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4294967295"/>
          </p:nvPr>
        </p:nvSpPr>
        <p:spPr>
          <a:xfrm>
            <a:off x="8676456" y="6492875"/>
            <a:ext cx="2133600" cy="365125"/>
          </a:xfrm>
          <a:prstGeom prst="rect">
            <a:avLst/>
          </a:prstGeom>
        </p:spPr>
        <p:txBody>
          <a:bodyPr/>
          <a:lstStyle/>
          <a:p>
            <a:pPr>
              <a:defRPr/>
            </a:pPr>
            <a:fld id="{994D710B-4A26-4F27-9322-EC32075BC120}" type="slidenum">
              <a:rPr lang="zh-TW" altLang="en-US" sz="1200">
                <a:solidFill>
                  <a:prstClr val="black">
                    <a:tint val="75000"/>
                  </a:prstClr>
                </a:solidFill>
              </a:rPr>
              <a:pPr>
                <a:defRPr/>
              </a:pPr>
              <a:t>42</a:t>
            </a:fld>
            <a:endParaRPr lang="zh-TW" altLang="en-US" sz="1200" dirty="0">
              <a:solidFill>
                <a:prstClr val="black">
                  <a:tint val="75000"/>
                </a:prstClr>
              </a:solidFill>
            </a:endParaRPr>
          </a:p>
        </p:txBody>
      </p:sp>
      <p:sp>
        <p:nvSpPr>
          <p:cNvPr id="16" name="文字方塊 5"/>
          <p:cNvSpPr txBox="1">
            <a:spLocks noChangeArrowheads="1"/>
          </p:cNvSpPr>
          <p:nvPr/>
        </p:nvSpPr>
        <p:spPr bwMode="auto">
          <a:xfrm>
            <a:off x="827088" y="97468"/>
            <a:ext cx="7993062" cy="646331"/>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3600" b="1" dirty="0">
                <a:solidFill>
                  <a:srgbClr val="FF0000"/>
                </a:solidFill>
                <a:latin typeface="Times New Roman" pitchFamily="18" charset="0"/>
                <a:ea typeface="標楷體" pitchFamily="65" charset="-120"/>
              </a:rPr>
              <a:t>B</a:t>
            </a:r>
            <a:r>
              <a:rPr kumimoji="0" lang="en-US" altLang="zh-TW" sz="3600" b="1" dirty="0" smtClean="0">
                <a:solidFill>
                  <a:srgbClr val="FF0000"/>
                </a:solidFill>
                <a:latin typeface="Times New Roman" pitchFamily="18" charset="0"/>
                <a:ea typeface="標楷體" pitchFamily="65" charset="-120"/>
              </a:rPr>
              <a:t>R-magnet specification</a:t>
            </a:r>
            <a:endParaRPr kumimoji="0" lang="zh-TW" altLang="en-US" sz="3600" b="1" dirty="0">
              <a:solidFill>
                <a:srgbClr val="FF0000"/>
              </a:solidFill>
              <a:latin typeface="Times New Roman" pitchFamily="18" charset="0"/>
              <a:ea typeface="標楷體" pitchFamily="65" charset="-120"/>
            </a:endParaRPr>
          </a:p>
        </p:txBody>
      </p:sp>
      <p:graphicFrame>
        <p:nvGraphicFramePr>
          <p:cNvPr id="10" name="表格 9"/>
          <p:cNvGraphicFramePr>
            <a:graphicFrameLocks noGrp="1"/>
          </p:cNvGraphicFramePr>
          <p:nvPr>
            <p:extLst>
              <p:ext uri="{D42A27DB-BD31-4B8C-83A1-F6EECF244321}">
                <p14:modId xmlns:p14="http://schemas.microsoft.com/office/powerpoint/2010/main" val="650126810"/>
              </p:ext>
            </p:extLst>
          </p:nvPr>
        </p:nvGraphicFramePr>
        <p:xfrm>
          <a:off x="35496" y="836712"/>
          <a:ext cx="1800200" cy="3754120"/>
        </p:xfrm>
        <a:graphic>
          <a:graphicData uri="http://schemas.openxmlformats.org/drawingml/2006/table">
            <a:tbl>
              <a:tblPr firstRow="1" bandRow="1">
                <a:tableStyleId>{5C22544A-7EE6-4342-B048-85BDC9FD1C3A}</a:tableStyleId>
              </a:tblPr>
              <a:tblGrid>
                <a:gridCol w="845670"/>
                <a:gridCol w="954530"/>
              </a:tblGrid>
              <a:tr h="370840">
                <a:tc>
                  <a:txBody>
                    <a:bodyPr/>
                    <a:lstStyle/>
                    <a:p>
                      <a:pPr algn="ctr"/>
                      <a:r>
                        <a:rPr kumimoji="0" lang="en-US" altLang="zh-TW" sz="1400" b="1" i="0" u="none" strike="noStrike" kern="100" cap="none" spc="0" normalizeH="0" baseline="0" noProof="0" dirty="0" smtClean="0">
                          <a:ln>
                            <a:noFill/>
                          </a:ln>
                          <a:solidFill>
                            <a:schemeClr val="tx1"/>
                          </a:solidFill>
                          <a:effectLst/>
                          <a:uLnTx/>
                          <a:uFillTx/>
                          <a:latin typeface="Times New Roman" pitchFamily="18" charset="0"/>
                          <a:ea typeface="+mn-ea"/>
                          <a:cs typeface="Times New Roman" pitchFamily="18" charset="0"/>
                        </a:rPr>
                        <a:t>x10</a:t>
                      </a:r>
                      <a:r>
                        <a:rPr kumimoji="0" lang="en-US" altLang="zh-TW" sz="1400" b="1" i="0" u="none" strike="noStrike" kern="100" cap="none" spc="0" normalizeH="0" baseline="30000" noProof="0" dirty="0" smtClean="0">
                          <a:ln>
                            <a:noFill/>
                          </a:ln>
                          <a:solidFill>
                            <a:schemeClr val="tx1"/>
                          </a:solidFill>
                          <a:effectLst/>
                          <a:uLnTx/>
                          <a:uFillTx/>
                          <a:latin typeface="Times New Roman" pitchFamily="18" charset="0"/>
                          <a:ea typeface="+mn-ea"/>
                          <a:cs typeface="Times New Roman" pitchFamily="18" charset="0"/>
                        </a:rPr>
                        <a:t>-4</a:t>
                      </a:r>
                      <a:endParaRPr lang="zh-TW" altLang="en-US"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tLang="zh-TW" sz="1400" b="1" dirty="0" smtClean="0">
                          <a:solidFill>
                            <a:schemeClr val="tx1"/>
                          </a:solidFill>
                          <a:latin typeface="Times New Roman" pitchFamily="18" charset="0"/>
                          <a:cs typeface="Times New Roman" pitchFamily="18" charset="0"/>
                        </a:rPr>
                        <a:t>BR-DM</a:t>
                      </a:r>
                      <a:endParaRPr lang="zh-TW" altLang="en-US"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70840">
                <a:tc>
                  <a:txBody>
                    <a:bodyPr/>
                    <a:lstStyle/>
                    <a:p>
                      <a:pPr algn="ctr">
                        <a:spcAft>
                          <a:spcPts val="0"/>
                        </a:spcAft>
                      </a:pPr>
                      <a:r>
                        <a:rPr lang="en-US" sz="1400" b="1" kern="100" dirty="0">
                          <a:solidFill>
                            <a:schemeClr val="tx1"/>
                          </a:solidFill>
                          <a:effectLst/>
                          <a:latin typeface="Times New Roman"/>
                          <a:ea typeface="新細明體"/>
                          <a:cs typeface="Times New Roman"/>
                        </a:rPr>
                        <a:t>n</a:t>
                      </a:r>
                      <a:endParaRPr lang="zh-TW" sz="1400" b="1" kern="100" dirty="0">
                        <a:solidFill>
                          <a:schemeClr val="tx1"/>
                        </a:solidFill>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b="1" kern="100" dirty="0" err="1" smtClean="0">
                          <a:solidFill>
                            <a:schemeClr val="tx1"/>
                          </a:solidFill>
                          <a:effectLst/>
                          <a:latin typeface="Times New Roman"/>
                          <a:ea typeface="新細明體"/>
                          <a:cs typeface="Times New Roman"/>
                        </a:rPr>
                        <a:t>BnL</a:t>
                      </a:r>
                      <a:r>
                        <a:rPr lang="en-US" sz="1400" b="1" kern="100" dirty="0" smtClean="0">
                          <a:solidFill>
                            <a:schemeClr val="tx1"/>
                          </a:solidFill>
                          <a:effectLst/>
                          <a:latin typeface="Times New Roman"/>
                          <a:ea typeface="新細明體"/>
                          <a:cs typeface="Times New Roman"/>
                        </a:rPr>
                        <a:t>/B0L</a:t>
                      </a:r>
                      <a:endParaRPr lang="zh-TW" sz="1400" b="1" kern="100" dirty="0">
                        <a:solidFill>
                          <a:schemeClr val="tx1"/>
                        </a:solidFill>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70840">
                <a:tc>
                  <a:txBody>
                    <a:bodyPr/>
                    <a:lstStyle/>
                    <a:p>
                      <a:pPr algn="ctr">
                        <a:spcAft>
                          <a:spcPts val="0"/>
                        </a:spcAft>
                      </a:pPr>
                      <a:r>
                        <a:rPr lang="en-US" sz="1400" b="1" kern="100" dirty="0">
                          <a:solidFill>
                            <a:schemeClr val="tx1"/>
                          </a:solidFill>
                          <a:effectLst/>
                          <a:latin typeface="Times New Roman"/>
                          <a:ea typeface="新細明體"/>
                          <a:cs typeface="Times New Roman"/>
                        </a:rPr>
                        <a:t>0</a:t>
                      </a:r>
                      <a:endParaRPr lang="zh-TW" sz="1400" b="1" kern="100" dirty="0">
                        <a:solidFill>
                          <a:schemeClr val="tx1"/>
                        </a:solidFill>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b="1" kern="100" dirty="0">
                          <a:solidFill>
                            <a:schemeClr val="tx1"/>
                          </a:solidFill>
                          <a:effectLst/>
                          <a:latin typeface="Times New Roman"/>
                          <a:ea typeface="新細明體"/>
                          <a:cs typeface="Times New Roman"/>
                        </a:rPr>
                        <a:t>10000</a:t>
                      </a:r>
                      <a:endParaRPr lang="zh-TW" sz="1400" b="1" kern="100" dirty="0">
                        <a:solidFill>
                          <a:schemeClr val="tx1"/>
                        </a:solidFill>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70840">
                <a:tc>
                  <a:txBody>
                    <a:bodyPr/>
                    <a:lstStyle/>
                    <a:p>
                      <a:pPr algn="ctr">
                        <a:spcAft>
                          <a:spcPts val="0"/>
                        </a:spcAft>
                      </a:pPr>
                      <a:r>
                        <a:rPr lang="en-US" sz="1400" b="1" kern="100" dirty="0">
                          <a:solidFill>
                            <a:schemeClr val="tx1"/>
                          </a:solidFill>
                          <a:effectLst/>
                          <a:latin typeface="Times New Roman"/>
                          <a:ea typeface="新細明體"/>
                          <a:cs typeface="Times New Roman"/>
                        </a:rPr>
                        <a:t>1</a:t>
                      </a:r>
                      <a:endParaRPr lang="zh-TW" sz="1400" b="1" kern="100" dirty="0">
                        <a:solidFill>
                          <a:schemeClr val="tx1"/>
                        </a:solidFill>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b="1" kern="100" dirty="0">
                          <a:solidFill>
                            <a:schemeClr val="tx1"/>
                          </a:solidFill>
                          <a:effectLst/>
                          <a:latin typeface="Times New Roman"/>
                          <a:ea typeface="新細明體"/>
                          <a:cs typeface="Times New Roman"/>
                        </a:rPr>
                        <a:t>*</a:t>
                      </a:r>
                      <a:endParaRPr lang="zh-TW" sz="1400" b="1" kern="100" dirty="0">
                        <a:solidFill>
                          <a:schemeClr val="tx1"/>
                        </a:solidFill>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70840">
                <a:tc>
                  <a:txBody>
                    <a:bodyPr/>
                    <a:lstStyle/>
                    <a:p>
                      <a:pPr algn="ctr">
                        <a:spcAft>
                          <a:spcPts val="0"/>
                        </a:spcAft>
                      </a:pPr>
                      <a:r>
                        <a:rPr lang="en-US" sz="1400" b="1" kern="100">
                          <a:solidFill>
                            <a:schemeClr val="tx1"/>
                          </a:solidFill>
                          <a:effectLst/>
                          <a:latin typeface="Times New Roman"/>
                          <a:ea typeface="新細明體"/>
                          <a:cs typeface="Times New Roman"/>
                        </a:rPr>
                        <a:t>2</a:t>
                      </a:r>
                      <a:endParaRPr lang="zh-TW" sz="1400" b="1" kern="100">
                        <a:solidFill>
                          <a:schemeClr val="tx1"/>
                        </a:solidFill>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b="1" kern="100" dirty="0">
                          <a:solidFill>
                            <a:schemeClr val="tx1"/>
                          </a:solidFill>
                          <a:effectLst/>
                          <a:latin typeface="Times New Roman"/>
                          <a:ea typeface="新細明體"/>
                          <a:cs typeface="Times New Roman"/>
                        </a:rPr>
                        <a:t>**</a:t>
                      </a:r>
                      <a:endParaRPr lang="zh-TW" sz="1400" b="1" kern="100" dirty="0">
                        <a:solidFill>
                          <a:schemeClr val="tx1"/>
                        </a:solidFill>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70840">
                <a:tc>
                  <a:txBody>
                    <a:bodyPr/>
                    <a:lstStyle/>
                    <a:p>
                      <a:pPr algn="ctr">
                        <a:spcAft>
                          <a:spcPts val="0"/>
                        </a:spcAft>
                      </a:pPr>
                      <a:r>
                        <a:rPr lang="en-US" sz="1400" b="1" kern="100">
                          <a:solidFill>
                            <a:schemeClr val="tx1"/>
                          </a:solidFill>
                          <a:effectLst/>
                          <a:latin typeface="Times New Roman"/>
                          <a:ea typeface="新細明體"/>
                          <a:cs typeface="Times New Roman"/>
                        </a:rPr>
                        <a:t>3</a:t>
                      </a:r>
                      <a:endParaRPr lang="zh-TW" sz="1400" b="1" kern="100">
                        <a:solidFill>
                          <a:schemeClr val="tx1"/>
                        </a:solidFill>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b="1" kern="100" dirty="0">
                          <a:solidFill>
                            <a:schemeClr val="tx1"/>
                          </a:solidFill>
                          <a:effectLst/>
                          <a:latin typeface="Times New Roman"/>
                          <a:ea typeface="新細明體"/>
                          <a:cs typeface="Times New Roman"/>
                        </a:rPr>
                        <a:t>±3</a:t>
                      </a:r>
                      <a:endParaRPr lang="zh-TW" sz="1400" b="1" kern="100" dirty="0">
                        <a:solidFill>
                          <a:schemeClr val="tx1"/>
                        </a:solidFill>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70840">
                <a:tc>
                  <a:txBody>
                    <a:bodyPr/>
                    <a:lstStyle/>
                    <a:p>
                      <a:pPr algn="ctr">
                        <a:spcAft>
                          <a:spcPts val="0"/>
                        </a:spcAft>
                      </a:pPr>
                      <a:r>
                        <a:rPr lang="en-US" sz="1400" b="1" kern="100">
                          <a:solidFill>
                            <a:schemeClr val="tx1"/>
                          </a:solidFill>
                          <a:effectLst/>
                          <a:latin typeface="Times New Roman"/>
                          <a:ea typeface="新細明體"/>
                          <a:cs typeface="Times New Roman"/>
                        </a:rPr>
                        <a:t>4</a:t>
                      </a:r>
                      <a:endParaRPr lang="zh-TW" sz="1400" b="1" kern="100">
                        <a:solidFill>
                          <a:schemeClr val="tx1"/>
                        </a:solidFill>
                        <a:effectLst/>
                        <a:latin typeface="Calibri"/>
                        <a:ea typeface="新細明體"/>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b="1" kern="100" dirty="0">
                          <a:solidFill>
                            <a:schemeClr val="tx1"/>
                          </a:solidFill>
                          <a:effectLst/>
                          <a:latin typeface="Times New Roman"/>
                          <a:ea typeface="新細明體"/>
                          <a:cs typeface="Times New Roman"/>
                        </a:rPr>
                        <a:t>±2</a:t>
                      </a:r>
                      <a:endParaRPr lang="zh-TW" sz="1400" b="1" kern="100" dirty="0">
                        <a:solidFill>
                          <a:schemeClr val="tx1"/>
                        </a:solidFill>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70840">
                <a:tc gridSpan="2">
                  <a:txBody>
                    <a:bodyPr/>
                    <a:lstStyle/>
                    <a:p>
                      <a:pPr algn="l"/>
                      <a:r>
                        <a:rPr lang="en-US" altLang="zh-TW" sz="1400" b="1" dirty="0" smtClean="0">
                          <a:solidFill>
                            <a:schemeClr val="tx1"/>
                          </a:solidFill>
                          <a:latin typeface="Times New Roman" pitchFamily="18" charset="0"/>
                          <a:cs typeface="Times New Roman" pitchFamily="18" charset="0"/>
                        </a:rPr>
                        <a:t>Normalized</a:t>
                      </a:r>
                      <a:r>
                        <a:rPr lang="en-US" altLang="zh-TW" sz="1400" b="1" baseline="0" dirty="0" smtClean="0">
                          <a:solidFill>
                            <a:schemeClr val="tx1"/>
                          </a:solidFill>
                          <a:latin typeface="Times New Roman" pitchFamily="18" charset="0"/>
                          <a:cs typeface="Times New Roman" pitchFamily="18" charset="0"/>
                        </a:rPr>
                        <a:t> at 15mm</a:t>
                      </a:r>
                    </a:p>
                    <a:p>
                      <a:pPr marL="173038" indent="-173038" algn="l">
                        <a:buFont typeface="Wingdings" pitchFamily="2" charset="2"/>
                        <a:buChar char="l"/>
                      </a:pPr>
                      <a:r>
                        <a:rPr lang="zh-TW" altLang="en-US" sz="1400" b="1" dirty="0" smtClean="0">
                          <a:solidFill>
                            <a:schemeClr val="tx1"/>
                          </a:solidFill>
                          <a:latin typeface="Times New Roman" pitchFamily="18" charset="0"/>
                          <a:cs typeface="Times New Roman" pitchFamily="18" charset="0"/>
                          <a:sym typeface="Symbol"/>
                        </a:rPr>
                        <a:t></a:t>
                      </a:r>
                      <a:r>
                        <a:rPr lang="en-US" altLang="zh-TW" sz="1400" b="1" dirty="0" smtClean="0">
                          <a:solidFill>
                            <a:schemeClr val="tx1"/>
                          </a:solidFill>
                          <a:latin typeface="Times New Roman" pitchFamily="18" charset="0"/>
                          <a:cs typeface="Times New Roman" pitchFamily="18" charset="0"/>
                          <a:sym typeface="Symbol"/>
                        </a:rPr>
                        <a:t>b0/b0&lt;5E-4</a:t>
                      </a:r>
                    </a:p>
                    <a:p>
                      <a:pPr marL="173038" indent="-173038" algn="l">
                        <a:buFont typeface="Wingdings" pitchFamily="2" charset="2"/>
                        <a:buChar char="l"/>
                      </a:pPr>
                      <a:r>
                        <a:rPr lang="zh-TW" altLang="en-US" sz="1400" b="1" dirty="0" smtClean="0">
                          <a:solidFill>
                            <a:schemeClr val="tx1"/>
                          </a:solidFill>
                          <a:latin typeface="Times New Roman" pitchFamily="18" charset="0"/>
                          <a:cs typeface="Times New Roman" pitchFamily="18" charset="0"/>
                          <a:sym typeface="Symbol"/>
                        </a:rPr>
                        <a:t></a:t>
                      </a:r>
                      <a:r>
                        <a:rPr lang="en-US" altLang="zh-TW" sz="1400" b="1" dirty="0" smtClean="0">
                          <a:solidFill>
                            <a:schemeClr val="tx1"/>
                          </a:solidFill>
                          <a:latin typeface="Times New Roman" pitchFamily="18" charset="0"/>
                          <a:cs typeface="Times New Roman" pitchFamily="18" charset="0"/>
                          <a:sym typeface="Symbol"/>
                        </a:rPr>
                        <a:t>b0L/b0L&lt;0.5E-3</a:t>
                      </a:r>
                    </a:p>
                    <a:p>
                      <a:pPr marL="0" indent="0" algn="l">
                        <a:buFont typeface="Wingdings" pitchFamily="2" charset="2"/>
                        <a:buNone/>
                      </a:pPr>
                      <a:r>
                        <a:rPr lang="en-US" altLang="zh-TW" sz="1400" b="1" dirty="0" smtClean="0">
                          <a:solidFill>
                            <a:schemeClr val="tx1"/>
                          </a:solidFill>
                          <a:latin typeface="Times New Roman" pitchFamily="18" charset="0"/>
                          <a:cs typeface="Times New Roman" pitchFamily="18" charset="0"/>
                          <a:sym typeface="Symbol"/>
                        </a:rPr>
                        <a:t>*b1L/b0L=</a:t>
                      </a:r>
                      <a:r>
                        <a:rPr lang="en-US" altLang="zh-TW" sz="1400" b="1" baseline="0" dirty="0" smtClean="0">
                          <a:solidFill>
                            <a:schemeClr val="tx1"/>
                          </a:solidFill>
                          <a:latin typeface="Times New Roman" pitchFamily="18" charset="0"/>
                          <a:cs typeface="Times New Roman" pitchFamily="18" charset="0"/>
                          <a:sym typeface="Symbol"/>
                        </a:rPr>
                        <a:t> -2.1043</a:t>
                      </a:r>
                    </a:p>
                    <a:p>
                      <a:pPr marL="0" indent="0" algn="l">
                        <a:buFont typeface="Wingdings" pitchFamily="2" charset="2"/>
                        <a:buNone/>
                      </a:pPr>
                      <a:r>
                        <a:rPr lang="en-US" altLang="zh-TW" sz="1400" b="1" baseline="0" dirty="0" smtClean="0">
                          <a:solidFill>
                            <a:schemeClr val="tx1"/>
                          </a:solidFill>
                          <a:latin typeface="Times New Roman" pitchFamily="18" charset="0"/>
                          <a:cs typeface="Times New Roman" pitchFamily="18" charset="0"/>
                          <a:sym typeface="Symbol"/>
                        </a:rPr>
                        <a:t>**b2L/b0L= -7.5331</a:t>
                      </a:r>
                      <a:endParaRPr lang="zh-TW" altLang="en-US"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3747660665"/>
              </p:ext>
            </p:extLst>
          </p:nvPr>
        </p:nvGraphicFramePr>
        <p:xfrm>
          <a:off x="1896129" y="2386118"/>
          <a:ext cx="2448272" cy="4355250"/>
        </p:xfrm>
        <a:graphic>
          <a:graphicData uri="http://schemas.openxmlformats.org/drawingml/2006/table">
            <a:tbl>
              <a:tblPr firstRow="1" bandRow="1">
                <a:tableStyleId>{5C22544A-7EE6-4342-B048-85BDC9FD1C3A}</a:tableStyleId>
              </a:tblPr>
              <a:tblGrid>
                <a:gridCol w="576064"/>
                <a:gridCol w="942284"/>
                <a:gridCol w="929924"/>
              </a:tblGrid>
              <a:tr h="270030">
                <a:tc>
                  <a:txBody>
                    <a:bodyPr/>
                    <a:lstStyle/>
                    <a:p>
                      <a:pPr algn="ctr"/>
                      <a:r>
                        <a:rPr kumimoji="0" lang="en-US" altLang="zh-TW" sz="1400" b="1" i="0" u="none" strike="noStrike" kern="100" cap="none" spc="0" normalizeH="0" baseline="0" noProof="0" dirty="0" smtClean="0">
                          <a:ln>
                            <a:noFill/>
                          </a:ln>
                          <a:solidFill>
                            <a:schemeClr val="tx1"/>
                          </a:solidFill>
                          <a:effectLst/>
                          <a:uLnTx/>
                          <a:uFillTx/>
                          <a:latin typeface="Times New Roman" pitchFamily="18" charset="0"/>
                          <a:ea typeface="+mn-ea"/>
                          <a:cs typeface="Times New Roman" pitchFamily="18" charset="0"/>
                        </a:rPr>
                        <a:t>x10</a:t>
                      </a:r>
                      <a:r>
                        <a:rPr kumimoji="0" lang="en-US" altLang="zh-TW" sz="1400" b="1" i="0" u="none" strike="noStrike" kern="100" cap="none" spc="0" normalizeH="0" baseline="30000" noProof="0" dirty="0" smtClean="0">
                          <a:ln>
                            <a:noFill/>
                          </a:ln>
                          <a:solidFill>
                            <a:schemeClr val="tx1"/>
                          </a:solidFill>
                          <a:effectLst/>
                          <a:uLnTx/>
                          <a:uFillTx/>
                          <a:latin typeface="Times New Roman" pitchFamily="18" charset="0"/>
                          <a:ea typeface="+mn-ea"/>
                          <a:cs typeface="Times New Roman" pitchFamily="18" charset="0"/>
                        </a:rPr>
                        <a:t>-4</a:t>
                      </a:r>
                      <a:endParaRPr lang="zh-TW" altLang="en-US"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altLang="zh-TW" sz="1400" b="1" dirty="0" smtClean="0">
                          <a:solidFill>
                            <a:schemeClr val="tx1"/>
                          </a:solidFill>
                          <a:latin typeface="Times New Roman" pitchFamily="18" charset="0"/>
                          <a:cs typeface="Times New Roman" pitchFamily="18" charset="0"/>
                        </a:rPr>
                        <a:t>BR-Pure QM</a:t>
                      </a:r>
                      <a:endParaRPr lang="zh-TW" altLang="en-US"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0030">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n</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1400" b="1" kern="100" dirty="0" err="1" smtClean="0">
                          <a:solidFill>
                            <a:schemeClr val="tx1"/>
                          </a:solidFill>
                          <a:effectLst/>
                          <a:latin typeface="Times New Roman" pitchFamily="18" charset="0"/>
                          <a:ea typeface="新細明體"/>
                          <a:cs typeface="Times New Roman" pitchFamily="18" charset="0"/>
                        </a:rPr>
                        <a:t>BnL</a:t>
                      </a:r>
                      <a:r>
                        <a:rPr lang="en-US" sz="1400" b="1" kern="100" dirty="0" smtClean="0">
                          <a:solidFill>
                            <a:schemeClr val="tx1"/>
                          </a:solidFill>
                          <a:effectLst/>
                          <a:latin typeface="Times New Roman" pitchFamily="18" charset="0"/>
                          <a:ea typeface="新細明體"/>
                          <a:cs typeface="Times New Roman" pitchFamily="18" charset="0"/>
                        </a:rPr>
                        <a:t>/B1L</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1400" b="1" kern="100" dirty="0" err="1" smtClean="0">
                          <a:solidFill>
                            <a:schemeClr val="tx1"/>
                          </a:solidFill>
                          <a:effectLst/>
                          <a:latin typeface="Times New Roman" pitchFamily="18" charset="0"/>
                          <a:ea typeface="新細明體"/>
                          <a:cs typeface="Times New Roman" pitchFamily="18" charset="0"/>
                        </a:rPr>
                        <a:t>AnL</a:t>
                      </a:r>
                      <a:r>
                        <a:rPr lang="en-US" sz="1400" b="1" kern="100" dirty="0" smtClean="0">
                          <a:solidFill>
                            <a:schemeClr val="tx1"/>
                          </a:solidFill>
                          <a:effectLst/>
                          <a:latin typeface="Times New Roman" pitchFamily="18" charset="0"/>
                          <a:ea typeface="新細明體"/>
                          <a:cs typeface="Times New Roman" pitchFamily="18" charset="0"/>
                        </a:rPr>
                        <a:t>/B1L</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1</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10000</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1400" b="1" kern="100">
                          <a:solidFill>
                            <a:schemeClr val="tx1"/>
                          </a:solidFill>
                          <a:effectLst/>
                          <a:latin typeface="Times New Roman" pitchFamily="18" charset="0"/>
                          <a:ea typeface="新細明體"/>
                          <a:cs typeface="Times New Roman" pitchFamily="18" charset="0"/>
                        </a:rPr>
                        <a:t>-</a:t>
                      </a:r>
                      <a:endParaRPr lang="zh-TW" sz="1400" b="1" kern="10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sz="1400" b="1" kern="100" dirty="0" smtClean="0">
                          <a:solidFill>
                            <a:schemeClr val="tx1"/>
                          </a:solidFill>
                          <a:effectLst/>
                          <a:latin typeface="Times New Roman" pitchFamily="18" charset="0"/>
                          <a:ea typeface="新細明體"/>
                          <a:cs typeface="Times New Roman" pitchFamily="18" charset="0"/>
                        </a:rPr>
                        <a:t>2</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sz="1400" b="1" kern="100">
                          <a:solidFill>
                            <a:schemeClr val="tx1"/>
                          </a:solidFill>
                          <a:effectLst/>
                          <a:latin typeface="Times New Roman" pitchFamily="18" charset="0"/>
                          <a:ea typeface="新細明體"/>
                          <a:cs typeface="Times New Roman" pitchFamily="18" charset="0"/>
                        </a:rPr>
                        <a:t>3</a:t>
                      </a:r>
                      <a:endParaRPr lang="zh-TW" sz="1400" b="1" kern="10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sz="1400" b="1" kern="100">
                          <a:solidFill>
                            <a:schemeClr val="tx1"/>
                          </a:solidFill>
                          <a:effectLst/>
                          <a:latin typeface="Times New Roman" pitchFamily="18" charset="0"/>
                          <a:ea typeface="新細明體"/>
                          <a:cs typeface="Times New Roman" pitchFamily="18" charset="0"/>
                        </a:rPr>
                        <a:t>4</a:t>
                      </a:r>
                      <a:endParaRPr lang="zh-TW" sz="1400" b="1" kern="10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5</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6-7</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a:solidFill>
                            <a:schemeClr val="tx1"/>
                          </a:solidFill>
                          <a:effectLst/>
                          <a:latin typeface="Times New Roman"/>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8</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a:solidFill>
                            <a:schemeClr val="tx1"/>
                          </a:solidFill>
                          <a:effectLst/>
                          <a:latin typeface="Times New Roman"/>
                        </a:rPr>
                        <a:t>±0.5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9</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10-12</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±0.3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13</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14-16</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a:solidFill>
                            <a:schemeClr val="tx1"/>
                          </a:solidFill>
                          <a:effectLst/>
                          <a:latin typeface="Times New Roman"/>
                        </a:rPr>
                        <a:t>±0.5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±0.3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17</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a:solidFill>
                            <a:schemeClr val="tx1"/>
                          </a:solidFill>
                          <a:effectLst/>
                          <a:latin typeface="Times New Roman"/>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18-20</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a:solidFill>
                            <a:schemeClr val="tx1"/>
                          </a:solidFill>
                          <a:effectLst/>
                          <a:latin typeface="Times New Roman"/>
                        </a:rPr>
                        <a:t>±0.3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zh-TW" sz="1400" b="1" i="0" u="none" strike="noStrike" dirty="0">
                          <a:solidFill>
                            <a:schemeClr val="tx1"/>
                          </a:solidFill>
                          <a:effectLst/>
                          <a:latin typeface="Times New Roman"/>
                        </a:rPr>
                        <a:t>±0.3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7003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Normalized at 15mm</a:t>
                      </a:r>
                      <a:endParaRPr kumimoji="0" lang="zh-TW" altLang="en-US" sz="1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5" name="表格 14"/>
          <p:cNvGraphicFramePr>
            <a:graphicFrameLocks noGrp="1"/>
          </p:cNvGraphicFramePr>
          <p:nvPr>
            <p:extLst>
              <p:ext uri="{D42A27DB-BD31-4B8C-83A1-F6EECF244321}">
                <p14:modId xmlns:p14="http://schemas.microsoft.com/office/powerpoint/2010/main" val="3408162483"/>
              </p:ext>
            </p:extLst>
          </p:nvPr>
        </p:nvGraphicFramePr>
        <p:xfrm>
          <a:off x="7009926" y="1772816"/>
          <a:ext cx="2160001" cy="4505960"/>
        </p:xfrm>
        <a:graphic>
          <a:graphicData uri="http://schemas.openxmlformats.org/drawingml/2006/table">
            <a:tbl>
              <a:tblPr firstRow="1" bandRow="1">
                <a:tableStyleId>{5C22544A-7EE6-4342-B048-85BDC9FD1C3A}</a:tableStyleId>
              </a:tblPr>
              <a:tblGrid>
                <a:gridCol w="589091"/>
                <a:gridCol w="785455"/>
                <a:gridCol w="785455"/>
              </a:tblGrid>
              <a:tr h="370840">
                <a:tc>
                  <a:txBody>
                    <a:bodyPr/>
                    <a:lstStyle/>
                    <a:p>
                      <a:pPr algn="ctr"/>
                      <a:r>
                        <a:rPr kumimoji="0" lang="en-US" altLang="zh-TW" sz="1400" b="1" i="0" u="none" strike="noStrike" kern="100" cap="none" spc="0" normalizeH="0" baseline="0" noProof="0" dirty="0" smtClean="0">
                          <a:ln>
                            <a:noFill/>
                          </a:ln>
                          <a:solidFill>
                            <a:schemeClr val="tx1"/>
                          </a:solidFill>
                          <a:effectLst/>
                          <a:uLnTx/>
                          <a:uFillTx/>
                          <a:latin typeface="Times New Roman" pitchFamily="18" charset="0"/>
                          <a:ea typeface="+mn-ea"/>
                          <a:cs typeface="Times New Roman" pitchFamily="18" charset="0"/>
                        </a:rPr>
                        <a:t>x10</a:t>
                      </a:r>
                      <a:r>
                        <a:rPr kumimoji="0" lang="en-US" altLang="zh-TW" sz="1400" b="1" i="0" u="none" strike="noStrike" kern="100" cap="none" spc="0" normalizeH="0" baseline="30000" noProof="0" dirty="0" smtClean="0">
                          <a:ln>
                            <a:noFill/>
                          </a:ln>
                          <a:solidFill>
                            <a:schemeClr val="tx1"/>
                          </a:solidFill>
                          <a:effectLst/>
                          <a:uLnTx/>
                          <a:uFillTx/>
                          <a:latin typeface="Times New Roman" pitchFamily="18" charset="0"/>
                          <a:ea typeface="+mn-ea"/>
                          <a:cs typeface="Times New Roman" pitchFamily="18" charset="0"/>
                        </a:rPr>
                        <a:t>-4</a:t>
                      </a:r>
                      <a:endParaRPr lang="zh-TW" altLang="en-US"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gridSpan="2">
                  <a:txBody>
                    <a:bodyPr/>
                    <a:lstStyle/>
                    <a:p>
                      <a:pPr algn="ctr"/>
                      <a:r>
                        <a:rPr lang="en-US" altLang="zh-TW" sz="1400" b="1" dirty="0" smtClean="0">
                          <a:solidFill>
                            <a:schemeClr val="tx1"/>
                          </a:solidFill>
                          <a:latin typeface="Times New Roman" pitchFamily="18" charset="0"/>
                          <a:cs typeface="Times New Roman" pitchFamily="18" charset="0"/>
                        </a:rPr>
                        <a:t>BR-SM</a:t>
                      </a:r>
                      <a:endParaRPr lang="zh-TW" altLang="en-US"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692">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n</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sz="1400" b="1" kern="100" dirty="0" err="1" smtClean="0">
                          <a:solidFill>
                            <a:schemeClr val="tx1"/>
                          </a:solidFill>
                          <a:effectLst/>
                          <a:latin typeface="Times New Roman" pitchFamily="18" charset="0"/>
                          <a:ea typeface="新細明體"/>
                          <a:cs typeface="Times New Roman" pitchFamily="18" charset="0"/>
                        </a:rPr>
                        <a:t>BnL</a:t>
                      </a:r>
                      <a:r>
                        <a:rPr lang="en-US" sz="1400" b="1" kern="100" dirty="0" smtClean="0">
                          <a:solidFill>
                            <a:schemeClr val="tx1"/>
                          </a:solidFill>
                          <a:effectLst/>
                          <a:latin typeface="Times New Roman" pitchFamily="18" charset="0"/>
                          <a:ea typeface="新細明體"/>
                          <a:cs typeface="Times New Roman" pitchFamily="18" charset="0"/>
                        </a:rPr>
                        <a:t>/B2L</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sz="1400" b="1" kern="100" dirty="0" err="1" smtClean="0">
                          <a:solidFill>
                            <a:schemeClr val="tx1"/>
                          </a:solidFill>
                          <a:effectLst/>
                          <a:latin typeface="Times New Roman" pitchFamily="18" charset="0"/>
                          <a:ea typeface="新細明體"/>
                          <a:cs typeface="Times New Roman" pitchFamily="18" charset="0"/>
                        </a:rPr>
                        <a:t>AnL</a:t>
                      </a:r>
                      <a:r>
                        <a:rPr lang="en-US" sz="1400" b="1" kern="100" dirty="0" smtClean="0">
                          <a:solidFill>
                            <a:schemeClr val="tx1"/>
                          </a:solidFill>
                          <a:effectLst/>
                          <a:latin typeface="Times New Roman" pitchFamily="18" charset="0"/>
                          <a:ea typeface="新細明體"/>
                          <a:cs typeface="Times New Roman" pitchFamily="18" charset="0"/>
                        </a:rPr>
                        <a:t>/B2L</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370840">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0</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45</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30</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370840">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2</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10000</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370840">
                <a:tc>
                  <a:txBody>
                    <a:bodyPr/>
                    <a:lstStyle/>
                    <a:p>
                      <a:pPr algn="ctr">
                        <a:spcAft>
                          <a:spcPts val="0"/>
                        </a:spcAft>
                      </a:pPr>
                      <a:r>
                        <a:rPr lang="en-US" sz="1400" b="1" kern="100">
                          <a:solidFill>
                            <a:schemeClr val="tx1"/>
                          </a:solidFill>
                          <a:effectLst/>
                          <a:latin typeface="Times New Roman" pitchFamily="18" charset="0"/>
                          <a:ea typeface="新細明體"/>
                          <a:cs typeface="Times New Roman" pitchFamily="18" charset="0"/>
                        </a:rPr>
                        <a:t>3</a:t>
                      </a:r>
                      <a:endParaRPr lang="zh-TW" sz="1400" b="1" kern="10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15</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6</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370840">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4</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9</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6</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370840">
                <a:tc>
                  <a:txBody>
                    <a:bodyPr/>
                    <a:lstStyle/>
                    <a:p>
                      <a:pPr algn="ctr">
                        <a:spcAft>
                          <a:spcPts val="0"/>
                        </a:spcAft>
                      </a:pPr>
                      <a:r>
                        <a:rPr lang="en-US" sz="1400" b="1" kern="100" dirty="0" smtClean="0">
                          <a:solidFill>
                            <a:schemeClr val="tx1"/>
                          </a:solidFill>
                          <a:effectLst/>
                          <a:latin typeface="Times New Roman" pitchFamily="18" charset="0"/>
                          <a:ea typeface="新細明體"/>
                          <a:cs typeface="Times New Roman" pitchFamily="18" charset="0"/>
                        </a:rPr>
                        <a:t>5-7</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3</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1.5</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37084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8</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10</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1.5</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37084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9-13</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3</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1.5</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37084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14</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6</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1.5</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370840">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15-20</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3</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mn-ea"/>
                          <a:cs typeface="Times New Roman" pitchFamily="18" charset="0"/>
                          <a:sym typeface="Symbol"/>
                        </a:rPr>
                        <a:t></a:t>
                      </a:r>
                      <a:r>
                        <a:rPr lang="en-US" altLang="zh-TW" sz="1400" b="1" kern="100" dirty="0" smtClean="0">
                          <a:solidFill>
                            <a:schemeClr val="tx1"/>
                          </a:solidFill>
                          <a:effectLst/>
                          <a:latin typeface="Times New Roman" pitchFamily="18" charset="0"/>
                          <a:ea typeface="新細明體"/>
                          <a:cs typeface="Times New Roman" pitchFamily="18" charset="0"/>
                        </a:rPr>
                        <a:t>0.6</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37084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Normalized at 15mm</a:t>
                      </a:r>
                      <a:endParaRPr kumimoji="0" lang="zh-TW" altLang="en-US" sz="1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pPr algn="ctr">
                        <a:spcAft>
                          <a:spcPts val="0"/>
                        </a:spcAft>
                      </a:pP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spcAft>
                          <a:spcPts val="0"/>
                        </a:spcAft>
                      </a:pPr>
                      <a:endParaRPr lang="zh-TW" sz="1800" b="0" kern="100" dirty="0">
                        <a:effectLst/>
                        <a:latin typeface="Calibri"/>
                        <a:ea typeface="新細明體"/>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1131523273"/>
              </p:ext>
            </p:extLst>
          </p:nvPr>
        </p:nvGraphicFramePr>
        <p:xfrm>
          <a:off x="4404834" y="841272"/>
          <a:ext cx="2448272" cy="4315920"/>
        </p:xfrm>
        <a:graphic>
          <a:graphicData uri="http://schemas.openxmlformats.org/drawingml/2006/table">
            <a:tbl>
              <a:tblPr firstRow="1" bandRow="1">
                <a:tableStyleId>{5C22544A-7EE6-4342-B048-85BDC9FD1C3A}</a:tableStyleId>
              </a:tblPr>
              <a:tblGrid>
                <a:gridCol w="660431"/>
                <a:gridCol w="857917"/>
                <a:gridCol w="929924"/>
              </a:tblGrid>
              <a:tr h="224025">
                <a:tc>
                  <a:txBody>
                    <a:bodyPr/>
                    <a:lstStyle/>
                    <a:p>
                      <a:pPr algn="ctr"/>
                      <a:r>
                        <a:rPr kumimoji="0" lang="en-US" altLang="zh-TW" sz="1400" b="1" i="0" u="none" strike="noStrike" kern="100" cap="none" spc="0" normalizeH="0" baseline="0" noProof="0" dirty="0" smtClean="0">
                          <a:ln>
                            <a:noFill/>
                          </a:ln>
                          <a:solidFill>
                            <a:schemeClr val="tx1"/>
                          </a:solidFill>
                          <a:effectLst/>
                          <a:uLnTx/>
                          <a:uFillTx/>
                          <a:latin typeface="Times New Roman" pitchFamily="18" charset="0"/>
                          <a:ea typeface="+mn-ea"/>
                          <a:cs typeface="Times New Roman" pitchFamily="18" charset="0"/>
                        </a:rPr>
                        <a:t>x10</a:t>
                      </a:r>
                      <a:r>
                        <a:rPr kumimoji="0" lang="en-US" altLang="zh-TW" sz="1400" b="1" i="0" u="none" strike="noStrike" kern="100" cap="none" spc="0" normalizeH="0" baseline="30000" noProof="0" dirty="0" smtClean="0">
                          <a:ln>
                            <a:noFill/>
                          </a:ln>
                          <a:solidFill>
                            <a:schemeClr val="tx1"/>
                          </a:solidFill>
                          <a:effectLst/>
                          <a:uLnTx/>
                          <a:uFillTx/>
                          <a:latin typeface="Times New Roman" pitchFamily="18" charset="0"/>
                          <a:ea typeface="+mn-ea"/>
                          <a:cs typeface="Times New Roman" pitchFamily="18" charset="0"/>
                        </a:rPr>
                        <a:t>-4</a:t>
                      </a:r>
                      <a:endParaRPr lang="zh-TW" altLang="en-US"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altLang="zh-TW" sz="1400" b="1" dirty="0" smtClean="0">
                          <a:solidFill>
                            <a:schemeClr val="tx1"/>
                          </a:solidFill>
                          <a:latin typeface="Times New Roman" pitchFamily="18" charset="0"/>
                          <a:cs typeface="Times New Roman" pitchFamily="18" charset="0"/>
                        </a:rPr>
                        <a:t>BR-combined QM</a:t>
                      </a:r>
                      <a:endParaRPr lang="zh-TW" altLang="en-US"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4025">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n</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1400" b="1" kern="100" dirty="0" err="1" smtClean="0">
                          <a:solidFill>
                            <a:schemeClr val="tx1"/>
                          </a:solidFill>
                          <a:effectLst/>
                          <a:latin typeface="Times New Roman" pitchFamily="18" charset="0"/>
                          <a:ea typeface="新細明體"/>
                          <a:cs typeface="Times New Roman" pitchFamily="18" charset="0"/>
                        </a:rPr>
                        <a:t>BnL</a:t>
                      </a:r>
                      <a:r>
                        <a:rPr lang="en-US" sz="1400" b="1" kern="100" dirty="0" smtClean="0">
                          <a:solidFill>
                            <a:schemeClr val="tx1"/>
                          </a:solidFill>
                          <a:effectLst/>
                          <a:latin typeface="Times New Roman" pitchFamily="18" charset="0"/>
                          <a:ea typeface="新細明體"/>
                          <a:cs typeface="Times New Roman" pitchFamily="18" charset="0"/>
                        </a:rPr>
                        <a:t>/B1L</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1400" b="1" kern="100" dirty="0" err="1" smtClean="0">
                          <a:solidFill>
                            <a:schemeClr val="tx1"/>
                          </a:solidFill>
                          <a:effectLst/>
                          <a:latin typeface="Times New Roman" pitchFamily="18" charset="0"/>
                          <a:ea typeface="新細明體"/>
                          <a:cs typeface="Times New Roman" pitchFamily="18" charset="0"/>
                        </a:rPr>
                        <a:t>AnL</a:t>
                      </a:r>
                      <a:r>
                        <a:rPr lang="en-US" sz="1400" b="1" kern="100" dirty="0" smtClean="0">
                          <a:solidFill>
                            <a:schemeClr val="tx1"/>
                          </a:solidFill>
                          <a:effectLst/>
                          <a:latin typeface="Times New Roman" pitchFamily="18" charset="0"/>
                          <a:ea typeface="新細明體"/>
                          <a:cs typeface="Times New Roman" pitchFamily="18" charset="0"/>
                        </a:rPr>
                        <a:t>/B1L</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1</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10000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1400" b="1" kern="100">
                          <a:solidFill>
                            <a:schemeClr val="tx1"/>
                          </a:solidFill>
                          <a:effectLst/>
                          <a:latin typeface="Times New Roman" pitchFamily="18" charset="0"/>
                          <a:ea typeface="新細明體"/>
                          <a:cs typeface="Times New Roman" pitchFamily="18" charset="0"/>
                        </a:rPr>
                        <a:t>-</a:t>
                      </a:r>
                      <a:endParaRPr lang="zh-TW" sz="1400" b="1" kern="10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2</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zh-TW" sz="1400" b="1" i="0" u="none" strike="noStrike" dirty="0">
                          <a:solidFill>
                            <a:schemeClr val="tx1"/>
                          </a:solidFill>
                          <a:effectLst/>
                          <a:latin typeface="Times New Roman" pitchFamily="18" charset="0"/>
                          <a:cs typeface="Times New Roman" pitchFamily="18"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sz="1400" b="1" kern="100">
                          <a:solidFill>
                            <a:schemeClr val="tx1"/>
                          </a:solidFill>
                          <a:effectLst/>
                          <a:latin typeface="Times New Roman" pitchFamily="18" charset="0"/>
                          <a:ea typeface="新細明體"/>
                          <a:cs typeface="Times New Roman" pitchFamily="18" charset="0"/>
                        </a:rPr>
                        <a:t>3</a:t>
                      </a:r>
                      <a:endParaRPr lang="zh-TW" sz="1400" b="1" kern="10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sz="1400" b="1" kern="100">
                          <a:solidFill>
                            <a:schemeClr val="tx1"/>
                          </a:solidFill>
                          <a:effectLst/>
                          <a:latin typeface="Times New Roman" pitchFamily="18" charset="0"/>
                          <a:ea typeface="新細明體"/>
                          <a:cs typeface="Times New Roman" pitchFamily="18" charset="0"/>
                        </a:rPr>
                        <a:t>4</a:t>
                      </a:r>
                      <a:endParaRPr lang="zh-TW" sz="1400" b="1" kern="10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a:solidFill>
                            <a:schemeClr val="tx1"/>
                          </a:solidFill>
                          <a:effectLst/>
                          <a:latin typeface="Times New Roman" pitchFamily="18" charset="0"/>
                          <a:cs typeface="Times New Roman" pitchFamily="18"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sz="1400" b="1" kern="100" dirty="0">
                          <a:solidFill>
                            <a:schemeClr val="tx1"/>
                          </a:solidFill>
                          <a:effectLst/>
                          <a:latin typeface="Times New Roman" pitchFamily="18" charset="0"/>
                          <a:ea typeface="新細明體"/>
                          <a:cs typeface="Times New Roman" pitchFamily="18" charset="0"/>
                        </a:rPr>
                        <a:t>5</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a:solidFill>
                            <a:schemeClr val="tx1"/>
                          </a:solidFill>
                          <a:effectLst/>
                          <a:latin typeface="Times New Roman" pitchFamily="18" charset="0"/>
                          <a:cs typeface="Times New Roman" pitchFamily="18" charset="0"/>
                        </a:rPr>
                        <a:t>±0.5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sz="1400" b="1" kern="100" dirty="0" smtClean="0">
                          <a:solidFill>
                            <a:schemeClr val="tx1"/>
                          </a:solidFill>
                          <a:effectLst/>
                          <a:latin typeface="Times New Roman" pitchFamily="18" charset="0"/>
                          <a:ea typeface="新細明體"/>
                          <a:cs typeface="Times New Roman" pitchFamily="18" charset="0"/>
                        </a:rPr>
                        <a:t>6</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a:solidFill>
                            <a:schemeClr val="tx1"/>
                          </a:solidFill>
                          <a:effectLst/>
                          <a:latin typeface="Times New Roman" pitchFamily="18" charset="0"/>
                          <a:cs typeface="Times New Roman" pitchFamily="18"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sz="1400" b="1" kern="100" dirty="0" smtClean="0">
                          <a:solidFill>
                            <a:schemeClr val="tx1"/>
                          </a:solidFill>
                          <a:effectLst/>
                          <a:latin typeface="Times New Roman" pitchFamily="18" charset="0"/>
                          <a:ea typeface="新細明體"/>
                          <a:cs typeface="Times New Roman" pitchFamily="18" charset="0"/>
                        </a:rPr>
                        <a:t>7</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a:solidFill>
                            <a:schemeClr val="tx1"/>
                          </a:solidFill>
                          <a:effectLst/>
                          <a:latin typeface="Times New Roman" pitchFamily="18" charset="0"/>
                          <a:cs typeface="Times New Roman" pitchFamily="18"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8</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a:solidFill>
                            <a:schemeClr val="tx1"/>
                          </a:solidFill>
                          <a:effectLst/>
                          <a:latin typeface="Times New Roman" pitchFamily="18" charset="0"/>
                          <a:cs typeface="Times New Roman" pitchFamily="18" charset="0"/>
                        </a:rPr>
                        <a:t>±0.5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9</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10</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11</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a:solidFill>
                            <a:schemeClr val="tx1"/>
                          </a:solidFill>
                          <a:effectLst/>
                          <a:latin typeface="Times New Roman" pitchFamily="18" charset="0"/>
                          <a:cs typeface="Times New Roman" pitchFamily="18" charset="0"/>
                        </a:rPr>
                        <a:t>±0.5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12-13</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14-17</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a:solidFill>
                            <a:schemeClr val="tx1"/>
                          </a:solidFill>
                          <a:effectLst/>
                          <a:latin typeface="Times New Roman" pitchFamily="18" charset="0"/>
                          <a:cs typeface="Times New Roman" pitchFamily="18" charset="0"/>
                        </a:rPr>
                        <a:t>±0.5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18-19</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a:solidFill>
                            <a:schemeClr val="tx1"/>
                          </a:solidFill>
                          <a:effectLst/>
                          <a:latin typeface="Times New Roman" pitchFamily="18" charset="0"/>
                          <a:cs typeface="Times New Roman" pitchFamily="18" charset="0"/>
                        </a:rPr>
                        <a:t>±0.3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a:txBody>
                    <a:bodyPr/>
                    <a:lstStyle/>
                    <a:p>
                      <a:pPr algn="ctr">
                        <a:spcAft>
                          <a:spcPts val="0"/>
                        </a:spcAft>
                      </a:pPr>
                      <a:r>
                        <a:rPr lang="en-US" altLang="zh-TW" sz="1400" b="1" kern="100" dirty="0" smtClean="0">
                          <a:solidFill>
                            <a:schemeClr val="tx1"/>
                          </a:solidFill>
                          <a:effectLst/>
                          <a:latin typeface="Times New Roman" pitchFamily="18" charset="0"/>
                          <a:ea typeface="新細明體"/>
                          <a:cs typeface="Times New Roman" pitchFamily="18" charset="0"/>
                        </a:rPr>
                        <a:t>20</a:t>
                      </a:r>
                      <a:endParaRPr lang="zh-TW" sz="1400" b="1" kern="100" dirty="0">
                        <a:solidFill>
                          <a:schemeClr val="tx1"/>
                        </a:solidFill>
                        <a:effectLst/>
                        <a:latin typeface="Times New Roman" pitchFamily="18" charset="0"/>
                        <a:ea typeface="新細明體"/>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altLang="zh-TW" sz="1400" b="1" i="0" u="none" strike="noStrike" dirty="0">
                          <a:solidFill>
                            <a:schemeClr val="tx1"/>
                          </a:solidFill>
                          <a:effectLst/>
                          <a:latin typeface="Times New Roman" pitchFamily="18" charset="0"/>
                          <a:cs typeface="Times New Roman" pitchFamily="18" charset="0"/>
                        </a:rPr>
                        <a:t>±0.3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24025">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Normalized at 15mm</a:t>
                      </a:r>
                    </a:p>
                    <a:p>
                      <a:pPr marL="173038" marR="0" lvl="0" indent="-173038"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0" lang="en-US" altLang="zh-TW" sz="1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b2L/b1L=1.145</a:t>
                      </a:r>
                      <a:endParaRPr kumimoji="0" lang="zh-TW" altLang="en-US" sz="1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en-US" sz="18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2329432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投影片編號版面配置區 10"/>
          <p:cNvSpPr>
            <a:spLocks noGrp="1"/>
          </p:cNvSpPr>
          <p:nvPr>
            <p:ph type="sldNum" sz="quarter" idx="4294967295"/>
          </p:nvPr>
        </p:nvSpPr>
        <p:spPr bwMode="auto">
          <a:xfrm>
            <a:off x="8748464"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base" hangingPunct="1">
              <a:spcBef>
                <a:spcPct val="0"/>
              </a:spcBef>
              <a:spcAft>
                <a:spcPct val="0"/>
              </a:spcAft>
            </a:pPr>
            <a:fld id="{E833F589-C158-4DED-B1DA-BA7438E6B9E7}" type="slidenum">
              <a:rPr kumimoji="0" lang="en-US" altLang="zh-TW" sz="2000" smtClean="0">
                <a:solidFill>
                  <a:srgbClr val="898989"/>
                </a:solidFill>
                <a:latin typeface="Times New Roman" pitchFamily="18" charset="0"/>
                <a:ea typeface="標楷體" pitchFamily="65" charset="-120"/>
              </a:rPr>
              <a:pPr eaLnBrk="1" fontAlgn="base" hangingPunct="1">
                <a:spcBef>
                  <a:spcPct val="0"/>
                </a:spcBef>
                <a:spcAft>
                  <a:spcPct val="0"/>
                </a:spcAft>
              </a:pPr>
              <a:t>43</a:t>
            </a:fld>
            <a:endParaRPr kumimoji="0" lang="en-US" altLang="zh-TW" sz="2000" dirty="0" smtClean="0">
              <a:solidFill>
                <a:srgbClr val="898989"/>
              </a:solidFill>
              <a:latin typeface="Times New Roman" pitchFamily="18" charset="0"/>
              <a:ea typeface="標楷體" pitchFamily="65" charset="-120"/>
            </a:endParaRPr>
          </a:p>
        </p:txBody>
      </p:sp>
      <p:sp>
        <p:nvSpPr>
          <p:cNvPr id="8" name="Rectangle 2"/>
          <p:cNvSpPr txBox="1">
            <a:spLocks noChangeArrowheads="1"/>
          </p:cNvSpPr>
          <p:nvPr/>
        </p:nvSpPr>
        <p:spPr bwMode="auto">
          <a:xfrm>
            <a:off x="611560" y="0"/>
            <a:ext cx="8931275" cy="836613"/>
          </a:xfrm>
          <a:prstGeom prst="rect">
            <a:avLst/>
          </a:prstGeom>
          <a:noFill/>
          <a:ln w="9525">
            <a:noFill/>
            <a:miter lim="800000"/>
            <a:headEnd/>
            <a:tailEnd/>
          </a:ln>
        </p:spPr>
        <p:txBody>
          <a:bodyPr anchor="ctr"/>
          <a:lstStyle/>
          <a:p>
            <a:pPr algn="ctr" fontAlgn="auto">
              <a:spcBef>
                <a:spcPts val="0"/>
              </a:spcBef>
              <a:spcAft>
                <a:spcPts val="0"/>
              </a:spcAft>
              <a:defRPr/>
            </a:pPr>
            <a:r>
              <a:rPr kumimoji="0" lang="en-US" altLang="zh-TW" sz="3600" b="1" kern="0" dirty="0" smtClean="0">
                <a:solidFill>
                  <a:srgbClr val="FF0000"/>
                </a:solidFill>
                <a:latin typeface="Times New Roman"/>
                <a:ea typeface="標楷體"/>
              </a:rPr>
              <a:t>BR-combined function dipole magnet</a:t>
            </a:r>
            <a:endParaRPr kumimoji="0" lang="en-US" altLang="zh-TW" sz="3600" b="1" kern="0" dirty="0">
              <a:solidFill>
                <a:srgbClr val="FF0000"/>
              </a:solidFill>
              <a:latin typeface="Times New Roman"/>
              <a:ea typeface="標楷體"/>
            </a:endParaRPr>
          </a:p>
        </p:txBody>
      </p:sp>
      <p:sp>
        <p:nvSpPr>
          <p:cNvPr id="18" name="文字方塊 17"/>
          <p:cNvSpPr txBox="1"/>
          <p:nvPr/>
        </p:nvSpPr>
        <p:spPr>
          <a:xfrm>
            <a:off x="238200" y="764704"/>
            <a:ext cx="5846472"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Homogeneity of BR-BH-001 and BR-BD-002 magnets</a:t>
            </a:r>
            <a:endParaRPr kumimoji="0" lang="zh-TW" altLang="en-US" sz="2000" dirty="0">
              <a:solidFill>
                <a:prstClr val="black"/>
              </a:solidFill>
              <a:latin typeface="Times New Roman" pitchFamily="18" charset="0"/>
              <a:ea typeface="標楷體" pitchFamily="65" charset="-120"/>
            </a:endParaRPr>
          </a:p>
        </p:txBody>
      </p:sp>
      <p:sp>
        <p:nvSpPr>
          <p:cNvPr id="11" name="文字方塊 10"/>
          <p:cNvSpPr txBox="1"/>
          <p:nvPr/>
        </p:nvSpPr>
        <p:spPr>
          <a:xfrm>
            <a:off x="3788061" y="1420127"/>
            <a:ext cx="5112568" cy="1631216"/>
          </a:xfrm>
          <a:prstGeom prst="rect">
            <a:avLst/>
          </a:prstGeom>
          <a:noFill/>
        </p:spPr>
        <p:txBody>
          <a:bodyPr wrap="square" rtlCol="0">
            <a:spAutoFit/>
          </a:bodyPr>
          <a:lstStyle/>
          <a:p>
            <a:pPr marL="285750" indent="-285750" algn="just" fontAlgn="auto">
              <a:spcBef>
                <a:spcPts val="0"/>
              </a:spcBef>
              <a:spcAft>
                <a:spcPts val="0"/>
              </a:spcAft>
              <a:buFont typeface="Wingdings" pitchFamily="2" charset="2"/>
              <a:buChar char="l"/>
            </a:pPr>
            <a:r>
              <a:rPr kumimoji="0" lang="en-US" altLang="zh-TW" sz="2000" dirty="0" smtClean="0">
                <a:solidFill>
                  <a:srgbClr val="000000"/>
                </a:solidFill>
                <a:latin typeface="Times New Roman" pitchFamily="18" charset="0"/>
                <a:ea typeface="新細明體"/>
                <a:cs typeface="Times New Roman" pitchFamily="18" charset="0"/>
              </a:rPr>
              <a:t>Increase the slope of pole profile to increase the quadrupole component.</a:t>
            </a:r>
          </a:p>
          <a:p>
            <a:pPr marL="285750" indent="-285750" algn="just" fontAlgn="auto">
              <a:spcBef>
                <a:spcPts val="0"/>
              </a:spcBef>
              <a:spcAft>
                <a:spcPts val="0"/>
              </a:spcAft>
              <a:buFont typeface="Wingdings" pitchFamily="2" charset="2"/>
              <a:buChar char="l"/>
            </a:pPr>
            <a:r>
              <a:rPr kumimoji="0" lang="en-US" altLang="zh-TW" sz="2000" dirty="0" smtClean="0">
                <a:solidFill>
                  <a:srgbClr val="000000"/>
                </a:solidFill>
                <a:latin typeface="Times New Roman" pitchFamily="18" charset="0"/>
                <a:ea typeface="新細明體"/>
                <a:cs typeface="Times New Roman" pitchFamily="18" charset="0"/>
              </a:rPr>
              <a:t>Cancel the end-chamfer of pole.</a:t>
            </a:r>
          </a:p>
          <a:p>
            <a:pPr marL="285750" indent="-285750" algn="just" fontAlgn="auto">
              <a:spcBef>
                <a:spcPts val="0"/>
              </a:spcBef>
              <a:spcAft>
                <a:spcPts val="0"/>
              </a:spcAft>
              <a:buFont typeface="Wingdings" pitchFamily="2" charset="2"/>
              <a:buChar char="l"/>
            </a:pPr>
            <a:r>
              <a:rPr kumimoji="0" lang="en-US" altLang="zh-TW" sz="2000" dirty="0" smtClean="0">
                <a:solidFill>
                  <a:srgbClr val="000000"/>
                </a:solidFill>
                <a:latin typeface="Times New Roman" pitchFamily="18" charset="0"/>
                <a:ea typeface="新細明體"/>
                <a:cs typeface="Times New Roman" pitchFamily="18" charset="0"/>
              </a:rPr>
              <a:t>Yoke length of BH dipole magnet reduce 4 mm from 758 mm to 754 mm.</a:t>
            </a:r>
            <a:endParaRPr kumimoji="0" lang="zh-TW" altLang="en-US" sz="2000" dirty="0">
              <a:solidFill>
                <a:srgbClr val="000000"/>
              </a:solidFill>
              <a:latin typeface="Times New Roman" pitchFamily="18" charset="0"/>
              <a:ea typeface="新細明體"/>
              <a:cs typeface="Times New Roman" pitchFamily="18" charset="0"/>
            </a:endParaRPr>
          </a:p>
        </p:txBody>
      </p:sp>
      <p:graphicFrame>
        <p:nvGraphicFramePr>
          <p:cNvPr id="12" name="表格 11"/>
          <p:cNvGraphicFramePr>
            <a:graphicFrameLocks noGrp="1"/>
          </p:cNvGraphicFramePr>
          <p:nvPr>
            <p:extLst>
              <p:ext uri="{D42A27DB-BD31-4B8C-83A1-F6EECF244321}">
                <p14:modId xmlns:p14="http://schemas.microsoft.com/office/powerpoint/2010/main" val="1679653041"/>
              </p:ext>
            </p:extLst>
          </p:nvPr>
        </p:nvGraphicFramePr>
        <p:xfrm>
          <a:off x="606054" y="4221088"/>
          <a:ext cx="8517881" cy="2377440"/>
        </p:xfrm>
        <a:graphic>
          <a:graphicData uri="http://schemas.openxmlformats.org/drawingml/2006/table">
            <a:tbl>
              <a:tblPr firstRow="1" bandRow="1"/>
              <a:tblGrid>
                <a:gridCol w="1008112"/>
                <a:gridCol w="2399005"/>
                <a:gridCol w="1277691"/>
                <a:gridCol w="1277691"/>
                <a:gridCol w="1277691"/>
                <a:gridCol w="1277691"/>
              </a:tblGrid>
              <a:tr h="245145">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Magnet</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Items</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b1L/b0L</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zh-TW" altLang="en-US" dirty="0">
                        <a:solidFill>
                          <a:sysClr val="windowText" lastClr="000000"/>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b2L/b0L</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zh-TW" altLang="en-US" dirty="0">
                        <a:solidFill>
                          <a:sysClr val="windowText" lastClr="000000"/>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5145">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Design</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Measure</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Design</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Measure</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45145">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Spec.</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-2.1043</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-7.5331</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ysClr val="windowText" lastClr="000000"/>
                          </a:solidFill>
                          <a:latin typeface="Times New Roman" pitchFamily="18" charset="0"/>
                          <a:ea typeface="標楷體" pitchFamily="65" charset="-120"/>
                        </a:rPr>
                        <a:t>-</a:t>
                      </a:r>
                      <a:endParaRPr lang="zh-TW" altLang="en-US" sz="1400" b="1" dirty="0">
                        <a:solidFill>
                          <a:sysClr val="windowText" lastClr="00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48188">
                <a:tc rowSpan="2">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endParaRPr lang="en-US" altLang="zh-TW" sz="1400" b="1" dirty="0" smtClean="0">
                        <a:latin typeface="Times New Roman" pitchFamily="18" charset="0"/>
                        <a:ea typeface="標楷體" pitchFamily="65" charset="-120"/>
                      </a:endParaRPr>
                    </a:p>
                    <a:p>
                      <a:pPr algn="ctr"/>
                      <a:r>
                        <a:rPr lang="en-US" altLang="zh-TW" sz="1400" b="1" dirty="0" smtClean="0">
                          <a:latin typeface="Times New Roman" pitchFamily="18" charset="0"/>
                          <a:ea typeface="標楷體" pitchFamily="65" charset="-120"/>
                        </a:rPr>
                        <a:t>BD</a:t>
                      </a:r>
                    </a:p>
                    <a:p>
                      <a:pPr algn="ctr"/>
                      <a:r>
                        <a:rPr lang="en-US" altLang="zh-TW" sz="1400" b="1" dirty="0" smtClean="0">
                          <a:latin typeface="Times New Roman" pitchFamily="18" charset="0"/>
                          <a:ea typeface="標楷體" pitchFamily="65" charset="-120"/>
                        </a:rPr>
                        <a:t>(1.6m)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latin typeface="Times New Roman" pitchFamily="18" charset="0"/>
                          <a:ea typeface="標楷體" pitchFamily="65" charset="-120"/>
                        </a:rPr>
                        <a:t>Original</a:t>
                      </a:r>
                      <a:r>
                        <a:rPr lang="en-US" altLang="zh-TW" sz="1400" b="1" baseline="0" dirty="0" smtClean="0">
                          <a:latin typeface="Times New Roman" pitchFamily="18" charset="0"/>
                          <a:ea typeface="標楷體" pitchFamily="65" charset="-120"/>
                        </a:rPr>
                        <a:t> simulation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Times New Roman" pitchFamily="18" charset="0"/>
                          <a:ea typeface="標楷體" pitchFamily="65" charset="-120"/>
                          <a:cs typeface="+mn-cs"/>
                        </a:rPr>
                        <a:t>-2.0365</a:t>
                      </a:r>
                      <a:endParaRPr kumimoji="0" lang="zh-TW" altLang="en-US" sz="1400" b="1" i="0" u="none" strike="noStrike" kern="1200" cap="none" spc="0" normalizeH="0" baseline="0" noProof="0" dirty="0" smtClean="0">
                        <a:ln>
                          <a:noFill/>
                        </a:ln>
                        <a:solidFill>
                          <a:prstClr val="black"/>
                        </a:solidFill>
                        <a:effectLst/>
                        <a:uLnTx/>
                        <a:uFillTx/>
                        <a:latin typeface="Times New Roman" pitchFamily="18" charset="0"/>
                        <a:ea typeface="標楷體" pitchFamily="65" charset="-120"/>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latin typeface="Times New Roman" pitchFamily="18" charset="0"/>
                          <a:ea typeface="標楷體" pitchFamily="65" charset="-120"/>
                        </a:rPr>
                        <a:t>-2.049</a:t>
                      </a:r>
                      <a:endParaRPr lang="zh-TW" altLang="en-US" sz="1400" b="1" dirty="0">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zh-TW" sz="14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-7.5524</a:t>
                      </a:r>
                      <a:endParaRPr lang="zh-TW" altLang="en-US" sz="1400" b="1" dirty="0" smtClean="0">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latin typeface="Times New Roman" pitchFamily="18" charset="0"/>
                          <a:ea typeface="標楷體" pitchFamily="65" charset="-120"/>
                        </a:rPr>
                        <a:t>-8.480</a:t>
                      </a:r>
                      <a:endParaRPr lang="zh-TW" altLang="en-US" sz="1400" b="1" dirty="0">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23455">
                <a:tc vMerge="1">
                  <a:txBody>
                    <a:bodyPr/>
                    <a:lstStyle/>
                    <a:p>
                      <a:endParaRPr lang="zh-TW" altLang="en-US" dirty="0">
                        <a:solidFill>
                          <a:srgbClr val="FF0000"/>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rgbClr val="FF0000"/>
                          </a:solidFill>
                          <a:latin typeface="Times New Roman" pitchFamily="18" charset="0"/>
                          <a:ea typeface="標楷體" pitchFamily="65" charset="-120"/>
                        </a:rPr>
                        <a:t>Optimized simulation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rgbClr val="FF0000"/>
                          </a:solidFill>
                          <a:latin typeface="Times New Roman" pitchFamily="18" charset="0"/>
                          <a:ea typeface="標楷體" pitchFamily="65" charset="-120"/>
                        </a:rPr>
                        <a:t>-2.1041</a:t>
                      </a:r>
                      <a:endParaRPr lang="zh-TW" altLang="en-US" sz="1400" b="1" dirty="0">
                        <a:solidFill>
                          <a:srgbClr val="FF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rgbClr val="FF0000"/>
                          </a:solidFill>
                          <a:latin typeface="Times New Roman" pitchFamily="18" charset="0"/>
                          <a:ea typeface="標楷體" pitchFamily="65" charset="-120"/>
                        </a:rPr>
                        <a:t>-</a:t>
                      </a:r>
                      <a:endParaRPr lang="zh-TW" altLang="en-US" sz="1400" b="1" dirty="0">
                        <a:solidFill>
                          <a:srgbClr val="FF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rgbClr val="FF0000"/>
                          </a:solidFill>
                          <a:latin typeface="Times New Roman" pitchFamily="18" charset="0"/>
                          <a:ea typeface="標楷體" pitchFamily="65" charset="-120"/>
                        </a:rPr>
                        <a:t>-7.6129</a:t>
                      </a:r>
                      <a:endParaRPr lang="zh-TW" altLang="en-US" sz="1400" b="1" dirty="0">
                        <a:solidFill>
                          <a:srgbClr val="FF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rgbClr val="FF0000"/>
                          </a:solidFill>
                          <a:latin typeface="Times New Roman" pitchFamily="18" charset="0"/>
                          <a:ea typeface="標楷體" pitchFamily="65" charset="-120"/>
                        </a:rPr>
                        <a:t>-</a:t>
                      </a:r>
                      <a:endParaRPr lang="zh-TW" altLang="en-US" sz="1400" b="1" dirty="0">
                        <a:solidFill>
                          <a:srgbClr val="FF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23455">
                <a:tc rowSpan="2">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400" b="1" dirty="0" smtClean="0">
                        <a:latin typeface="Times New Roman" pitchFamily="18" charset="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smtClean="0">
                          <a:latin typeface="Times New Roman" pitchFamily="18" charset="0"/>
                          <a:ea typeface="標楷體" pitchFamily="65" charset="-120"/>
                        </a:rPr>
                        <a:t>BH</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smtClean="0">
                          <a:latin typeface="Times New Roman" pitchFamily="18" charset="0"/>
                          <a:ea typeface="標楷體" pitchFamily="65" charset="-120"/>
                        </a:rPr>
                        <a:t>(0.8m)</a:t>
                      </a:r>
                      <a:endParaRPr lang="zh-TW" altLang="en-US" sz="1400" b="1" dirty="0" smtClean="0">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latin typeface="Times New Roman" pitchFamily="18" charset="0"/>
                          <a:ea typeface="標楷體" pitchFamily="65" charset="-120"/>
                        </a:rPr>
                        <a:t>Original</a:t>
                      </a:r>
                      <a:r>
                        <a:rPr lang="en-US" altLang="zh-TW" sz="1400" b="1" baseline="0" dirty="0" smtClean="0">
                          <a:latin typeface="Times New Roman" pitchFamily="18" charset="0"/>
                          <a:ea typeface="標楷體" pitchFamily="65" charset="-120"/>
                        </a:rPr>
                        <a:t> simulation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latin typeface="Times New Roman" pitchFamily="18" charset="0"/>
                          <a:ea typeface="標楷體" pitchFamily="65" charset="-120"/>
                        </a:rPr>
                        <a:t>-1.9758</a:t>
                      </a:r>
                      <a:endParaRPr lang="zh-TW" altLang="en-US" sz="1400" b="1" dirty="0">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latin typeface="Times New Roman" pitchFamily="18" charset="0"/>
                          <a:ea typeface="標楷體" pitchFamily="65" charset="-120"/>
                        </a:rPr>
                        <a:t>-</a:t>
                      </a:r>
                      <a:endParaRPr lang="zh-TW" altLang="en-US" sz="1400" b="1" dirty="0">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latin typeface="Times New Roman" pitchFamily="18" charset="0"/>
                          <a:ea typeface="標楷體" pitchFamily="65" charset="-120"/>
                        </a:rPr>
                        <a:t>-7.1151</a:t>
                      </a:r>
                      <a:endParaRPr lang="zh-TW" altLang="en-US" sz="1400" b="1" dirty="0">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latin typeface="Times New Roman" pitchFamily="18" charset="0"/>
                          <a:ea typeface="標楷體" pitchFamily="65" charset="-120"/>
                        </a:rPr>
                        <a:t>-</a:t>
                      </a:r>
                      <a:endParaRPr lang="zh-TW" altLang="en-US" sz="1400" b="1" dirty="0">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23455">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solidFill>
                          <a:srgbClr val="FF0000"/>
                        </a:solidFill>
                        <a:latin typeface="Times New Roman" pitchFamily="18" charset="0"/>
                        <a:ea typeface="標楷體"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smtClean="0">
                          <a:solidFill>
                            <a:srgbClr val="FF0000"/>
                          </a:solidFill>
                          <a:latin typeface="Times New Roman" pitchFamily="18" charset="0"/>
                          <a:ea typeface="標楷體" pitchFamily="65" charset="-120"/>
                        </a:rPr>
                        <a:t>Optimized simulation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rgbClr val="FF0000"/>
                          </a:solidFill>
                          <a:latin typeface="Times New Roman" pitchFamily="18" charset="0"/>
                          <a:ea typeface="標楷體" pitchFamily="65" charset="-120"/>
                        </a:rPr>
                        <a:t>-2.1050</a:t>
                      </a:r>
                      <a:endParaRPr lang="zh-TW" altLang="en-US" sz="1400" b="1" dirty="0">
                        <a:solidFill>
                          <a:srgbClr val="FF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rgbClr val="FF0000"/>
                          </a:solidFill>
                          <a:latin typeface="Times New Roman" pitchFamily="18" charset="0"/>
                          <a:ea typeface="標楷體" pitchFamily="65" charset="-120"/>
                        </a:rPr>
                        <a:t>-</a:t>
                      </a:r>
                      <a:endParaRPr lang="zh-TW" altLang="en-US" sz="1400" b="1" dirty="0">
                        <a:solidFill>
                          <a:srgbClr val="FF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rgbClr val="FF0000"/>
                          </a:solidFill>
                          <a:latin typeface="Times New Roman" pitchFamily="18" charset="0"/>
                          <a:ea typeface="標楷體" pitchFamily="65" charset="-120"/>
                        </a:rPr>
                        <a:t>-7.7164</a:t>
                      </a:r>
                      <a:endParaRPr lang="zh-TW" altLang="en-US" sz="1400" b="1" dirty="0">
                        <a:solidFill>
                          <a:srgbClr val="FF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r>
                        <a:rPr lang="en-US" altLang="zh-TW" sz="1400" b="1" dirty="0" smtClean="0">
                          <a:solidFill>
                            <a:srgbClr val="FF0000"/>
                          </a:solidFill>
                          <a:latin typeface="Times New Roman" pitchFamily="18" charset="0"/>
                          <a:ea typeface="標楷體" pitchFamily="65" charset="-120"/>
                        </a:rPr>
                        <a:t>-</a:t>
                      </a:r>
                      <a:endParaRPr lang="zh-TW" altLang="en-US" sz="1400" b="1" dirty="0">
                        <a:solidFill>
                          <a:srgbClr val="FF0000"/>
                        </a:solidFill>
                        <a:latin typeface="Times New Roman" pitchFamily="18" charset="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graphicFrame>
        <p:nvGraphicFramePr>
          <p:cNvPr id="13" name="物件 12"/>
          <p:cNvGraphicFramePr>
            <a:graphicFrameLocks noChangeAspect="1"/>
          </p:cNvGraphicFramePr>
          <p:nvPr>
            <p:extLst>
              <p:ext uri="{D42A27DB-BD31-4B8C-83A1-F6EECF244321}">
                <p14:modId xmlns:p14="http://schemas.microsoft.com/office/powerpoint/2010/main" val="2101463848"/>
              </p:ext>
            </p:extLst>
          </p:nvPr>
        </p:nvGraphicFramePr>
        <p:xfrm>
          <a:off x="-108520" y="985968"/>
          <a:ext cx="4536504" cy="3186095"/>
        </p:xfrm>
        <a:graphic>
          <a:graphicData uri="http://schemas.openxmlformats.org/presentationml/2006/ole">
            <mc:AlternateContent xmlns:mc="http://schemas.openxmlformats.org/markup-compatibility/2006">
              <mc:Choice xmlns:v="urn:schemas-microsoft-com:vml" Requires="v">
                <p:oleObj spid="_x0000_s591038" name="Graph" r:id="rId3" imgW="4132800" imgH="2901600" progId="Origin50.Graph">
                  <p:embed/>
                </p:oleObj>
              </mc:Choice>
              <mc:Fallback>
                <p:oleObj name="Graph" r:id="rId3" imgW="4132800" imgH="2901600" progId="Origin50.Graph">
                  <p:embed/>
                  <p:pic>
                    <p:nvPicPr>
                      <p:cNvPr id="0" name=""/>
                      <p:cNvPicPr>
                        <a:picLocks noChangeAspect="1" noChangeArrowheads="1"/>
                      </p:cNvPicPr>
                      <p:nvPr/>
                    </p:nvPicPr>
                    <p:blipFill>
                      <a:blip r:embed="rId4"/>
                      <a:srcRect/>
                      <a:stretch>
                        <a:fillRect/>
                      </a:stretch>
                    </p:blipFill>
                    <p:spPr bwMode="auto">
                      <a:xfrm>
                        <a:off x="-108520" y="985968"/>
                        <a:ext cx="4536504" cy="318609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517543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投影片編號版面配置區 10"/>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base" hangingPunct="1">
              <a:spcBef>
                <a:spcPct val="0"/>
              </a:spcBef>
              <a:spcAft>
                <a:spcPct val="0"/>
              </a:spcAft>
            </a:pPr>
            <a:fld id="{E833F589-C158-4DED-B1DA-BA7438E6B9E7}" type="slidenum">
              <a:rPr kumimoji="0" lang="en-US" altLang="zh-TW" smtClean="0">
                <a:solidFill>
                  <a:srgbClr val="898989"/>
                </a:solidFill>
                <a:latin typeface="Times New Roman" pitchFamily="18" charset="0"/>
                <a:ea typeface="標楷體" pitchFamily="65" charset="-120"/>
              </a:rPr>
              <a:pPr eaLnBrk="1" fontAlgn="base" hangingPunct="1">
                <a:spcBef>
                  <a:spcPct val="0"/>
                </a:spcBef>
                <a:spcAft>
                  <a:spcPct val="0"/>
                </a:spcAft>
              </a:pPr>
              <a:t>44</a:t>
            </a:fld>
            <a:endParaRPr kumimoji="0" lang="en-US" altLang="zh-TW" smtClean="0">
              <a:solidFill>
                <a:srgbClr val="898989"/>
              </a:solidFill>
              <a:latin typeface="Times New Roman" pitchFamily="18" charset="0"/>
              <a:ea typeface="標楷體" pitchFamily="65" charset="-120"/>
            </a:endParaRPr>
          </a:p>
        </p:txBody>
      </p:sp>
      <p:sp>
        <p:nvSpPr>
          <p:cNvPr id="4100" name="Rectangle 3"/>
          <p:cNvSpPr>
            <a:spLocks noChangeArrowheads="1"/>
          </p:cNvSpPr>
          <p:nvPr/>
        </p:nvSpPr>
        <p:spPr bwMode="auto">
          <a:xfrm>
            <a:off x="0" y="-26988"/>
            <a:ext cx="91440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TW" altLang="en-US" smtClean="0">
              <a:solidFill>
                <a:srgbClr val="000000"/>
              </a:solidFill>
              <a:latin typeface="Calibri" pitchFamily="34" charset="0"/>
              <a:ea typeface="新細明體" charset="-120"/>
            </a:endParaRPr>
          </a:p>
        </p:txBody>
      </p:sp>
      <p:sp>
        <p:nvSpPr>
          <p:cNvPr id="8" name="Rectangle 2"/>
          <p:cNvSpPr txBox="1">
            <a:spLocks noChangeArrowheads="1"/>
          </p:cNvSpPr>
          <p:nvPr/>
        </p:nvSpPr>
        <p:spPr bwMode="auto">
          <a:xfrm>
            <a:off x="683568" y="-98916"/>
            <a:ext cx="8931275" cy="836613"/>
          </a:xfrm>
          <a:prstGeom prst="rect">
            <a:avLst/>
          </a:prstGeom>
          <a:noFill/>
          <a:ln w="9525">
            <a:noFill/>
            <a:miter lim="800000"/>
            <a:headEnd/>
            <a:tailEnd/>
          </a:ln>
        </p:spPr>
        <p:txBody>
          <a:bodyPr anchor="ctr"/>
          <a:lstStyle/>
          <a:p>
            <a:pPr algn="ctr" fontAlgn="auto">
              <a:spcBef>
                <a:spcPts val="0"/>
              </a:spcBef>
              <a:spcAft>
                <a:spcPts val="0"/>
              </a:spcAft>
              <a:defRPr/>
            </a:pPr>
            <a:r>
              <a:rPr kumimoji="0" lang="en-US" altLang="zh-TW" sz="3600" b="1" kern="0" dirty="0" smtClean="0">
                <a:solidFill>
                  <a:srgbClr val="FF0000"/>
                </a:solidFill>
                <a:latin typeface="Times New Roman"/>
                <a:ea typeface="標楷體"/>
              </a:rPr>
              <a:t>BR-combined function dipole magnet</a:t>
            </a:r>
            <a:endParaRPr kumimoji="0" lang="en-US" altLang="zh-TW" sz="3600" b="1" kern="0" dirty="0">
              <a:solidFill>
                <a:srgbClr val="FF0000"/>
              </a:solidFill>
              <a:latin typeface="Times New Roman"/>
              <a:ea typeface="標楷體"/>
            </a:endParaRPr>
          </a:p>
        </p:txBody>
      </p:sp>
      <p:graphicFrame>
        <p:nvGraphicFramePr>
          <p:cNvPr id="3" name="物件 2"/>
          <p:cNvGraphicFramePr>
            <a:graphicFrameLocks noChangeAspect="1"/>
          </p:cNvGraphicFramePr>
          <p:nvPr>
            <p:extLst>
              <p:ext uri="{D42A27DB-BD31-4B8C-83A1-F6EECF244321}">
                <p14:modId xmlns:p14="http://schemas.microsoft.com/office/powerpoint/2010/main" val="3448797997"/>
              </p:ext>
            </p:extLst>
          </p:nvPr>
        </p:nvGraphicFramePr>
        <p:xfrm>
          <a:off x="1259632" y="980728"/>
          <a:ext cx="6192688" cy="4749756"/>
        </p:xfrm>
        <a:graphic>
          <a:graphicData uri="http://schemas.openxmlformats.org/presentationml/2006/ole">
            <mc:AlternateContent xmlns:mc="http://schemas.openxmlformats.org/markup-compatibility/2006">
              <mc:Choice xmlns:v="urn:schemas-microsoft-com:vml" Requires="v">
                <p:oleObj spid="_x0000_s592062" name="Graph" r:id="rId3" imgW="3876480" imgH="2973600" progId="Origin50.Graph">
                  <p:embed/>
                </p:oleObj>
              </mc:Choice>
              <mc:Fallback>
                <p:oleObj name="Graph" r:id="rId3" imgW="3876480" imgH="2973600" progId="Origin50.Graph">
                  <p:embed/>
                  <p:pic>
                    <p:nvPicPr>
                      <p:cNvPr id="0" name=""/>
                      <p:cNvPicPr/>
                      <p:nvPr/>
                    </p:nvPicPr>
                    <p:blipFill>
                      <a:blip r:embed="rId4"/>
                      <a:stretch>
                        <a:fillRect/>
                      </a:stretch>
                    </p:blipFill>
                    <p:spPr>
                      <a:xfrm>
                        <a:off x="1259632" y="980728"/>
                        <a:ext cx="6192688" cy="4749756"/>
                      </a:xfrm>
                      <a:prstGeom prst="rect">
                        <a:avLst/>
                      </a:prstGeom>
                    </p:spPr>
                  </p:pic>
                </p:oleObj>
              </mc:Fallback>
            </mc:AlternateContent>
          </a:graphicData>
        </a:graphic>
      </p:graphicFrame>
      <p:sp>
        <p:nvSpPr>
          <p:cNvPr id="18" name="文字方塊 17"/>
          <p:cNvSpPr txBox="1"/>
          <p:nvPr/>
        </p:nvSpPr>
        <p:spPr>
          <a:xfrm>
            <a:off x="238200" y="764704"/>
            <a:ext cx="5846472"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Homogeneity of BR-BH-001 and BR-BD-002 magnets</a:t>
            </a:r>
            <a:endParaRPr kumimoji="0" lang="zh-TW" altLang="en-US" sz="2000" dirty="0">
              <a:solidFill>
                <a:prstClr val="black"/>
              </a:solidFill>
              <a:latin typeface="Times New Roman" pitchFamily="18" charset="0"/>
              <a:ea typeface="標楷體" pitchFamily="65" charset="-120"/>
            </a:endParaRPr>
          </a:p>
        </p:txBody>
      </p:sp>
      <p:sp>
        <p:nvSpPr>
          <p:cNvPr id="10" name="文字方塊 9"/>
          <p:cNvSpPr txBox="1"/>
          <p:nvPr/>
        </p:nvSpPr>
        <p:spPr>
          <a:xfrm>
            <a:off x="251519" y="5613047"/>
            <a:ext cx="8352929" cy="1323439"/>
          </a:xfrm>
          <a:prstGeom prst="rect">
            <a:avLst/>
          </a:prstGeom>
          <a:solidFill>
            <a:srgbClr val="FFFF00"/>
          </a:solidFill>
        </p:spPr>
        <p:txBody>
          <a:bodyPr wrap="square" rtlCol="0">
            <a:spAutoFit/>
          </a:bodyPr>
          <a:lstStyle/>
          <a:p>
            <a:pPr marL="285750" indent="-285750">
              <a:buFont typeface="Wingdings" pitchFamily="2" charset="2"/>
              <a:buChar char="l"/>
            </a:pPr>
            <a:r>
              <a:rPr lang="en-US" altLang="zh-TW" sz="2000" kern="100" dirty="0">
                <a:latin typeface="Times New Roman"/>
                <a:ea typeface="新細明體"/>
              </a:rPr>
              <a:t>The </a:t>
            </a:r>
            <a:r>
              <a:rPr lang="en-US" altLang="zh-TW" sz="2000" kern="100" dirty="0">
                <a:latin typeface="Times New Roman"/>
                <a:ea typeface="新細明體"/>
                <a:cs typeface="Times New Roman"/>
                <a:sym typeface="Symbol"/>
              </a:rPr>
              <a:t></a:t>
            </a:r>
            <a:r>
              <a:rPr lang="en-US" altLang="zh-TW" sz="2000" kern="100" dirty="0">
                <a:latin typeface="Times New Roman"/>
                <a:ea typeface="新細明體"/>
              </a:rPr>
              <a:t>b0/b0 </a:t>
            </a:r>
            <a:r>
              <a:rPr lang="en-US" altLang="zh-TW" sz="2000" kern="100" dirty="0">
                <a:solidFill>
                  <a:prstClr val="black"/>
                </a:solidFill>
                <a:latin typeface="Times New Roman"/>
                <a:ea typeface="新細明體"/>
              </a:rPr>
              <a:t>of BR-BH-001 </a:t>
            </a:r>
            <a:r>
              <a:rPr lang="en-US" altLang="zh-TW" sz="2000" kern="100" dirty="0" smtClean="0">
                <a:solidFill>
                  <a:prstClr val="black"/>
                </a:solidFill>
                <a:latin typeface="Times New Roman"/>
                <a:ea typeface="新細明體"/>
              </a:rPr>
              <a:t>and BR-BD-002 </a:t>
            </a:r>
            <a:r>
              <a:rPr lang="en-US" altLang="zh-TW" sz="2000" kern="100" dirty="0">
                <a:solidFill>
                  <a:prstClr val="black"/>
                </a:solidFill>
                <a:latin typeface="Times New Roman"/>
                <a:ea typeface="新細明體"/>
              </a:rPr>
              <a:t>is better than 4.5</a:t>
            </a:r>
            <a:r>
              <a:rPr lang="en-US" altLang="zh-TW" sz="2000" kern="100" dirty="0">
                <a:solidFill>
                  <a:prstClr val="black"/>
                </a:solidFill>
                <a:latin typeface="Times New Roman"/>
                <a:ea typeface="新細明體"/>
                <a:cs typeface="Times New Roman"/>
                <a:sym typeface="Symbol"/>
              </a:rPr>
              <a:t></a:t>
            </a:r>
            <a:r>
              <a:rPr lang="en-US" altLang="zh-TW" sz="2000" kern="100" dirty="0">
                <a:solidFill>
                  <a:prstClr val="black"/>
                </a:solidFill>
                <a:latin typeface="Times New Roman"/>
                <a:ea typeface="新細明體"/>
              </a:rPr>
              <a:t>10</a:t>
            </a:r>
            <a:r>
              <a:rPr lang="en-US" altLang="zh-TW" sz="2000" kern="100" baseline="30000" dirty="0">
                <a:solidFill>
                  <a:prstClr val="black"/>
                </a:solidFill>
                <a:latin typeface="Times New Roman"/>
                <a:ea typeface="新細明體"/>
              </a:rPr>
              <a:t>-4</a:t>
            </a:r>
            <a:r>
              <a:rPr lang="en-US" altLang="zh-TW" sz="2000" kern="100" dirty="0">
                <a:solidFill>
                  <a:prstClr val="black"/>
                </a:solidFill>
                <a:latin typeface="Times New Roman"/>
                <a:ea typeface="新細明體"/>
              </a:rPr>
              <a:t> </a:t>
            </a:r>
            <a:r>
              <a:rPr lang="en-US" altLang="zh-TW" sz="2000" kern="100" dirty="0" smtClean="0">
                <a:solidFill>
                  <a:prstClr val="black"/>
                </a:solidFill>
                <a:latin typeface="Times New Roman"/>
                <a:ea typeface="新細明體"/>
              </a:rPr>
              <a:t>and -3.0</a:t>
            </a:r>
            <a:r>
              <a:rPr lang="en-US" altLang="zh-TW" sz="2000" kern="100" dirty="0">
                <a:solidFill>
                  <a:prstClr val="black"/>
                </a:solidFill>
                <a:latin typeface="Times New Roman"/>
                <a:ea typeface="新細明體"/>
                <a:cs typeface="Times New Roman"/>
                <a:sym typeface="Symbol"/>
              </a:rPr>
              <a:t></a:t>
            </a:r>
            <a:r>
              <a:rPr lang="en-US" altLang="zh-TW" sz="2000" kern="100" dirty="0" smtClean="0">
                <a:solidFill>
                  <a:prstClr val="black"/>
                </a:solidFill>
                <a:latin typeface="Times New Roman"/>
                <a:ea typeface="新細明體"/>
              </a:rPr>
              <a:t>10</a:t>
            </a:r>
            <a:r>
              <a:rPr lang="en-US" altLang="zh-TW" sz="2000" kern="100" baseline="30000" dirty="0" smtClean="0">
                <a:solidFill>
                  <a:prstClr val="black"/>
                </a:solidFill>
                <a:latin typeface="Times New Roman"/>
                <a:ea typeface="新細明體"/>
              </a:rPr>
              <a:t>-4</a:t>
            </a:r>
            <a:r>
              <a:rPr lang="en-US" altLang="zh-TW" sz="2000" kern="100" dirty="0" smtClean="0">
                <a:solidFill>
                  <a:prstClr val="black"/>
                </a:solidFill>
                <a:latin typeface="Times New Roman"/>
                <a:ea typeface="新細明體"/>
              </a:rPr>
              <a:t>, respectively</a:t>
            </a:r>
          </a:p>
          <a:p>
            <a:pPr marL="285750" indent="-285750">
              <a:buFont typeface="Wingdings" pitchFamily="2" charset="2"/>
              <a:buChar char="l"/>
            </a:pPr>
            <a:r>
              <a:rPr lang="en-US" altLang="zh-TW" sz="2000" kern="100" dirty="0" smtClean="0">
                <a:latin typeface="Times New Roman"/>
                <a:ea typeface="新細明體"/>
              </a:rPr>
              <a:t>The </a:t>
            </a:r>
            <a:r>
              <a:rPr lang="en-US" altLang="zh-TW" sz="2000" kern="100" dirty="0">
                <a:latin typeface="Times New Roman"/>
                <a:ea typeface="新細明體"/>
                <a:cs typeface="Times New Roman"/>
                <a:sym typeface="Symbol"/>
              </a:rPr>
              <a:t></a:t>
            </a:r>
            <a:r>
              <a:rPr lang="en-US" altLang="zh-TW" sz="2000" kern="100" dirty="0">
                <a:latin typeface="Times New Roman"/>
                <a:ea typeface="新細明體"/>
              </a:rPr>
              <a:t>b0L/b0L of BR-BH-001 </a:t>
            </a:r>
            <a:r>
              <a:rPr lang="en-US" altLang="zh-TW" sz="2000" kern="100" dirty="0" smtClean="0">
                <a:latin typeface="Times New Roman"/>
                <a:ea typeface="新細明體"/>
              </a:rPr>
              <a:t>and BR-BD-002 </a:t>
            </a:r>
            <a:r>
              <a:rPr lang="en-US" altLang="zh-TW" sz="2000" kern="100" dirty="0">
                <a:latin typeface="Times New Roman"/>
                <a:ea typeface="新細明體"/>
              </a:rPr>
              <a:t>is better than </a:t>
            </a:r>
            <a:r>
              <a:rPr lang="en-US" altLang="zh-TW" sz="2000" kern="100" dirty="0" smtClean="0">
                <a:latin typeface="Times New Roman"/>
                <a:ea typeface="新細明體"/>
              </a:rPr>
              <a:t>1.9</a:t>
            </a:r>
            <a:r>
              <a:rPr lang="en-US" altLang="zh-TW" sz="2000" kern="100" dirty="0">
                <a:latin typeface="Times New Roman"/>
                <a:ea typeface="新細明體"/>
                <a:cs typeface="Times New Roman"/>
                <a:sym typeface="Symbol"/>
              </a:rPr>
              <a:t></a:t>
            </a:r>
            <a:r>
              <a:rPr lang="en-US" altLang="zh-TW" sz="2000" kern="100" dirty="0">
                <a:latin typeface="Times New Roman"/>
                <a:ea typeface="新細明體"/>
              </a:rPr>
              <a:t>10</a:t>
            </a:r>
            <a:r>
              <a:rPr lang="en-US" altLang="zh-TW" sz="2000" kern="100" baseline="30000" dirty="0">
                <a:latin typeface="Times New Roman"/>
                <a:ea typeface="新細明體"/>
              </a:rPr>
              <a:t>-4</a:t>
            </a:r>
            <a:r>
              <a:rPr lang="en-US" altLang="zh-TW" sz="2000" kern="100" dirty="0">
                <a:latin typeface="Times New Roman"/>
                <a:ea typeface="新細明體"/>
              </a:rPr>
              <a:t> </a:t>
            </a:r>
            <a:r>
              <a:rPr lang="en-US" altLang="zh-TW" sz="2000" kern="100" dirty="0" smtClean="0">
                <a:latin typeface="Times New Roman"/>
                <a:ea typeface="新細明體"/>
              </a:rPr>
              <a:t>and -5.3</a:t>
            </a:r>
            <a:r>
              <a:rPr lang="en-US" altLang="zh-TW" sz="2000" kern="100" dirty="0">
                <a:latin typeface="Times New Roman"/>
                <a:ea typeface="新細明體"/>
                <a:cs typeface="Times New Roman"/>
                <a:sym typeface="Symbol"/>
              </a:rPr>
              <a:t></a:t>
            </a:r>
            <a:r>
              <a:rPr lang="en-US" altLang="zh-TW" sz="2000" kern="100" dirty="0" smtClean="0">
                <a:latin typeface="Times New Roman"/>
                <a:ea typeface="新細明體"/>
              </a:rPr>
              <a:t>10</a:t>
            </a:r>
            <a:r>
              <a:rPr lang="en-US" altLang="zh-TW" sz="2000" kern="100" baseline="30000" dirty="0" smtClean="0">
                <a:latin typeface="Times New Roman"/>
                <a:ea typeface="新細明體"/>
              </a:rPr>
              <a:t>-4</a:t>
            </a:r>
            <a:r>
              <a:rPr lang="en-US" altLang="zh-TW" sz="2000" kern="100" dirty="0" smtClean="0">
                <a:latin typeface="Times New Roman"/>
                <a:ea typeface="新細明體"/>
              </a:rPr>
              <a:t>, </a:t>
            </a:r>
            <a:r>
              <a:rPr lang="en-US" altLang="zh-TW" sz="2000" kern="100" dirty="0">
                <a:latin typeface="Times New Roman"/>
                <a:ea typeface="新細明體"/>
              </a:rPr>
              <a:t>respectively.</a:t>
            </a:r>
            <a:endParaRPr lang="zh-TW" alt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42369214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投影片編號版面配置區 10"/>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base" hangingPunct="1">
              <a:spcBef>
                <a:spcPct val="0"/>
              </a:spcBef>
              <a:spcAft>
                <a:spcPct val="0"/>
              </a:spcAft>
            </a:pPr>
            <a:fld id="{BF12D30D-6804-4D44-8FC8-7ABB6338AFA5}" type="slidenum">
              <a:rPr kumimoji="0" lang="en-US" altLang="zh-TW" smtClean="0">
                <a:solidFill>
                  <a:srgbClr val="898989"/>
                </a:solidFill>
                <a:latin typeface="Times New Roman" pitchFamily="18" charset="0"/>
                <a:ea typeface="標楷體" pitchFamily="65" charset="-120"/>
              </a:rPr>
              <a:pPr eaLnBrk="1" fontAlgn="base" hangingPunct="1">
                <a:spcBef>
                  <a:spcPct val="0"/>
                </a:spcBef>
                <a:spcAft>
                  <a:spcPct val="0"/>
                </a:spcAft>
              </a:pPr>
              <a:t>45</a:t>
            </a:fld>
            <a:endParaRPr kumimoji="0" lang="en-US" altLang="zh-TW" smtClean="0">
              <a:solidFill>
                <a:srgbClr val="898989"/>
              </a:solidFill>
              <a:latin typeface="Times New Roman" pitchFamily="18" charset="0"/>
              <a:ea typeface="標楷體" pitchFamily="65" charset="-120"/>
            </a:endParaRPr>
          </a:p>
        </p:txBody>
      </p:sp>
      <p:sp>
        <p:nvSpPr>
          <p:cNvPr id="9220" name="Rectangle 3"/>
          <p:cNvSpPr>
            <a:spLocks noChangeArrowheads="1"/>
          </p:cNvSpPr>
          <p:nvPr/>
        </p:nvSpPr>
        <p:spPr bwMode="auto">
          <a:xfrm>
            <a:off x="0" y="-26988"/>
            <a:ext cx="91440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TW" altLang="en-US" smtClean="0">
              <a:solidFill>
                <a:srgbClr val="000000"/>
              </a:solidFill>
              <a:latin typeface="Calibri" pitchFamily="34" charset="0"/>
              <a:ea typeface="新細明體" charset="-120"/>
            </a:endParaRPr>
          </a:p>
        </p:txBody>
      </p:sp>
      <p:graphicFrame>
        <p:nvGraphicFramePr>
          <p:cNvPr id="4" name="物件 3"/>
          <p:cNvGraphicFramePr>
            <a:graphicFrameLocks noChangeAspect="1"/>
          </p:cNvGraphicFramePr>
          <p:nvPr>
            <p:extLst>
              <p:ext uri="{D42A27DB-BD31-4B8C-83A1-F6EECF244321}">
                <p14:modId xmlns:p14="http://schemas.microsoft.com/office/powerpoint/2010/main" val="2439812038"/>
              </p:ext>
            </p:extLst>
          </p:nvPr>
        </p:nvGraphicFramePr>
        <p:xfrm>
          <a:off x="0" y="1269200"/>
          <a:ext cx="5163012" cy="3960000"/>
        </p:xfrm>
        <a:graphic>
          <a:graphicData uri="http://schemas.openxmlformats.org/presentationml/2006/ole">
            <mc:AlternateContent xmlns:mc="http://schemas.openxmlformats.org/markup-compatibility/2006">
              <mc:Choice xmlns:v="urn:schemas-microsoft-com:vml" Requires="v">
                <p:oleObj spid="_x0000_s593274" name="Graph" r:id="rId3" imgW="3876480" imgH="2973600" progId="Origin50.Graph">
                  <p:embed/>
                </p:oleObj>
              </mc:Choice>
              <mc:Fallback>
                <p:oleObj name="Graph" r:id="rId3" imgW="3876480" imgH="2973600" progId="Origin50.Graph">
                  <p:embed/>
                  <p:pic>
                    <p:nvPicPr>
                      <p:cNvPr id="0" name=""/>
                      <p:cNvPicPr/>
                      <p:nvPr/>
                    </p:nvPicPr>
                    <p:blipFill>
                      <a:blip r:embed="rId4"/>
                      <a:stretch>
                        <a:fillRect/>
                      </a:stretch>
                    </p:blipFill>
                    <p:spPr>
                      <a:xfrm>
                        <a:off x="0" y="1269200"/>
                        <a:ext cx="5163012" cy="3960000"/>
                      </a:xfrm>
                      <a:prstGeom prst="rect">
                        <a:avLst/>
                      </a:prstGeom>
                    </p:spPr>
                  </p:pic>
                </p:oleObj>
              </mc:Fallback>
            </mc:AlternateContent>
          </a:graphicData>
        </a:graphic>
      </p:graphicFrame>
      <p:graphicFrame>
        <p:nvGraphicFramePr>
          <p:cNvPr id="5" name="物件 4"/>
          <p:cNvGraphicFramePr>
            <a:graphicFrameLocks noChangeAspect="1"/>
          </p:cNvGraphicFramePr>
          <p:nvPr>
            <p:extLst>
              <p:ext uri="{D42A27DB-BD31-4B8C-83A1-F6EECF244321}">
                <p14:modId xmlns:p14="http://schemas.microsoft.com/office/powerpoint/2010/main" val="1144398466"/>
              </p:ext>
            </p:extLst>
          </p:nvPr>
        </p:nvGraphicFramePr>
        <p:xfrm>
          <a:off x="4694319" y="1296144"/>
          <a:ext cx="4846233" cy="3717032"/>
        </p:xfrm>
        <a:graphic>
          <a:graphicData uri="http://schemas.openxmlformats.org/presentationml/2006/ole">
            <mc:AlternateContent xmlns:mc="http://schemas.openxmlformats.org/markup-compatibility/2006">
              <mc:Choice xmlns:v="urn:schemas-microsoft-com:vml" Requires="v">
                <p:oleObj spid="_x0000_s593275" name="Graph" r:id="rId5" imgW="3876480" imgH="2973600" progId="Origin50.Graph">
                  <p:embed/>
                </p:oleObj>
              </mc:Choice>
              <mc:Fallback>
                <p:oleObj name="Graph" r:id="rId5" imgW="3876480" imgH="2973600" progId="Origin50.Graph">
                  <p:embed/>
                  <p:pic>
                    <p:nvPicPr>
                      <p:cNvPr id="0" name=""/>
                      <p:cNvPicPr/>
                      <p:nvPr/>
                    </p:nvPicPr>
                    <p:blipFill>
                      <a:blip r:embed="rId6"/>
                      <a:stretch>
                        <a:fillRect/>
                      </a:stretch>
                    </p:blipFill>
                    <p:spPr>
                      <a:xfrm>
                        <a:off x="4694319" y="1296144"/>
                        <a:ext cx="4846233" cy="3717032"/>
                      </a:xfrm>
                      <a:prstGeom prst="rect">
                        <a:avLst/>
                      </a:prstGeom>
                    </p:spPr>
                  </p:pic>
                </p:oleObj>
              </mc:Fallback>
            </mc:AlternateContent>
          </a:graphicData>
        </a:graphic>
      </p:graphicFrame>
      <p:sp>
        <p:nvSpPr>
          <p:cNvPr id="17" name="文字方塊 16"/>
          <p:cNvSpPr txBox="1"/>
          <p:nvPr/>
        </p:nvSpPr>
        <p:spPr>
          <a:xfrm>
            <a:off x="238200" y="828523"/>
            <a:ext cx="1598515"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a:solidFill>
                  <a:prstClr val="black"/>
                </a:solidFill>
                <a:latin typeface="Times New Roman" pitchFamily="18" charset="0"/>
                <a:ea typeface="標楷體" pitchFamily="65" charset="-120"/>
              </a:rPr>
              <a:t>F</a:t>
            </a:r>
            <a:r>
              <a:rPr kumimoji="0" lang="en-US" altLang="zh-TW" sz="2000" dirty="0" smtClean="0">
                <a:solidFill>
                  <a:prstClr val="black"/>
                </a:solidFill>
                <a:latin typeface="Times New Roman" pitchFamily="18" charset="0"/>
                <a:ea typeface="標楷體" pitchFamily="65" charset="-120"/>
              </a:rPr>
              <a:t>ield strength</a:t>
            </a:r>
            <a:endParaRPr kumimoji="0" lang="zh-TW" altLang="en-US" sz="2000" dirty="0">
              <a:solidFill>
                <a:prstClr val="black"/>
              </a:solidFill>
              <a:latin typeface="Times New Roman" pitchFamily="18" charset="0"/>
              <a:ea typeface="標楷體" pitchFamily="65" charset="-120"/>
            </a:endParaRPr>
          </a:p>
        </p:txBody>
      </p:sp>
      <p:sp>
        <p:nvSpPr>
          <p:cNvPr id="18" name="Rectangle 2"/>
          <p:cNvSpPr txBox="1">
            <a:spLocks noChangeArrowheads="1"/>
          </p:cNvSpPr>
          <p:nvPr/>
        </p:nvSpPr>
        <p:spPr bwMode="auto">
          <a:xfrm>
            <a:off x="611560" y="-44001"/>
            <a:ext cx="8931275" cy="836613"/>
          </a:xfrm>
          <a:prstGeom prst="rect">
            <a:avLst/>
          </a:prstGeom>
          <a:noFill/>
          <a:ln w="9525">
            <a:noFill/>
            <a:miter lim="800000"/>
            <a:headEnd/>
            <a:tailEnd/>
          </a:ln>
        </p:spPr>
        <p:txBody>
          <a:bodyPr anchor="ctr"/>
          <a:lstStyle/>
          <a:p>
            <a:pPr algn="ctr" fontAlgn="auto">
              <a:spcBef>
                <a:spcPts val="0"/>
              </a:spcBef>
              <a:spcAft>
                <a:spcPts val="0"/>
              </a:spcAft>
              <a:defRPr/>
            </a:pPr>
            <a:r>
              <a:rPr kumimoji="0" lang="en-US" altLang="zh-TW" sz="3600" b="1" kern="0" dirty="0" smtClean="0">
                <a:solidFill>
                  <a:srgbClr val="FF0000"/>
                </a:solidFill>
                <a:latin typeface="Times New Roman"/>
                <a:ea typeface="標楷體"/>
              </a:rPr>
              <a:t>BR-combined function dipole magnet</a:t>
            </a:r>
            <a:endParaRPr kumimoji="0" lang="en-US" altLang="zh-TW" sz="3600" b="1" kern="0" dirty="0">
              <a:solidFill>
                <a:srgbClr val="FF0000"/>
              </a:solidFill>
              <a:latin typeface="Times New Roman"/>
              <a:ea typeface="標楷體"/>
            </a:endParaRPr>
          </a:p>
        </p:txBody>
      </p:sp>
      <p:sp>
        <p:nvSpPr>
          <p:cNvPr id="2" name="矩形 1"/>
          <p:cNvSpPr/>
          <p:nvPr/>
        </p:nvSpPr>
        <p:spPr>
          <a:xfrm>
            <a:off x="179512" y="5013176"/>
            <a:ext cx="8778875" cy="1938992"/>
          </a:xfrm>
          <a:prstGeom prst="rect">
            <a:avLst/>
          </a:prstGeom>
          <a:solidFill>
            <a:srgbClr val="FFFF00"/>
          </a:solidFill>
        </p:spPr>
        <p:txBody>
          <a:bodyPr wrap="square">
            <a:spAutoFit/>
          </a:bodyPr>
          <a:lstStyle/>
          <a:p>
            <a:pPr marL="285750" indent="-285750">
              <a:buFont typeface="Wingdings" pitchFamily="2" charset="2"/>
              <a:buChar char="l"/>
            </a:pPr>
            <a:r>
              <a:rPr lang="en-US" altLang="zh-TW" sz="2000" kern="100" dirty="0" smtClean="0">
                <a:solidFill>
                  <a:srgbClr val="000000"/>
                </a:solidFill>
                <a:latin typeface="Times New Roman"/>
                <a:ea typeface="新細明體"/>
              </a:rPr>
              <a:t>The </a:t>
            </a:r>
            <a:r>
              <a:rPr lang="en-US" altLang="zh-TW" sz="2000" kern="100" dirty="0">
                <a:solidFill>
                  <a:srgbClr val="000000"/>
                </a:solidFill>
                <a:latin typeface="Times New Roman"/>
                <a:ea typeface="新細明體"/>
              </a:rPr>
              <a:t>measurement of </a:t>
            </a:r>
            <a:r>
              <a:rPr lang="en-US" altLang="zh-TW" sz="2000" kern="100" dirty="0" err="1">
                <a:solidFill>
                  <a:srgbClr val="000000"/>
                </a:solidFill>
                <a:latin typeface="Times New Roman"/>
                <a:ea typeface="新細明體"/>
              </a:rPr>
              <a:t>ByL</a:t>
            </a:r>
            <a:r>
              <a:rPr lang="en-US" altLang="zh-TW" sz="2000" kern="100" dirty="0">
                <a:solidFill>
                  <a:srgbClr val="000000"/>
                </a:solidFill>
                <a:latin typeface="Times New Roman"/>
                <a:ea typeface="新細明體"/>
              </a:rPr>
              <a:t>/I is confirmed by the calculated value with ignore </a:t>
            </a:r>
            <a:r>
              <a:rPr lang="en-US" altLang="zh-TW" sz="2000" kern="100" dirty="0">
                <a:solidFill>
                  <a:srgbClr val="000000"/>
                </a:solidFill>
                <a:latin typeface="Times New Roman"/>
                <a:ea typeface="新細明體"/>
                <a:cs typeface="Times New Roman"/>
                <a:sym typeface="Symbol"/>
              </a:rPr>
              <a:t></a:t>
            </a:r>
            <a:r>
              <a:rPr lang="en-US" altLang="zh-TW" sz="2000" kern="100" baseline="-25000" dirty="0">
                <a:solidFill>
                  <a:srgbClr val="000000"/>
                </a:solidFill>
                <a:latin typeface="Times New Roman"/>
                <a:ea typeface="新細明體"/>
              </a:rPr>
              <a:t>r</a:t>
            </a:r>
            <a:r>
              <a:rPr lang="en-US" altLang="zh-TW" sz="2000" kern="100" dirty="0">
                <a:solidFill>
                  <a:srgbClr val="000000"/>
                </a:solidFill>
                <a:latin typeface="Times New Roman"/>
                <a:ea typeface="新細明體"/>
              </a:rPr>
              <a:t> and B</a:t>
            </a:r>
            <a:r>
              <a:rPr lang="en-US" altLang="zh-TW" sz="2000" kern="100" baseline="-25000" dirty="0">
                <a:solidFill>
                  <a:srgbClr val="000000"/>
                </a:solidFill>
                <a:latin typeface="Times New Roman"/>
                <a:ea typeface="新細明體"/>
              </a:rPr>
              <a:t>r</a:t>
            </a:r>
            <a:r>
              <a:rPr lang="en-US" altLang="zh-TW" sz="2000" kern="100" dirty="0">
                <a:solidFill>
                  <a:srgbClr val="000000"/>
                </a:solidFill>
                <a:latin typeface="Times New Roman"/>
                <a:ea typeface="新細明體"/>
              </a:rPr>
              <a:t> between 100 A to 900 A. </a:t>
            </a:r>
            <a:endParaRPr lang="en-US" altLang="zh-TW" sz="2000" kern="100" dirty="0" smtClean="0">
              <a:solidFill>
                <a:srgbClr val="000000"/>
              </a:solidFill>
              <a:latin typeface="Times New Roman"/>
              <a:ea typeface="新細明體"/>
            </a:endParaRPr>
          </a:p>
          <a:p>
            <a:pPr marL="285750" indent="-285750">
              <a:buFont typeface="Wingdings" pitchFamily="2" charset="2"/>
              <a:buChar char="l"/>
            </a:pPr>
            <a:r>
              <a:rPr lang="en-US" altLang="zh-TW" sz="2000" kern="100" dirty="0" smtClean="0">
                <a:solidFill>
                  <a:srgbClr val="000000"/>
                </a:solidFill>
                <a:latin typeface="Times New Roman"/>
                <a:ea typeface="新細明體"/>
              </a:rPr>
              <a:t>The </a:t>
            </a:r>
            <a:r>
              <a:rPr lang="en-US" altLang="zh-TW" sz="2000" kern="100" dirty="0" err="1">
                <a:solidFill>
                  <a:srgbClr val="000000"/>
                </a:solidFill>
                <a:latin typeface="Times New Roman"/>
                <a:ea typeface="新細明體"/>
              </a:rPr>
              <a:t>ByL</a:t>
            </a:r>
            <a:r>
              <a:rPr lang="en-US" altLang="zh-TW" sz="2000" kern="100" dirty="0">
                <a:solidFill>
                  <a:srgbClr val="000000"/>
                </a:solidFill>
                <a:latin typeface="Times New Roman"/>
                <a:ea typeface="新細明體"/>
              </a:rPr>
              <a:t>/I of BR-BH-001 magnet has clearly increasing is due to the remnant field effect in the low current</a:t>
            </a:r>
            <a:r>
              <a:rPr lang="en-US" altLang="zh-TW" sz="2000" kern="100" dirty="0" smtClean="0">
                <a:solidFill>
                  <a:srgbClr val="000000"/>
                </a:solidFill>
                <a:latin typeface="Times New Roman"/>
                <a:ea typeface="新細明體"/>
              </a:rPr>
              <a:t>.</a:t>
            </a:r>
          </a:p>
          <a:p>
            <a:pPr marL="285750" indent="-285750">
              <a:buFont typeface="Wingdings" pitchFamily="2" charset="2"/>
              <a:buChar char="l"/>
            </a:pPr>
            <a:r>
              <a:rPr lang="en-US" altLang="zh-TW" sz="2000" kern="100" dirty="0" smtClean="0">
                <a:latin typeface="Times New Roman"/>
                <a:ea typeface="新細明體"/>
              </a:rPr>
              <a:t>The </a:t>
            </a:r>
            <a:r>
              <a:rPr lang="en-US" altLang="zh-TW" sz="2000" kern="100" dirty="0" err="1">
                <a:latin typeface="Times New Roman"/>
                <a:ea typeface="新細明體"/>
              </a:rPr>
              <a:t>ByL</a:t>
            </a:r>
            <a:r>
              <a:rPr lang="en-US" altLang="zh-TW" sz="2000" kern="100" dirty="0">
                <a:latin typeface="Times New Roman"/>
                <a:ea typeface="新細明體"/>
              </a:rPr>
              <a:t>/I of BR-BH-001 magnet has slowly decreasing is due to the yoke situation over 900A.</a:t>
            </a:r>
            <a:endParaRPr lang="zh-TW" altLang="en-US" sz="2000" dirty="0"/>
          </a:p>
        </p:txBody>
      </p:sp>
      <p:pic>
        <p:nvPicPr>
          <p:cNvPr id="13354" name="Picture 42"/>
          <p:cNvPicPr>
            <a:picLocks noChangeAspect="1" noChangeArrowheads="1"/>
          </p:cNvPicPr>
          <p:nvPr/>
        </p:nvPicPr>
        <p:blipFill rotWithShape="1">
          <a:blip r:embed="rId7">
            <a:extLst>
              <a:ext uri="{28A0092B-C50C-407E-A947-70E740481C1C}">
                <a14:useLocalDpi xmlns:a14="http://schemas.microsoft.com/office/drawing/2010/main" val="0"/>
              </a:ext>
            </a:extLst>
          </a:blip>
          <a:srcRect l="19880" t="39621" r="60240" b="46202"/>
          <a:stretch/>
        </p:blipFill>
        <p:spPr bwMode="auto">
          <a:xfrm>
            <a:off x="4499992" y="746564"/>
            <a:ext cx="2019783" cy="810228"/>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直線單箭頭接點 5"/>
          <p:cNvCxnSpPr/>
          <p:nvPr/>
        </p:nvCxnSpPr>
        <p:spPr>
          <a:xfrm flipV="1">
            <a:off x="3707904" y="1412776"/>
            <a:ext cx="720080" cy="12961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9001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投影片編號版面配置區 10"/>
          <p:cNvSpPr>
            <a:spLocks noGrp="1"/>
          </p:cNvSpPr>
          <p:nvPr>
            <p:ph type="sldNum" sz="quarter" idx="4294967295"/>
          </p:nvPr>
        </p:nvSpPr>
        <p:spPr bwMode="auto">
          <a:xfrm>
            <a:off x="8673008" y="6484522"/>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base" hangingPunct="1">
              <a:spcBef>
                <a:spcPct val="0"/>
              </a:spcBef>
              <a:spcAft>
                <a:spcPct val="0"/>
              </a:spcAft>
            </a:pPr>
            <a:fld id="{EB875C1E-41C9-41D4-BE0F-99C8C145FBE8}" type="slidenum">
              <a:rPr kumimoji="0" lang="en-US" altLang="zh-TW" sz="1200" smtClean="0">
                <a:solidFill>
                  <a:srgbClr val="898989"/>
                </a:solidFill>
                <a:latin typeface="Times New Roman" pitchFamily="18" charset="0"/>
                <a:ea typeface="標楷體" pitchFamily="65" charset="-120"/>
              </a:rPr>
              <a:pPr eaLnBrk="1" fontAlgn="base" hangingPunct="1">
                <a:spcBef>
                  <a:spcPct val="0"/>
                </a:spcBef>
                <a:spcAft>
                  <a:spcPct val="0"/>
                </a:spcAft>
              </a:pPr>
              <a:t>46</a:t>
            </a:fld>
            <a:endParaRPr kumimoji="0" lang="en-US" altLang="zh-TW" sz="1200" dirty="0" smtClean="0">
              <a:solidFill>
                <a:srgbClr val="898989"/>
              </a:solidFill>
              <a:latin typeface="Times New Roman" pitchFamily="18" charset="0"/>
              <a:ea typeface="標楷體" pitchFamily="65" charset="-120"/>
            </a:endParaRPr>
          </a:p>
        </p:txBody>
      </p:sp>
      <p:sp>
        <p:nvSpPr>
          <p:cNvPr id="7172" name="Rectangle 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TW" altLang="en-US" smtClean="0">
              <a:solidFill>
                <a:srgbClr val="000000"/>
              </a:solidFill>
              <a:latin typeface="Calibri" pitchFamily="34" charset="0"/>
              <a:ea typeface="新細明體" charset="-120"/>
            </a:endParaRPr>
          </a:p>
        </p:txBody>
      </p:sp>
      <p:sp>
        <p:nvSpPr>
          <p:cNvPr id="7173" name="Line 5"/>
          <p:cNvSpPr>
            <a:spLocks noChangeShapeType="1"/>
          </p:cNvSpPr>
          <p:nvPr/>
        </p:nvSpPr>
        <p:spPr bwMode="auto">
          <a:xfrm>
            <a:off x="714375" y="785813"/>
            <a:ext cx="8172450" cy="0"/>
          </a:xfrm>
          <a:prstGeom prst="line">
            <a:avLst/>
          </a:prstGeom>
          <a:noFill/>
          <a:ln w="76200" cmpd="tri">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prstClr val="black"/>
              </a:solidFill>
              <a:latin typeface="Calibri" pitchFamily="34" charset="0"/>
              <a:ea typeface="新細明體" charset="-120"/>
            </a:endParaRPr>
          </a:p>
        </p:txBody>
      </p:sp>
      <p:graphicFrame>
        <p:nvGraphicFramePr>
          <p:cNvPr id="2" name="物件 1"/>
          <p:cNvGraphicFramePr>
            <a:graphicFrameLocks noChangeAspect="1"/>
          </p:cNvGraphicFramePr>
          <p:nvPr>
            <p:extLst>
              <p:ext uri="{D42A27DB-BD31-4B8C-83A1-F6EECF244321}">
                <p14:modId xmlns:p14="http://schemas.microsoft.com/office/powerpoint/2010/main" val="1773759782"/>
              </p:ext>
            </p:extLst>
          </p:nvPr>
        </p:nvGraphicFramePr>
        <p:xfrm>
          <a:off x="483970" y="964759"/>
          <a:ext cx="7509731" cy="5759920"/>
        </p:xfrm>
        <a:graphic>
          <a:graphicData uri="http://schemas.openxmlformats.org/presentationml/2006/ole">
            <mc:AlternateContent xmlns:mc="http://schemas.openxmlformats.org/markup-compatibility/2006">
              <mc:Choice xmlns:v="urn:schemas-microsoft-com:vml" Requires="v">
                <p:oleObj spid="_x0000_s594110" name="Graph" r:id="rId3" imgW="3876480" imgH="2973600" progId="Origin50.Graph">
                  <p:embed/>
                </p:oleObj>
              </mc:Choice>
              <mc:Fallback>
                <p:oleObj name="Graph" r:id="rId3" imgW="3876480" imgH="2973600" progId="Origin50.Graph">
                  <p:embed/>
                  <p:pic>
                    <p:nvPicPr>
                      <p:cNvPr id="0" name=""/>
                      <p:cNvPicPr/>
                      <p:nvPr/>
                    </p:nvPicPr>
                    <p:blipFill>
                      <a:blip r:embed="rId4"/>
                      <a:stretch>
                        <a:fillRect/>
                      </a:stretch>
                    </p:blipFill>
                    <p:spPr>
                      <a:xfrm>
                        <a:off x="483970" y="964759"/>
                        <a:ext cx="7509731" cy="5759920"/>
                      </a:xfrm>
                      <a:prstGeom prst="rect">
                        <a:avLst/>
                      </a:prstGeom>
                    </p:spPr>
                  </p:pic>
                </p:oleObj>
              </mc:Fallback>
            </mc:AlternateContent>
          </a:graphicData>
        </a:graphic>
      </p:graphicFrame>
      <p:sp>
        <p:nvSpPr>
          <p:cNvPr id="17" name="文字方塊 16"/>
          <p:cNvSpPr txBox="1"/>
          <p:nvPr/>
        </p:nvSpPr>
        <p:spPr>
          <a:xfrm>
            <a:off x="237772" y="964692"/>
            <a:ext cx="6402715"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Combined multipoles along electron-beam </a:t>
            </a:r>
            <a:r>
              <a:rPr kumimoji="0" lang="en-US" altLang="zh-TW" sz="2000" dirty="0" err="1" smtClean="0">
                <a:solidFill>
                  <a:prstClr val="black"/>
                </a:solidFill>
                <a:latin typeface="Times New Roman" pitchFamily="18" charset="0"/>
                <a:ea typeface="標楷體" pitchFamily="65" charset="-120"/>
              </a:rPr>
              <a:t>trajectoy</a:t>
            </a:r>
            <a:r>
              <a:rPr kumimoji="0" lang="en-US" altLang="zh-TW" sz="2000" dirty="0" smtClean="0">
                <a:solidFill>
                  <a:prstClr val="black"/>
                </a:solidFill>
                <a:latin typeface="Times New Roman" pitchFamily="18" charset="0"/>
                <a:ea typeface="標楷體" pitchFamily="65" charset="-120"/>
              </a:rPr>
              <a:t> (Z-axis)</a:t>
            </a:r>
            <a:endParaRPr kumimoji="0" lang="zh-TW" altLang="en-US" sz="2000" dirty="0">
              <a:solidFill>
                <a:prstClr val="black"/>
              </a:solidFill>
              <a:latin typeface="Times New Roman" pitchFamily="18" charset="0"/>
              <a:ea typeface="標楷體" pitchFamily="65" charset="-120"/>
            </a:endParaRPr>
          </a:p>
        </p:txBody>
      </p:sp>
      <p:sp>
        <p:nvSpPr>
          <p:cNvPr id="18" name="Rectangle 2"/>
          <p:cNvSpPr txBox="1">
            <a:spLocks noChangeArrowheads="1"/>
          </p:cNvSpPr>
          <p:nvPr/>
        </p:nvSpPr>
        <p:spPr bwMode="auto">
          <a:xfrm>
            <a:off x="714375" y="-67317"/>
            <a:ext cx="8931275" cy="836613"/>
          </a:xfrm>
          <a:prstGeom prst="rect">
            <a:avLst/>
          </a:prstGeom>
          <a:noFill/>
          <a:ln w="9525">
            <a:noFill/>
            <a:miter lim="800000"/>
            <a:headEnd/>
            <a:tailEnd/>
          </a:ln>
        </p:spPr>
        <p:txBody>
          <a:bodyPr anchor="ctr"/>
          <a:lstStyle/>
          <a:p>
            <a:pPr algn="ctr" fontAlgn="auto">
              <a:spcBef>
                <a:spcPts val="0"/>
              </a:spcBef>
              <a:spcAft>
                <a:spcPts val="0"/>
              </a:spcAft>
              <a:defRPr/>
            </a:pPr>
            <a:r>
              <a:rPr kumimoji="0" lang="en-US" altLang="zh-TW" sz="3600" b="1" kern="0" dirty="0" smtClean="0">
                <a:solidFill>
                  <a:srgbClr val="FF0000"/>
                </a:solidFill>
                <a:latin typeface="Times New Roman"/>
                <a:ea typeface="標楷體"/>
              </a:rPr>
              <a:t>BR-combined function dipole magnet</a:t>
            </a:r>
            <a:endParaRPr kumimoji="0" lang="en-US" altLang="zh-TW" sz="3600" b="1" kern="0" dirty="0">
              <a:solidFill>
                <a:srgbClr val="FF0000"/>
              </a:solidFill>
              <a:latin typeface="Times New Roman"/>
              <a:ea typeface="標楷體"/>
            </a:endParaRPr>
          </a:p>
        </p:txBody>
      </p:sp>
      <p:sp>
        <p:nvSpPr>
          <p:cNvPr id="4" name="矩形 3"/>
          <p:cNvSpPr/>
          <p:nvPr/>
        </p:nvSpPr>
        <p:spPr>
          <a:xfrm>
            <a:off x="-30899" y="6426232"/>
            <a:ext cx="8838728" cy="400110"/>
          </a:xfrm>
          <a:prstGeom prst="rect">
            <a:avLst/>
          </a:prstGeom>
          <a:solidFill>
            <a:srgbClr val="FFFF00"/>
          </a:solidFill>
        </p:spPr>
        <p:txBody>
          <a:bodyPr wrap="square">
            <a:spAutoFit/>
          </a:bodyPr>
          <a:lstStyle/>
          <a:p>
            <a:r>
              <a:rPr lang="en-US" altLang="zh-TW" sz="2000" dirty="0">
                <a:latin typeface="Times New Roman" pitchFamily="18" charset="0"/>
                <a:cs typeface="Times New Roman" pitchFamily="18" charset="0"/>
              </a:rPr>
              <a:t>The multipole distributions of measurement are agreement with the simulation </a:t>
            </a:r>
            <a:r>
              <a:rPr lang="en-US" altLang="zh-TW" sz="2000" dirty="0" smtClean="0">
                <a:latin typeface="Times New Roman" pitchFamily="18" charset="0"/>
                <a:cs typeface="Times New Roman" pitchFamily="18" charset="0"/>
              </a:rPr>
              <a:t>result. </a:t>
            </a:r>
            <a:endParaRPr lang="zh-TW" alt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1988103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投影片編號版面配置區 10"/>
          <p:cNvSpPr>
            <a:spLocks noGrp="1"/>
          </p:cNvSpPr>
          <p:nvPr>
            <p:ph type="sldNum" sz="quarter" idx="4294967295"/>
          </p:nvPr>
        </p:nvSpPr>
        <p:spPr bwMode="auto">
          <a:xfrm>
            <a:off x="8676456"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base" hangingPunct="1">
              <a:spcBef>
                <a:spcPct val="0"/>
              </a:spcBef>
              <a:spcAft>
                <a:spcPct val="0"/>
              </a:spcAft>
            </a:pPr>
            <a:fld id="{E833F589-C158-4DED-B1DA-BA7438E6B9E7}" type="slidenum">
              <a:rPr kumimoji="0" lang="en-US" altLang="zh-TW" smtClean="0">
                <a:solidFill>
                  <a:srgbClr val="898989"/>
                </a:solidFill>
                <a:latin typeface="Times New Roman" pitchFamily="18" charset="0"/>
                <a:ea typeface="標楷體" pitchFamily="65" charset="-120"/>
              </a:rPr>
              <a:pPr eaLnBrk="1" fontAlgn="base" hangingPunct="1">
                <a:spcBef>
                  <a:spcPct val="0"/>
                </a:spcBef>
                <a:spcAft>
                  <a:spcPct val="0"/>
                </a:spcAft>
              </a:pPr>
              <a:t>47</a:t>
            </a:fld>
            <a:endParaRPr kumimoji="0" lang="en-US" altLang="zh-TW" dirty="0" smtClean="0">
              <a:solidFill>
                <a:srgbClr val="898989"/>
              </a:solidFill>
              <a:latin typeface="Times New Roman" pitchFamily="18" charset="0"/>
              <a:ea typeface="標楷體" pitchFamily="65" charset="-120"/>
            </a:endParaRPr>
          </a:p>
        </p:txBody>
      </p:sp>
      <p:sp>
        <p:nvSpPr>
          <p:cNvPr id="8" name="Rectangle 2"/>
          <p:cNvSpPr txBox="1">
            <a:spLocks noChangeArrowheads="1"/>
          </p:cNvSpPr>
          <p:nvPr/>
        </p:nvSpPr>
        <p:spPr bwMode="auto">
          <a:xfrm>
            <a:off x="484114" y="-8090"/>
            <a:ext cx="8931275" cy="836613"/>
          </a:xfrm>
          <a:prstGeom prst="rect">
            <a:avLst/>
          </a:prstGeom>
          <a:noFill/>
          <a:ln w="9525">
            <a:noFill/>
            <a:miter lim="800000"/>
            <a:headEnd/>
            <a:tailEnd/>
          </a:ln>
        </p:spPr>
        <p:txBody>
          <a:bodyPr anchor="ctr"/>
          <a:lstStyle/>
          <a:p>
            <a:pPr algn="ctr" fontAlgn="auto">
              <a:spcBef>
                <a:spcPts val="0"/>
              </a:spcBef>
              <a:spcAft>
                <a:spcPts val="0"/>
              </a:spcAft>
              <a:defRPr/>
            </a:pPr>
            <a:r>
              <a:rPr kumimoji="0" lang="en-US" altLang="zh-TW" sz="3600" b="1" kern="0" dirty="0" smtClean="0">
                <a:solidFill>
                  <a:srgbClr val="FF0000"/>
                </a:solidFill>
                <a:latin typeface="Times New Roman"/>
                <a:ea typeface="標楷體"/>
              </a:rPr>
              <a:t>Combined function quadrupole magnet</a:t>
            </a:r>
            <a:endParaRPr kumimoji="0" lang="en-US" altLang="zh-TW" sz="3600" b="1" kern="0" dirty="0">
              <a:solidFill>
                <a:srgbClr val="FF0000"/>
              </a:solidFill>
              <a:latin typeface="Times New Roman"/>
              <a:ea typeface="標楷體"/>
            </a:endParaRPr>
          </a:p>
        </p:txBody>
      </p:sp>
      <p:sp>
        <p:nvSpPr>
          <p:cNvPr id="18" name="文字方塊 17"/>
          <p:cNvSpPr txBox="1"/>
          <p:nvPr/>
        </p:nvSpPr>
        <p:spPr>
          <a:xfrm>
            <a:off x="238200" y="828523"/>
            <a:ext cx="4966424"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Field strength: Pre-measurement at vendor site</a:t>
            </a:r>
            <a:endParaRPr kumimoji="0" lang="zh-TW" altLang="en-US" sz="2000" dirty="0">
              <a:solidFill>
                <a:prstClr val="black"/>
              </a:solidFill>
              <a:latin typeface="Times New Roman" pitchFamily="18" charset="0"/>
              <a:ea typeface="標楷體" pitchFamily="65" charset="-120"/>
            </a:endParaRPr>
          </a:p>
        </p:txBody>
      </p:sp>
      <p:sp>
        <p:nvSpPr>
          <p:cNvPr id="4" name="矩形 3"/>
          <p:cNvSpPr/>
          <p:nvPr/>
        </p:nvSpPr>
        <p:spPr>
          <a:xfrm>
            <a:off x="4800600" y="1197854"/>
            <a:ext cx="3666753" cy="461665"/>
          </a:xfrm>
          <a:prstGeom prst="rect">
            <a:avLst/>
          </a:prstGeom>
        </p:spPr>
        <p:txBody>
          <a:bodyPr wrap="square">
            <a:spAutoFit/>
          </a:bodyPr>
          <a:lstStyle/>
          <a:p>
            <a:r>
              <a:rPr lang="fr-FR" altLang="zh-TW" sz="1200" dirty="0">
                <a:latin typeface="Times New Roman" pitchFamily="18" charset="0"/>
                <a:cs typeface="Times New Roman" pitchFamily="18" charset="0"/>
              </a:rPr>
              <a:t>&lt;b1L&gt; @ 82A = 3.3647 T , Std @ 82A = 0.0032T</a:t>
            </a:r>
          </a:p>
          <a:p>
            <a:r>
              <a:rPr lang="fr-FR" altLang="zh-TW" sz="1200" dirty="0">
                <a:latin typeface="Times New Roman" pitchFamily="18" charset="0"/>
                <a:cs typeface="Times New Roman" pitchFamily="18" charset="0"/>
              </a:rPr>
              <a:t>&lt;b1L&gt; @ 5A = 0.2280 T , Std @ 5A = 0.0004T</a:t>
            </a:r>
            <a:endParaRPr lang="zh-TW" altLang="en-US" sz="1200" dirty="0">
              <a:latin typeface="Times New Roman" pitchFamily="18" charset="0"/>
              <a:cs typeface="Times New Roman" pitchFamily="18" charset="0"/>
            </a:endParaRPr>
          </a:p>
        </p:txBody>
      </p:sp>
      <p:sp>
        <p:nvSpPr>
          <p:cNvPr id="6" name="矩形 5"/>
          <p:cNvSpPr/>
          <p:nvPr/>
        </p:nvSpPr>
        <p:spPr>
          <a:xfrm>
            <a:off x="5364088" y="2420888"/>
            <a:ext cx="3666753" cy="461665"/>
          </a:xfrm>
          <a:prstGeom prst="rect">
            <a:avLst/>
          </a:prstGeom>
        </p:spPr>
        <p:txBody>
          <a:bodyPr wrap="square">
            <a:spAutoFit/>
          </a:bodyPr>
          <a:lstStyle/>
          <a:p>
            <a:r>
              <a:rPr lang="fr-FR" altLang="zh-TW" sz="1200" dirty="0">
                <a:latin typeface="Times New Roman" pitchFamily="18" charset="0"/>
                <a:cs typeface="Times New Roman" pitchFamily="18" charset="0"/>
              </a:rPr>
              <a:t>&lt;b2L&gt; @ 82A = 3.7871 T, Std @ 82A = 0.0356T</a:t>
            </a:r>
          </a:p>
          <a:p>
            <a:r>
              <a:rPr lang="fr-FR" altLang="zh-TW" sz="1200" dirty="0">
                <a:latin typeface="Times New Roman" pitchFamily="18" charset="0"/>
                <a:cs typeface="Times New Roman" pitchFamily="18" charset="0"/>
              </a:rPr>
              <a:t>&lt;b2L&gt; @ 5A = 0.2602 T, Std @ 5A = 0.0161T</a:t>
            </a:r>
            <a:endParaRPr lang="zh-TW" altLang="en-US" sz="1200" dirty="0">
              <a:latin typeface="Times New Roman" pitchFamily="18" charset="0"/>
              <a:cs typeface="Times New Roman" pitchFamily="18" charset="0"/>
            </a:endParaRPr>
          </a:p>
        </p:txBody>
      </p:sp>
      <p:sp>
        <p:nvSpPr>
          <p:cNvPr id="7" name="矩形 6"/>
          <p:cNvSpPr/>
          <p:nvPr/>
        </p:nvSpPr>
        <p:spPr>
          <a:xfrm>
            <a:off x="5316673" y="3501008"/>
            <a:ext cx="3684412" cy="461665"/>
          </a:xfrm>
          <a:prstGeom prst="rect">
            <a:avLst/>
          </a:prstGeom>
        </p:spPr>
        <p:txBody>
          <a:bodyPr wrap="square">
            <a:spAutoFit/>
          </a:bodyPr>
          <a:lstStyle/>
          <a:p>
            <a:r>
              <a:rPr lang="fr-FR" altLang="zh-TW" sz="1200" dirty="0">
                <a:latin typeface="Times New Roman" pitchFamily="18" charset="0"/>
                <a:cs typeface="Times New Roman" pitchFamily="18" charset="0"/>
              </a:rPr>
              <a:t>&lt;b2L/b1L&gt; @ 82A = 1.1256 T, Std @ 82A = 0.0101T</a:t>
            </a:r>
          </a:p>
          <a:p>
            <a:r>
              <a:rPr lang="fr-FR" altLang="zh-TW" sz="1200" dirty="0">
                <a:latin typeface="Times New Roman" pitchFamily="18" charset="0"/>
                <a:cs typeface="Times New Roman" pitchFamily="18" charset="0"/>
              </a:rPr>
              <a:t>&lt;b2L/b1L&gt; @ 5A = 1.1409 T, Std @ 5A = 0.0695T</a:t>
            </a:r>
            <a:endParaRPr lang="zh-TW" altLang="en-US" sz="1200" dirty="0">
              <a:latin typeface="Times New Roman" pitchFamily="18" charset="0"/>
              <a:cs typeface="Times New Roman" pitchFamily="18" charset="0"/>
            </a:endParaRPr>
          </a:p>
        </p:txBody>
      </p:sp>
      <p:graphicFrame>
        <p:nvGraphicFramePr>
          <p:cNvPr id="9" name="物件 8"/>
          <p:cNvGraphicFramePr>
            <a:graphicFrameLocks noChangeAspect="1"/>
          </p:cNvGraphicFramePr>
          <p:nvPr>
            <p:extLst>
              <p:ext uri="{D42A27DB-BD31-4B8C-83A1-F6EECF244321}">
                <p14:modId xmlns:p14="http://schemas.microsoft.com/office/powerpoint/2010/main" val="1190749267"/>
              </p:ext>
            </p:extLst>
          </p:nvPr>
        </p:nvGraphicFramePr>
        <p:xfrm>
          <a:off x="-468560" y="1674396"/>
          <a:ext cx="6258778" cy="4800446"/>
        </p:xfrm>
        <a:graphic>
          <a:graphicData uri="http://schemas.openxmlformats.org/presentationml/2006/ole">
            <mc:AlternateContent xmlns:mc="http://schemas.openxmlformats.org/markup-compatibility/2006">
              <mc:Choice xmlns:v="urn:schemas-microsoft-com:vml" Requires="v">
                <p:oleObj spid="_x0000_s595134" name="Graph" r:id="rId3" imgW="3876480" imgH="2973600" progId="Origin50.Graph">
                  <p:embed/>
                </p:oleObj>
              </mc:Choice>
              <mc:Fallback>
                <p:oleObj name="Graph" r:id="rId3" imgW="3876480" imgH="2973600" progId="Origin50.Graph">
                  <p:embed/>
                  <p:pic>
                    <p:nvPicPr>
                      <p:cNvPr id="0" name=""/>
                      <p:cNvPicPr/>
                      <p:nvPr/>
                    </p:nvPicPr>
                    <p:blipFill>
                      <a:blip r:embed="rId4"/>
                      <a:stretch>
                        <a:fillRect/>
                      </a:stretch>
                    </p:blipFill>
                    <p:spPr>
                      <a:xfrm>
                        <a:off x="-468560" y="1674396"/>
                        <a:ext cx="6258778" cy="4800446"/>
                      </a:xfrm>
                      <a:prstGeom prst="rect">
                        <a:avLst/>
                      </a:prstGeom>
                    </p:spPr>
                  </p:pic>
                </p:oleObj>
              </mc:Fallback>
            </mc:AlternateContent>
          </a:graphicData>
        </a:graphic>
      </p:graphicFrame>
      <p:sp>
        <p:nvSpPr>
          <p:cNvPr id="2" name="矩形 1"/>
          <p:cNvSpPr/>
          <p:nvPr/>
        </p:nvSpPr>
        <p:spPr>
          <a:xfrm>
            <a:off x="5364088" y="4892967"/>
            <a:ext cx="3672408" cy="1323439"/>
          </a:xfrm>
          <a:prstGeom prst="rect">
            <a:avLst/>
          </a:prstGeom>
          <a:solidFill>
            <a:srgbClr val="FFFF00"/>
          </a:solidFill>
        </p:spPr>
        <p:txBody>
          <a:bodyPr wrap="square">
            <a:spAutoFit/>
          </a:bodyPr>
          <a:lstStyle/>
          <a:p>
            <a:pPr algn="just"/>
            <a:r>
              <a:rPr lang="en-US" altLang="zh-TW" sz="2000" kern="100" dirty="0" smtClean="0">
                <a:solidFill>
                  <a:srgbClr val="000000"/>
                </a:solidFill>
                <a:latin typeface="Times New Roman"/>
                <a:ea typeface="新細明體"/>
              </a:rPr>
              <a:t>The </a:t>
            </a:r>
            <a:r>
              <a:rPr lang="en-US" altLang="zh-TW" sz="2000" kern="100" dirty="0">
                <a:solidFill>
                  <a:srgbClr val="000000"/>
                </a:solidFill>
                <a:latin typeface="Times New Roman"/>
                <a:ea typeface="新細明體"/>
              </a:rPr>
              <a:t>b2L/b1L </a:t>
            </a:r>
            <a:r>
              <a:rPr lang="en-US" altLang="zh-TW" sz="2000" kern="100" dirty="0" smtClean="0">
                <a:solidFill>
                  <a:srgbClr val="000000"/>
                </a:solidFill>
                <a:latin typeface="Times New Roman"/>
                <a:ea typeface="新細明體"/>
              </a:rPr>
              <a:t>deviation </a:t>
            </a:r>
            <a:r>
              <a:rPr lang="en-US" altLang="zh-TW" sz="2000" kern="100" dirty="0">
                <a:solidFill>
                  <a:srgbClr val="000000"/>
                </a:solidFill>
                <a:latin typeface="Times New Roman"/>
                <a:ea typeface="新細明體"/>
              </a:rPr>
              <a:t>of 5 A </a:t>
            </a:r>
            <a:r>
              <a:rPr lang="en-US" altLang="zh-TW" sz="2000" kern="100" dirty="0" smtClean="0">
                <a:solidFill>
                  <a:srgbClr val="000000"/>
                </a:solidFill>
                <a:latin typeface="Times New Roman"/>
                <a:ea typeface="新細明體"/>
              </a:rPr>
              <a:t>is larger </a:t>
            </a:r>
            <a:r>
              <a:rPr lang="en-US" altLang="zh-TW" sz="2000" kern="100" dirty="0">
                <a:solidFill>
                  <a:srgbClr val="000000"/>
                </a:solidFill>
                <a:latin typeface="Times New Roman"/>
                <a:ea typeface="新細明體"/>
              </a:rPr>
              <a:t>than 82 </a:t>
            </a:r>
            <a:r>
              <a:rPr lang="en-US" altLang="zh-TW" sz="2000" kern="100" dirty="0" smtClean="0">
                <a:solidFill>
                  <a:srgbClr val="000000"/>
                </a:solidFill>
                <a:latin typeface="Times New Roman"/>
                <a:ea typeface="新細明體"/>
              </a:rPr>
              <a:t>A, because </a:t>
            </a:r>
            <a:r>
              <a:rPr lang="en-US" altLang="zh-TW" sz="2000" kern="100" dirty="0">
                <a:solidFill>
                  <a:srgbClr val="000000"/>
                </a:solidFill>
                <a:latin typeface="Times New Roman"/>
                <a:ea typeface="新細明體"/>
              </a:rPr>
              <a:t>the remnant field obviously influence in the low current.</a:t>
            </a:r>
            <a:endParaRPr lang="zh-TW" altLang="en-US" sz="2000" dirty="0"/>
          </a:p>
        </p:txBody>
      </p:sp>
      <p:cxnSp>
        <p:nvCxnSpPr>
          <p:cNvPr id="11" name="直線單箭頭接點 10"/>
          <p:cNvCxnSpPr/>
          <p:nvPr/>
        </p:nvCxnSpPr>
        <p:spPr>
          <a:xfrm flipH="1">
            <a:off x="3995936" y="1659519"/>
            <a:ext cx="804664" cy="708713"/>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flipH="1">
            <a:off x="4949752" y="4005064"/>
            <a:ext cx="840466" cy="806208"/>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H="1">
            <a:off x="4800600" y="2882553"/>
            <a:ext cx="851520" cy="751104"/>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1956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投影片編號版面配置區 10"/>
          <p:cNvSpPr>
            <a:spLocks noGrp="1"/>
          </p:cNvSpPr>
          <p:nvPr>
            <p:ph type="sldNum" sz="quarter" idx="4294967295"/>
          </p:nvPr>
        </p:nvSpPr>
        <p:spPr bwMode="auto">
          <a:xfrm>
            <a:off x="8676456" y="650407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base" hangingPunct="1">
              <a:spcBef>
                <a:spcPct val="0"/>
              </a:spcBef>
              <a:spcAft>
                <a:spcPct val="0"/>
              </a:spcAft>
            </a:pPr>
            <a:fld id="{E833F589-C158-4DED-B1DA-BA7438E6B9E7}" type="slidenum">
              <a:rPr kumimoji="0" lang="en-US" altLang="zh-TW" sz="1200" smtClean="0">
                <a:solidFill>
                  <a:srgbClr val="898989"/>
                </a:solidFill>
                <a:latin typeface="Times New Roman" pitchFamily="18" charset="0"/>
                <a:ea typeface="標楷體" pitchFamily="65" charset="-120"/>
              </a:rPr>
              <a:pPr eaLnBrk="1" fontAlgn="base" hangingPunct="1">
                <a:spcBef>
                  <a:spcPct val="0"/>
                </a:spcBef>
                <a:spcAft>
                  <a:spcPct val="0"/>
                </a:spcAft>
              </a:pPr>
              <a:t>48</a:t>
            </a:fld>
            <a:endParaRPr kumimoji="0" lang="en-US" altLang="zh-TW" sz="1200" dirty="0" smtClean="0">
              <a:solidFill>
                <a:srgbClr val="898989"/>
              </a:solidFill>
              <a:latin typeface="Times New Roman" pitchFamily="18" charset="0"/>
              <a:ea typeface="標楷體" pitchFamily="65" charset="-120"/>
            </a:endParaRPr>
          </a:p>
        </p:txBody>
      </p:sp>
      <p:sp>
        <p:nvSpPr>
          <p:cNvPr id="4100" name="Rectangle 3"/>
          <p:cNvSpPr>
            <a:spLocks noChangeArrowheads="1"/>
          </p:cNvSpPr>
          <p:nvPr/>
        </p:nvSpPr>
        <p:spPr bwMode="auto">
          <a:xfrm>
            <a:off x="0" y="-26988"/>
            <a:ext cx="91440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TW" altLang="en-US" smtClean="0">
              <a:solidFill>
                <a:srgbClr val="000000"/>
              </a:solidFill>
              <a:latin typeface="Calibri" pitchFamily="34" charset="0"/>
              <a:ea typeface="新細明體" charset="-120"/>
            </a:endParaRPr>
          </a:p>
        </p:txBody>
      </p:sp>
      <p:sp>
        <p:nvSpPr>
          <p:cNvPr id="8" name="Rectangle 2"/>
          <p:cNvSpPr txBox="1">
            <a:spLocks noChangeArrowheads="1"/>
          </p:cNvSpPr>
          <p:nvPr/>
        </p:nvSpPr>
        <p:spPr bwMode="auto">
          <a:xfrm>
            <a:off x="611559" y="-26988"/>
            <a:ext cx="8931275" cy="836613"/>
          </a:xfrm>
          <a:prstGeom prst="rect">
            <a:avLst/>
          </a:prstGeom>
          <a:noFill/>
          <a:ln w="9525">
            <a:noFill/>
            <a:miter lim="800000"/>
            <a:headEnd/>
            <a:tailEnd/>
          </a:ln>
        </p:spPr>
        <p:txBody>
          <a:bodyPr anchor="ctr"/>
          <a:lstStyle/>
          <a:p>
            <a:pPr algn="ctr" fontAlgn="auto">
              <a:spcBef>
                <a:spcPts val="0"/>
              </a:spcBef>
              <a:spcAft>
                <a:spcPts val="0"/>
              </a:spcAft>
              <a:defRPr/>
            </a:pPr>
            <a:r>
              <a:rPr kumimoji="0" lang="en-US" altLang="zh-TW" sz="3600" b="1" kern="0" dirty="0" smtClean="0">
                <a:solidFill>
                  <a:srgbClr val="FF0000"/>
                </a:solidFill>
                <a:latin typeface="Times New Roman"/>
                <a:ea typeface="標楷體"/>
              </a:rPr>
              <a:t>Combined function quadrupole magnet</a:t>
            </a:r>
            <a:endParaRPr kumimoji="0" lang="en-US" altLang="zh-TW" sz="3600" b="1" kern="0" dirty="0">
              <a:solidFill>
                <a:srgbClr val="FF0000"/>
              </a:solidFill>
              <a:latin typeface="Times New Roman"/>
              <a:ea typeface="標楷體"/>
            </a:endParaRPr>
          </a:p>
        </p:txBody>
      </p:sp>
      <p:sp>
        <p:nvSpPr>
          <p:cNvPr id="12" name="文字方塊 11"/>
          <p:cNvSpPr txBox="1"/>
          <p:nvPr/>
        </p:nvSpPr>
        <p:spPr>
          <a:xfrm>
            <a:off x="238200" y="611396"/>
            <a:ext cx="5904180" cy="400110"/>
          </a:xfrm>
          <a:prstGeom prst="rect">
            <a:avLst/>
          </a:prstGeom>
          <a:solidFill>
            <a:srgbClr val="FFFF00"/>
          </a:solidFill>
        </p:spPr>
        <p:txBody>
          <a:bodyPr wrap="none" rtlCol="0">
            <a:spAutoFit/>
          </a:bodyPr>
          <a:lstStyle/>
          <a:p>
            <a:pPr fontAlgn="auto">
              <a:spcBef>
                <a:spcPts val="0"/>
              </a:spcBef>
              <a:spcAft>
                <a:spcPts val="0"/>
              </a:spcAft>
            </a:pPr>
            <a:r>
              <a:rPr kumimoji="0" lang="en-US" altLang="zh-TW" sz="2000" dirty="0" smtClean="0">
                <a:solidFill>
                  <a:prstClr val="black"/>
                </a:solidFill>
                <a:latin typeface="Times New Roman" pitchFamily="18" charset="0"/>
                <a:ea typeface="標楷體" pitchFamily="65" charset="-120"/>
              </a:rPr>
              <a:t>Normalized multipoles: Pre-measurement at vendor site</a:t>
            </a:r>
            <a:endParaRPr kumimoji="0" lang="zh-TW" altLang="en-US" sz="2000" dirty="0">
              <a:solidFill>
                <a:prstClr val="black"/>
              </a:solidFill>
              <a:latin typeface="Times New Roman" pitchFamily="18" charset="0"/>
              <a:ea typeface="標楷體" pitchFamily="65" charset="-120"/>
            </a:endParaRPr>
          </a:p>
        </p:txBody>
      </p:sp>
      <p:graphicFrame>
        <p:nvGraphicFramePr>
          <p:cNvPr id="2" name="物件 1"/>
          <p:cNvGraphicFramePr>
            <a:graphicFrameLocks noChangeAspect="1"/>
          </p:cNvGraphicFramePr>
          <p:nvPr>
            <p:extLst>
              <p:ext uri="{D42A27DB-BD31-4B8C-83A1-F6EECF244321}">
                <p14:modId xmlns:p14="http://schemas.microsoft.com/office/powerpoint/2010/main" val="1595983222"/>
              </p:ext>
            </p:extLst>
          </p:nvPr>
        </p:nvGraphicFramePr>
        <p:xfrm>
          <a:off x="323528" y="611396"/>
          <a:ext cx="4693647" cy="3600000"/>
        </p:xfrm>
        <a:graphic>
          <a:graphicData uri="http://schemas.openxmlformats.org/presentationml/2006/ole">
            <mc:AlternateContent xmlns:mc="http://schemas.openxmlformats.org/markup-compatibility/2006">
              <mc:Choice xmlns:v="urn:schemas-microsoft-com:vml" Requires="v">
                <p:oleObj spid="_x0000_s596722" name="Graph" r:id="rId3" imgW="3876480" imgH="2973600" progId="Origin50.Graph">
                  <p:embed/>
                </p:oleObj>
              </mc:Choice>
              <mc:Fallback>
                <p:oleObj name="Graph" r:id="rId3" imgW="3876480" imgH="2973600" progId="Origin50.Graph">
                  <p:embed/>
                  <p:pic>
                    <p:nvPicPr>
                      <p:cNvPr id="0" name=""/>
                      <p:cNvPicPr/>
                      <p:nvPr/>
                    </p:nvPicPr>
                    <p:blipFill>
                      <a:blip r:embed="rId4"/>
                      <a:stretch>
                        <a:fillRect/>
                      </a:stretch>
                    </p:blipFill>
                    <p:spPr>
                      <a:xfrm>
                        <a:off x="323528" y="611396"/>
                        <a:ext cx="4693647" cy="3600000"/>
                      </a:xfrm>
                      <a:prstGeom prst="rect">
                        <a:avLst/>
                      </a:prstGeom>
                    </p:spPr>
                  </p:pic>
                </p:oleObj>
              </mc:Fallback>
            </mc:AlternateContent>
          </a:graphicData>
        </a:graphic>
      </p:graphicFrame>
      <p:graphicFrame>
        <p:nvGraphicFramePr>
          <p:cNvPr id="3" name="物件 2"/>
          <p:cNvGraphicFramePr>
            <a:graphicFrameLocks noChangeAspect="1"/>
          </p:cNvGraphicFramePr>
          <p:nvPr>
            <p:extLst>
              <p:ext uri="{D42A27DB-BD31-4B8C-83A1-F6EECF244321}">
                <p14:modId xmlns:p14="http://schemas.microsoft.com/office/powerpoint/2010/main" val="4204862167"/>
              </p:ext>
            </p:extLst>
          </p:nvPr>
        </p:nvGraphicFramePr>
        <p:xfrm>
          <a:off x="4692650" y="725205"/>
          <a:ext cx="4693647" cy="3600000"/>
        </p:xfrm>
        <a:graphic>
          <a:graphicData uri="http://schemas.openxmlformats.org/presentationml/2006/ole">
            <mc:AlternateContent xmlns:mc="http://schemas.openxmlformats.org/markup-compatibility/2006">
              <mc:Choice xmlns:v="urn:schemas-microsoft-com:vml" Requires="v">
                <p:oleObj spid="_x0000_s596723" name="Graph" r:id="rId5" imgW="3876480" imgH="2973600" progId="Origin50.Graph">
                  <p:embed/>
                </p:oleObj>
              </mc:Choice>
              <mc:Fallback>
                <p:oleObj name="Graph" r:id="rId5" imgW="3876480" imgH="2973600" progId="Origin50.Graph">
                  <p:embed/>
                  <p:pic>
                    <p:nvPicPr>
                      <p:cNvPr id="0" name=""/>
                      <p:cNvPicPr/>
                      <p:nvPr/>
                    </p:nvPicPr>
                    <p:blipFill>
                      <a:blip r:embed="rId6"/>
                      <a:stretch>
                        <a:fillRect/>
                      </a:stretch>
                    </p:blipFill>
                    <p:spPr>
                      <a:xfrm>
                        <a:off x="4692650" y="725205"/>
                        <a:ext cx="4693647" cy="3600000"/>
                      </a:xfrm>
                      <a:prstGeom prst="rect">
                        <a:avLst/>
                      </a:prstGeom>
                    </p:spPr>
                  </p:pic>
                </p:oleObj>
              </mc:Fallback>
            </mc:AlternateContent>
          </a:graphicData>
        </a:graphic>
      </p:graphicFrame>
      <p:cxnSp>
        <p:nvCxnSpPr>
          <p:cNvPr id="10" name="直線單箭頭接點 9"/>
          <p:cNvCxnSpPr/>
          <p:nvPr/>
        </p:nvCxnSpPr>
        <p:spPr>
          <a:xfrm flipV="1">
            <a:off x="1043608" y="2060849"/>
            <a:ext cx="0" cy="2664295"/>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23528" y="4139788"/>
            <a:ext cx="3090690" cy="461665"/>
          </a:xfrm>
          <a:prstGeom prst="rect">
            <a:avLst/>
          </a:prstGeom>
          <a:solidFill>
            <a:srgbClr val="FFFF00"/>
          </a:solidFill>
        </p:spPr>
        <p:txBody>
          <a:bodyPr wrap="square">
            <a:spAutoFit/>
          </a:bodyPr>
          <a:lstStyle/>
          <a:p>
            <a:r>
              <a:rPr lang="en-US" altLang="zh-TW" sz="1200" kern="100" dirty="0" smtClean="0">
                <a:latin typeface="Times New Roman" pitchFamily="18" charset="0"/>
                <a:ea typeface="新細明體"/>
                <a:cs typeface="Times New Roman" pitchFamily="18" charset="0"/>
              </a:rPr>
              <a:t>Dominated </a:t>
            </a:r>
            <a:r>
              <a:rPr lang="en-US" altLang="zh-TW" sz="1200" kern="100" dirty="0">
                <a:latin typeface="Times New Roman" pitchFamily="18" charset="0"/>
                <a:ea typeface="新細明體"/>
                <a:cs typeface="Times New Roman" pitchFamily="18" charset="0"/>
              </a:rPr>
              <a:t>by remnant field in the low current</a:t>
            </a:r>
            <a:r>
              <a:rPr lang="en-US" altLang="zh-TW" sz="1200" kern="100" dirty="0" smtClean="0">
                <a:latin typeface="Times New Roman" pitchFamily="18" charset="0"/>
                <a:ea typeface="新細明體"/>
                <a:cs typeface="Times New Roman" pitchFamily="18" charset="0"/>
              </a:rPr>
              <a:t>.</a:t>
            </a:r>
          </a:p>
          <a:p>
            <a:r>
              <a:rPr lang="en-US" altLang="zh-TW" sz="1200" dirty="0" smtClean="0">
                <a:latin typeface="Times New Roman" pitchFamily="18" charset="0"/>
                <a:cs typeface="Times New Roman" pitchFamily="18" charset="0"/>
              </a:rPr>
              <a:t>The b3 component is same in the 0A ~ 5A</a:t>
            </a:r>
            <a:endParaRPr lang="zh-TW" altLang="en-US" sz="1200" dirty="0">
              <a:latin typeface="Times New Roman" pitchFamily="18" charset="0"/>
              <a:cs typeface="Times New Roman" pitchFamily="18" charset="0"/>
            </a:endParaRPr>
          </a:p>
        </p:txBody>
      </p:sp>
      <p:sp>
        <p:nvSpPr>
          <p:cNvPr id="5" name="矩形 4"/>
          <p:cNvSpPr/>
          <p:nvPr/>
        </p:nvSpPr>
        <p:spPr>
          <a:xfrm>
            <a:off x="5724128" y="4747528"/>
            <a:ext cx="3312367" cy="1323439"/>
          </a:xfrm>
          <a:prstGeom prst="rect">
            <a:avLst/>
          </a:prstGeom>
          <a:solidFill>
            <a:srgbClr val="FFFF00"/>
          </a:solidFill>
        </p:spPr>
        <p:txBody>
          <a:bodyPr wrap="square">
            <a:spAutoFit/>
          </a:bodyPr>
          <a:lstStyle/>
          <a:p>
            <a:pPr algn="just"/>
            <a:r>
              <a:rPr lang="en-US" altLang="zh-TW" sz="2000" kern="100" dirty="0">
                <a:latin typeface="Times New Roman"/>
                <a:ea typeface="新細明體"/>
              </a:rPr>
              <a:t>All of multipoles distribution, exclude </a:t>
            </a:r>
            <a:r>
              <a:rPr lang="en-US" altLang="zh-TW" sz="2000" kern="100" dirty="0" smtClean="0">
                <a:latin typeface="Times New Roman"/>
                <a:ea typeface="新細明體"/>
              </a:rPr>
              <a:t>B3L/B1L</a:t>
            </a:r>
            <a:r>
              <a:rPr lang="zh-TW" altLang="en-US" sz="2000" kern="100" dirty="0" smtClean="0">
                <a:latin typeface="Times New Roman"/>
                <a:ea typeface="新細明體"/>
              </a:rPr>
              <a:t> </a:t>
            </a:r>
            <a:r>
              <a:rPr lang="en-US" altLang="zh-TW" sz="2000" kern="100" dirty="0" smtClean="0">
                <a:latin typeface="Times New Roman"/>
                <a:ea typeface="新細明體"/>
              </a:rPr>
              <a:t>and B5L/B1L, </a:t>
            </a:r>
            <a:r>
              <a:rPr lang="en-US" altLang="zh-TW" sz="2000" kern="100" dirty="0">
                <a:latin typeface="Times New Roman"/>
                <a:ea typeface="新細明體"/>
              </a:rPr>
              <a:t>are quite similar in the 82 A and 5 A.</a:t>
            </a:r>
            <a:endParaRPr lang="zh-TW" altLang="en-US" sz="2000" dirty="0"/>
          </a:p>
        </p:txBody>
      </p:sp>
      <p:graphicFrame>
        <p:nvGraphicFramePr>
          <p:cNvPr id="6" name="物件 5"/>
          <p:cNvGraphicFramePr>
            <a:graphicFrameLocks noChangeAspect="1"/>
          </p:cNvGraphicFramePr>
          <p:nvPr>
            <p:extLst>
              <p:ext uri="{D42A27DB-BD31-4B8C-83A1-F6EECF244321}">
                <p14:modId xmlns:p14="http://schemas.microsoft.com/office/powerpoint/2010/main" val="3095365906"/>
              </p:ext>
            </p:extLst>
          </p:nvPr>
        </p:nvGraphicFramePr>
        <p:xfrm>
          <a:off x="-252536" y="4620215"/>
          <a:ext cx="3306908" cy="2337177"/>
        </p:xfrm>
        <a:graphic>
          <a:graphicData uri="http://schemas.openxmlformats.org/presentationml/2006/ole">
            <mc:AlternateContent xmlns:mc="http://schemas.openxmlformats.org/markup-compatibility/2006">
              <mc:Choice xmlns:v="urn:schemas-microsoft-com:vml" Requires="v">
                <p:oleObj spid="_x0000_s596724" name="Graph" r:id="rId7" imgW="4276800" imgH="3022560" progId="Origin50.Graph">
                  <p:embed/>
                </p:oleObj>
              </mc:Choice>
              <mc:Fallback>
                <p:oleObj name="Graph" r:id="rId7" imgW="4276800" imgH="3022560" progId="Origin50.Graph">
                  <p:embed/>
                  <p:pic>
                    <p:nvPicPr>
                      <p:cNvPr id="0" name=""/>
                      <p:cNvPicPr/>
                      <p:nvPr/>
                    </p:nvPicPr>
                    <p:blipFill>
                      <a:blip r:embed="rId8"/>
                      <a:stretch>
                        <a:fillRect/>
                      </a:stretch>
                    </p:blipFill>
                    <p:spPr>
                      <a:xfrm>
                        <a:off x="-252536" y="4620215"/>
                        <a:ext cx="3306908" cy="2337177"/>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181852054"/>
              </p:ext>
            </p:extLst>
          </p:nvPr>
        </p:nvGraphicFramePr>
        <p:xfrm>
          <a:off x="2771800" y="4639865"/>
          <a:ext cx="3240360" cy="2290143"/>
        </p:xfrm>
        <a:graphic>
          <a:graphicData uri="http://schemas.openxmlformats.org/presentationml/2006/ole">
            <mc:AlternateContent xmlns:mc="http://schemas.openxmlformats.org/markup-compatibility/2006">
              <mc:Choice xmlns:v="urn:schemas-microsoft-com:vml" Requires="v">
                <p:oleObj spid="_x0000_s596725" name="Graph" r:id="rId9" imgW="4276800" imgH="3022560" progId="Origin50.Graph">
                  <p:embed/>
                </p:oleObj>
              </mc:Choice>
              <mc:Fallback>
                <p:oleObj name="Graph" r:id="rId9" imgW="4276800" imgH="3022560" progId="Origin50.Graph">
                  <p:embed/>
                  <p:pic>
                    <p:nvPicPr>
                      <p:cNvPr id="0" name=""/>
                      <p:cNvPicPr/>
                      <p:nvPr/>
                    </p:nvPicPr>
                    <p:blipFill>
                      <a:blip r:embed="rId10"/>
                      <a:stretch>
                        <a:fillRect/>
                      </a:stretch>
                    </p:blipFill>
                    <p:spPr>
                      <a:xfrm>
                        <a:off x="2771800" y="4639865"/>
                        <a:ext cx="3240360" cy="2290143"/>
                      </a:xfrm>
                      <a:prstGeom prst="rect">
                        <a:avLst/>
                      </a:prstGeom>
                    </p:spPr>
                  </p:pic>
                </p:oleObj>
              </mc:Fallback>
            </mc:AlternateContent>
          </a:graphicData>
        </a:graphic>
      </p:graphicFrame>
      <p:cxnSp>
        <p:nvCxnSpPr>
          <p:cNvPr id="18" name="直線單箭頭接點 17"/>
          <p:cNvCxnSpPr/>
          <p:nvPr/>
        </p:nvCxnSpPr>
        <p:spPr>
          <a:xfrm flipV="1">
            <a:off x="4286698" y="3037920"/>
            <a:ext cx="0" cy="2664295"/>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2943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投影片編號版面配置區 10"/>
          <p:cNvSpPr>
            <a:spLocks noGrp="1"/>
          </p:cNvSpPr>
          <p:nvPr>
            <p:ph type="sldNum" sz="quarter" idx="4294967295"/>
          </p:nvPr>
        </p:nvSpPr>
        <p:spPr bwMode="auto">
          <a:xfrm>
            <a:off x="8564151" y="6616998"/>
            <a:ext cx="467072" cy="2410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base" hangingPunct="1">
              <a:spcBef>
                <a:spcPct val="0"/>
              </a:spcBef>
              <a:spcAft>
                <a:spcPct val="0"/>
              </a:spcAft>
            </a:pPr>
            <a:fld id="{E833F589-C158-4DED-B1DA-BA7438E6B9E7}" type="slidenum">
              <a:rPr kumimoji="0" lang="en-US" altLang="zh-TW" sz="1000" smtClean="0">
                <a:solidFill>
                  <a:srgbClr val="898989"/>
                </a:solidFill>
                <a:latin typeface="Times New Roman" pitchFamily="18" charset="0"/>
                <a:ea typeface="標楷體" pitchFamily="65" charset="-120"/>
              </a:rPr>
              <a:pPr eaLnBrk="1" fontAlgn="base" hangingPunct="1">
                <a:spcBef>
                  <a:spcPct val="0"/>
                </a:spcBef>
                <a:spcAft>
                  <a:spcPct val="0"/>
                </a:spcAft>
              </a:pPr>
              <a:t>49</a:t>
            </a:fld>
            <a:endParaRPr kumimoji="0" lang="en-US" altLang="zh-TW" sz="1000" dirty="0" smtClean="0">
              <a:solidFill>
                <a:srgbClr val="898989"/>
              </a:solidFill>
              <a:latin typeface="Times New Roman" pitchFamily="18" charset="0"/>
              <a:ea typeface="標楷體" pitchFamily="65" charset="-120"/>
            </a:endParaRPr>
          </a:p>
        </p:txBody>
      </p:sp>
      <p:sp>
        <p:nvSpPr>
          <p:cNvPr id="4100" name="Rectangle 3"/>
          <p:cNvSpPr>
            <a:spLocks noChangeArrowheads="1"/>
          </p:cNvSpPr>
          <p:nvPr/>
        </p:nvSpPr>
        <p:spPr bwMode="auto">
          <a:xfrm>
            <a:off x="0" y="-26988"/>
            <a:ext cx="91440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TW" altLang="en-US" smtClean="0">
              <a:solidFill>
                <a:srgbClr val="000000"/>
              </a:solidFill>
              <a:latin typeface="Calibri" pitchFamily="34" charset="0"/>
              <a:ea typeface="新細明體" charset="-120"/>
            </a:endParaRPr>
          </a:p>
        </p:txBody>
      </p:sp>
      <p:sp>
        <p:nvSpPr>
          <p:cNvPr id="8" name="Rectangle 2"/>
          <p:cNvSpPr txBox="1">
            <a:spLocks noChangeArrowheads="1"/>
          </p:cNvSpPr>
          <p:nvPr/>
        </p:nvSpPr>
        <p:spPr bwMode="auto">
          <a:xfrm>
            <a:off x="611560" y="-26988"/>
            <a:ext cx="8931275" cy="836613"/>
          </a:xfrm>
          <a:prstGeom prst="rect">
            <a:avLst/>
          </a:prstGeom>
          <a:noFill/>
          <a:ln w="9525">
            <a:noFill/>
            <a:miter lim="800000"/>
            <a:headEnd/>
            <a:tailEnd/>
          </a:ln>
        </p:spPr>
        <p:txBody>
          <a:bodyPr anchor="ctr"/>
          <a:lstStyle/>
          <a:p>
            <a:pPr algn="ctr" fontAlgn="auto">
              <a:spcBef>
                <a:spcPts val="0"/>
              </a:spcBef>
              <a:spcAft>
                <a:spcPts val="0"/>
              </a:spcAft>
              <a:defRPr/>
            </a:pPr>
            <a:r>
              <a:rPr kumimoji="0" lang="en-US" altLang="zh-TW" b="1" kern="0" dirty="0" smtClean="0">
                <a:solidFill>
                  <a:srgbClr val="FF0000"/>
                </a:solidFill>
                <a:latin typeface="Times New Roman"/>
                <a:ea typeface="標楷體"/>
              </a:rPr>
              <a:t>Remnant field improvement of BR-QP magnet</a:t>
            </a:r>
            <a:endParaRPr kumimoji="0" lang="en-US" altLang="zh-TW" b="1" kern="0" dirty="0">
              <a:solidFill>
                <a:srgbClr val="FF0000"/>
              </a:solidFill>
              <a:latin typeface="Times New Roman"/>
              <a:ea typeface="標楷體"/>
            </a:endParaRPr>
          </a:p>
        </p:txBody>
      </p:sp>
      <p:graphicFrame>
        <p:nvGraphicFramePr>
          <p:cNvPr id="16" name="表格 15"/>
          <p:cNvGraphicFramePr>
            <a:graphicFrameLocks noGrp="1"/>
          </p:cNvGraphicFramePr>
          <p:nvPr>
            <p:extLst>
              <p:ext uri="{D42A27DB-BD31-4B8C-83A1-F6EECF244321}">
                <p14:modId xmlns:p14="http://schemas.microsoft.com/office/powerpoint/2010/main" val="3870502873"/>
              </p:ext>
            </p:extLst>
          </p:nvPr>
        </p:nvGraphicFramePr>
        <p:xfrm>
          <a:off x="294968" y="2780928"/>
          <a:ext cx="8635304" cy="3235960"/>
        </p:xfrm>
        <a:graphic>
          <a:graphicData uri="http://schemas.openxmlformats.org/drawingml/2006/table">
            <a:tbl>
              <a:tblPr firstRow="1" bandRow="1">
                <a:tableStyleId>{5C22544A-7EE6-4342-B048-85BDC9FD1C3A}</a:tableStyleId>
              </a:tblPr>
              <a:tblGrid>
                <a:gridCol w="504056"/>
                <a:gridCol w="648072"/>
                <a:gridCol w="936104"/>
                <a:gridCol w="1224136"/>
                <a:gridCol w="2088232"/>
                <a:gridCol w="1224136"/>
                <a:gridCol w="2010568"/>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Original</a:t>
                      </a:r>
                      <a:endParaRPr kumimoji="0" lang="zh-TW" altLang="en-US" sz="1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zh-TW" alt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Improved</a:t>
                      </a:r>
                      <a:endParaRPr kumimoji="0" lang="zh-TW" altLang="en-US" sz="1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0840">
                <a:tc gridSpan="2">
                  <a:txBody>
                    <a:bodyPr/>
                    <a:lstStyle/>
                    <a:p>
                      <a:pPr algn="ctr"/>
                      <a:r>
                        <a:rPr lang="en-US" altLang="zh-TW" b="1" dirty="0" smtClean="0">
                          <a:solidFill>
                            <a:schemeClr val="tx1"/>
                          </a:solidFill>
                          <a:latin typeface="Times New Roman" pitchFamily="18" charset="0"/>
                          <a:cs typeface="Times New Roman" pitchFamily="18" charset="0"/>
                        </a:rPr>
                        <a:t>Magnet</a:t>
                      </a:r>
                    </a:p>
                    <a:p>
                      <a:pPr algn="ctr"/>
                      <a:r>
                        <a:rPr lang="en-US" altLang="zh-TW" b="1" dirty="0" smtClean="0">
                          <a:solidFill>
                            <a:schemeClr val="tx1"/>
                          </a:solidFill>
                          <a:latin typeface="Times New Roman" pitchFamily="18" charset="0"/>
                          <a:cs typeface="Times New Roman" pitchFamily="18" charset="0"/>
                        </a:rPr>
                        <a:t>L=0.3 (m)</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a:txBody>
                    <a:bodyPr/>
                    <a:lstStyle/>
                    <a:p>
                      <a:pPr algn="ctr"/>
                      <a:r>
                        <a:rPr lang="en-US" altLang="zh-TW" b="1" dirty="0" smtClean="0">
                          <a:solidFill>
                            <a:schemeClr val="tx1"/>
                          </a:solidFill>
                          <a:latin typeface="Times New Roman" pitchFamily="18" charset="0"/>
                          <a:cs typeface="Times New Roman" pitchFamily="18" charset="0"/>
                        </a:rPr>
                        <a:t>Spec.</a:t>
                      </a:r>
                    </a:p>
                    <a:p>
                      <a:pPr algn="ctr"/>
                      <a:r>
                        <a:rPr lang="en-US" altLang="zh-TW" b="1" dirty="0" smtClean="0">
                          <a:solidFill>
                            <a:schemeClr val="tx1"/>
                          </a:solidFill>
                          <a:latin typeface="Times New Roman" pitchFamily="18" charset="0"/>
                          <a:cs typeface="Times New Roman" pitchFamily="18" charset="0"/>
                        </a:rPr>
                        <a:t>b1L (T)</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1" dirty="0" smtClean="0">
                          <a:solidFill>
                            <a:schemeClr val="tx1"/>
                          </a:solidFill>
                          <a:latin typeface="Times New Roman" pitchFamily="18" charset="0"/>
                          <a:cs typeface="Times New Roman" pitchFamily="18" charset="0"/>
                        </a:rPr>
                        <a:t>Coil turns</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altLang="zh-TW" b="1" dirty="0" smtClean="0">
                          <a:solidFill>
                            <a:schemeClr val="tx1"/>
                          </a:solidFill>
                          <a:latin typeface="Times New Roman" pitchFamily="18" charset="0"/>
                          <a:cs typeface="Times New Roman" pitchFamily="18" charset="0"/>
                        </a:rPr>
                        <a:t>Energy @ current</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altLang="zh-TW" b="1" dirty="0" smtClean="0">
                          <a:solidFill>
                            <a:schemeClr val="tx1"/>
                          </a:solidFill>
                          <a:latin typeface="Times New Roman" pitchFamily="18" charset="0"/>
                          <a:cs typeface="Times New Roman" pitchFamily="18" charset="0"/>
                        </a:rPr>
                        <a:t>Coil turns</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altLang="zh-TW" b="1" dirty="0" smtClean="0">
                          <a:solidFill>
                            <a:schemeClr val="tx1"/>
                          </a:solidFill>
                          <a:latin typeface="Times New Roman" pitchFamily="18" charset="0"/>
                          <a:cs typeface="Times New Roman" pitchFamily="18" charset="0"/>
                        </a:rPr>
                        <a:t>Energy @ current</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70840">
                <a:tc rowSpan="6">
                  <a:txBody>
                    <a:bodyPr/>
                    <a:lstStyle/>
                    <a:p>
                      <a:pPr algn="ctr"/>
                      <a:r>
                        <a:rPr lang="en-US" altLang="zh-TW" b="1" dirty="0" smtClean="0">
                          <a:solidFill>
                            <a:schemeClr val="tx1"/>
                          </a:solidFill>
                          <a:latin typeface="Times New Roman" pitchFamily="18" charset="0"/>
                          <a:cs typeface="Times New Roman" pitchFamily="18" charset="0"/>
                        </a:rPr>
                        <a:t>QP</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altLang="zh-TW" b="1" dirty="0" smtClean="0">
                          <a:solidFill>
                            <a:schemeClr val="tx1"/>
                          </a:solidFill>
                          <a:latin typeface="Times New Roman" pitchFamily="18" charset="0"/>
                          <a:cs typeface="Times New Roman" pitchFamily="18" charset="0"/>
                        </a:rPr>
                        <a:t>Q1</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1" dirty="0" smtClean="0">
                          <a:solidFill>
                            <a:schemeClr val="tx1"/>
                          </a:solidFill>
                          <a:latin typeface="Times New Roman" pitchFamily="18" charset="0"/>
                          <a:cs typeface="Times New Roman" pitchFamily="18" charset="0"/>
                        </a:rPr>
                        <a:t>4.2985</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altLang="zh-TW" b="1" dirty="0" smtClean="0">
                          <a:solidFill>
                            <a:schemeClr val="tx1"/>
                          </a:solidFill>
                          <a:latin typeface="Times New Roman" pitchFamily="18" charset="0"/>
                          <a:cs typeface="Times New Roman" pitchFamily="18" charset="0"/>
                        </a:rPr>
                        <a:t>18</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altLang="zh-TW" b="1" dirty="0" smtClean="0">
                          <a:solidFill>
                            <a:schemeClr val="tx1"/>
                          </a:solidFill>
                          <a:latin typeface="Times New Roman" pitchFamily="18" charset="0"/>
                          <a:cs typeface="Times New Roman" pitchFamily="18" charset="0"/>
                        </a:rPr>
                        <a:t>3GeV @ 104A</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rowSpan="2">
                  <a:txBody>
                    <a:bodyPr/>
                    <a:lstStyle/>
                    <a:p>
                      <a:pPr algn="ctr"/>
                      <a:r>
                        <a:rPr lang="en-US" altLang="zh-TW" b="1" dirty="0" smtClean="0">
                          <a:solidFill>
                            <a:schemeClr val="tx1"/>
                          </a:solidFill>
                          <a:latin typeface="Times New Roman" pitchFamily="18" charset="0"/>
                          <a:cs typeface="Times New Roman" pitchFamily="18" charset="0"/>
                        </a:rPr>
                        <a:t>18</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altLang="zh-TW" b="1" dirty="0" smtClean="0">
                          <a:solidFill>
                            <a:schemeClr val="tx1"/>
                          </a:solidFill>
                          <a:latin typeface="Times New Roman" pitchFamily="18" charset="0"/>
                          <a:cs typeface="Times New Roman" pitchFamily="18" charset="0"/>
                        </a:rPr>
                        <a:t>3GeV @ 104A</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70840">
                <a:tc vMerge="1">
                  <a:txBody>
                    <a:bodyPr/>
                    <a:lstStyle/>
                    <a:p>
                      <a:endParaRPr lang="zh-TW" alt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vMerge="1">
                  <a:txBody>
                    <a:bodyPr/>
                    <a:lstStyle/>
                    <a:p>
                      <a:pPr algn="ct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b="1" dirty="0" smtClean="0">
                          <a:solidFill>
                            <a:schemeClr val="tx1"/>
                          </a:solidFill>
                          <a:latin typeface="Times New Roman" pitchFamily="18" charset="0"/>
                          <a:cs typeface="Times New Roman" pitchFamily="18" charset="0"/>
                        </a:rPr>
                        <a:t>0.2149</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b="1" dirty="0" smtClean="0">
                          <a:solidFill>
                            <a:schemeClr val="tx1"/>
                          </a:solidFill>
                          <a:latin typeface="Times New Roman" pitchFamily="18" charset="0"/>
                          <a:cs typeface="Times New Roman" pitchFamily="18" charset="0"/>
                        </a:rPr>
                        <a:t>150MeV @ 5.1A</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vMerge="1">
                  <a:txBody>
                    <a:bodyPr/>
                    <a:lstStyle/>
                    <a:p>
                      <a:pPr algn="ct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b="1" dirty="0" smtClean="0">
                          <a:solidFill>
                            <a:schemeClr val="tx1"/>
                          </a:solidFill>
                          <a:latin typeface="Times New Roman" pitchFamily="18" charset="0"/>
                          <a:cs typeface="Times New Roman" pitchFamily="18" charset="0"/>
                        </a:rPr>
                        <a:t>150MeV @ 5.1A</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70840">
                <a:tc vMerge="1">
                  <a:txBody>
                    <a:bodyPr/>
                    <a:lstStyle/>
                    <a:p>
                      <a:endParaRPr lang="zh-TW" alt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rowSpan="2">
                  <a:txBody>
                    <a:bodyPr/>
                    <a:lstStyle/>
                    <a:p>
                      <a:pPr algn="ctr"/>
                      <a:r>
                        <a:rPr lang="en-US" altLang="zh-TW" b="1" dirty="0" smtClean="0">
                          <a:solidFill>
                            <a:schemeClr val="tx1"/>
                          </a:solidFill>
                          <a:latin typeface="Times New Roman" pitchFamily="18" charset="0"/>
                          <a:cs typeface="Times New Roman" pitchFamily="18" charset="0"/>
                        </a:rPr>
                        <a:t>Q2</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1" dirty="0" smtClean="0">
                          <a:solidFill>
                            <a:schemeClr val="tx1"/>
                          </a:solidFill>
                          <a:latin typeface="Times New Roman" pitchFamily="18" charset="0"/>
                          <a:cs typeface="Times New Roman" pitchFamily="18" charset="0"/>
                        </a:rPr>
                        <a:t>-2.7174</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altLang="zh-TW" b="1" dirty="0" smtClean="0">
                          <a:solidFill>
                            <a:schemeClr val="tx1"/>
                          </a:solidFill>
                          <a:latin typeface="Times New Roman" pitchFamily="18" charset="0"/>
                          <a:cs typeface="Times New Roman" pitchFamily="18" charset="0"/>
                        </a:rPr>
                        <a:t>18</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altLang="zh-TW" b="1" dirty="0" smtClean="0">
                          <a:solidFill>
                            <a:schemeClr val="tx1"/>
                          </a:solidFill>
                          <a:latin typeface="Times New Roman" pitchFamily="18" charset="0"/>
                          <a:cs typeface="Times New Roman" pitchFamily="18" charset="0"/>
                        </a:rPr>
                        <a:t>3GeV @ 66A</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rowSpan="2">
                  <a:txBody>
                    <a:bodyPr/>
                    <a:lstStyle/>
                    <a:p>
                      <a:pPr algn="ctr"/>
                      <a:r>
                        <a:rPr lang="en-US" altLang="zh-TW" b="1" dirty="0" smtClean="0">
                          <a:solidFill>
                            <a:schemeClr val="tx1"/>
                          </a:solidFill>
                          <a:latin typeface="Times New Roman" pitchFamily="18" charset="0"/>
                          <a:cs typeface="Times New Roman" pitchFamily="18" charset="0"/>
                        </a:rPr>
                        <a:t>12</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altLang="zh-TW" b="1" dirty="0" smtClean="0">
                          <a:solidFill>
                            <a:schemeClr val="tx1"/>
                          </a:solidFill>
                          <a:latin typeface="Times New Roman" pitchFamily="18" charset="0"/>
                          <a:cs typeface="Times New Roman" pitchFamily="18" charset="0"/>
                        </a:rPr>
                        <a:t>3GeV @ 99A</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70840">
                <a:tc vMerge="1">
                  <a:txBody>
                    <a:bodyPr/>
                    <a:lstStyle/>
                    <a:p>
                      <a:endParaRPr lang="zh-TW" alt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vMerge="1">
                  <a:txBody>
                    <a:bodyPr/>
                    <a:lstStyle/>
                    <a:p>
                      <a:pPr algn="ct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b="1" dirty="0" smtClean="0">
                          <a:solidFill>
                            <a:schemeClr val="tx1"/>
                          </a:solidFill>
                          <a:latin typeface="Times New Roman" pitchFamily="18" charset="0"/>
                          <a:cs typeface="Times New Roman" pitchFamily="18" charset="0"/>
                        </a:rPr>
                        <a:t>-0.1359</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b="1" dirty="0" smtClean="0">
                          <a:solidFill>
                            <a:schemeClr val="tx1"/>
                          </a:solidFill>
                          <a:latin typeface="Times New Roman" pitchFamily="18" charset="0"/>
                          <a:cs typeface="Times New Roman" pitchFamily="18" charset="0"/>
                        </a:rPr>
                        <a:t>150MeV @ </a:t>
                      </a:r>
                      <a:r>
                        <a:rPr lang="en-US" altLang="zh-TW" b="1" dirty="0" smtClean="0">
                          <a:solidFill>
                            <a:srgbClr val="FF0000"/>
                          </a:solidFill>
                          <a:latin typeface="Times New Roman" pitchFamily="18" charset="0"/>
                          <a:cs typeface="Times New Roman" pitchFamily="18" charset="0"/>
                        </a:rPr>
                        <a:t>3.3A</a:t>
                      </a:r>
                      <a:endParaRPr lang="zh-TW" altLang="en-US" b="1" dirty="0">
                        <a:solidFill>
                          <a:srgbClr val="FF0000"/>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vMerge="1">
                  <a:txBody>
                    <a:bodyPr/>
                    <a:lstStyle/>
                    <a:p>
                      <a:pPr algn="ct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b="1" dirty="0" smtClean="0">
                          <a:solidFill>
                            <a:schemeClr val="tx1"/>
                          </a:solidFill>
                          <a:latin typeface="Times New Roman" pitchFamily="18" charset="0"/>
                          <a:cs typeface="Times New Roman" pitchFamily="18" charset="0"/>
                        </a:rPr>
                        <a:t>150MeV @ </a:t>
                      </a:r>
                      <a:r>
                        <a:rPr lang="en-US" altLang="zh-TW" b="1" dirty="0" smtClean="0">
                          <a:solidFill>
                            <a:srgbClr val="FF0000"/>
                          </a:solidFill>
                          <a:latin typeface="Times New Roman" pitchFamily="18" charset="0"/>
                          <a:cs typeface="Times New Roman" pitchFamily="18" charset="0"/>
                        </a:rPr>
                        <a:t>5.0A</a:t>
                      </a:r>
                      <a:endParaRPr lang="zh-TW" altLang="en-US" b="1" dirty="0">
                        <a:solidFill>
                          <a:srgbClr val="FF0000"/>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70840">
                <a:tc vMerge="1">
                  <a:txBody>
                    <a:bodyPr/>
                    <a:lstStyle/>
                    <a:p>
                      <a:endParaRPr lang="zh-TW" alt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rowSpan="2">
                  <a:txBody>
                    <a:bodyPr/>
                    <a:lstStyle/>
                    <a:p>
                      <a:pPr algn="ctr"/>
                      <a:r>
                        <a:rPr lang="en-US" altLang="zh-TW" b="1" dirty="0" smtClean="0">
                          <a:solidFill>
                            <a:schemeClr val="tx1"/>
                          </a:solidFill>
                          <a:latin typeface="Times New Roman" pitchFamily="18" charset="0"/>
                          <a:cs typeface="Times New Roman" pitchFamily="18" charset="0"/>
                        </a:rPr>
                        <a:t>QM</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1" dirty="0" smtClean="0">
                          <a:solidFill>
                            <a:schemeClr val="tx1"/>
                          </a:solidFill>
                          <a:latin typeface="Times New Roman" pitchFamily="18" charset="0"/>
                          <a:cs typeface="Times New Roman" pitchFamily="18" charset="0"/>
                        </a:rPr>
                        <a:t>-1.2623</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altLang="zh-TW" b="1" dirty="0" smtClean="0">
                          <a:solidFill>
                            <a:schemeClr val="tx1"/>
                          </a:solidFill>
                          <a:latin typeface="Times New Roman" pitchFamily="18" charset="0"/>
                          <a:cs typeface="Times New Roman" pitchFamily="18" charset="0"/>
                        </a:rPr>
                        <a:t>18</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altLang="zh-TW" b="1" dirty="0" smtClean="0">
                          <a:solidFill>
                            <a:schemeClr val="tx1"/>
                          </a:solidFill>
                          <a:latin typeface="Times New Roman" pitchFamily="18" charset="0"/>
                          <a:cs typeface="Times New Roman" pitchFamily="18" charset="0"/>
                        </a:rPr>
                        <a:t>3GeV @ 30A</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rowSpan="2">
                  <a:txBody>
                    <a:bodyPr/>
                    <a:lstStyle/>
                    <a:p>
                      <a:pPr algn="ctr"/>
                      <a:r>
                        <a:rPr lang="en-US" altLang="zh-TW" b="1" dirty="0" smtClean="0">
                          <a:solidFill>
                            <a:schemeClr val="tx1"/>
                          </a:solidFill>
                          <a:latin typeface="Times New Roman" pitchFamily="18" charset="0"/>
                          <a:cs typeface="Times New Roman" pitchFamily="18" charset="0"/>
                        </a:rPr>
                        <a:t>6</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altLang="zh-TW" b="1" dirty="0" smtClean="0">
                          <a:solidFill>
                            <a:schemeClr val="tx1"/>
                          </a:solidFill>
                          <a:latin typeface="Times New Roman" pitchFamily="18" charset="0"/>
                          <a:cs typeface="Times New Roman" pitchFamily="18" charset="0"/>
                        </a:rPr>
                        <a:t>3GeV @ 90A</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70840">
                <a:tc vMerge="1">
                  <a:txBody>
                    <a:bodyPr/>
                    <a:lstStyle/>
                    <a:p>
                      <a:endParaRPr lang="zh-TW" alt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vMerge="1">
                  <a:txBody>
                    <a:bodyPr/>
                    <a:lstStyle/>
                    <a:p>
                      <a:pPr algn="ct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b="1" dirty="0" smtClean="0">
                          <a:solidFill>
                            <a:schemeClr val="tx1"/>
                          </a:solidFill>
                          <a:latin typeface="Times New Roman" pitchFamily="18" charset="0"/>
                          <a:cs typeface="Times New Roman" pitchFamily="18" charset="0"/>
                        </a:rPr>
                        <a:t>-0.0631</a:t>
                      </a: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b="1" dirty="0" smtClean="0">
                          <a:solidFill>
                            <a:schemeClr val="tx1"/>
                          </a:solidFill>
                          <a:latin typeface="Times New Roman" pitchFamily="18" charset="0"/>
                          <a:cs typeface="Times New Roman" pitchFamily="18" charset="0"/>
                        </a:rPr>
                        <a:t>150MeV @ </a:t>
                      </a:r>
                      <a:r>
                        <a:rPr lang="en-US" altLang="zh-TW" b="1" dirty="0" smtClean="0">
                          <a:solidFill>
                            <a:srgbClr val="FF0000"/>
                          </a:solidFill>
                          <a:latin typeface="Times New Roman" pitchFamily="18" charset="0"/>
                          <a:cs typeface="Times New Roman" pitchFamily="18" charset="0"/>
                        </a:rPr>
                        <a:t>1.5A</a:t>
                      </a:r>
                      <a:endParaRPr lang="zh-TW" altLang="en-US" b="1" dirty="0">
                        <a:solidFill>
                          <a:srgbClr val="FF0000"/>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vMerge="1">
                  <a:txBody>
                    <a:bodyPr/>
                    <a:lstStyle/>
                    <a:p>
                      <a:pPr algn="ctr"/>
                      <a:endParaRPr lang="zh-TW" altLang="en-US" b="1" dirty="0">
                        <a:solidFill>
                          <a:schemeClr val="tx1"/>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b="1" dirty="0" smtClean="0">
                          <a:solidFill>
                            <a:schemeClr val="tx1"/>
                          </a:solidFill>
                          <a:latin typeface="Times New Roman" pitchFamily="18" charset="0"/>
                          <a:cs typeface="Times New Roman" pitchFamily="18" charset="0"/>
                        </a:rPr>
                        <a:t>150MeV @ </a:t>
                      </a:r>
                      <a:r>
                        <a:rPr lang="en-US" altLang="zh-TW" b="1" dirty="0" smtClean="0">
                          <a:solidFill>
                            <a:srgbClr val="FF0000"/>
                          </a:solidFill>
                          <a:latin typeface="Times New Roman" pitchFamily="18" charset="0"/>
                          <a:cs typeface="Times New Roman" pitchFamily="18" charset="0"/>
                        </a:rPr>
                        <a:t>4.5A</a:t>
                      </a:r>
                      <a:endParaRPr lang="zh-TW" altLang="en-US" b="1" dirty="0">
                        <a:solidFill>
                          <a:srgbClr val="FF0000"/>
                        </a:solidFill>
                        <a:latin typeface="Times New Roman" pitchFamily="18" charset="0"/>
                        <a:cs typeface="Times New Roman" pitchFamily="18" charset="0"/>
                      </a:endParaRPr>
                    </a:p>
                  </a:txBody>
                  <a:tcPr marL="91435" marR="9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bl>
          </a:graphicData>
        </a:graphic>
      </p:graphicFrame>
      <p:sp>
        <p:nvSpPr>
          <p:cNvPr id="21" name="矩形 20"/>
          <p:cNvSpPr/>
          <p:nvPr/>
        </p:nvSpPr>
        <p:spPr>
          <a:xfrm>
            <a:off x="0" y="6021288"/>
            <a:ext cx="9036496" cy="923330"/>
          </a:xfrm>
          <a:prstGeom prst="rect">
            <a:avLst/>
          </a:prstGeom>
          <a:solidFill>
            <a:srgbClr val="FFFF00"/>
          </a:solidFill>
        </p:spPr>
        <p:txBody>
          <a:bodyPr wrap="square">
            <a:spAutoFit/>
          </a:bodyPr>
          <a:lstStyle/>
          <a:p>
            <a:pPr marL="285750" indent="-285750">
              <a:buFont typeface="Wingdings" pitchFamily="2" charset="2"/>
              <a:buChar char="l"/>
            </a:pPr>
            <a:r>
              <a:rPr lang="en-US" altLang="zh-TW" sz="1800" kern="100" dirty="0" smtClean="0">
                <a:latin typeface="Times New Roman"/>
                <a:ea typeface="新細明體"/>
              </a:rPr>
              <a:t>The excitation current of BR-pure quadrupole magnet will be increased after coil no. reduced. </a:t>
            </a:r>
          </a:p>
          <a:p>
            <a:pPr marL="285750" indent="-285750">
              <a:buFont typeface="Wingdings" pitchFamily="2" charset="2"/>
              <a:buChar char="l"/>
            </a:pPr>
            <a:r>
              <a:rPr lang="en-US" altLang="zh-TW" sz="1800" kern="100" dirty="0" smtClean="0">
                <a:latin typeface="Times New Roman"/>
                <a:ea typeface="新細明體"/>
              </a:rPr>
              <a:t>The remnant field effect will be solved by reducing length for the low-current (150MeV) increase.</a:t>
            </a:r>
            <a:endParaRPr lang="zh-TW" altLang="en-US" sz="1800" dirty="0"/>
          </a:p>
        </p:txBody>
      </p:sp>
      <p:grpSp>
        <p:nvGrpSpPr>
          <p:cNvPr id="3" name="群組 2"/>
          <p:cNvGrpSpPr/>
          <p:nvPr/>
        </p:nvGrpSpPr>
        <p:grpSpPr>
          <a:xfrm>
            <a:off x="809984" y="908720"/>
            <a:ext cx="2011388" cy="1800000"/>
            <a:chOff x="809984" y="908720"/>
            <a:chExt cx="2011388" cy="1800000"/>
          </a:xfrm>
        </p:grpSpPr>
        <p:pic>
          <p:nvPicPr>
            <p:cNvPr id="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17" t="13087" r="17931" b="14986"/>
            <a:stretch/>
          </p:blipFill>
          <p:spPr bwMode="auto">
            <a:xfrm>
              <a:off x="809984" y="908720"/>
              <a:ext cx="2011388"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矩形 24"/>
            <p:cNvSpPr/>
            <p:nvPr/>
          </p:nvSpPr>
          <p:spPr>
            <a:xfrm>
              <a:off x="814584" y="2391999"/>
              <a:ext cx="1209366" cy="307777"/>
            </a:xfrm>
            <a:prstGeom prst="rect">
              <a:avLst/>
            </a:prstGeom>
            <a:solidFill>
              <a:srgbClr val="FFFF00"/>
            </a:solidFill>
          </p:spPr>
          <p:txBody>
            <a:bodyPr wrap="square">
              <a:spAutoFit/>
            </a:bodyPr>
            <a:lstStyle/>
            <a:p>
              <a:r>
                <a:rPr lang="en-US" altLang="zh-TW" sz="1400" kern="100" dirty="0" smtClean="0">
                  <a:latin typeface="Times New Roman"/>
                  <a:ea typeface="新細明體"/>
                </a:rPr>
                <a:t> Coil turns: 18</a:t>
              </a:r>
              <a:endParaRPr lang="zh-TW" altLang="en-US" sz="1400" dirty="0"/>
            </a:p>
          </p:txBody>
        </p:sp>
      </p:grpSp>
      <p:grpSp>
        <p:nvGrpSpPr>
          <p:cNvPr id="10" name="群組 9"/>
          <p:cNvGrpSpPr/>
          <p:nvPr/>
        </p:nvGrpSpPr>
        <p:grpSpPr>
          <a:xfrm>
            <a:off x="6588224" y="908720"/>
            <a:ext cx="1982609" cy="1800000"/>
            <a:chOff x="6588224" y="908720"/>
            <a:chExt cx="1982609" cy="1800000"/>
          </a:xfrm>
        </p:grpSpPr>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908720"/>
              <a:ext cx="1982609"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矩形 25"/>
            <p:cNvSpPr/>
            <p:nvPr/>
          </p:nvSpPr>
          <p:spPr>
            <a:xfrm>
              <a:off x="6588224" y="908720"/>
              <a:ext cx="1209366" cy="307777"/>
            </a:xfrm>
            <a:prstGeom prst="rect">
              <a:avLst/>
            </a:prstGeom>
            <a:solidFill>
              <a:srgbClr val="FFFF00"/>
            </a:solidFill>
          </p:spPr>
          <p:txBody>
            <a:bodyPr wrap="square">
              <a:spAutoFit/>
            </a:bodyPr>
            <a:lstStyle/>
            <a:p>
              <a:r>
                <a:rPr lang="en-US" altLang="zh-TW" sz="1400" kern="100" dirty="0" smtClean="0">
                  <a:latin typeface="Times New Roman"/>
                  <a:ea typeface="新細明體"/>
                </a:rPr>
                <a:t> Coil turns: 6</a:t>
              </a:r>
              <a:endParaRPr lang="zh-TW" altLang="en-US" sz="1400" dirty="0"/>
            </a:p>
          </p:txBody>
        </p:sp>
      </p:grpSp>
      <p:grpSp>
        <p:nvGrpSpPr>
          <p:cNvPr id="5" name="群組 4"/>
          <p:cNvGrpSpPr/>
          <p:nvPr/>
        </p:nvGrpSpPr>
        <p:grpSpPr>
          <a:xfrm>
            <a:off x="3688707" y="896168"/>
            <a:ext cx="1982609" cy="1800000"/>
            <a:chOff x="3688707" y="896168"/>
            <a:chExt cx="1982609" cy="1800000"/>
          </a:xfrm>
        </p:grpSpPr>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8707" y="896168"/>
              <a:ext cx="1982609"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矩形 26"/>
            <p:cNvSpPr/>
            <p:nvPr/>
          </p:nvSpPr>
          <p:spPr>
            <a:xfrm>
              <a:off x="3688707" y="896168"/>
              <a:ext cx="1209366" cy="307777"/>
            </a:xfrm>
            <a:prstGeom prst="rect">
              <a:avLst/>
            </a:prstGeom>
            <a:solidFill>
              <a:srgbClr val="FFFF00"/>
            </a:solidFill>
          </p:spPr>
          <p:txBody>
            <a:bodyPr wrap="square">
              <a:spAutoFit/>
            </a:bodyPr>
            <a:lstStyle/>
            <a:p>
              <a:r>
                <a:rPr lang="en-US" altLang="zh-TW" sz="1400" kern="100" dirty="0" smtClean="0">
                  <a:latin typeface="Times New Roman"/>
                  <a:ea typeface="新細明體"/>
                </a:rPr>
                <a:t> Coil turns: 12</a:t>
              </a:r>
              <a:endParaRPr lang="zh-TW" altLang="en-US" sz="1400" dirty="0"/>
            </a:p>
          </p:txBody>
        </p:sp>
      </p:grpSp>
    </p:spTree>
    <p:extLst>
      <p:ext uri="{BB962C8B-B14F-4D97-AF65-F5344CB8AC3E}">
        <p14:creationId xmlns:p14="http://schemas.microsoft.com/office/powerpoint/2010/main" val="3564268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descr="L12306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636856" y="908721"/>
            <a:ext cx="4533096" cy="2551952"/>
          </a:xfrm>
          <a:prstGeom prst="rect">
            <a:avLst/>
          </a:prstGeom>
        </p:spPr>
      </p:pic>
      <p:sp>
        <p:nvSpPr>
          <p:cNvPr id="6" name="文字方塊 5"/>
          <p:cNvSpPr txBox="1"/>
          <p:nvPr/>
        </p:nvSpPr>
        <p:spPr>
          <a:xfrm>
            <a:off x="899592" y="98360"/>
            <a:ext cx="7904728" cy="646331"/>
          </a:xfrm>
          <a:prstGeom prst="rect">
            <a:avLst/>
          </a:prstGeom>
          <a:noFill/>
        </p:spPr>
        <p:txBody>
          <a:bodyPr wrap="none" rtlCol="0">
            <a:spAutoFit/>
          </a:bodyPr>
          <a:lstStyle/>
          <a:p>
            <a:r>
              <a:rPr lang="en-US" altLang="zh-TW" sz="3600" b="1" dirty="0" smtClean="0">
                <a:solidFill>
                  <a:srgbClr val="FF0000"/>
                </a:solidFill>
              </a:rPr>
              <a:t>Activity center &amp;TPS outside view</a:t>
            </a:r>
            <a:endParaRPr lang="zh-TW" altLang="en-US" sz="3600" b="1" dirty="0">
              <a:solidFill>
                <a:srgbClr val="FF0000"/>
              </a:solidFill>
            </a:endParaRPr>
          </a:p>
        </p:txBody>
      </p:sp>
      <p:pic>
        <p:nvPicPr>
          <p:cNvPr id="601090" name="Picture 2" descr="C:\Users\supervisor\AppData\Local\Microsoft\Windows\Temporary Internet Files\Content.Outlook\9Y78BDO7\L1170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98" y="3672073"/>
            <a:ext cx="4842214" cy="2725987"/>
          </a:xfrm>
          <a:prstGeom prst="rect">
            <a:avLst/>
          </a:prstGeom>
          <a:noFill/>
          <a:extLst>
            <a:ext uri="{909E8E84-426E-40DD-AFC4-6F175D3DCCD1}">
              <a14:hiddenFill xmlns:a14="http://schemas.microsoft.com/office/drawing/2010/main">
                <a:solidFill>
                  <a:srgbClr val="FFFFFF"/>
                </a:solidFill>
              </a14:hiddenFill>
            </a:ext>
          </a:extLst>
        </p:spPr>
      </p:pic>
      <p:pic>
        <p:nvPicPr>
          <p:cNvPr id="601091" name="Picture 3" descr="C:\Users\supervisor\AppData\Local\Microsoft\Windows\Temporary Internet Files\Content.Outlook\9Y78BDO7\L12306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83" y="908721"/>
            <a:ext cx="4498095" cy="25322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p:cNvPicPr>
            <a:picLocks noChangeAspect="1" noChangeArrowheads="1"/>
          </p:cNvPicPr>
          <p:nvPr/>
        </p:nvPicPr>
        <p:blipFill rotWithShape="1">
          <a:blip r:embed="rId5">
            <a:extLst>
              <a:ext uri="{28A0092B-C50C-407E-A947-70E740481C1C}">
                <a14:useLocalDpi xmlns:a14="http://schemas.microsoft.com/office/drawing/2010/main" val="0"/>
              </a:ext>
            </a:extLst>
          </a:blip>
          <a:srcRect r="48817" b="56512"/>
          <a:stretch/>
        </p:blipFill>
        <p:spPr bwMode="auto">
          <a:xfrm>
            <a:off x="4934260" y="3672073"/>
            <a:ext cx="4139435" cy="263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5535080" y="6309320"/>
            <a:ext cx="3204980" cy="400110"/>
          </a:xfrm>
          <a:prstGeom prst="rect">
            <a:avLst/>
          </a:prstGeom>
          <a:noFill/>
        </p:spPr>
        <p:txBody>
          <a:bodyPr wrap="none" rtlCol="0">
            <a:spAutoFit/>
          </a:bodyPr>
          <a:lstStyle/>
          <a:p>
            <a:r>
              <a:rPr lang="en-US" altLang="zh-TW" sz="2000" dirty="0" smtClean="0"/>
              <a:t>Academic &amp; Activity center</a:t>
            </a:r>
            <a:endParaRPr lang="zh-TW" altLang="en-US" sz="2000" dirty="0"/>
          </a:p>
        </p:txBody>
      </p:sp>
      <p:sp>
        <p:nvSpPr>
          <p:cNvPr id="12" name="文字方塊 11"/>
          <p:cNvSpPr txBox="1"/>
          <p:nvPr/>
        </p:nvSpPr>
        <p:spPr>
          <a:xfrm>
            <a:off x="1452232" y="6424701"/>
            <a:ext cx="1641796" cy="400110"/>
          </a:xfrm>
          <a:prstGeom prst="rect">
            <a:avLst/>
          </a:prstGeom>
          <a:noFill/>
        </p:spPr>
        <p:txBody>
          <a:bodyPr wrap="none" rtlCol="0">
            <a:spAutoFit/>
          </a:bodyPr>
          <a:lstStyle/>
          <a:p>
            <a:r>
              <a:rPr lang="en-US" altLang="zh-TW" sz="2000" dirty="0" smtClean="0"/>
              <a:t>TPS building</a:t>
            </a:r>
            <a:endParaRPr lang="zh-TW" altLang="en-US" sz="2000" dirty="0"/>
          </a:p>
        </p:txBody>
      </p:sp>
    </p:spTree>
    <p:extLst>
      <p:ext uri="{BB962C8B-B14F-4D97-AF65-F5344CB8AC3E}">
        <p14:creationId xmlns:p14="http://schemas.microsoft.com/office/powerpoint/2010/main" val="4136466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403648" y="2348880"/>
            <a:ext cx="7245894" cy="769441"/>
          </a:xfrm>
          <a:prstGeom prst="rect">
            <a:avLst/>
          </a:prstGeom>
          <a:noFill/>
        </p:spPr>
        <p:txBody>
          <a:bodyPr wrap="none" rtlCol="0">
            <a:spAutoFit/>
          </a:bodyPr>
          <a:lstStyle/>
          <a:p>
            <a:r>
              <a:rPr lang="en-US" altLang="zh-TW" sz="4400" dirty="0" smtClean="0">
                <a:solidFill>
                  <a:srgbClr val="FF0000"/>
                </a:solidFill>
              </a:rPr>
              <a:t>Pulse magnet measurement</a:t>
            </a:r>
            <a:endParaRPr lang="zh-TW" altLang="en-US" sz="4400" dirty="0">
              <a:solidFill>
                <a:srgbClr val="FF0000"/>
              </a:solidFill>
            </a:endParaRPr>
          </a:p>
        </p:txBody>
      </p:sp>
    </p:spTree>
    <p:extLst>
      <p:ext uri="{BB962C8B-B14F-4D97-AF65-F5344CB8AC3E}">
        <p14:creationId xmlns:p14="http://schemas.microsoft.com/office/powerpoint/2010/main" val="2925232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467544" y="116632"/>
            <a:ext cx="8229600" cy="432048"/>
          </a:xfrm>
        </p:spPr>
        <p:txBody>
          <a:bodyPr>
            <a:normAutofit fontScale="90000"/>
          </a:bodyPr>
          <a:lstStyle/>
          <a:p>
            <a:r>
              <a:rPr lang="en-US" altLang="zh-TW" b="1" dirty="0" smtClean="0">
                <a:solidFill>
                  <a:srgbClr val="FF0000"/>
                </a:solidFill>
              </a:rPr>
              <a:t>Pulse Magnet Type</a:t>
            </a:r>
            <a:endParaRPr lang="zh-TW" altLang="en-US" dirty="0">
              <a:solidFill>
                <a:srgbClr val="FF0000"/>
              </a:solidFill>
            </a:endParaRPr>
          </a:p>
        </p:txBody>
      </p:sp>
      <p:sp>
        <p:nvSpPr>
          <p:cNvPr id="7" name="內容版面配置區 6"/>
          <p:cNvSpPr>
            <a:spLocks noGrp="1"/>
          </p:cNvSpPr>
          <p:nvPr>
            <p:ph idx="1"/>
          </p:nvPr>
        </p:nvSpPr>
        <p:spPr>
          <a:xfrm>
            <a:off x="179512" y="908720"/>
            <a:ext cx="8784976" cy="5544616"/>
          </a:xfrm>
        </p:spPr>
        <p:txBody>
          <a:bodyPr>
            <a:noAutofit/>
          </a:bodyPr>
          <a:lstStyle/>
          <a:p>
            <a:pPr>
              <a:spcBef>
                <a:spcPts val="600"/>
              </a:spcBef>
              <a:buFont typeface="Arial" charset="0"/>
              <a:buChar char="•"/>
            </a:pPr>
            <a:r>
              <a:rPr lang="en-US" altLang="zh-TW" dirty="0" smtClean="0">
                <a:latin typeface="Calibri" pitchFamily="34" charset="0"/>
              </a:rPr>
              <a:t>Half-sine Kickers</a:t>
            </a:r>
          </a:p>
          <a:p>
            <a:pPr lvl="1">
              <a:spcBef>
                <a:spcPts val="600"/>
              </a:spcBef>
            </a:pPr>
            <a:r>
              <a:rPr lang="en-US" altLang="zh-TW" sz="3200" dirty="0" smtClean="0">
                <a:latin typeface="Calibri" pitchFamily="34" charset="0"/>
              </a:rPr>
              <a:t>SR injection kickers x 4</a:t>
            </a:r>
          </a:p>
          <a:p>
            <a:pPr marL="457200" lvl="1" indent="0">
              <a:spcBef>
                <a:spcPts val="0"/>
              </a:spcBef>
              <a:buNone/>
            </a:pPr>
            <a:endParaRPr lang="en-US" altLang="zh-TW" sz="3200" dirty="0" smtClean="0">
              <a:latin typeface="Calibri" pitchFamily="34" charset="0"/>
            </a:endParaRPr>
          </a:p>
          <a:p>
            <a:pPr>
              <a:spcBef>
                <a:spcPts val="600"/>
              </a:spcBef>
              <a:buFont typeface="Arial" charset="0"/>
              <a:buChar char="•"/>
            </a:pPr>
            <a:r>
              <a:rPr lang="en-US" altLang="zh-TW" dirty="0" smtClean="0">
                <a:latin typeface="Calibri" pitchFamily="34" charset="0"/>
              </a:rPr>
              <a:t>Half-sine Septum magnet</a:t>
            </a:r>
          </a:p>
          <a:p>
            <a:pPr lvl="1">
              <a:spcBef>
                <a:spcPts val="600"/>
              </a:spcBef>
            </a:pPr>
            <a:r>
              <a:rPr lang="en-US" altLang="zh-TW" sz="3200" dirty="0" smtClean="0">
                <a:latin typeface="Calibri" pitchFamily="34" charset="0"/>
              </a:rPr>
              <a:t>Booster injection septum x 1</a:t>
            </a:r>
          </a:p>
          <a:p>
            <a:pPr lvl="1">
              <a:spcBef>
                <a:spcPts val="600"/>
              </a:spcBef>
            </a:pPr>
            <a:r>
              <a:rPr lang="en-US" altLang="zh-TW" sz="3200" dirty="0" smtClean="0">
                <a:latin typeface="Calibri" pitchFamily="34" charset="0"/>
              </a:rPr>
              <a:t>Booster extraction septum x 1</a:t>
            </a:r>
          </a:p>
          <a:p>
            <a:pPr lvl="1">
              <a:spcBef>
                <a:spcPts val="600"/>
              </a:spcBef>
            </a:pPr>
            <a:r>
              <a:rPr lang="en-US" altLang="zh-TW" sz="3200" dirty="0" smtClean="0">
                <a:latin typeface="Calibri" pitchFamily="34" charset="0"/>
              </a:rPr>
              <a:t>SR injection septum x 1</a:t>
            </a:r>
          </a:p>
          <a:p>
            <a:pPr marL="457200" lvl="1" indent="0">
              <a:spcBef>
                <a:spcPts val="0"/>
              </a:spcBef>
              <a:buNone/>
            </a:pPr>
            <a:endParaRPr lang="en-US" altLang="zh-TW" sz="3200" dirty="0" smtClean="0">
              <a:latin typeface="Calibri" pitchFamily="34" charset="0"/>
            </a:endParaRPr>
          </a:p>
          <a:p>
            <a:pPr>
              <a:spcBef>
                <a:spcPts val="600"/>
              </a:spcBef>
              <a:buFont typeface="Arial" charset="0"/>
              <a:buChar char="•"/>
            </a:pPr>
            <a:r>
              <a:rPr lang="en-US" altLang="zh-TW" dirty="0" smtClean="0">
                <a:latin typeface="Calibri" pitchFamily="34" charset="0"/>
                <a:ea typeface="標楷體" pitchFamily="65" charset="-120"/>
              </a:rPr>
              <a:t>PFN Kickers</a:t>
            </a:r>
          </a:p>
          <a:p>
            <a:pPr lvl="1">
              <a:spcBef>
                <a:spcPts val="600"/>
              </a:spcBef>
            </a:pPr>
            <a:r>
              <a:rPr lang="en-US" altLang="zh-TW" sz="3200" dirty="0" smtClean="0">
                <a:latin typeface="Calibri" pitchFamily="34" charset="0"/>
                <a:ea typeface="標楷體" pitchFamily="65" charset="-120"/>
              </a:rPr>
              <a:t>Booster injection kicker x 1</a:t>
            </a:r>
            <a:endParaRPr lang="en-US" altLang="zh-TW" sz="3200" dirty="0" smtClean="0">
              <a:solidFill>
                <a:srgbClr val="0070C0"/>
              </a:solidFill>
              <a:latin typeface="Calibri" pitchFamily="34" charset="0"/>
              <a:ea typeface="標楷體" pitchFamily="65" charset="-120"/>
            </a:endParaRPr>
          </a:p>
          <a:p>
            <a:pPr lvl="1">
              <a:spcBef>
                <a:spcPts val="600"/>
              </a:spcBef>
            </a:pPr>
            <a:r>
              <a:rPr lang="en-US" altLang="zh-TW" sz="3200" dirty="0" smtClean="0">
                <a:solidFill>
                  <a:srgbClr val="0070C0"/>
                </a:solidFill>
                <a:latin typeface="Calibri" pitchFamily="34" charset="0"/>
                <a:ea typeface="標楷體" pitchFamily="65" charset="-120"/>
              </a:rPr>
              <a:t>Booster extraction kicker x 1</a:t>
            </a:r>
            <a:endParaRPr lang="en-US" altLang="zh-TW" sz="3200" b="1" dirty="0" smtClean="0">
              <a:latin typeface="Calibri" pitchFamily="34" charset="0"/>
            </a:endParaRPr>
          </a:p>
        </p:txBody>
      </p:sp>
    </p:spTree>
    <p:extLst>
      <p:ext uri="{BB962C8B-B14F-4D97-AF65-F5344CB8AC3E}">
        <p14:creationId xmlns:p14="http://schemas.microsoft.com/office/powerpoint/2010/main" val="13653687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圖片 28" descr="IMG_0905.JPG"/>
          <p:cNvPicPr>
            <a:picLocks noChangeAspect="1"/>
          </p:cNvPicPr>
          <p:nvPr/>
        </p:nvPicPr>
        <p:blipFill>
          <a:blip r:embed="rId2" cstate="print"/>
          <a:srcRect l="2273" t="11765"/>
          <a:stretch>
            <a:fillRect/>
          </a:stretch>
        </p:blipFill>
        <p:spPr>
          <a:xfrm>
            <a:off x="5292080" y="4365104"/>
            <a:ext cx="1800200" cy="1255953"/>
          </a:xfrm>
          <a:prstGeom prst="rect">
            <a:avLst/>
          </a:prstGeom>
        </p:spPr>
      </p:pic>
      <p:pic>
        <p:nvPicPr>
          <p:cNvPr id="22" name="圖片 21" descr="IMG_0378.JPG"/>
          <p:cNvPicPr>
            <a:picLocks noChangeAspect="1"/>
          </p:cNvPicPr>
          <p:nvPr/>
        </p:nvPicPr>
        <p:blipFill>
          <a:blip r:embed="rId3" cstate="print"/>
          <a:srcRect l="13485" t="16181" r="15048" b="17296"/>
          <a:stretch>
            <a:fillRect/>
          </a:stretch>
        </p:blipFill>
        <p:spPr>
          <a:xfrm>
            <a:off x="3131840" y="1484783"/>
            <a:ext cx="2681813" cy="1872209"/>
          </a:xfrm>
          <a:prstGeom prst="rect">
            <a:avLst/>
          </a:prstGeom>
        </p:spPr>
      </p:pic>
      <p:pic>
        <p:nvPicPr>
          <p:cNvPr id="18" name="圖片 17" descr="IMG_0433.JPG"/>
          <p:cNvPicPr>
            <a:picLocks noChangeAspect="1"/>
          </p:cNvPicPr>
          <p:nvPr/>
        </p:nvPicPr>
        <p:blipFill>
          <a:blip r:embed="rId4" cstate="print"/>
          <a:srcRect l="6250" t="12500" r="9375" b="16666"/>
          <a:stretch>
            <a:fillRect/>
          </a:stretch>
        </p:blipFill>
        <p:spPr>
          <a:xfrm>
            <a:off x="107505" y="1484784"/>
            <a:ext cx="2973507" cy="1872208"/>
          </a:xfrm>
          <a:prstGeom prst="rect">
            <a:avLst/>
          </a:prstGeom>
        </p:spPr>
      </p:pic>
      <p:sp>
        <p:nvSpPr>
          <p:cNvPr id="4" name="標題 3"/>
          <p:cNvSpPr>
            <a:spLocks noGrp="1"/>
          </p:cNvSpPr>
          <p:nvPr>
            <p:ph type="title"/>
          </p:nvPr>
        </p:nvSpPr>
        <p:spPr>
          <a:xfrm>
            <a:off x="520816" y="-171400"/>
            <a:ext cx="8709416" cy="1143000"/>
          </a:xfrm>
        </p:spPr>
        <p:txBody>
          <a:bodyPr>
            <a:normAutofit/>
          </a:bodyPr>
          <a:lstStyle/>
          <a:p>
            <a:r>
              <a:rPr lang="en-US" altLang="zh-TW" sz="2800" dirty="0">
                <a:solidFill>
                  <a:srgbClr val="FF0000"/>
                </a:solidFill>
              </a:rPr>
              <a:t>Long Coil and Search coil </a:t>
            </a:r>
            <a:r>
              <a:rPr lang="en-US" altLang="zh-TW" sz="2800" dirty="0" smtClean="0">
                <a:solidFill>
                  <a:srgbClr val="FF0000"/>
                </a:solidFill>
              </a:rPr>
              <a:t>Measurement system for Storage Ring Kicker Magnet</a:t>
            </a:r>
            <a:endParaRPr lang="zh-TW" altLang="en-US" sz="2800" dirty="0"/>
          </a:p>
        </p:txBody>
      </p:sp>
      <p:sp>
        <p:nvSpPr>
          <p:cNvPr id="10" name="文字方塊 9"/>
          <p:cNvSpPr txBox="1"/>
          <p:nvPr/>
        </p:nvSpPr>
        <p:spPr>
          <a:xfrm>
            <a:off x="107505" y="1484784"/>
            <a:ext cx="936104" cy="307777"/>
          </a:xfrm>
          <a:prstGeom prst="rect">
            <a:avLst/>
          </a:prstGeom>
          <a:solidFill>
            <a:srgbClr val="FFFF00"/>
          </a:solidFill>
        </p:spPr>
        <p:txBody>
          <a:bodyPr wrap="square" rtlCol="0">
            <a:spAutoFit/>
          </a:bodyPr>
          <a:lstStyle/>
          <a:p>
            <a:r>
              <a:rPr lang="en-US" altLang="zh-TW" sz="1400" dirty="0" smtClean="0"/>
              <a:t>Long Coil</a:t>
            </a:r>
            <a:endParaRPr lang="zh-TW" altLang="en-US" sz="1400" dirty="0"/>
          </a:p>
        </p:txBody>
      </p:sp>
      <p:sp>
        <p:nvSpPr>
          <p:cNvPr id="13" name="文字方塊 12"/>
          <p:cNvSpPr txBox="1"/>
          <p:nvPr/>
        </p:nvSpPr>
        <p:spPr>
          <a:xfrm>
            <a:off x="3203848" y="1484784"/>
            <a:ext cx="986745" cy="307777"/>
          </a:xfrm>
          <a:prstGeom prst="rect">
            <a:avLst/>
          </a:prstGeom>
          <a:solidFill>
            <a:srgbClr val="FFFF00"/>
          </a:solidFill>
        </p:spPr>
        <p:txBody>
          <a:bodyPr wrap="none" rtlCol="0">
            <a:spAutoFit/>
          </a:bodyPr>
          <a:lstStyle/>
          <a:p>
            <a:r>
              <a:rPr lang="en-US" altLang="zh-TW" sz="1400" dirty="0" smtClean="0"/>
              <a:t>Search Coil</a:t>
            </a:r>
            <a:endParaRPr lang="zh-TW" altLang="en-US" sz="1400" dirty="0"/>
          </a:p>
        </p:txBody>
      </p:sp>
      <p:pic>
        <p:nvPicPr>
          <p:cNvPr id="25" name="圖片 24" descr="SR-KM Measurement System.jpg"/>
          <p:cNvPicPr>
            <a:picLocks noChangeAspect="1"/>
          </p:cNvPicPr>
          <p:nvPr/>
        </p:nvPicPr>
        <p:blipFill>
          <a:blip r:embed="rId5" cstate="print"/>
          <a:stretch>
            <a:fillRect/>
          </a:stretch>
        </p:blipFill>
        <p:spPr>
          <a:xfrm>
            <a:off x="0" y="4005064"/>
            <a:ext cx="5126408" cy="1872208"/>
          </a:xfrm>
          <a:prstGeom prst="rect">
            <a:avLst/>
          </a:prstGeom>
        </p:spPr>
      </p:pic>
      <p:sp>
        <p:nvSpPr>
          <p:cNvPr id="26" name="文字方塊 25"/>
          <p:cNvSpPr txBox="1"/>
          <p:nvPr/>
        </p:nvSpPr>
        <p:spPr>
          <a:xfrm>
            <a:off x="5220072" y="4005064"/>
            <a:ext cx="729495" cy="338554"/>
          </a:xfrm>
          <a:prstGeom prst="rect">
            <a:avLst/>
          </a:prstGeom>
          <a:solidFill>
            <a:srgbClr val="FFFF00"/>
          </a:solidFill>
        </p:spPr>
        <p:txBody>
          <a:bodyPr wrap="none" rtlCol="0">
            <a:spAutoFit/>
          </a:bodyPr>
          <a:lstStyle/>
          <a:p>
            <a:r>
              <a:rPr lang="en-US" altLang="zh-TW" sz="1600" dirty="0" smtClean="0"/>
              <a:t>SCOPE</a:t>
            </a:r>
            <a:endParaRPr lang="zh-TW" altLang="en-US" sz="1600" dirty="0"/>
          </a:p>
        </p:txBody>
      </p:sp>
      <p:sp>
        <p:nvSpPr>
          <p:cNvPr id="28" name="文字方塊 27"/>
          <p:cNvSpPr txBox="1"/>
          <p:nvPr/>
        </p:nvSpPr>
        <p:spPr>
          <a:xfrm>
            <a:off x="5373749" y="5949280"/>
            <a:ext cx="1018805" cy="338554"/>
          </a:xfrm>
          <a:prstGeom prst="rect">
            <a:avLst/>
          </a:prstGeom>
          <a:solidFill>
            <a:srgbClr val="FFFF00"/>
          </a:solidFill>
        </p:spPr>
        <p:txBody>
          <a:bodyPr wrap="none" rtlCol="0">
            <a:spAutoFit/>
          </a:bodyPr>
          <a:lstStyle/>
          <a:p>
            <a:r>
              <a:rPr lang="en-US" altLang="zh-TW" sz="1600" dirty="0" smtClean="0"/>
              <a:t>Integrator</a:t>
            </a:r>
            <a:endParaRPr lang="zh-TW" altLang="en-US" sz="1600" dirty="0"/>
          </a:p>
        </p:txBody>
      </p:sp>
      <p:cxnSp>
        <p:nvCxnSpPr>
          <p:cNvPr id="31" name="直線單箭頭接點 30"/>
          <p:cNvCxnSpPr>
            <a:stCxn id="28" idx="0"/>
          </p:cNvCxnSpPr>
          <p:nvPr/>
        </p:nvCxnSpPr>
        <p:spPr>
          <a:xfrm flipV="1">
            <a:off x="5883152" y="5301208"/>
            <a:ext cx="642725" cy="6480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2" name="圖片 31" descr="IMG_0903.JPG"/>
          <p:cNvPicPr>
            <a:picLocks noChangeAspect="1"/>
          </p:cNvPicPr>
          <p:nvPr/>
        </p:nvPicPr>
        <p:blipFill>
          <a:blip r:embed="rId6" cstate="print"/>
          <a:srcRect l="6317" t="19652"/>
          <a:stretch>
            <a:fillRect/>
          </a:stretch>
        </p:blipFill>
        <p:spPr>
          <a:xfrm>
            <a:off x="7164288" y="4365104"/>
            <a:ext cx="1903074" cy="1224136"/>
          </a:xfrm>
          <a:prstGeom prst="rect">
            <a:avLst/>
          </a:prstGeom>
        </p:spPr>
      </p:pic>
      <p:sp>
        <p:nvSpPr>
          <p:cNvPr id="33" name="文字方塊 32"/>
          <p:cNvSpPr txBox="1"/>
          <p:nvPr/>
        </p:nvSpPr>
        <p:spPr>
          <a:xfrm>
            <a:off x="7126588" y="4005064"/>
            <a:ext cx="1813189" cy="338554"/>
          </a:xfrm>
          <a:prstGeom prst="rect">
            <a:avLst/>
          </a:prstGeom>
          <a:solidFill>
            <a:srgbClr val="FFFF00"/>
          </a:solidFill>
        </p:spPr>
        <p:txBody>
          <a:bodyPr wrap="none" rtlCol="0">
            <a:spAutoFit/>
          </a:bodyPr>
          <a:lstStyle/>
          <a:p>
            <a:r>
              <a:rPr lang="en-US" altLang="zh-TW" sz="1600" dirty="0" smtClean="0"/>
              <a:t>Function Generator</a:t>
            </a:r>
            <a:endParaRPr lang="zh-TW" altLang="en-US" sz="1600" dirty="0"/>
          </a:p>
        </p:txBody>
      </p:sp>
      <p:sp>
        <p:nvSpPr>
          <p:cNvPr id="34" name="內容版面配置區 9"/>
          <p:cNvSpPr>
            <a:spLocks noGrp="1"/>
          </p:cNvSpPr>
          <p:nvPr>
            <p:ph idx="1"/>
          </p:nvPr>
        </p:nvSpPr>
        <p:spPr>
          <a:xfrm>
            <a:off x="5883152" y="1052736"/>
            <a:ext cx="3184210" cy="2952328"/>
          </a:xfrm>
        </p:spPr>
        <p:txBody>
          <a:bodyPr>
            <a:noAutofit/>
          </a:bodyPr>
          <a:lstStyle/>
          <a:p>
            <a:pPr algn="just"/>
            <a:r>
              <a:rPr lang="en-US" altLang="zh-TW" sz="2000" dirty="0" smtClean="0">
                <a:ea typeface="標楷體" pitchFamily="65" charset="-120"/>
              </a:rPr>
              <a:t>Long  coil : O</a:t>
            </a:r>
            <a:r>
              <a:rPr lang="en-GB" altLang="zh-TW" sz="2000" dirty="0" smtClean="0"/>
              <a:t>ne turn loop of length 1000 mm and width 1.7 mm </a:t>
            </a:r>
          </a:p>
          <a:p>
            <a:pPr algn="just"/>
            <a:r>
              <a:rPr lang="en-GB" altLang="zh-TW" sz="2000" dirty="0" smtClean="0"/>
              <a:t>Search coil : The is 5 mm, from winding thirty turns of enamel wire (thickness 0.5 mm)</a:t>
            </a:r>
            <a:endParaRPr lang="zh-TW" altLang="zh-TW" sz="2000" dirty="0" smtClean="0"/>
          </a:p>
          <a:p>
            <a:endParaRPr lang="en-US" altLang="zh-TW" sz="2000" dirty="0" smtClean="0">
              <a:ea typeface="標楷體" pitchFamily="65" charset="-120"/>
            </a:endParaRPr>
          </a:p>
          <a:p>
            <a:endParaRPr lang="zh-TW" altLang="en-US" sz="2000" dirty="0"/>
          </a:p>
        </p:txBody>
      </p:sp>
      <p:pic>
        <p:nvPicPr>
          <p:cNvPr id="16" name="圖片 15" descr="IMG_1040.JPG"/>
          <p:cNvPicPr>
            <a:picLocks noChangeAspect="1"/>
          </p:cNvPicPr>
          <p:nvPr/>
        </p:nvPicPr>
        <p:blipFill>
          <a:blip r:embed="rId7" cstate="print"/>
          <a:srcRect l="5407" t="21630" r="2666"/>
          <a:stretch>
            <a:fillRect/>
          </a:stretch>
        </p:blipFill>
        <p:spPr>
          <a:xfrm>
            <a:off x="6516216" y="5877272"/>
            <a:ext cx="1224136" cy="782706"/>
          </a:xfrm>
          <a:prstGeom prst="rect">
            <a:avLst/>
          </a:prstGeom>
        </p:spPr>
      </p:pic>
    </p:spTree>
    <p:extLst>
      <p:ext uri="{BB962C8B-B14F-4D97-AF65-F5344CB8AC3E}">
        <p14:creationId xmlns:p14="http://schemas.microsoft.com/office/powerpoint/2010/main" val="14109057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385192" y="0"/>
            <a:ext cx="8229600" cy="850106"/>
          </a:xfrm>
        </p:spPr>
        <p:txBody>
          <a:bodyPr>
            <a:normAutofit/>
          </a:bodyPr>
          <a:lstStyle/>
          <a:p>
            <a:r>
              <a:rPr lang="en-US" altLang="zh-TW" b="1" dirty="0" smtClean="0">
                <a:solidFill>
                  <a:srgbClr val="FF0000"/>
                </a:solidFill>
              </a:rPr>
              <a:t>Storage ring Kicker Magnet</a:t>
            </a:r>
            <a:endParaRPr lang="zh-TW" altLang="en-US" b="1" dirty="0">
              <a:solidFill>
                <a:srgbClr val="FF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124743"/>
            <a:ext cx="3651456" cy="20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5580112" y="3624117"/>
            <a:ext cx="2687146" cy="400110"/>
          </a:xfrm>
          <a:prstGeom prst="rect">
            <a:avLst/>
          </a:prstGeom>
          <a:solidFill>
            <a:schemeClr val="accent5">
              <a:lumMod val="40000"/>
              <a:lumOff val="60000"/>
            </a:schemeClr>
          </a:solidFill>
        </p:spPr>
        <p:txBody>
          <a:bodyPr wrap="none">
            <a:spAutoFit/>
          </a:bodyPr>
          <a:lstStyle/>
          <a:p>
            <a:r>
              <a:rPr lang="en-US" altLang="zh-TW" sz="2000" dirty="0" smtClean="0">
                <a:latin typeface="+mn-lt"/>
                <a:ea typeface="標楷體" pitchFamily="65" charset="-120"/>
              </a:rPr>
              <a:t>Integral </a:t>
            </a:r>
            <a:r>
              <a:rPr lang="en-US" altLang="zh-TW" sz="2000" dirty="0" err="1" smtClean="0">
                <a:latin typeface="+mn-lt"/>
                <a:ea typeface="標楷體" pitchFamily="65" charset="-120"/>
              </a:rPr>
              <a:t>Bfield</a:t>
            </a:r>
            <a:r>
              <a:rPr lang="en-US" altLang="zh-TW" sz="2000" dirty="0" smtClean="0">
                <a:latin typeface="+mn-lt"/>
                <a:ea typeface="標楷體" pitchFamily="65" charset="-120"/>
              </a:rPr>
              <a:t> Roll-Off</a:t>
            </a:r>
            <a:endParaRPr lang="zh-TW" altLang="en-US" sz="2000" dirty="0">
              <a:latin typeface="+mn-lt"/>
              <a:ea typeface="標楷體" pitchFamily="65" charset="-120"/>
            </a:endParaRPr>
          </a:p>
        </p:txBody>
      </p:sp>
      <p:graphicFrame>
        <p:nvGraphicFramePr>
          <p:cNvPr id="101377" name="Object 1"/>
          <p:cNvGraphicFramePr>
            <a:graphicFrameLocks noChangeAspect="1"/>
          </p:cNvGraphicFramePr>
          <p:nvPr>
            <p:extLst>
              <p:ext uri="{D42A27DB-BD31-4B8C-83A1-F6EECF244321}">
                <p14:modId xmlns:p14="http://schemas.microsoft.com/office/powerpoint/2010/main" val="3925925053"/>
              </p:ext>
            </p:extLst>
          </p:nvPr>
        </p:nvGraphicFramePr>
        <p:xfrm>
          <a:off x="4729760" y="3780033"/>
          <a:ext cx="4387850" cy="3068637"/>
        </p:xfrm>
        <a:graphic>
          <a:graphicData uri="http://schemas.openxmlformats.org/presentationml/2006/ole">
            <mc:AlternateContent xmlns:mc="http://schemas.openxmlformats.org/markup-compatibility/2006">
              <mc:Choice xmlns:v="urn:schemas-microsoft-com:vml" Requires="v">
                <p:oleObj spid="_x0000_s597281" name="Graph" r:id="rId4" imgW="4153680" imgH="2901600" progId="Origin50.Graph">
                  <p:embed/>
                </p:oleObj>
              </mc:Choice>
              <mc:Fallback>
                <p:oleObj name="Graph" r:id="rId4" imgW="4153680" imgH="2901600" progId="Origin50.Graph">
                  <p:embed/>
                  <p:pic>
                    <p:nvPicPr>
                      <p:cNvPr id="0" name=""/>
                      <p:cNvPicPr>
                        <a:picLocks noChangeAspect="1" noChangeArrowheads="1"/>
                      </p:cNvPicPr>
                      <p:nvPr/>
                    </p:nvPicPr>
                    <p:blipFill>
                      <a:blip r:embed="rId5"/>
                      <a:srcRect/>
                      <a:stretch>
                        <a:fillRect/>
                      </a:stretch>
                    </p:blipFill>
                    <p:spPr bwMode="auto">
                      <a:xfrm>
                        <a:off x="4729760" y="3780033"/>
                        <a:ext cx="4387850" cy="3068637"/>
                      </a:xfrm>
                      <a:prstGeom prst="rect">
                        <a:avLst/>
                      </a:prstGeom>
                      <a:noFill/>
                      <a:ln>
                        <a:noFill/>
                      </a:ln>
                      <a:effectLst/>
                    </p:spPr>
                  </p:pic>
                </p:oleObj>
              </mc:Fallback>
            </mc:AlternateContent>
          </a:graphicData>
        </a:graphic>
      </p:graphicFrame>
      <p:sp>
        <p:nvSpPr>
          <p:cNvPr id="9" name="矩形 8"/>
          <p:cNvSpPr/>
          <p:nvPr/>
        </p:nvSpPr>
        <p:spPr>
          <a:xfrm>
            <a:off x="323528" y="3501008"/>
            <a:ext cx="3024336" cy="400110"/>
          </a:xfrm>
          <a:prstGeom prst="rect">
            <a:avLst/>
          </a:prstGeom>
          <a:solidFill>
            <a:schemeClr val="accent5">
              <a:lumMod val="40000"/>
              <a:lumOff val="60000"/>
            </a:schemeClr>
          </a:solidFill>
        </p:spPr>
        <p:txBody>
          <a:bodyPr wrap="square">
            <a:spAutoFit/>
          </a:bodyPr>
          <a:lstStyle/>
          <a:p>
            <a:r>
              <a:rPr lang="en-US" altLang="zh-TW" sz="2000" dirty="0" smtClean="0">
                <a:latin typeface="+mn-lt"/>
                <a:ea typeface="標楷體" pitchFamily="65" charset="-120"/>
              </a:rPr>
              <a:t>B-I Curve</a:t>
            </a:r>
            <a:endParaRPr lang="zh-TW" altLang="en-US" sz="2000" dirty="0">
              <a:latin typeface="+mn-lt"/>
              <a:ea typeface="標楷體" pitchFamily="65" charset="-120"/>
            </a:endParaRPr>
          </a:p>
        </p:txBody>
      </p:sp>
      <p:graphicFrame>
        <p:nvGraphicFramePr>
          <p:cNvPr id="101379" name="Object 3"/>
          <p:cNvGraphicFramePr>
            <a:graphicFrameLocks noChangeAspect="1"/>
          </p:cNvGraphicFramePr>
          <p:nvPr>
            <p:extLst>
              <p:ext uri="{D42A27DB-BD31-4B8C-83A1-F6EECF244321}">
                <p14:modId xmlns:p14="http://schemas.microsoft.com/office/powerpoint/2010/main" val="713420254"/>
              </p:ext>
            </p:extLst>
          </p:nvPr>
        </p:nvGraphicFramePr>
        <p:xfrm>
          <a:off x="-403312" y="3701063"/>
          <a:ext cx="4478015" cy="3127937"/>
        </p:xfrm>
        <a:graphic>
          <a:graphicData uri="http://schemas.openxmlformats.org/presentationml/2006/ole">
            <mc:AlternateContent xmlns:mc="http://schemas.openxmlformats.org/markup-compatibility/2006">
              <mc:Choice xmlns:v="urn:schemas-microsoft-com:vml" Requires="v">
                <p:oleObj spid="_x0000_s597282" name="Graph" r:id="rId6" imgW="4154400" imgH="2901600" progId="Origin50.Graph">
                  <p:embed/>
                </p:oleObj>
              </mc:Choice>
              <mc:Fallback>
                <p:oleObj name="Graph" r:id="rId6" imgW="4154400" imgH="290160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312" y="3701063"/>
                        <a:ext cx="4478015" cy="3127937"/>
                      </a:xfrm>
                      <a:prstGeom prst="rect">
                        <a:avLst/>
                      </a:prstGeom>
                      <a:noFill/>
                      <a:ln>
                        <a:noFill/>
                      </a:ln>
                      <a:effectLst/>
                    </p:spPr>
                  </p:pic>
                </p:oleObj>
              </mc:Fallback>
            </mc:AlternateContent>
          </a:graphicData>
        </a:graphic>
      </p:graphicFrame>
      <p:graphicFrame>
        <p:nvGraphicFramePr>
          <p:cNvPr id="3" name="物件 2"/>
          <p:cNvGraphicFramePr>
            <a:graphicFrameLocks noChangeAspect="1"/>
          </p:cNvGraphicFramePr>
          <p:nvPr>
            <p:extLst>
              <p:ext uri="{D42A27DB-BD31-4B8C-83A1-F6EECF244321}">
                <p14:modId xmlns:p14="http://schemas.microsoft.com/office/powerpoint/2010/main" val="132910558"/>
              </p:ext>
            </p:extLst>
          </p:nvPr>
        </p:nvGraphicFramePr>
        <p:xfrm>
          <a:off x="4846441" y="722167"/>
          <a:ext cx="4154488" cy="2901950"/>
        </p:xfrm>
        <a:graphic>
          <a:graphicData uri="http://schemas.openxmlformats.org/presentationml/2006/ole">
            <mc:AlternateContent xmlns:mc="http://schemas.openxmlformats.org/markup-compatibility/2006">
              <mc:Choice xmlns:v="urn:schemas-microsoft-com:vml" Requires="v">
                <p:oleObj spid="_x0000_s597283" name="Graph" r:id="rId8" imgW="4153814" imgH="2901696" progId="Origin50.Graph">
                  <p:embed/>
                </p:oleObj>
              </mc:Choice>
              <mc:Fallback>
                <p:oleObj name="Graph" r:id="rId8" imgW="4153814" imgH="2901696" progId="Origin50.Graph">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6441" y="722167"/>
                        <a:ext cx="4154488"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454475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descr="IMG_0455.JPG"/>
          <p:cNvPicPr>
            <a:picLocks noChangeAspect="1"/>
          </p:cNvPicPr>
          <p:nvPr/>
        </p:nvPicPr>
        <p:blipFill>
          <a:blip r:embed="rId2" cstate="print"/>
          <a:srcRect l="22019" t="7692" r="5288" b="38462"/>
          <a:stretch>
            <a:fillRect/>
          </a:stretch>
        </p:blipFill>
        <p:spPr>
          <a:xfrm>
            <a:off x="3203848" y="1484784"/>
            <a:ext cx="2880320" cy="1600178"/>
          </a:xfrm>
          <a:prstGeom prst="rect">
            <a:avLst/>
          </a:prstGeom>
        </p:spPr>
      </p:pic>
      <p:pic>
        <p:nvPicPr>
          <p:cNvPr id="16" name="圖片 15" descr="IMG_0641.JPG"/>
          <p:cNvPicPr>
            <a:picLocks noChangeAspect="1"/>
          </p:cNvPicPr>
          <p:nvPr/>
        </p:nvPicPr>
        <p:blipFill>
          <a:blip r:embed="rId3" cstate="print"/>
          <a:srcRect l="20863" t="33200" r="20862" b="24801"/>
          <a:stretch>
            <a:fillRect/>
          </a:stretch>
        </p:blipFill>
        <p:spPr>
          <a:xfrm>
            <a:off x="107503" y="1484784"/>
            <a:ext cx="2952329" cy="1595853"/>
          </a:xfrm>
          <a:prstGeom prst="rect">
            <a:avLst/>
          </a:prstGeom>
        </p:spPr>
      </p:pic>
      <p:pic>
        <p:nvPicPr>
          <p:cNvPr id="29" name="圖片 28" descr="IMG_0905.JPG"/>
          <p:cNvPicPr>
            <a:picLocks noChangeAspect="1"/>
          </p:cNvPicPr>
          <p:nvPr/>
        </p:nvPicPr>
        <p:blipFill>
          <a:blip r:embed="rId4" cstate="print"/>
          <a:srcRect l="2273" t="11765"/>
          <a:stretch>
            <a:fillRect/>
          </a:stretch>
        </p:blipFill>
        <p:spPr>
          <a:xfrm>
            <a:off x="5292080" y="4365104"/>
            <a:ext cx="1800200" cy="1255953"/>
          </a:xfrm>
          <a:prstGeom prst="rect">
            <a:avLst/>
          </a:prstGeom>
        </p:spPr>
      </p:pic>
      <p:sp>
        <p:nvSpPr>
          <p:cNvPr id="4" name="標題 3"/>
          <p:cNvSpPr>
            <a:spLocks noGrp="1"/>
          </p:cNvSpPr>
          <p:nvPr>
            <p:ph type="title"/>
          </p:nvPr>
        </p:nvSpPr>
        <p:spPr>
          <a:xfrm>
            <a:off x="526643" y="0"/>
            <a:ext cx="8599818" cy="1143000"/>
          </a:xfrm>
        </p:spPr>
        <p:txBody>
          <a:bodyPr>
            <a:normAutofit fontScale="90000"/>
          </a:bodyPr>
          <a:lstStyle/>
          <a:p>
            <a:r>
              <a:rPr lang="en-US" altLang="zh-TW" sz="3200" dirty="0">
                <a:solidFill>
                  <a:srgbClr val="FF0000"/>
                </a:solidFill>
              </a:rPr>
              <a:t>Long Coil and Search coil Measurement </a:t>
            </a:r>
            <a:r>
              <a:rPr lang="en-US" altLang="zh-TW" sz="3200" dirty="0" smtClean="0">
                <a:solidFill>
                  <a:srgbClr val="FF0000"/>
                </a:solidFill>
              </a:rPr>
              <a:t>Systems for SR Injection and BR Extraction Septum</a:t>
            </a:r>
            <a:br>
              <a:rPr lang="en-US" altLang="zh-TW" sz="3200" dirty="0" smtClean="0">
                <a:solidFill>
                  <a:srgbClr val="FF0000"/>
                </a:solidFill>
              </a:rPr>
            </a:br>
            <a:endParaRPr lang="zh-TW" altLang="en-US" sz="3200" dirty="0">
              <a:solidFill>
                <a:srgbClr val="FF0000"/>
              </a:solidFill>
            </a:endParaRPr>
          </a:p>
        </p:txBody>
      </p:sp>
      <p:sp>
        <p:nvSpPr>
          <p:cNvPr id="10" name="文字方塊 9"/>
          <p:cNvSpPr txBox="1"/>
          <p:nvPr/>
        </p:nvSpPr>
        <p:spPr>
          <a:xfrm>
            <a:off x="107505" y="1484784"/>
            <a:ext cx="936104" cy="307777"/>
          </a:xfrm>
          <a:prstGeom prst="rect">
            <a:avLst/>
          </a:prstGeom>
          <a:solidFill>
            <a:srgbClr val="FFFF00"/>
          </a:solidFill>
        </p:spPr>
        <p:txBody>
          <a:bodyPr wrap="square" rtlCol="0">
            <a:spAutoFit/>
          </a:bodyPr>
          <a:lstStyle/>
          <a:p>
            <a:r>
              <a:rPr lang="en-US" altLang="zh-TW" sz="1400" dirty="0" smtClean="0"/>
              <a:t>Long Coil</a:t>
            </a:r>
            <a:endParaRPr lang="zh-TW" altLang="en-US" sz="1400" dirty="0"/>
          </a:p>
        </p:txBody>
      </p:sp>
      <p:sp>
        <p:nvSpPr>
          <p:cNvPr id="13" name="文字方塊 12"/>
          <p:cNvSpPr txBox="1"/>
          <p:nvPr/>
        </p:nvSpPr>
        <p:spPr>
          <a:xfrm>
            <a:off x="3203848" y="1484784"/>
            <a:ext cx="986745" cy="307777"/>
          </a:xfrm>
          <a:prstGeom prst="rect">
            <a:avLst/>
          </a:prstGeom>
          <a:solidFill>
            <a:srgbClr val="FFFF00"/>
          </a:solidFill>
        </p:spPr>
        <p:txBody>
          <a:bodyPr wrap="none" rtlCol="0">
            <a:spAutoFit/>
          </a:bodyPr>
          <a:lstStyle/>
          <a:p>
            <a:r>
              <a:rPr lang="en-US" altLang="zh-TW" sz="1400" dirty="0" smtClean="0"/>
              <a:t>Search Coil</a:t>
            </a:r>
            <a:endParaRPr lang="zh-TW" altLang="en-US" sz="1400" dirty="0"/>
          </a:p>
        </p:txBody>
      </p:sp>
      <p:sp>
        <p:nvSpPr>
          <p:cNvPr id="26" name="文字方塊 25"/>
          <p:cNvSpPr txBox="1"/>
          <p:nvPr/>
        </p:nvSpPr>
        <p:spPr>
          <a:xfrm>
            <a:off x="5220072" y="4005064"/>
            <a:ext cx="729495" cy="338554"/>
          </a:xfrm>
          <a:prstGeom prst="rect">
            <a:avLst/>
          </a:prstGeom>
          <a:solidFill>
            <a:srgbClr val="FFFF00"/>
          </a:solidFill>
        </p:spPr>
        <p:txBody>
          <a:bodyPr wrap="none" rtlCol="0">
            <a:spAutoFit/>
          </a:bodyPr>
          <a:lstStyle/>
          <a:p>
            <a:r>
              <a:rPr lang="en-US" altLang="zh-TW" sz="1600" dirty="0" smtClean="0"/>
              <a:t>SCOPE</a:t>
            </a:r>
            <a:endParaRPr lang="zh-TW" altLang="en-US" sz="1600" dirty="0"/>
          </a:p>
        </p:txBody>
      </p:sp>
      <p:sp>
        <p:nvSpPr>
          <p:cNvPr id="28" name="文字方塊 27"/>
          <p:cNvSpPr txBox="1"/>
          <p:nvPr/>
        </p:nvSpPr>
        <p:spPr>
          <a:xfrm>
            <a:off x="5373749" y="5949280"/>
            <a:ext cx="1018805" cy="338554"/>
          </a:xfrm>
          <a:prstGeom prst="rect">
            <a:avLst/>
          </a:prstGeom>
          <a:solidFill>
            <a:srgbClr val="FFFF00"/>
          </a:solidFill>
        </p:spPr>
        <p:txBody>
          <a:bodyPr wrap="none" rtlCol="0">
            <a:spAutoFit/>
          </a:bodyPr>
          <a:lstStyle/>
          <a:p>
            <a:r>
              <a:rPr lang="en-US" altLang="zh-TW" sz="1600" dirty="0" smtClean="0"/>
              <a:t>Integrator</a:t>
            </a:r>
            <a:endParaRPr lang="zh-TW" altLang="en-US" sz="1600" dirty="0"/>
          </a:p>
        </p:txBody>
      </p:sp>
      <p:cxnSp>
        <p:nvCxnSpPr>
          <p:cNvPr id="31" name="直線單箭頭接點 30"/>
          <p:cNvCxnSpPr>
            <a:stCxn id="28" idx="0"/>
          </p:cNvCxnSpPr>
          <p:nvPr/>
        </p:nvCxnSpPr>
        <p:spPr>
          <a:xfrm flipV="1">
            <a:off x="5883152" y="5301208"/>
            <a:ext cx="642725" cy="6480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2" name="圖片 31" descr="IMG_0903.JPG"/>
          <p:cNvPicPr>
            <a:picLocks noChangeAspect="1"/>
          </p:cNvPicPr>
          <p:nvPr/>
        </p:nvPicPr>
        <p:blipFill>
          <a:blip r:embed="rId5" cstate="print"/>
          <a:srcRect l="6317" t="19652"/>
          <a:stretch>
            <a:fillRect/>
          </a:stretch>
        </p:blipFill>
        <p:spPr>
          <a:xfrm>
            <a:off x="7164288" y="4365104"/>
            <a:ext cx="1903074" cy="1224136"/>
          </a:xfrm>
          <a:prstGeom prst="rect">
            <a:avLst/>
          </a:prstGeom>
        </p:spPr>
      </p:pic>
      <p:sp>
        <p:nvSpPr>
          <p:cNvPr id="33" name="文字方塊 32"/>
          <p:cNvSpPr txBox="1"/>
          <p:nvPr/>
        </p:nvSpPr>
        <p:spPr>
          <a:xfrm>
            <a:off x="7126588" y="4005064"/>
            <a:ext cx="1813189" cy="338554"/>
          </a:xfrm>
          <a:prstGeom prst="rect">
            <a:avLst/>
          </a:prstGeom>
          <a:solidFill>
            <a:srgbClr val="FFFF00"/>
          </a:solidFill>
        </p:spPr>
        <p:txBody>
          <a:bodyPr wrap="none" rtlCol="0">
            <a:spAutoFit/>
          </a:bodyPr>
          <a:lstStyle/>
          <a:p>
            <a:r>
              <a:rPr lang="en-US" altLang="zh-TW" sz="1600" dirty="0" smtClean="0"/>
              <a:t>Function Generator</a:t>
            </a:r>
            <a:endParaRPr lang="zh-TW" altLang="en-US" sz="1600" dirty="0"/>
          </a:p>
        </p:txBody>
      </p:sp>
      <p:sp>
        <p:nvSpPr>
          <p:cNvPr id="34" name="內容版面配置區 9"/>
          <p:cNvSpPr>
            <a:spLocks noGrp="1"/>
          </p:cNvSpPr>
          <p:nvPr>
            <p:ph idx="1"/>
          </p:nvPr>
        </p:nvSpPr>
        <p:spPr>
          <a:xfrm>
            <a:off x="6084168" y="980728"/>
            <a:ext cx="3024336" cy="3024336"/>
          </a:xfrm>
        </p:spPr>
        <p:txBody>
          <a:bodyPr>
            <a:normAutofit lnSpcReduction="10000"/>
          </a:bodyPr>
          <a:lstStyle/>
          <a:p>
            <a:r>
              <a:rPr lang="en-US" altLang="zh-TW" sz="1400" dirty="0" smtClean="0">
                <a:ea typeface="標楷體" pitchFamily="65" charset="-120"/>
              </a:rPr>
              <a:t>Long  coil : </a:t>
            </a:r>
          </a:p>
          <a:p>
            <a:pPr lvl="1"/>
            <a:r>
              <a:rPr lang="en-GB" altLang="zh-TW" sz="1400" dirty="0" smtClean="0"/>
              <a:t>Bending curve : Measures the on-axis magnetic field of the septum magnet</a:t>
            </a:r>
          </a:p>
          <a:p>
            <a:pPr lvl="1"/>
            <a:r>
              <a:rPr lang="en-GB" altLang="zh-TW" sz="1400" dirty="0" smtClean="0"/>
              <a:t>Straight curve : Measures the leakage magnetic field of the bumped orbit and stored orbit</a:t>
            </a:r>
            <a:endParaRPr lang="en-US" altLang="zh-TW" sz="1400" dirty="0" smtClean="0">
              <a:ea typeface="標楷體" pitchFamily="65" charset="-120"/>
            </a:endParaRPr>
          </a:p>
          <a:p>
            <a:pPr lvl="1"/>
            <a:r>
              <a:rPr lang="en-US" altLang="zh-TW" sz="1400" dirty="0" smtClean="0">
                <a:ea typeface="標楷體" pitchFamily="65" charset="-120"/>
              </a:rPr>
              <a:t>O</a:t>
            </a:r>
            <a:r>
              <a:rPr lang="en-GB" altLang="zh-TW" sz="1400" dirty="0" smtClean="0"/>
              <a:t>ne turn loop of length 1000 mm and width 1.7 mm.</a:t>
            </a:r>
          </a:p>
          <a:p>
            <a:r>
              <a:rPr lang="en-GB" altLang="zh-TW" sz="1400" dirty="0" smtClean="0"/>
              <a:t>Search coil : The is 5 mm, from winding thirty turns of enamel wire (thickness 0.5 mm)</a:t>
            </a:r>
            <a:endParaRPr lang="zh-TW" altLang="zh-TW" sz="1400" dirty="0" smtClean="0"/>
          </a:p>
          <a:p>
            <a:endParaRPr lang="en-US" altLang="zh-TW" sz="1400" dirty="0" smtClean="0">
              <a:ea typeface="標楷體" pitchFamily="65" charset="-120"/>
            </a:endParaRPr>
          </a:p>
          <a:p>
            <a:endParaRPr lang="zh-TW" altLang="en-US" dirty="0"/>
          </a:p>
        </p:txBody>
      </p:sp>
      <p:pic>
        <p:nvPicPr>
          <p:cNvPr id="15" name="內容版面配置區 17" descr="Measurement System.tif"/>
          <p:cNvPicPr>
            <a:picLocks/>
          </p:cNvPicPr>
          <p:nvPr/>
        </p:nvPicPr>
        <p:blipFill>
          <a:blip r:embed="rId6" cstate="print"/>
          <a:stretch>
            <a:fillRect/>
          </a:stretch>
        </p:blipFill>
        <p:spPr>
          <a:xfrm>
            <a:off x="107505" y="4005064"/>
            <a:ext cx="4824535" cy="2654914"/>
          </a:xfrm>
          <a:prstGeom prst="rect">
            <a:avLst/>
          </a:prstGeom>
        </p:spPr>
      </p:pic>
      <p:sp>
        <p:nvSpPr>
          <p:cNvPr id="20" name="文字方塊 19"/>
          <p:cNvSpPr txBox="1"/>
          <p:nvPr/>
        </p:nvSpPr>
        <p:spPr>
          <a:xfrm>
            <a:off x="179512" y="2924944"/>
            <a:ext cx="1699761" cy="307777"/>
          </a:xfrm>
          <a:prstGeom prst="rect">
            <a:avLst/>
          </a:prstGeom>
          <a:solidFill>
            <a:srgbClr val="FFFF00"/>
          </a:solidFill>
        </p:spPr>
        <p:txBody>
          <a:bodyPr wrap="none" rtlCol="0">
            <a:spAutoFit/>
          </a:bodyPr>
          <a:lstStyle/>
          <a:p>
            <a:r>
              <a:rPr lang="en-GB" altLang="zh-TW" sz="1400" dirty="0" smtClean="0"/>
              <a:t>Bending curve probe</a:t>
            </a:r>
            <a:endParaRPr lang="zh-TW" altLang="en-US" sz="1400" dirty="0"/>
          </a:p>
        </p:txBody>
      </p:sp>
      <p:cxnSp>
        <p:nvCxnSpPr>
          <p:cNvPr id="21" name="直線單箭頭接點 20"/>
          <p:cNvCxnSpPr/>
          <p:nvPr/>
        </p:nvCxnSpPr>
        <p:spPr>
          <a:xfrm flipV="1">
            <a:off x="1619672" y="2420888"/>
            <a:ext cx="648072" cy="5040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1403648" y="3284984"/>
            <a:ext cx="1670394" cy="307777"/>
          </a:xfrm>
          <a:prstGeom prst="rect">
            <a:avLst/>
          </a:prstGeom>
          <a:solidFill>
            <a:srgbClr val="FFFF00"/>
          </a:solidFill>
        </p:spPr>
        <p:txBody>
          <a:bodyPr wrap="none" rtlCol="0">
            <a:spAutoFit/>
          </a:bodyPr>
          <a:lstStyle/>
          <a:p>
            <a:r>
              <a:rPr lang="en-GB" altLang="zh-TW" sz="1400" dirty="0" smtClean="0"/>
              <a:t>Straight curve probe</a:t>
            </a:r>
            <a:endParaRPr lang="zh-TW" altLang="en-US" sz="1400" dirty="0"/>
          </a:p>
        </p:txBody>
      </p:sp>
      <p:cxnSp>
        <p:nvCxnSpPr>
          <p:cNvPr id="30" name="直線單箭頭接點 29"/>
          <p:cNvCxnSpPr>
            <a:stCxn id="27" idx="0"/>
          </p:cNvCxnSpPr>
          <p:nvPr/>
        </p:nvCxnSpPr>
        <p:spPr>
          <a:xfrm flipV="1">
            <a:off x="2238845" y="2492896"/>
            <a:ext cx="613347" cy="7920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圖片 21" descr="IMG_1040.JPG"/>
          <p:cNvPicPr>
            <a:picLocks noChangeAspect="1"/>
          </p:cNvPicPr>
          <p:nvPr/>
        </p:nvPicPr>
        <p:blipFill>
          <a:blip r:embed="rId7" cstate="print"/>
          <a:srcRect l="5407" t="21630" r="2666"/>
          <a:stretch>
            <a:fillRect/>
          </a:stretch>
        </p:blipFill>
        <p:spPr>
          <a:xfrm>
            <a:off x="6516216" y="5877272"/>
            <a:ext cx="1224136" cy="782706"/>
          </a:xfrm>
          <a:prstGeom prst="rect">
            <a:avLst/>
          </a:prstGeom>
        </p:spPr>
      </p:pic>
    </p:spTree>
    <p:extLst>
      <p:ext uri="{BB962C8B-B14F-4D97-AF65-F5344CB8AC3E}">
        <p14:creationId xmlns:p14="http://schemas.microsoft.com/office/powerpoint/2010/main" val="2231759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67544" y="0"/>
            <a:ext cx="8229600" cy="850106"/>
          </a:xfrm>
        </p:spPr>
        <p:txBody>
          <a:bodyPr>
            <a:normAutofit/>
          </a:bodyPr>
          <a:lstStyle/>
          <a:p>
            <a:r>
              <a:rPr lang="en-US" altLang="zh-TW" sz="3600" dirty="0" smtClean="0">
                <a:solidFill>
                  <a:srgbClr val="FF0000"/>
                </a:solidFill>
              </a:rPr>
              <a:t>Storage ring Injection Septum Magnet</a:t>
            </a:r>
            <a:endParaRPr lang="zh-TW" altLang="en-US" sz="3600" dirty="0">
              <a:solidFill>
                <a:srgbClr val="FF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06" y="978553"/>
            <a:ext cx="3456384" cy="230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內容版面配置區 10"/>
          <p:cNvGraphicFramePr>
            <a:graphicFrameLocks/>
          </p:cNvGraphicFramePr>
          <p:nvPr>
            <p:extLst>
              <p:ext uri="{D42A27DB-BD31-4B8C-83A1-F6EECF244321}">
                <p14:modId xmlns:p14="http://schemas.microsoft.com/office/powerpoint/2010/main" val="1861908808"/>
              </p:ext>
            </p:extLst>
          </p:nvPr>
        </p:nvGraphicFramePr>
        <p:xfrm>
          <a:off x="0" y="3728352"/>
          <a:ext cx="4464496" cy="1188720"/>
        </p:xfrm>
        <a:graphic>
          <a:graphicData uri="http://schemas.openxmlformats.org/drawingml/2006/table">
            <a:tbl>
              <a:tblPr firstRow="1" bandRow="1">
                <a:tableStyleId>{5C22544A-7EE6-4342-B048-85BDC9FD1C3A}</a:tableStyleId>
              </a:tblPr>
              <a:tblGrid>
                <a:gridCol w="2816274"/>
                <a:gridCol w="1648222"/>
              </a:tblGrid>
              <a:tr h="307941">
                <a:tc>
                  <a:txBody>
                    <a:bodyPr/>
                    <a:lstStyle/>
                    <a:p>
                      <a:r>
                        <a:rPr lang="en-US" altLang="zh-TW" sz="2000" dirty="0" smtClean="0"/>
                        <a:t>By Leakage field</a:t>
                      </a:r>
                      <a:endParaRPr lang="zh-TW" altLang="en-US" sz="2000" dirty="0"/>
                    </a:p>
                  </a:txBody>
                  <a:tcPr/>
                </a:tc>
                <a:tc>
                  <a:txBody>
                    <a:bodyPr/>
                    <a:lstStyle/>
                    <a:p>
                      <a:pPr algn="ctr"/>
                      <a:endParaRPr lang="zh-TW" altLang="en-US" sz="2000" dirty="0"/>
                    </a:p>
                  </a:txBody>
                  <a:tcPr/>
                </a:tc>
              </a:tr>
              <a:tr h="363376">
                <a:tc>
                  <a:txBody>
                    <a:bodyPr/>
                    <a:lstStyle/>
                    <a:p>
                      <a:r>
                        <a:rPr lang="en-US" altLang="zh-TW" sz="2000" dirty="0" smtClean="0"/>
                        <a:t>Bumped orbit  (G-cm) </a:t>
                      </a:r>
                      <a:endParaRPr lang="zh-TW" altLang="en-US" sz="2000" dirty="0"/>
                    </a:p>
                  </a:txBody>
                  <a:tcPr/>
                </a:tc>
                <a:tc>
                  <a:txBody>
                    <a:bodyPr/>
                    <a:lstStyle/>
                    <a:p>
                      <a:pPr algn="ctr"/>
                      <a:r>
                        <a:rPr lang="en-US" altLang="zh-TW" sz="2000" dirty="0" smtClean="0"/>
                        <a:t>90 (</a:t>
                      </a:r>
                      <a:r>
                        <a:rPr lang="en-US" altLang="zh-TW" sz="2000" dirty="0" smtClean="0"/>
                        <a:t>0.15%)</a:t>
                      </a:r>
                      <a:endParaRPr lang="zh-TW" altLang="en-US" sz="2000" dirty="0"/>
                    </a:p>
                  </a:txBody>
                  <a:tcPr/>
                </a:tc>
              </a:tr>
              <a:tr h="307941">
                <a:tc>
                  <a:txBody>
                    <a:bodyPr/>
                    <a:lstStyle/>
                    <a:p>
                      <a:r>
                        <a:rPr lang="en-US" altLang="zh-TW" sz="2000" dirty="0" smtClean="0"/>
                        <a:t>Stored orbit (G-cm)</a:t>
                      </a:r>
                      <a:endParaRPr lang="zh-TW" altLang="en-US" sz="2000" dirty="0"/>
                    </a:p>
                  </a:txBody>
                  <a:tcPr/>
                </a:tc>
                <a:tc>
                  <a:txBody>
                    <a:bodyPr/>
                    <a:lstStyle/>
                    <a:p>
                      <a:pPr algn="ctr"/>
                      <a:r>
                        <a:rPr lang="en-US" altLang="zh-TW" sz="2000" dirty="0" smtClean="0"/>
                        <a:t>18</a:t>
                      </a:r>
                      <a:r>
                        <a:rPr lang="en-US" altLang="zh-TW" sz="2000" baseline="0" dirty="0" smtClean="0"/>
                        <a:t> </a:t>
                      </a:r>
                      <a:r>
                        <a:rPr lang="en-US" altLang="zh-TW" sz="2000" dirty="0" smtClean="0"/>
                        <a:t>(</a:t>
                      </a:r>
                      <a:r>
                        <a:rPr lang="en-US" altLang="zh-TW" sz="2000" dirty="0" smtClean="0"/>
                        <a:t>0.03%)</a:t>
                      </a:r>
                      <a:endParaRPr lang="zh-TW" altLang="en-US" sz="2000" dirty="0"/>
                    </a:p>
                  </a:txBody>
                  <a:tcPr/>
                </a:tc>
              </a:tr>
            </a:tbl>
          </a:graphicData>
        </a:graphic>
      </p:graphicFrame>
      <p:graphicFrame>
        <p:nvGraphicFramePr>
          <p:cNvPr id="118785" name="Object 1"/>
          <p:cNvGraphicFramePr>
            <a:graphicFrameLocks noChangeAspect="1"/>
          </p:cNvGraphicFramePr>
          <p:nvPr/>
        </p:nvGraphicFramePr>
        <p:xfrm>
          <a:off x="4860032" y="1124744"/>
          <a:ext cx="4154487" cy="2901950"/>
        </p:xfrm>
        <a:graphic>
          <a:graphicData uri="http://schemas.openxmlformats.org/presentationml/2006/ole">
            <mc:AlternateContent xmlns:mc="http://schemas.openxmlformats.org/markup-compatibility/2006">
              <mc:Choice xmlns:v="urn:schemas-microsoft-com:vml" Requires="v">
                <p:oleObj spid="_x0000_s598248" name="Graph" r:id="rId4" imgW="4154400" imgH="2901600" progId="Origin50.Graph">
                  <p:embed/>
                </p:oleObj>
              </mc:Choice>
              <mc:Fallback>
                <p:oleObj name="Graph" r:id="rId4" imgW="4154400" imgH="29016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1124744"/>
                        <a:ext cx="4154487"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內容版面配置區 10"/>
          <p:cNvGraphicFramePr>
            <a:graphicFrameLocks/>
          </p:cNvGraphicFramePr>
          <p:nvPr>
            <p:extLst>
              <p:ext uri="{D42A27DB-BD31-4B8C-83A1-F6EECF244321}">
                <p14:modId xmlns:p14="http://schemas.microsoft.com/office/powerpoint/2010/main" val="249299219"/>
              </p:ext>
            </p:extLst>
          </p:nvPr>
        </p:nvGraphicFramePr>
        <p:xfrm>
          <a:off x="0" y="5157192"/>
          <a:ext cx="4392488" cy="1188720"/>
        </p:xfrm>
        <a:graphic>
          <a:graphicData uri="http://schemas.openxmlformats.org/drawingml/2006/table">
            <a:tbl>
              <a:tblPr firstRow="1" bandRow="1">
                <a:tableStyleId>{5C22544A-7EE6-4342-B048-85BDC9FD1C3A}</a:tableStyleId>
              </a:tblPr>
              <a:tblGrid>
                <a:gridCol w="2770850"/>
                <a:gridCol w="1621638"/>
              </a:tblGrid>
              <a:tr h="307941">
                <a:tc>
                  <a:txBody>
                    <a:bodyPr/>
                    <a:lstStyle/>
                    <a:p>
                      <a:r>
                        <a:rPr lang="en-US" altLang="zh-TW" sz="2000" dirty="0" err="1" smtClean="0"/>
                        <a:t>Bx</a:t>
                      </a:r>
                      <a:r>
                        <a:rPr lang="en-US" altLang="zh-TW" sz="2000" dirty="0" smtClean="0"/>
                        <a:t> Leakage field</a:t>
                      </a:r>
                      <a:endParaRPr lang="zh-TW" altLang="en-US" sz="2000" dirty="0"/>
                    </a:p>
                  </a:txBody>
                  <a:tcPr/>
                </a:tc>
                <a:tc>
                  <a:txBody>
                    <a:bodyPr/>
                    <a:lstStyle/>
                    <a:p>
                      <a:pPr algn="ctr"/>
                      <a:endParaRPr lang="zh-TW" altLang="en-US" sz="2000" dirty="0"/>
                    </a:p>
                  </a:txBody>
                  <a:tcPr/>
                </a:tc>
              </a:tr>
              <a:tr h="363376">
                <a:tc>
                  <a:txBody>
                    <a:bodyPr/>
                    <a:lstStyle/>
                    <a:p>
                      <a:r>
                        <a:rPr lang="en-US" altLang="zh-TW" sz="2000" dirty="0" smtClean="0"/>
                        <a:t>Bumped orbit  (G-cm) </a:t>
                      </a:r>
                      <a:endParaRPr lang="zh-TW" altLang="en-US" sz="2000" dirty="0"/>
                    </a:p>
                  </a:txBody>
                  <a:tcPr/>
                </a:tc>
                <a:tc>
                  <a:txBody>
                    <a:bodyPr/>
                    <a:lstStyle/>
                    <a:p>
                      <a:pPr algn="ctr"/>
                      <a:r>
                        <a:rPr lang="en-US" altLang="zh-TW" sz="2000" baseline="0" dirty="0" smtClean="0"/>
                        <a:t>15 </a:t>
                      </a:r>
                      <a:r>
                        <a:rPr lang="en-US" altLang="zh-TW" sz="2000" dirty="0" smtClean="0"/>
                        <a:t>(</a:t>
                      </a:r>
                      <a:r>
                        <a:rPr lang="en-US" altLang="zh-TW" sz="2000" dirty="0" smtClean="0"/>
                        <a:t>0.03%)</a:t>
                      </a:r>
                      <a:endParaRPr lang="zh-TW" altLang="en-US" sz="2000" dirty="0"/>
                    </a:p>
                  </a:txBody>
                  <a:tcPr/>
                </a:tc>
              </a:tr>
              <a:tr h="307941">
                <a:tc>
                  <a:txBody>
                    <a:bodyPr/>
                    <a:lstStyle/>
                    <a:p>
                      <a:r>
                        <a:rPr lang="en-US" altLang="zh-TW" sz="2000" dirty="0" smtClean="0"/>
                        <a:t>Stored orbit (G-cm)</a:t>
                      </a:r>
                      <a:endParaRPr lang="zh-TW" altLang="en-US" sz="2000" dirty="0"/>
                    </a:p>
                  </a:txBody>
                  <a:tcPr/>
                </a:tc>
                <a:tc>
                  <a:txBody>
                    <a:bodyPr/>
                    <a:lstStyle/>
                    <a:p>
                      <a:pPr algn="ctr"/>
                      <a:r>
                        <a:rPr lang="en-US" altLang="zh-TW" sz="2000" baseline="0" dirty="0" smtClean="0"/>
                        <a:t>4 </a:t>
                      </a:r>
                      <a:r>
                        <a:rPr lang="en-US" altLang="zh-TW" sz="2000" smtClean="0"/>
                        <a:t>(</a:t>
                      </a:r>
                      <a:r>
                        <a:rPr lang="en-US" altLang="zh-TW" sz="2000" smtClean="0"/>
                        <a:t>0.01</a:t>
                      </a:r>
                      <a:r>
                        <a:rPr lang="en-US" altLang="zh-TW" sz="2000" dirty="0" smtClean="0"/>
                        <a:t>%)</a:t>
                      </a:r>
                      <a:endParaRPr lang="zh-TW" altLang="en-US" sz="2000" dirty="0"/>
                    </a:p>
                  </a:txBody>
                  <a:tcPr/>
                </a:tc>
              </a:tr>
            </a:tbl>
          </a:graphicData>
        </a:graphic>
      </p:graphicFrame>
      <p:graphicFrame>
        <p:nvGraphicFramePr>
          <p:cNvPr id="118786" name="Object 2"/>
          <p:cNvGraphicFramePr>
            <a:graphicFrameLocks noChangeAspect="1"/>
          </p:cNvGraphicFramePr>
          <p:nvPr/>
        </p:nvGraphicFramePr>
        <p:xfrm>
          <a:off x="4860032" y="3956050"/>
          <a:ext cx="4154487" cy="2901950"/>
        </p:xfrm>
        <a:graphic>
          <a:graphicData uri="http://schemas.openxmlformats.org/presentationml/2006/ole">
            <mc:AlternateContent xmlns:mc="http://schemas.openxmlformats.org/markup-compatibility/2006">
              <mc:Choice xmlns:v="urn:schemas-microsoft-com:vml" Requires="v">
                <p:oleObj spid="_x0000_s598249" name="Graph" r:id="rId6" imgW="4154400" imgH="2901600" progId="Origin50.Graph">
                  <p:embed/>
                </p:oleObj>
              </mc:Choice>
              <mc:Fallback>
                <p:oleObj name="Graph" r:id="rId6" imgW="4154400" imgH="290160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3956050"/>
                        <a:ext cx="4154487"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矩形 7"/>
          <p:cNvSpPr/>
          <p:nvPr/>
        </p:nvSpPr>
        <p:spPr>
          <a:xfrm>
            <a:off x="5433980" y="985809"/>
            <a:ext cx="2359941" cy="461665"/>
          </a:xfrm>
          <a:prstGeom prst="rect">
            <a:avLst/>
          </a:prstGeom>
          <a:solidFill>
            <a:schemeClr val="accent5">
              <a:lumMod val="40000"/>
              <a:lumOff val="60000"/>
            </a:schemeClr>
          </a:solidFill>
        </p:spPr>
        <p:txBody>
          <a:bodyPr wrap="none">
            <a:spAutoFit/>
          </a:bodyPr>
          <a:lstStyle/>
          <a:p>
            <a:r>
              <a:rPr lang="en-US" altLang="zh-TW" sz="2400" dirty="0" smtClean="0">
                <a:ea typeface="標楷體" pitchFamily="65" charset="-120"/>
              </a:rPr>
              <a:t>By leakage field</a:t>
            </a:r>
            <a:endParaRPr lang="zh-TW" altLang="en-US" sz="2400" dirty="0">
              <a:ea typeface="標楷體" pitchFamily="65" charset="-120"/>
            </a:endParaRPr>
          </a:p>
        </p:txBody>
      </p:sp>
      <p:sp>
        <p:nvSpPr>
          <p:cNvPr id="9" name="矩形 8"/>
          <p:cNvSpPr/>
          <p:nvPr/>
        </p:nvSpPr>
        <p:spPr>
          <a:xfrm>
            <a:off x="5412704" y="3861047"/>
            <a:ext cx="2359941" cy="461665"/>
          </a:xfrm>
          <a:prstGeom prst="rect">
            <a:avLst/>
          </a:prstGeom>
          <a:solidFill>
            <a:schemeClr val="accent5">
              <a:lumMod val="40000"/>
              <a:lumOff val="60000"/>
            </a:schemeClr>
          </a:solidFill>
        </p:spPr>
        <p:txBody>
          <a:bodyPr wrap="none">
            <a:spAutoFit/>
          </a:bodyPr>
          <a:lstStyle/>
          <a:p>
            <a:r>
              <a:rPr lang="en-US" altLang="zh-TW" sz="2400" dirty="0" err="1" smtClean="0">
                <a:ea typeface="標楷體" pitchFamily="65" charset="-120"/>
              </a:rPr>
              <a:t>Bx</a:t>
            </a:r>
            <a:r>
              <a:rPr lang="en-US" altLang="zh-TW" sz="2400" dirty="0" smtClean="0">
                <a:ea typeface="標楷體" pitchFamily="65" charset="-120"/>
              </a:rPr>
              <a:t> leakage field</a:t>
            </a:r>
            <a:endParaRPr lang="zh-TW" altLang="en-US" sz="2400" dirty="0">
              <a:ea typeface="標楷體" pitchFamily="65" charset="-120"/>
            </a:endParaRPr>
          </a:p>
        </p:txBody>
      </p:sp>
    </p:spTree>
    <p:extLst>
      <p:ext uri="{BB962C8B-B14F-4D97-AF65-F5344CB8AC3E}">
        <p14:creationId xmlns:p14="http://schemas.microsoft.com/office/powerpoint/2010/main" val="33922167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descr="IMG_1209.JPG"/>
          <p:cNvPicPr>
            <a:picLocks noChangeAspect="1"/>
          </p:cNvPicPr>
          <p:nvPr/>
        </p:nvPicPr>
        <p:blipFill>
          <a:blip r:embed="rId2" cstate="print"/>
          <a:srcRect l="9838" t="24800" r="5113" b="8001"/>
          <a:stretch>
            <a:fillRect/>
          </a:stretch>
        </p:blipFill>
        <p:spPr>
          <a:xfrm>
            <a:off x="107504" y="1484784"/>
            <a:ext cx="2916325" cy="1728192"/>
          </a:xfrm>
          <a:prstGeom prst="rect">
            <a:avLst/>
          </a:prstGeom>
        </p:spPr>
      </p:pic>
      <p:pic>
        <p:nvPicPr>
          <p:cNvPr id="17" name="圖片 16" descr="IMG_1175.JPG"/>
          <p:cNvPicPr>
            <a:picLocks noChangeAspect="1"/>
          </p:cNvPicPr>
          <p:nvPr/>
        </p:nvPicPr>
        <p:blipFill>
          <a:blip r:embed="rId3" cstate="print"/>
          <a:srcRect l="2244" t="22223" r="5769" b="-1"/>
          <a:stretch>
            <a:fillRect/>
          </a:stretch>
        </p:blipFill>
        <p:spPr>
          <a:xfrm>
            <a:off x="3059832" y="1484784"/>
            <a:ext cx="2952328" cy="1872208"/>
          </a:xfrm>
          <a:prstGeom prst="rect">
            <a:avLst/>
          </a:prstGeom>
        </p:spPr>
      </p:pic>
      <p:pic>
        <p:nvPicPr>
          <p:cNvPr id="29" name="圖片 28" descr="IMG_0905.JPG"/>
          <p:cNvPicPr>
            <a:picLocks noChangeAspect="1"/>
          </p:cNvPicPr>
          <p:nvPr/>
        </p:nvPicPr>
        <p:blipFill>
          <a:blip r:embed="rId4" cstate="print"/>
          <a:srcRect l="2273" t="11765"/>
          <a:stretch>
            <a:fillRect/>
          </a:stretch>
        </p:blipFill>
        <p:spPr>
          <a:xfrm>
            <a:off x="5292080" y="4365104"/>
            <a:ext cx="1800200" cy="1255953"/>
          </a:xfrm>
          <a:prstGeom prst="rect">
            <a:avLst/>
          </a:prstGeom>
        </p:spPr>
      </p:pic>
      <p:sp>
        <p:nvSpPr>
          <p:cNvPr id="4" name="標題 3"/>
          <p:cNvSpPr>
            <a:spLocks noGrp="1"/>
          </p:cNvSpPr>
          <p:nvPr>
            <p:ph type="title"/>
          </p:nvPr>
        </p:nvSpPr>
        <p:spPr>
          <a:xfrm>
            <a:off x="421196" y="0"/>
            <a:ext cx="8229600" cy="1143000"/>
          </a:xfrm>
        </p:spPr>
        <p:txBody>
          <a:bodyPr>
            <a:normAutofit fontScale="90000"/>
          </a:bodyPr>
          <a:lstStyle/>
          <a:p>
            <a:r>
              <a:rPr lang="en-US" altLang="zh-TW" sz="3200" dirty="0" smtClean="0">
                <a:solidFill>
                  <a:srgbClr val="FF0000"/>
                </a:solidFill>
              </a:rPr>
              <a:t>Field measurement of Booster Injection and Extraction Kicker Magnet</a:t>
            </a:r>
            <a:br>
              <a:rPr lang="en-US" altLang="zh-TW" sz="3200" dirty="0" smtClean="0">
                <a:solidFill>
                  <a:srgbClr val="FF0000"/>
                </a:solidFill>
              </a:rPr>
            </a:br>
            <a:endParaRPr lang="zh-TW" altLang="en-US" sz="3200" dirty="0">
              <a:solidFill>
                <a:srgbClr val="FF0000"/>
              </a:solidFill>
            </a:endParaRPr>
          </a:p>
        </p:txBody>
      </p:sp>
      <p:sp>
        <p:nvSpPr>
          <p:cNvPr id="10" name="文字方塊 9"/>
          <p:cNvSpPr txBox="1"/>
          <p:nvPr/>
        </p:nvSpPr>
        <p:spPr>
          <a:xfrm>
            <a:off x="107505" y="1484784"/>
            <a:ext cx="936104" cy="307777"/>
          </a:xfrm>
          <a:prstGeom prst="rect">
            <a:avLst/>
          </a:prstGeom>
          <a:solidFill>
            <a:srgbClr val="FFFF00"/>
          </a:solidFill>
        </p:spPr>
        <p:txBody>
          <a:bodyPr wrap="square" rtlCol="0">
            <a:spAutoFit/>
          </a:bodyPr>
          <a:lstStyle/>
          <a:p>
            <a:r>
              <a:rPr lang="en-US" altLang="zh-TW" sz="1400" dirty="0" smtClean="0"/>
              <a:t>Long Coil</a:t>
            </a:r>
            <a:endParaRPr lang="zh-TW" altLang="en-US" sz="1400" dirty="0"/>
          </a:p>
        </p:txBody>
      </p:sp>
      <p:sp>
        <p:nvSpPr>
          <p:cNvPr id="13" name="文字方塊 12"/>
          <p:cNvSpPr txBox="1"/>
          <p:nvPr/>
        </p:nvSpPr>
        <p:spPr>
          <a:xfrm>
            <a:off x="3131840" y="1484784"/>
            <a:ext cx="986745" cy="307777"/>
          </a:xfrm>
          <a:prstGeom prst="rect">
            <a:avLst/>
          </a:prstGeom>
          <a:solidFill>
            <a:srgbClr val="FFFF00"/>
          </a:solidFill>
        </p:spPr>
        <p:txBody>
          <a:bodyPr wrap="none" rtlCol="0">
            <a:spAutoFit/>
          </a:bodyPr>
          <a:lstStyle/>
          <a:p>
            <a:r>
              <a:rPr lang="en-US" altLang="zh-TW" sz="1400" dirty="0" smtClean="0"/>
              <a:t>Search Coil</a:t>
            </a:r>
            <a:endParaRPr lang="zh-TW" altLang="en-US" sz="1400" dirty="0"/>
          </a:p>
        </p:txBody>
      </p:sp>
      <p:pic>
        <p:nvPicPr>
          <p:cNvPr id="25" name="圖片 24" descr="SR-KM Measurement System.jpg"/>
          <p:cNvPicPr>
            <a:picLocks noChangeAspect="1"/>
          </p:cNvPicPr>
          <p:nvPr/>
        </p:nvPicPr>
        <p:blipFill>
          <a:blip r:embed="rId5" cstate="print"/>
          <a:stretch>
            <a:fillRect/>
          </a:stretch>
        </p:blipFill>
        <p:spPr>
          <a:xfrm>
            <a:off x="0" y="4005064"/>
            <a:ext cx="5126408" cy="1872208"/>
          </a:xfrm>
          <a:prstGeom prst="rect">
            <a:avLst/>
          </a:prstGeom>
        </p:spPr>
      </p:pic>
      <p:sp>
        <p:nvSpPr>
          <p:cNvPr id="26" name="文字方塊 25"/>
          <p:cNvSpPr txBox="1"/>
          <p:nvPr/>
        </p:nvSpPr>
        <p:spPr>
          <a:xfrm>
            <a:off x="5220072" y="4005064"/>
            <a:ext cx="729495" cy="338554"/>
          </a:xfrm>
          <a:prstGeom prst="rect">
            <a:avLst/>
          </a:prstGeom>
          <a:solidFill>
            <a:srgbClr val="FFFF00"/>
          </a:solidFill>
        </p:spPr>
        <p:txBody>
          <a:bodyPr wrap="none" rtlCol="0">
            <a:spAutoFit/>
          </a:bodyPr>
          <a:lstStyle/>
          <a:p>
            <a:r>
              <a:rPr lang="en-US" altLang="zh-TW" sz="1600" dirty="0" smtClean="0"/>
              <a:t>SCOPE</a:t>
            </a:r>
            <a:endParaRPr lang="zh-TW" altLang="en-US" sz="1600" dirty="0"/>
          </a:p>
        </p:txBody>
      </p:sp>
      <p:sp>
        <p:nvSpPr>
          <p:cNvPr id="28" name="文字方塊 27"/>
          <p:cNvSpPr txBox="1"/>
          <p:nvPr/>
        </p:nvSpPr>
        <p:spPr>
          <a:xfrm>
            <a:off x="5373749" y="5949280"/>
            <a:ext cx="1018805" cy="338554"/>
          </a:xfrm>
          <a:prstGeom prst="rect">
            <a:avLst/>
          </a:prstGeom>
          <a:solidFill>
            <a:srgbClr val="FFFF00"/>
          </a:solidFill>
        </p:spPr>
        <p:txBody>
          <a:bodyPr wrap="none" rtlCol="0">
            <a:spAutoFit/>
          </a:bodyPr>
          <a:lstStyle/>
          <a:p>
            <a:r>
              <a:rPr lang="en-US" altLang="zh-TW" sz="1600" dirty="0" smtClean="0"/>
              <a:t>Integrator</a:t>
            </a:r>
            <a:endParaRPr lang="zh-TW" altLang="en-US" sz="1600" dirty="0"/>
          </a:p>
        </p:txBody>
      </p:sp>
      <p:cxnSp>
        <p:nvCxnSpPr>
          <p:cNvPr id="31" name="直線單箭頭接點 30"/>
          <p:cNvCxnSpPr>
            <a:stCxn id="28" idx="0"/>
          </p:cNvCxnSpPr>
          <p:nvPr/>
        </p:nvCxnSpPr>
        <p:spPr>
          <a:xfrm flipV="1">
            <a:off x="5883152" y="5301208"/>
            <a:ext cx="642725" cy="6480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2" name="圖片 31" descr="IMG_0903.JPG"/>
          <p:cNvPicPr>
            <a:picLocks noChangeAspect="1"/>
          </p:cNvPicPr>
          <p:nvPr/>
        </p:nvPicPr>
        <p:blipFill>
          <a:blip r:embed="rId6" cstate="print"/>
          <a:srcRect l="6317" t="19652"/>
          <a:stretch>
            <a:fillRect/>
          </a:stretch>
        </p:blipFill>
        <p:spPr>
          <a:xfrm>
            <a:off x="7164288" y="4365104"/>
            <a:ext cx="1903074" cy="1224136"/>
          </a:xfrm>
          <a:prstGeom prst="rect">
            <a:avLst/>
          </a:prstGeom>
        </p:spPr>
      </p:pic>
      <p:sp>
        <p:nvSpPr>
          <p:cNvPr id="33" name="文字方塊 32"/>
          <p:cNvSpPr txBox="1"/>
          <p:nvPr/>
        </p:nvSpPr>
        <p:spPr>
          <a:xfrm>
            <a:off x="7126588" y="4005064"/>
            <a:ext cx="1813189" cy="338554"/>
          </a:xfrm>
          <a:prstGeom prst="rect">
            <a:avLst/>
          </a:prstGeom>
          <a:solidFill>
            <a:srgbClr val="FFFF00"/>
          </a:solidFill>
        </p:spPr>
        <p:txBody>
          <a:bodyPr wrap="none" rtlCol="0">
            <a:spAutoFit/>
          </a:bodyPr>
          <a:lstStyle/>
          <a:p>
            <a:r>
              <a:rPr lang="en-US" altLang="zh-TW" sz="1600" dirty="0" smtClean="0"/>
              <a:t>Function Generator</a:t>
            </a:r>
            <a:endParaRPr lang="zh-TW" altLang="en-US" sz="1600" dirty="0"/>
          </a:p>
        </p:txBody>
      </p:sp>
      <p:sp>
        <p:nvSpPr>
          <p:cNvPr id="34" name="內容版面配置區 9"/>
          <p:cNvSpPr>
            <a:spLocks noGrp="1"/>
          </p:cNvSpPr>
          <p:nvPr>
            <p:ph idx="1"/>
          </p:nvPr>
        </p:nvSpPr>
        <p:spPr>
          <a:xfrm>
            <a:off x="6012160" y="1196752"/>
            <a:ext cx="3131840" cy="2448272"/>
          </a:xfrm>
        </p:spPr>
        <p:txBody>
          <a:bodyPr>
            <a:normAutofit/>
          </a:bodyPr>
          <a:lstStyle/>
          <a:p>
            <a:pPr>
              <a:spcBef>
                <a:spcPts val="1200"/>
              </a:spcBef>
            </a:pPr>
            <a:r>
              <a:rPr lang="en-US" altLang="zh-TW" sz="1800" dirty="0" smtClean="0">
                <a:ea typeface="標楷體" pitchFamily="65" charset="-120"/>
              </a:rPr>
              <a:t>Long  coil : O</a:t>
            </a:r>
            <a:r>
              <a:rPr lang="en-GB" altLang="zh-TW" sz="1800" dirty="0" smtClean="0"/>
              <a:t>ne turn loop of length 1000 mm and width 1.7 mm </a:t>
            </a:r>
          </a:p>
          <a:p>
            <a:pPr>
              <a:spcBef>
                <a:spcPts val="1200"/>
              </a:spcBef>
            </a:pPr>
            <a:r>
              <a:rPr lang="en-GB" altLang="zh-TW" sz="1800" dirty="0" smtClean="0"/>
              <a:t>Search coil : The is 5 mm, from winding thirty turns of enamel wire (thickness 0.5 mm)</a:t>
            </a:r>
            <a:endParaRPr lang="zh-TW" altLang="zh-TW" sz="1800" dirty="0" smtClean="0"/>
          </a:p>
          <a:p>
            <a:endParaRPr lang="en-US" altLang="zh-TW" sz="1400" dirty="0" smtClean="0">
              <a:ea typeface="標楷體" pitchFamily="65" charset="-120"/>
            </a:endParaRPr>
          </a:p>
          <a:p>
            <a:endParaRPr lang="zh-TW" altLang="en-US" dirty="0"/>
          </a:p>
        </p:txBody>
      </p:sp>
      <p:pic>
        <p:nvPicPr>
          <p:cNvPr id="16" name="圖片 15" descr="IMG_1040.JPG"/>
          <p:cNvPicPr>
            <a:picLocks noChangeAspect="1"/>
          </p:cNvPicPr>
          <p:nvPr/>
        </p:nvPicPr>
        <p:blipFill>
          <a:blip r:embed="rId7" cstate="print"/>
          <a:srcRect l="5407" t="21630" r="2666"/>
          <a:stretch>
            <a:fillRect/>
          </a:stretch>
        </p:blipFill>
        <p:spPr>
          <a:xfrm>
            <a:off x="6516216" y="5877272"/>
            <a:ext cx="1224136" cy="782706"/>
          </a:xfrm>
          <a:prstGeom prst="rect">
            <a:avLst/>
          </a:prstGeom>
        </p:spPr>
      </p:pic>
    </p:spTree>
    <p:extLst>
      <p:ext uri="{BB962C8B-B14F-4D97-AF65-F5344CB8AC3E}">
        <p14:creationId xmlns:p14="http://schemas.microsoft.com/office/powerpoint/2010/main" val="31631015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67544" y="0"/>
            <a:ext cx="8229600" cy="850106"/>
          </a:xfrm>
        </p:spPr>
        <p:txBody>
          <a:bodyPr>
            <a:normAutofit/>
          </a:bodyPr>
          <a:lstStyle/>
          <a:p>
            <a:r>
              <a:rPr lang="en-US" altLang="zh-TW" sz="3600" dirty="0" smtClean="0">
                <a:solidFill>
                  <a:srgbClr val="FF0000"/>
                </a:solidFill>
              </a:rPr>
              <a:t>Booster Injection Kicker Magnet</a:t>
            </a:r>
            <a:endParaRPr lang="zh-TW" altLang="en-US" sz="3600" dirty="0">
              <a:solidFill>
                <a:srgbClr val="FF0000"/>
              </a:solidFill>
            </a:endParaRPr>
          </a:p>
        </p:txBody>
      </p:sp>
      <p:graphicFrame>
        <p:nvGraphicFramePr>
          <p:cNvPr id="7" name="內容版面配置區 10"/>
          <p:cNvGraphicFramePr>
            <a:graphicFrameLocks/>
          </p:cNvGraphicFramePr>
          <p:nvPr>
            <p:extLst>
              <p:ext uri="{D42A27DB-BD31-4B8C-83A1-F6EECF244321}">
                <p14:modId xmlns:p14="http://schemas.microsoft.com/office/powerpoint/2010/main" val="3924062669"/>
              </p:ext>
            </p:extLst>
          </p:nvPr>
        </p:nvGraphicFramePr>
        <p:xfrm>
          <a:off x="112959" y="4168825"/>
          <a:ext cx="4248472" cy="1953388"/>
        </p:xfrm>
        <a:graphic>
          <a:graphicData uri="http://schemas.openxmlformats.org/drawingml/2006/table">
            <a:tbl>
              <a:tblPr firstRow="1" bandRow="1">
                <a:tableStyleId>{5C22544A-7EE6-4342-B048-85BDC9FD1C3A}</a:tableStyleId>
              </a:tblPr>
              <a:tblGrid>
                <a:gridCol w="2173637"/>
                <a:gridCol w="2074835"/>
              </a:tblGrid>
              <a:tr h="339941">
                <a:tc>
                  <a:txBody>
                    <a:bodyPr/>
                    <a:lstStyle/>
                    <a:p>
                      <a:pPr algn="l">
                        <a:spcBef>
                          <a:spcPts val="300"/>
                        </a:spcBef>
                        <a:spcAft>
                          <a:spcPts val="300"/>
                        </a:spcAft>
                      </a:pPr>
                      <a:r>
                        <a:rPr lang="en-US" altLang="zh-TW" sz="2000" kern="800" dirty="0" smtClean="0">
                          <a:latin typeface="+mn-lt"/>
                        </a:rPr>
                        <a:t>Parameters</a:t>
                      </a:r>
                      <a:endParaRPr lang="zh-TW" altLang="zh-TW" sz="2000" kern="100" dirty="0">
                        <a:latin typeface="+mn-lt"/>
                        <a:ea typeface="Times"/>
                        <a:cs typeface="Times New Roman"/>
                      </a:endParaRPr>
                    </a:p>
                  </a:txBody>
                  <a:tcPr/>
                </a:tc>
                <a:tc>
                  <a:txBody>
                    <a:bodyPr/>
                    <a:lstStyle/>
                    <a:p>
                      <a:pPr algn="ctr">
                        <a:spcBef>
                          <a:spcPts val="300"/>
                        </a:spcBef>
                        <a:spcAft>
                          <a:spcPts val="300"/>
                        </a:spcAft>
                      </a:pPr>
                      <a:r>
                        <a:rPr lang="en-US" altLang="zh-TW" sz="2000" kern="100" dirty="0" smtClean="0">
                          <a:latin typeface="+mn-lt"/>
                          <a:ea typeface="Times"/>
                          <a:cs typeface="Times New Roman"/>
                        </a:rPr>
                        <a:t>Measurement</a:t>
                      </a:r>
                      <a:endParaRPr lang="zh-TW" sz="2000" kern="100" dirty="0">
                        <a:latin typeface="+mn-lt"/>
                        <a:ea typeface="Times"/>
                        <a:cs typeface="Times New Roman"/>
                      </a:endParaRPr>
                    </a:p>
                  </a:txBody>
                  <a:tcPr marL="68580" marR="68580" marT="0" marB="0" anchor="ctr"/>
                </a:tc>
              </a:tr>
              <a:tr h="368428">
                <a:tc>
                  <a:txBody>
                    <a:bodyPr/>
                    <a:lstStyle/>
                    <a:p>
                      <a:pPr algn="just" eaLnBrk="0" fontAlgn="ctr" hangingPunct="0">
                        <a:spcAft>
                          <a:spcPts val="300"/>
                        </a:spcAft>
                      </a:pPr>
                      <a:r>
                        <a:rPr lang="en-US" sz="2000" kern="1200" dirty="0">
                          <a:latin typeface="+mn-lt"/>
                        </a:rPr>
                        <a:t>Pulse shape</a:t>
                      </a:r>
                      <a:endParaRPr lang="zh-TW" sz="2000" kern="100" dirty="0">
                        <a:latin typeface="+mn-lt"/>
                        <a:ea typeface="新細明體"/>
                        <a:cs typeface="Times New Roman"/>
                      </a:endParaRPr>
                    </a:p>
                  </a:txBody>
                  <a:tcPr marL="68580" marR="68580" marT="0" marB="0" anchor="ctr"/>
                </a:tc>
                <a:tc>
                  <a:txBody>
                    <a:bodyPr/>
                    <a:lstStyle/>
                    <a:p>
                      <a:pPr algn="ctr" eaLnBrk="0" fontAlgn="ctr" hangingPunct="0">
                        <a:spcAft>
                          <a:spcPts val="300"/>
                        </a:spcAft>
                      </a:pPr>
                      <a:r>
                        <a:rPr lang="en-US" altLang="zh-TW" sz="2000" kern="100" dirty="0" smtClean="0">
                          <a:latin typeface="+mn-lt"/>
                          <a:ea typeface="新細明體"/>
                          <a:cs typeface="Times New Roman"/>
                        </a:rPr>
                        <a:t>Flat top</a:t>
                      </a:r>
                      <a:endParaRPr lang="zh-TW" sz="2000" kern="100" dirty="0">
                        <a:latin typeface="+mn-lt"/>
                        <a:ea typeface="新細明體"/>
                        <a:cs typeface="Times New Roman"/>
                      </a:endParaRPr>
                    </a:p>
                  </a:txBody>
                  <a:tcPr marL="68580" marR="68580" marT="0" marB="0" anchor="ctr"/>
                </a:tc>
              </a:tr>
              <a:tr h="339941">
                <a:tc>
                  <a:txBody>
                    <a:bodyPr/>
                    <a:lstStyle/>
                    <a:p>
                      <a:pPr algn="just" eaLnBrk="0" fontAlgn="ctr" hangingPunct="0">
                        <a:spcAft>
                          <a:spcPts val="300"/>
                        </a:spcAft>
                      </a:pPr>
                      <a:r>
                        <a:rPr lang="en-US" altLang="zh-TW" sz="2000" kern="1200" dirty="0" smtClean="0">
                          <a:latin typeface="+mn-lt"/>
                        </a:rPr>
                        <a:t>Fall time</a:t>
                      </a:r>
                      <a:r>
                        <a:rPr lang="en-US" altLang="zh-TW" sz="2000" kern="1200" baseline="0" dirty="0" smtClean="0">
                          <a:latin typeface="+mn-lt"/>
                        </a:rPr>
                        <a:t> </a:t>
                      </a:r>
                      <a:r>
                        <a:rPr lang="en-US" altLang="zh-TW" sz="2000" kern="1200" dirty="0" smtClean="0">
                          <a:latin typeface="+mn-lt"/>
                        </a:rPr>
                        <a:t> (ns)</a:t>
                      </a:r>
                      <a:endParaRPr lang="zh-TW" altLang="zh-TW" sz="2000" kern="100" dirty="0">
                        <a:latin typeface="+mn-lt"/>
                        <a:ea typeface="+mn-ea"/>
                        <a:cs typeface="Times New Roman"/>
                      </a:endParaRPr>
                    </a:p>
                  </a:txBody>
                  <a:tcPr/>
                </a:tc>
                <a:tc>
                  <a:txBody>
                    <a:bodyPr/>
                    <a:lstStyle/>
                    <a:p>
                      <a:pPr algn="ctr"/>
                      <a:r>
                        <a:rPr lang="en-US" altLang="zh-TW" sz="2000" dirty="0" smtClean="0">
                          <a:latin typeface="+mn-lt"/>
                          <a:ea typeface="標楷體" pitchFamily="65" charset="-120"/>
                        </a:rPr>
                        <a:t>400</a:t>
                      </a:r>
                      <a:endParaRPr lang="zh-TW" altLang="en-US" sz="2000" dirty="0">
                        <a:latin typeface="+mn-lt"/>
                      </a:endParaRPr>
                    </a:p>
                  </a:txBody>
                  <a:tcPr/>
                </a:tc>
              </a:tr>
              <a:tr h="339941">
                <a:tc>
                  <a:txBody>
                    <a:bodyPr/>
                    <a:lstStyle/>
                    <a:p>
                      <a:pPr marL="0" marR="0" indent="0" algn="just" defTabSz="914400" rtl="0" eaLnBrk="0" fontAlgn="ctr" latinLnBrk="0" hangingPunct="0">
                        <a:lnSpc>
                          <a:spcPct val="100000"/>
                        </a:lnSpc>
                        <a:spcBef>
                          <a:spcPts val="0"/>
                        </a:spcBef>
                        <a:spcAft>
                          <a:spcPts val="300"/>
                        </a:spcAft>
                        <a:buClrTx/>
                        <a:buSzTx/>
                        <a:buFontTx/>
                        <a:buNone/>
                        <a:tabLst/>
                        <a:defRPr/>
                      </a:pPr>
                      <a:r>
                        <a:rPr lang="en-US" altLang="zh-TW" sz="2000" kern="1200" dirty="0" smtClean="0">
                          <a:latin typeface="+mn-lt"/>
                        </a:rPr>
                        <a:t>Flat top (us)</a:t>
                      </a:r>
                      <a:endParaRPr lang="zh-TW" altLang="zh-TW" sz="2000" kern="100" dirty="0" smtClean="0">
                        <a:latin typeface="+mn-lt"/>
                        <a:ea typeface="+mn-ea"/>
                        <a:cs typeface="Times New Roman"/>
                      </a:endParaRPr>
                    </a:p>
                  </a:txBody>
                  <a:tcPr/>
                </a:tc>
                <a:tc>
                  <a:txBody>
                    <a:bodyPr/>
                    <a:lstStyle/>
                    <a:p>
                      <a:pPr algn="ctr"/>
                      <a:r>
                        <a:rPr lang="en-US" altLang="zh-TW" sz="2000" dirty="0" smtClean="0">
                          <a:latin typeface="+mn-lt"/>
                        </a:rPr>
                        <a:t>1</a:t>
                      </a:r>
                      <a:endParaRPr lang="zh-TW" altLang="en-US" sz="2000" dirty="0">
                        <a:latin typeface="+mn-lt"/>
                      </a:endParaRPr>
                    </a:p>
                  </a:txBody>
                  <a:tcPr/>
                </a:tc>
              </a:tr>
              <a:tr h="339941">
                <a:tc>
                  <a:txBody>
                    <a:bodyPr/>
                    <a:lstStyle/>
                    <a:p>
                      <a:pPr marL="0" marR="0" indent="0" algn="just" defTabSz="914400" rtl="0" eaLnBrk="0" fontAlgn="ctr" latinLnBrk="0" hangingPunct="0">
                        <a:lnSpc>
                          <a:spcPct val="100000"/>
                        </a:lnSpc>
                        <a:spcBef>
                          <a:spcPts val="0"/>
                        </a:spcBef>
                        <a:spcAft>
                          <a:spcPts val="300"/>
                        </a:spcAft>
                        <a:buClrTx/>
                        <a:buSzTx/>
                        <a:buFontTx/>
                        <a:buNone/>
                        <a:tabLst/>
                        <a:defRPr/>
                      </a:pPr>
                      <a:r>
                        <a:rPr lang="en-US" altLang="zh-TW" sz="2000" kern="100" dirty="0" smtClean="0">
                          <a:latin typeface="+mn-lt"/>
                          <a:ea typeface="+mn-ea"/>
                          <a:cs typeface="Times New Roman"/>
                        </a:rPr>
                        <a:t>Flatness (%)</a:t>
                      </a:r>
                      <a:endParaRPr lang="zh-TW" altLang="zh-TW" sz="2000" kern="100" dirty="0" smtClean="0">
                        <a:latin typeface="+mn-lt"/>
                        <a:ea typeface="+mn-ea"/>
                        <a:cs typeface="Times New Roman"/>
                      </a:endParaRPr>
                    </a:p>
                  </a:txBody>
                  <a:tcPr/>
                </a:tc>
                <a:tc>
                  <a:txBody>
                    <a:bodyPr/>
                    <a:lstStyle/>
                    <a:p>
                      <a:pPr algn="ctr"/>
                      <a:r>
                        <a:rPr lang="en-US" altLang="zh-TW" sz="2000" kern="100" dirty="0" smtClean="0">
                          <a:latin typeface="+mn-lt"/>
                          <a:cs typeface="Times New Roman"/>
                        </a:rPr>
                        <a:t>± 1</a:t>
                      </a:r>
                      <a:endParaRPr lang="zh-TW" altLang="en-US" sz="2000" dirty="0">
                        <a:latin typeface="+mn-lt"/>
                      </a:endParaRPr>
                    </a:p>
                  </a:txBody>
                  <a:tcPr/>
                </a:tc>
              </a:tr>
            </a:tbl>
          </a:graphicData>
        </a:graphic>
      </p:graphicFrame>
      <p:graphicFrame>
        <p:nvGraphicFramePr>
          <p:cNvPr id="120836" name="Object 8"/>
          <p:cNvGraphicFramePr>
            <a:graphicFrameLocks noChangeAspect="1"/>
          </p:cNvGraphicFramePr>
          <p:nvPr/>
        </p:nvGraphicFramePr>
        <p:xfrm>
          <a:off x="5161331" y="4077072"/>
          <a:ext cx="3982669" cy="2780928"/>
        </p:xfrm>
        <a:graphic>
          <a:graphicData uri="http://schemas.openxmlformats.org/presentationml/2006/ole">
            <mc:AlternateContent xmlns:mc="http://schemas.openxmlformats.org/markup-compatibility/2006">
              <mc:Choice xmlns:v="urn:schemas-microsoft-com:vml" Requires="v">
                <p:oleObj spid="_x0000_s599272" name="Graph" r:id="rId3" imgW="4154400" imgH="2901600" progId="Origin50.Graph">
                  <p:embed/>
                </p:oleObj>
              </mc:Choice>
              <mc:Fallback>
                <p:oleObj name="Graph" r:id="rId3" imgW="4154400" imgH="29016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1331" y="4077072"/>
                        <a:ext cx="3982669"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0837" name="Object 23"/>
          <p:cNvGraphicFramePr>
            <a:graphicFrameLocks noChangeAspect="1"/>
          </p:cNvGraphicFramePr>
          <p:nvPr/>
        </p:nvGraphicFramePr>
        <p:xfrm>
          <a:off x="5292080" y="1183133"/>
          <a:ext cx="3851921" cy="2690591"/>
        </p:xfrm>
        <a:graphic>
          <a:graphicData uri="http://schemas.openxmlformats.org/presentationml/2006/ole">
            <mc:AlternateContent xmlns:mc="http://schemas.openxmlformats.org/markup-compatibility/2006">
              <mc:Choice xmlns:v="urn:schemas-microsoft-com:vml" Requires="v">
                <p:oleObj spid="_x0000_s599273" name="Graph" r:id="rId5" imgW="4154400" imgH="2901600" progId="Origin50.Graph">
                  <p:embed/>
                </p:oleObj>
              </mc:Choice>
              <mc:Fallback>
                <p:oleObj name="Graph" r:id="rId5" imgW="4154400" imgH="290160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080" y="1183133"/>
                        <a:ext cx="3851921" cy="269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文字方塊 10"/>
          <p:cNvSpPr txBox="1"/>
          <p:nvPr/>
        </p:nvSpPr>
        <p:spPr>
          <a:xfrm>
            <a:off x="4788024" y="908720"/>
            <a:ext cx="1659429" cy="369332"/>
          </a:xfrm>
          <a:prstGeom prst="rect">
            <a:avLst/>
          </a:prstGeom>
          <a:solidFill>
            <a:schemeClr val="accent5">
              <a:lumMod val="40000"/>
              <a:lumOff val="60000"/>
            </a:schemeClr>
          </a:solidFill>
        </p:spPr>
        <p:txBody>
          <a:bodyPr wrap="none" rtlCol="0">
            <a:spAutoFit/>
          </a:bodyPr>
          <a:lstStyle/>
          <a:p>
            <a:r>
              <a:rPr lang="en-US" altLang="zh-TW" sz="1800" dirty="0" smtClean="0"/>
              <a:t>Current output</a:t>
            </a:r>
            <a:endParaRPr lang="zh-TW" altLang="en-US" sz="1800" dirty="0"/>
          </a:p>
        </p:txBody>
      </p:sp>
      <p:sp>
        <p:nvSpPr>
          <p:cNvPr id="12" name="文字方塊 11"/>
          <p:cNvSpPr txBox="1"/>
          <p:nvPr/>
        </p:nvSpPr>
        <p:spPr>
          <a:xfrm>
            <a:off x="4932040" y="3861048"/>
            <a:ext cx="2187907" cy="338554"/>
          </a:xfrm>
          <a:prstGeom prst="rect">
            <a:avLst/>
          </a:prstGeom>
          <a:solidFill>
            <a:schemeClr val="accent5">
              <a:lumMod val="40000"/>
              <a:lumOff val="60000"/>
            </a:schemeClr>
          </a:solidFill>
        </p:spPr>
        <p:txBody>
          <a:bodyPr wrap="none" rtlCol="0">
            <a:spAutoFit/>
          </a:bodyPr>
          <a:lstStyle/>
          <a:p>
            <a:r>
              <a:rPr lang="en-US" altLang="zh-TW" sz="1600" dirty="0" smtClean="0">
                <a:latin typeface="+mn-lt"/>
              </a:rPr>
              <a:t>Integral </a:t>
            </a:r>
            <a:r>
              <a:rPr lang="en-US" altLang="zh-TW" sz="1600" dirty="0" err="1" smtClean="0">
                <a:latin typeface="+mn-lt"/>
              </a:rPr>
              <a:t>Bfield</a:t>
            </a:r>
            <a:r>
              <a:rPr lang="en-US" altLang="zh-TW" sz="1600" dirty="0" smtClean="0">
                <a:latin typeface="+mn-lt"/>
              </a:rPr>
              <a:t> </a:t>
            </a:r>
            <a:r>
              <a:rPr lang="en-US" altLang="zh-TW" sz="1600" dirty="0" smtClean="0">
                <a:latin typeface="+mn-lt"/>
                <a:ea typeface="標楷體" pitchFamily="65" charset="-120"/>
              </a:rPr>
              <a:t>Roll-Off</a:t>
            </a:r>
            <a:endParaRPr lang="zh-TW" altLang="en-US" sz="1600" dirty="0" smtClean="0">
              <a:latin typeface="+mn-lt"/>
              <a:ea typeface="標楷體" pitchFamily="65" charset="-120"/>
            </a:endParaRPr>
          </a:p>
        </p:txBody>
      </p:sp>
      <p:pic>
        <p:nvPicPr>
          <p:cNvPr id="9" name="圖片 8" descr="IMG_1210.JPG"/>
          <p:cNvPicPr>
            <a:picLocks noChangeAspect="1"/>
          </p:cNvPicPr>
          <p:nvPr/>
        </p:nvPicPr>
        <p:blipFill>
          <a:blip r:embed="rId7" cstate="print"/>
          <a:srcRect t="17500" r="2500"/>
          <a:stretch>
            <a:fillRect/>
          </a:stretch>
        </p:blipFill>
        <p:spPr>
          <a:xfrm>
            <a:off x="251520" y="1124744"/>
            <a:ext cx="3971350" cy="2520280"/>
          </a:xfrm>
          <a:prstGeom prst="rect">
            <a:avLst/>
          </a:prstGeom>
        </p:spPr>
      </p:pic>
    </p:spTree>
    <p:extLst>
      <p:ext uri="{BB962C8B-B14F-4D97-AF65-F5344CB8AC3E}">
        <p14:creationId xmlns:p14="http://schemas.microsoft.com/office/powerpoint/2010/main" val="15466300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310" y="779413"/>
            <a:ext cx="8928992" cy="6217087"/>
          </a:xfrm>
          <a:prstGeom prst="rect">
            <a:avLst/>
          </a:prstGeom>
        </p:spPr>
        <p:txBody>
          <a:bodyPr wrap="square">
            <a:spAutoFit/>
          </a:bodyPr>
          <a:lstStyle/>
          <a:p>
            <a:pPr lvl="0" algn="just">
              <a:spcBef>
                <a:spcPts val="0"/>
              </a:spcBef>
              <a:spcAft>
                <a:spcPts val="600"/>
              </a:spcAft>
              <a:buFont typeface="Wingdings" pitchFamily="2" charset="2"/>
              <a:buChar char="l"/>
              <a:tabLst>
                <a:tab pos="263525" algn="l"/>
              </a:tabLst>
              <a:defRPr/>
            </a:pPr>
            <a:r>
              <a:rPr lang="en-US" altLang="zh-TW" sz="2300" kern="0" dirty="0" smtClean="0">
                <a:latin typeface="Times New Roman" pitchFamily="18" charset="0"/>
                <a:ea typeface="Arial Unicode MS" pitchFamily="34" charset="-120"/>
                <a:cs typeface="Times New Roman" pitchFamily="18" charset="0"/>
              </a:rPr>
              <a:t>Most of the magnet can be meet the specification. However, 	much effort to solve the technique problem is necessary.</a:t>
            </a:r>
          </a:p>
          <a:p>
            <a:pPr lvl="0" algn="just">
              <a:spcBef>
                <a:spcPts val="0"/>
              </a:spcBef>
              <a:spcAft>
                <a:spcPts val="600"/>
              </a:spcAft>
              <a:buFont typeface="Wingdings" pitchFamily="2" charset="2"/>
              <a:buChar char="l"/>
              <a:tabLst>
                <a:tab pos="263525" algn="l"/>
              </a:tabLst>
              <a:defRPr/>
            </a:pPr>
            <a:r>
              <a:rPr lang="en-US" altLang="zh-TW" sz="2300" kern="0" dirty="0" smtClean="0">
                <a:latin typeface="Times New Roman" pitchFamily="18" charset="0"/>
                <a:ea typeface="Arial Unicode MS" pitchFamily="34" charset="-120"/>
                <a:cs typeface="Times New Roman" pitchFamily="18" charset="0"/>
              </a:rPr>
              <a:t>The deviation </a:t>
            </a:r>
            <a:r>
              <a:rPr lang="en-US" altLang="zh-TW" sz="2300" kern="0" dirty="0">
                <a:latin typeface="Times New Roman" pitchFamily="18" charset="0"/>
                <a:ea typeface="Arial Unicode MS" pitchFamily="34" charset="-120"/>
                <a:cs typeface="Times New Roman" pitchFamily="18" charset="0"/>
              </a:rPr>
              <a:t>of  b0L of SR-dipole magnets is better than</a:t>
            </a:r>
            <a:r>
              <a:rPr lang="en-US" altLang="zh-TW" sz="2300" kern="0" dirty="0">
                <a:latin typeface="Times New Roman" pitchFamily="18" charset="0"/>
                <a:ea typeface="Arial Unicode MS" pitchFamily="34" charset="-120"/>
                <a:cs typeface="Times New Roman" pitchFamily="18" charset="0"/>
                <a:sym typeface="Symbol"/>
              </a:rPr>
              <a:t> 0.1 </a:t>
            </a:r>
            <a:r>
              <a:rPr lang="en-US" altLang="zh-TW" sz="2300" kern="0" dirty="0" smtClean="0">
                <a:latin typeface="Times New Roman" pitchFamily="18" charset="0"/>
                <a:ea typeface="Arial Unicode MS" pitchFamily="34" charset="-120"/>
                <a:cs typeface="Times New Roman" pitchFamily="18" charset="0"/>
                <a:sym typeface="Symbol"/>
              </a:rPr>
              <a:t>%.</a:t>
            </a:r>
          </a:p>
          <a:p>
            <a:pPr lvl="0" algn="just">
              <a:spcBef>
                <a:spcPts val="0"/>
              </a:spcBef>
              <a:spcAft>
                <a:spcPts val="600"/>
              </a:spcAft>
              <a:buFont typeface="Wingdings" pitchFamily="2" charset="2"/>
              <a:buChar char="l"/>
              <a:tabLst>
                <a:tab pos="263525" algn="l"/>
              </a:tabLst>
              <a:defRPr/>
            </a:pPr>
            <a:r>
              <a:rPr lang="en-US" altLang="zh-TW" sz="2300" kern="0" dirty="0" smtClean="0">
                <a:latin typeface="Times New Roman" pitchFamily="18" charset="0"/>
                <a:cs typeface="Times New Roman" pitchFamily="18" charset="0"/>
                <a:sym typeface="Symbol"/>
              </a:rPr>
              <a:t>Deviation of magnetic center &amp; roll angle are </a:t>
            </a:r>
            <a:r>
              <a:rPr lang="en-US" altLang="zh-TW" sz="2300" kern="0" dirty="0">
                <a:latin typeface="Times New Roman" pitchFamily="18" charset="0"/>
                <a:cs typeface="Times New Roman" pitchFamily="18" charset="0"/>
                <a:sym typeface="Symbol"/>
              </a:rPr>
              <a:t>within 0.02 </a:t>
            </a:r>
            <a:r>
              <a:rPr lang="en-US" altLang="zh-TW" sz="2300" kern="0" dirty="0" smtClean="0">
                <a:latin typeface="Times New Roman" pitchFamily="18" charset="0"/>
                <a:cs typeface="Times New Roman" pitchFamily="18" charset="0"/>
                <a:sym typeface="Symbol"/>
              </a:rPr>
              <a:t>mm and </a:t>
            </a:r>
            <a:r>
              <a:rPr lang="en-US" altLang="zh-TW" sz="2300" kern="0" smtClean="0">
                <a:latin typeface="Times New Roman" pitchFamily="18" charset="0"/>
                <a:cs typeface="Times New Roman" pitchFamily="18" charset="0"/>
                <a:sym typeface="Symbol"/>
              </a:rPr>
              <a:t>	0.02</a:t>
            </a:r>
            <a:r>
              <a:rPr lang="en-US" altLang="zh-TW" sz="2300" kern="0" baseline="30000" smtClean="0">
                <a:latin typeface="Times New Roman" pitchFamily="18" charset="0"/>
                <a:cs typeface="Times New Roman" pitchFamily="18" charset="0"/>
                <a:sym typeface="Symbol"/>
              </a:rPr>
              <a:t>o</a:t>
            </a:r>
            <a:r>
              <a:rPr lang="en-US" altLang="zh-TW" sz="2300" kern="0" dirty="0" smtClean="0">
                <a:latin typeface="Times New Roman" pitchFamily="18" charset="0"/>
                <a:cs typeface="Times New Roman" pitchFamily="18" charset="0"/>
                <a:sym typeface="Symbol"/>
              </a:rPr>
              <a:t>.</a:t>
            </a:r>
          </a:p>
          <a:p>
            <a:pPr algn="just">
              <a:spcBef>
                <a:spcPts val="0"/>
              </a:spcBef>
              <a:spcAft>
                <a:spcPts val="600"/>
              </a:spcAft>
              <a:buFont typeface="Wingdings" pitchFamily="2" charset="2"/>
              <a:buChar char="l"/>
              <a:tabLst>
                <a:tab pos="263525" algn="l"/>
              </a:tabLst>
              <a:defRPr/>
            </a:pPr>
            <a:r>
              <a:rPr lang="en-US" altLang="zh-TW" sz="2300" kern="0" dirty="0">
                <a:latin typeface="Times New Roman" pitchFamily="18" charset="0"/>
                <a:cs typeface="Times New Roman" pitchFamily="18" charset="0"/>
                <a:sym typeface="Symbol"/>
              </a:rPr>
              <a:t>A PSD module with circular jig </a:t>
            </a:r>
            <a:r>
              <a:rPr lang="en-US" altLang="zh-TW" sz="2300" kern="0" dirty="0" smtClean="0">
                <a:latin typeface="Times New Roman" pitchFamily="18" charset="0"/>
                <a:cs typeface="Times New Roman" pitchFamily="18" charset="0"/>
                <a:sym typeface="Symbol"/>
              </a:rPr>
              <a:t>can be used to check all the 	magnet 	center on </a:t>
            </a:r>
            <a:r>
              <a:rPr lang="en-US" altLang="zh-TW" sz="2300" kern="0" dirty="0">
                <a:latin typeface="Times New Roman" pitchFamily="18" charset="0"/>
                <a:cs typeface="Times New Roman" pitchFamily="18" charset="0"/>
                <a:sym typeface="Symbol"/>
              </a:rPr>
              <a:t>the </a:t>
            </a:r>
            <a:r>
              <a:rPr lang="en-US" altLang="zh-TW" sz="2300" kern="0" dirty="0" smtClean="0">
                <a:latin typeface="Times New Roman" pitchFamily="18" charset="0"/>
                <a:cs typeface="Times New Roman" pitchFamily="18" charset="0"/>
                <a:sym typeface="Symbol"/>
              </a:rPr>
              <a:t>same girder</a:t>
            </a:r>
            <a:r>
              <a:rPr lang="en-US" altLang="zh-TW" sz="2300" kern="0" dirty="0" smtClean="0">
                <a:solidFill>
                  <a:srgbClr val="000000"/>
                </a:solidFill>
                <a:latin typeface="Times New Roman" pitchFamily="18" charset="0"/>
                <a:cs typeface="Times New Roman" pitchFamily="18" charset="0"/>
              </a:rPr>
              <a:t>.</a:t>
            </a:r>
          </a:p>
          <a:p>
            <a:pPr algn="just">
              <a:spcAft>
                <a:spcPts val="600"/>
              </a:spcAft>
              <a:buFont typeface="Wingdings" pitchFamily="2" charset="2"/>
              <a:buChar char="l"/>
              <a:tabLst>
                <a:tab pos="263525" algn="l"/>
              </a:tabLst>
              <a:defRPr/>
            </a:pPr>
            <a:r>
              <a:rPr lang="en-US" altLang="zh-TW" sz="2300" kern="0" dirty="0" smtClean="0">
                <a:solidFill>
                  <a:srgbClr val="000000"/>
                </a:solidFill>
                <a:latin typeface="Times New Roman" pitchFamily="18" charset="0"/>
                <a:cs typeface="Times New Roman" pitchFamily="18" charset="0"/>
              </a:rPr>
              <a:t>The </a:t>
            </a:r>
            <a:r>
              <a:rPr lang="en-US" altLang="zh-TW" sz="2300" kern="0" dirty="0">
                <a:solidFill>
                  <a:srgbClr val="000000"/>
                </a:solidFill>
                <a:latin typeface="Times New Roman" pitchFamily="18" charset="0"/>
                <a:cs typeface="Times New Roman" pitchFamily="18" charset="0"/>
              </a:rPr>
              <a:t>ratio of </a:t>
            </a:r>
            <a:r>
              <a:rPr lang="en-US" altLang="zh-TW" sz="2300" kern="0" dirty="0" err="1">
                <a:solidFill>
                  <a:srgbClr val="000000"/>
                </a:solidFill>
                <a:latin typeface="Times New Roman" pitchFamily="18" charset="0"/>
                <a:cs typeface="Times New Roman" pitchFamily="18" charset="0"/>
              </a:rPr>
              <a:t>quadrupole</a:t>
            </a:r>
            <a:r>
              <a:rPr lang="en-US" altLang="zh-TW" sz="2300" kern="0" dirty="0">
                <a:solidFill>
                  <a:srgbClr val="000000"/>
                </a:solidFill>
                <a:latin typeface="Times New Roman" pitchFamily="18" charset="0"/>
                <a:cs typeface="Times New Roman" pitchFamily="18" charset="0"/>
              </a:rPr>
              <a:t> and </a:t>
            </a:r>
            <a:r>
              <a:rPr lang="en-US" altLang="zh-TW" sz="2300" kern="0" dirty="0" err="1" smtClean="0">
                <a:solidFill>
                  <a:srgbClr val="000000"/>
                </a:solidFill>
                <a:latin typeface="Times New Roman" pitchFamily="18" charset="0"/>
                <a:cs typeface="Times New Roman" pitchFamily="18" charset="0"/>
              </a:rPr>
              <a:t>sextupole</a:t>
            </a:r>
            <a:r>
              <a:rPr lang="en-US" altLang="zh-TW" sz="2300" kern="0" dirty="0" smtClean="0">
                <a:solidFill>
                  <a:srgbClr val="000000"/>
                </a:solidFill>
                <a:latin typeface="Times New Roman" pitchFamily="18" charset="0"/>
                <a:cs typeface="Times New Roman" pitchFamily="18" charset="0"/>
              </a:rPr>
              <a:t> of the combine dipole 	magnet is quite consistence between the TOSCA </a:t>
            </a:r>
            <a:r>
              <a:rPr lang="en-US" altLang="zh-TW" sz="2300" kern="0" dirty="0">
                <a:solidFill>
                  <a:srgbClr val="000000"/>
                </a:solidFill>
                <a:latin typeface="Times New Roman" pitchFamily="18" charset="0"/>
                <a:cs typeface="Times New Roman" pitchFamily="18" charset="0"/>
              </a:rPr>
              <a:t>simulation </a:t>
            </a:r>
            <a:r>
              <a:rPr lang="en-US" altLang="zh-TW" sz="2300" kern="0" dirty="0" smtClean="0">
                <a:solidFill>
                  <a:srgbClr val="000000"/>
                </a:solidFill>
                <a:latin typeface="Times New Roman" pitchFamily="18" charset="0"/>
                <a:cs typeface="Times New Roman" pitchFamily="18" charset="0"/>
              </a:rPr>
              <a:t>and the 	construction results.   </a:t>
            </a:r>
            <a:endParaRPr lang="en-US" altLang="zh-TW" sz="2300" kern="0" dirty="0">
              <a:solidFill>
                <a:srgbClr val="000000"/>
              </a:solidFill>
              <a:latin typeface="Times New Roman" pitchFamily="18" charset="0"/>
              <a:cs typeface="Times New Roman" pitchFamily="18" charset="0"/>
            </a:endParaRPr>
          </a:p>
          <a:p>
            <a:pPr algn="just">
              <a:spcAft>
                <a:spcPts val="600"/>
              </a:spcAft>
              <a:buFont typeface="Wingdings" pitchFamily="2" charset="2"/>
              <a:buChar char="l"/>
              <a:tabLst>
                <a:tab pos="263525" algn="l"/>
              </a:tabLst>
              <a:defRPr/>
            </a:pPr>
            <a:r>
              <a:rPr lang="en-US" altLang="zh-TW" sz="2300" kern="0" dirty="0">
                <a:solidFill>
                  <a:srgbClr val="000000"/>
                </a:solidFill>
                <a:latin typeface="Times New Roman" pitchFamily="18" charset="0"/>
                <a:cs typeface="Times New Roman" pitchFamily="18" charset="0"/>
              </a:rPr>
              <a:t>The </a:t>
            </a:r>
            <a:r>
              <a:rPr lang="en-US" altLang="zh-TW" sz="2300" kern="0" dirty="0" smtClean="0">
                <a:solidFill>
                  <a:srgbClr val="000000"/>
                </a:solidFill>
                <a:latin typeface="Times New Roman" pitchFamily="18" charset="0"/>
                <a:cs typeface="Times New Roman" pitchFamily="18" charset="0"/>
              </a:rPr>
              <a:t>deviation of b2L/b1L of </a:t>
            </a:r>
            <a:r>
              <a:rPr lang="en-US" altLang="zh-TW" sz="2300" kern="0" dirty="0">
                <a:solidFill>
                  <a:srgbClr val="000000"/>
                </a:solidFill>
                <a:latin typeface="Times New Roman" pitchFamily="18" charset="0"/>
                <a:cs typeface="Times New Roman" pitchFamily="18" charset="0"/>
              </a:rPr>
              <a:t>QF magnet with current </a:t>
            </a:r>
            <a:r>
              <a:rPr lang="en-US" altLang="zh-TW" sz="2300" kern="0" dirty="0" smtClean="0">
                <a:solidFill>
                  <a:srgbClr val="000000"/>
                </a:solidFill>
                <a:latin typeface="Times New Roman" pitchFamily="18" charset="0"/>
                <a:cs typeface="Times New Roman" pitchFamily="18" charset="0"/>
              </a:rPr>
              <a:t>below </a:t>
            </a:r>
            <a:r>
              <a:rPr lang="en-US" altLang="zh-TW" sz="2300" kern="0" dirty="0">
                <a:solidFill>
                  <a:srgbClr val="000000"/>
                </a:solidFill>
                <a:latin typeface="Times New Roman" pitchFamily="18" charset="0"/>
                <a:cs typeface="Times New Roman" pitchFamily="18" charset="0"/>
              </a:rPr>
              <a:t>5 A </a:t>
            </a:r>
            <a:r>
              <a:rPr lang="en-US" altLang="zh-TW" sz="2300" kern="0" dirty="0" smtClean="0">
                <a:solidFill>
                  <a:srgbClr val="000000"/>
                </a:solidFill>
                <a:latin typeface="Times New Roman" pitchFamily="18" charset="0"/>
                <a:cs typeface="Times New Roman" pitchFamily="18" charset="0"/>
              </a:rPr>
              <a:t>is 	much larger </a:t>
            </a:r>
            <a:r>
              <a:rPr lang="en-US" altLang="zh-TW" sz="2300" kern="0" dirty="0">
                <a:solidFill>
                  <a:srgbClr val="000000"/>
                </a:solidFill>
                <a:latin typeface="Times New Roman" pitchFamily="18" charset="0"/>
                <a:cs typeface="Times New Roman" pitchFamily="18" charset="0"/>
              </a:rPr>
              <a:t>than 82 A, because the </a:t>
            </a:r>
            <a:r>
              <a:rPr lang="en-US" altLang="zh-TW" sz="2300" kern="0" dirty="0" smtClean="0">
                <a:solidFill>
                  <a:srgbClr val="000000"/>
                </a:solidFill>
                <a:latin typeface="Times New Roman" pitchFamily="18" charset="0"/>
                <a:cs typeface="Times New Roman" pitchFamily="18" charset="0"/>
              </a:rPr>
              <a:t>remnant </a:t>
            </a:r>
            <a:r>
              <a:rPr lang="en-US" altLang="zh-TW" sz="2300" kern="0" dirty="0">
                <a:solidFill>
                  <a:srgbClr val="000000"/>
                </a:solidFill>
                <a:latin typeface="Times New Roman" pitchFamily="18" charset="0"/>
                <a:cs typeface="Times New Roman" pitchFamily="18" charset="0"/>
              </a:rPr>
              <a:t>field </a:t>
            </a:r>
            <a:r>
              <a:rPr lang="en-US" altLang="zh-TW" sz="2300" kern="0" dirty="0" smtClean="0">
                <a:solidFill>
                  <a:srgbClr val="000000"/>
                </a:solidFill>
                <a:latin typeface="Times New Roman" pitchFamily="18" charset="0"/>
                <a:cs typeface="Times New Roman" pitchFamily="18" charset="0"/>
              </a:rPr>
              <a:t>exist in the 	</a:t>
            </a:r>
            <a:r>
              <a:rPr lang="en-US" altLang="zh-TW" sz="2300" dirty="0" smtClean="0">
                <a:latin typeface="Times New Roman" pitchFamily="18" charset="0"/>
                <a:cs typeface="Times New Roman" pitchFamily="18" charset="0"/>
              </a:rPr>
              <a:t>hysteresis behavior</a:t>
            </a:r>
            <a:r>
              <a:rPr lang="en-US" altLang="zh-TW" sz="2300" kern="0" dirty="0" smtClean="0">
                <a:solidFill>
                  <a:srgbClr val="000000"/>
                </a:solidFill>
                <a:latin typeface="Times New Roman" pitchFamily="18" charset="0"/>
                <a:cs typeface="Times New Roman" pitchFamily="18" charset="0"/>
              </a:rPr>
              <a:t>. </a:t>
            </a:r>
            <a:endParaRPr lang="en-US" altLang="zh-TW" sz="2300" kern="0" dirty="0">
              <a:solidFill>
                <a:srgbClr val="000000"/>
              </a:solidFill>
              <a:latin typeface="Times New Roman" pitchFamily="18" charset="0"/>
              <a:cs typeface="Times New Roman" pitchFamily="18" charset="0"/>
            </a:endParaRPr>
          </a:p>
          <a:p>
            <a:pPr algn="just">
              <a:spcAft>
                <a:spcPts val="600"/>
              </a:spcAft>
              <a:buFont typeface="Wingdings" pitchFamily="2" charset="2"/>
              <a:buChar char="l"/>
              <a:tabLst>
                <a:tab pos="263525" algn="l"/>
              </a:tabLst>
              <a:defRPr/>
            </a:pPr>
            <a:r>
              <a:rPr lang="en-US" altLang="zh-TW" sz="2300" kern="0" dirty="0" smtClean="0">
                <a:solidFill>
                  <a:srgbClr val="000000"/>
                </a:solidFill>
                <a:latin typeface="Times New Roman" pitchFamily="18" charset="0"/>
                <a:cs typeface="Times New Roman" pitchFamily="18" charset="0"/>
              </a:rPr>
              <a:t>The </a:t>
            </a:r>
            <a:r>
              <a:rPr lang="en-US" altLang="zh-TW" sz="2300" kern="0" dirty="0">
                <a:solidFill>
                  <a:srgbClr val="000000"/>
                </a:solidFill>
                <a:latin typeface="Times New Roman" pitchFamily="18" charset="0"/>
                <a:cs typeface="Times New Roman" pitchFamily="18" charset="0"/>
              </a:rPr>
              <a:t>coil turns </a:t>
            </a:r>
            <a:r>
              <a:rPr lang="en-US" altLang="zh-TW" sz="2300" kern="0" dirty="0" smtClean="0">
                <a:solidFill>
                  <a:srgbClr val="000000"/>
                </a:solidFill>
                <a:latin typeface="Times New Roman" pitchFamily="18" charset="0"/>
                <a:cs typeface="Times New Roman" pitchFamily="18" charset="0"/>
              </a:rPr>
              <a:t>and length of booster magnets should be as small as 	possible to avoid the current ripple and the remnant field effect in </a:t>
            </a:r>
            <a:r>
              <a:rPr lang="en-US" altLang="zh-TW" sz="2300" kern="0" dirty="0">
                <a:solidFill>
                  <a:srgbClr val="000000"/>
                </a:solidFill>
                <a:latin typeface="Times New Roman" pitchFamily="18" charset="0"/>
                <a:cs typeface="Times New Roman" pitchFamily="18" charset="0"/>
              </a:rPr>
              <a:t>the </a:t>
            </a:r>
            <a:r>
              <a:rPr lang="en-US" altLang="zh-TW" sz="2300" kern="0" dirty="0" smtClean="0">
                <a:solidFill>
                  <a:srgbClr val="000000"/>
                </a:solidFill>
                <a:latin typeface="Times New Roman" pitchFamily="18" charset="0"/>
                <a:cs typeface="Times New Roman" pitchFamily="18" charset="0"/>
              </a:rPr>
              <a:t>	low energy injection region.</a:t>
            </a:r>
            <a:endParaRPr lang="en-US" altLang="zh-TW" sz="2300" kern="0" dirty="0">
              <a:solidFill>
                <a:srgbClr val="000000"/>
              </a:solidFill>
              <a:latin typeface="Times New Roman" pitchFamily="18" charset="0"/>
              <a:cs typeface="Times New Roman" pitchFamily="18" charset="0"/>
            </a:endParaRPr>
          </a:p>
        </p:txBody>
      </p:sp>
      <p:sp>
        <p:nvSpPr>
          <p:cNvPr id="3" name="文字方塊 2"/>
          <p:cNvSpPr txBox="1"/>
          <p:nvPr/>
        </p:nvSpPr>
        <p:spPr>
          <a:xfrm>
            <a:off x="3491880" y="21738"/>
            <a:ext cx="2664296" cy="707886"/>
          </a:xfrm>
          <a:prstGeom prst="rect">
            <a:avLst/>
          </a:prstGeom>
          <a:noFill/>
        </p:spPr>
        <p:txBody>
          <a:bodyPr wrap="square" rtlCol="0">
            <a:spAutoFit/>
          </a:bodyPr>
          <a:lstStyle/>
          <a:p>
            <a:r>
              <a:rPr lang="en-US" altLang="zh-TW" sz="4000" b="1" dirty="0" smtClean="0">
                <a:solidFill>
                  <a:srgbClr val="FF0000"/>
                </a:solidFill>
              </a:rPr>
              <a:t>Summary</a:t>
            </a:r>
            <a:endParaRPr lang="zh-TW" altLang="en-US" sz="4000" b="1" dirty="0">
              <a:solidFill>
                <a:srgbClr val="FF0000"/>
              </a:solidFill>
            </a:endParaRPr>
          </a:p>
        </p:txBody>
      </p:sp>
    </p:spTree>
    <p:extLst>
      <p:ext uri="{BB962C8B-B14F-4D97-AF65-F5344CB8AC3E}">
        <p14:creationId xmlns:p14="http://schemas.microsoft.com/office/powerpoint/2010/main" val="22706503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42910" y="2214554"/>
            <a:ext cx="7617791" cy="830997"/>
          </a:xfrm>
          <a:prstGeom prst="rect">
            <a:avLst/>
          </a:prstGeom>
          <a:noFill/>
        </p:spPr>
        <p:txBody>
          <a:bodyPr wrap="none" rtlCol="0">
            <a:spAutoFit/>
          </a:bodyPr>
          <a:lstStyle/>
          <a:p>
            <a:r>
              <a:rPr lang="en-US" altLang="zh-TW" sz="4800" b="1" i="1" dirty="0" smtClean="0">
                <a:solidFill>
                  <a:srgbClr val="0000FF"/>
                </a:solidFill>
              </a:rPr>
              <a:t>Thanks for your attention</a:t>
            </a:r>
            <a:endParaRPr lang="zh-TW" altLang="en-US" sz="4800" b="1" i="1" dirty="0">
              <a:solidFill>
                <a:srgbClr val="0000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2" y="908720"/>
            <a:ext cx="2880319" cy="216024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198" y="905152"/>
            <a:ext cx="2885077" cy="2163808"/>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13" y="3789040"/>
            <a:ext cx="2880318" cy="2160238"/>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2198" y="3818458"/>
            <a:ext cx="2808313" cy="2106234"/>
          </a:xfrm>
          <a:prstGeom prst="rect">
            <a:avLst/>
          </a:prstGeom>
        </p:spPr>
      </p:pic>
      <p:pic>
        <p:nvPicPr>
          <p:cNvPr id="8" name="Picture 15" descr="L12309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5922498" y="908720"/>
            <a:ext cx="3221502" cy="2166633"/>
          </a:xfrm>
          <a:prstGeom prst="rect">
            <a:avLst/>
          </a:prstGeom>
        </p:spPr>
      </p:pic>
      <p:pic>
        <p:nvPicPr>
          <p:cNvPr id="9" name="Picture 14" descr="SAM_3042"/>
          <p:cNvPicPr>
            <a:picLocks noGrp="1"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2729" y="3789040"/>
            <a:ext cx="3072342"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2056307" y="8531"/>
            <a:ext cx="5418791" cy="707886"/>
          </a:xfrm>
          <a:prstGeom prst="rect">
            <a:avLst/>
          </a:prstGeom>
          <a:noFill/>
        </p:spPr>
        <p:txBody>
          <a:bodyPr wrap="none" rtlCol="0">
            <a:spAutoFit/>
          </a:bodyPr>
          <a:lstStyle/>
          <a:p>
            <a:r>
              <a:rPr lang="en-US" altLang="zh-TW" sz="4000" dirty="0" smtClean="0">
                <a:solidFill>
                  <a:srgbClr val="FF0000"/>
                </a:solidFill>
              </a:rPr>
              <a:t>The inside view of TPS</a:t>
            </a:r>
            <a:endParaRPr lang="zh-TW" altLang="en-US" sz="4000" dirty="0">
              <a:solidFill>
                <a:srgbClr val="FF0000"/>
              </a:solidFill>
            </a:endParaRPr>
          </a:p>
        </p:txBody>
      </p:sp>
    </p:spTree>
    <p:extLst>
      <p:ext uri="{BB962C8B-B14F-4D97-AF65-F5344CB8AC3E}">
        <p14:creationId xmlns:p14="http://schemas.microsoft.com/office/powerpoint/2010/main" val="381553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85786" y="0"/>
            <a:ext cx="8229600" cy="836613"/>
          </a:xfrm>
        </p:spPr>
        <p:txBody>
          <a:bodyPr/>
          <a:lstStyle/>
          <a:p>
            <a:pPr eaLnBrk="1" hangingPunct="1"/>
            <a:r>
              <a:rPr lang="en-US" altLang="zh-TW" sz="4000" b="1" dirty="0" smtClean="0">
                <a:solidFill>
                  <a:srgbClr val="FF0000"/>
                </a:solidFill>
              </a:rPr>
              <a:t>Overview</a:t>
            </a:r>
            <a:r>
              <a:rPr lang="zh-TW" altLang="en-US" sz="4000" b="1" dirty="0" smtClean="0">
                <a:solidFill>
                  <a:srgbClr val="FF0000"/>
                </a:solidFill>
              </a:rPr>
              <a:t> </a:t>
            </a:r>
            <a:r>
              <a:rPr lang="en-US" altLang="zh-TW" sz="4000" b="1" dirty="0" smtClean="0">
                <a:solidFill>
                  <a:srgbClr val="FF0000"/>
                </a:solidFill>
              </a:rPr>
              <a:t>of magnet Lab.</a:t>
            </a:r>
          </a:p>
        </p:txBody>
      </p:sp>
      <p:pic>
        <p:nvPicPr>
          <p:cNvPr id="15363"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5364" name="Line 5"/>
          <p:cNvSpPr>
            <a:spLocks noChangeShapeType="1"/>
          </p:cNvSpPr>
          <p:nvPr/>
        </p:nvSpPr>
        <p:spPr bwMode="auto">
          <a:xfrm>
            <a:off x="792163" y="819150"/>
            <a:ext cx="8172450" cy="0"/>
          </a:xfrm>
          <a:prstGeom prst="line">
            <a:avLst/>
          </a:prstGeom>
          <a:noFill/>
          <a:ln w="76200" cmpd="tri">
            <a:solidFill>
              <a:schemeClr val="accent2"/>
            </a:solidFill>
            <a:round/>
            <a:headEnd/>
            <a:tailEnd/>
          </a:ln>
        </p:spPr>
        <p:txBody>
          <a:bodyPr/>
          <a:lstStyle/>
          <a:p>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2196723916"/>
              </p:ext>
            </p:extLst>
          </p:nvPr>
        </p:nvGraphicFramePr>
        <p:xfrm>
          <a:off x="35621" y="985520"/>
          <a:ext cx="8928992" cy="5872480"/>
        </p:xfrm>
        <a:graphic>
          <a:graphicData uri="http://schemas.openxmlformats.org/drawingml/2006/table">
            <a:tbl>
              <a:tblPr firstRow="1" bandRow="1">
                <a:tableStyleId>{5C22544A-7EE6-4342-B048-85BDC9FD1C3A}</a:tableStyleId>
              </a:tblPr>
              <a:tblGrid>
                <a:gridCol w="1512168"/>
                <a:gridCol w="1872208"/>
                <a:gridCol w="2734744"/>
                <a:gridCol w="2809872"/>
              </a:tblGrid>
              <a:tr h="370840">
                <a:tc>
                  <a:txBody>
                    <a:bodyPr/>
                    <a:lstStyle/>
                    <a:p>
                      <a:pPr algn="ctr"/>
                      <a:r>
                        <a:rPr lang="en-US" altLang="zh-TW" sz="1400" dirty="0" smtClean="0">
                          <a:solidFill>
                            <a:schemeClr val="tx1"/>
                          </a:solidFill>
                          <a:latin typeface="+mn-lt"/>
                        </a:rPr>
                        <a:t>Measurement system</a:t>
                      </a:r>
                      <a:endParaRPr lang="zh-TW" altLang="en-US" sz="14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tx1"/>
                          </a:solidFill>
                          <a:latin typeface="+mn-lt"/>
                        </a:rPr>
                        <a:t>Measurement</a:t>
                      </a:r>
                      <a:r>
                        <a:rPr lang="en-US" altLang="zh-TW" sz="1400" baseline="0" dirty="0" smtClean="0">
                          <a:solidFill>
                            <a:schemeClr val="tx1"/>
                          </a:solidFill>
                          <a:latin typeface="+mn-lt"/>
                        </a:rPr>
                        <a:t> dimension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tx1"/>
                          </a:solidFill>
                          <a:latin typeface="+mn-lt"/>
                        </a:rPr>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tx1"/>
                          </a:solidFill>
                          <a:latin typeface="+mn-lt"/>
                        </a:rPr>
                        <a:t>Note</a:t>
                      </a:r>
                      <a:endParaRPr lang="zh-TW" altLang="en-US" sz="14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rowSpan="4">
                  <a:txBody>
                    <a:bodyPr/>
                    <a:lstStyle/>
                    <a:p>
                      <a:pPr algn="ctr"/>
                      <a:r>
                        <a:rPr lang="en-US" altLang="zh-TW" sz="1600" dirty="0" smtClean="0">
                          <a:solidFill>
                            <a:schemeClr val="tx1"/>
                          </a:solidFill>
                          <a:latin typeface="+mn-lt"/>
                        </a:rPr>
                        <a:t>Hall probe</a:t>
                      </a:r>
                    </a:p>
                    <a:p>
                      <a:pPr algn="ctr"/>
                      <a:r>
                        <a:rPr lang="en-US" altLang="zh-TW" sz="1600" dirty="0" smtClean="0">
                          <a:solidFill>
                            <a:schemeClr val="tx1"/>
                          </a:solidFill>
                          <a:latin typeface="+mn-lt"/>
                        </a:rPr>
                        <a:t>(bench)</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baseline="0" dirty="0" smtClean="0">
                          <a:solidFill>
                            <a:schemeClr val="tx1"/>
                          </a:solidFill>
                          <a:latin typeface="+mn-lt"/>
                        </a:rPr>
                        <a:t>6  </a:t>
                      </a:r>
                      <a:r>
                        <a:rPr lang="en-US" altLang="zh-TW" sz="1600" dirty="0" smtClean="0">
                          <a:solidFill>
                            <a:schemeClr val="tx1"/>
                          </a:solidFill>
                          <a:latin typeface="+mn-lt"/>
                        </a:rPr>
                        <a:t>m</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Times New Roman" pitchFamily="18" charset="0"/>
                          <a:ea typeface="標楷體" pitchFamily="65" charset="-120"/>
                          <a:sym typeface="Wingdings 2" pitchFamily="18" charset="2"/>
                        </a:rPr>
                        <a:t>ID and EPU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0" i="0" u="none" strike="noStrike" cap="none" normalizeH="0" baseline="0" dirty="0" smtClean="0">
                          <a:ln>
                            <a:noFill/>
                          </a:ln>
                          <a:solidFill>
                            <a:schemeClr val="tx1"/>
                          </a:solidFill>
                          <a:effectLst/>
                          <a:latin typeface="Times New Roman" pitchFamily="18" charset="0"/>
                          <a:ea typeface="標楷體" pitchFamily="65" charset="-120"/>
                          <a:sym typeface="Wingdings 2" pitchFamily="18" charset="2"/>
                        </a:rPr>
                        <a:t>Pulley driven by DC motor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zh-TW" altLang="en-US"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5.4</a:t>
                      </a:r>
                      <a:r>
                        <a:rPr lang="en-US" altLang="zh-TW" sz="1600" baseline="0" dirty="0" smtClean="0">
                          <a:solidFill>
                            <a:schemeClr val="tx1"/>
                          </a:solidFill>
                          <a:latin typeface="+mn-lt"/>
                        </a:rPr>
                        <a:t> </a:t>
                      </a:r>
                      <a:r>
                        <a:rPr lang="en-US" altLang="zh-TW" sz="1600" dirty="0" smtClean="0">
                          <a:solidFill>
                            <a:schemeClr val="tx1"/>
                          </a:solidFill>
                          <a:latin typeface="+mn-lt"/>
                        </a:rPr>
                        <a:t>m</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0" i="0" u="none" strike="noStrike" cap="none" normalizeH="0" baseline="0" dirty="0" smtClean="0">
                          <a:ln>
                            <a:noFill/>
                          </a:ln>
                          <a:solidFill>
                            <a:schemeClr val="tx1"/>
                          </a:solidFill>
                          <a:effectLst/>
                          <a:latin typeface="Times New Roman" pitchFamily="18" charset="0"/>
                          <a:ea typeface="標楷體" pitchFamily="65" charset="-120"/>
                          <a:sym typeface="Wingdings 2" pitchFamily="18" charset="2"/>
                        </a:rPr>
                        <a:t>Wiggle, </a:t>
                      </a:r>
                      <a:r>
                        <a:rPr kumimoji="1" lang="en-US" altLang="zh-TW" sz="1600" b="0" i="0" u="none" strike="noStrike" cap="none" normalizeH="0" baseline="0" dirty="0" err="1" smtClean="0">
                          <a:ln>
                            <a:noFill/>
                          </a:ln>
                          <a:solidFill>
                            <a:schemeClr val="tx1"/>
                          </a:solidFill>
                          <a:effectLst/>
                          <a:latin typeface="Times New Roman" pitchFamily="18" charset="0"/>
                          <a:ea typeface="標楷體" pitchFamily="65" charset="-120"/>
                          <a:sym typeface="Wingdings 2" pitchFamily="18" charset="2"/>
                        </a:rPr>
                        <a:t>Undulator</a:t>
                      </a:r>
                      <a:r>
                        <a:rPr kumimoji="1" lang="en-US" altLang="zh-TW" sz="1600" b="0" i="0" u="none" strike="noStrike" cap="none" normalizeH="0" baseline="0" dirty="0" smtClean="0">
                          <a:ln>
                            <a:noFill/>
                          </a:ln>
                          <a:solidFill>
                            <a:schemeClr val="tx1"/>
                          </a:solidFill>
                          <a:effectLst/>
                          <a:latin typeface="Times New Roman" pitchFamily="18" charset="0"/>
                          <a:ea typeface="標楷體" pitchFamily="65" charset="-120"/>
                          <a:sym typeface="Wingdings 2" pitchFamily="18" charset="2"/>
                        </a:rPr>
                        <a:t>  &amp;  EPU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Linear motor with air bearing</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endParaRPr lang="zh-TW" altLang="en-US"/>
                    </a:p>
                  </a:txBody>
                  <a:tcPr/>
                </a:tc>
                <a:tc>
                  <a:txBody>
                    <a:bodyPr/>
                    <a:lstStyle/>
                    <a:p>
                      <a:pPr algn="ctr"/>
                      <a:r>
                        <a:rPr lang="en-US" altLang="zh-TW" sz="1600" dirty="0" smtClean="0">
                          <a:solidFill>
                            <a:schemeClr val="tx1"/>
                          </a:solidFill>
                          <a:latin typeface="+mn-lt"/>
                        </a:rPr>
                        <a:t>1.5 m</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latin typeface="+mn-lt"/>
                        </a:rPr>
                        <a:t>Superconducting</a:t>
                      </a:r>
                      <a:r>
                        <a:rPr lang="en-US" altLang="zh-TW" sz="1600" baseline="0" dirty="0" smtClean="0">
                          <a:solidFill>
                            <a:schemeClr val="tx1"/>
                          </a:solidFill>
                          <a:latin typeface="+mn-lt"/>
                        </a:rPr>
                        <a:t> </a:t>
                      </a:r>
                      <a:r>
                        <a:rPr lang="en-US" altLang="zh-TW" sz="1600" baseline="0" dirty="0" err="1" smtClean="0">
                          <a:solidFill>
                            <a:schemeClr val="tx1"/>
                          </a:solidFill>
                          <a:latin typeface="+mn-lt"/>
                        </a:rPr>
                        <a:t>undulator</a:t>
                      </a:r>
                      <a:endParaRPr lang="zh-TW" altLang="en-US" sz="1600" dirty="0" smtClean="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In vertical </a:t>
                      </a:r>
                      <a:r>
                        <a:rPr lang="en-US" altLang="zh-TW" sz="1600" dirty="0" err="1" smtClean="0">
                          <a:solidFill>
                            <a:schemeClr val="tx1"/>
                          </a:solidFill>
                          <a:latin typeface="+mn-lt"/>
                        </a:rPr>
                        <a:t>dewar</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zh-TW" altLang="en-US"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2</a:t>
                      </a:r>
                      <a:r>
                        <a:rPr lang="en-US" altLang="zh-TW" sz="1600" baseline="0" dirty="0" smtClean="0">
                          <a:solidFill>
                            <a:schemeClr val="tx1"/>
                          </a:solidFill>
                          <a:latin typeface="+mn-lt"/>
                        </a:rPr>
                        <a:t> </a:t>
                      </a:r>
                      <a:r>
                        <a:rPr lang="en-US" altLang="zh-TW" sz="1600" dirty="0" smtClean="0">
                          <a:solidFill>
                            <a:schemeClr val="tx1"/>
                          </a:solidFill>
                          <a:latin typeface="+mn-lt"/>
                        </a:rPr>
                        <a:t>m</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latin typeface="+mn-lt"/>
                        </a:rPr>
                        <a:t>For Lattice magnet</a:t>
                      </a:r>
                      <a:endParaRPr lang="zh-TW" altLang="en-US" sz="1600" dirty="0" smtClean="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Mechanical</a:t>
                      </a:r>
                      <a:r>
                        <a:rPr lang="en-US" altLang="zh-TW" sz="1600" baseline="0" dirty="0" smtClean="0">
                          <a:solidFill>
                            <a:schemeClr val="tx1"/>
                          </a:solidFill>
                          <a:latin typeface="+mn-lt"/>
                        </a:rPr>
                        <a:t> precision 20</a:t>
                      </a:r>
                      <a:r>
                        <a:rPr lang="en-US" altLang="zh-TW" sz="1600" baseline="0" dirty="0" smtClean="0">
                          <a:solidFill>
                            <a:schemeClr val="tx1"/>
                          </a:solidFill>
                          <a:latin typeface="+mn-lt"/>
                          <a:sym typeface="Symbol"/>
                        </a:rPr>
                        <a:t></a:t>
                      </a:r>
                      <a:r>
                        <a:rPr lang="en-US" altLang="zh-TW" sz="1600" baseline="0" dirty="0" smtClean="0">
                          <a:solidFill>
                            <a:schemeClr val="tx1"/>
                          </a:solidFill>
                          <a:latin typeface="+mn-lt"/>
                        </a:rPr>
                        <a:t>m</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rowSpan="2">
                  <a:txBody>
                    <a:bodyPr/>
                    <a:lstStyle/>
                    <a:p>
                      <a:pPr algn="ctr"/>
                      <a:r>
                        <a:rPr lang="en-US" altLang="zh-TW" sz="1600" dirty="0" smtClean="0">
                          <a:solidFill>
                            <a:schemeClr val="tx1"/>
                          </a:solidFill>
                          <a:latin typeface="+mn-lt"/>
                        </a:rPr>
                        <a:t>Rotating coil</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840 cm</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QM</a:t>
                      </a:r>
                      <a:r>
                        <a:rPr lang="en-US" altLang="zh-TW" sz="1600" baseline="0" dirty="0" smtClean="0">
                          <a:solidFill>
                            <a:schemeClr val="tx1"/>
                          </a:solidFill>
                          <a:latin typeface="+mn-lt"/>
                        </a:rPr>
                        <a:t> and SM-storage ring</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zh-TW" altLang="en-US"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570 cm</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QM</a:t>
                      </a:r>
                      <a:r>
                        <a:rPr lang="en-US" altLang="zh-TW" sz="1600" baseline="0" dirty="0" smtClean="0">
                          <a:solidFill>
                            <a:schemeClr val="tx1"/>
                          </a:solidFill>
                          <a:latin typeface="+mn-lt"/>
                        </a:rPr>
                        <a:t> and SM-boost ring</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TW" altLang="en-US" sz="14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rowSpan="2">
                  <a:txBody>
                    <a:bodyPr/>
                    <a:lstStyle/>
                    <a:p>
                      <a:pPr algn="ctr"/>
                      <a:r>
                        <a:rPr lang="en-US" altLang="zh-TW" sz="1600" dirty="0" smtClean="0">
                          <a:solidFill>
                            <a:schemeClr val="tx1"/>
                          </a:solidFill>
                          <a:latin typeface="+mn-lt"/>
                        </a:rPr>
                        <a:t>NMR</a:t>
                      </a:r>
                    </a:p>
                    <a:p>
                      <a:pPr algn="ctr"/>
                      <a:r>
                        <a:rPr lang="en-US" altLang="zh-TW" sz="1600" dirty="0" smtClean="0">
                          <a:solidFill>
                            <a:schemeClr val="tx1"/>
                          </a:solidFill>
                          <a:latin typeface="+mn-lt"/>
                        </a:rPr>
                        <a:t>ESR</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0.043-13.7T</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altLang="zh-TW" sz="1600" dirty="0" smtClean="0">
                          <a:solidFill>
                            <a:schemeClr val="tx1"/>
                          </a:solidFill>
                          <a:latin typeface="+mn-lt"/>
                        </a:rPr>
                        <a:t>Hall sensor calibration</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zh-TW" altLang="en-US"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0.55-3.2 </a:t>
                      </a:r>
                      <a:r>
                        <a:rPr lang="en-US" altLang="zh-TW" sz="1600" dirty="0" err="1" smtClean="0">
                          <a:solidFill>
                            <a:schemeClr val="tx1"/>
                          </a:solidFill>
                          <a:latin typeface="+mn-lt"/>
                        </a:rPr>
                        <a:t>mT</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TW" altLang="en-US" sz="14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altLang="zh-TW" sz="1600" dirty="0" smtClean="0"/>
                        <a:t>Search coil</a:t>
                      </a: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t>Wire </a:t>
                      </a:r>
                      <a:r>
                        <a:rPr lang="en-US" altLang="zh-TW" sz="1600" baseline="0" dirty="0" smtClean="0"/>
                        <a:t>OD</a:t>
                      </a:r>
                      <a:r>
                        <a:rPr lang="en-US" altLang="zh-TW" sz="1600" dirty="0" smtClean="0"/>
                        <a:t>=0.12mm, 30turns</a:t>
                      </a:r>
                    </a:p>
                    <a:p>
                      <a:pPr algn="ctr"/>
                      <a:r>
                        <a:rPr lang="en-US" altLang="zh-TW" sz="1600" dirty="0" smtClean="0"/>
                        <a:t>Wire</a:t>
                      </a:r>
                      <a:r>
                        <a:rPr lang="en-US" altLang="zh-TW" sz="1600" baseline="0" dirty="0" smtClean="0"/>
                        <a:t> </a:t>
                      </a:r>
                      <a:r>
                        <a:rPr lang="en-US" altLang="zh-TW" sz="1600" dirty="0" smtClean="0"/>
                        <a:t>OD=0.05mm</a:t>
                      </a:r>
                      <a:r>
                        <a:rPr lang="en-US" altLang="zh-TW" sz="1600" baseline="0" dirty="0" smtClean="0"/>
                        <a:t> 30turns</a:t>
                      </a: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Kicker and septum</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latin typeface="+mn-lt"/>
                        </a:rPr>
                        <a:t>Stretch wire</a:t>
                      </a:r>
                      <a:endParaRPr lang="zh-TW" altLang="en-US" sz="1600" dirty="0" smtClean="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Insertion</a:t>
                      </a:r>
                      <a:r>
                        <a:rPr lang="en-US" altLang="zh-TW" sz="1600" baseline="0" dirty="0" smtClean="0">
                          <a:solidFill>
                            <a:schemeClr val="tx1"/>
                          </a:solidFill>
                          <a:latin typeface="+mn-lt"/>
                        </a:rPr>
                        <a:t> Devices</a:t>
                      </a:r>
                      <a:endParaRPr lang="en-US" altLang="zh-TW" sz="1600" dirty="0" smtClean="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Measure 1</a:t>
                      </a:r>
                      <a:r>
                        <a:rPr lang="en-US" altLang="zh-TW" sz="1600" baseline="30000" dirty="0" smtClean="0">
                          <a:solidFill>
                            <a:schemeClr val="tx1"/>
                          </a:solidFill>
                          <a:latin typeface="+mn-lt"/>
                        </a:rPr>
                        <a:t>st</a:t>
                      </a:r>
                      <a:r>
                        <a:rPr lang="en-US" altLang="zh-TW" sz="1600" dirty="0" smtClean="0">
                          <a:solidFill>
                            <a:schemeClr val="tx1"/>
                          </a:solidFill>
                          <a:latin typeface="+mn-lt"/>
                        </a:rPr>
                        <a:t> &amp; 2</a:t>
                      </a:r>
                      <a:r>
                        <a:rPr lang="en-US" altLang="zh-TW" sz="1600" baseline="30000" dirty="0" smtClean="0">
                          <a:solidFill>
                            <a:schemeClr val="tx1"/>
                          </a:solidFill>
                          <a:latin typeface="+mn-lt"/>
                        </a:rPr>
                        <a:t>nd</a:t>
                      </a:r>
                      <a:r>
                        <a:rPr lang="en-US" altLang="zh-TW" sz="1600" dirty="0" smtClean="0">
                          <a:solidFill>
                            <a:schemeClr val="tx1"/>
                          </a:solidFill>
                          <a:latin typeface="+mn-lt"/>
                        </a:rPr>
                        <a:t> field integral</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latin typeface="+mn-lt"/>
                        </a:rPr>
                        <a:t>Long loop coil </a:t>
                      </a:r>
                      <a:endParaRPr lang="zh-TW" altLang="en-US" sz="1600" dirty="0" smtClean="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5-axes</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Insertion</a:t>
                      </a:r>
                      <a:r>
                        <a:rPr lang="en-US" altLang="zh-TW" sz="1600" baseline="0" dirty="0" smtClean="0">
                          <a:solidFill>
                            <a:schemeClr val="tx1"/>
                          </a:solidFill>
                          <a:latin typeface="+mn-lt"/>
                        </a:rPr>
                        <a:t> Devices</a:t>
                      </a:r>
                      <a:endParaRPr lang="en-US" altLang="zh-TW" sz="1600" dirty="0" smtClean="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latin typeface="+mn-lt"/>
                        </a:rPr>
                        <a:t>Measure 1</a:t>
                      </a:r>
                      <a:r>
                        <a:rPr lang="en-US" altLang="zh-TW" sz="1600" baseline="30000" dirty="0" smtClean="0">
                          <a:solidFill>
                            <a:schemeClr val="tx1"/>
                          </a:solidFill>
                          <a:latin typeface="+mn-lt"/>
                        </a:rPr>
                        <a:t>st</a:t>
                      </a:r>
                      <a:r>
                        <a:rPr lang="en-US" altLang="zh-TW" sz="1600" dirty="0" smtClean="0">
                          <a:solidFill>
                            <a:schemeClr val="tx1"/>
                          </a:solidFill>
                          <a:latin typeface="+mn-lt"/>
                        </a:rPr>
                        <a:t> field integral</a:t>
                      </a:r>
                      <a:endParaRPr lang="zh-TW" altLang="en-US" sz="1600" dirty="0" smtClean="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latin typeface="+mn-lt"/>
                        </a:rPr>
                        <a:t>Helmholtz</a:t>
                      </a:r>
                      <a:r>
                        <a:rPr lang="en-US" altLang="zh-TW" sz="1600" baseline="0" dirty="0" smtClean="0">
                          <a:solidFill>
                            <a:schemeClr val="tx1"/>
                          </a:solidFill>
                          <a:latin typeface="+mn-lt"/>
                        </a:rPr>
                        <a:t> Coil</a:t>
                      </a:r>
                      <a:endParaRPr lang="zh-TW" altLang="en-US" sz="1600" dirty="0" smtClean="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3-axis rotation</a:t>
                      </a: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600" dirty="0" smtClean="0">
                          <a:solidFill>
                            <a:schemeClr val="tx1"/>
                          </a:solidFill>
                          <a:latin typeface="+mn-lt"/>
                        </a:rPr>
                        <a:t>Magnet block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316280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35108" y="0"/>
            <a:ext cx="8229600" cy="836613"/>
          </a:xfrm>
        </p:spPr>
        <p:txBody>
          <a:bodyPr/>
          <a:lstStyle/>
          <a:p>
            <a:pPr eaLnBrk="1" hangingPunct="1"/>
            <a:r>
              <a:rPr lang="en-US" altLang="zh-TW" sz="3000" b="1" dirty="0">
                <a:solidFill>
                  <a:srgbClr val="FF0000"/>
                </a:solidFill>
              </a:rPr>
              <a:t>Field measurement </a:t>
            </a:r>
            <a:r>
              <a:rPr lang="en-US" altLang="zh-TW" sz="3000" b="1" dirty="0" smtClean="0">
                <a:solidFill>
                  <a:srgbClr val="FF0000"/>
                </a:solidFill>
              </a:rPr>
              <a:t>system for TPS magnets</a:t>
            </a: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2" name="投影片編號版面配置區 9"/>
          <p:cNvSpPr>
            <a:spLocks noGrp="1"/>
          </p:cNvSpPr>
          <p:nvPr>
            <p:ph type="sldNum" sz="quarter" idx="4294967295"/>
          </p:nvPr>
        </p:nvSpPr>
        <p:spPr>
          <a:xfrm>
            <a:off x="8714616" y="6564022"/>
            <a:ext cx="395064" cy="280119"/>
          </a:xfrm>
          <a:prstGeom prst="rect">
            <a:avLst/>
          </a:prstGeom>
          <a:noFill/>
        </p:spPr>
        <p:txBody>
          <a:bodyPr/>
          <a:lstStyle/>
          <a:p>
            <a:fld id="{B9F33C86-BC84-4F44-A0BE-ED07C2CA58A6}" type="slidenum">
              <a:rPr lang="en-US" altLang="zh-TW" sz="1400" smtClean="0">
                <a:latin typeface="Arial" charset="0"/>
              </a:rPr>
              <a:pPr/>
              <a:t>8</a:t>
            </a:fld>
            <a:endParaRPr lang="en-US" altLang="zh-TW" sz="1400" dirty="0" smtClean="0">
              <a:latin typeface="Arial" charset="0"/>
            </a:endParaRPr>
          </a:p>
        </p:txBody>
      </p:sp>
      <p:sp>
        <p:nvSpPr>
          <p:cNvPr id="2" name="文字方塊 1"/>
          <p:cNvSpPr txBox="1"/>
          <p:nvPr/>
        </p:nvSpPr>
        <p:spPr>
          <a:xfrm>
            <a:off x="179512" y="950074"/>
            <a:ext cx="8843118" cy="5816977"/>
          </a:xfrm>
          <a:prstGeom prst="rect">
            <a:avLst/>
          </a:prstGeom>
          <a:noFill/>
        </p:spPr>
        <p:txBody>
          <a:bodyPr wrap="square" rtlCol="0">
            <a:spAutoFit/>
          </a:bodyPr>
          <a:lstStyle/>
          <a:p>
            <a:pPr algn="just"/>
            <a:r>
              <a:rPr lang="en-US" altLang="zh-TW" sz="2800" b="1" dirty="0" smtClean="0">
                <a:latin typeface="+mj-lt"/>
              </a:rPr>
              <a:t>Two Hall probe system (HPS): </a:t>
            </a:r>
          </a:p>
          <a:p>
            <a:pPr marL="457200" indent="-457200" algn="just">
              <a:buFont typeface="Wingdings" pitchFamily="2" charset="2"/>
              <a:buChar char="l"/>
            </a:pPr>
            <a:r>
              <a:rPr lang="en-US" altLang="zh-TW" sz="2400" kern="100" dirty="0" smtClean="0">
                <a:solidFill>
                  <a:srgbClr val="000000"/>
                </a:solidFill>
                <a:latin typeface="+mn-lt"/>
                <a:ea typeface="標楷體"/>
              </a:rPr>
              <a:t>Main </a:t>
            </a:r>
            <a:r>
              <a:rPr lang="en-US" altLang="zh-TW" sz="2400" kern="100" dirty="0">
                <a:solidFill>
                  <a:srgbClr val="000000"/>
                </a:solidFill>
                <a:latin typeface="+mn-lt"/>
                <a:ea typeface="標楷體"/>
              </a:rPr>
              <a:t>field strength </a:t>
            </a:r>
            <a:r>
              <a:rPr lang="en-US" altLang="zh-TW" sz="2400" kern="100" dirty="0" smtClean="0">
                <a:solidFill>
                  <a:srgbClr val="000000"/>
                </a:solidFill>
                <a:latin typeface="+mn-lt"/>
                <a:ea typeface="標楷體"/>
              </a:rPr>
              <a:t>of HPS was c</a:t>
            </a:r>
            <a:r>
              <a:rPr lang="en-US" altLang="zh-TW" sz="2400" dirty="0" smtClean="0">
                <a:latin typeface="+mn-lt"/>
              </a:rPr>
              <a:t>alibrated by NMR &amp; ESR (</a:t>
            </a:r>
            <a:r>
              <a:rPr lang="en-US" altLang="zh-TW" sz="2400" kern="100" dirty="0" smtClean="0">
                <a:latin typeface="+mn-lt"/>
                <a:ea typeface="標楷體"/>
              </a:rPr>
              <a:t>Nuclear </a:t>
            </a:r>
            <a:r>
              <a:rPr lang="en-US" altLang="zh-TW" sz="2400" kern="100" dirty="0">
                <a:latin typeface="+mn-lt"/>
                <a:ea typeface="標楷體"/>
              </a:rPr>
              <a:t>magnetic resonance &amp; electron spin resonance </a:t>
            </a:r>
            <a:r>
              <a:rPr lang="en-US" altLang="zh-TW" sz="2400" kern="100" dirty="0" smtClean="0">
                <a:latin typeface="+mn-lt"/>
                <a:ea typeface="標楷體"/>
              </a:rPr>
              <a:t>system) using dipole magnet.</a:t>
            </a:r>
          </a:p>
          <a:p>
            <a:pPr marL="457200" indent="-457200" algn="just">
              <a:buFont typeface="Wingdings" pitchFamily="2" charset="2"/>
              <a:buChar char="l"/>
            </a:pPr>
            <a:r>
              <a:rPr lang="en-US" altLang="zh-TW" sz="2400" kern="100" dirty="0" smtClean="0">
                <a:latin typeface="+mn-lt"/>
                <a:ea typeface="標楷體"/>
              </a:rPr>
              <a:t>This system used for all dipole magnet measurement and the inspection all of the prototype magnets.   </a:t>
            </a:r>
            <a:endParaRPr lang="en-US" altLang="zh-TW" sz="2800" kern="100" dirty="0" smtClean="0">
              <a:latin typeface="Times New Roman"/>
              <a:ea typeface="標楷體"/>
            </a:endParaRPr>
          </a:p>
          <a:p>
            <a:pPr algn="just"/>
            <a:r>
              <a:rPr lang="en-US" altLang="zh-TW" sz="2800" b="1" kern="100" dirty="0" smtClean="0">
                <a:latin typeface="+mj-lt"/>
                <a:ea typeface="標楷體"/>
              </a:rPr>
              <a:t>Two Rotating coil system (RCS): </a:t>
            </a:r>
          </a:p>
          <a:p>
            <a:pPr marL="457200" indent="-457200" algn="just">
              <a:buFont typeface="Wingdings" pitchFamily="2" charset="2"/>
              <a:buChar char="l"/>
            </a:pPr>
            <a:r>
              <a:rPr lang="en-US" altLang="zh-TW" sz="2400" kern="100" dirty="0" smtClean="0">
                <a:latin typeface="+mn-lt"/>
                <a:ea typeface="標楷體"/>
              </a:rPr>
              <a:t>Main field strength of RCS was </a:t>
            </a:r>
            <a:r>
              <a:rPr lang="en-US" altLang="zh-TW" sz="2400" kern="100" dirty="0" smtClean="0">
                <a:solidFill>
                  <a:srgbClr val="000000"/>
                </a:solidFill>
                <a:latin typeface="+mn-lt"/>
                <a:ea typeface="標楷體"/>
              </a:rPr>
              <a:t>calibrated </a:t>
            </a:r>
            <a:r>
              <a:rPr lang="en-US" altLang="zh-TW" sz="2400" kern="100" dirty="0">
                <a:solidFill>
                  <a:srgbClr val="000000"/>
                </a:solidFill>
                <a:latin typeface="+mn-lt"/>
                <a:ea typeface="標楷體"/>
              </a:rPr>
              <a:t>by </a:t>
            </a:r>
            <a:r>
              <a:rPr lang="en-US" altLang="zh-TW" sz="2400" kern="100" dirty="0" smtClean="0">
                <a:solidFill>
                  <a:srgbClr val="000000"/>
                </a:solidFill>
                <a:latin typeface="+mn-lt"/>
                <a:ea typeface="標楷體"/>
              </a:rPr>
              <a:t>HPS using quadrupole and sextupole magnets.</a:t>
            </a:r>
          </a:p>
          <a:p>
            <a:pPr marL="457200" indent="-457200" algn="just">
              <a:buFont typeface="Wingdings" pitchFamily="2" charset="2"/>
              <a:buChar char="l"/>
            </a:pPr>
            <a:r>
              <a:rPr lang="en-US" altLang="zh-TW" sz="2400" kern="100" dirty="0" smtClean="0">
                <a:solidFill>
                  <a:srgbClr val="000000"/>
                </a:solidFill>
                <a:latin typeface="+mn-lt"/>
                <a:ea typeface="標楷體"/>
              </a:rPr>
              <a:t>Field center of magnet was calibrated by CMM (</a:t>
            </a:r>
            <a:r>
              <a:rPr lang="en-US" altLang="zh-TW" sz="2400" kern="100" dirty="0" smtClean="0">
                <a:latin typeface="+mn-lt"/>
                <a:ea typeface="標楷體"/>
              </a:rPr>
              <a:t>3-D mechanical </a:t>
            </a:r>
            <a:r>
              <a:rPr lang="en-US" altLang="zh-TW" sz="2400" kern="100" dirty="0">
                <a:latin typeface="+mn-lt"/>
                <a:ea typeface="標楷體"/>
              </a:rPr>
              <a:t>measurement </a:t>
            </a:r>
            <a:r>
              <a:rPr lang="en-US" altLang="zh-TW" sz="2400" kern="100" dirty="0" smtClean="0">
                <a:latin typeface="+mn-lt"/>
                <a:ea typeface="標楷體"/>
              </a:rPr>
              <a:t>system)</a:t>
            </a:r>
            <a:r>
              <a:rPr lang="en-US" altLang="zh-TW" sz="2400" kern="100" dirty="0">
                <a:solidFill>
                  <a:srgbClr val="000000"/>
                </a:solidFill>
                <a:latin typeface="+mn-lt"/>
                <a:ea typeface="標楷體"/>
              </a:rPr>
              <a:t> using quadrupole and sextupole </a:t>
            </a:r>
            <a:r>
              <a:rPr lang="en-US" altLang="zh-TW" sz="2400" kern="100" dirty="0" smtClean="0">
                <a:solidFill>
                  <a:srgbClr val="000000"/>
                </a:solidFill>
                <a:latin typeface="+mn-lt"/>
                <a:ea typeface="標楷體"/>
              </a:rPr>
              <a:t>magnets.</a:t>
            </a:r>
          </a:p>
          <a:p>
            <a:pPr algn="just"/>
            <a:r>
              <a:rPr lang="en-US" altLang="zh-TW" sz="2800" b="1" kern="100" dirty="0" smtClean="0">
                <a:solidFill>
                  <a:srgbClr val="000000"/>
                </a:solidFill>
                <a:latin typeface="+mn-lt"/>
                <a:ea typeface="標楷體"/>
              </a:rPr>
              <a:t>Long coil &amp; Search coil system</a:t>
            </a:r>
          </a:p>
          <a:p>
            <a:pPr marL="457200" indent="-457200" algn="just">
              <a:buFont typeface="Wingdings" pitchFamily="2" charset="2"/>
              <a:buChar char="l"/>
            </a:pPr>
            <a:r>
              <a:rPr lang="en-US" altLang="zh-TW" sz="2400" kern="100" dirty="0" smtClean="0">
                <a:solidFill>
                  <a:srgbClr val="000000"/>
                </a:solidFill>
                <a:latin typeface="+mn-lt"/>
                <a:ea typeface="標楷體"/>
              </a:rPr>
              <a:t>This system was used to measure Kicker and Septum. The pulse field and pulse current were recoded to be compared.</a:t>
            </a:r>
            <a:endParaRPr lang="zh-TW" altLang="en-US" sz="2400" dirty="0">
              <a:latin typeface="+mn-lt"/>
            </a:endParaRPr>
          </a:p>
        </p:txBody>
      </p:sp>
    </p:spTree>
    <p:extLst>
      <p:ext uri="{BB962C8B-B14F-4D97-AF65-F5344CB8AC3E}">
        <p14:creationId xmlns:p14="http://schemas.microsoft.com/office/powerpoint/2010/main" val="1857844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19138" y="-10438"/>
            <a:ext cx="8229600" cy="836613"/>
          </a:xfrm>
        </p:spPr>
        <p:txBody>
          <a:bodyPr/>
          <a:lstStyle/>
          <a:p>
            <a:pPr eaLnBrk="1" hangingPunct="1"/>
            <a:r>
              <a:rPr lang="en-US" altLang="zh-TW" sz="4000" b="1" dirty="0" smtClean="0">
                <a:solidFill>
                  <a:srgbClr val="FF0000"/>
                </a:solidFill>
              </a:rPr>
              <a:t>HPS and measurement bench</a:t>
            </a:r>
          </a:p>
        </p:txBody>
      </p:sp>
      <p:pic>
        <p:nvPicPr>
          <p:cNvPr id="14339" name="Picture 4" descr="logo圓型"/>
          <p:cNvPicPr>
            <a:picLocks noChangeAspect="1" noChangeArrowheads="1"/>
          </p:cNvPicPr>
          <p:nvPr/>
        </p:nvPicPr>
        <p:blipFill>
          <a:blip r:embed="rId3" cstate="print"/>
          <a:srcRect/>
          <a:stretch>
            <a:fillRect/>
          </a:stretch>
        </p:blipFill>
        <p:spPr bwMode="auto">
          <a:xfrm>
            <a:off x="0" y="0"/>
            <a:ext cx="719138" cy="719138"/>
          </a:xfrm>
          <a:prstGeom prst="rect">
            <a:avLst/>
          </a:prstGeom>
          <a:noFill/>
          <a:ln w="9525">
            <a:noFill/>
            <a:miter lim="800000"/>
            <a:headEnd/>
            <a:tailEnd/>
          </a:ln>
        </p:spPr>
      </p:pic>
      <p:sp>
        <p:nvSpPr>
          <p:cNvPr id="14342" name="投影片編號版面配置區 9"/>
          <p:cNvSpPr>
            <a:spLocks noGrp="1"/>
          </p:cNvSpPr>
          <p:nvPr>
            <p:ph type="sldNum" sz="quarter" idx="4294967295"/>
          </p:nvPr>
        </p:nvSpPr>
        <p:spPr>
          <a:xfrm>
            <a:off x="6553200" y="6245225"/>
            <a:ext cx="2133600" cy="476250"/>
          </a:xfrm>
          <a:prstGeom prst="rect">
            <a:avLst/>
          </a:prstGeom>
          <a:noFill/>
        </p:spPr>
        <p:txBody>
          <a:bodyPr/>
          <a:lstStyle/>
          <a:p>
            <a:fld id="{B9F33C86-BC84-4F44-A0BE-ED07C2CA58A6}" type="slidenum">
              <a:rPr lang="en-US" altLang="zh-TW" smtClean="0">
                <a:latin typeface="Arial" charset="0"/>
              </a:rPr>
              <a:pPr/>
              <a:t>9</a:t>
            </a:fld>
            <a:endParaRPr lang="en-US" altLang="zh-TW" smtClean="0">
              <a:latin typeface="Arial" charset="0"/>
            </a:endParaRPr>
          </a:p>
        </p:txBody>
      </p:sp>
      <p:grpSp>
        <p:nvGrpSpPr>
          <p:cNvPr id="6" name="群組 5"/>
          <p:cNvGrpSpPr/>
          <p:nvPr/>
        </p:nvGrpSpPr>
        <p:grpSpPr>
          <a:xfrm>
            <a:off x="5796136" y="3315599"/>
            <a:ext cx="3068681" cy="3492061"/>
            <a:chOff x="5652120" y="1267218"/>
            <a:chExt cx="3068681" cy="3492061"/>
          </a:xfrm>
        </p:grpSpPr>
        <p:pic>
          <p:nvPicPr>
            <p:cNvPr id="1030" name="Picture 6" descr="D:\NSRRC\Measurement-data\TPS-magnets measurement\Photo\20101022\IMG_33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2749" b="13133"/>
            <a:stretch/>
          </p:blipFill>
          <p:spPr bwMode="auto">
            <a:xfrm>
              <a:off x="5652120" y="1267218"/>
              <a:ext cx="3068681" cy="349206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單箭頭接點 3"/>
            <p:cNvCxnSpPr/>
            <p:nvPr/>
          </p:nvCxnSpPr>
          <p:spPr>
            <a:xfrm>
              <a:off x="6084168" y="3284984"/>
              <a:ext cx="1440160"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文字方塊 4"/>
            <p:cNvSpPr txBox="1"/>
            <p:nvPr/>
          </p:nvSpPr>
          <p:spPr>
            <a:xfrm>
              <a:off x="6012160" y="3374661"/>
              <a:ext cx="1749197" cy="369332"/>
            </a:xfrm>
            <a:prstGeom prst="rect">
              <a:avLst/>
            </a:prstGeom>
            <a:solidFill>
              <a:srgbClr val="FFFF00"/>
            </a:solidFill>
          </p:spPr>
          <p:txBody>
            <a:bodyPr wrap="none" rtlCol="0">
              <a:spAutoFit/>
            </a:bodyPr>
            <a:lstStyle/>
            <a:p>
              <a:r>
                <a:rPr lang="en-US" altLang="zh-TW" sz="1800" dirty="0" smtClean="0">
                  <a:solidFill>
                    <a:srgbClr val="FF0000"/>
                  </a:solidFill>
                  <a:latin typeface="+mj-lt"/>
                </a:rPr>
                <a:t>Probe: 2m long</a:t>
              </a:r>
              <a:endParaRPr lang="zh-TW" altLang="en-US" sz="1800" dirty="0">
                <a:solidFill>
                  <a:srgbClr val="FF0000"/>
                </a:solidFill>
                <a:latin typeface="+mj-lt"/>
              </a:endParaRPr>
            </a:p>
          </p:txBody>
        </p:sp>
      </p:grpSp>
      <p:grpSp>
        <p:nvGrpSpPr>
          <p:cNvPr id="8" name="群組 7"/>
          <p:cNvGrpSpPr/>
          <p:nvPr/>
        </p:nvGrpSpPr>
        <p:grpSpPr>
          <a:xfrm>
            <a:off x="332038" y="3429000"/>
            <a:ext cx="5188045" cy="3378660"/>
            <a:chOff x="332038" y="3284984"/>
            <a:chExt cx="5188045" cy="3378660"/>
          </a:xfrm>
        </p:grpSpPr>
        <p:pic>
          <p:nvPicPr>
            <p:cNvPr id="1031" name="Picture 7" descr="D:\NSRRC\Measurement-data\TPS-magnets measurement\Photo\20101022\IMG_333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53" t="10892" r="4855" b="12354"/>
            <a:stretch/>
          </p:blipFill>
          <p:spPr bwMode="auto">
            <a:xfrm>
              <a:off x="332038" y="3284984"/>
              <a:ext cx="5188045" cy="3378660"/>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1619672" y="4931876"/>
              <a:ext cx="1633781" cy="369332"/>
            </a:xfrm>
            <a:prstGeom prst="rect">
              <a:avLst/>
            </a:prstGeom>
            <a:solidFill>
              <a:srgbClr val="FFFF00"/>
            </a:solidFill>
          </p:spPr>
          <p:txBody>
            <a:bodyPr wrap="none" rtlCol="0">
              <a:spAutoFit/>
            </a:bodyPr>
            <a:lstStyle/>
            <a:p>
              <a:r>
                <a:rPr lang="en-US" altLang="zh-TW" sz="1800" dirty="0" smtClean="0">
                  <a:latin typeface="+mj-lt"/>
                </a:rPr>
                <a:t>Granite bench</a:t>
              </a:r>
              <a:endParaRPr lang="zh-TW" altLang="en-US" sz="1800" dirty="0">
                <a:latin typeface="+mj-lt"/>
              </a:endParaRPr>
            </a:p>
          </p:txBody>
        </p:sp>
      </p:grpSp>
      <p:pic>
        <p:nvPicPr>
          <p:cNvPr id="19" name="Picture 2" descr="D:\NSRRC\Measurement-data\TPS-magnets measurement\TPS-BSL magnets\NSRRC-prototype\NSRRC-DM_type I-No1\20110704-DM with NMR on bench\IMG_3716.JPG"/>
          <p:cNvPicPr>
            <a:picLocks noChangeAspect="1" noChangeArrowheads="1"/>
          </p:cNvPicPr>
          <p:nvPr/>
        </p:nvPicPr>
        <p:blipFill rotWithShape="1">
          <a:blip r:embed="rId6" cstate="print"/>
          <a:srcRect l="24683" t="22491" r="24992" b="15002"/>
          <a:stretch/>
        </p:blipFill>
        <p:spPr bwMode="auto">
          <a:xfrm rot="5400000">
            <a:off x="880035" y="1009606"/>
            <a:ext cx="2676037" cy="2492908"/>
          </a:xfrm>
          <a:prstGeom prst="rect">
            <a:avLst/>
          </a:prstGeom>
          <a:noFill/>
        </p:spPr>
      </p:pic>
      <p:pic>
        <p:nvPicPr>
          <p:cNvPr id="1032" name="Picture 8" descr="D:\NSRRC\Measurement-data\TPS-magnets measurement\Photo\20120628-BR-BD\IMG_20120628_12492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1112" r="7526" b="5957"/>
          <a:stretch/>
        </p:blipFill>
        <p:spPr bwMode="auto">
          <a:xfrm>
            <a:off x="4644008" y="918039"/>
            <a:ext cx="3894149" cy="230336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單箭頭接點 9"/>
          <p:cNvCxnSpPr/>
          <p:nvPr/>
        </p:nvCxnSpPr>
        <p:spPr>
          <a:xfrm flipH="1">
            <a:off x="2627786" y="1366471"/>
            <a:ext cx="1224134" cy="1342449"/>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V="1">
            <a:off x="4474705" y="1997045"/>
            <a:ext cx="1969503" cy="351836"/>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3176914" y="997139"/>
            <a:ext cx="2877711" cy="369332"/>
          </a:xfrm>
          <a:prstGeom prst="rect">
            <a:avLst/>
          </a:prstGeom>
          <a:solidFill>
            <a:srgbClr val="FFFF00"/>
          </a:solidFill>
        </p:spPr>
        <p:txBody>
          <a:bodyPr wrap="none" rtlCol="0">
            <a:spAutoFit/>
          </a:bodyPr>
          <a:lstStyle/>
          <a:p>
            <a:r>
              <a:rPr lang="en-US" altLang="zh-TW" sz="1800" dirty="0" smtClean="0">
                <a:latin typeface="+mj-lt"/>
              </a:rPr>
              <a:t>SR-dipole magnet adapter</a:t>
            </a:r>
            <a:endParaRPr lang="zh-TW" altLang="en-US" sz="1800" dirty="0">
              <a:latin typeface="+mj-lt"/>
            </a:endParaRPr>
          </a:p>
        </p:txBody>
      </p:sp>
      <p:sp>
        <p:nvSpPr>
          <p:cNvPr id="21" name="文字方塊 20"/>
          <p:cNvSpPr txBox="1"/>
          <p:nvPr/>
        </p:nvSpPr>
        <p:spPr>
          <a:xfrm>
            <a:off x="3302334" y="2331659"/>
            <a:ext cx="2877711" cy="369332"/>
          </a:xfrm>
          <a:prstGeom prst="rect">
            <a:avLst/>
          </a:prstGeom>
          <a:solidFill>
            <a:srgbClr val="FFFF00"/>
          </a:solidFill>
        </p:spPr>
        <p:txBody>
          <a:bodyPr wrap="none" rtlCol="0">
            <a:spAutoFit/>
          </a:bodyPr>
          <a:lstStyle/>
          <a:p>
            <a:r>
              <a:rPr lang="en-US" altLang="zh-TW" sz="1800" dirty="0">
                <a:latin typeface="+mj-lt"/>
              </a:rPr>
              <a:t>B</a:t>
            </a:r>
            <a:r>
              <a:rPr lang="en-US" altLang="zh-TW" sz="1800" dirty="0" smtClean="0">
                <a:latin typeface="+mj-lt"/>
              </a:rPr>
              <a:t>R-dipole magnet adapter</a:t>
            </a:r>
            <a:endParaRPr lang="zh-TW" altLang="en-US" sz="1800" dirty="0">
              <a:latin typeface="+mj-lt"/>
            </a:endParaRPr>
          </a:p>
        </p:txBody>
      </p:sp>
    </p:spTree>
    <p:extLst>
      <p:ext uri="{BB962C8B-B14F-4D97-AF65-F5344CB8AC3E}">
        <p14:creationId xmlns:p14="http://schemas.microsoft.com/office/powerpoint/2010/main" val="3448126840"/>
      </p:ext>
    </p:extLst>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預設簡報設計">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69652</TotalTime>
  <Words>3546</Words>
  <Application>Microsoft Office PowerPoint</Application>
  <PresentationFormat>如螢幕大小 (4:3)</PresentationFormat>
  <Paragraphs>1033</Paragraphs>
  <Slides>59</Slides>
  <Notes>18</Notes>
  <HiddenSlides>0</HiddenSlides>
  <MMClips>0</MMClips>
  <ScaleCrop>false</ScaleCrop>
  <HeadingPairs>
    <vt:vector size="6" baseType="variant">
      <vt:variant>
        <vt:lpstr>佈景主題</vt:lpstr>
      </vt:variant>
      <vt:variant>
        <vt:i4>2</vt:i4>
      </vt:variant>
      <vt:variant>
        <vt:lpstr>內嵌 OLE 伺服程式</vt:lpstr>
      </vt:variant>
      <vt:variant>
        <vt:i4>1</vt:i4>
      </vt:variant>
      <vt:variant>
        <vt:lpstr>投影片標題</vt:lpstr>
      </vt:variant>
      <vt:variant>
        <vt:i4>59</vt:i4>
      </vt:variant>
    </vt:vector>
  </HeadingPairs>
  <TitlesOfParts>
    <vt:vector size="62" baseType="lpstr">
      <vt:lpstr>預設簡報設計</vt:lpstr>
      <vt:lpstr>1_預設簡報設計</vt:lpstr>
      <vt:lpstr>Graph</vt:lpstr>
      <vt:lpstr>PowerPoint 簡報</vt:lpstr>
      <vt:lpstr>Outline</vt:lpstr>
      <vt:lpstr>PowerPoint 簡報</vt:lpstr>
      <vt:lpstr>PowerPoint 簡報</vt:lpstr>
      <vt:lpstr>PowerPoint 簡報</vt:lpstr>
      <vt:lpstr>PowerPoint 簡報</vt:lpstr>
      <vt:lpstr>Overview of magnet Lab.</vt:lpstr>
      <vt:lpstr>Field measurement system for TPS magnets</vt:lpstr>
      <vt:lpstr>HPS and measurement bench</vt:lpstr>
      <vt:lpstr>SR-Dipole alignment on the HPS bench</vt:lpstr>
      <vt:lpstr>HPS measurement and analysis</vt:lpstr>
      <vt:lpstr>Rotating coil system (RCS)</vt:lpstr>
      <vt:lpstr>Rotating coil - vertical offset calibration</vt:lpstr>
      <vt:lpstr>PowerPoint 簡報</vt:lpstr>
      <vt:lpstr>PowerPoint 簡報</vt:lpstr>
      <vt:lpstr>PowerPoint 簡報</vt:lpstr>
      <vt:lpstr>Magnet alignment &amp; position check</vt:lpstr>
      <vt:lpstr>PowerPoint 簡報</vt:lpstr>
      <vt:lpstr>PowerPoint 簡報</vt:lpstr>
      <vt:lpstr>PowerPoint 簡報</vt:lpstr>
      <vt:lpstr>Magnet alignment method</vt:lpstr>
      <vt:lpstr>1/24 section magnets</vt:lpstr>
      <vt:lpstr>TPS Magnets Alignment Inspection</vt:lpstr>
      <vt:lpstr>Magnets alignment on the girder</vt:lpstr>
      <vt:lpstr>PowerPoint 簡報</vt:lpstr>
      <vt:lpstr>Measurement of Storage ring magnets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Measurement of Booster ring  magnets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Pulse Magnet Type</vt:lpstr>
      <vt:lpstr>Long Coil and Search coil Measurement system for Storage Ring Kicker Magnet</vt:lpstr>
      <vt:lpstr>Storage ring Kicker Magnet</vt:lpstr>
      <vt:lpstr>Long Coil and Search coil Measurement Systems for SR Injection and BR Extraction Septum </vt:lpstr>
      <vt:lpstr>Storage ring Injection Septum Magnet</vt:lpstr>
      <vt:lpstr>Field measurement of Booster Injection and Extraction Kicker Magnet </vt:lpstr>
      <vt:lpstr>Booster Injection Kicker Magnet</vt:lpstr>
      <vt:lpstr>PowerPoint 簡報</vt:lpstr>
      <vt:lpstr>PowerPoint 簡報</vt:lpstr>
    </vt:vector>
  </TitlesOfParts>
  <Company>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lattice magnets design and analysis</dc:title>
  <dc:creator>pt</dc:creator>
  <cp:lastModifiedBy>supervisor</cp:lastModifiedBy>
  <cp:revision>4294</cp:revision>
  <cp:lastPrinted>2013-06-03T02:40:31Z</cp:lastPrinted>
  <dcterms:created xsi:type="dcterms:W3CDTF">2007-01-18T15:34:04Z</dcterms:created>
  <dcterms:modified xsi:type="dcterms:W3CDTF">2013-06-03T10:22:48Z</dcterms:modified>
</cp:coreProperties>
</file>