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7" r:id="rId2"/>
    <p:sldId id="305" r:id="rId3"/>
    <p:sldId id="318" r:id="rId4"/>
    <p:sldId id="319" r:id="rId5"/>
    <p:sldId id="314" r:id="rId6"/>
    <p:sldId id="296" r:id="rId7"/>
    <p:sldId id="313" r:id="rId8"/>
    <p:sldId id="297" r:id="rId9"/>
    <p:sldId id="325" r:id="rId10"/>
    <p:sldId id="322" r:id="rId11"/>
    <p:sldId id="320" r:id="rId12"/>
    <p:sldId id="301" r:id="rId13"/>
    <p:sldId id="303" r:id="rId14"/>
    <p:sldId id="306" r:id="rId15"/>
    <p:sldId id="324" r:id="rId16"/>
    <p:sldId id="276" r:id="rId17"/>
    <p:sldId id="275" r:id="rId18"/>
    <p:sldId id="281" r:id="rId19"/>
    <p:sldId id="316" r:id="rId20"/>
    <p:sldId id="317" r:id="rId21"/>
    <p:sldId id="309" r:id="rId22"/>
    <p:sldId id="323" r:id="rId23"/>
    <p:sldId id="321" r:id="rId24"/>
    <p:sldId id="295" r:id="rId25"/>
  </p:sldIdLst>
  <p:sldSz cx="9144000" cy="6858000" type="screen4x3"/>
  <p:notesSz cx="9931400" cy="6794500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353"/>
    <a:srgbClr val="1166AA"/>
    <a:srgbClr val="33CC33"/>
    <a:srgbClr val="66FF66"/>
    <a:srgbClr val="99FF99"/>
    <a:srgbClr val="81BA16"/>
    <a:srgbClr val="FF9900"/>
    <a:srgbClr val="DD2026"/>
    <a:srgbClr val="F2C522"/>
    <a:srgbClr val="7DA9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4" autoAdjust="0"/>
    <p:restoredTop sz="99692" autoAdjust="0"/>
  </p:normalViewPr>
  <p:slideViewPr>
    <p:cSldViewPr>
      <p:cViewPr>
        <p:scale>
          <a:sx n="105" d="100"/>
          <a:sy n="105" d="100"/>
        </p:scale>
        <p:origin x="-240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46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3258" y="-96"/>
      </p:cViewPr>
      <p:guideLst>
        <p:guide orient="horz" pos="2140"/>
        <p:guide pos="3128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Relationship Id="rId2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1683" cy="339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0" rIns="95561" bIns="47780" numCol="1" anchor="t" anchorCtr="0" compatLnSpc="1">
            <a:prstTxWarp prst="textNoShape">
              <a:avLst/>
            </a:prstTxWarp>
          </a:bodyPr>
          <a:lstStyle>
            <a:lvl1pPr algn="l" defTabSz="955830">
              <a:defRPr sz="1300"/>
            </a:lvl1pPr>
          </a:lstStyle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5278" y="0"/>
            <a:ext cx="4303903" cy="339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0" rIns="95561" bIns="47780" numCol="1" anchor="t" anchorCtr="0" compatLnSpc="1">
            <a:prstTxWarp prst="textNoShape">
              <a:avLst/>
            </a:prstTxWarp>
          </a:bodyPr>
          <a:lstStyle>
            <a:lvl1pPr algn="r" defTabSz="955830">
              <a:defRPr sz="1300"/>
            </a:lvl1pPr>
          </a:lstStyle>
          <a:p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453036"/>
            <a:ext cx="4301683" cy="340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0" rIns="95561" bIns="47780" numCol="1" anchor="b" anchorCtr="0" compatLnSpc="1">
            <a:prstTxWarp prst="textNoShape">
              <a:avLst/>
            </a:prstTxWarp>
          </a:bodyPr>
          <a:lstStyle>
            <a:lvl1pPr algn="l" defTabSz="955830">
              <a:defRPr sz="1300"/>
            </a:lvl1pPr>
          </a:lstStyle>
          <a:p>
            <a:endParaRPr lang="en-US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5278" y="6453036"/>
            <a:ext cx="4303903" cy="340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0" rIns="95561" bIns="47780" numCol="1" anchor="b" anchorCtr="0" compatLnSpc="1">
            <a:prstTxWarp prst="textNoShape">
              <a:avLst/>
            </a:prstTxWarp>
          </a:bodyPr>
          <a:lstStyle>
            <a:lvl1pPr algn="r" defTabSz="955830">
              <a:defRPr sz="1300"/>
            </a:lvl1pPr>
          </a:lstStyle>
          <a:p>
            <a:fld id="{32708479-F4F8-422B-B09A-F9C7F29126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0851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1683" cy="339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0" rIns="95561" bIns="47780" numCol="1" anchor="t" anchorCtr="0" compatLnSpc="1">
            <a:prstTxWarp prst="textNoShape">
              <a:avLst/>
            </a:prstTxWarp>
          </a:bodyPr>
          <a:lstStyle>
            <a:lvl1pPr algn="l" defTabSz="955830">
              <a:defRPr sz="1300"/>
            </a:lvl1pPr>
          </a:lstStyle>
          <a:p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5278" y="0"/>
            <a:ext cx="4303903" cy="339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0" rIns="95561" bIns="47780" numCol="1" anchor="t" anchorCtr="0" compatLnSpc="1">
            <a:prstTxWarp prst="textNoShape">
              <a:avLst/>
            </a:prstTxWarp>
          </a:bodyPr>
          <a:lstStyle>
            <a:lvl1pPr algn="r" defTabSz="955830">
              <a:defRPr sz="1300"/>
            </a:lvl1pPr>
          </a:lstStyle>
          <a:p>
            <a:endParaRPr lang="en-GB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7075" y="511175"/>
            <a:ext cx="3397250" cy="25479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697" y="3227045"/>
            <a:ext cx="7946009" cy="3057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0" rIns="95561" bIns="477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53036"/>
            <a:ext cx="4301683" cy="340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0" rIns="95561" bIns="47780" numCol="1" anchor="b" anchorCtr="0" compatLnSpc="1">
            <a:prstTxWarp prst="textNoShape">
              <a:avLst/>
            </a:prstTxWarp>
          </a:bodyPr>
          <a:lstStyle>
            <a:lvl1pPr algn="l" defTabSz="955830">
              <a:defRPr sz="1300"/>
            </a:lvl1pPr>
          </a:lstStyle>
          <a:p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5278" y="6453036"/>
            <a:ext cx="4303903" cy="340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0" rIns="95561" bIns="47780" numCol="1" anchor="b" anchorCtr="0" compatLnSpc="1">
            <a:prstTxWarp prst="textNoShape">
              <a:avLst/>
            </a:prstTxWarp>
          </a:bodyPr>
          <a:lstStyle>
            <a:lvl1pPr algn="r" defTabSz="955830">
              <a:defRPr sz="1300"/>
            </a:lvl1pPr>
          </a:lstStyle>
          <a:p>
            <a:fld id="{DFC59639-0EB4-40D2-9A8B-1C07627486B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2189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57AB30-DEE2-4236-81A0-6A564976ABF5}" type="slidenum">
              <a:rPr lang="en-GB"/>
              <a:pPr/>
              <a:t>2</a:t>
            </a:fld>
            <a:endParaRPr lang="en-GB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59639-0EB4-40D2-9A8B-1C07627486B3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2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57AB30-DEE2-4236-81A0-6A564976ABF5}" type="slidenum">
              <a:rPr lang="en-GB"/>
              <a:pPr/>
              <a:t>6</a:t>
            </a:fld>
            <a:endParaRPr lang="en-GB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57AB30-DEE2-4236-81A0-6A564976ABF5}" type="slidenum">
              <a:rPr lang="en-GB"/>
              <a:pPr/>
              <a:t>8</a:t>
            </a:fld>
            <a:endParaRPr lang="en-GB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57AB30-DEE2-4236-81A0-6A564976ABF5}" type="slidenum">
              <a:rPr lang="en-GB"/>
              <a:pPr/>
              <a:t>16</a:t>
            </a:fld>
            <a:endParaRPr lang="en-GB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57AB30-DEE2-4236-81A0-6A564976ABF5}" type="slidenum">
              <a:rPr lang="en-GB"/>
              <a:pPr/>
              <a:t>17</a:t>
            </a:fld>
            <a:endParaRPr lang="en-GB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57AB30-DEE2-4236-81A0-6A564976ABF5}" type="slidenum">
              <a:rPr lang="en-GB"/>
              <a:pPr/>
              <a:t>18</a:t>
            </a:fld>
            <a:endParaRPr lang="en-GB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01B70A-03AB-4273-B085-1128DEF314FF}" type="slidenum">
              <a:rPr lang="en-GB"/>
              <a:pPr/>
              <a:t>21</a:t>
            </a:fld>
            <a:endParaRPr lang="en-GB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60C24A-05B2-45B6-B2EF-9EB8BC195A1A}" type="slidenum">
              <a:rPr lang="en-GB"/>
              <a:pPr/>
              <a:t>24</a:t>
            </a:fld>
            <a:endParaRPr lang="en-GB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000" b="1"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211513" y="6624638"/>
            <a:ext cx="949325" cy="2159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235450" y="6624638"/>
            <a:ext cx="4081463" cy="2159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 smtClean="0"/>
              <a:t>J.Chavanne</a:t>
            </a:r>
            <a:endParaRPr lang="en-GB" dirty="0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370888" y="6624638"/>
            <a:ext cx="746125" cy="215900"/>
          </a:xfrm>
        </p:spPr>
        <p:txBody>
          <a:bodyPr/>
          <a:lstStyle>
            <a:lvl1pPr>
              <a:defRPr/>
            </a:lvl1pPr>
          </a:lstStyle>
          <a:p>
            <a:fld id="{F4241312-74AD-427D-800F-EF5031B613C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 smtClean="0"/>
              <a:t>J.Chavanne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72E1D7-BBF7-41CA-A8C0-A5ECBCBEF25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65163"/>
            <a:ext cx="2057400" cy="5461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65163"/>
            <a:ext cx="6019800" cy="5461000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J. Chavanne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13E7B3-D659-420F-B493-55854C6CC42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5163"/>
            <a:ext cx="8229600" cy="847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238500" y="6613525"/>
            <a:ext cx="887413" cy="227013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03700" y="6613525"/>
            <a:ext cx="4170363" cy="22701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J. Chavanne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34388" y="6613525"/>
            <a:ext cx="663575" cy="227013"/>
          </a:xfrm>
        </p:spPr>
        <p:txBody>
          <a:bodyPr/>
          <a:lstStyle>
            <a:lvl1pPr>
              <a:defRPr/>
            </a:lvl1pPr>
          </a:lstStyle>
          <a:p>
            <a:fld id="{27D45F7A-C263-441A-997A-4F5A318106E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J. Chavanne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DA7827-2D07-4631-916B-7AEC0CE7A88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 smtClean="0"/>
              <a:t>J.Chavanne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989E9B-A026-48AD-8359-5DF8548FED8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J. Chavanne -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FE824D-9E43-4516-A372-0638620DDFB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J. Chavanne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405DB5-0E4F-495E-BCC8-7490D1D26A8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 smtClean="0"/>
              <a:t>J.Chavanne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702A86-F430-4EE8-B7F8-EA49F97A203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 smtClean="0"/>
              <a:t>J.Chavanne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073E8E-AF0D-4975-969F-53D56373AFE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J. Chavanne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93C79D-425D-47B9-9921-5F99643A364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 smtClean="0"/>
              <a:t>J.Chavanne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4CC47D-61F8-49BD-8E8D-1F207675673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65163"/>
            <a:ext cx="82296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0" y="6613525"/>
            <a:ext cx="887413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03700" y="6613525"/>
            <a:ext cx="4170363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J.Chavanne</a:t>
            </a:r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34388" y="6613525"/>
            <a:ext cx="663575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CC83A851-5587-495A-B97D-534545C124E8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179388" indent="-179388" algn="l" rtl="0" fontAlgn="base">
        <a:spcBef>
          <a:spcPct val="20000"/>
        </a:spcBef>
        <a:spcAft>
          <a:spcPct val="0"/>
        </a:spcAft>
        <a:buClr>
          <a:srgbClr val="7DA9DA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182563" algn="l" rtl="0" fontAlgn="base">
        <a:spcBef>
          <a:spcPct val="20000"/>
        </a:spcBef>
        <a:spcAft>
          <a:spcPct val="0"/>
        </a:spcAft>
        <a:buClr>
          <a:srgbClr val="7DA9DA"/>
        </a:buClr>
        <a:buChar char="•"/>
        <a:defRPr sz="2000">
          <a:solidFill>
            <a:schemeClr val="tx1"/>
          </a:solidFill>
          <a:latin typeface="+mn-lt"/>
        </a:defRPr>
      </a:lvl2pPr>
      <a:lvl3pPr marL="1073150" indent="-179388" algn="l" rtl="0" fontAlgn="base">
        <a:spcBef>
          <a:spcPct val="20000"/>
        </a:spcBef>
        <a:spcAft>
          <a:spcPct val="0"/>
        </a:spcAft>
        <a:buClr>
          <a:srgbClr val="7DA9DA"/>
        </a:buClr>
        <a:buChar char="•"/>
        <a:defRPr>
          <a:solidFill>
            <a:schemeClr val="tx1"/>
          </a:solidFill>
          <a:latin typeface="+mn-lt"/>
        </a:defRPr>
      </a:lvl3pPr>
      <a:lvl4pPr marL="1524000" indent="-182563" algn="l" rtl="0" fontAlgn="base">
        <a:spcBef>
          <a:spcPct val="20000"/>
        </a:spcBef>
        <a:spcAft>
          <a:spcPct val="0"/>
        </a:spcAft>
        <a:buClr>
          <a:srgbClr val="7DA9DA"/>
        </a:buClr>
        <a:buChar char="•"/>
        <a:defRPr sz="1600">
          <a:solidFill>
            <a:schemeClr val="tx1"/>
          </a:solidFill>
          <a:latin typeface="+mn-lt"/>
        </a:defRPr>
      </a:lvl4pPr>
      <a:lvl5pPr marL="1978025" indent="-188913" algn="l" rtl="0" fontAlgn="base">
        <a:spcBef>
          <a:spcPct val="20000"/>
        </a:spcBef>
        <a:spcAft>
          <a:spcPct val="0"/>
        </a:spcAft>
        <a:buClr>
          <a:srgbClr val="7DA9DA"/>
        </a:buClr>
        <a:buChar char="•"/>
        <a:defRPr sz="1400">
          <a:solidFill>
            <a:schemeClr val="tx1"/>
          </a:solidFill>
          <a:latin typeface="+mn-lt"/>
        </a:defRPr>
      </a:lvl5pPr>
      <a:lvl6pPr marL="2435225" indent="-188913" algn="l" rtl="0" fontAlgn="base">
        <a:spcBef>
          <a:spcPct val="20000"/>
        </a:spcBef>
        <a:spcAft>
          <a:spcPct val="0"/>
        </a:spcAft>
        <a:buClr>
          <a:srgbClr val="7DA9DA"/>
        </a:buClr>
        <a:buChar char="•"/>
        <a:defRPr sz="1400">
          <a:solidFill>
            <a:schemeClr val="tx1"/>
          </a:solidFill>
          <a:latin typeface="+mn-lt"/>
        </a:defRPr>
      </a:lvl6pPr>
      <a:lvl7pPr marL="2892425" indent="-188913" algn="l" rtl="0" fontAlgn="base">
        <a:spcBef>
          <a:spcPct val="20000"/>
        </a:spcBef>
        <a:spcAft>
          <a:spcPct val="0"/>
        </a:spcAft>
        <a:buClr>
          <a:srgbClr val="7DA9DA"/>
        </a:buClr>
        <a:buChar char="•"/>
        <a:defRPr sz="1400">
          <a:solidFill>
            <a:schemeClr val="tx1"/>
          </a:solidFill>
          <a:latin typeface="+mn-lt"/>
        </a:defRPr>
      </a:lvl7pPr>
      <a:lvl8pPr marL="3349625" indent="-188913" algn="l" rtl="0" fontAlgn="base">
        <a:spcBef>
          <a:spcPct val="20000"/>
        </a:spcBef>
        <a:spcAft>
          <a:spcPct val="0"/>
        </a:spcAft>
        <a:buClr>
          <a:srgbClr val="7DA9DA"/>
        </a:buClr>
        <a:buChar char="•"/>
        <a:defRPr sz="1400">
          <a:solidFill>
            <a:schemeClr val="tx1"/>
          </a:solidFill>
          <a:latin typeface="+mn-lt"/>
        </a:defRPr>
      </a:lvl8pPr>
      <a:lvl9pPr marL="3806825" indent="-188913" algn="l" rtl="0" fontAlgn="base">
        <a:spcBef>
          <a:spcPct val="20000"/>
        </a:spcBef>
        <a:spcAft>
          <a:spcPct val="0"/>
        </a:spcAft>
        <a:buClr>
          <a:srgbClr val="7DA9DA"/>
        </a:buClr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microsoft.com/office/2007/relationships/hdphoto" Target="../media/hdphoto2.wdp"/><Relationship Id="rId5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5.jpg"/><Relationship Id="rId3" Type="http://schemas.openxmlformats.org/officeDocument/2006/relationships/image" Target="../media/image2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7.jpg"/><Relationship Id="rId3" Type="http://schemas.openxmlformats.org/officeDocument/2006/relationships/image" Target="../media/image28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gif"/><Relationship Id="rId5" Type="http://schemas.openxmlformats.org/officeDocument/2006/relationships/oleObject" Target="../embeddings/oleObject1.bin"/><Relationship Id="rId6" Type="http://schemas.openxmlformats.org/officeDocument/2006/relationships/image" Target="../media/image6.emf"/><Relationship Id="rId7" Type="http://schemas.openxmlformats.org/officeDocument/2006/relationships/oleObject" Target="../embeddings/oleObject2.bin"/><Relationship Id="rId8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microsoft.com/office/2007/relationships/hdphoto" Target="../media/hdphoto1.wdp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11188" y="1773238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Magnets for a new low </a:t>
            </a:r>
            <a:r>
              <a:rPr lang="en-US" dirty="0" err="1" smtClean="0">
                <a:solidFill>
                  <a:srgbClr val="000000"/>
                </a:solidFill>
              </a:rPr>
              <a:t>emitance</a:t>
            </a:r>
            <a:r>
              <a:rPr lang="en-US" dirty="0" smtClean="0">
                <a:solidFill>
                  <a:srgbClr val="000000"/>
                </a:solidFill>
              </a:rPr>
              <a:t> storage ring at ESRF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043510" y="5589300"/>
            <a:ext cx="6400800" cy="57634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J. Chavanne ,G. Le </a:t>
            </a:r>
            <a:r>
              <a:rPr lang="en-US" dirty="0" err="1" smtClean="0">
                <a:solidFill>
                  <a:srgbClr val="000000"/>
                </a:solidFill>
              </a:rPr>
              <a:t>Bec</a:t>
            </a:r>
            <a:r>
              <a:rPr lang="en-US" dirty="0" smtClean="0">
                <a:solidFill>
                  <a:srgbClr val="000000"/>
                </a:solidFill>
              </a:rPr>
              <a:t>, P. </a:t>
            </a:r>
            <a:r>
              <a:rPr lang="en-US" dirty="0" err="1" smtClean="0">
                <a:solidFill>
                  <a:srgbClr val="000000"/>
                </a:solidFill>
              </a:rPr>
              <a:t>N’Gotta</a:t>
            </a:r>
            <a:r>
              <a:rPr lang="en-US" dirty="0" smtClean="0">
                <a:solidFill>
                  <a:srgbClr val="000000"/>
                </a:solidFill>
              </a:rPr>
              <a:t>, J.F. </a:t>
            </a:r>
            <a:r>
              <a:rPr lang="en-US" dirty="0" err="1" smtClean="0">
                <a:solidFill>
                  <a:srgbClr val="000000"/>
                </a:solidFill>
              </a:rPr>
              <a:t>Bouteille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3810" y="6676571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938267" y="6624427"/>
            <a:ext cx="4170363" cy="227013"/>
          </a:xfrm>
          <a:prstGeom prst="rect">
            <a:avLst/>
          </a:prstGeom>
        </p:spPr>
        <p:txBody>
          <a:bodyPr/>
          <a:lstStyle/>
          <a:p>
            <a:r>
              <a:rPr lang="en-US" sz="1050" dirty="0" smtClean="0">
                <a:solidFill>
                  <a:schemeClr val="bg1"/>
                </a:solidFill>
              </a:rPr>
              <a:t>J. Chavanne</a:t>
            </a:r>
            <a:endParaRPr lang="en-GB" sz="105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3356990"/>
            <a:ext cx="7849090" cy="2376330"/>
          </a:xfrm>
        </p:spPr>
        <p:txBody>
          <a:bodyPr/>
          <a:lstStyle/>
          <a:p>
            <a:r>
              <a:rPr lang="en-US" sz="1800" dirty="0" smtClean="0"/>
              <a:t>3D  magnetic modeling using RADIA</a:t>
            </a:r>
            <a:endParaRPr lang="en-US" sz="1800" dirty="0"/>
          </a:p>
          <a:p>
            <a:endParaRPr lang="en-US" sz="1800" dirty="0" smtClean="0"/>
          </a:p>
          <a:p>
            <a:pPr marL="446087" lvl="1" indent="0">
              <a:buNone/>
            </a:pPr>
            <a:r>
              <a:rPr lang="en-US" sz="1800" dirty="0" smtClean="0"/>
              <a:t>Native field integral calculation</a:t>
            </a:r>
          </a:p>
          <a:p>
            <a:pPr marL="446087" lvl="1" indent="0">
              <a:buNone/>
            </a:pPr>
            <a:r>
              <a:rPr lang="en-US" sz="1800" dirty="0" smtClean="0"/>
              <a:t>Electron beam tracking in magnet</a:t>
            </a:r>
          </a:p>
          <a:p>
            <a:pPr marL="446087" lvl="1" indent="0">
              <a:buNone/>
            </a:pPr>
            <a:r>
              <a:rPr lang="en-US" sz="1800" dirty="0" smtClean="0"/>
              <a:t>Efficient parameterization</a:t>
            </a:r>
            <a:r>
              <a:rPr lang="en-US" sz="1800" dirty="0"/>
              <a:t> </a:t>
            </a:r>
            <a:r>
              <a:rPr lang="en-US" sz="1800" dirty="0" smtClean="0"/>
              <a:t>for various optimization</a:t>
            </a:r>
          </a:p>
          <a:p>
            <a:pPr lvl="2">
              <a:buFont typeface="Wingdings" charset="2"/>
              <a:buChar char="§"/>
            </a:pPr>
            <a:r>
              <a:rPr lang="en-US" sz="1600" dirty="0" smtClean="0"/>
              <a:t>Pole shape</a:t>
            </a:r>
          </a:p>
          <a:p>
            <a:pPr lvl="2">
              <a:buFont typeface="Wingdings" charset="2"/>
              <a:buChar char="§"/>
            </a:pPr>
            <a:r>
              <a:rPr lang="en-US" sz="1600" dirty="0" smtClean="0"/>
              <a:t>Geometrical errors budget</a:t>
            </a:r>
          </a:p>
          <a:p>
            <a:pPr lvl="2">
              <a:buFont typeface="Wingdings" charset="2"/>
              <a:buChar char="§"/>
            </a:pPr>
            <a:r>
              <a:rPr lang="en-US" sz="1600" dirty="0" smtClean="0"/>
              <a:t>Electrical power</a:t>
            </a:r>
          </a:p>
          <a:p>
            <a:pPr lvl="2">
              <a:buFont typeface="Wingdings" charset="2"/>
              <a:buChar char="§"/>
            </a:pPr>
            <a:r>
              <a:rPr lang="en-US" sz="1600" dirty="0" smtClean="0"/>
              <a:t>….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973637" y="6612332"/>
            <a:ext cx="4170363" cy="227013"/>
          </a:xfrm>
        </p:spPr>
        <p:txBody>
          <a:bodyPr/>
          <a:lstStyle/>
          <a:p>
            <a:r>
              <a:rPr lang="en-US" dirty="0" smtClean="0"/>
              <a:t>J. Chavanne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1043510" y="620610"/>
            <a:ext cx="710963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sz="1800" dirty="0" smtClean="0"/>
          </a:p>
          <a:p>
            <a:pPr algn="l"/>
            <a:endParaRPr lang="en-US" sz="1800" dirty="0"/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 Achievable Magnet performance/ field quality in defined aperture</a:t>
            </a:r>
          </a:p>
          <a:p>
            <a:pPr marL="285750" indent="-285750" algn="l">
              <a:buFont typeface="Arial"/>
              <a:buChar char="•"/>
            </a:pPr>
            <a:endParaRPr lang="en-US" sz="1800" dirty="0" smtClean="0"/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Impact on vacuum chamber technology</a:t>
            </a:r>
          </a:p>
          <a:p>
            <a:pPr marL="285750" indent="-285750" algn="l">
              <a:buFont typeface="Arial"/>
              <a:buChar char="•"/>
            </a:pPr>
            <a:endParaRPr lang="en-US" sz="1800" dirty="0" smtClean="0"/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Impedance issue,….., </a:t>
            </a:r>
            <a:r>
              <a:rPr lang="en-US" sz="1800" dirty="0" err="1" smtClean="0"/>
              <a:t>etc</a:t>
            </a:r>
            <a:endParaRPr lang="en-US" sz="1800" dirty="0" smtClean="0"/>
          </a:p>
          <a:p>
            <a:pPr marL="285750" indent="-285750" algn="l">
              <a:buFont typeface="Arial"/>
              <a:buChar char="•"/>
            </a:pPr>
            <a:endParaRPr lang="en-US" sz="1800" dirty="0" smtClean="0"/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Energy efficiency</a:t>
            </a:r>
            <a:endParaRPr lang="en-US" sz="1800" dirty="0"/>
          </a:p>
        </p:txBody>
      </p:sp>
      <p:sp>
        <p:nvSpPr>
          <p:cNvPr id="6" name="Curved Right Arrow 5"/>
          <p:cNvSpPr/>
          <p:nvPr/>
        </p:nvSpPr>
        <p:spPr bwMode="auto">
          <a:xfrm>
            <a:off x="323410" y="1340710"/>
            <a:ext cx="648090" cy="1656230"/>
          </a:xfrm>
          <a:prstGeom prst="curv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Curved Right Arrow 8"/>
          <p:cNvSpPr/>
          <p:nvPr/>
        </p:nvSpPr>
        <p:spPr bwMode="auto">
          <a:xfrm rot="10800000">
            <a:off x="8172500" y="1124680"/>
            <a:ext cx="648090" cy="1728240"/>
          </a:xfrm>
          <a:prstGeom prst="curv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5575"/>
            <a:ext cx="8229600" cy="8477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Magnet design approach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8" descr="new_hybrid_steerer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310" y="4653170"/>
            <a:ext cx="1838348" cy="1771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96420" y="6093370"/>
            <a:ext cx="10097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P.M dipole</a:t>
            </a:r>
            <a:endParaRPr lang="en-US" dirty="0"/>
          </a:p>
        </p:txBody>
      </p:sp>
      <p:pic>
        <p:nvPicPr>
          <p:cNvPr id="11" name="Picture 10" descr="Quad_2d_new_V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330" y="3284980"/>
            <a:ext cx="1368190" cy="136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233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722237" y="6597440"/>
            <a:ext cx="4170363" cy="227013"/>
          </a:xfrm>
        </p:spPr>
        <p:txBody>
          <a:bodyPr/>
          <a:lstStyle/>
          <a:p>
            <a:r>
              <a:rPr lang="en-US" dirty="0" smtClean="0"/>
              <a:t>J. Chavanne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677333" y="1136952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 descr="Screen shot 2013-06-01 at 2.55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4" y="1268700"/>
            <a:ext cx="9144000" cy="270212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 bwMode="auto">
          <a:xfrm flipV="1">
            <a:off x="2555720" y="1268700"/>
            <a:ext cx="216030" cy="1440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2627730" y="836640"/>
            <a:ext cx="26097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Insertion Device Photon Beam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160393" y="822476"/>
            <a:ext cx="13621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Electron Beam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 bwMode="auto">
          <a:xfrm flipH="1" flipV="1">
            <a:off x="6228230" y="1052670"/>
            <a:ext cx="432060" cy="16562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1472277" y="3861060"/>
            <a:ext cx="637866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sz="1800" b="1" dirty="0"/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Small bore radius = tight  mechanical tolerances</a:t>
            </a:r>
          </a:p>
          <a:p>
            <a:pPr marL="285750" indent="-285750" algn="l">
              <a:buFont typeface="Arial"/>
              <a:buChar char="•"/>
            </a:pPr>
            <a:endParaRPr lang="en-US" sz="1800" dirty="0" smtClean="0"/>
          </a:p>
          <a:p>
            <a:pPr marL="285750" indent="-285750" algn="l">
              <a:buFont typeface="Arial"/>
              <a:buChar char="•"/>
            </a:pPr>
            <a:r>
              <a:rPr lang="en-US" sz="1800" dirty="0"/>
              <a:t>M</a:t>
            </a:r>
            <a:r>
              <a:rPr lang="en-US" sz="1800" dirty="0" smtClean="0"/>
              <a:t>echanical length (limited space) </a:t>
            </a:r>
            <a:r>
              <a:rPr lang="en-US" sz="1800" dirty="0" smtClean="0">
                <a:sym typeface="Wingdings"/>
              </a:rPr>
              <a:t> short coils</a:t>
            </a:r>
            <a:endParaRPr lang="en-US" sz="1800" dirty="0" smtClean="0"/>
          </a:p>
          <a:p>
            <a:pPr marL="285750" indent="-285750" algn="l">
              <a:buFont typeface="Arial"/>
              <a:buChar char="•"/>
            </a:pPr>
            <a:endParaRPr lang="en-US" sz="1800" dirty="0" smtClean="0"/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Photon beam path specific to SR sources (open magnets)</a:t>
            </a:r>
          </a:p>
          <a:p>
            <a:pPr marL="285750" indent="-285750" algn="l">
              <a:buFont typeface="Arial"/>
              <a:buChar char="•"/>
            </a:pPr>
            <a:endParaRPr lang="en-US" sz="1800" dirty="0"/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… </a:t>
            </a:r>
            <a:r>
              <a:rPr lang="en-US" sz="1800" dirty="0" err="1" smtClean="0"/>
              <a:t>etc</a:t>
            </a:r>
            <a:endParaRPr lang="en-US" sz="1800" dirty="0" smtClean="0"/>
          </a:p>
          <a:p>
            <a:pPr marL="285750" indent="-285750" algn="l">
              <a:buFont typeface="Arial"/>
              <a:buChar char="•"/>
            </a:pPr>
            <a:endParaRPr lang="en-US" sz="1800" dirty="0"/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5575"/>
            <a:ext cx="8229600" cy="8477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Geometrical design constraints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316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m_dipol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630"/>
            <a:ext cx="4572000" cy="4572000"/>
          </a:xfrm>
          <a:prstGeom prst="rect">
            <a:avLst/>
          </a:prstGeom>
        </p:spPr>
      </p:pic>
      <p:pic>
        <p:nvPicPr>
          <p:cNvPr id="8" name="Picture 7" descr="Screen shot 2013-01-24 at 3.41.10 PM.pn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48668"/>
            <a:ext cx="2198241" cy="2448278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H="1" flipV="1">
            <a:off x="3347830" y="2276840"/>
            <a:ext cx="432060" cy="1152160"/>
          </a:xfrm>
          <a:prstGeom prst="line">
            <a:avLst/>
          </a:prstGeom>
          <a:ln w="63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83460" y="3284980"/>
            <a:ext cx="1728240" cy="832756"/>
          </a:xfrm>
          <a:prstGeom prst="line">
            <a:avLst/>
          </a:prstGeom>
          <a:ln w="63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619590" y="5157240"/>
            <a:ext cx="1634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Building Block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83710" y="1556740"/>
            <a:ext cx="172435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Sm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Co</a:t>
            </a:r>
            <a:r>
              <a:rPr lang="en-US" sz="1600" baseline="-25000" dirty="0" smtClean="0"/>
              <a:t>17</a:t>
            </a:r>
            <a:r>
              <a:rPr lang="en-US" sz="1600" dirty="0" smtClean="0"/>
              <a:t> Magnet</a:t>
            </a:r>
          </a:p>
          <a:p>
            <a:r>
              <a:rPr lang="en-US" sz="1600" dirty="0" smtClean="0"/>
              <a:t>Min. gap 90 mm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899490" y="1340710"/>
            <a:ext cx="1134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Iron yoke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79390" y="3789050"/>
            <a:ext cx="646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Pole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580140" y="3934829"/>
            <a:ext cx="3225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Vertical field along beam path</a:t>
            </a:r>
          </a:p>
          <a:p>
            <a:r>
              <a:rPr lang="en-US" dirty="0" smtClean="0"/>
              <a:t>(3D simulations)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267680" y="5661310"/>
            <a:ext cx="222584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PM weight ~ 25kg</a:t>
            </a:r>
          </a:p>
          <a:p>
            <a:r>
              <a:rPr lang="en-US" dirty="0" smtClean="0"/>
              <a:t>Total weight  400 ~500 kg</a:t>
            </a:r>
          </a:p>
          <a:p>
            <a:r>
              <a:rPr lang="en-US" dirty="0" smtClean="0"/>
              <a:t>Magnetic length: 2.07 m</a:t>
            </a:r>
            <a:endParaRPr lang="en-US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5575"/>
            <a:ext cx="8229600" cy="8477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Dipole with longitudinal gradient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 descr="field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601" y="1340710"/>
            <a:ext cx="4488624" cy="2592360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>
          <a:xfrm flipV="1">
            <a:off x="1763610" y="1700760"/>
            <a:ext cx="72010" cy="619304"/>
          </a:xfrm>
          <a:prstGeom prst="line">
            <a:avLst/>
          </a:prstGeom>
          <a:ln w="63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938267" y="6597440"/>
            <a:ext cx="4170363" cy="227013"/>
          </a:xfrm>
        </p:spPr>
        <p:txBody>
          <a:bodyPr/>
          <a:lstStyle/>
          <a:p>
            <a:r>
              <a:rPr lang="en-US" dirty="0" smtClean="0"/>
              <a:t>J. Chavanne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5148080" y="4581160"/>
            <a:ext cx="32840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/>
              <a:t>Field tuning</a:t>
            </a:r>
          </a:p>
          <a:p>
            <a:pPr algn="l"/>
            <a:endParaRPr lang="en-US" sz="1600" dirty="0"/>
          </a:p>
          <a:p>
            <a:pPr algn="l"/>
            <a:r>
              <a:rPr lang="en-US" sz="1600" dirty="0" smtClean="0"/>
              <a:t>Dedicated movable shims : ± 3 %</a:t>
            </a:r>
          </a:p>
          <a:p>
            <a:pPr algn="l"/>
            <a:endParaRPr lang="en-US" sz="1600" dirty="0" smtClean="0"/>
          </a:p>
          <a:p>
            <a:pPr algn="l"/>
            <a:r>
              <a:rPr lang="en-US" sz="1600" dirty="0" smtClean="0"/>
              <a:t>Coil: ± 100 </a:t>
            </a:r>
            <a:r>
              <a:rPr lang="en-US" sz="1600" dirty="0" err="1" smtClean="0"/>
              <a:t>A.turns</a:t>
            </a:r>
            <a:r>
              <a:rPr lang="en-US" sz="1600" dirty="0" smtClean="0"/>
              <a:t> ± 1.5 % of total</a:t>
            </a:r>
          </a:p>
          <a:p>
            <a:pPr algn="l"/>
            <a:r>
              <a:rPr lang="en-US" sz="1600" dirty="0" smtClean="0"/>
              <a:t>Deflection angle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1122" y="692620"/>
            <a:ext cx="80754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ESRF has a long experience with Permanent magnet systems (Insertion Devices) 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316335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le_prof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10" y="1700760"/>
            <a:ext cx="3779890" cy="3779890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5575"/>
            <a:ext cx="8229600" cy="8477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Pole shape optimization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8306" y="2060810"/>
            <a:ext cx="6965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∆B/B0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508130" y="4941210"/>
            <a:ext cx="27667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∆B/B,&lt;10</a:t>
            </a:r>
            <a:r>
              <a:rPr lang="en-US" baseline="30000" dirty="0" smtClean="0"/>
              <a:t>-4 </a:t>
            </a:r>
            <a:r>
              <a:rPr lang="en-US" dirty="0" smtClean="0"/>
              <a:t> (-15 mm &lt;x&lt;15 mm)</a:t>
            </a:r>
            <a:r>
              <a:rPr lang="en-US" baseline="30000" dirty="0" smtClean="0"/>
              <a:t>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532550" y="4149100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179390" y="3429000"/>
            <a:ext cx="352849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3275820" y="3068950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10" y="2420860"/>
            <a:ext cx="5032767" cy="2226430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 bwMode="auto">
          <a:xfrm>
            <a:off x="683460" y="1196690"/>
            <a:ext cx="259236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1547580" y="836640"/>
            <a:ext cx="7333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60 mm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652150" y="1124680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Max field 0.6 T</a:t>
            </a:r>
            <a:endParaRPr lang="en-US" sz="1800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932050" y="6597440"/>
            <a:ext cx="4170363" cy="227013"/>
          </a:xfrm>
        </p:spPr>
        <p:txBody>
          <a:bodyPr/>
          <a:lstStyle/>
          <a:p>
            <a:r>
              <a:rPr lang="en-US" dirty="0" smtClean="0"/>
              <a:t>J. Chavanne</a:t>
            </a:r>
            <a:endParaRPr lang="en-GB" dirty="0"/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2051650" y="3140960"/>
            <a:ext cx="0" cy="720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2123660" y="3501010"/>
            <a:ext cx="7333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 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1223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480" y="661050"/>
            <a:ext cx="6984970" cy="3786129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95420" y="1"/>
            <a:ext cx="8229600" cy="548600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Magnet modules arrangement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27730" y="4581160"/>
            <a:ext cx="418592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Whole magnet oriented along mean beam </a:t>
            </a:r>
            <a:r>
              <a:rPr lang="en-US" dirty="0" smtClean="0"/>
              <a:t>path</a:t>
            </a:r>
          </a:p>
          <a:p>
            <a:pPr algn="l"/>
            <a:r>
              <a:rPr lang="en-US" dirty="0" smtClean="0"/>
              <a:t>Modules translated  horizontally by few millimeters</a:t>
            </a:r>
          </a:p>
          <a:p>
            <a:pPr algn="l"/>
            <a:r>
              <a:rPr lang="en-US" dirty="0" smtClean="0"/>
              <a:t>Residual offsets vs local magnetic axis ±2.5 mm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7586" y="5373270"/>
            <a:ext cx="88689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 magnets with longitudinal gradient= 640 modules with similar shape and different amount of magnet blocks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31031" y="5733320"/>
            <a:ext cx="6733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 3.2 tons  ( 380 dm</a:t>
            </a:r>
            <a:r>
              <a:rPr lang="en-US" baseline="30000" dirty="0" smtClean="0"/>
              <a:t>3</a:t>
            </a:r>
            <a:r>
              <a:rPr lang="en-US" dirty="0" smtClean="0"/>
              <a:t>) of Sm</a:t>
            </a:r>
            <a:r>
              <a:rPr lang="en-US" baseline="-25000" dirty="0" smtClean="0"/>
              <a:t>2</a:t>
            </a:r>
            <a:r>
              <a:rPr lang="en-US" dirty="0" smtClean="0"/>
              <a:t>Co</a:t>
            </a:r>
            <a:r>
              <a:rPr lang="en-US" baseline="-25000" dirty="0" smtClean="0"/>
              <a:t>17</a:t>
            </a:r>
            <a:r>
              <a:rPr lang="en-US" dirty="0" smtClean="0"/>
              <a:t> permanent magnets needed for all 128 magnets</a:t>
            </a:r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938267" y="6597440"/>
            <a:ext cx="4170363" cy="227013"/>
          </a:xfrm>
        </p:spPr>
        <p:txBody>
          <a:bodyPr/>
          <a:lstStyle/>
          <a:p>
            <a:r>
              <a:rPr lang="en-US" dirty="0" smtClean="0"/>
              <a:t>J. Chavanne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4036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932050" y="6586457"/>
            <a:ext cx="4170363" cy="227013"/>
          </a:xfrm>
        </p:spPr>
        <p:txBody>
          <a:bodyPr/>
          <a:lstStyle/>
          <a:p>
            <a:r>
              <a:rPr lang="en-US" dirty="0" smtClean="0"/>
              <a:t>J. Chavanne</a:t>
            </a:r>
            <a:endParaRPr lang="en-GB" dirty="0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5575"/>
            <a:ext cx="8229600" cy="8477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Combined dipole/quadrupoles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5203" y="724570"/>
            <a:ext cx="71272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/>
              <a:t>Purpose : restore exiting BM source points for the new lattice</a:t>
            </a:r>
            <a:endParaRPr lang="en-US" sz="2000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3779890" y="1772770"/>
            <a:ext cx="1440200" cy="3600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563860" y="1772770"/>
            <a:ext cx="216030" cy="360050"/>
          </a:xfrm>
          <a:prstGeom prst="rect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rgbClr val="3366FF"/>
              </a:solidFill>
              <a:effectLst/>
              <a:latin typeface="Arial" charset="0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 flipV="1">
            <a:off x="1835620" y="1916790"/>
            <a:ext cx="6480900" cy="3572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Rectangle 18"/>
          <p:cNvSpPr/>
          <p:nvPr/>
        </p:nvSpPr>
        <p:spPr bwMode="auto">
          <a:xfrm>
            <a:off x="1835620" y="3429000"/>
            <a:ext cx="792110" cy="360050"/>
          </a:xfrm>
          <a:prstGeom prst="rect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rgbClr val="3366FF"/>
              </a:solidFill>
              <a:effectLst/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3275820" y="3429000"/>
            <a:ext cx="1440200" cy="3600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68180" y="1392983"/>
            <a:ext cx="6871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0.85 T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907630" y="1412720"/>
            <a:ext cx="12759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0.4 T soft end</a:t>
            </a:r>
            <a:endParaRPr lang="en-US" dirty="0"/>
          </a:p>
        </p:txBody>
      </p:sp>
      <p:cxnSp>
        <p:nvCxnSpPr>
          <p:cNvPr id="24" name="Straight Connector 23"/>
          <p:cNvCxnSpPr>
            <a:stCxn id="22" idx="3"/>
            <a:endCxn id="15" idx="0"/>
          </p:cNvCxnSpPr>
          <p:nvPr/>
        </p:nvCxnSpPr>
        <p:spPr bwMode="auto">
          <a:xfrm>
            <a:off x="3183628" y="1566609"/>
            <a:ext cx="488247" cy="20616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>
            <a:stCxn id="14" idx="1"/>
          </p:cNvCxnSpPr>
          <p:nvPr/>
        </p:nvCxnSpPr>
        <p:spPr bwMode="auto">
          <a:xfrm>
            <a:off x="3779890" y="1952795"/>
            <a:ext cx="4464620" cy="54007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H="1">
            <a:off x="5004061" y="1484730"/>
            <a:ext cx="792109" cy="3600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3911815" y="1940980"/>
            <a:ext cx="4320600" cy="2880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7524410" y="1844780"/>
            <a:ext cx="13782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6mrad @ 0.4 T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7556728" y="2132820"/>
            <a:ext cx="1479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6mrad @ 0.85 T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1583167" y="3002988"/>
            <a:ext cx="1548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0.334 </a:t>
            </a:r>
            <a:r>
              <a:rPr lang="en-US" dirty="0"/>
              <a:t>T / 50 Tm</a:t>
            </a:r>
            <a:r>
              <a:rPr lang="en-US" baseline="30000" dirty="0"/>
              <a:t>-1</a:t>
            </a:r>
            <a:endParaRPr lang="en-GB" baseline="30000" dirty="0"/>
          </a:p>
          <a:p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3275820" y="2924930"/>
            <a:ext cx="1448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0.85 T / 45 Tm</a:t>
            </a:r>
            <a:r>
              <a:rPr lang="en-US" baseline="30000" dirty="0"/>
              <a:t>-1</a:t>
            </a:r>
          </a:p>
          <a:p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1547580" y="3645030"/>
            <a:ext cx="612085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>
            <a:off x="2219860" y="3284980"/>
            <a:ext cx="0" cy="7201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>
            <a:off x="2771750" y="3645030"/>
            <a:ext cx="4896680" cy="2880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/>
          <p:nvPr/>
        </p:nvCxnSpPr>
        <p:spPr bwMode="auto">
          <a:xfrm>
            <a:off x="3203810" y="3681035"/>
            <a:ext cx="4464620" cy="54007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2" name="TextBox 51"/>
          <p:cNvSpPr txBox="1"/>
          <p:nvPr/>
        </p:nvSpPr>
        <p:spPr>
          <a:xfrm>
            <a:off x="7452400" y="3985343"/>
            <a:ext cx="1479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6mrad @ 0.85 T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7380390" y="3625293"/>
            <a:ext cx="15779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6mrad @ 0.334 T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1043510" y="4797190"/>
            <a:ext cx="589472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 smtClean="0"/>
              <a:t>Magnetic design under study</a:t>
            </a:r>
          </a:p>
          <a:p>
            <a:pPr algn="l"/>
            <a:endParaRPr lang="en-US" sz="1800" dirty="0"/>
          </a:p>
          <a:p>
            <a:pPr algn="l"/>
            <a:r>
              <a:rPr lang="en-US" sz="1800" dirty="0" smtClean="0"/>
              <a:t>Possibly based on Permanent Magnets as other dipoles</a:t>
            </a:r>
          </a:p>
          <a:p>
            <a:pPr algn="l"/>
            <a:endParaRPr lang="en-US" sz="1800" dirty="0" smtClean="0"/>
          </a:p>
          <a:p>
            <a:pPr algn="l"/>
            <a:r>
              <a:rPr lang="en-US" sz="1800" dirty="0" smtClean="0"/>
              <a:t>Field tunability  …..</a:t>
            </a:r>
            <a:endParaRPr lang="en-US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251400" y="1772770"/>
            <a:ext cx="1332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Existing lattice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14131" y="3501010"/>
            <a:ext cx="10627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 lattice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104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5575"/>
            <a:ext cx="8229600" cy="8477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High gradient </a:t>
            </a:r>
            <a:r>
              <a:rPr lang="en-US" dirty="0" err="1" smtClean="0">
                <a:solidFill>
                  <a:schemeClr val="bg1"/>
                </a:solidFill>
              </a:rPr>
              <a:t>quadrupoles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6583363" y="7553325"/>
            <a:ext cx="27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7DA9DA"/>
              </a:buClr>
              <a:buFontTx/>
              <a:buChar char="•"/>
            </a:pPr>
            <a:endParaRPr lang="en-US" sz="2000"/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467430" y="908650"/>
            <a:ext cx="8676570" cy="518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 laminations</a:t>
            </a: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1800" kern="0" dirty="0" smtClean="0">
                <a:latin typeface="+mn-lt"/>
              </a:rPr>
              <a:t>Storage ring</a:t>
            </a:r>
            <a:r>
              <a:rPr lang="en-US" sz="1800" kern="0" dirty="0" smtClean="0">
                <a:latin typeface="+mn-lt"/>
                <a:sym typeface="Wingdings" pitchFamily="2" charset="2"/>
              </a:rPr>
              <a:t> Constant field</a:t>
            </a:r>
            <a:endParaRPr lang="en-US" sz="1800" kern="0" dirty="0" smtClean="0"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1800" kern="0" dirty="0" smtClean="0">
                <a:latin typeface="+mn-lt"/>
              </a:rPr>
              <a:t>Stringent mechanical tolerances</a:t>
            </a: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1800" kern="0" dirty="0" smtClean="0">
                <a:latin typeface="+mn-lt"/>
              </a:rPr>
              <a:t>Demanding alignment</a:t>
            </a: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endParaRPr lang="en-US" sz="1800" kern="0" dirty="0" smtClean="0"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tabLst/>
              <a:defRPr/>
            </a:pPr>
            <a:r>
              <a:rPr lang="en-US" sz="2400" b="1" kern="0" dirty="0" smtClean="0">
                <a:solidFill>
                  <a:schemeClr val="accent2"/>
                </a:solidFill>
                <a:latin typeface="+mn-lt"/>
              </a:rPr>
              <a:t>Field quality</a:t>
            </a: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1800" kern="0" dirty="0" smtClean="0">
                <a:latin typeface="+mn-lt"/>
              </a:rPr>
              <a:t>Asymmetric GFR (∆G/G&lt;10</a:t>
            </a:r>
            <a:r>
              <a:rPr lang="en-US" sz="1800" kern="0" baseline="30000" dirty="0" smtClean="0">
                <a:latin typeface="+mn-lt"/>
              </a:rPr>
              <a:t>-3</a:t>
            </a:r>
            <a:r>
              <a:rPr lang="en-US" sz="1800" kern="0" dirty="0" smtClean="0">
                <a:latin typeface="+mn-lt"/>
              </a:rPr>
              <a:t>)</a:t>
            </a: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1800" kern="0" dirty="0" smtClean="0">
                <a:latin typeface="+mn-lt"/>
              </a:rPr>
              <a:t>Optimization of the pole profile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tabLst/>
              <a:defRPr/>
            </a:pPr>
            <a:endParaRPr lang="en-US" sz="1800" kern="0" dirty="0" smtClean="0"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endParaRPr lang="en-US" sz="1800" kern="0" dirty="0" smtClean="0"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tabLst/>
              <a:defRPr/>
            </a:pPr>
            <a:r>
              <a:rPr lang="en-US" sz="2400" b="1" kern="0" dirty="0" smtClean="0">
                <a:solidFill>
                  <a:schemeClr val="accent2"/>
                </a:solidFill>
                <a:latin typeface="+mn-lt"/>
              </a:rPr>
              <a:t>Optimization criteria</a:t>
            </a: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1800" kern="0" dirty="0" smtClean="0">
                <a:latin typeface="+mn-lt"/>
              </a:rPr>
              <a:t>Field quality in GFR</a:t>
            </a: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1800" kern="0" dirty="0" smtClean="0">
                <a:latin typeface="+mn-lt"/>
              </a:rPr>
              <a:t>Power consumption</a:t>
            </a: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1800" kern="0" dirty="0" smtClean="0">
                <a:latin typeface="+mn-lt"/>
              </a:rPr>
              <a:t>Compactness</a:t>
            </a: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endParaRPr lang="en-US" sz="1800" kern="0" dirty="0" smtClean="0"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endParaRPr lang="en-US" sz="1800" kern="0" dirty="0" smtClean="0"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endParaRPr lang="en-US" sz="1800" kern="0" dirty="0" smtClean="0"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endParaRPr lang="en-US" sz="1800" kern="0" dirty="0" smtClean="0"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endParaRPr lang="en-US" sz="1800" kern="0" dirty="0" smtClean="0"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endParaRPr lang="en-US" sz="1800" kern="0" dirty="0" smtClean="0"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endParaRPr lang="en-US" sz="1800" kern="0" dirty="0" smtClean="0"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endParaRPr lang="en-US" sz="1800" kern="0" dirty="0" smtClean="0"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endParaRPr lang="en-US" sz="1800" kern="0" dirty="0" smtClean="0"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18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 descr="QFA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79" y="1124680"/>
            <a:ext cx="4307113" cy="4425523"/>
          </a:xfrm>
          <a:prstGeom prst="rect">
            <a:avLst/>
          </a:prstGeom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938267" y="6597440"/>
            <a:ext cx="4170363" cy="227013"/>
          </a:xfrm>
        </p:spPr>
        <p:txBody>
          <a:bodyPr/>
          <a:lstStyle/>
          <a:p>
            <a:r>
              <a:rPr lang="en-US" dirty="0" smtClean="0"/>
              <a:t>J. Chavanne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8930" y="-227115"/>
            <a:ext cx="8229600" cy="8477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High gradient quadrupole design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6583363" y="7553325"/>
            <a:ext cx="27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7DA9DA"/>
              </a:buClr>
              <a:buFontTx/>
              <a:buChar char="•"/>
            </a:pPr>
            <a:endParaRPr lang="en-US" sz="2000"/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467430" y="980660"/>
            <a:ext cx="3888540" cy="518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Design parameters</a:t>
            </a: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1800" kern="0" dirty="0" smtClean="0">
                <a:latin typeface="+mn-lt"/>
              </a:rPr>
              <a:t>Spec: 100 T/m x 335 mm</a:t>
            </a: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1800" kern="0" dirty="0" smtClean="0">
                <a:latin typeface="+mn-lt"/>
              </a:rPr>
              <a:t>Bore radius: 11 mm</a:t>
            </a: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tabLst/>
              <a:defRPr/>
            </a:pPr>
            <a:endParaRPr lang="en-US" sz="1800" kern="0" dirty="0" smtClean="0"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tabLst/>
              <a:defRPr/>
            </a:pPr>
            <a:endParaRPr lang="en-US" sz="1800" kern="0" dirty="0"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tabLst/>
              <a:defRPr/>
            </a:pPr>
            <a:endParaRPr lang="en-US" sz="1800" kern="0" dirty="0" smtClean="0"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tabLst/>
              <a:defRPr/>
            </a:pPr>
            <a:endParaRPr lang="en-US" sz="1800" kern="0" dirty="0" smtClean="0"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tabLst/>
              <a:defRPr/>
            </a:pPr>
            <a:r>
              <a:rPr lang="en-US" sz="2400" b="1" kern="0" dirty="0" smtClean="0">
                <a:solidFill>
                  <a:schemeClr val="accent2"/>
                </a:solidFill>
                <a:latin typeface="+mn-lt"/>
              </a:rPr>
              <a:t>Magnet length</a:t>
            </a: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1800" kern="0" dirty="0" smtClean="0">
                <a:latin typeface="+mn-lt"/>
              </a:rPr>
              <a:t>Mechanical length: 360 mm (</a:t>
            </a:r>
            <a:r>
              <a:rPr lang="en-US" sz="1800" kern="0" dirty="0" err="1" smtClean="0">
                <a:latin typeface="+mn-lt"/>
              </a:rPr>
              <a:t>iron+coils</a:t>
            </a:r>
            <a:r>
              <a:rPr lang="en-US" sz="1800" kern="0" dirty="0" smtClean="0">
                <a:latin typeface="+mn-lt"/>
              </a:rPr>
              <a:t>)</a:t>
            </a: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1800" kern="0" dirty="0" smtClean="0">
                <a:latin typeface="+mn-lt"/>
              </a:rPr>
              <a:t>1 kW</a:t>
            </a: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endParaRPr lang="en-US" sz="1800" kern="0" dirty="0" smtClean="0"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endParaRPr lang="en-US" sz="1800" kern="0" dirty="0" smtClean="0"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endParaRPr lang="en-US" sz="1800" kern="0" dirty="0" smtClean="0"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endParaRPr lang="en-US" sz="1800" kern="0" dirty="0" smtClean="0"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18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" name="Picture 15" descr="Pow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05878" y="1124680"/>
            <a:ext cx="4838122" cy="3879475"/>
          </a:xfrm>
          <a:prstGeom prst="rect">
            <a:avLst/>
          </a:prstGeom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938267" y="6597440"/>
            <a:ext cx="4170363" cy="227013"/>
          </a:xfrm>
        </p:spPr>
        <p:txBody>
          <a:bodyPr/>
          <a:lstStyle/>
          <a:p>
            <a:r>
              <a:rPr lang="en-US" dirty="0" smtClean="0"/>
              <a:t>J. Chavanne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5575"/>
            <a:ext cx="8229600" cy="8477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High gradient quadrupole design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6583363" y="7553325"/>
            <a:ext cx="27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7DA9DA"/>
              </a:buClr>
              <a:buFontTx/>
              <a:buChar char="•"/>
            </a:pPr>
            <a:endParaRPr lang="en-US" sz="2000"/>
          </a:p>
        </p:txBody>
      </p:sp>
      <p:sp>
        <p:nvSpPr>
          <p:cNvPr id="20" name="Text Placeholder 13"/>
          <p:cNvSpPr>
            <a:spLocks noGrp="1"/>
          </p:cNvSpPr>
          <p:nvPr>
            <p:ph type="body" sz="half" idx="1"/>
          </p:nvPr>
        </p:nvSpPr>
        <p:spPr>
          <a:xfrm>
            <a:off x="107380" y="1052670"/>
            <a:ext cx="7921100" cy="4525963"/>
          </a:xfrm>
        </p:spPr>
        <p:txBody>
          <a:bodyPr/>
          <a:lstStyle/>
          <a:p>
            <a:pPr>
              <a:buNone/>
            </a:pPr>
            <a:endParaRPr lang="en-US" sz="2000" dirty="0" smtClean="0"/>
          </a:p>
        </p:txBody>
      </p:sp>
      <p:pic>
        <p:nvPicPr>
          <p:cNvPr id="8" name="Picture 7" descr="Gradi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390" y="1628750"/>
            <a:ext cx="4220799" cy="3384471"/>
          </a:xfrm>
          <a:prstGeom prst="rect">
            <a:avLst/>
          </a:prstGeom>
        </p:spPr>
      </p:pic>
      <p:pic>
        <p:nvPicPr>
          <p:cNvPr id="10" name="Picture 9" descr="fieldQualit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35382" y="1585278"/>
            <a:ext cx="4185208" cy="33559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08891" y="5229250"/>
            <a:ext cx="2378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Gradient vs. current</a:t>
            </a:r>
            <a:endParaRPr lang="en-GB" sz="1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413485" y="5229250"/>
            <a:ext cx="308289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Variation of </a:t>
            </a:r>
            <a:r>
              <a:rPr lang="en-US" sz="1600" b="1" dirty="0" err="1" smtClean="0"/>
              <a:t>multipole</a:t>
            </a:r>
            <a:r>
              <a:rPr lang="en-US" sz="1600" b="1" dirty="0" smtClean="0"/>
              <a:t> content </a:t>
            </a:r>
            <a:br>
              <a:rPr lang="en-US" sz="1600" b="1" dirty="0" smtClean="0"/>
            </a:br>
            <a:r>
              <a:rPr lang="en-US" sz="1600" b="1" dirty="0" smtClean="0"/>
              <a:t>(reference: 130 A)</a:t>
            </a:r>
            <a:endParaRPr lang="en-GB" sz="1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572872" y="692620"/>
            <a:ext cx="3433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Magnet close to saturation</a:t>
            </a:r>
            <a:endParaRPr lang="en-US" sz="2000" b="1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938267" y="6597440"/>
            <a:ext cx="4170363" cy="227013"/>
          </a:xfrm>
        </p:spPr>
        <p:txBody>
          <a:bodyPr/>
          <a:lstStyle/>
          <a:p>
            <a:r>
              <a:rPr lang="en-US" dirty="0" smtClean="0"/>
              <a:t>J. Chavanne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pgrade_sextupo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20" y="980660"/>
            <a:ext cx="3609975" cy="3581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11950" y="1700760"/>
            <a:ext cx="46282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Integrated sextupole : 420 T/m nominal </a:t>
            </a:r>
          </a:p>
          <a:p>
            <a:endParaRPr lang="en-US" sz="2000" dirty="0"/>
          </a:p>
          <a:p>
            <a:r>
              <a:rPr lang="en-US" sz="2000" dirty="0" smtClean="0"/>
              <a:t>2D sextupole: 1500 T/m</a:t>
            </a:r>
            <a:r>
              <a:rPr lang="en-US" sz="2000" baseline="30000" dirty="0" smtClean="0"/>
              <a:t>2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11450" y="692620"/>
            <a:ext cx="24226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Bore radius 19  mm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40" y="3140960"/>
            <a:ext cx="4680650" cy="278928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 bwMode="auto">
          <a:xfrm flipV="1">
            <a:off x="7164360" y="3645030"/>
            <a:ext cx="0" cy="18002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1172527" y="5013220"/>
            <a:ext cx="1210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correctors</a:t>
            </a:r>
            <a:endParaRPr lang="en-US" sz="1800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5575"/>
            <a:ext cx="8229600" cy="8477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Sextupole magnet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 flipH="1">
            <a:off x="1115520" y="3861060"/>
            <a:ext cx="648090" cy="122417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7452400" y="4077090"/>
            <a:ext cx="57608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354845" y="5589300"/>
            <a:ext cx="3142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Mechanical length &lt; 300 mm</a:t>
            </a:r>
            <a:endParaRPr lang="en-US" sz="1800" dirty="0"/>
          </a:p>
        </p:txBody>
      </p:sp>
      <p:cxnSp>
        <p:nvCxnSpPr>
          <p:cNvPr id="14" name="Straight Connector 13"/>
          <p:cNvCxnSpPr/>
          <p:nvPr/>
        </p:nvCxnSpPr>
        <p:spPr bwMode="auto">
          <a:xfrm flipH="1">
            <a:off x="1115520" y="3645030"/>
            <a:ext cx="1728240" cy="1440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4220242" y="1052670"/>
            <a:ext cx="44118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Sextupole homogeneity &lt; 1% in GFR</a:t>
            </a:r>
            <a:endParaRPr lang="en-US" sz="2000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010277" y="6597440"/>
            <a:ext cx="4170363" cy="227013"/>
          </a:xfrm>
        </p:spPr>
        <p:txBody>
          <a:bodyPr/>
          <a:lstStyle/>
          <a:p>
            <a:r>
              <a:rPr lang="en-US" dirty="0" smtClean="0"/>
              <a:t>J. Chavanne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2028858" y="4437140"/>
            <a:ext cx="1685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Laminate yoke</a:t>
            </a:r>
            <a:endParaRPr lang="en-US" sz="1800" dirty="0"/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3131800" y="3212970"/>
            <a:ext cx="216030" cy="12961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906777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extu3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140" y="1628750"/>
            <a:ext cx="2420860" cy="2420860"/>
          </a:xfrm>
          <a:prstGeom prst="rect">
            <a:avLst/>
          </a:prstGeom>
        </p:spPr>
      </p:pic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5575"/>
            <a:ext cx="8229600" cy="8477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Outline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6583363" y="7553325"/>
            <a:ext cx="27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7DA9DA"/>
              </a:buClr>
              <a:buFontTx/>
              <a:buChar char="•"/>
            </a:pPr>
            <a:endParaRPr lang="en-US" sz="2000"/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179390" y="908650"/>
            <a:ext cx="4211950" cy="518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New magnet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lattice </a:t>
            </a: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Tx/>
              <a:buNone/>
              <a:tabLst/>
              <a:defRPr/>
            </a:pPr>
            <a:endParaRPr lang="en-US" sz="2000" kern="0" noProof="0" dirty="0" smtClean="0">
              <a:latin typeface="+mn-lt"/>
            </a:endParaRPr>
          </a:p>
          <a:p>
            <a:pPr marL="179388" indent="-179388" algn="l">
              <a:spcBef>
                <a:spcPct val="20000"/>
              </a:spcBef>
              <a:buClr>
                <a:srgbClr val="7DA9DA"/>
              </a:buClr>
              <a:buFont typeface="Arial" pitchFamily="34" charset="0"/>
              <a:buChar char="•"/>
              <a:defRPr/>
            </a:pPr>
            <a:r>
              <a:rPr lang="en-US" sz="2000" kern="0" dirty="0"/>
              <a:t>Why</a:t>
            </a:r>
            <a:r>
              <a:rPr lang="en-US" sz="2000" kern="0" dirty="0" smtClean="0"/>
              <a:t>?</a:t>
            </a:r>
            <a:endParaRPr lang="en-US" sz="2000" kern="0" noProof="0" dirty="0" smtClean="0"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000" kern="0" noProof="0" dirty="0" smtClean="0">
                <a:latin typeface="+mn-lt"/>
              </a:rPr>
              <a:t>Magnet requirement</a:t>
            </a: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endParaRPr lang="en-US" sz="2000" b="1" kern="0" dirty="0" smtClean="0">
              <a:solidFill>
                <a:schemeClr val="accent2"/>
              </a:solidFill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tabLst/>
              <a:defRPr/>
            </a:pPr>
            <a:r>
              <a:rPr lang="en-US" sz="2400" b="1" kern="0" noProof="0" dirty="0" smtClean="0">
                <a:solidFill>
                  <a:schemeClr val="accent2"/>
                </a:solidFill>
                <a:latin typeface="+mn-lt"/>
              </a:rPr>
              <a:t>Magnet design</a:t>
            </a: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000" kern="0" noProof="0" dirty="0" smtClean="0">
                <a:latin typeface="+mn-lt"/>
              </a:rPr>
              <a:t>Specifications</a:t>
            </a: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000" kern="0" dirty="0" smtClean="0">
                <a:latin typeface="+mn-lt"/>
              </a:rPr>
              <a:t>Constraints</a:t>
            </a:r>
            <a:endParaRPr lang="en-US" sz="2000" kern="0" noProof="0" dirty="0" smtClean="0"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tabLst/>
              <a:defRPr/>
            </a:pPr>
            <a:endParaRPr lang="en-US" sz="1800" kern="0" dirty="0" smtClean="0"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tabLst/>
              <a:defRPr/>
            </a:pPr>
            <a:r>
              <a:rPr lang="en-US" sz="2400" b="1" kern="0" dirty="0" smtClean="0">
                <a:solidFill>
                  <a:schemeClr val="accent2"/>
                </a:solidFill>
                <a:latin typeface="+mn-lt"/>
              </a:rPr>
              <a:t>Magnetic measurements</a:t>
            </a:r>
            <a:endParaRPr lang="en-US" sz="1800" kern="0" dirty="0" smtClean="0"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1800" kern="0" dirty="0" smtClean="0">
                <a:latin typeface="+mn-lt"/>
              </a:rPr>
              <a:t>Integral</a:t>
            </a: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1800" kern="0" dirty="0" smtClean="0">
                <a:latin typeface="+mn-lt"/>
              </a:rPr>
              <a:t>local</a:t>
            </a:r>
          </a:p>
          <a:p>
            <a:pPr algn="l">
              <a:spcBef>
                <a:spcPct val="20000"/>
              </a:spcBef>
              <a:buClr>
                <a:srgbClr val="7DA9DA"/>
              </a:buClr>
              <a:defRPr/>
            </a:pPr>
            <a:r>
              <a:rPr lang="en-US" sz="2400" b="1" kern="0" dirty="0" smtClean="0">
                <a:solidFill>
                  <a:schemeClr val="accent2"/>
                </a:solidFill>
              </a:rPr>
              <a:t>Summary</a:t>
            </a:r>
            <a:endParaRPr lang="en-US" sz="2400" kern="0" dirty="0"/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tabLst/>
              <a:defRPr/>
            </a:pPr>
            <a:endParaRPr lang="en-US" sz="1800" kern="0" dirty="0" smtClean="0"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endParaRPr lang="en-US" sz="1800" kern="0" dirty="0" smtClean="0"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endParaRPr lang="en-US" sz="1800" kern="0" dirty="0" smtClean="0"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endParaRPr lang="en-US" sz="1800" kern="0" dirty="0" smtClean="0"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18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 descr="Screen shot 2013-06-01 at 5.28.5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00" y="1196690"/>
            <a:ext cx="3096430" cy="2072226"/>
          </a:xfrm>
          <a:prstGeom prst="rect">
            <a:avLst/>
          </a:prstGeom>
        </p:spPr>
      </p:pic>
      <p:pic>
        <p:nvPicPr>
          <p:cNvPr id="3" name="Picture 2" descr="Screen shot 2013-06-01 at 5.29.04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30" y="3645030"/>
            <a:ext cx="3048000" cy="2082800"/>
          </a:xfrm>
          <a:prstGeom prst="rect">
            <a:avLst/>
          </a:prstGeom>
        </p:spPr>
      </p:pic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938267" y="6597440"/>
            <a:ext cx="4170363" cy="227013"/>
          </a:xfrm>
        </p:spPr>
        <p:txBody>
          <a:bodyPr/>
          <a:lstStyle/>
          <a:p>
            <a:r>
              <a:rPr lang="en-US" dirty="0" smtClean="0"/>
              <a:t>J. Chavanne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ntitl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00" y="1412720"/>
            <a:ext cx="4407114" cy="4419306"/>
          </a:xfrm>
          <a:prstGeom prst="rect">
            <a:avLst/>
          </a:prstGeom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5575"/>
            <a:ext cx="8229600" cy="847725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Octupoles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87530" y="1052670"/>
            <a:ext cx="2417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Needed for this lattice</a:t>
            </a: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4211625" y="5229250"/>
            <a:ext cx="48940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Horizontal homogeneity of integrated </a:t>
            </a:r>
            <a:r>
              <a:rPr lang="en-US" sz="1800" dirty="0" err="1" smtClean="0"/>
              <a:t>octupole</a:t>
            </a:r>
            <a:endParaRPr lang="en-US" sz="1800" dirty="0" smtClean="0"/>
          </a:p>
          <a:p>
            <a:r>
              <a:rPr lang="en-US" sz="1800" dirty="0" smtClean="0"/>
              <a:t> &lt; 10 % in GFR</a:t>
            </a:r>
          </a:p>
          <a:p>
            <a:endParaRPr lang="en-US" sz="1800" dirty="0"/>
          </a:p>
        </p:txBody>
      </p:sp>
      <p:pic>
        <p:nvPicPr>
          <p:cNvPr id="5" name="Picture 4" descr="octupole-3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0" y="2062843"/>
            <a:ext cx="4445000" cy="2768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56572" y="1340710"/>
            <a:ext cx="3416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Integrated </a:t>
            </a:r>
            <a:r>
              <a:rPr lang="en-US" sz="1800" dirty="0" err="1" smtClean="0"/>
              <a:t>octupole</a:t>
            </a:r>
            <a:r>
              <a:rPr lang="en-US" sz="1800" dirty="0" smtClean="0"/>
              <a:t>&gt; 5000 T/m</a:t>
            </a:r>
            <a:r>
              <a:rPr lang="en-US" sz="1800" baseline="30000" dirty="0" smtClean="0"/>
              <a:t>2</a:t>
            </a: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4748356" y="908650"/>
            <a:ext cx="3134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Mechanical length ≤ 100 mm</a:t>
            </a:r>
            <a:endParaRPr lang="en-US" sz="1800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010277" y="6586457"/>
            <a:ext cx="4170363" cy="227013"/>
          </a:xfrm>
        </p:spPr>
        <p:txBody>
          <a:bodyPr/>
          <a:lstStyle/>
          <a:p>
            <a:r>
              <a:rPr lang="en-US" dirty="0" smtClean="0"/>
              <a:t>J. Chavanne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4693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5575"/>
            <a:ext cx="8229600" cy="8477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Magnetic measurements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9811" name="Rectangle 3"/>
          <p:cNvSpPr>
            <a:spLocks noChangeArrowheads="1"/>
          </p:cNvSpPr>
          <p:nvPr/>
        </p:nvSpPr>
        <p:spPr bwMode="auto">
          <a:xfrm>
            <a:off x="6583363" y="7553325"/>
            <a:ext cx="27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7DA9DA"/>
              </a:buClr>
              <a:buFontTx/>
              <a:buChar char="•"/>
            </a:pPr>
            <a:endParaRPr lang="en-US" sz="200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>
          <a:xfrm>
            <a:off x="539440" y="1484730"/>
            <a:ext cx="7345020" cy="482467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Stretched wire:</a:t>
            </a:r>
          </a:p>
          <a:p>
            <a:pPr marL="788987" lvl="1" indent="-342900"/>
            <a:r>
              <a:rPr lang="en-US" dirty="0" smtClean="0"/>
              <a:t>Integrated multipoles analysis</a:t>
            </a:r>
          </a:p>
          <a:p>
            <a:pPr marL="788987" lvl="1" indent="-342900"/>
            <a:r>
              <a:rPr lang="en-US" dirty="0" smtClean="0"/>
              <a:t> magnetic center</a:t>
            </a:r>
          </a:p>
          <a:p>
            <a:pPr marL="788987" lvl="1" indent="-342900"/>
            <a:r>
              <a:rPr lang="en-US" dirty="0" smtClean="0"/>
              <a:t>Other variants (vibrating wire)</a:t>
            </a:r>
          </a:p>
          <a:p>
            <a:pPr marL="442912" lvl="1" indent="0">
              <a:buNone/>
            </a:pPr>
            <a:endParaRPr lang="en-US" dirty="0" smtClean="0"/>
          </a:p>
          <a:p>
            <a:pPr marL="446087" lvl="1" indent="-3175">
              <a:buNone/>
            </a:pPr>
            <a:r>
              <a:rPr lang="en-US" dirty="0" smtClean="0"/>
              <a:t>Adequate for </a:t>
            </a:r>
            <a:endParaRPr lang="en-US" dirty="0"/>
          </a:p>
          <a:p>
            <a:pPr lvl="2"/>
            <a:r>
              <a:rPr lang="en-US" dirty="0" smtClean="0"/>
              <a:t>Quadrupoles</a:t>
            </a:r>
          </a:p>
          <a:p>
            <a:pPr lvl="2"/>
            <a:r>
              <a:rPr lang="en-US" dirty="0" err="1" smtClean="0"/>
              <a:t>Sextupoles</a:t>
            </a:r>
            <a:endParaRPr lang="en-US" dirty="0"/>
          </a:p>
          <a:p>
            <a:pPr lvl="2"/>
            <a:r>
              <a:rPr lang="en-US" dirty="0" err="1" smtClean="0"/>
              <a:t>Octupoles</a:t>
            </a:r>
            <a:endParaRPr lang="en-US" dirty="0" smtClean="0"/>
          </a:p>
          <a:p>
            <a:pPr lvl="2"/>
            <a:r>
              <a:rPr lang="en-US" dirty="0" smtClean="0"/>
              <a:t>Dipole modules</a:t>
            </a:r>
          </a:p>
          <a:p>
            <a:pPr lvl="2"/>
            <a:endParaRPr lang="en-US" dirty="0"/>
          </a:p>
          <a:p>
            <a:r>
              <a:rPr lang="en-US" dirty="0" smtClean="0"/>
              <a:t>Curved magnets will need dedicated curved coils</a:t>
            </a:r>
          </a:p>
          <a:p>
            <a:pPr marL="900112" lvl="1" indent="-457200">
              <a:buFont typeface="+mj-lt"/>
              <a:buAutoNum type="arabicPeriod"/>
            </a:pPr>
            <a:endParaRPr lang="en-US" dirty="0"/>
          </a:p>
        </p:txBody>
      </p:sp>
      <p:grpSp>
        <p:nvGrpSpPr>
          <p:cNvPr id="12" name="Group 10"/>
          <p:cNvGrpSpPr/>
          <p:nvPr/>
        </p:nvGrpSpPr>
        <p:grpSpPr>
          <a:xfrm>
            <a:off x="5724160" y="1844780"/>
            <a:ext cx="2952410" cy="3146944"/>
            <a:chOff x="5292100" y="1772770"/>
            <a:chExt cx="3672580" cy="3867044"/>
          </a:xfrm>
        </p:grpSpPr>
        <p:pic>
          <p:nvPicPr>
            <p:cNvPr id="13" name="Picture 2" descr="C:\Users\lebec\Documents\Projets\Banc Quadrupole\Images\85101007-3d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92100" y="1772770"/>
              <a:ext cx="3672580" cy="3456480"/>
            </a:xfrm>
            <a:prstGeom prst="rect">
              <a:avLst/>
            </a:prstGeom>
            <a:noFill/>
          </p:spPr>
        </p:pic>
        <p:sp>
          <p:nvSpPr>
            <p:cNvPr id="14" name="Text Box 334"/>
            <p:cNvSpPr txBox="1">
              <a:spLocks noChangeArrowheads="1"/>
            </p:cNvSpPr>
            <p:nvPr/>
          </p:nvSpPr>
          <p:spPr bwMode="auto">
            <a:xfrm>
              <a:off x="5912373" y="5301260"/>
              <a:ext cx="284084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 dirty="0" smtClean="0"/>
                <a:t>ESRF stretched wire bench</a:t>
              </a:r>
              <a:endParaRPr lang="en-US" sz="1600" b="1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826381" y="1149048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23223" y="836640"/>
            <a:ext cx="38569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Integral measurements</a:t>
            </a:r>
            <a:endParaRPr lang="en-US" sz="2800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938267" y="6597440"/>
            <a:ext cx="4170363" cy="227013"/>
          </a:xfrm>
        </p:spPr>
        <p:txBody>
          <a:bodyPr/>
          <a:lstStyle/>
          <a:p>
            <a:r>
              <a:rPr lang="en-US" dirty="0" smtClean="0"/>
              <a:t>J. Chavanne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10277" y="6597440"/>
            <a:ext cx="4170363" cy="227013"/>
          </a:xfrm>
        </p:spPr>
        <p:txBody>
          <a:bodyPr/>
          <a:lstStyle/>
          <a:p>
            <a:r>
              <a:rPr lang="en-US" smtClean="0"/>
              <a:t>J. Chavanne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420" y="-171500"/>
            <a:ext cx="8229600" cy="847725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Local field measurements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3373" y="980660"/>
            <a:ext cx="7866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Rely on existing experience with Insertion Device Hall Mapping</a:t>
            </a:r>
            <a:endParaRPr lang="en-US" sz="2000" b="1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203" y="1772770"/>
            <a:ext cx="4224587" cy="316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Placeholder 3"/>
          <p:cNvSpPr>
            <a:spLocks noGrp="1"/>
          </p:cNvSpPr>
          <p:nvPr>
            <p:ph type="body" sz="half" idx="1"/>
          </p:nvPr>
        </p:nvSpPr>
        <p:spPr>
          <a:xfrm>
            <a:off x="323410" y="1628750"/>
            <a:ext cx="4330830" cy="396055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Several units in operation</a:t>
            </a:r>
          </a:p>
          <a:p>
            <a:pPr marL="788987" lvl="1" indent="-342900"/>
            <a:r>
              <a:rPr lang="en-US" sz="1800" dirty="0" smtClean="0"/>
              <a:t>Modern </a:t>
            </a:r>
            <a:r>
              <a:rPr lang="en-US" sz="1800" dirty="0" err="1" smtClean="0"/>
              <a:t>mutli</a:t>
            </a:r>
            <a:r>
              <a:rPr lang="en-US" sz="1800" dirty="0" smtClean="0"/>
              <a:t>-axis control</a:t>
            </a:r>
          </a:p>
          <a:p>
            <a:pPr marL="788987" lvl="1" indent="-342900"/>
            <a:r>
              <a:rPr lang="en-US" sz="1800" dirty="0" smtClean="0"/>
              <a:t>High positioning accuracy</a:t>
            </a:r>
          </a:p>
          <a:p>
            <a:pPr marL="788987" lvl="1" indent="-342900"/>
            <a:r>
              <a:rPr lang="en-US" sz="1800" dirty="0" smtClean="0"/>
              <a:t>Appropriate for open magnets</a:t>
            </a:r>
          </a:p>
          <a:p>
            <a:pPr marL="788987" lvl="1" indent="-342900"/>
            <a:r>
              <a:rPr lang="en-US" sz="1800" dirty="0" smtClean="0"/>
              <a:t>Search coil vs hall sensors</a:t>
            </a:r>
          </a:p>
          <a:p>
            <a:pPr marL="788987" lvl="1" indent="-342900"/>
            <a:endParaRPr lang="en-US" sz="1800" dirty="0" smtClean="0"/>
          </a:p>
          <a:p>
            <a:pPr marL="0" indent="-3175">
              <a:buNone/>
            </a:pPr>
            <a:r>
              <a:rPr lang="en-US" sz="2000" dirty="0" smtClean="0"/>
              <a:t>Used for </a:t>
            </a:r>
            <a:endParaRPr lang="en-US" sz="2000" dirty="0"/>
          </a:p>
          <a:p>
            <a:pPr lvl="1"/>
            <a:r>
              <a:rPr lang="en-US" sz="1800" dirty="0" smtClean="0"/>
              <a:t>Curved magnets (dipole)</a:t>
            </a:r>
          </a:p>
          <a:p>
            <a:pPr lvl="1"/>
            <a:r>
              <a:rPr lang="en-US" sz="1800" dirty="0" smtClean="0"/>
              <a:t>Combined dipole/quadrupole</a:t>
            </a:r>
          </a:p>
          <a:p>
            <a:pPr marL="900112" lvl="1" indent="-457200">
              <a:buFont typeface="+mj-lt"/>
              <a:buAutoNum type="arabicPeriod"/>
            </a:pPr>
            <a:endParaRPr lang="en-US" sz="1800" dirty="0"/>
          </a:p>
        </p:txBody>
      </p:sp>
      <p:sp>
        <p:nvSpPr>
          <p:cNvPr id="14" name="TextBox 13"/>
          <p:cNvSpPr txBox="1"/>
          <p:nvPr/>
        </p:nvSpPr>
        <p:spPr>
          <a:xfrm>
            <a:off x="539440" y="5517290"/>
            <a:ext cx="8117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To be probably adapted for dipoles &amp; combined function magnets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154706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lebec\Documents\Communication\Conferences\2013 -- IMMW18\Figures\bench mirro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200" y="1739841"/>
            <a:ext cx="3010655" cy="1617149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38267" y="6613525"/>
            <a:ext cx="4170363" cy="227013"/>
          </a:xfrm>
        </p:spPr>
        <p:txBody>
          <a:bodyPr/>
          <a:lstStyle/>
          <a:p>
            <a:r>
              <a:rPr lang="en-US" dirty="0" smtClean="0"/>
              <a:t>J. Chavanne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51400" y="1484730"/>
            <a:ext cx="7650852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/>
              <a:t>Usual alignment based on </a:t>
            </a:r>
            <a:r>
              <a:rPr lang="en-US" sz="2000" dirty="0" err="1" smtClean="0"/>
              <a:t>fiducialisation</a:t>
            </a:r>
            <a:r>
              <a:rPr lang="en-US" sz="2000" dirty="0" smtClean="0"/>
              <a:t> not sufficient</a:t>
            </a:r>
          </a:p>
          <a:p>
            <a:pPr algn="l"/>
            <a:endParaRPr lang="en-US" sz="2000" dirty="0" smtClean="0"/>
          </a:p>
          <a:p>
            <a:pPr algn="l"/>
            <a:r>
              <a:rPr lang="en-US" sz="2000" dirty="0"/>
              <a:t>I</a:t>
            </a:r>
            <a:r>
              <a:rPr lang="en-US" sz="2000" dirty="0" smtClean="0"/>
              <a:t>n situ alignment on girder with</a:t>
            </a:r>
          </a:p>
          <a:p>
            <a:pPr algn="l"/>
            <a:r>
              <a:rPr lang="en-US" sz="2000" dirty="0" smtClean="0"/>
              <a:t>stretched wire/ vibrating wire seems better option</a:t>
            </a:r>
          </a:p>
          <a:p>
            <a:pPr algn="l"/>
            <a:endParaRPr lang="en-US" sz="2000" dirty="0" smtClean="0"/>
          </a:p>
          <a:p>
            <a:pPr algn="l"/>
            <a:endParaRPr lang="en-US" sz="2000" dirty="0"/>
          </a:p>
          <a:p>
            <a:pPr algn="l"/>
            <a:r>
              <a:rPr lang="en-US" sz="1800" dirty="0" smtClean="0"/>
              <a:t>RMS alignment error of 20 µm looks feasible ( wire length  ~ 3m)</a:t>
            </a:r>
          </a:p>
          <a:p>
            <a:pPr algn="l"/>
            <a:endParaRPr lang="en-US" sz="2400" dirty="0"/>
          </a:p>
          <a:p>
            <a:pPr algn="l"/>
            <a:r>
              <a:rPr lang="en-US" sz="1600" dirty="0" smtClean="0"/>
              <a:t>(see </a:t>
            </a:r>
            <a:r>
              <a:rPr lang="en-US" sz="1600" dirty="0"/>
              <a:t> Stretched wire measurements of magnet </a:t>
            </a:r>
            <a:r>
              <a:rPr lang="en-US" sz="1600" dirty="0" smtClean="0"/>
              <a:t>girders, G. Le </a:t>
            </a:r>
            <a:r>
              <a:rPr lang="en-US" sz="1600" dirty="0" err="1" smtClean="0"/>
              <a:t>Bec</a:t>
            </a:r>
            <a:r>
              <a:rPr lang="en-US" sz="1600" dirty="0" smtClean="0"/>
              <a:t> on  Wednesday)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2516958" y="620610"/>
            <a:ext cx="3711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Difficult and essential part 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23410" y="5013220"/>
            <a:ext cx="78959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 smtClean="0"/>
              <a:t>Appropriate for straight magnet assembly (</a:t>
            </a:r>
            <a:r>
              <a:rPr lang="en-US" sz="1800" dirty="0" err="1" smtClean="0"/>
              <a:t>eg</a:t>
            </a:r>
            <a:r>
              <a:rPr lang="en-US" sz="1800" dirty="0" smtClean="0"/>
              <a:t>. quadrupoles </a:t>
            </a:r>
            <a:r>
              <a:rPr lang="en-US" sz="1800" dirty="0" err="1" smtClean="0"/>
              <a:t>sextupoles</a:t>
            </a:r>
            <a:r>
              <a:rPr lang="en-US" sz="1800" dirty="0" smtClean="0"/>
              <a:t>, </a:t>
            </a:r>
            <a:r>
              <a:rPr lang="en-US" sz="1800" dirty="0" err="1" smtClean="0"/>
              <a:t>etc</a:t>
            </a:r>
            <a:r>
              <a:rPr lang="en-US" sz="1800" dirty="0" smtClean="0"/>
              <a:t>)</a:t>
            </a:r>
          </a:p>
          <a:p>
            <a:pPr algn="l"/>
            <a:endParaRPr lang="en-US" sz="1800" dirty="0"/>
          </a:p>
          <a:p>
            <a:pPr algn="l"/>
            <a:r>
              <a:rPr lang="en-US" sz="1800" dirty="0" smtClean="0"/>
              <a:t>Magnet girder with combined dipole/quadrupole need other approach</a:t>
            </a:r>
            <a:endParaRPr lang="en-US" sz="18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95420" y="116540"/>
            <a:ext cx="8229600" cy="315497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Magnet alignment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564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5575"/>
            <a:ext cx="8229600" cy="847725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Summary</a:t>
            </a:r>
          </a:p>
        </p:txBody>
      </p:sp>
      <p:sp>
        <p:nvSpPr>
          <p:cNvPr id="5125" name="Rectangle 3"/>
          <p:cNvSpPr>
            <a:spLocks noChangeArrowheads="1"/>
          </p:cNvSpPr>
          <p:nvPr/>
        </p:nvSpPr>
        <p:spPr bwMode="auto">
          <a:xfrm>
            <a:off x="6583363" y="7553325"/>
            <a:ext cx="27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7DA9DA"/>
              </a:buClr>
              <a:buFontTx/>
              <a:buChar char="•"/>
            </a:pPr>
            <a:endParaRPr lang="en-US" sz="2000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179390" y="908650"/>
            <a:ext cx="8785220" cy="5616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Very challenging magnets in focus @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 ESRF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/>
              <a:buChar char="•"/>
              <a:tabLst/>
              <a:defRPr/>
            </a:pPr>
            <a:endParaRPr lang="en-US" sz="1800" kern="0" dirty="0">
              <a:latin typeface="+mn-lt"/>
            </a:endParaRPr>
          </a:p>
          <a:p>
            <a:pPr marL="914400" lvl="1" indent="-457200" algn="l">
              <a:spcBef>
                <a:spcPct val="20000"/>
              </a:spcBef>
              <a:buClr>
                <a:srgbClr val="7DA9DA"/>
              </a:buClr>
              <a:buFont typeface="Arial"/>
              <a:buChar char="•"/>
              <a:defRPr/>
            </a:pPr>
            <a:r>
              <a:rPr lang="en-US" sz="1800" kern="0" dirty="0" smtClean="0">
                <a:latin typeface="+mn-lt"/>
              </a:rPr>
              <a:t>Field performance close to magnetic saturation for quadrupoles, </a:t>
            </a:r>
            <a:r>
              <a:rPr lang="en-US" sz="1800" kern="0" dirty="0" err="1" smtClean="0">
                <a:latin typeface="+mn-lt"/>
              </a:rPr>
              <a:t>sextupoles</a:t>
            </a:r>
            <a:endParaRPr lang="en-US" sz="1800" kern="0" dirty="0" smtClean="0">
              <a:latin typeface="+mn-lt"/>
            </a:endParaRPr>
          </a:p>
          <a:p>
            <a:pPr marL="914400" lvl="1" indent="-457200" algn="l">
              <a:spcBef>
                <a:spcPct val="20000"/>
              </a:spcBef>
              <a:buClr>
                <a:srgbClr val="7DA9DA"/>
              </a:buClr>
              <a:buFont typeface="Arial"/>
              <a:buChar char="•"/>
              <a:defRPr/>
            </a:pPr>
            <a:endParaRPr lang="en-US" sz="1800" kern="0" dirty="0">
              <a:latin typeface="+mn-lt"/>
            </a:endParaRPr>
          </a:p>
          <a:p>
            <a:pPr marL="914400" lvl="1" indent="-457200" algn="l">
              <a:spcBef>
                <a:spcPct val="20000"/>
              </a:spcBef>
              <a:buClr>
                <a:srgbClr val="7DA9DA"/>
              </a:buClr>
              <a:buFont typeface="Arial"/>
              <a:buChar char="•"/>
              <a:defRPr/>
            </a:pPr>
            <a:r>
              <a:rPr lang="en-US" sz="1800" kern="0" dirty="0" smtClean="0">
                <a:latin typeface="+mn-lt"/>
              </a:rPr>
              <a:t>High stability permanent magnet materials must enter in the process</a:t>
            </a:r>
          </a:p>
          <a:p>
            <a:pPr marL="914400" lvl="1" indent="-457200" algn="l">
              <a:spcBef>
                <a:spcPct val="20000"/>
              </a:spcBef>
              <a:buClr>
                <a:srgbClr val="7DA9DA"/>
              </a:buClr>
              <a:buFont typeface="Arial"/>
              <a:buChar char="•"/>
              <a:defRPr/>
            </a:pPr>
            <a:endParaRPr lang="en-US" sz="1800" kern="0" dirty="0">
              <a:latin typeface="+mn-lt"/>
            </a:endParaRPr>
          </a:p>
          <a:p>
            <a:pPr marL="914400" lvl="1" indent="-457200" algn="l">
              <a:spcBef>
                <a:spcPct val="20000"/>
              </a:spcBef>
              <a:buClr>
                <a:srgbClr val="7DA9DA"/>
              </a:buClr>
              <a:buFont typeface="Arial"/>
              <a:buChar char="•"/>
              <a:defRPr/>
            </a:pPr>
            <a:r>
              <a:rPr lang="en-US" sz="1800" kern="0" dirty="0" smtClean="0">
                <a:latin typeface="+mn-lt"/>
              </a:rPr>
              <a:t>Preliminary magnetic design to be completed (combined function magnets)</a:t>
            </a:r>
          </a:p>
          <a:p>
            <a:pPr lvl="1" algn="l">
              <a:spcBef>
                <a:spcPct val="20000"/>
              </a:spcBef>
              <a:buClr>
                <a:srgbClr val="7DA9DA"/>
              </a:buClr>
              <a:defRPr/>
            </a:pPr>
            <a:endParaRPr lang="en-US" sz="1800" kern="0" dirty="0" smtClean="0">
              <a:latin typeface="+mn-lt"/>
            </a:endParaRPr>
          </a:p>
          <a:p>
            <a:pPr lvl="1" algn="l">
              <a:spcBef>
                <a:spcPct val="20000"/>
              </a:spcBef>
              <a:buClr>
                <a:srgbClr val="7DA9DA"/>
              </a:buClr>
              <a:defRPr/>
            </a:pPr>
            <a:endParaRPr kumimoji="0" lang="en-US" sz="1800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/>
              <a:buChar char="•"/>
              <a:tabLst/>
              <a:defRPr/>
            </a:pPr>
            <a:r>
              <a:rPr lang="en-US" sz="1800" kern="0" dirty="0" smtClean="0">
                <a:latin typeface="+mn-lt"/>
              </a:rPr>
              <a:t>Magnetic measurements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/>
              <a:buChar char="•"/>
              <a:tabLst/>
              <a:defRPr/>
            </a:pPr>
            <a:endParaRPr lang="en-US" sz="1800" kern="0" dirty="0">
              <a:latin typeface="+mn-lt"/>
            </a:endParaRPr>
          </a:p>
          <a:p>
            <a:pPr marL="914400" lvl="1" indent="-457200" algn="l">
              <a:spcBef>
                <a:spcPct val="20000"/>
              </a:spcBef>
              <a:buClr>
                <a:srgbClr val="7DA9DA"/>
              </a:buClr>
              <a:buFont typeface="Arial"/>
              <a:buChar char="•"/>
              <a:defRPr/>
            </a:pPr>
            <a:r>
              <a:rPr lang="en-US" sz="1800" kern="0" dirty="0" smtClean="0">
                <a:latin typeface="+mn-lt"/>
              </a:rPr>
              <a:t>Stretched/vibrating wire is a good option</a:t>
            </a:r>
          </a:p>
          <a:p>
            <a:pPr marL="914400" lvl="1" indent="-457200" algn="l">
              <a:spcBef>
                <a:spcPct val="20000"/>
              </a:spcBef>
              <a:buClr>
                <a:srgbClr val="7DA9DA"/>
              </a:buClr>
              <a:buFont typeface="Arial"/>
              <a:buChar char="•"/>
              <a:defRPr/>
            </a:pPr>
            <a:endParaRPr lang="en-US" sz="1800" kern="0" dirty="0">
              <a:latin typeface="+mn-lt"/>
            </a:endParaRPr>
          </a:p>
          <a:p>
            <a:pPr marL="914400" lvl="1" indent="-457200" algn="l">
              <a:spcBef>
                <a:spcPct val="20000"/>
              </a:spcBef>
              <a:buClr>
                <a:srgbClr val="7DA9DA"/>
              </a:buClr>
              <a:buFont typeface="Arial"/>
              <a:buChar char="•"/>
              <a:defRPr/>
            </a:pPr>
            <a:r>
              <a:rPr lang="en-US" sz="1800" kern="0" dirty="0" smtClean="0">
                <a:latin typeface="+mn-lt"/>
              </a:rPr>
              <a:t>Local field mapping to be refined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tabLst/>
              <a:defRPr/>
            </a:pPr>
            <a:endParaRPr lang="en-US" sz="1800" kern="0" dirty="0">
              <a:latin typeface="+mn-lt"/>
            </a:endParaRP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tabLst/>
              <a:defRPr/>
            </a:pPr>
            <a:r>
              <a:rPr lang="en-US" sz="1800" b="1" kern="0" dirty="0" smtClean="0">
                <a:latin typeface="+mn-lt"/>
              </a:rPr>
              <a:t>More to come at next IMMWs …..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/>
              <a:buChar char="•"/>
              <a:tabLst/>
              <a:defRPr/>
            </a:pPr>
            <a:endParaRPr kumimoji="0" lang="en-US" sz="1800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tabLst/>
              <a:defRPr/>
            </a:pPr>
            <a:endParaRPr lang="en-US" sz="1800" kern="0" dirty="0" smtClean="0"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endParaRPr lang="en-US" sz="1800" kern="0" dirty="0" smtClean="0"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endParaRPr lang="en-US" sz="1800" kern="0" dirty="0" smtClean="0"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endParaRPr lang="en-US" sz="1800" kern="0" dirty="0" smtClean="0"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18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010277" y="6597440"/>
            <a:ext cx="4170363" cy="227013"/>
          </a:xfrm>
        </p:spPr>
        <p:txBody>
          <a:bodyPr/>
          <a:lstStyle/>
          <a:p>
            <a:r>
              <a:rPr lang="en-US" dirty="0" smtClean="0"/>
              <a:t>J. Chavanne</a:t>
            </a:r>
            <a:endParaRPr lang="en-GB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5575"/>
            <a:ext cx="8229600" cy="8477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Electron Beam Parameters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854630"/>
              </p:ext>
            </p:extLst>
          </p:nvPr>
        </p:nvGraphicFramePr>
        <p:xfrm>
          <a:off x="467430" y="1484730"/>
          <a:ext cx="8065119" cy="4364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530"/>
                <a:gridCol w="2304320"/>
                <a:gridCol w="1944269"/>
              </a:tblGrid>
              <a:tr h="360050">
                <a:tc>
                  <a:txBody>
                    <a:bodyPr/>
                    <a:lstStyle/>
                    <a:p>
                      <a:r>
                        <a:rPr lang="en-US" dirty="0" smtClean="0"/>
                        <a:t>Parameter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Existing lattice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 lattice</a:t>
                      </a:r>
                      <a:endParaRPr lang="en-US" dirty="0"/>
                    </a:p>
                  </a:txBody>
                  <a:tcPr/>
                </a:tc>
              </a:tr>
              <a:tr h="360050"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Times"/>
                          <a:cs typeface="Times"/>
                        </a:rPr>
                        <a:t>Energy [Gev]</a:t>
                      </a:r>
                      <a:endParaRPr lang="en-US" i="1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6.03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6.03</a:t>
                      </a:r>
                      <a:endParaRPr lang="en-US" sz="1600" dirty="0"/>
                    </a:p>
                  </a:txBody>
                  <a:tcPr/>
                </a:tc>
              </a:tr>
              <a:tr h="360050"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Times"/>
                          <a:cs typeface="Times"/>
                        </a:rPr>
                        <a:t>Circumference [m]</a:t>
                      </a:r>
                      <a:endParaRPr lang="en-US" i="1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844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844</a:t>
                      </a:r>
                      <a:endParaRPr lang="en-US" sz="1600" dirty="0"/>
                    </a:p>
                  </a:txBody>
                  <a:tcPr/>
                </a:tc>
              </a:tr>
              <a:tr h="360050"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Times"/>
                          <a:cs typeface="Times"/>
                        </a:rPr>
                        <a:t>Beam Current [mA]</a:t>
                      </a:r>
                      <a:endParaRPr lang="en-US" i="1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200</a:t>
                      </a:r>
                    </a:p>
                  </a:txBody>
                  <a:tcPr/>
                </a:tc>
              </a:tr>
              <a:tr h="360050"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Times"/>
                          <a:cs typeface="Times"/>
                        </a:rPr>
                        <a:t>Horizontal </a:t>
                      </a:r>
                      <a:r>
                        <a:rPr lang="en-US" i="1" dirty="0" err="1" smtClean="0">
                          <a:latin typeface="Times"/>
                          <a:cs typeface="Times"/>
                        </a:rPr>
                        <a:t>emittance</a:t>
                      </a:r>
                      <a:r>
                        <a:rPr lang="en-US" i="1" dirty="0" smtClean="0">
                          <a:latin typeface="Times"/>
                          <a:cs typeface="Times"/>
                        </a:rPr>
                        <a:t> [nm]</a:t>
                      </a:r>
                      <a:endParaRPr lang="en-US" i="1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0.16</a:t>
                      </a:r>
                      <a:endParaRPr lang="en-US" sz="1600" b="1" dirty="0"/>
                    </a:p>
                  </a:txBody>
                  <a:tcPr/>
                </a:tc>
              </a:tr>
              <a:tr h="360050"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Times"/>
                          <a:cs typeface="Times"/>
                        </a:rPr>
                        <a:t>Vertical </a:t>
                      </a:r>
                      <a:r>
                        <a:rPr lang="en-US" i="1" dirty="0" err="1" smtClean="0">
                          <a:latin typeface="Times"/>
                          <a:cs typeface="Times"/>
                        </a:rPr>
                        <a:t>emittance</a:t>
                      </a:r>
                      <a:r>
                        <a:rPr lang="en-US" i="1" dirty="0" smtClean="0">
                          <a:latin typeface="Times"/>
                          <a:cs typeface="Times"/>
                        </a:rPr>
                        <a:t> [pm]</a:t>
                      </a:r>
                      <a:endParaRPr lang="en-US" i="1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</a:tr>
              <a:tr h="397800"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Times"/>
                          <a:cs typeface="Times"/>
                        </a:rPr>
                        <a:t>Energy Spread [%]</a:t>
                      </a:r>
                      <a:endParaRPr lang="en-US" i="1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</a:t>
                      </a:r>
                      <a:endParaRPr lang="en-US" sz="1600" dirty="0"/>
                    </a:p>
                  </a:txBody>
                  <a:tcPr/>
                </a:tc>
              </a:tr>
              <a:tr h="613830"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Times"/>
                          <a:cs typeface="Times"/>
                        </a:rPr>
                        <a:t>Beta</a:t>
                      </a:r>
                      <a:r>
                        <a:rPr lang="en-US" i="1" baseline="0" dirty="0" smtClean="0">
                          <a:latin typeface="Times"/>
                          <a:cs typeface="Times"/>
                        </a:rPr>
                        <a:t> at ID center  , H x V [m]</a:t>
                      </a:r>
                      <a:endParaRPr lang="en-US" i="1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37.6  x</a:t>
                      </a:r>
                      <a:r>
                        <a:rPr lang="en-US" sz="1600" baseline="0" dirty="0" smtClean="0"/>
                        <a:t> 3 (high Beta)</a:t>
                      </a:r>
                    </a:p>
                    <a:p>
                      <a:pPr algn="ctr"/>
                      <a:r>
                        <a:rPr lang="en-US" sz="1600" baseline="0" dirty="0" smtClean="0"/>
                        <a:t>0.37 x 3 (low Beta)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 3.35 x 2.79</a:t>
                      </a:r>
                      <a:endParaRPr lang="en-US" sz="1600" dirty="0"/>
                    </a:p>
                  </a:txBody>
                  <a:tcPr/>
                </a:tc>
              </a:tr>
              <a:tr h="360050"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Times"/>
                          <a:cs typeface="Times"/>
                        </a:rPr>
                        <a:t>Beam Size at ID center  H x V [µm] </a:t>
                      </a:r>
                      <a:endParaRPr lang="en-US" i="1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400 x 3.9</a:t>
                      </a:r>
                    </a:p>
                    <a:p>
                      <a:pPr algn="ctr"/>
                      <a:r>
                        <a:rPr lang="en-US" sz="1600" dirty="0" smtClean="0"/>
                        <a:t>50 x 3.9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23.5 x 3.7</a:t>
                      </a:r>
                      <a:endParaRPr lang="en-US" sz="1600" dirty="0"/>
                    </a:p>
                  </a:txBody>
                  <a:tcPr/>
                </a:tc>
              </a:tr>
              <a:tr h="360050"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Times"/>
                          <a:cs typeface="Times"/>
                        </a:rPr>
                        <a:t>Beam Divergence at ID H x V [µrad]</a:t>
                      </a:r>
                      <a:endParaRPr lang="en-US" i="1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 x 1.3</a:t>
                      </a:r>
                    </a:p>
                    <a:p>
                      <a:pPr algn="ctr"/>
                      <a:r>
                        <a:rPr lang="en-US" sz="1600" dirty="0" smtClean="0"/>
                        <a:t>107 x 1.3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6.9 x 1.3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87538" y="836640"/>
            <a:ext cx="5738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Reduction of horizontal </a:t>
            </a:r>
            <a:r>
              <a:rPr lang="en-US" sz="1800" b="1" dirty="0" err="1" smtClean="0"/>
              <a:t>emittance</a:t>
            </a:r>
            <a:r>
              <a:rPr lang="en-US" sz="1800" b="1" dirty="0" smtClean="0"/>
              <a:t> by a factor of 25</a:t>
            </a:r>
            <a:endParaRPr lang="en-US" sz="1800" b="1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938267" y="6597440"/>
            <a:ext cx="4170363" cy="227013"/>
          </a:xfrm>
        </p:spPr>
        <p:txBody>
          <a:bodyPr/>
          <a:lstStyle/>
          <a:p>
            <a:r>
              <a:rPr lang="en-US" dirty="0" smtClean="0"/>
              <a:t>J. Chavanne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601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8600"/>
            <a:ext cx="9144000" cy="46580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24160" y="3933070"/>
            <a:ext cx="127634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Electron beam:</a:t>
            </a:r>
          </a:p>
          <a:p>
            <a:r>
              <a:rPr lang="en-US" dirty="0" smtClean="0">
                <a:latin typeface="Times"/>
                <a:cs typeface="Times"/>
              </a:rPr>
              <a:t>6  </a:t>
            </a:r>
            <a:r>
              <a:rPr lang="en-US" dirty="0" err="1" smtClean="0">
                <a:latin typeface="Times"/>
                <a:cs typeface="Times"/>
              </a:rPr>
              <a:t>GeV</a:t>
            </a:r>
            <a:endParaRPr lang="en-US" dirty="0" smtClean="0">
              <a:latin typeface="Times"/>
              <a:cs typeface="Times"/>
            </a:endParaRPr>
          </a:p>
          <a:p>
            <a:r>
              <a:rPr lang="en-US" dirty="0" smtClean="0">
                <a:latin typeface="Times"/>
                <a:cs typeface="Times"/>
              </a:rPr>
              <a:t>I=0.2 A</a:t>
            </a:r>
            <a:endParaRPr lang="en-US" dirty="0">
              <a:latin typeface="Times"/>
              <a:cs typeface="Times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5575"/>
            <a:ext cx="8229600" cy="8477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Higher brilliance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1445855"/>
              </p:ext>
            </p:extLst>
          </p:nvPr>
        </p:nvGraphicFramePr>
        <p:xfrm>
          <a:off x="1835620" y="5301260"/>
          <a:ext cx="5943600" cy="1131702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224170"/>
                <a:gridCol w="1296180"/>
                <a:gridCol w="1594450"/>
                <a:gridCol w="1828800"/>
              </a:tblGrid>
              <a:tr h="377234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 H </a:t>
                      </a:r>
                      <a:r>
                        <a:rPr lang="en-US" sz="1400" dirty="0" err="1" smtClean="0">
                          <a:solidFill>
                            <a:srgbClr val="000000"/>
                          </a:solidFill>
                        </a:rPr>
                        <a:t>emittance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V </a:t>
                      </a:r>
                      <a:r>
                        <a:rPr lang="en-US" sz="1400" dirty="0" err="1" smtClean="0">
                          <a:solidFill>
                            <a:srgbClr val="000000"/>
                          </a:solidFill>
                        </a:rPr>
                        <a:t>emittance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Energy spread [%]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723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Present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 nm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 pm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0.1</a:t>
                      </a:r>
                      <a:endParaRPr lang="en-US" sz="1400" dirty="0"/>
                    </a:p>
                  </a:txBody>
                  <a:tcPr/>
                </a:tc>
              </a:tr>
              <a:tr h="37723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New lattice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0.16 nm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 pm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0.1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938267" y="6597440"/>
            <a:ext cx="4170363" cy="227013"/>
          </a:xfrm>
        </p:spPr>
        <p:txBody>
          <a:bodyPr/>
          <a:lstStyle/>
          <a:p>
            <a:r>
              <a:rPr lang="en-US" dirty="0" smtClean="0"/>
              <a:t>J. Chavanne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5292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attice_layout_20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2820"/>
            <a:ext cx="9003192" cy="822905"/>
          </a:xfrm>
          <a:prstGeom prst="rect">
            <a:avLst/>
          </a:prstGeom>
        </p:spPr>
      </p:pic>
      <p:pic>
        <p:nvPicPr>
          <p:cNvPr id="7" name="Picture 6" descr="lattice_layout_S10_2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7040"/>
            <a:ext cx="9144000" cy="12001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76348" y="1660700"/>
            <a:ext cx="46752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ESRF magnet lattice today: DBA (2BA)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275820" y="3284980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New Lattice 7BA</a:t>
            </a:r>
            <a:endParaRPr lang="en-US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1835620" y="5232182"/>
            <a:ext cx="463460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/>
              <a:t>Constraint:</a:t>
            </a:r>
          </a:p>
          <a:p>
            <a:pPr marL="285750" indent="-285750" algn="l">
              <a:buFont typeface="Arial"/>
              <a:buChar char="•"/>
            </a:pPr>
            <a:r>
              <a:rPr lang="en-US" sz="1600" dirty="0" smtClean="0"/>
              <a:t>same energy</a:t>
            </a:r>
          </a:p>
          <a:p>
            <a:pPr marL="285750" indent="-285750" algn="l">
              <a:buFont typeface="Arial"/>
              <a:buChar char="•"/>
            </a:pPr>
            <a:r>
              <a:rPr lang="en-US" sz="1600" dirty="0" smtClean="0"/>
              <a:t>fit new  magnet lattice in existing ring (844 m)</a:t>
            </a:r>
          </a:p>
          <a:p>
            <a:pPr marL="285750" indent="-285750" algn="l">
              <a:buFont typeface="Arial"/>
              <a:buChar char="•"/>
            </a:pPr>
            <a:r>
              <a:rPr lang="en-US" sz="1600" dirty="0" smtClean="0"/>
              <a:t>Keep existing BM sources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5575"/>
            <a:ext cx="8229600" cy="847725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Emittance</a:t>
            </a:r>
            <a:r>
              <a:rPr lang="en-US" dirty="0" smtClean="0">
                <a:solidFill>
                  <a:schemeClr val="bg1"/>
                </a:solidFill>
              </a:rPr>
              <a:t> reduction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9717776"/>
              </p:ext>
            </p:extLst>
          </p:nvPr>
        </p:nvGraphicFramePr>
        <p:xfrm>
          <a:off x="5219700" y="3467100"/>
          <a:ext cx="101600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5" name="Equation" r:id="rId5" imgW="101600" imgH="152400" progId="Equation.DSMT4">
                  <p:embed/>
                </p:oleObj>
              </mc:Choice>
              <mc:Fallback>
                <p:oleObj name="Equation" r:id="rId5" imgW="1016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19700" y="3467100"/>
                        <a:ext cx="101600" cy="15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7590818"/>
              </p:ext>
            </p:extLst>
          </p:nvPr>
        </p:nvGraphicFramePr>
        <p:xfrm>
          <a:off x="3563860" y="908650"/>
          <a:ext cx="1796014" cy="57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6" name="Equation" r:id="rId7" imgW="673100" imgH="215900" progId="Equation.DSMT4">
                  <p:embed/>
                </p:oleObj>
              </mc:Choice>
              <mc:Fallback>
                <p:oleObj name="Equation" r:id="rId7" imgW="673100" imgH="215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563860" y="908650"/>
                        <a:ext cx="1796014" cy="576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Connector 13"/>
          <p:cNvCxnSpPr/>
          <p:nvPr/>
        </p:nvCxnSpPr>
        <p:spPr bwMode="auto">
          <a:xfrm>
            <a:off x="3131800" y="908650"/>
            <a:ext cx="1152160" cy="1440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1691600" y="764630"/>
            <a:ext cx="1454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Electron energy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228230" y="1268700"/>
            <a:ext cx="23901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Number of identical dipoles</a:t>
            </a:r>
            <a:endParaRPr lang="en-US" dirty="0"/>
          </a:p>
        </p:txBody>
      </p:sp>
      <p:cxnSp>
        <p:nvCxnSpPr>
          <p:cNvPr id="18" name="Straight Connector 17"/>
          <p:cNvCxnSpPr>
            <a:endCxn id="17" idx="1"/>
          </p:cNvCxnSpPr>
          <p:nvPr/>
        </p:nvCxnSpPr>
        <p:spPr bwMode="auto">
          <a:xfrm>
            <a:off x="5220090" y="1268700"/>
            <a:ext cx="1008140" cy="1538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938267" y="6597440"/>
            <a:ext cx="4170363" cy="227013"/>
          </a:xfrm>
        </p:spPr>
        <p:txBody>
          <a:bodyPr/>
          <a:lstStyle/>
          <a:p>
            <a:r>
              <a:rPr lang="en-US" dirty="0" smtClean="0"/>
              <a:t>J. Chavanne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1324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5575"/>
            <a:ext cx="8229600" cy="8477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 ESRF S10 Lattice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6583363" y="7553325"/>
            <a:ext cx="27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7DA9DA"/>
              </a:buClr>
              <a:buFontTx/>
              <a:buChar char="•"/>
            </a:pPr>
            <a:endParaRPr lang="en-US" sz="2000"/>
          </a:p>
        </p:txBody>
      </p:sp>
      <p:pic>
        <p:nvPicPr>
          <p:cNvPr id="23" name="Picture 22" descr="lattice_layout_S10_2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57753"/>
            <a:ext cx="9508957" cy="1248051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701926" y="1412720"/>
            <a:ext cx="1242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Quadrupole</a:t>
            </a:r>
            <a:endParaRPr lang="en-US" dirty="0" smtClean="0"/>
          </a:p>
          <a:p>
            <a:r>
              <a:rPr lang="en-US" dirty="0" smtClean="0"/>
              <a:t>55 </a:t>
            </a:r>
            <a:r>
              <a:rPr lang="en-US" dirty="0" smtClean="0">
                <a:sym typeface="Symbol"/>
              </a:rPr>
              <a:t>to </a:t>
            </a:r>
            <a:r>
              <a:rPr lang="en-US" dirty="0" smtClean="0"/>
              <a:t>80 Tm</a:t>
            </a:r>
            <a:r>
              <a:rPr lang="en-US" baseline="30000" dirty="0" smtClean="0"/>
              <a:t>-1</a:t>
            </a:r>
            <a:endParaRPr lang="en-US" baseline="30000" dirty="0"/>
          </a:p>
        </p:txBody>
      </p:sp>
      <p:cxnSp>
        <p:nvCxnSpPr>
          <p:cNvPr id="27" name="Straight Arrow Connector 26"/>
          <p:cNvCxnSpPr/>
          <p:nvPr/>
        </p:nvCxnSpPr>
        <p:spPr bwMode="auto">
          <a:xfrm>
            <a:off x="2339690" y="2204830"/>
            <a:ext cx="144020" cy="6480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2339690" y="2204830"/>
            <a:ext cx="360050" cy="6480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 flipH="1">
            <a:off x="1259540" y="2204830"/>
            <a:ext cx="1080150" cy="6480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 flipV="1">
            <a:off x="1619590" y="3861060"/>
            <a:ext cx="144020" cy="79211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467430" y="4635193"/>
            <a:ext cx="179172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Dipoles with </a:t>
            </a:r>
          </a:p>
          <a:p>
            <a:r>
              <a:rPr lang="en-US" dirty="0" smtClean="0"/>
              <a:t>longitudinal gradient</a:t>
            </a:r>
          </a:p>
          <a:p>
            <a:r>
              <a:rPr lang="en-US" dirty="0" smtClean="0"/>
              <a:t>0.6 -&gt; 0.15 T</a:t>
            </a:r>
          </a:p>
          <a:p>
            <a:r>
              <a:rPr lang="en-US" dirty="0" smtClean="0"/>
              <a:t>0.4 -&gt;  0.15 T</a:t>
            </a:r>
            <a:endParaRPr lang="en-US" dirty="0"/>
          </a:p>
        </p:txBody>
      </p:sp>
      <p:cxnSp>
        <p:nvCxnSpPr>
          <p:cNvPr id="40" name="Straight Arrow Connector 39"/>
          <p:cNvCxnSpPr/>
          <p:nvPr/>
        </p:nvCxnSpPr>
        <p:spPr bwMode="auto">
          <a:xfrm flipV="1">
            <a:off x="1619590" y="3861060"/>
            <a:ext cx="1872260" cy="720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Box 40"/>
          <p:cNvSpPr txBox="1"/>
          <p:nvPr/>
        </p:nvSpPr>
        <p:spPr>
          <a:xfrm>
            <a:off x="6579885" y="4797190"/>
            <a:ext cx="10729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Sextupoles</a:t>
            </a:r>
            <a:endParaRPr lang="en-US" dirty="0" smtClean="0"/>
          </a:p>
          <a:p>
            <a:r>
              <a:rPr lang="en-US" dirty="0" smtClean="0"/>
              <a:t>~1500</a:t>
            </a:r>
            <a:r>
              <a:rPr lang="en-US" dirty="0" smtClean="0">
                <a:sym typeface="Symbol"/>
              </a:rPr>
              <a:t>Tm</a:t>
            </a:r>
            <a:r>
              <a:rPr lang="en-US" baseline="30000" dirty="0" smtClean="0">
                <a:sym typeface="Symbol"/>
              </a:rPr>
              <a:t>-2</a:t>
            </a:r>
            <a:endParaRPr lang="en-GB" baseline="30000" dirty="0"/>
          </a:p>
        </p:txBody>
      </p:sp>
      <p:cxnSp>
        <p:nvCxnSpPr>
          <p:cNvPr id="43" name="Straight Arrow Connector 42"/>
          <p:cNvCxnSpPr/>
          <p:nvPr/>
        </p:nvCxnSpPr>
        <p:spPr bwMode="auto">
          <a:xfrm flipH="1" flipV="1">
            <a:off x="6660290" y="3789050"/>
            <a:ext cx="288040" cy="10081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/>
          <p:nvPr/>
        </p:nvCxnSpPr>
        <p:spPr bwMode="auto">
          <a:xfrm flipV="1">
            <a:off x="6948330" y="3789050"/>
            <a:ext cx="256545" cy="10081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6" name="TextBox 45"/>
          <p:cNvSpPr txBox="1"/>
          <p:nvPr/>
        </p:nvSpPr>
        <p:spPr>
          <a:xfrm>
            <a:off x="5504628" y="1916790"/>
            <a:ext cx="2328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Octupoles</a:t>
            </a:r>
            <a:r>
              <a:rPr lang="en-US" dirty="0" smtClean="0"/>
              <a:t> ( ~ 50 000 Tm</a:t>
            </a:r>
            <a:r>
              <a:rPr lang="en-US" baseline="30000" dirty="0" smtClean="0"/>
              <a:t>-3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48" name="Straight Arrow Connector 47"/>
          <p:cNvCxnSpPr/>
          <p:nvPr/>
        </p:nvCxnSpPr>
        <p:spPr bwMode="auto">
          <a:xfrm>
            <a:off x="6660290" y="2276840"/>
            <a:ext cx="72010" cy="79211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3" name="TextBox 52"/>
          <p:cNvSpPr txBox="1"/>
          <p:nvPr/>
        </p:nvSpPr>
        <p:spPr>
          <a:xfrm>
            <a:off x="3347830" y="1412720"/>
            <a:ext cx="22829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gradient </a:t>
            </a:r>
            <a:r>
              <a:rPr lang="en-US" dirty="0" err="1" smtClean="0"/>
              <a:t>quadrupoles</a:t>
            </a:r>
            <a:endParaRPr lang="en-US" dirty="0" smtClean="0"/>
          </a:p>
          <a:p>
            <a:r>
              <a:rPr lang="en-US" dirty="0" smtClean="0"/>
              <a:t>100 Tm</a:t>
            </a:r>
            <a:r>
              <a:rPr lang="en-US" baseline="30000" dirty="0" smtClean="0"/>
              <a:t>-1</a:t>
            </a:r>
            <a:endParaRPr lang="en-US" baseline="30000" dirty="0"/>
          </a:p>
        </p:txBody>
      </p:sp>
      <p:cxnSp>
        <p:nvCxnSpPr>
          <p:cNvPr id="55" name="Straight Arrow Connector 54"/>
          <p:cNvCxnSpPr/>
          <p:nvPr/>
        </p:nvCxnSpPr>
        <p:spPr bwMode="auto">
          <a:xfrm flipH="1">
            <a:off x="3923910" y="2060810"/>
            <a:ext cx="504070" cy="720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7" name="Straight Arrow Connector 56"/>
          <p:cNvCxnSpPr/>
          <p:nvPr/>
        </p:nvCxnSpPr>
        <p:spPr bwMode="auto">
          <a:xfrm>
            <a:off x="4427980" y="2060810"/>
            <a:ext cx="72010" cy="79211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9" name="Straight Arrow Connector 58"/>
          <p:cNvCxnSpPr/>
          <p:nvPr/>
        </p:nvCxnSpPr>
        <p:spPr bwMode="auto">
          <a:xfrm>
            <a:off x="4427980" y="2060810"/>
            <a:ext cx="576080" cy="720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1" name="TextBox 60"/>
          <p:cNvSpPr txBox="1"/>
          <p:nvPr/>
        </p:nvSpPr>
        <p:spPr>
          <a:xfrm>
            <a:off x="3450280" y="4705443"/>
            <a:ext cx="256191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Combined dipole </a:t>
            </a:r>
            <a:r>
              <a:rPr lang="en-US" dirty="0" err="1" smtClean="0"/>
              <a:t>quadrupoles</a:t>
            </a:r>
            <a:endParaRPr lang="en-US" dirty="0" smtClean="0"/>
          </a:p>
          <a:p>
            <a:r>
              <a:rPr lang="en-US" dirty="0" smtClean="0"/>
              <a:t>0.85 T / 45 Tm</a:t>
            </a:r>
            <a:r>
              <a:rPr lang="en-US" baseline="30000" dirty="0" smtClean="0"/>
              <a:t>-1</a:t>
            </a:r>
          </a:p>
          <a:p>
            <a:r>
              <a:rPr lang="en-US" dirty="0" smtClean="0"/>
              <a:t>and 0.3 T / 50 Tm</a:t>
            </a:r>
            <a:r>
              <a:rPr lang="en-US" baseline="30000" dirty="0" smtClean="0"/>
              <a:t>-1</a:t>
            </a:r>
            <a:endParaRPr lang="en-GB" baseline="30000" dirty="0"/>
          </a:p>
        </p:txBody>
      </p:sp>
      <p:cxnSp>
        <p:nvCxnSpPr>
          <p:cNvPr id="63" name="Straight Arrow Connector 62"/>
          <p:cNvCxnSpPr/>
          <p:nvPr/>
        </p:nvCxnSpPr>
        <p:spPr bwMode="auto">
          <a:xfrm flipH="1" flipV="1">
            <a:off x="4211950" y="3861060"/>
            <a:ext cx="360050" cy="8641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/>
          <p:nvPr/>
        </p:nvCxnSpPr>
        <p:spPr bwMode="auto">
          <a:xfrm flipV="1">
            <a:off x="4572000" y="3861060"/>
            <a:ext cx="144020" cy="8641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8" name="Straight Arrow Connector 67"/>
          <p:cNvCxnSpPr/>
          <p:nvPr/>
        </p:nvCxnSpPr>
        <p:spPr bwMode="auto">
          <a:xfrm flipV="1">
            <a:off x="4572000" y="3933070"/>
            <a:ext cx="792110" cy="79211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866257" y="6597440"/>
            <a:ext cx="4170363" cy="227013"/>
          </a:xfrm>
        </p:spPr>
        <p:txBody>
          <a:bodyPr/>
          <a:lstStyle/>
          <a:p>
            <a:r>
              <a:rPr lang="en-US" dirty="0" smtClean="0"/>
              <a:t>J. Chavanne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428558"/>
              </p:ext>
            </p:extLst>
          </p:nvPr>
        </p:nvGraphicFramePr>
        <p:xfrm>
          <a:off x="889000" y="1058420"/>
          <a:ext cx="7188200" cy="251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1407"/>
                <a:gridCol w="1541840"/>
                <a:gridCol w="2961571"/>
                <a:gridCol w="913382"/>
              </a:tblGrid>
              <a:tr h="64529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j-lt"/>
                        </a:rPr>
                        <a:t>Magnet type</a:t>
                      </a:r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j-lt"/>
                        </a:rPr>
                        <a:t>Quantity</a:t>
                      </a:r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j-lt"/>
                        </a:rPr>
                        <a:t>Total magnetic length[m]</a:t>
                      </a:r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j-lt"/>
                        </a:rPr>
                        <a:t>share</a:t>
                      </a:r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</a:tr>
              <a:tr h="37386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j-lt"/>
                        </a:rPr>
                        <a:t>Dipole</a:t>
                      </a:r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j-lt"/>
                        </a:rPr>
                        <a:t>7</a:t>
                      </a:r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j-lt"/>
                        </a:rPr>
                        <a:t>11.38</a:t>
                      </a:r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65%</a:t>
                      </a:r>
                    </a:p>
                  </a:txBody>
                  <a:tcPr marL="12700" marR="12700" marT="12700" marB="0" anchor="b"/>
                </a:tc>
              </a:tr>
              <a:tr h="37386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j-lt"/>
                        </a:rPr>
                        <a:t>Quadrupole</a:t>
                      </a:r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j-lt"/>
                        </a:rPr>
                        <a:t>16</a:t>
                      </a:r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j-lt"/>
                        </a:rPr>
                        <a:t>4.17</a:t>
                      </a:r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24%</a:t>
                      </a:r>
                    </a:p>
                  </a:txBody>
                  <a:tcPr marL="12700" marR="12700" marT="12700" marB="0" anchor="b"/>
                </a:tc>
              </a:tr>
              <a:tr h="37386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j-lt"/>
                        </a:rPr>
                        <a:t>Sextupole</a:t>
                      </a:r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j-lt"/>
                        </a:rPr>
                        <a:t>6</a:t>
                      </a:r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j-lt"/>
                        </a:rPr>
                        <a:t>1.68</a:t>
                      </a:r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10%</a:t>
                      </a:r>
                    </a:p>
                  </a:txBody>
                  <a:tcPr marL="12700" marR="12700" marT="12700" marB="0" anchor="b"/>
                </a:tc>
              </a:tr>
              <a:tr h="37386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j-lt"/>
                        </a:rPr>
                        <a:t>Octupole</a:t>
                      </a:r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j-lt"/>
                        </a:rPr>
                        <a:t>4</a:t>
                      </a:r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j-lt"/>
                        </a:rPr>
                        <a:t>0.4</a:t>
                      </a:r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2%</a:t>
                      </a:r>
                    </a:p>
                  </a:txBody>
                  <a:tcPr marL="12700" marR="12700" marT="12700" marB="0" anchor="b"/>
                </a:tc>
              </a:tr>
              <a:tr h="37386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j-lt"/>
                        </a:rPr>
                        <a:t>All magnets</a:t>
                      </a:r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j-lt"/>
                        </a:rPr>
                        <a:t>33</a:t>
                      </a:r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j-lt"/>
                        </a:rPr>
                        <a:t>17.6</a:t>
                      </a:r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100%</a:t>
                      </a: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096836" y="3729254"/>
            <a:ext cx="41622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Total length of a cell: 26.376 m</a:t>
            </a:r>
          </a:p>
          <a:p>
            <a:r>
              <a:rPr lang="en-US" sz="2000" dirty="0" smtClean="0"/>
              <a:t>Length of ID straight section: 5.8 m 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683460" y="4678184"/>
            <a:ext cx="754069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~ 3 m of drift space distributed between magnets</a:t>
            </a:r>
          </a:p>
          <a:p>
            <a:r>
              <a:rPr lang="en-US" sz="2000" dirty="0" smtClean="0"/>
              <a:t>~ 8 m presently</a:t>
            </a:r>
          </a:p>
          <a:p>
            <a:endParaRPr lang="en-US" sz="2000" dirty="0"/>
          </a:p>
          <a:p>
            <a:r>
              <a:rPr lang="en-US" sz="2000" dirty="0" smtClean="0"/>
              <a:t>Limited longitudinal space is a specificity of the new ESRF lattice</a:t>
            </a:r>
          </a:p>
          <a:p>
            <a:endParaRPr lang="en-US" sz="20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1445795" y="631658"/>
            <a:ext cx="59018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ESRF Accelerator upgrade: 1056 magnets to build </a:t>
            </a:r>
            <a:endParaRPr lang="en-US" sz="2000" dirty="0"/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5575"/>
            <a:ext cx="8229600" cy="8477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Compact magnet lattice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938267" y="6597440"/>
            <a:ext cx="4170363" cy="227013"/>
          </a:xfrm>
        </p:spPr>
        <p:txBody>
          <a:bodyPr/>
          <a:lstStyle/>
          <a:p>
            <a:r>
              <a:rPr lang="en-US" dirty="0" smtClean="0"/>
              <a:t>J. Chavanne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5575"/>
            <a:ext cx="8229600" cy="8477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Aperture and good field region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6583363" y="7553325"/>
            <a:ext cx="27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7DA9DA"/>
              </a:buClr>
              <a:buFontTx/>
              <a:buChar char="•"/>
            </a:pPr>
            <a:endParaRPr lang="en-US" sz="2000"/>
          </a:p>
        </p:txBody>
      </p:sp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395420" y="3933070"/>
          <a:ext cx="8281149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7253"/>
                <a:gridCol w="2070287"/>
                <a:gridCol w="1993609"/>
              </a:tblGrid>
              <a:tr h="3360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S10 All </a:t>
                      </a:r>
                      <a:endParaRPr lang="en-US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Horizontal [mm]</a:t>
                      </a:r>
                      <a:endParaRPr lang="en-US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Vertical [mm]</a:t>
                      </a:r>
                      <a:endParaRPr lang="en-GB" dirty="0"/>
                    </a:p>
                  </a:txBody>
                  <a:tcPr/>
                </a:tc>
              </a:tr>
              <a:tr h="336047">
                <a:tc>
                  <a:txBody>
                    <a:bodyPr/>
                    <a:lstStyle/>
                    <a:p>
                      <a:r>
                        <a:rPr lang="en-US" dirty="0" smtClean="0"/>
                        <a:t>Vacuum chamber aperture (radius)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15.1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10.1</a:t>
                      </a:r>
                      <a:endParaRPr lang="en-GB" dirty="0"/>
                    </a:p>
                  </a:txBody>
                  <a:tcPr/>
                </a:tc>
              </a:tr>
              <a:tr h="336047">
                <a:tc>
                  <a:txBody>
                    <a:bodyPr/>
                    <a:lstStyle/>
                    <a:p>
                      <a:r>
                        <a:rPr lang="en-US" dirty="0" smtClean="0"/>
                        <a:t>Good field region (radius)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5.5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6993454"/>
              </p:ext>
            </p:extLst>
          </p:nvPr>
        </p:nvGraphicFramePr>
        <p:xfrm>
          <a:off x="395420" y="5301260"/>
          <a:ext cx="8281149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7253"/>
                <a:gridCol w="2070287"/>
                <a:gridCol w="1993609"/>
              </a:tblGrid>
              <a:tr h="3360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S10 Centre (high gradient)</a:t>
                      </a:r>
                      <a:endParaRPr lang="en-US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Horizontal [mm]</a:t>
                      </a:r>
                      <a:endParaRPr lang="en-US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Vertical [mm]</a:t>
                      </a:r>
                      <a:endParaRPr lang="en-GB" dirty="0"/>
                    </a:p>
                  </a:txBody>
                  <a:tcPr/>
                </a:tc>
              </a:tr>
              <a:tr h="336047">
                <a:tc>
                  <a:txBody>
                    <a:bodyPr/>
                    <a:lstStyle/>
                    <a:p>
                      <a:r>
                        <a:rPr lang="en-US" dirty="0" smtClean="0"/>
                        <a:t>Vacuum chamber aperture (radius)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5.5</a:t>
                      </a:r>
                      <a:endParaRPr lang="en-GB" dirty="0"/>
                    </a:p>
                  </a:txBody>
                  <a:tcPr/>
                </a:tc>
              </a:tr>
              <a:tr h="336047">
                <a:tc>
                  <a:txBody>
                    <a:bodyPr/>
                    <a:lstStyle/>
                    <a:p>
                      <a:r>
                        <a:rPr lang="en-US" dirty="0" smtClean="0"/>
                        <a:t>Good Field Region (radius)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90" y="620610"/>
            <a:ext cx="6624920" cy="2997329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 bwMode="auto">
          <a:xfrm>
            <a:off x="3707880" y="2348850"/>
            <a:ext cx="136819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3779890" y="1916790"/>
            <a:ext cx="10529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S10 </a:t>
            </a:r>
            <a:r>
              <a:rPr lang="en-US" dirty="0" err="1" smtClean="0"/>
              <a:t>centre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95420" y="3645030"/>
            <a:ext cx="3288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Initial parameters for </a:t>
            </a:r>
            <a:r>
              <a:rPr lang="en-US" dirty="0"/>
              <a:t> </a:t>
            </a:r>
            <a:r>
              <a:rPr lang="en-US" dirty="0" smtClean="0"/>
              <a:t>preliminary study</a:t>
            </a:r>
            <a:endParaRPr lang="en-US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938267" y="6597440"/>
            <a:ext cx="4170363" cy="227013"/>
          </a:xfrm>
        </p:spPr>
        <p:txBody>
          <a:bodyPr/>
          <a:lstStyle/>
          <a:p>
            <a:r>
              <a:rPr lang="en-US" dirty="0" smtClean="0"/>
              <a:t>J. Chavanne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10277" y="6613525"/>
            <a:ext cx="4170363" cy="227013"/>
          </a:xfrm>
        </p:spPr>
        <p:txBody>
          <a:bodyPr/>
          <a:lstStyle/>
          <a:p>
            <a:r>
              <a:rPr lang="en-US" dirty="0" smtClean="0"/>
              <a:t>J. Chavanne</a:t>
            </a:r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95420" y="9111"/>
            <a:ext cx="8229600" cy="611499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Road map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440" y="1124680"/>
            <a:ext cx="8250977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2000" dirty="0" smtClean="0"/>
              <a:t>Project not yet funded (decision early 2015)</a:t>
            </a:r>
          </a:p>
          <a:p>
            <a:pPr marL="285750" indent="-285750" algn="l">
              <a:buFont typeface="Arial"/>
              <a:buChar char="•"/>
            </a:pPr>
            <a:endParaRPr lang="en-US" sz="2000" dirty="0"/>
          </a:p>
          <a:p>
            <a:pPr marL="285750" indent="-285750" algn="l">
              <a:buFont typeface="Arial"/>
              <a:buChar char="•"/>
            </a:pPr>
            <a:r>
              <a:rPr lang="en-US" sz="2000" dirty="0" smtClean="0"/>
              <a:t>Go ahead  with prototype development and magnetic measurements</a:t>
            </a:r>
          </a:p>
          <a:p>
            <a:pPr marL="285750" indent="-285750" algn="l">
              <a:buFont typeface="Arial"/>
              <a:buChar char="•"/>
            </a:pPr>
            <a:endParaRPr lang="en-US" sz="2000" dirty="0"/>
          </a:p>
          <a:p>
            <a:pPr marL="285750" indent="-285750" algn="l">
              <a:buFont typeface="Arial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2013-2015</a:t>
            </a:r>
          </a:p>
          <a:p>
            <a:pPr marL="285750" indent="-285750" algn="l">
              <a:buFont typeface="Arial"/>
              <a:buChar char="•"/>
            </a:pPr>
            <a:endParaRPr lang="en-US" sz="2000" dirty="0"/>
          </a:p>
          <a:p>
            <a:pPr marL="742950" lvl="1" indent="-285750" algn="l">
              <a:buFont typeface="Arial"/>
              <a:buChar char="•"/>
            </a:pPr>
            <a:r>
              <a:rPr lang="en-US" sz="2000" dirty="0" smtClean="0"/>
              <a:t>Magnetic design</a:t>
            </a:r>
          </a:p>
          <a:p>
            <a:pPr marL="742950" lvl="1" indent="-285750" algn="l">
              <a:buFont typeface="Arial"/>
              <a:buChar char="•"/>
            </a:pPr>
            <a:r>
              <a:rPr lang="en-US" sz="2000" dirty="0" smtClean="0"/>
              <a:t>Mechanical design</a:t>
            </a:r>
          </a:p>
          <a:p>
            <a:pPr marL="742950" lvl="1" indent="-285750" algn="l">
              <a:buFont typeface="Arial"/>
              <a:buChar char="•"/>
            </a:pPr>
            <a:r>
              <a:rPr lang="en-US" sz="2000" dirty="0" smtClean="0"/>
              <a:t>First prototypes</a:t>
            </a:r>
          </a:p>
          <a:p>
            <a:pPr marL="742950" lvl="1" indent="-285750" algn="l">
              <a:buFont typeface="Arial"/>
              <a:buChar char="•"/>
            </a:pPr>
            <a:endParaRPr lang="en-US" sz="2000" dirty="0" smtClean="0"/>
          </a:p>
          <a:p>
            <a:pPr marL="742950" lvl="1" indent="-285750" algn="l">
              <a:buFont typeface="Arial"/>
              <a:buChar char="•"/>
            </a:pPr>
            <a:r>
              <a:rPr lang="en-US" sz="2000" dirty="0" smtClean="0"/>
              <a:t>Improvement/development of magnetic measurement systems</a:t>
            </a:r>
          </a:p>
          <a:p>
            <a:pPr marL="742950" lvl="1" indent="-285750" algn="l">
              <a:buFont typeface="Arial"/>
              <a:buChar char="•"/>
            </a:pPr>
            <a:endParaRPr lang="en-US" sz="2000" dirty="0"/>
          </a:p>
          <a:p>
            <a:pPr marL="1200150" lvl="2" indent="-285750" algn="l">
              <a:buFont typeface="Arial"/>
              <a:buChar char="•"/>
            </a:pPr>
            <a:r>
              <a:rPr lang="en-US" sz="2000" dirty="0" smtClean="0"/>
              <a:t>stretched wire/vibrating wire benches</a:t>
            </a:r>
          </a:p>
          <a:p>
            <a:pPr marL="1200150" lvl="2" indent="-285750" algn="l">
              <a:buFont typeface="Arial"/>
              <a:buChar char="•"/>
            </a:pPr>
            <a:r>
              <a:rPr lang="en-US" sz="2000" dirty="0" smtClean="0"/>
              <a:t>Local field mapping</a:t>
            </a:r>
          </a:p>
          <a:p>
            <a:pPr marL="1200150" lvl="2" indent="-285750" algn="l">
              <a:buFont typeface="Arial"/>
              <a:buChar char="•"/>
            </a:pPr>
            <a:r>
              <a:rPr lang="en-US" sz="2000" dirty="0" smtClean="0"/>
              <a:t>Other …</a:t>
            </a:r>
          </a:p>
          <a:p>
            <a:pPr marL="1200150" lvl="2" indent="-285750" algn="l">
              <a:buFont typeface="Arial"/>
              <a:buChar char="•"/>
            </a:pPr>
            <a:endParaRPr lang="en-US" sz="2000" dirty="0"/>
          </a:p>
          <a:p>
            <a:pPr marL="285750" indent="-285750" algn="l">
              <a:buFont typeface="Arial"/>
              <a:buChar char="•"/>
            </a:pPr>
            <a:r>
              <a:rPr lang="en-US" sz="2000" dirty="0" smtClean="0"/>
              <a:t>…… 2019 all magnet installed</a:t>
            </a:r>
          </a:p>
          <a:p>
            <a:pPr marL="1200150" lvl="2" indent="-285750" algn="l">
              <a:buFont typeface="Arial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78314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SRF_presentation_silver">
  <a:themeElements>
    <a:clrScheme name="ESRF_presentation_silver 13">
      <a:dk1>
        <a:srgbClr val="000000"/>
      </a:dk1>
      <a:lt1>
        <a:srgbClr val="FFFFFF"/>
      </a:lt1>
      <a:dk2>
        <a:srgbClr val="000000"/>
      </a:dk2>
      <a:lt2>
        <a:srgbClr val="8A8B8E"/>
      </a:lt2>
      <a:accent1>
        <a:srgbClr val="7DA9DA"/>
      </a:accent1>
      <a:accent2>
        <a:srgbClr val="1B5092"/>
      </a:accent2>
      <a:accent3>
        <a:srgbClr val="FFFFFF"/>
      </a:accent3>
      <a:accent4>
        <a:srgbClr val="000000"/>
      </a:accent4>
      <a:accent5>
        <a:srgbClr val="BFD1EA"/>
      </a:accent5>
      <a:accent6>
        <a:srgbClr val="174884"/>
      </a:accent6>
      <a:hlink>
        <a:srgbClr val="DD2026"/>
      </a:hlink>
      <a:folHlink>
        <a:srgbClr val="9E1C20"/>
      </a:folHlink>
    </a:clrScheme>
    <a:fontScheme name="ESRF_presentation_silv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SRF_presentation_silv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RF_presentation_silv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RF_presentation_silv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RF_presentation_silv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RF_presentation_silv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RF_presentation_silv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RF_presentation_silv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RF_presentation_silv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RF_presentation_silv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RF_presentation_silv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RF_presentation_silv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RF_presentation_silv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RF_presentation_silver 13">
        <a:dk1>
          <a:srgbClr val="000000"/>
        </a:dk1>
        <a:lt1>
          <a:srgbClr val="FFFFFF"/>
        </a:lt1>
        <a:dk2>
          <a:srgbClr val="000000"/>
        </a:dk2>
        <a:lt2>
          <a:srgbClr val="8A8B8E"/>
        </a:lt2>
        <a:accent1>
          <a:srgbClr val="7DA9DA"/>
        </a:accent1>
        <a:accent2>
          <a:srgbClr val="1B5092"/>
        </a:accent2>
        <a:accent3>
          <a:srgbClr val="FFFFFF"/>
        </a:accent3>
        <a:accent4>
          <a:srgbClr val="000000"/>
        </a:accent4>
        <a:accent5>
          <a:srgbClr val="BFD1EA"/>
        </a:accent5>
        <a:accent6>
          <a:srgbClr val="174884"/>
        </a:accent6>
        <a:hlink>
          <a:srgbClr val="DD2026"/>
        </a:hlink>
        <a:folHlink>
          <a:srgbClr val="9E1C2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ESRF_presentation_silver</Template>
  <TotalTime>16457</TotalTime>
  <Words>1322</Words>
  <Application>Microsoft Macintosh PowerPoint</Application>
  <PresentationFormat>On-screen Show (4:3)</PresentationFormat>
  <Paragraphs>400</Paragraphs>
  <Slides>24</Slides>
  <Notes>9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ESRF_presentation_silver</vt:lpstr>
      <vt:lpstr>Equation</vt:lpstr>
      <vt:lpstr>Magnets for a new low emitance storage ring at ESRF</vt:lpstr>
      <vt:lpstr>Outline</vt:lpstr>
      <vt:lpstr>Electron Beam Parameters</vt:lpstr>
      <vt:lpstr>Higher brilliance</vt:lpstr>
      <vt:lpstr>Emittance reduction</vt:lpstr>
      <vt:lpstr> ESRF S10 Lattice</vt:lpstr>
      <vt:lpstr>Compact magnet lattice</vt:lpstr>
      <vt:lpstr>Aperture and good field region</vt:lpstr>
      <vt:lpstr>Road map</vt:lpstr>
      <vt:lpstr>Magnet design approach</vt:lpstr>
      <vt:lpstr>Geometrical design constraints</vt:lpstr>
      <vt:lpstr>Dipole with longitudinal gradient</vt:lpstr>
      <vt:lpstr>Pole shape optimization</vt:lpstr>
      <vt:lpstr>Magnet modules arrangement</vt:lpstr>
      <vt:lpstr>Combined dipole/quadrupoles</vt:lpstr>
      <vt:lpstr>High gradient quadrupoles</vt:lpstr>
      <vt:lpstr>High gradient quadrupole design</vt:lpstr>
      <vt:lpstr>High gradient quadrupole design</vt:lpstr>
      <vt:lpstr>Sextupole magnet</vt:lpstr>
      <vt:lpstr>Octupoles</vt:lpstr>
      <vt:lpstr>Magnetic measurements</vt:lpstr>
      <vt:lpstr>Local field measurements</vt:lpstr>
      <vt:lpstr>Magnet alignment</vt:lpstr>
      <vt:lpstr>Summary</vt:lpstr>
    </vt:vector>
  </TitlesOfParts>
  <Company>ESRF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lebec</dc:creator>
  <cp:lastModifiedBy>chavanne joel</cp:lastModifiedBy>
  <cp:revision>1139</cp:revision>
  <dcterms:created xsi:type="dcterms:W3CDTF">2009-07-09T09:18:51Z</dcterms:created>
  <dcterms:modified xsi:type="dcterms:W3CDTF">2013-06-03T11:12:33Z</dcterms:modified>
</cp:coreProperties>
</file>