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7" r:id="rId2"/>
  </p:sldMasterIdLst>
  <p:notesMasterIdLst>
    <p:notesMasterId r:id="rId30"/>
  </p:notesMasterIdLst>
  <p:sldIdLst>
    <p:sldId id="256" r:id="rId3"/>
    <p:sldId id="257" r:id="rId4"/>
    <p:sldId id="277" r:id="rId5"/>
    <p:sldId id="278" r:id="rId6"/>
    <p:sldId id="286" r:id="rId7"/>
    <p:sldId id="264" r:id="rId8"/>
    <p:sldId id="275" r:id="rId9"/>
    <p:sldId id="267" r:id="rId10"/>
    <p:sldId id="282" r:id="rId11"/>
    <p:sldId id="261" r:id="rId12"/>
    <p:sldId id="295" r:id="rId13"/>
    <p:sldId id="292" r:id="rId14"/>
    <p:sldId id="287" r:id="rId15"/>
    <p:sldId id="281" r:id="rId16"/>
    <p:sldId id="288" r:id="rId17"/>
    <p:sldId id="289" r:id="rId18"/>
    <p:sldId id="294" r:id="rId19"/>
    <p:sldId id="296" r:id="rId20"/>
    <p:sldId id="300" r:id="rId21"/>
    <p:sldId id="259" r:id="rId22"/>
    <p:sldId id="293" r:id="rId23"/>
    <p:sldId id="271" r:id="rId24"/>
    <p:sldId id="301" r:id="rId25"/>
    <p:sldId id="303" r:id="rId26"/>
    <p:sldId id="304" r:id="rId27"/>
    <p:sldId id="302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MagTest\DataBase\12GeV%20Production\ARC1\Detailed%20Grids\MJD1A15\MJD1A15%20F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MagTest\Documentation\IMMW\IMMW%202013\Calibration%2012G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Arc 1 Matching SW to </a:t>
            </a:r>
            <a:r>
              <a:rPr lang="en-US" dirty="0" smtClean="0"/>
              <a:t>Hall/NMR</a:t>
            </a:r>
            <a:endParaRPr lang="en-US" dirty="0"/>
          </a:p>
        </c:rich>
      </c:tx>
      <c:layout>
        <c:manualLayout>
          <c:xMode val="edge"/>
          <c:yMode val="edge"/>
          <c:x val="0.16788888888888892"/>
          <c:y val="2.779923117979281E-2"/>
        </c:manualLayout>
      </c:layout>
    </c:title>
    <c:plotArea>
      <c:layout>
        <c:manualLayout>
          <c:layoutTarget val="inner"/>
          <c:xMode val="edge"/>
          <c:yMode val="edge"/>
          <c:x val="0.12144663167104112"/>
          <c:y val="0.16727038181623866"/>
          <c:w val="0.84056867891513554"/>
          <c:h val="0.78128936628332668"/>
        </c:manualLayout>
      </c:layout>
      <c:scatterChart>
        <c:scatterStyle val="lineMarker"/>
        <c:ser>
          <c:idx val="0"/>
          <c:order val="0"/>
          <c:tx>
            <c:strRef>
              <c:f>Summary!$B$24</c:f>
              <c:strCache>
                <c:ptCount val="1"/>
                <c:pt idx="0">
                  <c:v>50%</c:v>
                </c:pt>
              </c:strCache>
            </c:strRef>
          </c:tx>
          <c:spPr>
            <a:ln w="28575">
              <a:noFill/>
            </a:ln>
          </c:spPr>
          <c:xVal>
            <c:strRef>
              <c:f>Summary!$C$23:$E$23</c:f>
              <c:strCache>
                <c:ptCount val="3"/>
                <c:pt idx="0">
                  <c:v>JD1A11</c:v>
                </c:pt>
                <c:pt idx="1">
                  <c:v>JD1A12</c:v>
                </c:pt>
                <c:pt idx="2">
                  <c:v>JD1A15</c:v>
                </c:pt>
              </c:strCache>
            </c:strRef>
          </c:xVal>
          <c:yVal>
            <c:numRef>
              <c:f>Summary!$C$24:$E$24</c:f>
              <c:numCache>
                <c:formatCode>0.00%</c:formatCode>
                <c:ptCount val="3"/>
                <c:pt idx="0">
                  <c:v>-3.4285005287193536E-4</c:v>
                </c:pt>
                <c:pt idx="1">
                  <c:v>-3.7591393554303824E-4</c:v>
                </c:pt>
                <c:pt idx="2">
                  <c:v>-4.3004376271360556E-5</c:v>
                </c:pt>
              </c:numCache>
            </c:numRef>
          </c:yVal>
        </c:ser>
        <c:ser>
          <c:idx val="1"/>
          <c:order val="1"/>
          <c:tx>
            <c:strRef>
              <c:f>Summary!$B$25</c:f>
              <c:strCache>
                <c:ptCount val="1"/>
                <c:pt idx="0">
                  <c:v>75%</c:v>
                </c:pt>
              </c:strCache>
            </c:strRef>
          </c:tx>
          <c:spPr>
            <a:ln w="28575">
              <a:noFill/>
            </a:ln>
          </c:spPr>
          <c:xVal>
            <c:strRef>
              <c:f>Summary!$C$23:$E$23</c:f>
              <c:strCache>
                <c:ptCount val="3"/>
                <c:pt idx="0">
                  <c:v>JD1A11</c:v>
                </c:pt>
                <c:pt idx="1">
                  <c:v>JD1A12</c:v>
                </c:pt>
                <c:pt idx="2">
                  <c:v>JD1A15</c:v>
                </c:pt>
              </c:strCache>
            </c:strRef>
          </c:xVal>
          <c:yVal>
            <c:numRef>
              <c:f>Summary!$C$25:$E$25</c:f>
              <c:numCache>
                <c:formatCode>0.00%</c:formatCode>
                <c:ptCount val="3"/>
                <c:pt idx="0">
                  <c:v>-1.8262203661456608E-4</c:v>
                </c:pt>
                <c:pt idx="1">
                  <c:v>-8.1091135040623107E-5</c:v>
                </c:pt>
                <c:pt idx="2">
                  <c:v>-4.1965488015272015E-5</c:v>
                </c:pt>
              </c:numCache>
            </c:numRef>
          </c:yVal>
        </c:ser>
        <c:ser>
          <c:idx val="2"/>
          <c:order val="2"/>
          <c:tx>
            <c:strRef>
              <c:f>Summary!$B$26</c:f>
              <c:strCache>
                <c:ptCount val="1"/>
                <c:pt idx="0">
                  <c:v>100%</c:v>
                </c:pt>
              </c:strCache>
            </c:strRef>
          </c:tx>
          <c:spPr>
            <a:ln w="28575">
              <a:noFill/>
            </a:ln>
          </c:spPr>
          <c:xVal>
            <c:strRef>
              <c:f>Summary!$C$23:$E$23</c:f>
              <c:strCache>
                <c:ptCount val="3"/>
                <c:pt idx="0">
                  <c:v>JD1A11</c:v>
                </c:pt>
                <c:pt idx="1">
                  <c:v>JD1A12</c:v>
                </c:pt>
                <c:pt idx="2">
                  <c:v>JD1A15</c:v>
                </c:pt>
              </c:strCache>
            </c:strRef>
          </c:xVal>
          <c:yVal>
            <c:numRef>
              <c:f>Summary!$C$26:$E$26</c:f>
              <c:numCache>
                <c:formatCode>0.00%</c:formatCode>
                <c:ptCount val="3"/>
                <c:pt idx="0">
                  <c:v>-1.4633323428481229E-4</c:v>
                </c:pt>
                <c:pt idx="1">
                  <c:v>-7.5804934547063645E-5</c:v>
                </c:pt>
                <c:pt idx="2">
                  <c:v>-7.325166911043021E-5</c:v>
                </c:pt>
              </c:numCache>
            </c:numRef>
          </c:yVal>
        </c:ser>
        <c:axId val="83608320"/>
        <c:axId val="83610240"/>
      </c:scatterChart>
      <c:valAx>
        <c:axId val="83608320"/>
        <c:scaling>
          <c:orientation val="minMax"/>
        </c:scaling>
        <c:axPos val="b"/>
        <c:tickLblPos val="nextTo"/>
        <c:crossAx val="83610240"/>
        <c:crosses val="autoZero"/>
        <c:crossBetween val="midCat"/>
      </c:valAx>
      <c:valAx>
        <c:axId val="83610240"/>
        <c:scaling>
          <c:orientation val="minMax"/>
          <c:max val="1.0000000000000018E-3"/>
          <c:min val="-1.0000000000000018E-3"/>
        </c:scaling>
        <c:axPos val="l"/>
        <c:majorGridlines/>
        <c:numFmt formatCode="0.00%" sourceLinked="1"/>
        <c:tickLblPos val="nextTo"/>
        <c:crossAx val="83608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348753280839901"/>
          <c:y val="0.71255120694995377"/>
          <c:w val="0.10929024496937906"/>
          <c:h val="0.25134554480838373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Probe Calibration Stability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3720873315273276E-2"/>
          <c:y val="0.12839017413844939"/>
          <c:w val="0.72720729844460763"/>
          <c:h val="0.76819742733396801"/>
        </c:manualLayout>
      </c:layout>
      <c:scatterChart>
        <c:scatterStyle val="lineMarker"/>
        <c:ser>
          <c:idx val="0"/>
          <c:order val="0"/>
          <c:tx>
            <c:strRef>
              <c:f>Sheet1!$B$35</c:f>
              <c:strCache>
                <c:ptCount val="1"/>
                <c:pt idx="0">
                  <c:v>Probe 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Sheet1!$C$34:$I$34</c:f>
              <c:numCache>
                <c:formatCode>m/d/yyyy</c:formatCode>
                <c:ptCount val="7"/>
                <c:pt idx="0">
                  <c:v>41306</c:v>
                </c:pt>
                <c:pt idx="1">
                  <c:v>41325</c:v>
                </c:pt>
                <c:pt idx="2">
                  <c:v>41332</c:v>
                </c:pt>
                <c:pt idx="3">
                  <c:v>41341</c:v>
                </c:pt>
                <c:pt idx="4">
                  <c:v>41348</c:v>
                </c:pt>
                <c:pt idx="5">
                  <c:v>41354</c:v>
                </c:pt>
                <c:pt idx="6">
                  <c:v>41366</c:v>
                </c:pt>
              </c:numCache>
            </c:numRef>
          </c:xVal>
          <c:yVal>
            <c:numRef>
              <c:f>Sheet1!$C$35:$I$35</c:f>
              <c:numCache>
                <c:formatCode>0.00%</c:formatCode>
                <c:ptCount val="7"/>
                <c:pt idx="0">
                  <c:v>-6.4300082290636007E-5</c:v>
                </c:pt>
                <c:pt idx="1">
                  <c:v>-9.7852081721638867E-5</c:v>
                </c:pt>
                <c:pt idx="2">
                  <c:v>5.6503969667831609E-5</c:v>
                </c:pt>
                <c:pt idx="3">
                  <c:v>-1.7061905672077794E-5</c:v>
                </c:pt>
                <c:pt idx="4">
                  <c:v>-6.4300082290636007E-5</c:v>
                </c:pt>
                <c:pt idx="5">
                  <c:v>1.3050621263954748E-4</c:v>
                </c:pt>
                <c:pt idx="6">
                  <c:v>5.6503969667831609E-5</c:v>
                </c:pt>
              </c:numCache>
            </c:numRef>
          </c:yVal>
        </c:ser>
        <c:ser>
          <c:idx val="1"/>
          <c:order val="1"/>
          <c:tx>
            <c:strRef>
              <c:f>Sheet1!$B$36</c:f>
              <c:strCache>
                <c:ptCount val="1"/>
                <c:pt idx="0">
                  <c:v>Probe 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Sheet1!$C$34:$I$34</c:f>
              <c:numCache>
                <c:formatCode>m/d/yyyy</c:formatCode>
                <c:ptCount val="7"/>
                <c:pt idx="0">
                  <c:v>41306</c:v>
                </c:pt>
                <c:pt idx="1">
                  <c:v>41325</c:v>
                </c:pt>
                <c:pt idx="2">
                  <c:v>41332</c:v>
                </c:pt>
                <c:pt idx="3">
                  <c:v>41341</c:v>
                </c:pt>
                <c:pt idx="4">
                  <c:v>41348</c:v>
                </c:pt>
                <c:pt idx="5">
                  <c:v>41354</c:v>
                </c:pt>
                <c:pt idx="6">
                  <c:v>41366</c:v>
                </c:pt>
              </c:numCache>
            </c:numRef>
          </c:xVal>
          <c:yVal>
            <c:numRef>
              <c:f>Sheet1!$C$36:$I$36</c:f>
              <c:numCache>
                <c:formatCode>0.00%</c:formatCode>
                <c:ptCount val="7"/>
                <c:pt idx="0">
                  <c:v>1.4003077032764821E-4</c:v>
                </c:pt>
                <c:pt idx="1">
                  <c:v>4.7565261522830692E-6</c:v>
                </c:pt>
                <c:pt idx="2">
                  <c:v>-7.0917158603300834E-5</c:v>
                </c:pt>
                <c:pt idx="3">
                  <c:v>8.7552967773074845E-5</c:v>
                </c:pt>
                <c:pt idx="4">
                  <c:v>1.4003077032764821E-4</c:v>
                </c:pt>
                <c:pt idx="5">
                  <c:v>-2.3053671737383041E-4</c:v>
                </c:pt>
                <c:pt idx="6">
                  <c:v>-7.0917158603300834E-5</c:v>
                </c:pt>
              </c:numCache>
            </c:numRef>
          </c:yVal>
        </c:ser>
        <c:ser>
          <c:idx val="2"/>
          <c:order val="2"/>
          <c:tx>
            <c:strRef>
              <c:f>Sheet1!$B$37</c:f>
              <c:strCache>
                <c:ptCount val="1"/>
                <c:pt idx="0">
                  <c:v>Probe 3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Sheet1!$C$34:$I$34</c:f>
              <c:numCache>
                <c:formatCode>m/d/yyyy</c:formatCode>
                <c:ptCount val="7"/>
                <c:pt idx="0">
                  <c:v>41306</c:v>
                </c:pt>
                <c:pt idx="1">
                  <c:v>41325</c:v>
                </c:pt>
                <c:pt idx="2">
                  <c:v>41332</c:v>
                </c:pt>
                <c:pt idx="3">
                  <c:v>41341</c:v>
                </c:pt>
                <c:pt idx="4">
                  <c:v>41348</c:v>
                </c:pt>
                <c:pt idx="5">
                  <c:v>41354</c:v>
                </c:pt>
                <c:pt idx="6">
                  <c:v>41366</c:v>
                </c:pt>
              </c:numCache>
            </c:numRef>
          </c:xVal>
          <c:yVal>
            <c:numRef>
              <c:f>Sheet1!$C$37:$I$37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Sheet1!$B$38</c:f>
              <c:strCache>
                <c:ptCount val="1"/>
                <c:pt idx="0">
                  <c:v>Probe 4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Sheet1!$C$34:$I$34</c:f>
              <c:numCache>
                <c:formatCode>m/d/yyyy</c:formatCode>
                <c:ptCount val="7"/>
                <c:pt idx="0">
                  <c:v>41306</c:v>
                </c:pt>
                <c:pt idx="1">
                  <c:v>41325</c:v>
                </c:pt>
                <c:pt idx="2">
                  <c:v>41332</c:v>
                </c:pt>
                <c:pt idx="3">
                  <c:v>41341</c:v>
                </c:pt>
                <c:pt idx="4">
                  <c:v>41348</c:v>
                </c:pt>
                <c:pt idx="5">
                  <c:v>41354</c:v>
                </c:pt>
                <c:pt idx="6">
                  <c:v>41366</c:v>
                </c:pt>
              </c:numCache>
            </c:numRef>
          </c:xVal>
          <c:yVal>
            <c:numRef>
              <c:f>Sheet1!$C$38:$I$38</c:f>
              <c:numCache>
                <c:formatCode>0.00%</c:formatCode>
                <c:ptCount val="7"/>
                <c:pt idx="0">
                  <c:v>5.433933028775601E-5</c:v>
                </c:pt>
                <c:pt idx="1">
                  <c:v>-1.6875783156045112E-4</c:v>
                </c:pt>
                <c:pt idx="2">
                  <c:v>4.4178090022772897E-5</c:v>
                </c:pt>
                <c:pt idx="3">
                  <c:v>-6.0394144089093242E-5</c:v>
                </c:pt>
                <c:pt idx="4">
                  <c:v>5.433933028775601E-5</c:v>
                </c:pt>
                <c:pt idx="5">
                  <c:v>3.2117135027487419E-5</c:v>
                </c:pt>
                <c:pt idx="6">
                  <c:v>4.4178090022772897E-5</c:v>
                </c:pt>
              </c:numCache>
            </c:numRef>
          </c:yVal>
        </c:ser>
        <c:ser>
          <c:idx val="4"/>
          <c:order val="4"/>
          <c:tx>
            <c:strRef>
              <c:f>Sheet1!$B$39</c:f>
              <c:strCache>
                <c:ptCount val="1"/>
                <c:pt idx="0">
                  <c:v>Probe 5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Sheet1!$C$34:$I$34</c:f>
              <c:numCache>
                <c:formatCode>m/d/yyyy</c:formatCode>
                <c:ptCount val="7"/>
                <c:pt idx="0">
                  <c:v>41306</c:v>
                </c:pt>
                <c:pt idx="1">
                  <c:v>41325</c:v>
                </c:pt>
                <c:pt idx="2">
                  <c:v>41332</c:v>
                </c:pt>
                <c:pt idx="3">
                  <c:v>41341</c:v>
                </c:pt>
                <c:pt idx="4">
                  <c:v>41348</c:v>
                </c:pt>
                <c:pt idx="5">
                  <c:v>41354</c:v>
                </c:pt>
                <c:pt idx="6">
                  <c:v>41366</c:v>
                </c:pt>
              </c:numCache>
            </c:numRef>
          </c:xVal>
          <c:yVal>
            <c:numRef>
              <c:f>Sheet1!$C$39:$I$39</c:f>
              <c:numCache>
                <c:formatCode>0.00%</c:formatCode>
                <c:ptCount val="7"/>
                <c:pt idx="0">
                  <c:v>7.3758947193747326E-5</c:v>
                </c:pt>
                <c:pt idx="1">
                  <c:v>3.6653479771997571E-5</c:v>
                </c:pt>
                <c:pt idx="2">
                  <c:v>-2.2367637169584697E-4</c:v>
                </c:pt>
                <c:pt idx="3">
                  <c:v>1.1632357412527678E-4</c:v>
                </c:pt>
                <c:pt idx="4">
                  <c:v>7.3758947193747326E-5</c:v>
                </c:pt>
                <c:pt idx="5">
                  <c:v>1.4685779510759133E-4</c:v>
                </c:pt>
                <c:pt idx="6">
                  <c:v>-2.2367637169584697E-4</c:v>
                </c:pt>
              </c:numCache>
            </c:numRef>
          </c:yVal>
        </c:ser>
        <c:axId val="47258240"/>
        <c:axId val="47264128"/>
      </c:scatterChart>
      <c:valAx>
        <c:axId val="47258240"/>
        <c:scaling>
          <c:orientation val="minMax"/>
        </c:scaling>
        <c:axPos val="b"/>
        <c:numFmt formatCode="m/d/yyyy" sourceLinked="1"/>
        <c:tickLblPos val="low"/>
        <c:crossAx val="47264128"/>
        <c:crosses val="autoZero"/>
        <c:crossBetween val="midCat"/>
      </c:valAx>
      <c:valAx>
        <c:axId val="47264128"/>
        <c:scaling>
          <c:orientation val="minMax"/>
          <c:max val="6.0000000000000103E-4"/>
          <c:min val="-6.0000000000000103E-4"/>
        </c:scaling>
        <c:axPos val="l"/>
        <c:majorGridlines/>
        <c:numFmt formatCode="0.00%" sourceLinked="1"/>
        <c:tickLblPos val="low"/>
        <c:crossAx val="472582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B130-5B4F-4EA8-A08F-CA23FD0FEA4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063B9-643E-4DCB-80FA-D493F8B33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1E19-0A02-4394-B451-06915D9F981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0E69-8962-45A1-887D-B05FA116D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6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F9DB-3702-43EC-95A7-5C49A80F8F1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A91A-C0E2-4A11-8757-1AEFAC14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593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JLAB 12GeV Upgrade Measurement Overview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  <a:t>Ken Baggett</a:t>
            </a:r>
            <a:b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  <a:t>for the Metrology and Magnet Measurement Department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334000"/>
            <a:ext cx="4572000" cy="914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IMMW 18 June 3-7 2013 BNL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Dipole Mapping Specs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Spec for accuracy of </a:t>
            </a:r>
            <a:r>
              <a:rPr lang="en-US" sz="2400" u="sng" dirty="0" smtClean="0"/>
              <a:t>absolute strength </a:t>
            </a:r>
            <a:r>
              <a:rPr lang="en-US" sz="2400" dirty="0" smtClean="0"/>
              <a:t>(BL) is fairly loose (0.4%)</a:t>
            </a:r>
          </a:p>
          <a:p>
            <a:r>
              <a:rPr lang="en-US" sz="2400" dirty="0" smtClean="0"/>
              <a:t>Spec for </a:t>
            </a:r>
            <a:r>
              <a:rPr lang="en-US" sz="2400" u="sng" dirty="0" smtClean="0"/>
              <a:t>precision</a:t>
            </a:r>
            <a:r>
              <a:rPr lang="en-US" sz="2400" dirty="0" smtClean="0"/>
              <a:t> of strength measurements for matching along an arc are pretty tough (0.03%).  Thankfully, most of that was done last time…</a:t>
            </a:r>
          </a:p>
          <a:p>
            <a:r>
              <a:rPr lang="en-US" sz="2400" dirty="0" smtClean="0"/>
              <a:t>Need field quality (gradient) to fall within specs (given for each arc)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Approach used to meet specs and throughput:</a:t>
            </a:r>
          </a:p>
          <a:p>
            <a:pPr lvl="1"/>
            <a:r>
              <a:rPr lang="en-US" sz="2000" dirty="0" smtClean="0"/>
              <a:t>Stretched wire used to get BL </a:t>
            </a:r>
            <a:r>
              <a:rPr lang="en-US" sz="2000" dirty="0" err="1" smtClean="0"/>
              <a:t>vs</a:t>
            </a:r>
            <a:r>
              <a:rPr lang="en-US" sz="2000" dirty="0" smtClean="0"/>
              <a:t> I for all magnets</a:t>
            </a:r>
          </a:p>
          <a:p>
            <a:pPr lvl="1"/>
            <a:r>
              <a:rPr lang="en-US" sz="2000" dirty="0" smtClean="0"/>
              <a:t>Detailed maps with Hall probes and NMRs used to build map along curved trajectory.</a:t>
            </a:r>
          </a:p>
          <a:p>
            <a:pPr lvl="2"/>
            <a:r>
              <a:rPr lang="en-US" sz="1800" dirty="0" smtClean="0"/>
              <a:t>Done for 10% sampling of arc dipoles.</a:t>
            </a:r>
          </a:p>
          <a:p>
            <a:pPr lvl="2"/>
            <a:r>
              <a:rPr lang="en-US" sz="1800" dirty="0" smtClean="0"/>
              <a:t>Done for all spreader and re-combiner dipoles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Typical 1m dipole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BCOM Dipole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14400"/>
            <a:ext cx="464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Beam-combiners</a:t>
            </a:r>
          </a:p>
          <a:p>
            <a:pPr lvl="1"/>
            <a:r>
              <a:rPr lang="en-US" dirty="0" smtClean="0"/>
              <a:t>Take beam from the 5 arcs and combine them into a single path to go through the </a:t>
            </a:r>
            <a:r>
              <a:rPr lang="en-US" dirty="0" err="1" smtClean="0"/>
              <a:t>linacs</a:t>
            </a:r>
            <a:r>
              <a:rPr lang="en-US" dirty="0" smtClean="0"/>
              <a:t> and </a:t>
            </a:r>
            <a:r>
              <a:rPr lang="en-US" dirty="0" err="1" smtClean="0"/>
              <a:t>cryomodule</a:t>
            </a:r>
            <a:r>
              <a:rPr lang="en-US" dirty="0" smtClean="0"/>
              <a:t> acceleration process</a:t>
            </a:r>
          </a:p>
          <a:p>
            <a:pPr lvl="2"/>
            <a:r>
              <a:rPr lang="en-US" dirty="0" smtClean="0"/>
              <a:t>Lots of measurements</a:t>
            </a:r>
          </a:p>
          <a:p>
            <a:pPr lvl="1"/>
            <a:r>
              <a:rPr lang="en-US" dirty="0" smtClean="0"/>
              <a:t>Project required strength and gradient information on each trajectory</a:t>
            </a:r>
          </a:p>
          <a:p>
            <a:pPr lvl="1"/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1219200"/>
            <a:ext cx="4327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514600" cy="25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5 Probe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038600" cy="5135563"/>
          </a:xfrm>
        </p:spPr>
        <p:txBody>
          <a:bodyPr/>
          <a:lstStyle/>
          <a:p>
            <a:r>
              <a:rPr lang="en-US" dirty="0" smtClean="0"/>
              <a:t>New probe holder built for multiple Hall probes.</a:t>
            </a:r>
          </a:p>
          <a:p>
            <a:pPr lvl="1"/>
            <a:endParaRPr lang="en-US" dirty="0"/>
          </a:p>
        </p:txBody>
      </p:sp>
      <p:sp>
        <p:nvSpPr>
          <p:cNvPr id="18434" name="AutoShape 2" descr="https://zmail.jlab.org/service/home/%7E/?auth=co&amp;id=57206&amp;par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25132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C:\Users\ksbaggett\Documents\Steve\Work\IMMW2013\probeho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4724400" cy="265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sbaggett\Documents\Steve\Work\IMMW2013\5probeCarbonF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3657600" cy="2828925"/>
          </a:xfrm>
          <a:prstGeom prst="rect">
            <a:avLst/>
          </a:prstGeom>
          <a:noFill/>
        </p:spPr>
      </p:pic>
      <p:pic>
        <p:nvPicPr>
          <p:cNvPr id="16385" name="Picture 1" descr="C:\Users\ksbaggett\Documents\Steve\Work\IMMW2013\probesInDi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030133" cy="22669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3897313" cy="24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Dipole Grid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51816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Needed way to efficiently map 1m “H” dipoles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Single probe on a stick method was slow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Some dipoles (BCOMS) needed over 25cm of x coverage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Solution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Hall probe holder for 5 probes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G-10 mounting cart for probe holder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Synchronized x stages on both ends of dipole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Z axis stage pushes cart through the x stages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57600" y="1219200"/>
            <a:ext cx="1295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 Probe Holder</a:t>
            </a:r>
          </a:p>
          <a:p>
            <a:pPr algn="ctr"/>
            <a:r>
              <a:rPr lang="en-US" sz="1400" b="1" dirty="0" smtClean="0"/>
              <a:t>(1 cm spacing)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62200" y="1600200"/>
            <a:ext cx="1219200" cy="1524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2133600"/>
            <a:ext cx="1295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Teflon Guide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05000" y="2057400"/>
            <a:ext cx="2438400" cy="2286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58000" y="2133600"/>
            <a:ext cx="91440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2819400"/>
            <a:ext cx="1295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G-10 probe cart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Probe Automated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610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Used a simple procedure with every dipole to check calibration.</a:t>
            </a:r>
          </a:p>
          <a:p>
            <a:r>
              <a:rPr lang="en-US" dirty="0" smtClean="0"/>
              <a:t>Hall probes checked to a reference Hall probe</a:t>
            </a:r>
          </a:p>
          <a:p>
            <a:r>
              <a:rPr lang="en-US" dirty="0" smtClean="0"/>
              <a:t>Reference Hall probe calibrated against NMR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53340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67200" y="1905000"/>
            <a:ext cx="2029777" cy="3431380"/>
            <a:chOff x="2666999" y="1752601"/>
            <a:chExt cx="2029777" cy="34313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966198" y="2453402"/>
              <a:ext cx="3431380" cy="202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743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1905000"/>
            <a:ext cx="2029777" cy="3431380"/>
            <a:chOff x="2666999" y="1752601"/>
            <a:chExt cx="2029777" cy="343138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966198" y="2453402"/>
              <a:ext cx="3431380" cy="202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743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6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24200" y="1905000"/>
            <a:ext cx="2029777" cy="3431380"/>
            <a:chOff x="2666999" y="1752601"/>
            <a:chExt cx="2029777" cy="343138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966198" y="2453402"/>
              <a:ext cx="3431380" cy="202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2743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86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86200" y="1905000"/>
            <a:ext cx="2029777" cy="3431380"/>
            <a:chOff x="2666999" y="1752601"/>
            <a:chExt cx="2029777" cy="343138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966198" y="2453402"/>
              <a:ext cx="3431380" cy="202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2743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5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67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5200" y="1905000"/>
            <a:ext cx="2029777" cy="3431380"/>
            <a:chOff x="2666999" y="1752601"/>
            <a:chExt cx="2029777" cy="34313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966198" y="2453402"/>
              <a:ext cx="3431380" cy="202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2743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05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4724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 flipV="1">
            <a:off x="4724400" y="54102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96000" y="571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NMR Reference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Term Stability and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Errors at the ~0.02% level between probes at different excitation.</a:t>
            </a:r>
          </a:p>
          <a:p>
            <a:pPr lvl="1"/>
            <a:r>
              <a:rPr lang="en-US" dirty="0" smtClean="0"/>
              <a:t>Need to do a calibration at each operating current</a:t>
            </a:r>
          </a:p>
          <a:p>
            <a:pPr lvl="1"/>
            <a:r>
              <a:rPr lang="en-US" dirty="0" smtClean="0"/>
              <a:t>All probes are not created equally.</a:t>
            </a:r>
          </a:p>
          <a:p>
            <a:pPr lvl="2"/>
            <a:r>
              <a:rPr lang="en-US" dirty="0" smtClean="0"/>
              <a:t>Some probes have more noise.  </a:t>
            </a:r>
          </a:p>
          <a:p>
            <a:pPr lvl="1"/>
            <a:r>
              <a:rPr lang="en-US" dirty="0" smtClean="0"/>
              <a:t>Lots of potential to jiggle probes around.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3276600"/>
          <a:ext cx="592455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Probe Qualifications: XI Dipole at 385A (6 Run deviations from average)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432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05000" y="105156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Arial"/>
              </a:rPr>
              <a:t>BL</a:t>
            </a:r>
            <a:r>
              <a:rPr lang="en-US" b="1" baseline="-25000" dirty="0" err="1" smtClean="0">
                <a:solidFill>
                  <a:srgbClr val="008000"/>
                </a:solidFill>
                <a:latin typeface="Arial"/>
              </a:rPr>
              <a:t>n</a:t>
            </a:r>
            <a:r>
              <a:rPr lang="en-US" b="1" dirty="0" smtClean="0">
                <a:solidFill>
                  <a:srgbClr val="008000"/>
                </a:solidFill>
                <a:latin typeface="Arial"/>
              </a:rPr>
              <a:t>/</a:t>
            </a:r>
            <a:r>
              <a:rPr lang="en-US" b="1" dirty="0" err="1" smtClean="0">
                <a:solidFill>
                  <a:srgbClr val="008000"/>
                </a:solidFill>
                <a:latin typeface="Arial"/>
              </a:rPr>
              <a:t>BL</a:t>
            </a:r>
            <a:r>
              <a:rPr lang="en-US" b="1" baseline="-25000" dirty="0" err="1" smtClean="0">
                <a:solidFill>
                  <a:srgbClr val="008000"/>
                </a:solidFill>
                <a:latin typeface="Arial"/>
              </a:rPr>
              <a:t>avg</a:t>
            </a:r>
            <a:r>
              <a:rPr lang="en-US" b="1" dirty="0" smtClean="0">
                <a:solidFill>
                  <a:srgbClr val="008000"/>
                </a:solidFill>
                <a:latin typeface="Arial"/>
              </a:rPr>
              <a:t> (trajectory path at multiple radius positions)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953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Should be noted that this is short term stability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Good for gradient measurements that depend on relative precision.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Dipoles:  “Small Families”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Grid Measurement using Hall Probes</a:t>
            </a:r>
          </a:p>
          <a:p>
            <a:r>
              <a:rPr lang="en-US" sz="2400" dirty="0" smtClean="0"/>
              <a:t>Measure grid of field strengths over median plane of magnet</a:t>
            </a:r>
          </a:p>
          <a:p>
            <a:r>
              <a:rPr lang="en-US" sz="2400" dirty="0" smtClean="0"/>
              <a:t>Get field integrals along any path thru magnet</a:t>
            </a:r>
          </a:p>
          <a:p>
            <a:pPr lvl="1"/>
            <a:r>
              <a:rPr lang="en-US" sz="2000" dirty="0" smtClean="0"/>
              <a:t>Use interpolation for locations that are not part of grid</a:t>
            </a:r>
          </a:p>
          <a:p>
            <a:pPr lvl="1"/>
            <a:r>
              <a:rPr lang="en-US" sz="2000" dirty="0" smtClean="0"/>
              <a:t>Then use numerical integration.</a:t>
            </a:r>
          </a:p>
          <a:p>
            <a:r>
              <a:rPr lang="en-US" sz="2400" dirty="0" smtClean="0"/>
              <a:t>By choosing beam path and </a:t>
            </a:r>
            <a:r>
              <a:rPr lang="en-US" sz="2400" dirty="0" err="1" smtClean="0"/>
              <a:t>radially</a:t>
            </a:r>
            <a:r>
              <a:rPr lang="en-US" sz="2400" dirty="0" smtClean="0"/>
              <a:t> translated paths, can calculate field integral along beam path and the profile around the beam path.</a:t>
            </a:r>
          </a:p>
          <a:p>
            <a:r>
              <a:rPr lang="en-US" sz="2200" dirty="0" smtClean="0"/>
              <a:t>Automated stepper system moves a Hall probe to multiple X and Z dipole locations.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200" dirty="0" smtClean="0"/>
              <a:t>Hall probes are cross-calibrated with an NMR with every dipole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Non-linear Components in Field Profile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 uses</a:t>
            </a:r>
          </a:p>
          <a:p>
            <a:pPr lvl="1"/>
            <a:r>
              <a:rPr lang="en-US" sz="2000" dirty="0" smtClean="0"/>
              <a:t>Need B’L and BL along trajectory </a:t>
            </a:r>
          </a:p>
          <a:p>
            <a:pPr lvl="2"/>
            <a:r>
              <a:rPr lang="en-US" sz="2000" dirty="0" smtClean="0">
                <a:sym typeface="Symbol"/>
              </a:rPr>
              <a:t>B’ must be taken normal to the trajectory  dB/</a:t>
            </a:r>
            <a:r>
              <a:rPr lang="en-US" sz="2000" dirty="0" err="1" smtClean="0">
                <a:sym typeface="Symbol"/>
              </a:rPr>
              <a:t>dx</a:t>
            </a:r>
            <a:r>
              <a:rPr lang="en-US" sz="2000" dirty="0" smtClean="0">
                <a:sym typeface="Symbol"/>
              </a:rPr>
              <a:t> isn’t enough</a:t>
            </a:r>
            <a:endParaRPr lang="en-US" sz="2000" dirty="0" smtClean="0"/>
          </a:p>
          <a:p>
            <a:r>
              <a:rPr lang="en-US" sz="2400" dirty="0" smtClean="0"/>
              <a:t>To get dB/</a:t>
            </a:r>
            <a:r>
              <a:rPr lang="en-US" sz="2400" dirty="0" err="1" smtClean="0"/>
              <a:t>dr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Z and X derivatives are computed using a formula correct to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in the coordinate: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000" dirty="0" smtClean="0"/>
              <a:t>Values are between grid points are calculated using a linear interpolation of the on-grid values</a:t>
            </a:r>
          </a:p>
          <a:p>
            <a:pPr lvl="2"/>
            <a:r>
              <a:rPr lang="en-US" sz="2000" dirty="0" smtClean="0"/>
              <a:t>Note:  interpolation in z is not needed as all integrals use points on the z-grid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838200"/>
            <a:ext cx="933450" cy="628650"/>
          </a:xfrm>
          <a:prstGeom prst="rect">
            <a:avLst/>
          </a:prstGeom>
          <a:noFill/>
        </p:spPr>
      </p:pic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92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200400"/>
            <a:ext cx="4810125" cy="714375"/>
          </a:xfrm>
          <a:prstGeom prst="rect">
            <a:avLst/>
          </a:prstGeom>
          <a:noFill/>
        </p:spPr>
      </p:pic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922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962400"/>
            <a:ext cx="48101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dirty="0" smtClean="0"/>
              <a:t>What’s happening at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Jlab</a:t>
            </a:r>
            <a:r>
              <a:rPr lang="en-US" sz="2000" dirty="0" smtClean="0"/>
              <a:t> is in the final stages of a major upgrade of the accelerator which will increase the energy from 6GeV to 12GeV to accommodate the experimental program in the new hall (Hall D).</a:t>
            </a:r>
          </a:p>
          <a:p>
            <a:endParaRPr lang="en-US" sz="2000" dirty="0" smtClean="0"/>
          </a:p>
          <a:p>
            <a:r>
              <a:rPr lang="en-US" sz="2000" dirty="0" smtClean="0"/>
              <a:t>For magnet measurement this means:</a:t>
            </a:r>
          </a:p>
          <a:p>
            <a:pPr lvl="1"/>
            <a:r>
              <a:rPr lang="en-US" sz="1800" dirty="0" smtClean="0"/>
              <a:t>Complete the modifications to the magnets in the recirculation arcs, spreader/re-combiners and other accelerator areas to keep the higher energy beam confined to the existing beam path.</a:t>
            </a:r>
          </a:p>
          <a:p>
            <a:pPr lvl="1"/>
            <a:r>
              <a:rPr lang="en-US" sz="1800" dirty="0" smtClean="0"/>
              <a:t>Finish measurement on the tenth arc-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to provide an extra pass through the North </a:t>
            </a:r>
            <a:r>
              <a:rPr lang="en-US" sz="1800" dirty="0" err="1" smtClean="0"/>
              <a:t>Linac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QC and measure magnets for the new 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connecting Hall D to the baseline accelerator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Challenge for Magnet Measurement Group:</a:t>
            </a:r>
          </a:p>
          <a:p>
            <a:pPr lvl="1"/>
            <a:r>
              <a:rPr lang="en-US" sz="2000" u="sng" dirty="0" smtClean="0"/>
              <a:t>Meet throughput requirements for the upgrade project and</a:t>
            </a:r>
          </a:p>
          <a:p>
            <a:pPr lvl="1"/>
            <a:r>
              <a:rPr lang="en-US" sz="2000" u="sng" dirty="0" smtClean="0"/>
              <a:t>Meet measurement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B’L from Detailed Grid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Software was written to calculate B’ normal to the trajectory using grid data by calculating x and z derivatives at each point and then applying a rotation matrix to the x and z derivatives.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B’L is computed by integrating dB/</a:t>
            </a:r>
            <a:r>
              <a:rPr lang="en-US" sz="2000" dirty="0" err="1" smtClean="0"/>
              <a:t>dr</a:t>
            </a:r>
            <a:r>
              <a:rPr lang="en-US" sz="2000" dirty="0" smtClean="0"/>
              <a:t> along trajectory</a:t>
            </a:r>
          </a:p>
          <a:p>
            <a:pPr lvl="1"/>
            <a:r>
              <a:rPr lang="en-US" sz="1600" dirty="0" smtClean="0"/>
              <a:t>This accounts for end effects 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3276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ctr"/>
            <a:r>
              <a:rPr lang="en-US" dirty="0" smtClean="0">
                <a:sym typeface="Symbol"/>
              </a:rPr>
              <a:t>=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0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is at center of magnet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400226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362200"/>
            <a:ext cx="3064701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Trajectory Software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27757"/>
            <a:ext cx="4820763" cy="42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“Grid-Fit” software and output files</a:t>
            </a:r>
          </a:p>
          <a:p>
            <a:pPr lvl="1"/>
            <a:r>
              <a:rPr lang="en-US" dirty="0" smtClean="0"/>
              <a:t>Automates the BL and B’L calculation along beam trajectories.</a:t>
            </a:r>
          </a:p>
          <a:p>
            <a:pPr lvl="1"/>
            <a:r>
              <a:rPr lang="en-US" dirty="0" smtClean="0"/>
              <a:t>Can read a trajectory file or calculate trajectory itself*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384675" cy="370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B’L/BL :  Perpendicular to Curved Trajectory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106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B’L/BL calculated at different radius values</a:t>
            </a:r>
          </a:p>
          <a:p>
            <a:pPr lvl="1"/>
            <a:r>
              <a:rPr lang="en-US" dirty="0" smtClean="0"/>
              <a:t>Results for each arc found to be well within specified acceptability range</a:t>
            </a:r>
          </a:p>
          <a:p>
            <a:pPr lvl="1"/>
            <a:r>
              <a:rPr lang="en-US" dirty="0" smtClean="0"/>
              <a:t>Results for </a:t>
            </a:r>
            <a:r>
              <a:rPr lang="en-US" i="1" dirty="0" smtClean="0"/>
              <a:t>most</a:t>
            </a:r>
            <a:r>
              <a:rPr lang="en-US" dirty="0" smtClean="0"/>
              <a:t> S/R dipoles were fine also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091" y="2667000"/>
            <a:ext cx="44409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800600" cy="29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– Dipoles don’t always behave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209799"/>
          </a:xfrm>
        </p:spPr>
        <p:txBody>
          <a:bodyPr>
            <a:normAutofit/>
          </a:bodyPr>
          <a:lstStyle/>
          <a:p>
            <a:r>
              <a:rPr lang="en-US" dirty="0" smtClean="0"/>
              <a:t>XD dipole (1m – H style) dipole operated at higher field and current (~1 Tesla / 450A)</a:t>
            </a:r>
          </a:p>
          <a:p>
            <a:pPr lvl="1"/>
            <a:r>
              <a:rPr lang="en-US" dirty="0" smtClean="0"/>
              <a:t>Narrow pole + saturation = poor field quality</a:t>
            </a:r>
          </a:p>
          <a:p>
            <a:r>
              <a:rPr lang="en-US" dirty="0" smtClean="0"/>
              <a:t>Solution – Add field shaping shim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3886200" cy="331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2905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Parabolic Shim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38200"/>
            <a:ext cx="6477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Built a simple polynomial to fit the data.</a:t>
            </a:r>
          </a:p>
          <a:p>
            <a:r>
              <a:rPr lang="en-US" dirty="0" smtClean="0"/>
              <a:t>Find the core field </a:t>
            </a:r>
          </a:p>
          <a:p>
            <a:pPr lvl="1"/>
            <a:r>
              <a:rPr lang="en-US" dirty="0" smtClean="0"/>
              <a:t>(here it was 12700 gauss)</a:t>
            </a:r>
          </a:p>
          <a:p>
            <a:r>
              <a:rPr lang="en-US" dirty="0" smtClean="0"/>
              <a:t>Derive the value of the equation for each position using the higher order terms.  Omit the constant.</a:t>
            </a:r>
          </a:p>
          <a:p>
            <a:r>
              <a:rPr lang="en-US" dirty="0" smtClean="0"/>
              <a:t>Divide result (BL) for each position by central field (B) for shim thickness for each position.</a:t>
            </a:r>
          </a:p>
          <a:p>
            <a:pPr lvl="1"/>
            <a:r>
              <a:rPr lang="en-US" dirty="0" smtClean="0"/>
              <a:t>i.e. G-cm/G gives shim thickness in cm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1524000" cy="24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1219200"/>
          <a:ext cx="3038475" cy="558800"/>
        </p:xfrm>
        <a:graphic>
          <a:graphicData uri="http://schemas.openxmlformats.org/presentationml/2006/ole">
            <p:oleObj spid="_x0000_s63490" name="Equation" r:id="rId5" imgW="11048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XD shim installed</a:t>
            </a:r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828149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from applying shim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1"/>
            <a:ext cx="8610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XD was re-measured with new shim.  </a:t>
            </a:r>
          </a:p>
          <a:p>
            <a:r>
              <a:rPr lang="en-US" dirty="0" smtClean="0"/>
              <a:t>Results showed that the correction works appropriately over the area that the beam “sees”</a:t>
            </a:r>
          </a:p>
          <a:p>
            <a:r>
              <a:rPr lang="en-US" dirty="0" smtClean="0"/>
              <a:t>Wider corrections require more data in X</a:t>
            </a:r>
          </a:p>
          <a:p>
            <a:r>
              <a:rPr lang="en-US" dirty="0" smtClean="0"/>
              <a:t>Field smoothing around the curved shim tends to make the corrections less pronounced</a:t>
            </a:r>
          </a:p>
          <a:p>
            <a:pPr lvl="1"/>
            <a:r>
              <a:rPr lang="en-US" dirty="0" smtClean="0"/>
              <a:t>Applying a constant multiplier to the parabolic shape can help</a:t>
            </a:r>
          </a:p>
          <a:p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4051622" cy="34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038600" cy="34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&amp;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Complete the measurement process from the 12GeV upgrade (ETA end of this month)</a:t>
            </a:r>
          </a:p>
          <a:p>
            <a:pPr lvl="1"/>
            <a:r>
              <a:rPr lang="en-US" sz="2400" dirty="0" smtClean="0"/>
              <a:t>~400 large dipoles</a:t>
            </a:r>
          </a:p>
          <a:p>
            <a:pPr lvl="1"/>
            <a:r>
              <a:rPr lang="en-US" sz="2400" dirty="0" smtClean="0"/>
              <a:t>117 quads</a:t>
            </a:r>
          </a:p>
          <a:p>
            <a:pPr lvl="1"/>
            <a:r>
              <a:rPr lang="en-US" sz="2400" dirty="0" smtClean="0"/>
              <a:t>&gt;100 correctors</a:t>
            </a:r>
          </a:p>
          <a:p>
            <a:r>
              <a:rPr lang="en-US" sz="2800" dirty="0" smtClean="0"/>
              <a:t>Measure hall line dipoles (~18 remain)</a:t>
            </a:r>
            <a:endParaRPr lang="en-US" sz="2400" dirty="0" smtClean="0"/>
          </a:p>
          <a:p>
            <a:r>
              <a:rPr lang="en-US" sz="2800" dirty="0" smtClean="0"/>
              <a:t>Continued development of the linear stages</a:t>
            </a:r>
          </a:p>
          <a:p>
            <a:r>
              <a:rPr lang="en-US" sz="2800" dirty="0" smtClean="0"/>
              <a:t>Develop vibrating wire system for magnetic centers.</a:t>
            </a:r>
          </a:p>
          <a:p>
            <a:r>
              <a:rPr lang="en-US" sz="2800" dirty="0" smtClean="0"/>
              <a:t>Integrate into super-conducting magnet measurements for experimental halls.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925561" cy="47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Design overview:  6mo Down Scope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381000" y="4038600"/>
            <a:ext cx="2362200" cy="2013704"/>
            <a:chOff x="381000" y="4038600"/>
            <a:chExt cx="2362200" cy="2013704"/>
          </a:xfrm>
        </p:grpSpPr>
        <p:sp>
          <p:nvSpPr>
            <p:cNvPr id="10245" name="Text Box 7"/>
            <p:cNvSpPr txBox="1">
              <a:spLocks noChangeArrowheads="1"/>
            </p:cNvSpPr>
            <p:nvPr/>
          </p:nvSpPr>
          <p:spPr bwMode="auto">
            <a:xfrm>
              <a:off x="381000" y="4267200"/>
              <a:ext cx="17526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 dirty="0" smtClean="0">
                  <a:solidFill>
                    <a:schemeClr val="hlink"/>
                  </a:solidFill>
                  <a:latin typeface="Arial" charset="0"/>
                </a:rPr>
                <a:t>Arc 10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hlink"/>
                  </a:solidFill>
                  <a:latin typeface="Arial" charset="0"/>
                </a:rPr>
                <a:t>Install 32 Quad Girders &amp; 32 4m Dipoles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 flipV="1">
              <a:off x="1752600" y="4038600"/>
              <a:ext cx="990600" cy="2286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Line 12"/>
          <p:cNvSpPr>
            <a:spLocks noChangeShapeType="1"/>
          </p:cNvSpPr>
          <p:nvPr/>
        </p:nvSpPr>
        <p:spPr bwMode="auto">
          <a:xfrm flipH="1" flipV="1">
            <a:off x="3352799" y="4114800"/>
            <a:ext cx="1628775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010150" y="4752975"/>
            <a:ext cx="3352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Complete: Refurbish and measure arcs 2,4,5,6,7,8,&amp;9</a:t>
            </a: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4981574" y="2743200"/>
            <a:ext cx="1266826" cy="213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Refurbish and Measure 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Spreaders and Re-combiners, </a:t>
            </a:r>
          </a:p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Extraction, &amp; BSY: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~70 Dipoles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066800" y="2286000"/>
            <a:ext cx="16002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143000" y="2438400"/>
            <a:ext cx="27432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71600" y="2438400"/>
            <a:ext cx="28194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371600" y="2286000"/>
            <a:ext cx="4572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143000" y="2209800"/>
            <a:ext cx="36576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Last Time - Production Measurements  (2011)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663440" cy="4591050"/>
          </a:xfrm>
        </p:spPr>
        <p:txBody>
          <a:bodyPr lIns="0" rIns="0">
            <a:normAutofit/>
          </a:bodyPr>
          <a:lstStyle/>
          <a:p>
            <a:pPr>
              <a:tabLst>
                <a:tab pos="514350" algn="l"/>
                <a:tab pos="6400800" algn="l"/>
              </a:tabLst>
            </a:pPr>
            <a:r>
              <a:rPr lang="en-US" sz="2400" dirty="0" smtClean="0"/>
              <a:t>Removed, refurbished, measured and re-installed a total of </a:t>
            </a:r>
            <a:r>
              <a:rPr lang="en-US" sz="3000" dirty="0" smtClean="0"/>
              <a:t>208</a:t>
            </a:r>
            <a:r>
              <a:rPr lang="en-US" sz="2400" dirty="0" smtClean="0"/>
              <a:t> dipoles.</a:t>
            </a:r>
          </a:p>
          <a:p>
            <a:pPr>
              <a:tabLst>
                <a:tab pos="514350" algn="l"/>
                <a:tab pos="64008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*No safety incidents</a:t>
            </a:r>
          </a:p>
          <a:p>
            <a:pPr>
              <a:tabLst>
                <a:tab pos="514350" algn="l"/>
                <a:tab pos="6400800" algn="l"/>
              </a:tabLst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tabLst>
                <a:tab pos="514350" algn="l"/>
                <a:tab pos="6400800" algn="l"/>
              </a:tabLst>
            </a:pPr>
            <a:r>
              <a:rPr lang="en-US" sz="2400" dirty="0" smtClean="0"/>
              <a:t>All ARC dipoles</a:t>
            </a:r>
          </a:p>
          <a:p>
            <a:pPr lvl="1">
              <a:tabLst>
                <a:tab pos="514350" algn="l"/>
                <a:tab pos="6400800" algn="l"/>
              </a:tabLst>
            </a:pPr>
            <a:r>
              <a:rPr lang="en-US" sz="2000" dirty="0" smtClean="0"/>
              <a:t>Matching of dipoles on a string important.  </a:t>
            </a:r>
          </a:p>
          <a:p>
            <a:pPr lvl="1">
              <a:tabLst>
                <a:tab pos="514350" algn="l"/>
                <a:tab pos="6400800" algn="l"/>
              </a:tabLst>
            </a:pPr>
            <a:r>
              <a:rPr lang="en-US" sz="2000" dirty="0" smtClean="0"/>
              <a:t>Used a combination of full grid data and BL data on all dipoles to determine matching</a:t>
            </a:r>
          </a:p>
        </p:txBody>
      </p:sp>
      <p:pic>
        <p:nvPicPr>
          <p:cNvPr id="5" name="Picture 4" descr="DSC0097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632259" y="3721978"/>
            <a:ext cx="3277417" cy="24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073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 rot="16200000" flipH="1">
            <a:off x="6047340" y="516475"/>
            <a:ext cx="2494464" cy="3197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1116" y="5627049"/>
            <a:ext cx="10477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East Arc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9116" y="2909249"/>
            <a:ext cx="10477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West Arc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dirty="0" smtClean="0"/>
              <a:t>Magnet work timeline ~2.5 months</a:t>
            </a:r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/>
          <a:lstStyle/>
          <a:p>
            <a:r>
              <a:rPr lang="en-US" sz="2800" dirty="0" smtClean="0"/>
              <a:t>This Time - Production Measurements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663440" cy="4591050"/>
          </a:xfrm>
        </p:spPr>
        <p:txBody>
          <a:bodyPr lIns="0" rIns="0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Goal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Remove, refurbish, measure and reinstall: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48 Arc Dipoles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27 Hall line dipoles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69 Spreader and Re-combiner Dipoles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8  New 3m </a:t>
            </a:r>
            <a:r>
              <a:rPr lang="en-US" sz="1800" dirty="0" err="1" smtClean="0"/>
              <a:t>Septas</a:t>
            </a:r>
            <a:endParaRPr lang="en-US" sz="1800" dirty="0" smtClean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~12 re-used </a:t>
            </a:r>
            <a:r>
              <a:rPr lang="en-US" sz="1800" dirty="0" err="1" smtClean="0"/>
              <a:t>Septas</a:t>
            </a:r>
            <a:endParaRPr lang="en-US" sz="1800" dirty="0" smtClean="0"/>
          </a:p>
          <a:p>
            <a:pPr lvl="2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What’s different this time?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All spreader and re-combiner dipoles required </a:t>
            </a:r>
            <a:r>
              <a:rPr lang="en-US" sz="2600" u="sng" dirty="0" smtClean="0"/>
              <a:t>full maps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Excitation at 11 currents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Field quality at 50%, 75% and 100% 12GeV operating currents</a:t>
            </a:r>
          </a:p>
          <a:p>
            <a:pPr lvl="2">
              <a:spcBef>
                <a:spcPts val="0"/>
              </a:spcBef>
            </a:pP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99060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dirty="0" smtClean="0"/>
              <a:t>Magnet work timeline 1 year</a:t>
            </a:r>
          </a:p>
          <a:p>
            <a:endParaRPr lang="en-US" sz="2400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281855" cy="245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14"/>
          <a:stretch/>
        </p:blipFill>
        <p:spPr bwMode="auto">
          <a:xfrm>
            <a:off x="5405722" y="3581400"/>
            <a:ext cx="328107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10400" y="31242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2, 2012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57912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May 21, 2013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New Magnet “</a:t>
            </a:r>
            <a:r>
              <a:rPr lang="en-US" sz="3200" strike="sngStrike" dirty="0" smtClean="0"/>
              <a:t>Challenge</a:t>
            </a:r>
            <a:r>
              <a:rPr lang="en-US" sz="3200" dirty="0" smtClean="0"/>
              <a:t> Opportunity”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15240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</a:t>
            </a:r>
            <a:r>
              <a:rPr lang="en-US" sz="2000" b="1" dirty="0" smtClean="0"/>
              <a:t>unique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dipoles to process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Need measurement throughput rate of ~1/day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8006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noProof="0" dirty="0" smtClean="0"/>
              <a:t>Need to create </a:t>
            </a:r>
            <a:r>
              <a:rPr lang="en-US" sz="2000" b="1" noProof="0" dirty="0" err="1" smtClean="0"/>
              <a:t>fixturing</a:t>
            </a:r>
            <a:r>
              <a:rPr lang="en-US" sz="2000" b="1" noProof="0" dirty="0" smtClean="0"/>
              <a:t> on measurement tables for quick and accurate positioning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Mechanical stops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for magnets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and measurement stages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 Dipole Upgrade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2819400" cy="4190999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Remove Dipoles from Tunnel</a:t>
            </a:r>
          </a:p>
          <a:p>
            <a:r>
              <a:rPr lang="en-US" sz="2000" dirty="0" smtClean="0"/>
              <a:t>Separate Magnet Cores</a:t>
            </a:r>
          </a:p>
          <a:p>
            <a:r>
              <a:rPr lang="en-US" sz="2000" dirty="0" smtClean="0"/>
              <a:t>Remove Vacuum Chamber</a:t>
            </a:r>
          </a:p>
          <a:p>
            <a:r>
              <a:rPr lang="en-US" sz="2000" dirty="0" smtClean="0"/>
              <a:t>Replace Insulation (EPDM), Thermal Switches, Coil Spacers</a:t>
            </a:r>
          </a:p>
          <a:p>
            <a:r>
              <a:rPr lang="en-US" sz="2000" dirty="0" smtClean="0"/>
              <a:t>Add “H-Steel”</a:t>
            </a:r>
          </a:p>
          <a:p>
            <a:r>
              <a:rPr lang="en-US" sz="2000" dirty="0" smtClean="0"/>
              <a:t>Add synchrotron radiation coils (3m and 4m dipoles)</a:t>
            </a:r>
          </a:p>
          <a:p>
            <a:r>
              <a:rPr lang="en-US" sz="2000" dirty="0" smtClean="0"/>
              <a:t>Flow Check</a:t>
            </a:r>
          </a:p>
          <a:p>
            <a:r>
              <a:rPr lang="en-US" sz="2000" dirty="0" smtClean="0"/>
              <a:t>Hi-pot</a:t>
            </a:r>
          </a:p>
          <a:p>
            <a:r>
              <a:rPr lang="en-US" sz="2000" dirty="0" smtClean="0"/>
              <a:t>Magnetically Measure</a:t>
            </a:r>
          </a:p>
          <a:p>
            <a:r>
              <a:rPr lang="en-US" sz="2000" dirty="0" smtClean="0"/>
              <a:t>Remove cover plate and re-install chamber</a:t>
            </a:r>
          </a:p>
          <a:p>
            <a:r>
              <a:rPr lang="en-US" sz="2000" dirty="0" smtClean="0"/>
              <a:t>Final QC</a:t>
            </a:r>
          </a:p>
          <a:p>
            <a:r>
              <a:rPr lang="en-US" sz="2000" dirty="0" smtClean="0"/>
              <a:t>Re-install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0638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2578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potential for magnets to change during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7" name="Picture 1" descr="C:\Users\ksbaggett\Documents\Steve\Work\IMMW2013\refu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838200"/>
            <a:ext cx="3657600" cy="21336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19400" y="838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sbaggett\Documents\Steve\Work\IMMW2013\5probeCarbonF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62226"/>
            <a:ext cx="4876800" cy="3771900"/>
          </a:xfrm>
          <a:prstGeom prst="rect">
            <a:avLst/>
          </a:prstGeom>
          <a:noFill/>
        </p:spPr>
      </p:pic>
      <p:pic>
        <p:nvPicPr>
          <p:cNvPr id="7" name="Picture 6" descr="IMG_1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4165600" cy="3124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914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 System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1242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Stepper Stand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Measurement Stands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7200" y="914400"/>
            <a:ext cx="4876800" cy="1447800"/>
          </a:xfrm>
        </p:spPr>
        <p:txBody>
          <a:bodyPr lIns="0" rIns="0">
            <a:normAutofit fontScale="92500" lnSpcReduction="10000"/>
          </a:bodyPr>
          <a:lstStyle/>
          <a:p>
            <a:r>
              <a:rPr lang="en-US" sz="1600" dirty="0" smtClean="0"/>
              <a:t>Stretched Wire was used for the excitation curve mapping (BL vs. I)</a:t>
            </a:r>
          </a:p>
          <a:p>
            <a:pPr lvl="1"/>
            <a:r>
              <a:rPr lang="en-US" sz="1600" dirty="0" smtClean="0"/>
              <a:t>System core: 4 </a:t>
            </a:r>
            <a:r>
              <a:rPr lang="el-GR" sz="1600" dirty="0" smtClean="0"/>
              <a:t>μ</a:t>
            </a:r>
            <a:r>
              <a:rPr lang="en-US" sz="1600" dirty="0" smtClean="0"/>
              <a:t>m Newport stages / HP3458A voltmeter </a:t>
            </a:r>
          </a:p>
          <a:p>
            <a:pPr lvl="1"/>
            <a:r>
              <a:rPr lang="en-US" sz="1600" dirty="0" smtClean="0"/>
              <a:t>Cross checked matching between the SW and Hall probe systems</a:t>
            </a:r>
          </a:p>
          <a:p>
            <a:pPr lvl="2">
              <a:spcBef>
                <a:spcPts val="0"/>
              </a:spcBef>
            </a:pPr>
            <a:endParaRPr lang="en-US" sz="16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343400"/>
            <a:ext cx="4114800" cy="2209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Stepper Stand used for field quality measurements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3 Hall probes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Encoders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600" b="1" baseline="0" dirty="0" smtClean="0">
                <a:solidFill>
                  <a:schemeClr val="accent1">
                    <a:lumMod val="50000"/>
                  </a:schemeClr>
                </a:solidFill>
              </a:rPr>
              <a:t>Automated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Calibration Routine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Matching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828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Field integral (BL) matching between measurement systems was acceptable</a:t>
            </a:r>
          </a:p>
          <a:p>
            <a:pPr lvl="1"/>
            <a:r>
              <a:rPr lang="en-US" sz="2400" dirty="0" smtClean="0"/>
              <a:t>Hall probe grids and SW matched at the 0.01% level at 12GeV operating levels throughout production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209800" y="2667000"/>
          <a:ext cx="4572000" cy="274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10252</TotalTime>
  <Words>1410</Words>
  <Application>Microsoft Office PowerPoint</Application>
  <PresentationFormat>On-screen Show (4:3)</PresentationFormat>
  <Paragraphs>224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Theme1</vt:lpstr>
      <vt:lpstr>Custom Design</vt:lpstr>
      <vt:lpstr>Equation</vt:lpstr>
      <vt:lpstr>JLAB 12GeV Upgrade Measurement Overview  Ken Baggett for the Metrology and Magnet Measurement Department</vt:lpstr>
      <vt:lpstr>What’s happening at JLAB</vt:lpstr>
      <vt:lpstr>Design overview:  6mo Down Scope</vt:lpstr>
      <vt:lpstr>Last Time - Production Measurements  (2011)</vt:lpstr>
      <vt:lpstr>This Time - Production Measurements</vt:lpstr>
      <vt:lpstr>Our New Magnet “Challenge Opportunity”</vt:lpstr>
      <vt:lpstr>Arc Dipole Upgrade Process</vt:lpstr>
      <vt:lpstr>Measurement Stands</vt:lpstr>
      <vt:lpstr>System Matching Checks</vt:lpstr>
      <vt:lpstr>Dipole Mapping Specs</vt:lpstr>
      <vt:lpstr>Typical 1m dipole</vt:lpstr>
      <vt:lpstr>BCOM Dipole </vt:lpstr>
      <vt:lpstr>New 5 Probe Holder</vt:lpstr>
      <vt:lpstr>Dipole Grid Mapping</vt:lpstr>
      <vt:lpstr>Probe Automated Calibration</vt:lpstr>
      <vt:lpstr>Long Term Stability and Calibration</vt:lpstr>
      <vt:lpstr> Probe Qualifications: XI Dipole at 385A (6 Run deviations from average) </vt:lpstr>
      <vt:lpstr>12 GeV Dipoles:  “Small Families”</vt:lpstr>
      <vt:lpstr>Non-linear Components in Field Profile</vt:lpstr>
      <vt:lpstr>B’L from Detailed Grid Data</vt:lpstr>
      <vt:lpstr>Beam Trajectory Software</vt:lpstr>
      <vt:lpstr>B’L/BL :  Perpendicular to Curved Trajectory</vt:lpstr>
      <vt:lpstr>No – Dipoles don’t always behave</vt:lpstr>
      <vt:lpstr>Parabolic Shim Design</vt:lpstr>
      <vt:lpstr>XD shim installed</vt:lpstr>
      <vt:lpstr>Results from applying shim</vt:lpstr>
      <vt:lpstr>Summary &amp; Moving Forward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 Measurement at Jefferson Lab</dc:title>
  <dc:creator>baggett</dc:creator>
  <cp:lastModifiedBy>ksbaggett</cp:lastModifiedBy>
  <cp:revision>102</cp:revision>
  <dcterms:created xsi:type="dcterms:W3CDTF">2011-09-09T18:07:26Z</dcterms:created>
  <dcterms:modified xsi:type="dcterms:W3CDTF">2013-06-03T13:24:37Z</dcterms:modified>
</cp:coreProperties>
</file>