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55" r:id="rId2"/>
    <p:sldId id="373" r:id="rId3"/>
    <p:sldId id="384" r:id="rId4"/>
    <p:sldId id="366" r:id="rId5"/>
    <p:sldId id="365" r:id="rId6"/>
    <p:sldId id="367" r:id="rId7"/>
    <p:sldId id="382" r:id="rId8"/>
    <p:sldId id="380" r:id="rId9"/>
    <p:sldId id="383" r:id="rId10"/>
    <p:sldId id="374" r:id="rId11"/>
    <p:sldId id="370" r:id="rId12"/>
    <p:sldId id="376" r:id="rId13"/>
    <p:sldId id="385" r:id="rId14"/>
    <p:sldId id="378" r:id="rId15"/>
    <p:sldId id="379" r:id="rId16"/>
    <p:sldId id="381" r:id="rId17"/>
  </p:sldIdLst>
  <p:sldSz cx="10160000" cy="7620000"/>
  <p:notesSz cx="6670675" cy="99298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5pPr>
    <a:lvl6pPr marL="2286000" algn="l" defTabSz="457200" rtl="0" eaLnBrk="1" latinLnBrk="0" hangingPunct="1"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6pPr>
    <a:lvl7pPr marL="2743200" algn="l" defTabSz="457200" rtl="0" eaLnBrk="1" latinLnBrk="0" hangingPunct="1"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7pPr>
    <a:lvl8pPr marL="3200400" algn="l" defTabSz="457200" rtl="0" eaLnBrk="1" latinLnBrk="0" hangingPunct="1"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8pPr>
    <a:lvl9pPr marL="3657600" algn="l" defTabSz="457200" rtl="0" eaLnBrk="1" latinLnBrk="0" hangingPunct="1">
      <a:defRPr sz="2000"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F20A6"/>
    <a:srgbClr val="2D0B89"/>
    <a:srgbClr val="904932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601" autoAdjust="0"/>
    <p:restoredTop sz="99708" autoAdjust="0"/>
  </p:normalViewPr>
  <p:slideViewPr>
    <p:cSldViewPr>
      <p:cViewPr>
        <p:scale>
          <a:sx n="94" d="100"/>
          <a:sy n="94" d="100"/>
        </p:scale>
        <p:origin x="-1016" y="-488"/>
      </p:cViewPr>
      <p:guideLst>
        <p:guide orient="horz" pos="2400"/>
        <p:guide pos="32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ＭＳ Ｐゴシック" charset="-128"/>
                <a:cs typeface="+mn-cs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90838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95DC5C2-8C11-3E40-9B97-2B2DC5F4AFE2}" type="datetimeFigureOut">
              <a:rPr lang="en-US"/>
              <a:pPr>
                <a:defRPr/>
              </a:pPr>
              <a:t>6/5/13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8908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ＭＳ Ｐゴシック" charset="-128"/>
                <a:cs typeface="+mn-cs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31338"/>
            <a:ext cx="2890838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D2EB1F2-E6D0-ED42-A9CB-8A7B614BC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70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ＭＳ Ｐゴシック" charset="-128"/>
                <a:cs typeface="+mn-cs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90838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3936BFB-78C4-E640-87AB-55FD918BA099}" type="datetimeFigureOut">
              <a:rPr lang="en-US"/>
              <a:pPr>
                <a:defRPr/>
              </a:pPr>
              <a:t>6/5/13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7175" cy="4468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8908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ＭＳ Ｐゴシック" charset="-128"/>
                <a:cs typeface="+mn-cs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31338"/>
            <a:ext cx="2890838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B3741CF-736F-854C-A5AB-5E144FCFD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346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BA90EC93-B5D1-6E47-9C42-4DDD2DA59344}" type="slidenum">
              <a:rPr lang="it-CH" sz="1200"/>
              <a:pPr eaLnBrk="1" hangingPunct="1"/>
              <a:t>8</a:t>
            </a:fld>
            <a:endParaRPr lang="it-CH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5A2C0A03-D1BD-BF47-A97E-E8CD13B64628}" type="slidenum">
              <a:rPr lang="it-CH" sz="1200"/>
              <a:pPr eaLnBrk="1" hangingPunct="1"/>
              <a:t>9</a:t>
            </a:fld>
            <a:endParaRPr lang="it-CH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4E29462B-D15E-DA4E-88EB-98F5EB6A2E75}" type="slidenum">
              <a:rPr lang="it-CH" sz="1200"/>
              <a:pPr eaLnBrk="1" hangingPunct="1"/>
              <a:t>10</a:t>
            </a:fld>
            <a:endParaRPr lang="it-CH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E4E2A7BB-C434-DC42-B121-661C3123B631}" type="slidenum">
              <a:rPr lang="it-CH" sz="1200"/>
              <a:pPr eaLnBrk="1" hangingPunct="1"/>
              <a:t>11</a:t>
            </a:fld>
            <a:endParaRPr lang="it-CH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1845612F-CC5C-FE40-B138-0242E4089A43}" type="slidenum">
              <a:rPr lang="it-CH" sz="1200"/>
              <a:pPr eaLnBrk="1" hangingPunct="1"/>
              <a:t>12</a:t>
            </a:fld>
            <a:endParaRPr lang="it-CH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3DCE77AA-9331-ED4D-A823-7C4BADCB4C1A}" type="slidenum">
              <a:rPr lang="it-CH" sz="1200"/>
              <a:pPr eaLnBrk="1" hangingPunct="1"/>
              <a:t>13</a:t>
            </a:fld>
            <a:endParaRPr lang="it-CH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539622FF-6D4F-1F45-94B2-C40845008D3D}" type="slidenum">
              <a:rPr lang="it-CH" sz="1200"/>
              <a:pPr eaLnBrk="1" hangingPunct="1"/>
              <a:t>14</a:t>
            </a:fld>
            <a:endParaRPr lang="it-CH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09014CF4-19FE-6947-ACD1-3E1847FB0F0A}" type="slidenum">
              <a:rPr lang="it-CH" sz="1200"/>
              <a:pPr eaLnBrk="1" hangingPunct="1"/>
              <a:t>15</a:t>
            </a:fld>
            <a:endParaRPr lang="it-CH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E52B71E8-ABAC-9646-A1CA-6E04459A3AD3}" type="slidenum">
              <a:rPr lang="it-CH" sz="1200"/>
              <a:pPr eaLnBrk="1" hangingPunct="1"/>
              <a:t>16</a:t>
            </a:fld>
            <a:endParaRPr lang="it-CH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5404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0"/>
            <a:ext cx="6553200" cy="6477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19200"/>
            <a:ext cx="8458200" cy="5486400"/>
          </a:xfrm>
        </p:spPr>
        <p:txBody>
          <a:bodyPr/>
          <a:lstStyle>
            <a:lvl1pPr>
              <a:defRPr>
                <a:solidFill>
                  <a:srgbClr val="000090"/>
                </a:solidFill>
              </a:defRPr>
            </a:lvl1pPr>
            <a:lvl2pPr>
              <a:defRPr>
                <a:solidFill>
                  <a:srgbClr val="000090"/>
                </a:solidFill>
              </a:defRPr>
            </a:lvl2pPr>
            <a:lvl3pPr>
              <a:defRPr>
                <a:solidFill>
                  <a:srgbClr val="00009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9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2126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27"/>
          <p:cNvSpPr>
            <a:spLocks noGrp="1"/>
          </p:cNvSpPr>
          <p:nvPr>
            <p:ph type="dt" sz="half" idx="10"/>
          </p:nvPr>
        </p:nvSpPr>
        <p:spPr>
          <a:xfrm>
            <a:off x="84138" y="6743700"/>
            <a:ext cx="2286000" cy="762000"/>
          </a:xfrm>
          <a:prstGeom prst="rect">
            <a:avLst/>
          </a:prstGeom>
        </p:spPr>
        <p:txBody>
          <a:bodyPr lIns="101599" tIns="50799" rIns="101599" bIns="50799"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  <a:sym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16.10.2008</a:t>
            </a:r>
            <a:endParaRPr lang="it-CH"/>
          </a:p>
        </p:txBody>
      </p:sp>
      <p:sp>
        <p:nvSpPr>
          <p:cNvPr id="3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2317750" y="263525"/>
            <a:ext cx="6519863" cy="404813"/>
          </a:xfrm>
          <a:prstGeom prst="rect">
            <a:avLst/>
          </a:prstGeom>
        </p:spPr>
        <p:txBody>
          <a:bodyPr vert="horz" wrap="square" lIns="101599" tIns="50799" rIns="101599" bIns="5079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it-CH"/>
              <a:t>Presentazione Attività II Anno - Vitaliano Inglese</a:t>
            </a:r>
          </a:p>
        </p:txBody>
      </p:sp>
      <p:sp>
        <p:nvSpPr>
          <p:cNvPr id="4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890000" y="254000"/>
            <a:ext cx="931863" cy="423863"/>
          </a:xfrm>
          <a:prstGeom prst="rect">
            <a:avLst/>
          </a:prstGeom>
        </p:spPr>
        <p:txBody>
          <a:bodyPr vert="horz" wrap="square" lIns="101599" tIns="50799" rIns="101599" bIns="5079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D1FE48F4-0922-6543-B2E9-07E0BDA6DF7A}" type="slidenum">
              <a:rPr lang="it-CH"/>
              <a:pPr>
                <a:defRPr/>
              </a:pPr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771268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eg"/><Relationship Id="rId6" Type="http://schemas.openxmlformats.org/officeDocument/2006/relationships/image" Target="../media/image2.emf"/><Relationship Id="rId7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/>
          </p:cNvSpPr>
          <p:nvPr/>
        </p:nvSpPr>
        <p:spPr bwMode="auto">
          <a:xfrm>
            <a:off x="0" y="0"/>
            <a:ext cx="10160000" cy="762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000090">
                  <a:alpha val="94000"/>
                </a:srgbClr>
              </a:gs>
              <a:gs pos="77000">
                <a:srgbClr val="000090">
                  <a:alpha val="94000"/>
                </a:srgbClr>
              </a:gs>
            </a:gsLst>
            <a:lin ang="10800000" scaled="0"/>
            <a:tileRect/>
          </a:gra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en-US">
              <a:latin typeface="Arial" pitchFamily="34" charset="0"/>
              <a:ea typeface="ＭＳ Ｐゴシック" charset="-128"/>
              <a:cs typeface="+mn-cs"/>
              <a:sym typeface="Arial" pitchFamily="34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4200" y="1066800"/>
            <a:ext cx="84455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1524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030" name="Rectangle 3"/>
          <p:cNvSpPr>
            <a:spLocks/>
          </p:cNvSpPr>
          <p:nvPr/>
        </p:nvSpPr>
        <p:spPr bwMode="auto">
          <a:xfrm rot="5400000">
            <a:off x="4775200" y="2235200"/>
            <a:ext cx="609600" cy="1016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4">
                  <a:lumMod val="50000"/>
                  <a:lumOff val="50000"/>
                </a:schemeClr>
              </a:gs>
            </a:gsLst>
            <a:lin ang="14820000" scaled="0"/>
            <a:tileRect/>
          </a:gradFill>
          <a:ln>
            <a:noFill/>
          </a:ln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0"/>
            <a:ext cx="6553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0311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" name="Rectangle 5"/>
          <p:cNvSpPr>
            <a:spLocks/>
          </p:cNvSpPr>
          <p:nvPr/>
        </p:nvSpPr>
        <p:spPr bwMode="auto">
          <a:xfrm>
            <a:off x="812800" y="7163078"/>
            <a:ext cx="533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5150" bIns="0" anchor="ctr">
            <a:spAutoFit/>
          </a:bodyPr>
          <a:lstStyle/>
          <a:p>
            <a:pPr marL="44450"/>
            <a:r>
              <a:rPr lang="pl-PL" sz="1200" dirty="0" smtClean="0">
                <a:solidFill>
                  <a:srgbClr val="808080"/>
                </a:solidFill>
                <a:cs typeface="Arial" charset="0"/>
              </a:rPr>
              <a:t>P. </a:t>
            </a:r>
            <a:r>
              <a:rPr lang="pl-PL" sz="1200" dirty="0" err="1" smtClean="0">
                <a:solidFill>
                  <a:srgbClr val="808080"/>
                </a:solidFill>
                <a:cs typeface="Arial" charset="0"/>
              </a:rPr>
              <a:t>Arpaia</a:t>
            </a:r>
            <a:r>
              <a:rPr lang="pl-PL" sz="1200" dirty="0" smtClean="0">
                <a:solidFill>
                  <a:srgbClr val="808080"/>
                </a:solidFill>
                <a:cs typeface="Arial" charset="0"/>
              </a:rPr>
              <a:t>, B. </a:t>
            </a:r>
            <a:r>
              <a:rPr lang="pl-PL" sz="1200" dirty="0" err="1" smtClean="0">
                <a:solidFill>
                  <a:srgbClr val="808080"/>
                </a:solidFill>
                <a:cs typeface="Arial" charset="0"/>
              </a:rPr>
              <a:t>Celano</a:t>
            </a:r>
            <a:r>
              <a:rPr lang="pl-PL" sz="1200" dirty="0" smtClean="0">
                <a:solidFill>
                  <a:srgbClr val="808080"/>
                </a:solidFill>
                <a:cs typeface="Arial" charset="0"/>
              </a:rPr>
              <a:t>, P. </a:t>
            </a:r>
            <a:r>
              <a:rPr lang="pl-PL" sz="1200" dirty="0" err="1" smtClean="0">
                <a:solidFill>
                  <a:srgbClr val="808080"/>
                </a:solidFill>
                <a:cs typeface="Arial" charset="0"/>
              </a:rPr>
              <a:t>Cimmino</a:t>
            </a:r>
            <a:r>
              <a:rPr lang="pl-PL" sz="1200" dirty="0" smtClean="0">
                <a:solidFill>
                  <a:srgbClr val="808080"/>
                </a:solidFill>
                <a:cs typeface="Arial" charset="0"/>
              </a:rPr>
              <a:t>, L. Fiscarelli, C. </a:t>
            </a:r>
            <a:r>
              <a:rPr lang="pl-PL" sz="1200" dirty="0" err="1" smtClean="0">
                <a:solidFill>
                  <a:srgbClr val="808080"/>
                </a:solidFill>
                <a:cs typeface="Arial" charset="0"/>
              </a:rPr>
              <a:t>Giaccio</a:t>
            </a:r>
            <a:r>
              <a:rPr lang="pl-PL" sz="1200" dirty="0" smtClean="0">
                <a:solidFill>
                  <a:srgbClr val="808080"/>
                </a:solidFill>
                <a:cs typeface="Arial" charset="0"/>
              </a:rPr>
              <a:t>, L. </a:t>
            </a:r>
            <a:r>
              <a:rPr lang="pl-PL" sz="1200" dirty="0" err="1" smtClean="0">
                <a:solidFill>
                  <a:srgbClr val="808080"/>
                </a:solidFill>
                <a:cs typeface="Arial" charset="0"/>
              </a:rPr>
              <a:t>Walckiers</a:t>
            </a:r>
            <a:endParaRPr lang="pl-PL" sz="1200" dirty="0" smtClean="0">
              <a:solidFill>
                <a:srgbClr val="808080"/>
              </a:solidFill>
              <a:cs typeface="Arial" charset="0"/>
            </a:endParaRPr>
          </a:p>
          <a:p>
            <a:pPr marL="44450"/>
            <a:r>
              <a:rPr lang="en-US" sz="1200" dirty="0" smtClean="0">
                <a:solidFill>
                  <a:srgbClr val="808080"/>
                </a:solidFill>
                <a:cs typeface="Arial" charset="0"/>
              </a:rPr>
              <a:t>IMMW </a:t>
            </a:r>
            <a:r>
              <a:rPr lang="en-US" sz="1200" dirty="0">
                <a:solidFill>
                  <a:srgbClr val="808080"/>
                </a:solidFill>
                <a:cs typeface="Arial" charset="0"/>
              </a:rPr>
              <a:t>Workshop, Brookhaven, June 2013</a:t>
            </a:r>
          </a:p>
        </p:txBody>
      </p:sp>
      <p:pic>
        <p:nvPicPr>
          <p:cNvPr id="1031" name="Picture 2" descr="LogoOutline-Black-01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7010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7088188"/>
            <a:ext cx="210502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PastedGraphic-1 (2).pdf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0"/>
            <a:ext cx="863600" cy="1231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+mj-lt"/>
          <a:ea typeface="ＭＳ Ｐゴシック" charset="-128"/>
          <a:cs typeface="ＭＳ Ｐゴシック" charset="0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Calibri" pitchFamily="34" charset="0"/>
          <a:ea typeface="ＭＳ Ｐゴシック" charset="0"/>
          <a:cs typeface="ＭＳ Ｐゴシック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Calibri" pitchFamily="34" charset="0"/>
          <a:ea typeface="ＭＳ Ｐゴシック" charset="0"/>
          <a:cs typeface="ＭＳ Ｐゴシック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Calibri" pitchFamily="34" charset="0"/>
          <a:ea typeface="ＭＳ Ｐゴシック" charset="0"/>
          <a:cs typeface="ＭＳ Ｐゴシック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Calibri" pitchFamily="34" charset="0"/>
          <a:ea typeface="ＭＳ Ｐゴシック" charset="0"/>
          <a:cs typeface="ＭＳ Ｐゴシック" charset="0"/>
          <a:sym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ＭＳ Ｐゴシック" charset="0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ＭＳ Ｐゴシック" charset="0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ＭＳ Ｐゴシック" charset="0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ＭＳ Ｐゴシック" charset="0"/>
          <a:sym typeface="Arial" charset="0"/>
        </a:defRPr>
      </a:lvl9pPr>
    </p:titleStyle>
    <p:bodyStyle>
      <a:lvl1pPr marL="425450" indent="-381000" algn="l" rtl="0" eaLnBrk="0" fontAlgn="base" hangingPunct="0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94000"/>
        <a:buFont typeface="Wingdings" charset="0"/>
        <a:buChar char="è"/>
        <a:defRPr sz="2000">
          <a:solidFill>
            <a:srgbClr val="000090"/>
          </a:solidFill>
          <a:latin typeface="+mn-lt"/>
          <a:ea typeface="ＭＳ Ｐゴシック" charset="-128"/>
          <a:cs typeface="ＭＳ Ｐゴシック" charset="0"/>
          <a:sym typeface="Arial" charset="0"/>
        </a:defRPr>
      </a:lvl1pPr>
      <a:lvl2pPr marL="819150" indent="-317500" algn="l" rtl="0" eaLnBrk="0" fontAlgn="base" hangingPunct="0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–"/>
        <a:defRPr sz="2000">
          <a:solidFill>
            <a:srgbClr val="000090"/>
          </a:solidFill>
          <a:latin typeface="+mn-lt"/>
          <a:ea typeface="ＭＳ Ｐゴシック" charset="-128"/>
          <a:cs typeface="ＭＳ Ｐゴシック"/>
          <a:sym typeface="Arial" charset="0"/>
        </a:defRPr>
      </a:lvl2pPr>
      <a:lvl3pPr marL="1263650" indent="-254000" algn="l" rtl="0" eaLnBrk="0" fontAlgn="base" hangingPunct="0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•"/>
        <a:defRPr sz="2000">
          <a:solidFill>
            <a:srgbClr val="000090"/>
          </a:solidFill>
          <a:latin typeface="+mn-lt"/>
          <a:ea typeface="ＭＳ Ｐゴシック" charset="-128"/>
          <a:cs typeface="ＭＳ Ｐゴシック"/>
          <a:sym typeface="Arial" charset="0"/>
        </a:defRPr>
      </a:lvl3pPr>
      <a:lvl4pPr marL="1771650" indent="-2540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rgbClr val="000090"/>
          </a:solidFill>
          <a:latin typeface="+mn-lt"/>
          <a:ea typeface="ＭＳ Ｐゴシック" charset="-128"/>
          <a:cs typeface="ＭＳ Ｐゴシック"/>
          <a:sym typeface="Arial" charset="0"/>
        </a:defRPr>
      </a:lvl4pPr>
      <a:lvl5pPr marL="2279650" indent="-254000" algn="l" rtl="0" eaLnBrk="0" fontAlgn="base" hangingPunct="0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»"/>
        <a:defRPr sz="2000">
          <a:solidFill>
            <a:srgbClr val="000090"/>
          </a:solidFill>
          <a:latin typeface="+mn-lt"/>
          <a:ea typeface="ＭＳ Ｐゴシック" charset="-128"/>
          <a:cs typeface="ＭＳ Ｐゴシック"/>
          <a:sym typeface="Arial" charset="0"/>
        </a:defRPr>
      </a:lvl5pPr>
      <a:lvl6pPr marL="2736850" indent="-254000" algn="l" rtl="0" fontAlgn="base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6pPr>
      <a:lvl7pPr marL="3194050" indent="-254000" algn="l" rtl="0" fontAlgn="base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7pPr>
      <a:lvl8pPr marL="3651250" indent="-254000" algn="l" rtl="0" fontAlgn="base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8pPr>
      <a:lvl9pPr marL="4108450" indent="-254000" algn="l" rtl="0" fontAlgn="base">
        <a:lnSpc>
          <a:spcPts val="2000"/>
        </a:lnSpc>
        <a:spcBef>
          <a:spcPts val="1200"/>
        </a:spcBef>
        <a:spcAft>
          <a:spcPct val="0"/>
        </a:spcAft>
        <a:buClr>
          <a:srgbClr val="013469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232400" y="6324600"/>
            <a:ext cx="434975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41C9CEB8-6E40-244B-8377-8D525E35DA9F}" type="slidenum">
              <a:rPr lang="en-US" sz="1200">
                <a:solidFill>
                  <a:srgbClr val="808080"/>
                </a:solidFill>
                <a:cs typeface="Arial" charset="0"/>
              </a:rPr>
              <a:pPr eaLnBrk="1" hangingPunct="1"/>
              <a:t>1</a:t>
            </a:fld>
            <a:endParaRPr lang="en-US" sz="1200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5200" y="990600"/>
            <a:ext cx="8686800" cy="5638800"/>
          </a:xfrm>
        </p:spPr>
        <p:txBody>
          <a:bodyPr rIns="254000"/>
          <a:lstStyle/>
          <a:p>
            <a:pPr eaLnBrk="1" hangingPunct="1">
              <a:buFont typeface="Wingdings" charset="0"/>
              <a:buNone/>
            </a:pPr>
            <a:endParaRPr lang="en-US" sz="2800" b="1" dirty="0">
              <a:latin typeface="Arial" charset="0"/>
              <a:ea typeface="ＭＳ Ｐゴシック" charset="0"/>
            </a:endParaRPr>
          </a:p>
          <a:p>
            <a:pPr algn="ctr" eaLnBrk="1" hangingPunct="1">
              <a:lnSpc>
                <a:spcPts val="3900"/>
              </a:lnSpc>
              <a:buFont typeface="Wingdings" charset="0"/>
              <a:buNone/>
            </a:pPr>
            <a:endParaRPr lang="en-US" sz="2800" b="1" dirty="0">
              <a:latin typeface="Arial" charset="0"/>
              <a:ea typeface="ＭＳ Ｐゴシック" charset="0"/>
            </a:endParaRPr>
          </a:p>
          <a:p>
            <a:pPr algn="ctr" eaLnBrk="1" hangingPunct="1">
              <a:lnSpc>
                <a:spcPts val="3900"/>
              </a:lnSpc>
              <a:buFont typeface="Wingdings" charset="0"/>
              <a:buNone/>
            </a:pPr>
            <a:r>
              <a:rPr lang="en-US" sz="2800" b="1" dirty="0">
                <a:latin typeface="Arial" charset="0"/>
                <a:ea typeface="ＭＳ Ｐゴシック" charset="0"/>
              </a:rPr>
              <a:t>Preliminary metrological characterization of the Fast </a:t>
            </a:r>
            <a:r>
              <a:rPr lang="en-US" sz="2800" b="1" dirty="0" err="1">
                <a:latin typeface="Arial" charset="0"/>
                <a:ea typeface="ＭＳ Ｐゴシック" charset="0"/>
              </a:rPr>
              <a:t>Digitial</a:t>
            </a:r>
            <a:r>
              <a:rPr lang="en-US" sz="2800" b="1" dirty="0">
                <a:latin typeface="Arial" charset="0"/>
                <a:ea typeface="ＭＳ Ｐゴシック" charset="0"/>
              </a:rPr>
              <a:t> Integrator </a:t>
            </a:r>
            <a:r>
              <a:rPr lang="en-US" sz="2800" b="1" dirty="0" smtClean="0">
                <a:latin typeface="Arial" charset="0"/>
                <a:ea typeface="ＭＳ Ｐゴシック" charset="0"/>
              </a:rPr>
              <a:t>FDIv.5</a:t>
            </a:r>
            <a:endParaRPr lang="en-US" sz="2800" b="1" dirty="0">
              <a:latin typeface="Arial" charset="0"/>
              <a:ea typeface="ＭＳ Ｐゴシック" charset="0"/>
            </a:endParaRPr>
          </a:p>
          <a:p>
            <a:pPr algn="ctr" eaLnBrk="1" hangingPunct="1">
              <a:lnSpc>
                <a:spcPts val="3900"/>
              </a:lnSpc>
              <a:buFont typeface="Wingdings" charset="0"/>
              <a:buNone/>
            </a:pPr>
            <a:endParaRPr lang="en-US" sz="2800" b="1" dirty="0">
              <a:latin typeface="Arial" charset="0"/>
              <a:ea typeface="ＭＳ Ｐゴシック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P. </a:t>
            </a:r>
            <a:r>
              <a:rPr lang="en-US" dirty="0" err="1">
                <a:latin typeface="Arial" charset="0"/>
                <a:ea typeface="ＭＳ Ｐゴシック" charset="0"/>
              </a:rPr>
              <a:t>Arpaia</a:t>
            </a:r>
            <a:r>
              <a:rPr lang="en-US" dirty="0">
                <a:latin typeface="Arial" charset="0"/>
                <a:ea typeface="ＭＳ Ｐゴシック" charset="0"/>
              </a:rPr>
              <a:t>, B. </a:t>
            </a:r>
            <a:r>
              <a:rPr lang="en-US" dirty="0" err="1">
                <a:latin typeface="Arial" charset="0"/>
                <a:ea typeface="ＭＳ Ｐゴシック" charset="0"/>
              </a:rPr>
              <a:t>Celano</a:t>
            </a:r>
            <a:r>
              <a:rPr lang="en-US" dirty="0">
                <a:latin typeface="Arial" charset="0"/>
                <a:ea typeface="ＭＳ Ｐゴシック" charset="0"/>
              </a:rPr>
              <a:t>, P. </a:t>
            </a:r>
            <a:r>
              <a:rPr lang="en-US" dirty="0" err="1">
                <a:latin typeface="Arial" charset="0"/>
                <a:ea typeface="ＭＳ Ｐゴシック" charset="0"/>
              </a:rPr>
              <a:t>Cimmino</a:t>
            </a:r>
            <a:r>
              <a:rPr lang="en-US" dirty="0">
                <a:latin typeface="Arial" charset="0"/>
                <a:ea typeface="ＭＳ Ｐゴシック" charset="0"/>
              </a:rPr>
              <a:t>, L. Fiscarelli, C. </a:t>
            </a:r>
            <a:r>
              <a:rPr lang="en-US" dirty="0" err="1">
                <a:latin typeface="Arial" charset="0"/>
                <a:ea typeface="ＭＳ Ｐゴシック" charset="0"/>
              </a:rPr>
              <a:t>Giaccio</a:t>
            </a:r>
            <a:r>
              <a:rPr lang="en-US" dirty="0">
                <a:latin typeface="Arial" charset="0"/>
                <a:ea typeface="ＭＳ Ｐゴシック" charset="0"/>
              </a:rPr>
              <a:t>, L. </a:t>
            </a:r>
            <a:r>
              <a:rPr lang="en-US" dirty="0" err="1">
                <a:latin typeface="Arial" charset="0"/>
                <a:ea typeface="ＭＳ Ｐゴシック" charset="0"/>
              </a:rPr>
              <a:t>Walckiers</a:t>
            </a:r>
            <a:endParaRPr lang="en-US" dirty="0">
              <a:latin typeface="Arial" charset="0"/>
              <a:ea typeface="ＭＳ Ｐゴシック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06.06.2013</a:t>
            </a:r>
          </a:p>
          <a:p>
            <a:pPr algn="ctr" eaLnBrk="1" hangingPunct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9399588" y="7200900"/>
            <a:ext cx="2825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fld id="{9C245761-AE23-124C-86AA-B65F158B1F08}" type="slidenum">
              <a:rPr lang="en-US" sz="1200">
                <a:solidFill>
                  <a:srgbClr val="808080"/>
                </a:solidFill>
                <a:cs typeface="Arial" charset="0"/>
              </a:rPr>
              <a:pPr algn="ctr" eaLnBrk="1" hangingPunct="1"/>
              <a:t>1</a:t>
            </a:fld>
            <a:endParaRPr lang="en-US" sz="1200">
              <a:solidFill>
                <a:srgbClr val="808080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142B1651-B315-134D-82DF-4F106CF252E5}" type="slidenum">
              <a:rPr lang="en-US"/>
              <a:pPr eaLnBrk="1" hangingPunct="1"/>
              <a:t>10</a:t>
            </a:fld>
            <a:endParaRPr lang="en-US"/>
          </a:p>
        </p:txBody>
      </p:sp>
      <p:sp>
        <p:nvSpPr>
          <p:cNvPr id="15362" name="Rectangle 10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15363" name="Rectangle 1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15364" name="Titolo 1"/>
          <p:cNvSpPr txBox="1">
            <a:spLocks/>
          </p:cNvSpPr>
          <p:nvPr/>
        </p:nvSpPr>
        <p:spPr bwMode="auto">
          <a:xfrm>
            <a:off x="103188" y="188913"/>
            <a:ext cx="8958262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r>
              <a:rPr lang="en-GB" sz="2200" b="1">
                <a:solidFill>
                  <a:srgbClr val="FFFFFF"/>
                </a:solidFill>
                <a:latin typeface="Calibri" charset="0"/>
              </a:rPr>
              <a:t>Self-calibration design [1]</a:t>
            </a:r>
            <a:r>
              <a:rPr lang="en-US" sz="2200" b="1">
                <a:solidFill>
                  <a:srgbClr val="FFFFFF"/>
                </a:solidFill>
                <a:latin typeface="Calibri" charset="0"/>
              </a:rPr>
              <a:t> </a:t>
            </a:r>
          </a:p>
        </p:txBody>
      </p:sp>
      <p:grpSp>
        <p:nvGrpSpPr>
          <p:cNvPr id="15365" name="Group 29"/>
          <p:cNvGrpSpPr>
            <a:grpSpLocks/>
          </p:cNvGrpSpPr>
          <p:nvPr/>
        </p:nvGrpSpPr>
        <p:grpSpPr bwMode="auto">
          <a:xfrm>
            <a:off x="1524000" y="2819400"/>
            <a:ext cx="5842000" cy="2286000"/>
            <a:chOff x="1066800" y="1676400"/>
            <a:chExt cx="7010400" cy="2362200"/>
          </a:xfrm>
        </p:grpSpPr>
        <p:sp>
          <p:nvSpPr>
            <p:cNvPr id="21" name="Rectangle 20"/>
            <p:cNvSpPr/>
            <p:nvPr/>
          </p:nvSpPr>
          <p:spPr>
            <a:xfrm>
              <a:off x="1066800" y="2362094"/>
              <a:ext cx="1676400" cy="99081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±10 V ref. source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733800" y="1676400"/>
              <a:ext cx="1676400" cy="99081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  <a:sym typeface="Arial" pitchFamily="34" charset="0"/>
                </a:rPr>
                <a:t>DAC AD5791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33800" y="3047788"/>
              <a:ext cx="1676400" cy="99081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  <a:sym typeface="Arial" pitchFamily="34" charset="0"/>
                </a:rPr>
                <a:t>DAC AD5791</a:t>
              </a:r>
            </a:p>
          </p:txBody>
        </p:sp>
        <p:cxnSp>
          <p:nvCxnSpPr>
            <p:cNvPr id="24" name="Elbow Connector 23"/>
            <p:cNvCxnSpPr>
              <a:endCxn id="23" idx="1"/>
            </p:cNvCxnSpPr>
            <p:nvPr/>
          </p:nvCxnSpPr>
          <p:spPr>
            <a:xfrm>
              <a:off x="2743200" y="2857500"/>
              <a:ext cx="990600" cy="685694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/>
            <p:cNvCxnSpPr>
              <a:stCxn id="21" idx="3"/>
              <a:endCxn id="22" idx="1"/>
            </p:cNvCxnSpPr>
            <p:nvPr/>
          </p:nvCxnSpPr>
          <p:spPr>
            <a:xfrm flipV="1">
              <a:off x="2743200" y="2171806"/>
              <a:ext cx="990600" cy="685694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stCxn id="22" idx="3"/>
            </p:cNvCxnSpPr>
            <p:nvPr/>
          </p:nvCxnSpPr>
          <p:spPr>
            <a:xfrm>
              <a:off x="5410200" y="2171806"/>
              <a:ext cx="1447800" cy="342848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/>
            <p:nvPr/>
          </p:nvCxnSpPr>
          <p:spPr>
            <a:xfrm flipV="1">
              <a:off x="5410200" y="3124888"/>
              <a:ext cx="1447800" cy="380577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77" name="TextBox 27"/>
            <p:cNvSpPr txBox="1">
              <a:spLocks noChangeArrowheads="1"/>
            </p:cNvSpPr>
            <p:nvPr/>
          </p:nvSpPr>
          <p:spPr bwMode="auto">
            <a:xfrm>
              <a:off x="7010400" y="2297668"/>
              <a:ext cx="1066800" cy="34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Arial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9pPr>
            </a:lstStyle>
            <a:p>
              <a:pPr eaLnBrk="1" hangingPunct="1"/>
              <a:r>
                <a:rPr lang="en-US" sz="1600"/>
                <a:t>Vref +</a:t>
              </a:r>
            </a:p>
          </p:txBody>
        </p:sp>
        <p:sp>
          <p:nvSpPr>
            <p:cNvPr id="15378" name="TextBox 28"/>
            <p:cNvSpPr txBox="1">
              <a:spLocks noChangeArrowheads="1"/>
            </p:cNvSpPr>
            <p:nvPr/>
          </p:nvSpPr>
          <p:spPr bwMode="auto">
            <a:xfrm>
              <a:off x="7010400" y="2895600"/>
              <a:ext cx="1066800" cy="34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  <a:sym typeface="Arial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Arial" charset="0"/>
                </a:defRPr>
              </a:lvl9pPr>
            </a:lstStyle>
            <a:p>
              <a:pPr eaLnBrk="1" hangingPunct="1"/>
              <a:r>
                <a:rPr lang="en-US" sz="1600"/>
                <a:t>Vref -</a:t>
              </a:r>
            </a:p>
          </p:txBody>
        </p:sp>
      </p:grpSp>
      <p:sp>
        <p:nvSpPr>
          <p:cNvPr id="15366" name="Rectangle 30"/>
          <p:cNvSpPr>
            <a:spLocks noChangeArrowheads="1"/>
          </p:cNvSpPr>
          <p:nvPr/>
        </p:nvSpPr>
        <p:spPr bwMode="auto">
          <a:xfrm>
            <a:off x="5689600" y="990600"/>
            <a:ext cx="4318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/>
          <a:p>
            <a:pPr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DAC AD5791</a:t>
            </a:r>
          </a:p>
          <a:p>
            <a:pPr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Arial" charset="0"/>
              <a:buChar char="•"/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20 bits</a:t>
            </a:r>
          </a:p>
          <a:p>
            <a:pPr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Arial" charset="0"/>
              <a:buChar char="•"/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1-ppm INL</a:t>
            </a:r>
          </a:p>
          <a:p>
            <a:pPr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Arial" charset="0"/>
              <a:buChar char="•"/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0.19 LSB long-term linearity</a:t>
            </a:r>
          </a:p>
          <a:p>
            <a:pPr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Arial" charset="0"/>
              <a:buChar char="•"/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0.05 ppm/°C </a:t>
            </a:r>
          </a:p>
        </p:txBody>
      </p:sp>
      <p:sp>
        <p:nvSpPr>
          <p:cNvPr id="15367" name="Rectangle 31"/>
          <p:cNvSpPr>
            <a:spLocks noChangeArrowheads="1"/>
          </p:cNvSpPr>
          <p:nvPr/>
        </p:nvSpPr>
        <p:spPr bwMode="auto">
          <a:xfrm>
            <a:off x="660400" y="990600"/>
            <a:ext cx="5080000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/>
          <a:p>
            <a:pPr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VRE102CA</a:t>
            </a:r>
          </a:p>
          <a:p>
            <a:pPr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Arial" charset="0"/>
              <a:buChar char="•"/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±10 V precision voltage source</a:t>
            </a:r>
          </a:p>
          <a:p>
            <a:pPr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Arial" charset="0"/>
              <a:buChar char="•"/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1.09 ppm/°C</a:t>
            </a:r>
          </a:p>
          <a:p>
            <a:pPr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Arial" charset="0"/>
              <a:buChar char="•"/>
            </a:pPr>
            <a:r>
              <a:rPr lang="en-US">
                <a:solidFill>
                  <a:srgbClr val="000090"/>
                </a:solidFill>
                <a:latin typeface="Calibri" charset="0"/>
              </a:rPr>
              <a:t>6 ppm/1000 h</a:t>
            </a:r>
          </a:p>
        </p:txBody>
      </p:sp>
      <p:sp>
        <p:nvSpPr>
          <p:cNvPr id="15368" name="Rectangle 1"/>
          <p:cNvSpPr>
            <a:spLocks noChangeArrowheads="1"/>
          </p:cNvSpPr>
          <p:nvPr/>
        </p:nvSpPr>
        <p:spPr bwMode="auto">
          <a:xfrm>
            <a:off x="431800" y="5565775"/>
            <a:ext cx="95250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>
                <a:solidFill>
                  <a:srgbClr val="000090"/>
                </a:solidFill>
              </a:rPr>
              <a:t>Availability of a large set of precise V</a:t>
            </a:r>
            <a:r>
              <a:rPr lang="en-US" baseline="-25000">
                <a:solidFill>
                  <a:srgbClr val="000090"/>
                </a:solidFill>
              </a:rPr>
              <a:t>ref</a:t>
            </a:r>
            <a:r>
              <a:rPr lang="en-US">
                <a:solidFill>
                  <a:srgbClr val="000090"/>
                </a:solidFill>
              </a:rPr>
              <a:t> allows more effective calibration algorithms.</a:t>
            </a:r>
          </a:p>
          <a:p>
            <a:pPr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>
                <a:solidFill>
                  <a:srgbClr val="000090"/>
                </a:solidFill>
              </a:rPr>
              <a:t>The expected offset and gain errors are in the order of tens of ppm (gain 1).</a:t>
            </a:r>
          </a:p>
        </p:txBody>
      </p:sp>
      <p:sp>
        <p:nvSpPr>
          <p:cNvPr id="15369" name="Rectangle 1"/>
          <p:cNvSpPr>
            <a:spLocks noChangeArrowheads="1"/>
          </p:cNvSpPr>
          <p:nvPr/>
        </p:nvSpPr>
        <p:spPr bwMode="auto">
          <a:xfrm>
            <a:off x="660400" y="6553200"/>
            <a:ext cx="853440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 sz="1200">
                <a:solidFill>
                  <a:srgbClr val="000090"/>
                </a:solidFill>
              </a:rPr>
              <a:t>[1] L. Fiscarelli, The new Fast Digital Integrator with increased throughput and upgraded self-calibration, IMMW17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24CA9074-0C3F-9E47-801B-C59FCEA5E416}" type="slidenum">
              <a:rPr lang="en-US"/>
              <a:pPr eaLnBrk="1" hangingPunct="1"/>
              <a:t>11</a:t>
            </a:fld>
            <a:endParaRPr lang="en-US"/>
          </a:p>
        </p:txBody>
      </p:sp>
      <p:sp>
        <p:nvSpPr>
          <p:cNvPr id="17410" name="Rectangle 10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17411" name="Rectangle 1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17412" name="Titolo 1"/>
          <p:cNvSpPr txBox="1">
            <a:spLocks/>
          </p:cNvSpPr>
          <p:nvPr/>
        </p:nvSpPr>
        <p:spPr bwMode="auto">
          <a:xfrm>
            <a:off x="103188" y="188913"/>
            <a:ext cx="8958262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r>
              <a:rPr lang="en-GB" sz="2200" b="1">
                <a:solidFill>
                  <a:srgbClr val="FFFFFF"/>
                </a:solidFill>
                <a:latin typeface="Calibri" charset="0"/>
              </a:rPr>
              <a:t>Self-calibration design</a:t>
            </a:r>
            <a:r>
              <a:rPr lang="en-US" sz="2200" b="1">
                <a:solidFill>
                  <a:srgbClr val="FFFFFF"/>
                </a:solidFill>
                <a:latin typeface="Calibri" charset="0"/>
              </a:rPr>
              <a:t> 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838200"/>
            <a:ext cx="78486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4800600"/>
            <a:ext cx="5080000" cy="19988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r>
              <a:rPr lang="en-US" dirty="0">
                <a:solidFill>
                  <a:srgbClr val="000090"/>
                </a:solidFill>
              </a:rPr>
              <a:t>Full chain from </a:t>
            </a:r>
            <a:r>
              <a:rPr lang="en-US" dirty="0" smtClean="0">
                <a:solidFill>
                  <a:srgbClr val="000090"/>
                </a:solidFill>
              </a:rPr>
              <a:t>precision </a:t>
            </a:r>
            <a:r>
              <a:rPr lang="en-US" dirty="0" err="1" smtClean="0">
                <a:solidFill>
                  <a:srgbClr val="000090"/>
                </a:solidFill>
              </a:rPr>
              <a:t>V</a:t>
            </a:r>
            <a:r>
              <a:rPr lang="en-US" baseline="-25000" dirty="0" err="1" smtClean="0">
                <a:solidFill>
                  <a:srgbClr val="000090"/>
                </a:solidFill>
              </a:rPr>
              <a:t>ref</a:t>
            </a:r>
            <a:r>
              <a:rPr lang="en-US" baseline="-25000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source</a:t>
            </a:r>
          </a:p>
          <a:p>
            <a:pPr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r>
              <a:rPr lang="en-US" dirty="0" smtClean="0">
                <a:solidFill>
                  <a:srgbClr val="000090"/>
                </a:solidFill>
              </a:rPr>
              <a:t>to </a:t>
            </a:r>
            <a:r>
              <a:rPr lang="en-US" dirty="0">
                <a:solidFill>
                  <a:srgbClr val="000090"/>
                </a:solidFill>
              </a:rPr>
              <a:t>input pins with:</a:t>
            </a:r>
          </a:p>
          <a:p>
            <a:pPr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2"/>
              <a:buChar char="§"/>
              <a:defRPr/>
            </a:pPr>
            <a:r>
              <a:rPr lang="en-US" dirty="0">
                <a:solidFill>
                  <a:srgbClr val="000090"/>
                </a:solidFill>
              </a:rPr>
              <a:t>unitary-gain amplifiers</a:t>
            </a:r>
          </a:p>
          <a:p>
            <a:pPr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2"/>
              <a:buChar char="§"/>
              <a:defRPr/>
            </a:pPr>
            <a:r>
              <a:rPr lang="en-US" dirty="0">
                <a:solidFill>
                  <a:srgbClr val="000090"/>
                </a:solidFill>
              </a:rPr>
              <a:t>any resistances</a:t>
            </a:r>
          </a:p>
          <a:p>
            <a:pPr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2"/>
              <a:buChar char="§"/>
              <a:defRPr/>
            </a:pPr>
            <a:r>
              <a:rPr lang="en-US" dirty="0" smtClean="0">
                <a:solidFill>
                  <a:srgbClr val="000090"/>
                </a:solidFill>
              </a:rPr>
              <a:t>very low-accuracy losses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38E53871-1DF6-8A4A-8947-919E71784737}" type="slidenum">
              <a:rPr lang="en-US"/>
              <a:pPr eaLnBrk="1" hangingPunct="1"/>
              <a:t>12</a:t>
            </a:fld>
            <a:endParaRPr lang="en-US"/>
          </a:p>
        </p:txBody>
      </p:sp>
      <p:sp>
        <p:nvSpPr>
          <p:cNvPr id="19458" name="Rectangle 10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19459" name="Rectangle 1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19460" name="Titolo 1"/>
          <p:cNvSpPr txBox="1">
            <a:spLocks/>
          </p:cNvSpPr>
          <p:nvPr/>
        </p:nvSpPr>
        <p:spPr bwMode="auto">
          <a:xfrm>
            <a:off x="103188" y="188913"/>
            <a:ext cx="8958262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r>
              <a:rPr lang="en-GB" sz="2200" b="1" dirty="0">
                <a:solidFill>
                  <a:srgbClr val="FFFFFF"/>
                </a:solidFill>
                <a:latin typeface="Calibri" charset="0"/>
              </a:rPr>
              <a:t>Self-calibration </a:t>
            </a:r>
            <a:r>
              <a:rPr lang="en-GB" sz="2200" b="1" dirty="0" smtClean="0">
                <a:solidFill>
                  <a:srgbClr val="FFFFFF"/>
                </a:solidFill>
                <a:latin typeface="Calibri" charset="0"/>
              </a:rPr>
              <a:t>algorithm</a:t>
            </a:r>
            <a:endParaRPr lang="en-US" sz="2200" b="1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9461" name="Rectangle 1"/>
          <p:cNvSpPr>
            <a:spLocks noChangeArrowheads="1"/>
          </p:cNvSpPr>
          <p:nvPr/>
        </p:nvSpPr>
        <p:spPr bwMode="auto">
          <a:xfrm>
            <a:off x="5232400" y="838200"/>
            <a:ext cx="4648200" cy="617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4450" eaLnBrk="0" hangingPunct="0"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 sz="2400" dirty="0" smtClean="0">
                <a:solidFill>
                  <a:srgbClr val="000090"/>
                </a:solidFill>
              </a:rPr>
              <a:t>DAC-based </a:t>
            </a:r>
            <a:r>
              <a:rPr lang="en-US" sz="2400" dirty="0" smtClean="0">
                <a:solidFill>
                  <a:srgbClr val="000090"/>
                </a:solidFill>
              </a:rPr>
              <a:t>references allow </a:t>
            </a:r>
            <a:r>
              <a:rPr lang="en-US" sz="2400" dirty="0">
                <a:solidFill>
                  <a:srgbClr val="000090"/>
                </a:solidFill>
              </a:rPr>
              <a:t>more effective calibration</a:t>
            </a: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endParaRPr lang="en-US" sz="2400" dirty="0">
              <a:solidFill>
                <a:srgbClr val="000090"/>
              </a:solidFill>
            </a:endParaRP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 sz="2400" dirty="0">
                <a:solidFill>
                  <a:srgbClr val="000090"/>
                </a:solidFill>
              </a:rPr>
              <a:t>Self-calibration procedure:</a:t>
            </a: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0"/>
              <a:buChar char="è"/>
            </a:pPr>
            <a:r>
              <a:rPr lang="en-US" dirty="0">
                <a:solidFill>
                  <a:srgbClr val="000090"/>
                </a:solidFill>
              </a:rPr>
              <a:t>Set gain</a:t>
            </a: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0"/>
              <a:buChar char="è"/>
            </a:pPr>
            <a:r>
              <a:rPr lang="en-US" dirty="0">
                <a:solidFill>
                  <a:srgbClr val="000090"/>
                </a:solidFill>
              </a:rPr>
              <a:t>Switch input to </a:t>
            </a:r>
            <a:r>
              <a:rPr lang="en-US" dirty="0" err="1">
                <a:solidFill>
                  <a:srgbClr val="000090"/>
                </a:solidFill>
              </a:rPr>
              <a:t>V</a:t>
            </a:r>
            <a:r>
              <a:rPr lang="en-US" baseline="-25000" dirty="0" err="1">
                <a:solidFill>
                  <a:srgbClr val="000090"/>
                </a:solidFill>
              </a:rPr>
              <a:t>ref</a:t>
            </a:r>
            <a:endParaRPr lang="en-US" baseline="-25000" dirty="0">
              <a:solidFill>
                <a:srgbClr val="000090"/>
              </a:solidFill>
            </a:endParaRP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0"/>
              <a:buChar char="è"/>
            </a:pPr>
            <a:r>
              <a:rPr lang="en-US" dirty="0">
                <a:solidFill>
                  <a:srgbClr val="000090"/>
                </a:solidFill>
              </a:rPr>
              <a:t>Loop:</a:t>
            </a:r>
          </a:p>
          <a:p>
            <a:pPr marL="882650" lvl="1" indent="-3810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0"/>
              <a:buChar char="è"/>
            </a:pPr>
            <a:r>
              <a:rPr lang="en-US" dirty="0">
                <a:solidFill>
                  <a:srgbClr val="000090"/>
                </a:solidFill>
              </a:rPr>
              <a:t>Generate the </a:t>
            </a:r>
            <a:r>
              <a:rPr lang="en-US" dirty="0" err="1">
                <a:solidFill>
                  <a:srgbClr val="000090"/>
                </a:solidFill>
              </a:rPr>
              <a:t>i</a:t>
            </a:r>
            <a:r>
              <a:rPr lang="en-US" baseline="30000" dirty="0" err="1">
                <a:solidFill>
                  <a:srgbClr val="000090"/>
                </a:solidFill>
              </a:rPr>
              <a:t>th</a:t>
            </a:r>
            <a:r>
              <a:rPr lang="en-US" baseline="30000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V</a:t>
            </a:r>
            <a:r>
              <a:rPr lang="en-US" baseline="-25000" dirty="0" err="1">
                <a:solidFill>
                  <a:srgbClr val="000090"/>
                </a:solidFill>
              </a:rPr>
              <a:t>ref</a:t>
            </a:r>
            <a:endParaRPr lang="en-US" dirty="0">
              <a:solidFill>
                <a:srgbClr val="000090"/>
              </a:solidFill>
            </a:endParaRPr>
          </a:p>
          <a:p>
            <a:pPr marL="882650" lvl="1" indent="-3810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0"/>
              <a:buChar char="è"/>
            </a:pPr>
            <a:r>
              <a:rPr lang="en-US" dirty="0">
                <a:solidFill>
                  <a:srgbClr val="000090"/>
                </a:solidFill>
              </a:rPr>
              <a:t>Acquisition</a:t>
            </a: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0"/>
              <a:buChar char="è"/>
            </a:pPr>
            <a:r>
              <a:rPr lang="en-US" dirty="0">
                <a:solidFill>
                  <a:srgbClr val="000090"/>
                </a:solidFill>
              </a:rPr>
              <a:t>Linear regression</a:t>
            </a: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0"/>
              <a:buChar char="è"/>
            </a:pPr>
            <a:r>
              <a:rPr lang="en-US" dirty="0">
                <a:solidFill>
                  <a:srgbClr val="000090"/>
                </a:solidFill>
              </a:rPr>
              <a:t>Evaluate the norm of residuals</a:t>
            </a:r>
          </a:p>
          <a:p>
            <a:pPr marL="882650" lvl="1" indent="-3810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0"/>
              <a:buChar char="è"/>
            </a:pPr>
            <a:r>
              <a:rPr lang="en-US" dirty="0">
                <a:solidFill>
                  <a:srgbClr val="000090"/>
                </a:solidFill>
              </a:rPr>
              <a:t>If &gt; threshold “ERROR”</a:t>
            </a: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0"/>
              <a:buChar char="è"/>
            </a:pPr>
            <a:r>
              <a:rPr lang="en-US" dirty="0">
                <a:solidFill>
                  <a:srgbClr val="000090"/>
                </a:solidFill>
              </a:rPr>
              <a:t>Switch to external input</a:t>
            </a: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0"/>
              <a:buChar char="è"/>
            </a:pPr>
            <a:r>
              <a:rPr lang="en-US" dirty="0">
                <a:solidFill>
                  <a:srgbClr val="000090"/>
                </a:solidFill>
              </a:rPr>
              <a:t>Acquisition</a:t>
            </a: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0"/>
              <a:buChar char="è"/>
            </a:pPr>
            <a:r>
              <a:rPr lang="en-US" dirty="0">
                <a:solidFill>
                  <a:srgbClr val="000090"/>
                </a:solidFill>
              </a:rPr>
              <a:t>Evaluate offset</a:t>
            </a:r>
          </a:p>
        </p:txBody>
      </p:sp>
      <p:pic>
        <p:nvPicPr>
          <p:cNvPr id="1946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838200"/>
            <a:ext cx="49561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7600" y="4267200"/>
            <a:ext cx="3657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Nonlinearity: 2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V (residual norm)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1803400" y="2895600"/>
            <a:ext cx="3048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err="1"/>
              <a:t>u</a:t>
            </a:r>
            <a:r>
              <a:rPr lang="en-US" sz="1800" baseline="-25000" dirty="0" err="1" smtClean="0"/>
              <a:t>out</a:t>
            </a:r>
            <a:r>
              <a:rPr lang="en-US" sz="1800" dirty="0" smtClean="0"/>
              <a:t> = 1.002000</a:t>
            </a:r>
            <a:r>
              <a:rPr lang="en-US" sz="14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800" dirty="0" smtClean="0"/>
              <a:t>u</a:t>
            </a:r>
            <a:r>
              <a:rPr lang="en-US" sz="1800" baseline="-25000" dirty="0" smtClean="0"/>
              <a:t>in</a:t>
            </a:r>
            <a:r>
              <a:rPr lang="en-US" sz="1800" dirty="0" smtClean="0"/>
              <a:t>+5.0</a:t>
            </a:r>
            <a:r>
              <a:rPr lang="en-US" sz="12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800" dirty="0" smtClean="0"/>
              <a:t>10</a:t>
            </a:r>
            <a:r>
              <a:rPr lang="en-US" sz="1800" baseline="30000" dirty="0" smtClean="0"/>
              <a:t>-5</a:t>
            </a:r>
            <a:endParaRPr lang="en-US" sz="18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1117600" y="1524000"/>
            <a:ext cx="25146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sz="1800" baseline="30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3E921C83-E7FD-F047-8838-3365636304C3}" type="slidenum">
              <a:rPr lang="en-US"/>
              <a:pPr eaLnBrk="1" hangingPunct="1"/>
              <a:t>13</a:t>
            </a:fld>
            <a:endParaRPr lang="en-US"/>
          </a:p>
        </p:txBody>
      </p:sp>
      <p:sp>
        <p:nvSpPr>
          <p:cNvPr id="21506" name="Rectangle 10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21507" name="Rectangle 1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21508" name="Titolo 1"/>
          <p:cNvSpPr txBox="1">
            <a:spLocks/>
          </p:cNvSpPr>
          <p:nvPr/>
        </p:nvSpPr>
        <p:spPr bwMode="auto">
          <a:xfrm>
            <a:off x="103188" y="188913"/>
            <a:ext cx="8958262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r>
              <a:rPr lang="en-GB" sz="2200" b="1">
                <a:solidFill>
                  <a:srgbClr val="FFFFFF"/>
                </a:solidFill>
                <a:latin typeface="Calibri" charset="0"/>
              </a:rPr>
              <a:t>Self-calibration on-field test</a:t>
            </a:r>
            <a:r>
              <a:rPr lang="en-US" sz="2200" b="1">
                <a:solidFill>
                  <a:srgbClr val="FFFFFF"/>
                </a:solidFill>
                <a:latin typeface="Calibri" charset="0"/>
              </a:rPr>
              <a:t> results</a:t>
            </a:r>
          </a:p>
        </p:txBody>
      </p:sp>
      <p:sp>
        <p:nvSpPr>
          <p:cNvPr id="21509" name="AutoShape 2" descr="Picture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15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1" y="3200400"/>
            <a:ext cx="60960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482336"/>
              </p:ext>
            </p:extLst>
          </p:nvPr>
        </p:nvGraphicFramePr>
        <p:xfrm>
          <a:off x="6255561" y="4876800"/>
          <a:ext cx="3708400" cy="2019298"/>
        </p:xfrm>
        <a:graphic>
          <a:graphicData uri="http://schemas.openxmlformats.org/drawingml/2006/table">
            <a:tbl>
              <a:tblPr/>
              <a:tblGrid>
                <a:gridCol w="2400300"/>
                <a:gridCol w="1308100"/>
              </a:tblGrid>
              <a:tr h="314326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2D2D8A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Arial" charset="0"/>
                        </a:rPr>
                        <a:t>QD0 Main Parameters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416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D2D8A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Arial" charset="0"/>
                        </a:rPr>
                        <a:t>Iron Length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D2D8A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Arial" charset="0"/>
                        </a:rPr>
                        <a:t> 100 mm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416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D2D8A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Arial" charset="0"/>
                        </a:rPr>
                        <a:t>Aperture Ø 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D2D8A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Arial" charset="0"/>
                        </a:rPr>
                        <a:t>8.25 mm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416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D2D8A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Arial" charset="0"/>
                        </a:rPr>
                        <a:t>Gradient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D2D8A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Arial" charset="0"/>
                        </a:rPr>
                        <a:t>~500 T/m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416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D2D8A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Arial" charset="0"/>
                        </a:rPr>
                        <a:t>Current 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D2D8A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Arial" charset="0"/>
                        </a:rPr>
                        <a:t>15.4 A 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416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D2D8A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Arial" charset="0"/>
                        </a:rPr>
                        <a:t>Voltage 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D2D8A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Arial" charset="0"/>
                        </a:rPr>
                        <a:t>13.8 V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416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D2D8A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Arial" charset="0"/>
                        </a:rPr>
                        <a:t>Weight 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D2D8A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Arial" charset="0"/>
                        </a:rPr>
                        <a:t>~ 130 kg</a:t>
                      </a:r>
                    </a:p>
                  </a:txBody>
                  <a:tcPr marL="9525" marR="9525" marT="952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21536" name="Rectangle 1"/>
          <p:cNvSpPr>
            <a:spLocks noChangeArrowheads="1"/>
          </p:cNvSpPr>
          <p:nvPr/>
        </p:nvSpPr>
        <p:spPr bwMode="auto">
          <a:xfrm>
            <a:off x="508000" y="914400"/>
            <a:ext cx="5334000" cy="37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4450" algn="ctr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 sz="2800" dirty="0" smtClean="0">
                <a:solidFill>
                  <a:srgbClr val="000090"/>
                </a:solidFill>
              </a:rPr>
              <a:t>Single-Stretched Wire (SSW)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30161" y="3048000"/>
            <a:ext cx="381000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b">
              <a:defRPr/>
            </a:pPr>
            <a:r>
              <a:rPr lang="cs-CZ" dirty="0">
                <a:solidFill>
                  <a:schemeClr val="accent6"/>
                </a:solidFill>
                <a:latin typeface="Calibri" charset="0"/>
              </a:rPr>
              <a:t>CLIC short model </a:t>
            </a:r>
            <a:r>
              <a:rPr lang="en-US" dirty="0">
                <a:solidFill>
                  <a:schemeClr val="accent6"/>
                </a:solidFill>
                <a:latin typeface="Calibri" charset="0"/>
              </a:rPr>
              <a:t>of</a:t>
            </a:r>
            <a:r>
              <a:rPr lang="cs-CZ" dirty="0">
                <a:solidFill>
                  <a:schemeClr val="accent6"/>
                </a:solidFill>
                <a:latin typeface="Calibri" charset="0"/>
              </a:rPr>
              <a:t> final focus quadrupole (QD0):</a:t>
            </a:r>
          </a:p>
          <a:p>
            <a:pPr marL="342900" indent="-342900" defTabSz="457200" fontAlgn="b">
              <a:buFont typeface="Arial"/>
              <a:buChar char="•"/>
              <a:defRPr/>
            </a:pPr>
            <a:r>
              <a:rPr lang="en-US" dirty="0">
                <a:solidFill>
                  <a:schemeClr val="accent6"/>
                </a:solidFill>
                <a:latin typeface="Calibri" charset="0"/>
              </a:rPr>
              <a:t>h</a:t>
            </a:r>
            <a:r>
              <a:rPr lang="cs-CZ" dirty="0" err="1">
                <a:solidFill>
                  <a:schemeClr val="accent6"/>
                </a:solidFill>
                <a:latin typeface="Calibri" charset="0"/>
              </a:rPr>
              <a:t>igh</a:t>
            </a:r>
            <a:r>
              <a:rPr lang="cs-CZ" dirty="0">
                <a:solidFill>
                  <a:schemeClr val="accent6"/>
                </a:solidFill>
                <a:latin typeface="Calibri" charset="0"/>
              </a:rPr>
              <a:t>-gradient </a:t>
            </a:r>
            <a:r>
              <a:rPr lang="cs-CZ" dirty="0" err="1">
                <a:solidFill>
                  <a:schemeClr val="accent6"/>
                </a:solidFill>
                <a:latin typeface="Calibri" charset="0"/>
              </a:rPr>
              <a:t>quadrupole</a:t>
            </a:r>
            <a:r>
              <a:rPr lang="cs-CZ" dirty="0">
                <a:solidFill>
                  <a:schemeClr val="accent6"/>
                </a:solidFill>
                <a:latin typeface="Calibri" charset="0"/>
              </a:rPr>
              <a:t> </a:t>
            </a:r>
          </a:p>
          <a:p>
            <a:pPr marL="342900" indent="-342900" defTabSz="457200" fontAlgn="b">
              <a:buFont typeface="Arial"/>
              <a:buChar char="•"/>
              <a:defRPr/>
            </a:pPr>
            <a:r>
              <a:rPr lang="cs-CZ" dirty="0">
                <a:solidFill>
                  <a:schemeClr val="accent6"/>
                </a:solidFill>
                <a:latin typeface="Calibri" charset="0"/>
              </a:rPr>
              <a:t>hybrid design</a:t>
            </a:r>
          </a:p>
          <a:p>
            <a:pPr defTabSz="457200" fontAlgn="b">
              <a:defRPr/>
            </a:pPr>
            <a:r>
              <a:rPr lang="cs-CZ" dirty="0">
                <a:solidFill>
                  <a:schemeClr val="accent6"/>
                </a:solidFill>
                <a:latin typeface="Calibri" charset="0"/>
              </a:rPr>
              <a:t>(</a:t>
            </a:r>
            <a:r>
              <a:rPr lang="cs-CZ" dirty="0" err="1">
                <a:solidFill>
                  <a:schemeClr val="accent6"/>
                </a:solidFill>
                <a:latin typeface="Calibri" charset="0"/>
              </a:rPr>
              <a:t>see</a:t>
            </a:r>
            <a:r>
              <a:rPr lang="cs-CZ" dirty="0">
                <a:solidFill>
                  <a:schemeClr val="accent6"/>
                </a:solidFill>
                <a:latin typeface="Calibri" charset="0"/>
              </a:rPr>
              <a:t> </a:t>
            </a:r>
            <a:r>
              <a:rPr lang="cs-CZ" dirty="0" err="1" smtClean="0">
                <a:solidFill>
                  <a:schemeClr val="accent6"/>
                </a:solidFill>
                <a:latin typeface="Calibri" charset="0"/>
              </a:rPr>
              <a:t>J.G.Perez</a:t>
            </a:r>
            <a:r>
              <a:rPr lang="cs-CZ" dirty="0">
                <a:solidFill>
                  <a:schemeClr val="accent6"/>
                </a:solidFill>
                <a:latin typeface="Calibri" charset="0"/>
              </a:rPr>
              <a:t> </a:t>
            </a:r>
            <a:r>
              <a:rPr lang="cs-CZ" dirty="0" smtClean="0">
                <a:solidFill>
                  <a:schemeClr val="accent6"/>
                </a:solidFill>
                <a:latin typeface="Calibri" charset="0"/>
              </a:rPr>
              <a:t>IMMW18</a:t>
            </a:r>
            <a:r>
              <a:rPr lang="cs-CZ" dirty="0" smtClean="0">
                <a:solidFill>
                  <a:schemeClr val="accent6"/>
                </a:solidFill>
                <a:latin typeface="Calibri" charset="0"/>
              </a:rPr>
              <a:t>)</a:t>
            </a:r>
            <a:endParaRPr lang="cs-CZ" dirty="0">
              <a:solidFill>
                <a:schemeClr val="accent6"/>
              </a:solidFill>
              <a:latin typeface="Calibri" charset="0"/>
            </a:endParaRPr>
          </a:p>
          <a:p>
            <a:pPr marL="342900" indent="-342900" defTabSz="457200" fontAlgn="b">
              <a:buFont typeface="Arial"/>
              <a:buChar char="•"/>
              <a:defRPr/>
            </a:pPr>
            <a:endParaRPr lang="en-GB" dirty="0">
              <a:solidFill>
                <a:schemeClr val="accent6"/>
              </a:solidFill>
              <a:latin typeface="Calibri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76179" y="1447800"/>
            <a:ext cx="9956800" cy="143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 dirty="0" smtClean="0">
                <a:solidFill>
                  <a:srgbClr val="000090"/>
                </a:solidFill>
              </a:rPr>
              <a:t>SSW (see G. </a:t>
            </a:r>
            <a:r>
              <a:rPr lang="en-US" dirty="0" err="1" smtClean="0">
                <a:solidFill>
                  <a:srgbClr val="000090"/>
                </a:solidFill>
              </a:rPr>
              <a:t>Deferne</a:t>
            </a:r>
            <a:r>
              <a:rPr lang="en-US" dirty="0" smtClean="0">
                <a:solidFill>
                  <a:srgbClr val="000090"/>
                </a:solidFill>
              </a:rPr>
              <a:t> IMMW18) was selected as a </a:t>
            </a:r>
            <a:r>
              <a:rPr lang="en-US" dirty="0" smtClean="0">
                <a:solidFill>
                  <a:srgbClr val="000090"/>
                </a:solidFill>
              </a:rPr>
              <a:t>qualifying </a:t>
            </a:r>
            <a:r>
              <a:rPr lang="en-US" dirty="0" smtClean="0">
                <a:solidFill>
                  <a:srgbClr val="000090"/>
                </a:solidFill>
              </a:rPr>
              <a:t>case study because:</a:t>
            </a:r>
          </a:p>
          <a:p>
            <a:pPr marL="103187" indent="-4572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AutoNum type="arabicPeriod"/>
            </a:pPr>
            <a:r>
              <a:rPr lang="en-US" dirty="0">
                <a:solidFill>
                  <a:srgbClr val="000090"/>
                </a:solidFill>
              </a:rPr>
              <a:t>A</a:t>
            </a:r>
            <a:r>
              <a:rPr lang="en-US" dirty="0" smtClean="0">
                <a:solidFill>
                  <a:srgbClr val="000090"/>
                </a:solidFill>
              </a:rPr>
              <a:t>ccuracy is affected by deterministic error on integration (this not happens to differential measurements)</a:t>
            </a:r>
            <a:endParaRPr lang="en-US" dirty="0">
              <a:solidFill>
                <a:srgbClr val="000090"/>
              </a:solidFill>
            </a:endParaRPr>
          </a:p>
          <a:p>
            <a:pPr marL="103187" indent="-4572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AutoNum type="arabicPeriod"/>
            </a:pPr>
            <a:r>
              <a:rPr lang="en-US" dirty="0">
                <a:solidFill>
                  <a:srgbClr val="000090"/>
                </a:solidFill>
              </a:rPr>
              <a:t>U</a:t>
            </a:r>
            <a:r>
              <a:rPr lang="en-US" dirty="0" smtClean="0">
                <a:solidFill>
                  <a:srgbClr val="000090"/>
                </a:solidFill>
              </a:rPr>
              <a:t>ncertainty is low, therefore gain calibration is important.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832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43C5DE70-94EA-A84E-82A5-60907C4DE641}" type="slidenum">
              <a:rPr lang="en-US"/>
              <a:pPr eaLnBrk="1" hangingPunct="1"/>
              <a:t>14</a:t>
            </a:fld>
            <a:endParaRPr lang="en-US"/>
          </a:p>
        </p:txBody>
      </p:sp>
      <p:sp>
        <p:nvSpPr>
          <p:cNvPr id="23554" name="Rectangle 10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23555" name="Rectangle 1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23556" name="Titolo 1"/>
          <p:cNvSpPr txBox="1">
            <a:spLocks/>
          </p:cNvSpPr>
          <p:nvPr/>
        </p:nvSpPr>
        <p:spPr bwMode="auto">
          <a:xfrm>
            <a:off x="103188" y="188913"/>
            <a:ext cx="8958262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r>
              <a:rPr lang="en-GB" sz="2200" b="1">
                <a:solidFill>
                  <a:srgbClr val="FFFFFF"/>
                </a:solidFill>
                <a:latin typeface="Calibri" charset="0"/>
              </a:rPr>
              <a:t>Self-calibration on-field test</a:t>
            </a:r>
            <a:r>
              <a:rPr lang="en-US" sz="2200" b="1">
                <a:solidFill>
                  <a:srgbClr val="FFFFFF"/>
                </a:solidFill>
                <a:latin typeface="Calibri" charset="0"/>
              </a:rPr>
              <a:t> results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308485"/>
              </p:ext>
            </p:extLst>
          </p:nvPr>
        </p:nvGraphicFramePr>
        <p:xfrm>
          <a:off x="889000" y="2895600"/>
          <a:ext cx="8001000" cy="1484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2324100"/>
                <a:gridCol w="2000250"/>
                <a:gridCol w="2000250"/>
              </a:tblGrid>
              <a:tr h="371078"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 smtClean="0">
                          <a:solidFill>
                            <a:schemeClr val="accent6"/>
                          </a:solidFill>
                        </a:rPr>
                        <a:t>Integral</a:t>
                      </a:r>
                      <a:r>
                        <a:rPr lang="it-IT" sz="1800" baseline="0" dirty="0" smtClean="0">
                          <a:solidFill>
                            <a:schemeClr val="accent6"/>
                          </a:solidFill>
                        </a:rPr>
                        <a:t> G</a:t>
                      </a:r>
                      <a:r>
                        <a:rPr lang="it-IT" sz="1800" dirty="0" smtClean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it-IT" sz="1800" dirty="0" smtClean="0">
                          <a:solidFill>
                            <a:schemeClr val="accent6"/>
                          </a:solidFill>
                        </a:rPr>
                        <a:t>(Tm/m)*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accent6"/>
                          </a:solidFill>
                        </a:rPr>
                        <a:t>sigma*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 smtClean="0">
                          <a:solidFill>
                            <a:schemeClr val="accent6"/>
                          </a:solidFill>
                        </a:rPr>
                        <a:t>Difference</a:t>
                      </a:r>
                      <a:r>
                        <a:rPr lang="it-IT" sz="1800" dirty="0" smtClean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it-IT" sz="1800" dirty="0" smtClean="0">
                          <a:solidFill>
                            <a:schemeClr val="accent6"/>
                          </a:solidFill>
                        </a:rPr>
                        <a:t>vs </a:t>
                      </a:r>
                      <a:r>
                        <a:rPr lang="it-IT" sz="1800" dirty="0" smtClean="0">
                          <a:solidFill>
                            <a:schemeClr val="accent6"/>
                          </a:solidFill>
                        </a:rPr>
                        <a:t>PDI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49" marB="45749"/>
                </a:tc>
              </a:tr>
              <a:tr h="371078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800" b="1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PDI</a:t>
                      </a:r>
                      <a:endParaRPr lang="en-GB" sz="1800" b="1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6" marR="91426" marT="45749" marB="4574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accent6"/>
                          </a:solidFill>
                        </a:rPr>
                        <a:t>50.995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accent6"/>
                          </a:solidFill>
                        </a:rPr>
                        <a:t>5</a:t>
                      </a:r>
                      <a:r>
                        <a:rPr lang="it-IT" sz="1800" baseline="0" dirty="0" smtClean="0">
                          <a:solidFill>
                            <a:schemeClr val="accent6"/>
                          </a:solidFill>
                        </a:rPr>
                        <a:t> 10</a:t>
                      </a:r>
                      <a:r>
                        <a:rPr lang="it-IT" sz="1800" baseline="30000" dirty="0" smtClean="0">
                          <a:solidFill>
                            <a:schemeClr val="accent6"/>
                          </a:solidFill>
                        </a:rPr>
                        <a:t>-4</a:t>
                      </a:r>
                      <a:endParaRPr lang="en-GB" sz="1800" baseline="300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49" marB="45749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chemeClr val="accent6"/>
                          </a:solidFill>
                        </a:rPr>
                        <a:t>#</a:t>
                      </a:r>
                      <a:endParaRPr lang="it-IT" sz="1800" dirty="0" smtClean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49" marB="45749"/>
                </a:tc>
              </a:tr>
              <a:tr h="371078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800" b="1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FDIv.3</a:t>
                      </a:r>
                      <a:endParaRPr lang="en-GB" sz="1800" b="1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6" marR="91426" marT="45749" marB="4574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accent6"/>
                          </a:solidFill>
                        </a:rPr>
                        <a:t>50.840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accent6"/>
                          </a:solidFill>
                        </a:rPr>
                        <a:t>4 </a:t>
                      </a:r>
                      <a:r>
                        <a:rPr lang="it-IT" sz="1800" baseline="0" dirty="0" smtClean="0">
                          <a:solidFill>
                            <a:schemeClr val="accent6"/>
                          </a:solidFill>
                        </a:rPr>
                        <a:t>10</a:t>
                      </a:r>
                      <a:r>
                        <a:rPr lang="it-IT" sz="1800" baseline="30000" dirty="0" smtClean="0">
                          <a:solidFill>
                            <a:schemeClr val="accent6"/>
                          </a:solidFill>
                        </a:rPr>
                        <a:t>-4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accent6"/>
                          </a:solidFill>
                        </a:rPr>
                        <a:t>-</a:t>
                      </a:r>
                      <a:r>
                        <a:rPr lang="it-IT" sz="1800" dirty="0" smtClean="0">
                          <a:solidFill>
                            <a:schemeClr val="accent6"/>
                          </a:solidFill>
                        </a:rPr>
                        <a:t>3.0 </a:t>
                      </a:r>
                      <a:r>
                        <a:rPr lang="it-IT" sz="1800" baseline="0" dirty="0" smtClean="0">
                          <a:solidFill>
                            <a:schemeClr val="accent6"/>
                          </a:solidFill>
                        </a:rPr>
                        <a:t>10</a:t>
                      </a:r>
                      <a:r>
                        <a:rPr lang="it-IT" sz="1800" baseline="30000" dirty="0" smtClean="0">
                          <a:solidFill>
                            <a:schemeClr val="accent6"/>
                          </a:solidFill>
                        </a:rPr>
                        <a:t>-3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49" marB="45749"/>
                </a:tc>
              </a:tr>
              <a:tr h="371078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800" b="1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FDIv.5</a:t>
                      </a:r>
                      <a:endParaRPr lang="en-GB" sz="1800" b="1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6" marR="91426" marT="45749" marB="4574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accent6"/>
                          </a:solidFill>
                        </a:rPr>
                        <a:t>51.000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accent6"/>
                          </a:solidFill>
                        </a:rPr>
                        <a:t>4 </a:t>
                      </a:r>
                      <a:r>
                        <a:rPr lang="it-IT" sz="1800" baseline="0" dirty="0" smtClean="0">
                          <a:solidFill>
                            <a:schemeClr val="accent6"/>
                          </a:solidFill>
                        </a:rPr>
                        <a:t>10</a:t>
                      </a:r>
                      <a:r>
                        <a:rPr lang="it-IT" sz="1800" baseline="30000" dirty="0" smtClean="0">
                          <a:solidFill>
                            <a:schemeClr val="accent6"/>
                          </a:solidFill>
                        </a:rPr>
                        <a:t>-4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49" marB="45749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chemeClr val="accent6"/>
                          </a:solidFill>
                        </a:rPr>
                        <a:t>&lt; </a:t>
                      </a:r>
                      <a:r>
                        <a:rPr lang="it-IT" sz="1800" baseline="0" dirty="0" smtClean="0">
                          <a:solidFill>
                            <a:schemeClr val="accent6"/>
                          </a:solidFill>
                        </a:rPr>
                        <a:t>10</a:t>
                      </a:r>
                      <a:r>
                        <a:rPr lang="it-IT" sz="1800" baseline="30000" dirty="0" smtClean="0">
                          <a:solidFill>
                            <a:schemeClr val="accent6"/>
                          </a:solidFill>
                        </a:rPr>
                        <a:t>-4</a:t>
                      </a:r>
                      <a:endParaRPr lang="it-IT" sz="1800" dirty="0" smtClean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49" marB="45749"/>
                </a:tc>
              </a:tr>
            </a:tbl>
          </a:graphicData>
        </a:graphic>
      </p:graphicFrame>
      <p:sp>
        <p:nvSpPr>
          <p:cNvPr id="11297" name="Rectangle 5"/>
          <p:cNvSpPr>
            <a:spLocks noChangeArrowheads="1"/>
          </p:cNvSpPr>
          <p:nvPr/>
        </p:nvSpPr>
        <p:spPr bwMode="auto">
          <a:xfrm>
            <a:off x="1422400" y="4419600"/>
            <a:ext cx="6781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accent6"/>
                </a:solidFill>
              </a:rPr>
              <a:t>* </a:t>
            </a:r>
            <a:r>
              <a:rPr lang="it-IT" sz="1600" dirty="0" err="1">
                <a:solidFill>
                  <a:schemeClr val="accent6"/>
                </a:solidFill>
              </a:rPr>
              <a:t>average</a:t>
            </a:r>
            <a:r>
              <a:rPr lang="it-IT" sz="1600" dirty="0">
                <a:solidFill>
                  <a:schemeClr val="accent6"/>
                </a:solidFill>
              </a:rPr>
              <a:t> and standard </a:t>
            </a:r>
            <a:r>
              <a:rPr lang="it-IT" sz="1600" dirty="0" err="1">
                <a:solidFill>
                  <a:schemeClr val="accent6"/>
                </a:solidFill>
              </a:rPr>
              <a:t>deviation</a:t>
            </a:r>
            <a:r>
              <a:rPr lang="it-IT" sz="1600" dirty="0">
                <a:solidFill>
                  <a:schemeClr val="accent6"/>
                </a:solidFill>
              </a:rPr>
              <a:t> of 5 </a:t>
            </a:r>
            <a:r>
              <a:rPr lang="it-IT" sz="1600" dirty="0" smtClean="0">
                <a:solidFill>
                  <a:schemeClr val="accent6"/>
                </a:solidFill>
              </a:rPr>
              <a:t>consecutive </a:t>
            </a:r>
            <a:r>
              <a:rPr lang="it-IT" sz="1600" dirty="0" err="1">
                <a:solidFill>
                  <a:schemeClr val="accent6"/>
                </a:solidFill>
              </a:rPr>
              <a:t>measurements</a:t>
            </a:r>
            <a:endParaRPr lang="en-GB" sz="1600" dirty="0">
              <a:solidFill>
                <a:schemeClr val="accent6"/>
              </a:solidFill>
            </a:endParaRPr>
          </a:p>
        </p:txBody>
      </p:sp>
      <p:sp>
        <p:nvSpPr>
          <p:cNvPr id="23585" name="AutoShape 2" descr="Picture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422400" y="990600"/>
            <a:ext cx="6629400" cy="15890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r>
              <a:rPr lang="en-GB" sz="2400" dirty="0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Comparison of three integrator cards:</a:t>
            </a:r>
          </a:p>
          <a:p>
            <a:pPr marL="457200" indent="-354539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2"/>
              <a:buChar char="§"/>
              <a:defRPr/>
            </a:pPr>
            <a:r>
              <a:rPr lang="en-GB" dirty="0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PDI recently calibrated by </a:t>
            </a:r>
            <a:r>
              <a:rPr lang="en-GB" dirty="0" err="1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Metrolab</a:t>
            </a:r>
            <a:r>
              <a:rPr lang="en-GB" dirty="0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 (gain 1000)</a:t>
            </a:r>
          </a:p>
          <a:p>
            <a:pPr marL="457200" indent="-354539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2"/>
              <a:buChar char="§"/>
              <a:defRPr/>
            </a:pPr>
            <a:r>
              <a:rPr lang="fr-CH" dirty="0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CERN</a:t>
            </a:r>
            <a:r>
              <a:rPr lang="en-GB" dirty="0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 </a:t>
            </a:r>
            <a:r>
              <a:rPr lang="en-GB" dirty="0" smtClean="0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FDIv.3 </a:t>
            </a:r>
            <a:r>
              <a:rPr lang="en-GB" dirty="0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with self-calibration (gain 100)</a:t>
            </a:r>
          </a:p>
          <a:p>
            <a:pPr marL="457200" indent="-354539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2"/>
              <a:buChar char="§"/>
              <a:defRPr/>
            </a:pPr>
            <a:r>
              <a:rPr lang="en-US" dirty="0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P</a:t>
            </a:r>
            <a:r>
              <a:rPr lang="en-GB" dirty="0" err="1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rototype</a:t>
            </a:r>
            <a:r>
              <a:rPr lang="en-GB" dirty="0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 of </a:t>
            </a:r>
            <a:r>
              <a:rPr lang="en-GB" dirty="0" smtClean="0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FDIv.5 </a:t>
            </a:r>
            <a:r>
              <a:rPr lang="en-GB" dirty="0">
                <a:solidFill>
                  <a:srgbClr val="000090"/>
                </a:solidFill>
                <a:ea typeface="ＭＳ Ｐゴシック" charset="-128"/>
                <a:sym typeface="Arial" pitchFamily="34" charset="0"/>
              </a:rPr>
              <a:t>(gain 100)</a:t>
            </a:r>
          </a:p>
        </p:txBody>
      </p:sp>
      <p:sp>
        <p:nvSpPr>
          <p:cNvPr id="23587" name="Rectangle 5"/>
          <p:cNvSpPr>
            <a:spLocks noChangeArrowheads="1"/>
          </p:cNvSpPr>
          <p:nvPr/>
        </p:nvSpPr>
        <p:spPr bwMode="auto">
          <a:xfrm>
            <a:off x="508000" y="4953000"/>
            <a:ext cx="89916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 dirty="0">
                <a:solidFill>
                  <a:srgbClr val="000090"/>
                </a:solidFill>
              </a:rPr>
              <a:t>With the same set-up (stages, displacement, magnet, current)</a:t>
            </a: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0"/>
              <a:buChar char="è"/>
            </a:pPr>
            <a:r>
              <a:rPr lang="en-US" dirty="0">
                <a:solidFill>
                  <a:srgbClr val="000090"/>
                </a:solidFill>
              </a:rPr>
              <a:t>Same repeatability for all (slightly better for FDI’s)</a:t>
            </a: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0"/>
              <a:buChar char="è"/>
            </a:pPr>
            <a:r>
              <a:rPr lang="en-US" dirty="0">
                <a:solidFill>
                  <a:srgbClr val="000090"/>
                </a:solidFill>
              </a:rPr>
              <a:t>Same results for PDI and </a:t>
            </a:r>
            <a:r>
              <a:rPr lang="en-US" dirty="0" smtClean="0">
                <a:solidFill>
                  <a:srgbClr val="000090"/>
                </a:solidFill>
              </a:rPr>
              <a:t>FDIv.5</a:t>
            </a:r>
            <a:endParaRPr lang="en-US" dirty="0">
              <a:solidFill>
                <a:srgbClr val="000090"/>
              </a:solidFill>
            </a:endParaRP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0"/>
              <a:buChar char="è"/>
            </a:pPr>
            <a:r>
              <a:rPr lang="en-US" dirty="0">
                <a:solidFill>
                  <a:srgbClr val="000090"/>
                </a:solidFill>
              </a:rPr>
              <a:t>~30 units of difference for </a:t>
            </a:r>
            <a:r>
              <a:rPr lang="en-US" dirty="0" smtClean="0">
                <a:solidFill>
                  <a:srgbClr val="000090"/>
                </a:solidFill>
              </a:rPr>
              <a:t>FDIv.3 </a:t>
            </a:r>
            <a:r>
              <a:rPr lang="en-US" dirty="0">
                <a:solidFill>
                  <a:srgbClr val="000090"/>
                </a:solidFill>
              </a:rPr>
              <a:t>(typical accuracy of precision resistances)</a:t>
            </a:r>
          </a:p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0"/>
              <a:buChar char="è"/>
            </a:pP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FDIv.5 </a:t>
            </a:r>
            <a:r>
              <a:rPr lang="en-US" dirty="0">
                <a:solidFill>
                  <a:srgbClr val="000090"/>
                </a:solidFill>
              </a:rPr>
              <a:t>provides better </a:t>
            </a:r>
            <a:r>
              <a:rPr lang="en-US" dirty="0" smtClean="0">
                <a:solidFill>
                  <a:srgbClr val="000090"/>
                </a:solidFill>
              </a:rPr>
              <a:t>repeatability results even with </a:t>
            </a:r>
            <a:r>
              <a:rPr lang="en-US" dirty="0">
                <a:solidFill>
                  <a:srgbClr val="000090"/>
                </a:solidFill>
              </a:rPr>
              <a:t>a gain 10x lower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8C4235AF-59CB-2646-B984-0354D2E24B67}" type="slidenum">
              <a:rPr lang="en-US"/>
              <a:pPr eaLnBrk="1" hangingPunct="1"/>
              <a:t>15</a:t>
            </a:fld>
            <a:endParaRPr lang="en-US"/>
          </a:p>
        </p:txBody>
      </p:sp>
      <p:sp>
        <p:nvSpPr>
          <p:cNvPr id="25602" name="Rectangle 10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25603" name="Rectangle 1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25604" name="Titolo 1"/>
          <p:cNvSpPr txBox="1">
            <a:spLocks/>
          </p:cNvSpPr>
          <p:nvPr/>
        </p:nvSpPr>
        <p:spPr bwMode="auto">
          <a:xfrm>
            <a:off x="7938" y="157163"/>
            <a:ext cx="8958262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r>
              <a:rPr lang="en-GB" sz="2200" b="1" dirty="0">
                <a:solidFill>
                  <a:srgbClr val="FFFFFF"/>
                </a:solidFill>
                <a:latin typeface="Calibri" charset="0"/>
              </a:rPr>
              <a:t>Throughput </a:t>
            </a:r>
            <a:r>
              <a:rPr lang="en-GB" sz="2200" b="1" dirty="0" smtClean="0">
                <a:solidFill>
                  <a:srgbClr val="FFFFFF"/>
                </a:solidFill>
                <a:latin typeface="Calibri" charset="0"/>
              </a:rPr>
              <a:t>test</a:t>
            </a:r>
            <a:endParaRPr lang="en-US" sz="2200" b="1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5605" name="AutoShape 2" descr="Picture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9728" y="2692400"/>
            <a:ext cx="7624762" cy="4335462"/>
            <a:chOff x="9728" y="2692400"/>
            <a:chExt cx="7624762" cy="4335462"/>
          </a:xfrm>
        </p:grpSpPr>
        <p:pic>
          <p:nvPicPr>
            <p:cNvPr id="2560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8" y="3048000"/>
              <a:ext cx="7624762" cy="397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7" name="Rectangle 1"/>
            <p:cNvSpPr>
              <a:spLocks noChangeArrowheads="1"/>
            </p:cNvSpPr>
            <p:nvPr/>
          </p:nvSpPr>
          <p:spPr bwMode="auto">
            <a:xfrm>
              <a:off x="9728" y="2692400"/>
              <a:ext cx="3811587" cy="357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indent="-354013" algn="ctr" eaLnBrk="0" hangingPunct="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94000"/>
              </a:pPr>
              <a:r>
                <a:rPr lang="en-GB" dirty="0" smtClean="0">
                  <a:solidFill>
                    <a:srgbClr val="000090"/>
                  </a:solidFill>
                  <a:latin typeface="Calibri" charset="0"/>
                </a:rPr>
                <a:t>FDIv.3 (with PCI9030)</a:t>
              </a:r>
              <a:endParaRPr lang="en-GB" dirty="0">
                <a:solidFill>
                  <a:srgbClr val="000090"/>
                </a:solidFill>
                <a:latin typeface="Calibri" charset="0"/>
              </a:endParaRPr>
            </a:p>
          </p:txBody>
        </p:sp>
        <p:sp>
          <p:nvSpPr>
            <p:cNvPr id="25608" name="Rectangle 10"/>
            <p:cNvSpPr>
              <a:spLocks noChangeArrowheads="1"/>
            </p:cNvSpPr>
            <p:nvPr/>
          </p:nvSpPr>
          <p:spPr bwMode="auto">
            <a:xfrm>
              <a:off x="3807028" y="2695575"/>
              <a:ext cx="3811587" cy="357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indent="-354013" algn="ctr" eaLnBrk="0" hangingPunct="0">
                <a:lnSpc>
                  <a:spcPts val="2000"/>
                </a:lnSpc>
                <a:spcBef>
                  <a:spcPts val="1200"/>
                </a:spcBef>
                <a:buClr>
                  <a:srgbClr val="013469"/>
                </a:buClr>
                <a:buSzPct val="94000"/>
              </a:pPr>
              <a:r>
                <a:rPr lang="en-GB" dirty="0" smtClean="0">
                  <a:solidFill>
                    <a:srgbClr val="000090"/>
                  </a:solidFill>
                  <a:latin typeface="Calibri" charset="0"/>
                </a:rPr>
                <a:t>FDIv.5 (with PCI9056)</a:t>
              </a:r>
              <a:endParaRPr lang="en-GB" dirty="0">
                <a:solidFill>
                  <a:srgbClr val="000090"/>
                </a:solidFill>
                <a:latin typeface="Calibri" charset="0"/>
              </a:endParaRPr>
            </a:p>
          </p:txBody>
        </p:sp>
      </p:grpSp>
      <p:sp>
        <p:nvSpPr>
          <p:cNvPr id="25609" name="Rectangle 11"/>
          <p:cNvSpPr>
            <a:spLocks noChangeArrowheads="1"/>
          </p:cNvSpPr>
          <p:nvPr/>
        </p:nvSpPr>
        <p:spPr bwMode="auto">
          <a:xfrm>
            <a:off x="152400" y="990600"/>
            <a:ext cx="4241800" cy="11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 dirty="0" smtClean="0">
                <a:solidFill>
                  <a:srgbClr val="000090"/>
                </a:solidFill>
                <a:latin typeface="Calibri" charset="0"/>
              </a:rPr>
              <a:t>Improvement is achieved by </a:t>
            </a:r>
            <a:r>
              <a:rPr lang="en-US" i="1" dirty="0" smtClean="0">
                <a:solidFill>
                  <a:srgbClr val="000090"/>
                </a:solidFill>
                <a:latin typeface="Calibri" charset="0"/>
              </a:rPr>
              <a:t>PLX 9056</a:t>
            </a:r>
            <a:r>
              <a:rPr lang="en-US" dirty="0" smtClean="0">
                <a:solidFill>
                  <a:srgbClr val="000090"/>
                </a:solidFill>
                <a:latin typeface="Calibri" charset="0"/>
              </a:rPr>
              <a:t>:</a:t>
            </a:r>
          </a:p>
          <a:p>
            <a:pPr marL="103187" indent="-4572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+mj-lt"/>
              <a:buAutoNum type="arabicPeriod"/>
            </a:pPr>
            <a:r>
              <a:rPr lang="en-US" dirty="0" smtClean="0">
                <a:solidFill>
                  <a:srgbClr val="000090"/>
                </a:solidFill>
                <a:latin typeface="Calibri" charset="0"/>
              </a:rPr>
              <a:t>Bus master</a:t>
            </a:r>
          </a:p>
          <a:p>
            <a:pPr marL="103187" indent="-4572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+mj-lt"/>
              <a:buAutoNum type="arabicPeriod"/>
            </a:pPr>
            <a:r>
              <a:rPr lang="en-US" dirty="0" smtClean="0">
                <a:solidFill>
                  <a:srgbClr val="000090"/>
                </a:solidFill>
                <a:latin typeface="Calibri" charset="0"/>
              </a:rPr>
              <a:t>Direct Memory Access</a:t>
            </a:r>
          </a:p>
        </p:txBody>
      </p:sp>
      <p:sp>
        <p:nvSpPr>
          <p:cNvPr id="25610" name="Rectangle 3"/>
          <p:cNvSpPr>
            <a:spLocks noChangeArrowheads="1"/>
          </p:cNvSpPr>
          <p:nvPr/>
        </p:nvSpPr>
        <p:spPr bwMode="auto">
          <a:xfrm>
            <a:off x="1081290" y="6265862"/>
            <a:ext cx="533400" cy="1524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1" name="Rectangle 14"/>
          <p:cNvSpPr>
            <a:spLocks noChangeArrowheads="1"/>
          </p:cNvSpPr>
          <p:nvPr/>
        </p:nvSpPr>
        <p:spPr bwMode="auto">
          <a:xfrm>
            <a:off x="4856365" y="6210300"/>
            <a:ext cx="609600" cy="1524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5613400" y="914400"/>
            <a:ext cx="3505200" cy="1126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 i="1" dirty="0">
                <a:solidFill>
                  <a:srgbClr val="000090"/>
                </a:solidFill>
                <a:latin typeface="Calibri" charset="0"/>
              </a:rPr>
              <a:t>PLX Performance Measure</a:t>
            </a:r>
            <a:r>
              <a:rPr lang="en-US" dirty="0">
                <a:solidFill>
                  <a:srgbClr val="000090"/>
                </a:solidFill>
                <a:latin typeface="Calibri" charset="0"/>
              </a:rPr>
              <a:t> of </a:t>
            </a:r>
            <a:r>
              <a:rPr lang="en-US" dirty="0" err="1">
                <a:solidFill>
                  <a:srgbClr val="000090"/>
                </a:solidFill>
                <a:latin typeface="Calibri" charset="0"/>
              </a:rPr>
              <a:t>PLXMon</a:t>
            </a:r>
            <a:r>
              <a:rPr lang="en-US" dirty="0">
                <a:solidFill>
                  <a:srgbClr val="000090"/>
                </a:solidFill>
                <a:latin typeface="Calibri" charset="0"/>
              </a:rPr>
              <a:t>, a tool provided by company PLX for assessing the bus transfer speed.</a:t>
            </a:r>
            <a:endParaRPr lang="en-US" dirty="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4600" y="4267200"/>
            <a:ext cx="2667000" cy="767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 i="1" dirty="0" smtClean="0">
                <a:solidFill>
                  <a:srgbClr val="000090"/>
                </a:solidFill>
                <a:latin typeface="Calibri" charset="0"/>
              </a:rPr>
              <a:t>FDIv.5  </a:t>
            </a:r>
            <a:r>
              <a:rPr lang="en-US" i="1" dirty="0" err="1" smtClean="0">
                <a:solidFill>
                  <a:srgbClr val="000090"/>
                </a:solidFill>
                <a:latin typeface="Calibri" charset="0"/>
              </a:rPr>
              <a:t>vs</a:t>
            </a:r>
            <a:r>
              <a:rPr lang="en-US" i="1" dirty="0" smtClean="0">
                <a:solidFill>
                  <a:srgbClr val="000090"/>
                </a:solidFill>
                <a:latin typeface="Calibri" charset="0"/>
              </a:rPr>
              <a:t>  FDIv.3:</a:t>
            </a:r>
          </a:p>
          <a:p>
            <a:pPr lvl="0"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 i="1" dirty="0">
                <a:solidFill>
                  <a:srgbClr val="000090"/>
                </a:solidFill>
                <a:latin typeface="Calibri" charset="0"/>
              </a:rPr>
              <a:t>4</a:t>
            </a:r>
            <a:r>
              <a:rPr lang="en-US" i="1" dirty="0" smtClean="0">
                <a:solidFill>
                  <a:srgbClr val="000090"/>
                </a:solidFill>
                <a:latin typeface="Calibri" charset="0"/>
              </a:rPr>
              <a:t>0 x </a:t>
            </a:r>
            <a:r>
              <a:rPr lang="en-US" dirty="0" smtClean="0">
                <a:solidFill>
                  <a:srgbClr val="000090"/>
                </a:solidFill>
                <a:latin typeface="Calibri" charset="0"/>
              </a:rPr>
              <a:t>bus </a:t>
            </a:r>
            <a:r>
              <a:rPr lang="en-US" dirty="0">
                <a:solidFill>
                  <a:srgbClr val="000090"/>
                </a:solidFill>
                <a:latin typeface="Calibri" charset="0"/>
              </a:rPr>
              <a:t>transfer </a:t>
            </a:r>
            <a:r>
              <a:rPr lang="en-US" dirty="0" smtClean="0">
                <a:solidFill>
                  <a:srgbClr val="000090"/>
                </a:solidFill>
                <a:latin typeface="Calibri" charset="0"/>
              </a:rPr>
              <a:t>speed</a:t>
            </a:r>
            <a:endParaRPr lang="en-US" dirty="0">
              <a:solidFill>
                <a:srgbClr val="000090"/>
              </a:solidFill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  <p:bldP spid="25610" grpId="0" animBg="1"/>
      <p:bldP spid="25611" grpId="0" animBg="1"/>
      <p:bldP spid="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2C92DA39-8486-D644-8CE5-DA55521AA1F6}" type="slidenum">
              <a:rPr lang="en-US"/>
              <a:pPr eaLnBrk="1" hangingPunct="1"/>
              <a:t>16</a:t>
            </a:fld>
            <a:endParaRPr lang="en-US"/>
          </a:p>
        </p:txBody>
      </p:sp>
      <p:sp>
        <p:nvSpPr>
          <p:cNvPr id="27650" name="Rectangle 10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27651" name="Rectangle 1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27652" name="Titolo 1"/>
          <p:cNvSpPr txBox="1">
            <a:spLocks/>
          </p:cNvSpPr>
          <p:nvPr/>
        </p:nvSpPr>
        <p:spPr bwMode="auto">
          <a:xfrm>
            <a:off x="103188" y="188913"/>
            <a:ext cx="8958262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r>
              <a:rPr lang="en-GB" sz="2200" b="1">
                <a:solidFill>
                  <a:srgbClr val="FFFFFF"/>
                </a:solidFill>
                <a:latin typeface="Calibri" charset="0"/>
              </a:rPr>
              <a:t>Conclusions</a:t>
            </a:r>
            <a:endParaRPr lang="en-US" sz="2200" b="1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7653" name="AutoShape 2" descr="Picture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55600" y="12954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/>
          <a:lstStyle/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r>
              <a:rPr lang="en-US" sz="2800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Fast Digital Integrator </a:t>
            </a:r>
            <a:r>
              <a:rPr lang="en-US" sz="28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FDI</a:t>
            </a:r>
            <a:r>
              <a:rPr lang="en-US" sz="28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v.5</a:t>
            </a:r>
            <a:r>
              <a:rPr lang="en-US" sz="2800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:</a:t>
            </a:r>
          </a:p>
          <a:p>
            <a:pPr marL="425450" indent="-381000" eaLnBrk="0" hangingPunct="0">
              <a:lnSpc>
                <a:spcPct val="150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First </a:t>
            </a: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2 working prototypes were </a:t>
            </a: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assembled and tested</a:t>
            </a:r>
          </a:p>
          <a:p>
            <a:pPr marL="425450" indent="-381000" eaLnBrk="0" hangingPunct="0">
              <a:lnSpc>
                <a:spcPct val="150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The throughput </a:t>
            </a: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is better than required</a:t>
            </a:r>
            <a:endParaRPr lang="en-US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marL="425450" indent="-381000" eaLnBrk="0" hangingPunct="0">
              <a:lnSpc>
                <a:spcPct val="150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The analogue front-end results suitable for such a fast and accurate instrument</a:t>
            </a:r>
          </a:p>
          <a:p>
            <a:pPr marL="882650" lvl="1" indent="-381000" eaLnBrk="0" hangingPunct="0">
              <a:lnSpc>
                <a:spcPct val="150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Stability and </a:t>
            </a: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temperature </a:t>
            </a: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influence</a:t>
            </a: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 have </a:t>
            </a: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to be tested </a:t>
            </a: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(</a:t>
            </a: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future work)</a:t>
            </a:r>
            <a:endParaRPr lang="en-US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marL="425450" indent="-381000" eaLnBrk="0" hangingPunct="0">
              <a:lnSpc>
                <a:spcPct val="150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Self-calibration </a:t>
            </a: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was </a:t>
            </a: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improved and the results are </a:t>
            </a: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compatible with </a:t>
            </a: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lab calibrated </a:t>
            </a: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instruments</a:t>
            </a:r>
            <a:endParaRPr lang="en-US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marL="882650" lvl="1" indent="-381000" eaLnBrk="0" hangingPunct="0">
              <a:lnSpc>
                <a:spcPct val="150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with the advantage of </a:t>
            </a: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fault </a:t>
            </a: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check </a:t>
            </a: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before each measurement </a:t>
            </a:r>
            <a:endParaRPr lang="en-US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marL="425450" indent="-381000" eaLnBrk="0" hangingPunct="0">
              <a:lnSpc>
                <a:spcPct val="150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Further target to be assessed (noise background, reliability)</a:t>
            </a:r>
            <a:endParaRPr lang="en-US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</a:rPr>
              <a:t>Overview</a:t>
            </a:r>
          </a:p>
        </p:txBody>
      </p:sp>
      <p:sp>
        <p:nvSpPr>
          <p:cNvPr id="6146" name="Segnaposto contenuto 2"/>
          <p:cNvSpPr>
            <a:spLocks noGrp="1"/>
          </p:cNvSpPr>
          <p:nvPr>
            <p:ph idx="1"/>
          </p:nvPr>
        </p:nvSpPr>
        <p:spPr>
          <a:xfrm>
            <a:off x="889000" y="1524000"/>
            <a:ext cx="8458200" cy="5486400"/>
          </a:xfrm>
        </p:spPr>
        <p:txBody>
          <a:bodyPr lIns="101599" tIns="50799" rIns="101599" bIns="50799"/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History </a:t>
            </a:r>
            <a:r>
              <a:rPr lang="en-US" dirty="0" smtClean="0">
                <a:latin typeface="Calibri" charset="0"/>
                <a:ea typeface="ＭＳ Ｐゴシック" charset="0"/>
              </a:rPr>
              <a:t>of the </a:t>
            </a:r>
            <a:r>
              <a:rPr lang="en-US" dirty="0" smtClean="0">
                <a:latin typeface="Calibri" charset="0"/>
                <a:ea typeface="ＭＳ Ｐゴシック" charset="0"/>
              </a:rPr>
              <a:t>Fast </a:t>
            </a:r>
            <a:r>
              <a:rPr lang="en-US" dirty="0">
                <a:latin typeface="Calibri" charset="0"/>
                <a:ea typeface="ＭＳ Ｐゴシック" charset="0"/>
              </a:rPr>
              <a:t>Digital </a:t>
            </a:r>
            <a:r>
              <a:rPr lang="en-US" dirty="0" smtClean="0">
                <a:latin typeface="Calibri" charset="0"/>
                <a:ea typeface="ＭＳ Ｐゴシック" charset="0"/>
              </a:rPr>
              <a:t>Integrator and FDIv.</a:t>
            </a:r>
            <a:r>
              <a:rPr lang="en-US" dirty="0" smtClean="0">
                <a:latin typeface="Calibri" charset="0"/>
                <a:ea typeface="ＭＳ Ｐゴシック" charset="0"/>
              </a:rPr>
              <a:t>5 Project</a:t>
            </a:r>
            <a:endParaRPr lang="en-US" dirty="0">
              <a:latin typeface="Calibri" charset="0"/>
              <a:ea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</a:rPr>
              <a:t>Requirements of FDIv.5</a:t>
            </a:r>
            <a:endParaRPr lang="en-US" dirty="0">
              <a:latin typeface="Calibri" charset="0"/>
              <a:ea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</a:rPr>
              <a:t>Architecture</a:t>
            </a:r>
          </a:p>
          <a:p>
            <a:r>
              <a:rPr lang="en-US" dirty="0">
                <a:latin typeface="Calibri" charset="0"/>
                <a:ea typeface="ＭＳ Ｐゴシック" charset="0"/>
              </a:rPr>
              <a:t>First working </a:t>
            </a:r>
            <a:r>
              <a:rPr lang="en-US" dirty="0" smtClean="0">
                <a:latin typeface="Calibri" charset="0"/>
                <a:ea typeface="ＭＳ Ｐゴシック" charset="0"/>
              </a:rPr>
              <a:t>prototypes</a:t>
            </a:r>
          </a:p>
          <a:p>
            <a:r>
              <a:rPr lang="en-US" dirty="0" smtClean="0">
                <a:latin typeface="Calibri" charset="0"/>
                <a:ea typeface="ＭＳ Ｐゴシック" charset="0"/>
              </a:rPr>
              <a:t>Analogue </a:t>
            </a:r>
            <a:r>
              <a:rPr lang="en-US" dirty="0">
                <a:latin typeface="Calibri" charset="0"/>
                <a:ea typeface="ＭＳ Ｐゴシック" charset="0"/>
              </a:rPr>
              <a:t>front end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Design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Characterization</a:t>
            </a:r>
          </a:p>
          <a:p>
            <a:r>
              <a:rPr lang="en-US" dirty="0">
                <a:latin typeface="Calibri" charset="0"/>
                <a:ea typeface="ＭＳ Ｐゴシック" charset="0"/>
              </a:rPr>
              <a:t>Self-calibration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Design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On-field test </a:t>
            </a:r>
            <a:r>
              <a:rPr lang="en-US" dirty="0" smtClean="0">
                <a:latin typeface="Calibri" charset="0"/>
                <a:ea typeface="ＭＳ Ｐゴシック" charset="0"/>
              </a:rPr>
              <a:t>results</a:t>
            </a:r>
          </a:p>
          <a:p>
            <a:r>
              <a:rPr lang="en-US" dirty="0" smtClean="0">
                <a:latin typeface="Calibri" charset="0"/>
                <a:ea typeface="ＭＳ Ｐゴシック" charset="0"/>
              </a:rPr>
              <a:t>PXI </a:t>
            </a:r>
            <a:r>
              <a:rPr lang="en-US" dirty="0">
                <a:latin typeface="Calibri" charset="0"/>
                <a:ea typeface="ＭＳ Ｐゴシック" charset="0"/>
              </a:rPr>
              <a:t>bus </a:t>
            </a:r>
            <a:r>
              <a:rPr lang="en-US" dirty="0" smtClean="0">
                <a:latin typeface="Calibri" charset="0"/>
                <a:ea typeface="ＭＳ Ｐゴシック" charset="0"/>
              </a:rPr>
              <a:t>interface</a:t>
            </a:r>
            <a:endParaRPr lang="en-US" dirty="0">
              <a:latin typeface="Calibri" charset="0"/>
              <a:ea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</a:rPr>
              <a:t>Conclusions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</a:rPr>
              <a:t>Fast Digital Integrator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0400" y="990600"/>
            <a:ext cx="889894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A bit of history: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2004/5 		FDIv.1-2 	partial proto boards</a:t>
            </a:r>
          </a:p>
          <a:p>
            <a:r>
              <a:rPr lang="en-US" dirty="0">
                <a:solidFill>
                  <a:schemeClr val="accent2"/>
                </a:solidFill>
              </a:rPr>
              <a:t>2007 		FDIv.3 		first working prototype</a:t>
            </a:r>
          </a:p>
          <a:p>
            <a:r>
              <a:rPr lang="en-US" dirty="0">
                <a:solidFill>
                  <a:schemeClr val="accent2"/>
                </a:solidFill>
              </a:rPr>
              <a:t>2008 		FDIv.3 		series of ~30 boards</a:t>
            </a:r>
          </a:p>
          <a:p>
            <a:r>
              <a:rPr lang="en-US" dirty="0">
                <a:solidFill>
                  <a:schemeClr val="accent2"/>
                </a:solidFill>
              </a:rPr>
              <a:t>2010 		FDIv4 		3 intermediate prototype</a:t>
            </a:r>
          </a:p>
          <a:p>
            <a:r>
              <a:rPr lang="en-US" dirty="0">
                <a:solidFill>
                  <a:schemeClr val="accent2"/>
                </a:solidFill>
              </a:rPr>
              <a:t>2011		FDIv.4 		</a:t>
            </a:r>
            <a:r>
              <a:rPr lang="en-US" dirty="0" smtClean="0">
                <a:solidFill>
                  <a:schemeClr val="accent2"/>
                </a:solidFill>
              </a:rPr>
              <a:t>FDIv</a:t>
            </a:r>
            <a:r>
              <a:rPr lang="en-US" dirty="0">
                <a:solidFill>
                  <a:schemeClr val="accent2"/>
                </a:solidFill>
              </a:rPr>
              <a:t>.4 </a:t>
            </a:r>
            <a:r>
              <a:rPr lang="en-US" dirty="0" smtClean="0">
                <a:solidFill>
                  <a:schemeClr val="accent2"/>
                </a:solidFill>
              </a:rPr>
              <a:t>and FDIv.5 merging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2013		FDIv</a:t>
            </a:r>
            <a:r>
              <a:rPr lang="en-US" dirty="0">
                <a:solidFill>
                  <a:schemeClr val="accent2"/>
                </a:solidFill>
              </a:rPr>
              <a:t>.5 		first two working </a:t>
            </a:r>
            <a:r>
              <a:rPr lang="en-US" dirty="0" smtClean="0">
                <a:solidFill>
                  <a:schemeClr val="accent2"/>
                </a:solidFill>
              </a:rPr>
              <a:t>prototypes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FDIv.5 Project is funded by CERN and was entirely developed by </a:t>
            </a:r>
            <a:r>
              <a:rPr lang="en-US" dirty="0" err="1" smtClean="0">
                <a:solidFill>
                  <a:schemeClr val="accent2"/>
                </a:solidFill>
              </a:rPr>
              <a:t>UniSannio</a:t>
            </a:r>
            <a:endParaRPr lang="en-US" dirty="0" smtClean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P. </a:t>
            </a:r>
            <a:r>
              <a:rPr lang="en-US" dirty="0" err="1" smtClean="0">
                <a:solidFill>
                  <a:schemeClr val="accent2"/>
                </a:solidFill>
              </a:rPr>
              <a:t>Arpaia</a:t>
            </a:r>
            <a:r>
              <a:rPr lang="en-US" dirty="0" smtClean="0">
                <a:solidFill>
                  <a:schemeClr val="accent2"/>
                </a:solidFill>
              </a:rPr>
              <a:t>: 			Project Leader and Product Conceiver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P. </a:t>
            </a:r>
            <a:r>
              <a:rPr lang="en-US" dirty="0" err="1" smtClean="0">
                <a:solidFill>
                  <a:schemeClr val="accent2"/>
                </a:solidFill>
              </a:rPr>
              <a:t>Cimmino</a:t>
            </a:r>
            <a:r>
              <a:rPr lang="en-US" dirty="0" smtClean="0">
                <a:solidFill>
                  <a:schemeClr val="accent2"/>
                </a:solidFill>
              </a:rPr>
              <a:t>: 			</a:t>
            </a:r>
            <a:r>
              <a:rPr lang="en-US" dirty="0">
                <a:solidFill>
                  <a:schemeClr val="accent2"/>
                </a:solidFill>
              </a:rPr>
              <a:t>S</a:t>
            </a:r>
            <a:r>
              <a:rPr lang="en-US" dirty="0" smtClean="0">
                <a:solidFill>
                  <a:schemeClr val="accent2"/>
                </a:solidFill>
              </a:rPr>
              <a:t>enior System Engineer</a:t>
            </a:r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L. </a:t>
            </a:r>
            <a:r>
              <a:rPr lang="en-US" dirty="0" smtClean="0">
                <a:solidFill>
                  <a:schemeClr val="accent2"/>
                </a:solidFill>
              </a:rPr>
              <a:t>Fiscarelli (when </a:t>
            </a:r>
            <a:r>
              <a:rPr lang="en-US" dirty="0" err="1" smtClean="0">
                <a:solidFill>
                  <a:schemeClr val="accent2"/>
                </a:solidFill>
              </a:rPr>
              <a:t>UniSannio</a:t>
            </a:r>
            <a:r>
              <a:rPr lang="en-US" dirty="0" smtClean="0">
                <a:solidFill>
                  <a:schemeClr val="accent2"/>
                </a:solidFill>
              </a:rPr>
              <a:t>): </a:t>
            </a:r>
            <a:r>
              <a:rPr lang="en-US" dirty="0">
                <a:solidFill>
                  <a:schemeClr val="accent2"/>
                </a:solidFill>
              </a:rPr>
              <a:t>	</a:t>
            </a:r>
            <a:r>
              <a:rPr lang="en-US" dirty="0" smtClean="0">
                <a:solidFill>
                  <a:schemeClr val="accent2"/>
                </a:solidFill>
              </a:rPr>
              <a:t>Junior System </a:t>
            </a:r>
            <a:r>
              <a:rPr lang="en-US" dirty="0">
                <a:solidFill>
                  <a:schemeClr val="accent2"/>
                </a:solidFill>
              </a:rPr>
              <a:t>Engineer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B</a:t>
            </a:r>
            <a:r>
              <a:rPr lang="en-US" dirty="0" smtClean="0">
                <a:solidFill>
                  <a:schemeClr val="accent2"/>
                </a:solidFill>
              </a:rPr>
              <a:t>. </a:t>
            </a:r>
            <a:r>
              <a:rPr lang="en-US" dirty="0" err="1" smtClean="0">
                <a:solidFill>
                  <a:schemeClr val="accent2"/>
                </a:solidFill>
              </a:rPr>
              <a:t>Celano</a:t>
            </a:r>
            <a:r>
              <a:rPr lang="en-US" dirty="0" smtClean="0">
                <a:solidFill>
                  <a:schemeClr val="accent2"/>
                </a:solidFill>
              </a:rPr>
              <a:t>: 			Hardware </a:t>
            </a:r>
            <a:r>
              <a:rPr lang="en-US" dirty="0" smtClean="0">
                <a:solidFill>
                  <a:schemeClr val="accent2"/>
                </a:solidFill>
              </a:rPr>
              <a:t>Designer</a:t>
            </a:r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C. </a:t>
            </a:r>
            <a:r>
              <a:rPr lang="en-US" dirty="0" err="1" smtClean="0">
                <a:solidFill>
                  <a:schemeClr val="accent2"/>
                </a:solidFill>
              </a:rPr>
              <a:t>Giaccio</a:t>
            </a:r>
            <a:r>
              <a:rPr lang="en-US" dirty="0" smtClean="0">
                <a:solidFill>
                  <a:schemeClr val="accent2"/>
                </a:solidFill>
              </a:rPr>
              <a:t>:  			FPGA </a:t>
            </a:r>
            <a:r>
              <a:rPr lang="en-US" dirty="0" smtClean="0">
                <a:solidFill>
                  <a:schemeClr val="accent2"/>
                </a:solidFill>
              </a:rPr>
              <a:t>Designer</a:t>
            </a:r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Louis </a:t>
            </a:r>
            <a:r>
              <a:rPr lang="en-US" dirty="0" err="1" smtClean="0">
                <a:solidFill>
                  <a:schemeClr val="accent2"/>
                </a:solidFill>
              </a:rPr>
              <a:t>Walckiers</a:t>
            </a:r>
            <a:r>
              <a:rPr lang="en-US" dirty="0" smtClean="0">
                <a:solidFill>
                  <a:schemeClr val="accent2"/>
                </a:solidFill>
              </a:rPr>
              <a:t>/Marco </a:t>
            </a:r>
            <a:r>
              <a:rPr lang="en-US" dirty="0" err="1" smtClean="0">
                <a:solidFill>
                  <a:schemeClr val="accent2"/>
                </a:solidFill>
              </a:rPr>
              <a:t>Buzio</a:t>
            </a:r>
            <a:r>
              <a:rPr lang="en-US" dirty="0" smtClean="0">
                <a:solidFill>
                  <a:schemeClr val="accent2"/>
                </a:solidFill>
              </a:rPr>
              <a:t>: 	CERN Specifications 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59D017FC-358E-A149-9A61-DCD759B9FF7D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7170" name="Rectangle 10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7171" name="Rectangle 1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38188" y="1600200"/>
            <a:ext cx="9144000" cy="4390944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indent="-354539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r>
              <a:rPr lang="en-GB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Main requirements :</a:t>
            </a:r>
          </a:p>
          <a:p>
            <a:pPr indent="-354539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"/>
              <a:defRPr/>
            </a:pPr>
            <a:r>
              <a:rPr lang="en-GB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higher </a:t>
            </a:r>
            <a:r>
              <a:rPr lang="en-GB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throughput</a:t>
            </a:r>
            <a:endParaRPr lang="en-US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indent="-354539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"/>
              <a:defRPr/>
            </a:pPr>
            <a:r>
              <a:rPr lang="en-GB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self</a:t>
            </a:r>
            <a:r>
              <a:rPr lang="en-GB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-calibration </a:t>
            </a:r>
            <a:r>
              <a:rPr lang="en-GB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upgrade</a:t>
            </a:r>
            <a:endParaRPr lang="en-GB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indent="-354539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"/>
              <a:defRPr/>
            </a:pPr>
            <a:r>
              <a:rPr lang="en-GB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on-board </a:t>
            </a:r>
            <a:r>
              <a:rPr lang="en-GB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memory</a:t>
            </a:r>
          </a:p>
          <a:p>
            <a:pPr indent="-354539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endParaRPr lang="en-US" dirty="0" smtClean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indent="-354539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Additional </a:t>
            </a: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requirements:</a:t>
            </a:r>
          </a:p>
          <a:p>
            <a:pPr indent="-354539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"/>
              <a:defRPr/>
            </a:pPr>
            <a:r>
              <a:rPr lang="en-GB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optimization </a:t>
            </a:r>
            <a:r>
              <a:rPr lang="en-GB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of the analogue front-end</a:t>
            </a:r>
            <a:endParaRPr lang="en-US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indent="-354539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"/>
              <a:defRPr/>
            </a:pPr>
            <a:r>
              <a:rPr lang="en-GB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new </a:t>
            </a:r>
            <a:r>
              <a:rPr lang="en-GB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display and reset management</a:t>
            </a:r>
            <a:endParaRPr lang="en-US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indent="-354539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"/>
              <a:defRPr/>
            </a:pPr>
            <a:r>
              <a:rPr lang="en-GB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fast </a:t>
            </a:r>
            <a:r>
              <a:rPr lang="en-GB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gain change</a:t>
            </a:r>
            <a:endParaRPr lang="en-US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indent="-354539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pitchFamily="2" charset="2"/>
              <a:buChar char=""/>
              <a:defRPr/>
            </a:pPr>
            <a:r>
              <a:rPr lang="en-GB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DSP </a:t>
            </a:r>
            <a:r>
              <a:rPr lang="en-GB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firmware update from </a:t>
            </a:r>
            <a:r>
              <a:rPr lang="en-GB" dirty="0" err="1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cPCI</a:t>
            </a:r>
            <a:endParaRPr lang="en-US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>
              <a:defRPr/>
            </a:pPr>
            <a:endParaRPr lang="en-US" sz="2200" b="1" dirty="0">
              <a:latin typeface="Arial" pitchFamily="34" charset="0"/>
              <a:ea typeface="ＭＳ Ｐゴシック" pitchFamily="34" charset="-128"/>
              <a:cs typeface="+mn-cs"/>
              <a:sym typeface="Arial" pitchFamily="34" charset="0"/>
            </a:endParaRPr>
          </a:p>
        </p:txBody>
      </p:sp>
      <p:pic>
        <p:nvPicPr>
          <p:cNvPr id="7173" name="Picture 2" descr="http://1.bp.blogspot.com/_52BKdiFkXAY/S8MQSq3FFyI/AAAAAAAAAI4/XGrPkHHbbkQ/s1600/To+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1219200"/>
            <a:ext cx="23018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31800" y="152400"/>
            <a:ext cx="6553200" cy="647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0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Calibri" pitchFamily="34" charset="0"/>
                <a:ea typeface="ＭＳ Ｐゴシック" charset="0"/>
                <a:cs typeface="ＭＳ Ｐゴシック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Calibri" pitchFamily="34" charset="0"/>
                <a:ea typeface="ＭＳ Ｐゴシック" charset="0"/>
                <a:cs typeface="ＭＳ Ｐゴシック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Calibri" pitchFamily="34" charset="0"/>
                <a:ea typeface="ＭＳ Ｐゴシック" charset="0"/>
                <a:cs typeface="ＭＳ Ｐゴシック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Calibri" pitchFamily="34" charset="0"/>
                <a:ea typeface="ＭＳ Ｐゴシック" charset="0"/>
                <a:cs typeface="ＭＳ Ｐゴシック" charset="0"/>
                <a:sym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FFFF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ea typeface="ＭＳ Ｐゴシック" pitchFamily="34" charset="-128"/>
              </a:rPr>
              <a:t>FDIv.5 </a:t>
            </a:r>
            <a:r>
              <a:rPr lang="en-US" kern="0" dirty="0" smtClean="0">
                <a:ea typeface="ＭＳ Ｐゴシック" pitchFamily="34" charset="-128"/>
              </a:rPr>
              <a:t>r</a:t>
            </a:r>
            <a:r>
              <a:rPr lang="en-US" kern="0" dirty="0" smtClean="0">
                <a:ea typeface="ＭＳ Ｐゴシック" pitchFamily="34" charset="-128"/>
              </a:rPr>
              <a:t>equirements </a:t>
            </a:r>
            <a:r>
              <a:rPr lang="en-US" kern="0" dirty="0" smtClean="0">
                <a:ea typeface="ＭＳ Ｐゴシック" pitchFamily="34" charset="-128"/>
              </a:rPr>
              <a:t>[1]</a:t>
            </a:r>
          </a:p>
        </p:txBody>
      </p:sp>
      <p:sp>
        <p:nvSpPr>
          <p:cNvPr id="7175" name="Rectangle 1"/>
          <p:cNvSpPr>
            <a:spLocks noChangeArrowheads="1"/>
          </p:cNvSpPr>
          <p:nvPr/>
        </p:nvSpPr>
        <p:spPr bwMode="auto">
          <a:xfrm>
            <a:off x="660400" y="6400800"/>
            <a:ext cx="853440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 sz="1200">
                <a:solidFill>
                  <a:srgbClr val="000090"/>
                </a:solidFill>
              </a:rPr>
              <a:t>[1] L. Fiscarelli, The new Fast Digital Integrator with increased throughput and upgraded self-calibration, IMMW17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9CC15E11-D01A-CE4E-BB29-BF2B802DC326}" type="slidenum">
              <a:rPr lang="en-US"/>
              <a:pPr eaLnBrk="1" hangingPunct="1"/>
              <a:t>5</a:t>
            </a:fld>
            <a:endParaRPr lang="en-US"/>
          </a:p>
        </p:txBody>
      </p:sp>
      <p:sp>
        <p:nvSpPr>
          <p:cNvPr id="8194" name="Rectangle 10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8195" name="Rectangle 1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8196" name="Titolo 1"/>
          <p:cNvSpPr txBox="1">
            <a:spLocks/>
          </p:cNvSpPr>
          <p:nvPr/>
        </p:nvSpPr>
        <p:spPr bwMode="auto">
          <a:xfrm>
            <a:off x="279400" y="-7938"/>
            <a:ext cx="8958263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90311" bIns="50800" anchor="ctr"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r>
              <a:rPr lang="en-US" sz="2200" b="1">
                <a:solidFill>
                  <a:srgbClr val="FFFFFF"/>
                </a:solidFill>
                <a:latin typeface="Calibri" charset="0"/>
              </a:rPr>
              <a:t>FDI v5 architecture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5600" y="1219200"/>
            <a:ext cx="9601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/>
          <a:lstStyle/>
          <a:p>
            <a:pPr marL="4445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defRPr/>
            </a:pPr>
            <a:r>
              <a:rPr lang="en-US" sz="2800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Fast Digital Integrator </a:t>
            </a:r>
            <a:r>
              <a:rPr lang="en-US" sz="2800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FDI.v5 </a:t>
            </a:r>
            <a:r>
              <a:rPr lang="en-US" sz="2800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is based on:</a:t>
            </a:r>
          </a:p>
          <a:p>
            <a:pPr marL="425450" indent="-381000" eaLnBrk="0" hangingPunct="0">
              <a:lnSpc>
                <a:spcPct val="150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2"/>
              <a:buChar char="v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New high-performance analogue front-end with programmable gain (0.1 to 100)</a:t>
            </a:r>
          </a:p>
          <a:p>
            <a:pPr marL="425450" indent="-381000" eaLnBrk="0" hangingPunct="0">
              <a:lnSpc>
                <a:spcPct val="150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2"/>
              <a:buChar char="v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New </a:t>
            </a: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fully automatic self</a:t>
            </a: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-</a:t>
            </a: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calibration with high-precision </a:t>
            </a: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on-board voltage </a:t>
            </a: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reference</a:t>
            </a:r>
            <a:endParaRPr lang="en-US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marL="425450" indent="-381000" eaLnBrk="0" hangingPunct="0">
              <a:lnSpc>
                <a:spcPct val="150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2"/>
              <a:buChar char="v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New </a:t>
            </a:r>
            <a:r>
              <a:rPr lang="en-US" dirty="0" err="1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cPCI</a:t>
            </a: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 interface with high throughput </a:t>
            </a:r>
            <a:endParaRPr lang="en-US" dirty="0" smtClean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marL="425450" indent="-381000" eaLnBrk="0" hangingPunct="0">
              <a:lnSpc>
                <a:spcPct val="150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2"/>
              <a:buChar char="v"/>
              <a:defRPr/>
            </a:pP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New </a:t>
            </a: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on-board RAM memory</a:t>
            </a:r>
          </a:p>
          <a:p>
            <a:pPr marL="425450" indent="-381000" eaLnBrk="0" hangingPunct="0">
              <a:lnSpc>
                <a:spcPct val="150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2"/>
              <a:buChar char="v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Fast- and high-resolution ADC (670 </a:t>
            </a:r>
            <a:r>
              <a:rPr lang="en-US" dirty="0" err="1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kS</a:t>
            </a: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/s, 18 bit)</a:t>
            </a:r>
          </a:p>
          <a:p>
            <a:pPr marL="425450" indent="-381000" eaLnBrk="0" hangingPunct="0">
              <a:lnSpc>
                <a:spcPct val="150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2"/>
              <a:buChar char="v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High-resolution time base (40 ns based on a 25 MHz </a:t>
            </a: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crystal oscillator</a:t>
            </a:r>
            <a:r>
              <a:rPr lang="en-US" dirty="0" smtClean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)</a:t>
            </a:r>
            <a:endParaRPr lang="en-US" dirty="0">
              <a:solidFill>
                <a:srgbClr val="000090"/>
              </a:solidFill>
              <a:latin typeface="+mn-lt"/>
              <a:ea typeface="ＭＳ Ｐゴシック" charset="-128"/>
              <a:sym typeface="Arial" pitchFamily="34" charset="0"/>
            </a:endParaRPr>
          </a:p>
          <a:p>
            <a:pPr marL="425450" indent="-381000" eaLnBrk="0" hangingPunct="0">
              <a:lnSpc>
                <a:spcPct val="150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2"/>
              <a:buChar char="v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DSP for integration algorithm (trapezoidal rule with interpolation between samples)</a:t>
            </a:r>
          </a:p>
          <a:p>
            <a:pPr marL="425450" indent="-381000" eaLnBrk="0" hangingPunct="0">
              <a:lnSpc>
                <a:spcPct val="150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2"/>
              <a:buChar char="v"/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FPGA as I/O processor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362075"/>
            <a:ext cx="6653213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096A1685-470E-164B-9827-1CA4F4442045}" type="slidenum">
              <a:rPr lang="en-US"/>
              <a:pPr eaLnBrk="1" hangingPunct="1"/>
              <a:t>6</a:t>
            </a:fld>
            <a:endParaRPr lang="en-US"/>
          </a:p>
        </p:txBody>
      </p:sp>
      <p:sp>
        <p:nvSpPr>
          <p:cNvPr id="9219" name="Rectangle 10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9220" name="Rectangle 1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9221" name="Rectangle 14"/>
          <p:cNvSpPr>
            <a:spLocks noChangeArrowheads="1"/>
          </p:cNvSpPr>
          <p:nvPr/>
        </p:nvSpPr>
        <p:spPr bwMode="auto">
          <a:xfrm>
            <a:off x="6359525" y="3646488"/>
            <a:ext cx="1184275" cy="846137"/>
          </a:xfrm>
          <a:prstGeom prst="rect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599" tIns="50799" rIns="101599" bIns="50799"/>
          <a:lstStyle/>
          <a:p>
            <a:pPr defTabSz="1014413" eaLnBrk="0" hangingPunct="0"/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9222" name="Rectangle 15"/>
          <p:cNvSpPr>
            <a:spLocks noChangeArrowheads="1"/>
          </p:cNvSpPr>
          <p:nvPr/>
        </p:nvSpPr>
        <p:spPr bwMode="auto">
          <a:xfrm>
            <a:off x="6350000" y="2189163"/>
            <a:ext cx="830263" cy="827087"/>
          </a:xfrm>
          <a:prstGeom prst="rect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599" tIns="50799" rIns="101599" bIns="50799"/>
          <a:lstStyle/>
          <a:p>
            <a:pPr defTabSz="1014413" eaLnBrk="0" hangingPunct="0"/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9223" name="Rectangle 16"/>
          <p:cNvSpPr>
            <a:spLocks noChangeArrowheads="1"/>
          </p:cNvSpPr>
          <p:nvPr/>
        </p:nvSpPr>
        <p:spPr bwMode="auto">
          <a:xfrm>
            <a:off x="4184650" y="1416050"/>
            <a:ext cx="1000125" cy="846138"/>
          </a:xfrm>
          <a:prstGeom prst="rect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599" tIns="50799" rIns="101599" bIns="50799"/>
          <a:lstStyle/>
          <a:p>
            <a:pPr defTabSz="1014413" eaLnBrk="0" hangingPunct="0"/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9224" name="Rectangle 17"/>
          <p:cNvSpPr>
            <a:spLocks noChangeArrowheads="1"/>
          </p:cNvSpPr>
          <p:nvPr/>
        </p:nvSpPr>
        <p:spPr bwMode="auto">
          <a:xfrm>
            <a:off x="2046288" y="4800600"/>
            <a:ext cx="823912" cy="847725"/>
          </a:xfrm>
          <a:prstGeom prst="rect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599" tIns="50799" rIns="101599" bIns="50799"/>
          <a:lstStyle/>
          <a:p>
            <a:pPr defTabSz="1014413" eaLnBrk="0" hangingPunct="0"/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9225" name="Rectangle 18"/>
          <p:cNvSpPr>
            <a:spLocks noChangeArrowheads="1"/>
          </p:cNvSpPr>
          <p:nvPr/>
        </p:nvSpPr>
        <p:spPr bwMode="auto">
          <a:xfrm>
            <a:off x="2006600" y="2387600"/>
            <a:ext cx="931863" cy="846138"/>
          </a:xfrm>
          <a:prstGeom prst="rect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599" tIns="50799" rIns="101599" bIns="50799"/>
          <a:lstStyle/>
          <a:p>
            <a:pPr defTabSz="1014413" eaLnBrk="0" hangingPunct="0"/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9226" name="Rectangle 19"/>
          <p:cNvSpPr>
            <a:spLocks noChangeArrowheads="1"/>
          </p:cNvSpPr>
          <p:nvPr/>
        </p:nvSpPr>
        <p:spPr bwMode="auto">
          <a:xfrm>
            <a:off x="4013200" y="3365500"/>
            <a:ext cx="1371600" cy="1566863"/>
          </a:xfrm>
          <a:prstGeom prst="rect">
            <a:avLst/>
          </a:prstGeom>
          <a:noFill/>
          <a:ln w="254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599" tIns="50799" rIns="101599" bIns="50799"/>
          <a:lstStyle/>
          <a:p>
            <a:pPr defTabSz="1014413" eaLnBrk="0" hangingPunct="0"/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9227" name="Rectangle 20"/>
          <p:cNvSpPr>
            <a:spLocks noChangeArrowheads="1"/>
          </p:cNvSpPr>
          <p:nvPr/>
        </p:nvSpPr>
        <p:spPr bwMode="auto">
          <a:xfrm>
            <a:off x="4089400" y="5562600"/>
            <a:ext cx="1219200" cy="990600"/>
          </a:xfrm>
          <a:prstGeom prst="rect">
            <a:avLst/>
          </a:prstGeom>
          <a:noFill/>
          <a:ln w="254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599" tIns="50799" rIns="101599" bIns="50799"/>
          <a:lstStyle/>
          <a:p>
            <a:pPr defTabSz="1014413" eaLnBrk="0" hangingPunct="0"/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8509000" y="5986463"/>
            <a:ext cx="1516063" cy="347662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1599" tIns="50799" rIns="101599" bIns="50799"/>
          <a:lstStyle/>
          <a:p>
            <a:pPr algn="ctr" defTabSz="1015990" eaLnBrk="0" hangingPunct="0"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new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8509000" y="6388100"/>
            <a:ext cx="1550988" cy="330200"/>
          </a:xfrm>
          <a:prstGeom prst="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1599" tIns="50799" rIns="101599" bIns="50799"/>
          <a:lstStyle/>
          <a:p>
            <a:pPr algn="ctr" defTabSz="1015990" eaLnBrk="0" hangingPunct="0">
              <a:defRPr/>
            </a:pPr>
            <a:r>
              <a:rPr lang="en-US" dirty="0">
                <a:solidFill>
                  <a:srgbClr val="000090"/>
                </a:solidFill>
                <a:latin typeface="+mn-lt"/>
                <a:ea typeface="ＭＳ Ｐゴシック" charset="-128"/>
                <a:sym typeface="Arial" pitchFamily="34" charset="0"/>
              </a:rPr>
              <a:t>redesigned</a:t>
            </a:r>
          </a:p>
        </p:txBody>
      </p:sp>
      <p:sp>
        <p:nvSpPr>
          <p:cNvPr id="9230" name="Titolo 1"/>
          <p:cNvSpPr txBox="1">
            <a:spLocks/>
          </p:cNvSpPr>
          <p:nvPr/>
        </p:nvSpPr>
        <p:spPr bwMode="auto">
          <a:xfrm>
            <a:off x="279400" y="-7938"/>
            <a:ext cx="8958263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90311" bIns="50800" anchor="ctr"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r>
              <a:rPr lang="en-US" sz="2200" b="1">
                <a:solidFill>
                  <a:srgbClr val="FFFFFF"/>
                </a:solidFill>
                <a:latin typeface="Calibri" charset="0"/>
              </a:rPr>
              <a:t>FDI v5 architecture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2B697434-D05E-7C48-A908-2FA27B398535}" type="slidenum">
              <a:rPr lang="en-US"/>
              <a:pPr eaLnBrk="1" hangingPunct="1"/>
              <a:t>7</a:t>
            </a:fld>
            <a:endParaRPr lang="en-US"/>
          </a:p>
        </p:txBody>
      </p:sp>
      <p:sp>
        <p:nvSpPr>
          <p:cNvPr id="10242" name="Rectangle 10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10243" name="Rectangle 1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10244" name="Titolo 1"/>
          <p:cNvSpPr txBox="1">
            <a:spLocks/>
          </p:cNvSpPr>
          <p:nvPr/>
        </p:nvSpPr>
        <p:spPr bwMode="auto">
          <a:xfrm>
            <a:off x="103188" y="188913"/>
            <a:ext cx="8958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r>
              <a:rPr lang="en-US" sz="2200" b="1" dirty="0">
                <a:solidFill>
                  <a:srgbClr val="FFFFFF"/>
                </a:solidFill>
                <a:latin typeface="Calibri" charset="0"/>
              </a:rPr>
              <a:t>First working </a:t>
            </a:r>
            <a:r>
              <a:rPr lang="en-US" sz="2200" b="1" dirty="0" smtClean="0">
                <a:solidFill>
                  <a:srgbClr val="FFFFFF"/>
                </a:solidFill>
                <a:latin typeface="Calibri" charset="0"/>
              </a:rPr>
              <a:t>prototypes</a:t>
            </a:r>
            <a:endParaRPr lang="en-US" sz="2200" b="1" dirty="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102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990600"/>
            <a:ext cx="5257800" cy="5751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F453833B-C86E-CD4A-9EC4-90173660A49D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11266" name="Rectangle 10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11267" name="Rectangle 1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11268" name="Titolo 1"/>
          <p:cNvSpPr txBox="1">
            <a:spLocks/>
          </p:cNvSpPr>
          <p:nvPr/>
        </p:nvSpPr>
        <p:spPr bwMode="auto">
          <a:xfrm>
            <a:off x="103188" y="188913"/>
            <a:ext cx="8958262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r>
              <a:rPr lang="en-GB" sz="2200" b="1">
                <a:solidFill>
                  <a:srgbClr val="FFFFFF"/>
                </a:solidFill>
                <a:latin typeface="Calibri" charset="0"/>
              </a:rPr>
              <a:t>Analogue front-end design</a:t>
            </a:r>
            <a:endParaRPr lang="en-US" sz="2200" b="1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1269" name="AutoShape 2" descr="Picture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279400" y="1131887"/>
            <a:ext cx="9144000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/>
          <a:p>
            <a:pPr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GB" dirty="0">
                <a:solidFill>
                  <a:srgbClr val="000090"/>
                </a:solidFill>
                <a:latin typeface="Calibri" charset="0"/>
              </a:rPr>
              <a:t>Analogue front-end based on:</a:t>
            </a:r>
          </a:p>
          <a:p>
            <a:pPr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0"/>
              <a:buChar char="§"/>
            </a:pPr>
            <a:r>
              <a:rPr lang="en-GB" dirty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fr-CH" dirty="0">
                <a:solidFill>
                  <a:srgbClr val="000090"/>
                </a:solidFill>
                <a:latin typeface="Calibri" charset="0"/>
              </a:rPr>
              <a:t>High input impedance (1 MΩ for gain 0.1, &gt; 1 GΩ for higher gains)</a:t>
            </a:r>
            <a:endParaRPr lang="en-US" dirty="0">
              <a:solidFill>
                <a:srgbClr val="000090"/>
              </a:solidFill>
              <a:latin typeface="Calibri" charset="0"/>
            </a:endParaRPr>
          </a:p>
          <a:p>
            <a:pPr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0"/>
              <a:buChar char="§"/>
            </a:pPr>
            <a:r>
              <a:rPr lang="en-GB" dirty="0">
                <a:solidFill>
                  <a:srgbClr val="000090"/>
                </a:solidFill>
                <a:latin typeface="Calibri" charset="0"/>
              </a:rPr>
              <a:t> Low-noise low-distortion fully-differential instrumentation amplifier</a:t>
            </a:r>
          </a:p>
          <a:p>
            <a:pPr lvl="2"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charset="0"/>
              <a:buChar char="o"/>
            </a:pPr>
            <a:r>
              <a:rPr lang="en-GB" dirty="0">
                <a:solidFill>
                  <a:srgbClr val="000090"/>
                </a:solidFill>
                <a:latin typeface="Calibri" charset="0"/>
              </a:rPr>
              <a:t>Programmable gain (0.1, 1, 10, 100) </a:t>
            </a:r>
            <a:r>
              <a:rPr lang="en-GB" dirty="0" smtClean="0">
                <a:solidFill>
                  <a:srgbClr val="000090"/>
                </a:solidFill>
                <a:latin typeface="Calibri" charset="0"/>
              </a:rPr>
              <a:t>with low thermal</a:t>
            </a:r>
            <a:r>
              <a:rPr lang="en-GB" dirty="0">
                <a:solidFill>
                  <a:srgbClr val="000090"/>
                </a:solidFill>
                <a:latin typeface="Calibri" charset="0"/>
              </a:rPr>
              <a:t>-</a:t>
            </a:r>
            <a:r>
              <a:rPr lang="en-GB" dirty="0" err="1" smtClean="0">
                <a:solidFill>
                  <a:srgbClr val="000090"/>
                </a:solidFill>
                <a:latin typeface="Calibri" charset="0"/>
              </a:rPr>
              <a:t>emf</a:t>
            </a:r>
            <a:r>
              <a:rPr lang="en-GB" dirty="0" smtClean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en-GB" dirty="0" smtClean="0">
                <a:solidFill>
                  <a:srgbClr val="000090"/>
                </a:solidFill>
                <a:latin typeface="Calibri" charset="0"/>
              </a:rPr>
              <a:t>relays</a:t>
            </a:r>
            <a:endParaRPr lang="en-GB" dirty="0">
              <a:solidFill>
                <a:srgbClr val="000090"/>
              </a:solidFill>
              <a:latin typeface="Calibri" charset="0"/>
            </a:endParaRPr>
          </a:p>
          <a:p>
            <a:pPr lvl="2"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charset="0"/>
              <a:buChar char="o"/>
            </a:pPr>
            <a:r>
              <a:rPr lang="en-GB" dirty="0">
                <a:solidFill>
                  <a:srgbClr val="000090"/>
                </a:solidFill>
                <a:latin typeface="Calibri" charset="0"/>
              </a:rPr>
              <a:t>AD8599 (noise </a:t>
            </a:r>
            <a:r>
              <a:rPr lang="en-US" dirty="0">
                <a:solidFill>
                  <a:srgbClr val="000090"/>
                </a:solidFill>
                <a:latin typeface="Calibri" charset="0"/>
              </a:rPr>
              <a:t>1.1 </a:t>
            </a:r>
            <a:r>
              <a:rPr lang="en-US" dirty="0" err="1">
                <a:solidFill>
                  <a:srgbClr val="000090"/>
                </a:solidFill>
                <a:latin typeface="Calibri" charset="0"/>
              </a:rPr>
              <a:t>nV</a:t>
            </a:r>
            <a:r>
              <a:rPr lang="en-US" dirty="0">
                <a:solidFill>
                  <a:srgbClr val="000090"/>
                </a:solidFill>
                <a:latin typeface="Calibri" charset="0"/>
              </a:rPr>
              <a:t>/√Hz, </a:t>
            </a:r>
            <a:r>
              <a:rPr lang="en-GB" dirty="0">
                <a:solidFill>
                  <a:srgbClr val="000090"/>
                </a:solidFill>
                <a:latin typeface="Calibri" charset="0"/>
              </a:rPr>
              <a:t>THD -120 dB)</a:t>
            </a:r>
          </a:p>
          <a:p>
            <a:pPr lvl="2"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Courier New" charset="0"/>
              <a:buChar char="o"/>
            </a:pPr>
            <a:r>
              <a:rPr lang="en-GB" dirty="0">
                <a:solidFill>
                  <a:srgbClr val="000090"/>
                </a:solidFill>
                <a:latin typeface="Calibri" charset="0"/>
              </a:rPr>
              <a:t>OPA1632 (noise </a:t>
            </a:r>
            <a:r>
              <a:rPr lang="en-US" dirty="0">
                <a:solidFill>
                  <a:srgbClr val="000090"/>
                </a:solidFill>
                <a:latin typeface="Calibri" charset="0"/>
              </a:rPr>
              <a:t>1.3 </a:t>
            </a:r>
            <a:r>
              <a:rPr lang="en-US" dirty="0" err="1">
                <a:solidFill>
                  <a:srgbClr val="000090"/>
                </a:solidFill>
                <a:latin typeface="Calibri" charset="0"/>
              </a:rPr>
              <a:t>nV</a:t>
            </a:r>
            <a:r>
              <a:rPr lang="en-US" dirty="0">
                <a:solidFill>
                  <a:srgbClr val="000090"/>
                </a:solidFill>
                <a:latin typeface="Calibri" charset="0"/>
              </a:rPr>
              <a:t>/√Hz, </a:t>
            </a:r>
            <a:r>
              <a:rPr lang="en-GB" dirty="0">
                <a:solidFill>
                  <a:srgbClr val="000090"/>
                </a:solidFill>
                <a:latin typeface="Calibri" charset="0"/>
              </a:rPr>
              <a:t>THD -130 dB)</a:t>
            </a:r>
          </a:p>
          <a:p>
            <a:pPr indent="-354013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Wingdings" charset="0"/>
              <a:buChar char="§"/>
            </a:pPr>
            <a:r>
              <a:rPr lang="en-GB" dirty="0">
                <a:solidFill>
                  <a:srgbClr val="000090"/>
                </a:solidFill>
                <a:latin typeface="Calibri" charset="0"/>
              </a:rPr>
              <a:t> 3</a:t>
            </a:r>
            <a:r>
              <a:rPr lang="en-GB" baseline="30000" dirty="0">
                <a:solidFill>
                  <a:srgbClr val="000090"/>
                </a:solidFill>
                <a:latin typeface="Calibri" charset="0"/>
              </a:rPr>
              <a:t>rd</a:t>
            </a:r>
            <a:r>
              <a:rPr lang="en-GB" dirty="0">
                <a:solidFill>
                  <a:srgbClr val="000090"/>
                </a:solidFill>
                <a:latin typeface="Calibri" charset="0"/>
              </a:rPr>
              <a:t> order active antialiasing filter </a:t>
            </a:r>
          </a:p>
        </p:txBody>
      </p:sp>
      <p:pic>
        <p:nvPicPr>
          <p:cNvPr id="112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4114800"/>
            <a:ext cx="9956800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9EEE78B0-60F8-1D4C-86B7-D06CCEB56A18}" type="slidenum">
              <a:rPr lang="en-US"/>
              <a:pPr eaLnBrk="1" hangingPunct="1"/>
              <a:t>9</a:t>
            </a:fld>
            <a:endParaRPr lang="en-US"/>
          </a:p>
        </p:txBody>
      </p:sp>
      <p:sp>
        <p:nvSpPr>
          <p:cNvPr id="13314" name="Rectangle 10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13315" name="Rectangle 12"/>
          <p:cNvSpPr>
            <a:spLocks noChangeArrowheads="1"/>
          </p:cNvSpPr>
          <p:nvPr/>
        </p:nvSpPr>
        <p:spPr bwMode="auto">
          <a:xfrm>
            <a:off x="0" y="-204788"/>
            <a:ext cx="204788" cy="4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599" tIns="50799" rIns="101599" bIns="50799" anchor="ctr">
            <a:spAutoFit/>
          </a:bodyPr>
          <a:lstStyle/>
          <a:p>
            <a:endParaRPr lang="en-US"/>
          </a:p>
        </p:txBody>
      </p:sp>
      <p:sp>
        <p:nvSpPr>
          <p:cNvPr id="13316" name="Titolo 1"/>
          <p:cNvSpPr txBox="1">
            <a:spLocks/>
          </p:cNvSpPr>
          <p:nvPr/>
        </p:nvSpPr>
        <p:spPr bwMode="auto">
          <a:xfrm>
            <a:off x="103188" y="188913"/>
            <a:ext cx="8958262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r>
              <a:rPr lang="en-GB" sz="2200" b="1" dirty="0">
                <a:solidFill>
                  <a:srgbClr val="FFFFFF"/>
                </a:solidFill>
                <a:latin typeface="Calibri" charset="0"/>
              </a:rPr>
              <a:t>Analogue front-end </a:t>
            </a:r>
            <a:r>
              <a:rPr lang="en-GB" sz="2200" b="1" dirty="0" smtClean="0">
                <a:solidFill>
                  <a:srgbClr val="FFFFFF"/>
                </a:solidFill>
                <a:latin typeface="Calibri" charset="0"/>
              </a:rPr>
              <a:t>characterization</a:t>
            </a:r>
            <a:endParaRPr lang="en-US" sz="2200" b="1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317" name="AutoShape 2" descr="Picture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247763"/>
              </p:ext>
            </p:extLst>
          </p:nvPr>
        </p:nvGraphicFramePr>
        <p:xfrm>
          <a:off x="508000" y="2944814"/>
          <a:ext cx="5461000" cy="1779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00"/>
                <a:gridCol w="988181"/>
                <a:gridCol w="901499"/>
                <a:gridCol w="1178882"/>
                <a:gridCol w="1300238"/>
              </a:tblGrid>
              <a:tr h="437934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6"/>
                          </a:solidFill>
                        </a:rPr>
                        <a:t>GAIN</a:t>
                      </a:r>
                      <a:endParaRPr lang="en-GB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solidFill>
                            <a:schemeClr val="accent6"/>
                          </a:solidFill>
                        </a:rPr>
                        <a:t>Vpp</a:t>
                      </a:r>
                      <a:r>
                        <a:rPr lang="en-GB" sz="1600" dirty="0" smtClean="0">
                          <a:solidFill>
                            <a:schemeClr val="accent6"/>
                          </a:solidFill>
                        </a:rPr>
                        <a:t> (V)</a:t>
                      </a:r>
                      <a:endParaRPr lang="en-GB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6"/>
                          </a:solidFill>
                        </a:rPr>
                        <a:t>f(Hz)</a:t>
                      </a:r>
                      <a:endParaRPr lang="en-GB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accent6"/>
                          </a:solidFill>
                        </a:rPr>
                        <a:t>SNR* (dBc)</a:t>
                      </a:r>
                      <a:endParaRPr lang="en-GB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accent6"/>
                          </a:solidFill>
                        </a:rPr>
                        <a:t>THD** (dBc)</a:t>
                      </a:r>
                      <a:endParaRPr lang="en-GB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52" marB="45752"/>
                </a:tc>
              </a:tr>
              <a:tr h="335413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1600" b="1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  <a:endParaRPr lang="en-GB" sz="1600" b="1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6" marR="91426" marT="45752" marB="4575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6"/>
                          </a:solidFill>
                        </a:rPr>
                        <a:t>30</a:t>
                      </a:r>
                      <a:endParaRPr lang="en-GB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6"/>
                          </a:solidFill>
                        </a:rPr>
                        <a:t>7.351</a:t>
                      </a:r>
                      <a:endParaRPr lang="en-GB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6"/>
                          </a:solidFill>
                        </a:rPr>
                        <a:t>101</a:t>
                      </a:r>
                      <a:endParaRPr lang="en-GB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accent6"/>
                          </a:solidFill>
                        </a:rPr>
                        <a:t>-95</a:t>
                      </a:r>
                      <a:endParaRPr lang="en-GB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52" marB="45752"/>
                </a:tc>
              </a:tr>
              <a:tr h="335413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600" b="1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GB" sz="1600" b="1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6" marR="91426" marT="45752" marB="4575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en-GB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52" marB="45752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accent6"/>
                          </a:solidFill>
                        </a:rPr>
                        <a:t>7.351</a:t>
                      </a:r>
                    </a:p>
                  </a:txBody>
                  <a:tcPr marL="91426" marR="91426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accent6"/>
                          </a:solidFill>
                        </a:rPr>
                        <a:t>109</a:t>
                      </a:r>
                      <a:endParaRPr lang="en-GB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accent6"/>
                          </a:solidFill>
                        </a:rPr>
                        <a:t>-96</a:t>
                      </a:r>
                      <a:endParaRPr lang="en-GB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52" marB="45752"/>
                </a:tc>
              </a:tr>
              <a:tr h="335413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600" b="1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GB" sz="1600" b="1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6" marR="91426" marT="45752" marB="4575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6"/>
                          </a:solidFill>
                        </a:rPr>
                        <a:t>0.8</a:t>
                      </a:r>
                      <a:endParaRPr lang="en-GB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52" marB="45752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accent6"/>
                          </a:solidFill>
                        </a:rPr>
                        <a:t>7.351</a:t>
                      </a:r>
                    </a:p>
                  </a:txBody>
                  <a:tcPr marL="91426" marR="91426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accent6"/>
                          </a:solidFill>
                        </a:rPr>
                        <a:t>103</a:t>
                      </a:r>
                      <a:endParaRPr lang="en-GB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accent6"/>
                          </a:solidFill>
                        </a:rPr>
                        <a:t>-95</a:t>
                      </a:r>
                      <a:endParaRPr lang="en-GB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52" marB="45752"/>
                </a:tc>
              </a:tr>
              <a:tr h="335413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1600" b="1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en-GB" sz="1600" b="1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6" marR="91426" marT="45752" marB="4575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6"/>
                          </a:solidFill>
                        </a:rPr>
                        <a:t>0.08</a:t>
                      </a:r>
                      <a:endParaRPr lang="en-GB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52" marB="45752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accent6"/>
                          </a:solidFill>
                        </a:rPr>
                        <a:t>7.351</a:t>
                      </a:r>
                    </a:p>
                  </a:txBody>
                  <a:tcPr marL="91426" marR="91426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6"/>
                          </a:solidFill>
                        </a:rPr>
                        <a:t>96</a:t>
                      </a:r>
                      <a:endParaRPr lang="en-GB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accent6"/>
                          </a:solidFill>
                        </a:rPr>
                        <a:t>-85</a:t>
                      </a:r>
                      <a:endParaRPr lang="en-GB" sz="1600" dirty="0">
                        <a:solidFill>
                          <a:schemeClr val="accent6"/>
                        </a:solidFill>
                      </a:endParaRPr>
                    </a:p>
                  </a:txBody>
                  <a:tcPr marL="91426" marR="91426" marT="45752" marB="45752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257925" y="4022725"/>
            <a:ext cx="6019800" cy="593725"/>
          </a:xfrm>
          <a:prstGeom prst="rect">
            <a:avLst/>
          </a:prstGeom>
        </p:spPr>
        <p:txBody>
          <a:bodyPr lIns="101599" tIns="50799" rIns="101599" bIns="50799">
            <a:spAutoFit/>
          </a:bodyPr>
          <a:lstStyle/>
          <a:p>
            <a:pPr indent="-354539" eaLnBrk="0" hangingPunct="0">
              <a:spcBef>
                <a:spcPts val="0"/>
              </a:spcBef>
              <a:buClr>
                <a:srgbClr val="013469"/>
              </a:buClr>
              <a:buSzPct val="94000"/>
              <a:defRPr/>
            </a:pPr>
            <a:r>
              <a:rPr lang="en-US" sz="1600" dirty="0">
                <a:solidFill>
                  <a:srgbClr val="000090"/>
                </a:solidFill>
                <a:latin typeface="+mn-lt"/>
                <a:ea typeface="ＭＳ Ｐゴシック" charset="-128"/>
              </a:rPr>
              <a:t>*Signal-to-Noise Ratio</a:t>
            </a:r>
          </a:p>
          <a:p>
            <a:pPr indent="-354539" eaLnBrk="0" hangingPunct="0">
              <a:spcBef>
                <a:spcPts val="0"/>
              </a:spcBef>
              <a:buClr>
                <a:srgbClr val="013469"/>
              </a:buClr>
              <a:buSzPct val="94000"/>
              <a:defRPr/>
            </a:pPr>
            <a:r>
              <a:rPr lang="en-US" sz="1600" dirty="0">
                <a:solidFill>
                  <a:srgbClr val="000090"/>
                </a:solidFill>
                <a:latin typeface="+mn-lt"/>
                <a:ea typeface="ＭＳ Ｐゴシック" charset="-128"/>
              </a:rPr>
              <a:t>**Total Harmonic Distortion</a:t>
            </a:r>
          </a:p>
        </p:txBody>
      </p:sp>
      <p:pic>
        <p:nvPicPr>
          <p:cNvPr id="1335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1143000"/>
            <a:ext cx="34290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58" name="Rectangle 4"/>
          <p:cNvSpPr>
            <a:spLocks noChangeArrowheads="1"/>
          </p:cNvSpPr>
          <p:nvPr/>
        </p:nvSpPr>
        <p:spPr bwMode="auto">
          <a:xfrm>
            <a:off x="5918200" y="806450"/>
            <a:ext cx="50800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99" tIns="50799" rIns="101599" bIns="50799">
            <a:spAutoFit/>
          </a:bodyPr>
          <a:lstStyle/>
          <a:p>
            <a:pPr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 sz="1600">
                <a:solidFill>
                  <a:srgbClr val="000090"/>
                </a:solidFill>
                <a:latin typeface="Calibri" charset="0"/>
              </a:rPr>
              <a:t>Stanford DS360 function generator:</a:t>
            </a:r>
          </a:p>
          <a:p>
            <a:pPr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Arial" charset="0"/>
              <a:buChar char="•"/>
            </a:pPr>
            <a:r>
              <a:rPr lang="en-US" sz="1600">
                <a:solidFill>
                  <a:srgbClr val="000090"/>
                </a:solidFill>
                <a:latin typeface="Calibri" charset="0"/>
              </a:rPr>
              <a:t> 10 mHz to 200 kHz range</a:t>
            </a:r>
          </a:p>
          <a:p>
            <a:pPr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Arial" charset="0"/>
              <a:buChar char="•"/>
            </a:pPr>
            <a:r>
              <a:rPr lang="en-US" sz="1600">
                <a:solidFill>
                  <a:srgbClr val="000090"/>
                </a:solidFill>
                <a:latin typeface="Calibri" charset="0"/>
              </a:rPr>
              <a:t> &lt; -100 dBc distortion (to 20 kHz)</a:t>
            </a:r>
          </a:p>
          <a:p>
            <a:pPr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Arial" charset="0"/>
              <a:buChar char="•"/>
            </a:pPr>
            <a:r>
              <a:rPr lang="en-US" sz="1600">
                <a:solidFill>
                  <a:srgbClr val="000090"/>
                </a:solidFill>
                <a:latin typeface="Calibri" charset="0"/>
              </a:rPr>
              <a:t> 20 µVpp to 40 Vpp output range</a:t>
            </a:r>
          </a:p>
          <a:p>
            <a:pPr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Arial" charset="0"/>
              <a:buChar char="•"/>
            </a:pPr>
            <a:r>
              <a:rPr lang="en-US" sz="1600">
                <a:solidFill>
                  <a:srgbClr val="000090"/>
                </a:solidFill>
                <a:latin typeface="Calibri" charset="0"/>
              </a:rPr>
              <a:t> 25 ppm frequency accuracy</a:t>
            </a:r>
          </a:p>
        </p:txBody>
      </p:sp>
      <p:sp>
        <p:nvSpPr>
          <p:cNvPr id="13359" name="Rectangle 3"/>
          <p:cNvSpPr>
            <a:spLocks noChangeArrowheads="1"/>
          </p:cNvSpPr>
          <p:nvPr/>
        </p:nvSpPr>
        <p:spPr bwMode="auto">
          <a:xfrm>
            <a:off x="466725" y="5029200"/>
            <a:ext cx="9599613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 sz="1600" dirty="0" smtClean="0">
                <a:solidFill>
                  <a:srgbClr val="000090"/>
                </a:solidFill>
                <a:latin typeface="Calibri" charset="0"/>
              </a:rPr>
              <a:t>Acquisitions </a:t>
            </a:r>
            <a:r>
              <a:rPr lang="en-US" sz="1600" dirty="0">
                <a:solidFill>
                  <a:srgbClr val="000090"/>
                </a:solidFill>
                <a:latin typeface="Calibri" charset="0"/>
              </a:rPr>
              <a:t>were made with an internal synchronous trigger of 5 kHz:</a:t>
            </a:r>
          </a:p>
          <a:p>
            <a:pPr marL="800100" lvl="1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Arial" charset="0"/>
              <a:buChar char="•"/>
            </a:pPr>
            <a:r>
              <a:rPr lang="en-US" sz="1600" dirty="0">
                <a:solidFill>
                  <a:srgbClr val="000090"/>
                </a:solidFill>
                <a:latin typeface="Calibri" charset="0"/>
              </a:rPr>
              <a:t>ADC @ 500 </a:t>
            </a:r>
            <a:r>
              <a:rPr lang="en-US" sz="1600" dirty="0" err="1">
                <a:solidFill>
                  <a:srgbClr val="000090"/>
                </a:solidFill>
                <a:latin typeface="Calibri" charset="0"/>
              </a:rPr>
              <a:t>kS</a:t>
            </a:r>
            <a:r>
              <a:rPr lang="en-US" sz="1600" dirty="0">
                <a:solidFill>
                  <a:srgbClr val="000090"/>
                </a:solidFill>
                <a:latin typeface="Calibri" charset="0"/>
              </a:rPr>
              <a:t>/s, OSR = 100</a:t>
            </a:r>
          </a:p>
          <a:p>
            <a:pPr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</a:pPr>
            <a:r>
              <a:rPr lang="en-US" sz="1600" dirty="0">
                <a:solidFill>
                  <a:srgbClr val="000090"/>
                </a:solidFill>
                <a:latin typeface="Calibri" charset="0"/>
              </a:rPr>
              <a:t>S</a:t>
            </a:r>
            <a:r>
              <a:rPr lang="en-US" sz="1600" dirty="0" smtClean="0">
                <a:solidFill>
                  <a:srgbClr val="000090"/>
                </a:solidFill>
                <a:latin typeface="Calibri" charset="0"/>
              </a:rPr>
              <a:t>NR </a:t>
            </a:r>
            <a:r>
              <a:rPr lang="en-US" sz="1600" dirty="0">
                <a:solidFill>
                  <a:srgbClr val="000090"/>
                </a:solidFill>
                <a:latin typeface="Calibri" charset="0"/>
              </a:rPr>
              <a:t>and THD are computed:</a:t>
            </a:r>
          </a:p>
          <a:p>
            <a:pPr marL="800100" lvl="1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Arial" charset="0"/>
              <a:buChar char="•"/>
            </a:pPr>
            <a:r>
              <a:rPr lang="en-US" sz="1600" dirty="0">
                <a:solidFill>
                  <a:srgbClr val="000090"/>
                </a:solidFill>
                <a:latin typeface="Calibri" charset="0"/>
              </a:rPr>
              <a:t>as average of 30 data sets with duration ~300 s</a:t>
            </a:r>
          </a:p>
          <a:p>
            <a:pPr marL="800100" lvl="1" indent="-342900" eaLnBrk="0" hangingPunct="0">
              <a:lnSpc>
                <a:spcPts val="2000"/>
              </a:lnSpc>
              <a:spcBef>
                <a:spcPts val="1200"/>
              </a:spcBef>
              <a:buClr>
                <a:srgbClr val="013469"/>
              </a:buClr>
              <a:buSzPct val="94000"/>
              <a:buFont typeface="Arial" charset="0"/>
              <a:buChar char="•"/>
            </a:pPr>
            <a:r>
              <a:rPr lang="en-US" sz="1600" dirty="0">
                <a:solidFill>
                  <a:srgbClr val="000090"/>
                </a:solidFill>
                <a:latin typeface="Calibri" charset="0"/>
              </a:rPr>
              <a:t>by applying a Blackman-Harris window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T-MEL_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sym typeface="Arial" charset="0"/>
          </a:defRPr>
        </a:defPPr>
      </a:lstStyle>
    </a:lnDef>
  </a:objectDefaults>
  <a:extraClrSchemeLst>
    <a:extraClrScheme>
      <a:clrScheme name="AT-MEL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6392</TotalTime>
  <Pages>0</Pages>
  <Words>1141</Words>
  <Characters>0</Characters>
  <Application>Microsoft Macintosh PowerPoint</Application>
  <PresentationFormat>Custom</PresentationFormat>
  <Lines>0</Lines>
  <Paragraphs>243</Paragraphs>
  <Slides>16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AT-MEL_template</vt:lpstr>
      <vt:lpstr>PowerPoint Presentation</vt:lpstr>
      <vt:lpstr>Overview</vt:lpstr>
      <vt:lpstr>Fast Digital Integrator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Lucio Fiscarelli</dc:creator>
  <cp:lastModifiedBy>Lucio Fiscarelli</cp:lastModifiedBy>
  <cp:revision>335</cp:revision>
  <dcterms:modified xsi:type="dcterms:W3CDTF">2013-06-06T03:06:03Z</dcterms:modified>
</cp:coreProperties>
</file>