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4" r:id="rId2"/>
  </p:sldMasterIdLst>
  <p:notesMasterIdLst>
    <p:notesMasterId r:id="rId29"/>
  </p:notesMasterIdLst>
  <p:handoutMasterIdLst>
    <p:handoutMasterId r:id="rId30"/>
  </p:handoutMasterIdLst>
  <p:sldIdLst>
    <p:sldId id="355" r:id="rId3"/>
    <p:sldId id="373" r:id="rId4"/>
    <p:sldId id="408" r:id="rId5"/>
    <p:sldId id="389" r:id="rId6"/>
    <p:sldId id="409" r:id="rId7"/>
    <p:sldId id="399" r:id="rId8"/>
    <p:sldId id="386" r:id="rId9"/>
    <p:sldId id="390" r:id="rId10"/>
    <p:sldId id="406" r:id="rId11"/>
    <p:sldId id="403" r:id="rId12"/>
    <p:sldId id="387" r:id="rId13"/>
    <p:sldId id="393" r:id="rId14"/>
    <p:sldId id="392" r:id="rId15"/>
    <p:sldId id="391" r:id="rId16"/>
    <p:sldId id="410" r:id="rId17"/>
    <p:sldId id="397" r:id="rId18"/>
    <p:sldId id="395" r:id="rId19"/>
    <p:sldId id="385" r:id="rId20"/>
    <p:sldId id="411" r:id="rId21"/>
    <p:sldId id="396" r:id="rId22"/>
    <p:sldId id="400" r:id="rId23"/>
    <p:sldId id="404" r:id="rId24"/>
    <p:sldId id="405" r:id="rId25"/>
    <p:sldId id="388" r:id="rId26"/>
    <p:sldId id="407" r:id="rId27"/>
    <p:sldId id="412" r:id="rId28"/>
  </p:sldIdLst>
  <p:sldSz cx="10160000" cy="7620000"/>
  <p:notesSz cx="6670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0F20A6"/>
    <a:srgbClr val="2D0B89"/>
    <a:srgbClr val="904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68" y="-104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79DEE4B-4138-C44D-800A-E8D3346ABE56}" type="datetimeFigureOut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1A377C8-2FDC-E442-93EE-BCE961E88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94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29A0A59-010D-AB43-B4E8-E4F264E34537}" type="datetimeFigureOut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901998E-18DA-D747-9402-E0373E676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0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7AB2273-99BD-0B46-974B-6331162E809B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7AB2273-99BD-0B46-974B-6331162E809B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326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84B40-5E15-2942-9696-25A6DF3399F9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3B08-705B-644E-9A09-73D8015FE2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8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0B432-C18D-F045-9733-ABCA1011B02D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5A373-61D0-5043-86BA-DF1CCADA5D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71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6862-EE60-764F-98DB-3C93344F91FF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0F21C-58FB-1D49-9EC4-806BDF3795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1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99890-AE38-6846-8BDF-645237C22CD7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D9E16-7CC5-6448-83A5-E1D679EE4F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52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6553200" cy="647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19200"/>
            <a:ext cx="8458200" cy="5486400"/>
          </a:xfrm>
        </p:spPr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  <a:lvl2pPr>
              <a:defRPr>
                <a:solidFill>
                  <a:srgbClr val="000090"/>
                </a:solidFill>
              </a:defRPr>
            </a:lvl2pPr>
            <a:lvl3pPr>
              <a:defRPr>
                <a:solidFill>
                  <a:srgbClr val="00009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0869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92E68-72BB-394E-88CB-CEF8F838C354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D0212-1B05-BD46-AC7B-D0C9E720A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23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AFC7-AA4A-6A42-9CB9-6047D344F84E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D3E53-0188-9248-B1BF-77C8E08AE9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4ACC-5168-BB46-9820-E686FFA9F68C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14475-9D3E-E245-A067-7E34254D35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8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EC7DF-8CA5-A649-ADAA-7BA793C4F85E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058BC-E068-7343-9E7B-1B8FE9725F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90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59DD-3F63-BD45-A1DD-3018A58576E4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2D8E-D669-6840-B436-93CBC32F6C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22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6788-9179-4146-9E4D-C7A8887F9EDA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5688B-4CE2-4548-8B66-620EED8AF2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94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46C81-05E4-CF49-A124-CC8C9CCD8188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78F2C-E4B1-524C-9DE1-A099BDCA3D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0" y="0"/>
            <a:ext cx="10160000" cy="76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0090">
                  <a:alpha val="94000"/>
                </a:srgbClr>
              </a:gs>
              <a:gs pos="77000">
                <a:srgbClr val="000090">
                  <a:alpha val="94000"/>
                </a:srgbClr>
              </a:gs>
            </a:gsLst>
            <a:lin ang="10800000" scaled="0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  <a:sym typeface="Arial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066800"/>
            <a:ext cx="84455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524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30" name="Rectangle 3"/>
          <p:cNvSpPr>
            <a:spLocks/>
          </p:cNvSpPr>
          <p:nvPr/>
        </p:nvSpPr>
        <p:spPr bwMode="auto">
          <a:xfrm rot="5400000">
            <a:off x="4775200" y="2235200"/>
            <a:ext cx="609600" cy="1016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4">
                  <a:lumMod val="50000"/>
                  <a:lumOff val="50000"/>
                </a:schemeClr>
              </a:gs>
            </a:gsLst>
            <a:lin ang="1482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6553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311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" name="Rectangle 5"/>
          <p:cNvSpPr>
            <a:spLocks/>
          </p:cNvSpPr>
          <p:nvPr/>
        </p:nvSpPr>
        <p:spPr bwMode="auto">
          <a:xfrm>
            <a:off x="812800" y="71628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0" bIns="0" anchor="ctr">
            <a:spAutoFit/>
          </a:bodyPr>
          <a:lstStyle/>
          <a:p>
            <a:pPr marL="44450"/>
            <a:r>
              <a:rPr lang="it-IT" sz="1200">
                <a:solidFill>
                  <a:srgbClr val="808080"/>
                </a:solidFill>
                <a:cs typeface="Arial" charset="0"/>
              </a:rPr>
              <a:t>L. Fiscarelli, P. Arpaia, G. Deferne, O. Dunkel, L. Walckiers</a:t>
            </a:r>
          </a:p>
          <a:p>
            <a:pPr marL="44450"/>
            <a:r>
              <a:rPr lang="en-US" sz="1200">
                <a:solidFill>
                  <a:srgbClr val="808080"/>
                </a:solidFill>
                <a:cs typeface="Arial" charset="0"/>
              </a:rPr>
              <a:t>IMMW Workshop, Brookhaven, June 2013</a:t>
            </a:r>
          </a:p>
        </p:txBody>
      </p:sp>
      <p:pic>
        <p:nvPicPr>
          <p:cNvPr id="1031" name="Picture 2" descr="LogoOutline-Black-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7088188"/>
            <a:ext cx="21050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+mj-lt"/>
          <a:ea typeface="ＭＳ Ｐゴシック" charset="-128"/>
          <a:cs typeface="ＭＳ Ｐゴシック" charset="0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9pPr>
    </p:titleStyle>
    <p:bodyStyle>
      <a:lvl1pPr marL="425450" indent="-381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94000"/>
        <a:buFont typeface="Wingdings" charset="0"/>
        <a:buChar char="è"/>
        <a:defRPr sz="2000">
          <a:solidFill>
            <a:srgbClr val="000090"/>
          </a:solidFill>
          <a:latin typeface="+mn-lt"/>
          <a:ea typeface="ＭＳ Ｐゴシック" charset="-128"/>
          <a:cs typeface="ＭＳ Ｐゴシック" charset="0"/>
          <a:sym typeface="Arial" charset="0"/>
        </a:defRPr>
      </a:lvl1pPr>
      <a:lvl2pPr marL="819150" indent="-3175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–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2pPr>
      <a:lvl3pPr marL="1263650" indent="-254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•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4pPr>
      <a:lvl5pPr marL="2279650" indent="-254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5pPr>
      <a:lvl6pPr marL="27368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31940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6512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41084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30480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7780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7062788"/>
            <a:ext cx="2370138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91CE3CB-01E0-4046-A039-35D92F5A8CA4}" type="datetimeFigureOut">
              <a:rPr lang="en-GB"/>
              <a:pPr>
                <a:defRPr/>
              </a:pPr>
              <a:t>6/4/13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863" y="7062788"/>
            <a:ext cx="321627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863" y="7062788"/>
            <a:ext cx="2370137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9DCBCB-46E8-B646-A528-5F32686D81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232400" y="6324600"/>
            <a:ext cx="434975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754FCE1A-1C74-F44F-A597-AC952F318344}" type="slidenum">
              <a:rPr lang="en-US" sz="1200">
                <a:solidFill>
                  <a:srgbClr val="808080"/>
                </a:solidFill>
                <a:cs typeface="Arial" charset="0"/>
              </a:rPr>
              <a:pPr eaLnBrk="1" hangingPunct="1"/>
              <a:t>1</a:t>
            </a:fld>
            <a:endParaRPr lang="en-US" sz="120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5200" y="990600"/>
            <a:ext cx="8686800" cy="5638800"/>
          </a:xfrm>
        </p:spPr>
        <p:txBody>
          <a:bodyPr rIns="254000"/>
          <a:lstStyle/>
          <a:p>
            <a:pPr eaLnBrk="1" hangingPunct="1"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r>
              <a:rPr lang="en-US" sz="2800" b="1" dirty="0">
                <a:latin typeface="Arial" charset="0"/>
                <a:ea typeface="ＭＳ Ｐゴシック" charset="0"/>
              </a:rPr>
              <a:t>Magnetic measurements </a:t>
            </a:r>
            <a:r>
              <a:rPr lang="en-US" sz="2800" b="1" dirty="0" smtClean="0">
                <a:latin typeface="Arial" charset="0"/>
                <a:ea typeface="ＭＳ Ｐゴシック" charset="0"/>
              </a:rPr>
              <a:t>on </a:t>
            </a:r>
            <a:r>
              <a:rPr lang="en-US" sz="2800" b="1" dirty="0">
                <a:latin typeface="Arial" charset="0"/>
                <a:ea typeface="ＭＳ Ｐゴシック" charset="0"/>
              </a:rPr>
              <a:t>superconducting magnets </a:t>
            </a:r>
            <a:r>
              <a:rPr lang="en-US" sz="2800" b="1" dirty="0" smtClean="0">
                <a:latin typeface="Arial" charset="0"/>
                <a:ea typeface="ＭＳ Ｐゴシック" charset="0"/>
              </a:rPr>
              <a:t>by </a:t>
            </a:r>
            <a:r>
              <a:rPr lang="en-US" sz="2800" b="1" dirty="0" smtClean="0">
                <a:latin typeface="Arial" charset="0"/>
                <a:ea typeface="ＭＳ Ｐゴシック" charset="0"/>
              </a:rPr>
              <a:t>using the </a:t>
            </a:r>
            <a:r>
              <a:rPr lang="en-US" sz="2800" b="1" dirty="0" smtClean="0">
                <a:latin typeface="Arial" charset="0"/>
                <a:ea typeface="ＭＳ Ｐゴシック" charset="0"/>
              </a:rPr>
              <a:t>FAME </a:t>
            </a:r>
            <a:r>
              <a:rPr lang="en-US" sz="2800" b="1" dirty="0">
                <a:latin typeface="Arial" charset="0"/>
                <a:ea typeface="ＭＳ Ｐゴシック" charset="0"/>
              </a:rPr>
              <a:t>system</a:t>
            </a: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L. Fiscarelli, P. </a:t>
            </a:r>
            <a:r>
              <a:rPr lang="en-US" dirty="0" err="1">
                <a:latin typeface="Calibri" charset="0"/>
                <a:ea typeface="ＭＳ Ｐゴシック" charset="0"/>
              </a:rPr>
              <a:t>Arpaia</a:t>
            </a:r>
            <a:r>
              <a:rPr lang="en-US" dirty="0">
                <a:latin typeface="Calibri" charset="0"/>
                <a:ea typeface="ＭＳ Ｐゴシック" charset="0"/>
              </a:rPr>
              <a:t>, G. </a:t>
            </a:r>
            <a:r>
              <a:rPr lang="en-US" dirty="0" err="1">
                <a:latin typeface="Calibri" charset="0"/>
                <a:ea typeface="ＭＳ Ｐゴシック" charset="0"/>
              </a:rPr>
              <a:t>Deferne</a:t>
            </a:r>
            <a:r>
              <a:rPr lang="en-US" dirty="0">
                <a:latin typeface="Calibri" charset="0"/>
                <a:ea typeface="ＭＳ Ｐゴシック" charset="0"/>
              </a:rPr>
              <a:t>, O. </a:t>
            </a:r>
            <a:r>
              <a:rPr lang="en-US" dirty="0" err="1">
                <a:latin typeface="Calibri" charset="0"/>
                <a:ea typeface="ＭＳ Ｐゴシック" charset="0"/>
              </a:rPr>
              <a:t>Dunkel</a:t>
            </a:r>
            <a:r>
              <a:rPr lang="en-US" dirty="0">
                <a:latin typeface="Calibri" charset="0"/>
                <a:ea typeface="ＭＳ Ｐゴシック" charset="0"/>
              </a:rPr>
              <a:t>, L. </a:t>
            </a:r>
            <a:r>
              <a:rPr lang="en-US" dirty="0" err="1">
                <a:latin typeface="Calibri" charset="0"/>
                <a:ea typeface="ＭＳ Ｐゴシック" charset="0"/>
              </a:rPr>
              <a:t>Walckiers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04.06.2013</a:t>
            </a: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399588" y="7200900"/>
            <a:ext cx="282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fld id="{1C9AF8D3-DB98-0D41-94EF-32B90074F9CD}" type="slidenum">
              <a:rPr lang="en-US" sz="1200">
                <a:solidFill>
                  <a:srgbClr val="808080"/>
                </a:solidFill>
                <a:cs typeface="Arial" charset="0"/>
              </a:rPr>
              <a:pPr algn="ctr" eaLnBrk="1" hangingPunct="1"/>
              <a:t>1</a:t>
            </a:fld>
            <a:endParaRPr lang="en-US" sz="1200">
              <a:solidFill>
                <a:srgbClr val="808080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</a:t>
            </a:r>
            <a:r>
              <a:rPr lang="en-GB" dirty="0" smtClean="0">
                <a:latin typeface="Calibri" charset="0"/>
                <a:ea typeface="ＭＳ Ｐゴシック" charset="0"/>
              </a:rPr>
              <a:t>HQ first </a:t>
            </a:r>
            <a:r>
              <a:rPr lang="en-GB" dirty="0">
                <a:latin typeface="Calibri" charset="0"/>
                <a:ea typeface="ＭＳ Ｐゴシック" charset="0"/>
              </a:rPr>
              <a:t>experience </a:t>
            </a:r>
            <a:r>
              <a:rPr lang="en-GB" dirty="0" smtClean="0">
                <a:latin typeface="Calibri" charset="0"/>
                <a:ea typeface="ＭＳ Ｐゴシック" charset="0"/>
              </a:rPr>
              <a:t>and </a:t>
            </a:r>
            <a:r>
              <a:rPr lang="en-GB" dirty="0">
                <a:latin typeface="Calibri" charset="0"/>
                <a:ea typeface="ＭＳ Ｐゴシック" charset="0"/>
              </a:rPr>
              <a:t>noise</a:t>
            </a:r>
          </a:p>
        </p:txBody>
      </p:sp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762000"/>
            <a:ext cx="4449762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769938"/>
            <a:ext cx="4449762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556000" y="2514600"/>
            <a:ext cx="457200" cy="4572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013200" y="2514600"/>
            <a:ext cx="12192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3098800" y="4953000"/>
            <a:ext cx="457200" cy="4572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56000" y="5029200"/>
            <a:ext cx="18288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276600"/>
            <a:ext cx="4191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Case study 1: HQ </a:t>
            </a:r>
            <a:r>
              <a:rPr lang="en-US" dirty="0">
                <a:latin typeface="Calibri" charset="0"/>
                <a:ea typeface="ＭＳ Ｐゴシック" charset="0"/>
              </a:rPr>
              <a:t>results</a:t>
            </a:r>
          </a:p>
        </p:txBody>
      </p:sp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3276600"/>
            <a:ext cx="37338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762000"/>
            <a:ext cx="33528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838200"/>
            <a:ext cx="352742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27200" y="5715000"/>
          <a:ext cx="6553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557"/>
                <a:gridCol w="1769364"/>
                <a:gridCol w="1466279"/>
              </a:tblGrid>
              <a:tr h="3048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accent2"/>
                          </a:solidFill>
                        </a:rPr>
                        <a:t>TF</a:t>
                      </a:r>
                      <a:endParaRPr lang="en-US" sz="1400" b="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333399"/>
                          </a:solidFill>
                        </a:rPr>
                        <a:t>b</a:t>
                      </a:r>
                      <a:r>
                        <a:rPr lang="en-US" sz="1400" b="0" baseline="-25000" dirty="0" smtClean="0">
                          <a:solidFill>
                            <a:srgbClr val="333399"/>
                          </a:solidFill>
                        </a:rPr>
                        <a:t>6</a:t>
                      </a:r>
                      <a:endParaRPr lang="en-US" sz="1400" b="0" baseline="-250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3399"/>
                          </a:solidFill>
                        </a:rPr>
                        <a:t>Precision (same cycle)</a:t>
                      </a:r>
                      <a:endParaRPr lang="en-US" sz="14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333399"/>
                          </a:solidFill>
                          <a:latin typeface="+mn-lt"/>
                          <a:ea typeface="ＭＳ Ｐゴシック" charset="-128"/>
                          <a:sym typeface="Arial" pitchFamily="34" charset="0"/>
                        </a:rPr>
                        <a:t>~0.01%</a:t>
                      </a:r>
                      <a:endParaRPr lang="en-US" sz="14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333399"/>
                          </a:solidFill>
                        </a:rPr>
                        <a:t>1 ppm</a:t>
                      </a:r>
                      <a:endParaRPr lang="en-US" sz="14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3399"/>
                          </a:solidFill>
                        </a:rPr>
                        <a:t>Repeatability (cycle to cycle)</a:t>
                      </a:r>
                      <a:endParaRPr lang="en-US" sz="14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333399"/>
                          </a:solidFill>
                          <a:latin typeface="+mn-lt"/>
                          <a:ea typeface="ＭＳ Ｐゴシック" charset="-128"/>
                          <a:sym typeface="Arial" pitchFamily="34" charset="0"/>
                        </a:rPr>
                        <a:t>~0.01%</a:t>
                      </a:r>
                      <a:endParaRPr lang="en-US" sz="1400" dirty="0" smtClean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333399"/>
                          </a:solidFill>
                        </a:rPr>
                        <a:t>10 ppm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3399"/>
                          </a:solidFill>
                        </a:rPr>
                        <a:t>Time resolution</a:t>
                      </a:r>
                      <a:endParaRPr lang="en-US" sz="14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333399"/>
                          </a:solidFill>
                        </a:rPr>
                        <a:t>from 0.5 to 2 s</a:t>
                      </a:r>
                      <a:endParaRPr lang="en-US" sz="14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382000" cy="647700"/>
          </a:xfrm>
        </p:spPr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Correction </a:t>
            </a:r>
            <a:r>
              <a:rPr lang="en-US" dirty="0">
                <a:latin typeface="Calibri" charset="0"/>
                <a:ea typeface="ＭＳ Ｐゴシック" charset="0"/>
              </a:rPr>
              <a:t>for shaft at cryogenic temperature  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79400" y="5689600"/>
            <a:ext cx="9601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The correction factor [2] usually used at CERN for dipoles (0.9975 linear) seems to be not enough accurate for quadrupole measurement shaft.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But a more careful analysis could help…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7263" y="1019175"/>
            <a:ext cx="6162675" cy="357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algn="ctr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b="1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Stair-step test on </a:t>
            </a:r>
            <a:r>
              <a:rPr lang="en-US" b="1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MQXC </a:t>
            </a:r>
            <a:r>
              <a:rPr lang="en-US" b="1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at 1.9 K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584200" y="6705600"/>
            <a:ext cx="9448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2D2D8A"/>
                </a:solidFill>
              </a:rPr>
              <a:t>[2] L. Denieau, “Coil Calibration – Computation and storage of sensitivity factors”, MTA-IN-98-021 </a:t>
            </a: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447800"/>
            <a:ext cx="68199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3200" y="2166938"/>
            <a:ext cx="3632200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 difference with simulation of 1.2%  on the TF by applying the room-temperature coil sensitivity factors.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 smtClean="0">
                <a:solidFill>
                  <a:srgbClr val="000090"/>
                </a:solidFill>
                <a:latin typeface="Calibri" pitchFamily="34" charset="0"/>
                <a:ea typeface="ＭＳ Ｐゴシック" pitchFamily="34" charset="-128"/>
                <a:cs typeface="+mn-cs"/>
                <a:sym typeface="Arial" pitchFamily="34" charset="0"/>
              </a:rPr>
              <a:t>To increase </a:t>
            </a:r>
            <a:r>
              <a:rPr lang="en-US" dirty="0">
                <a:solidFill>
                  <a:srgbClr val="000090"/>
                </a:solidFill>
                <a:latin typeface="Calibri" pitchFamily="34" charset="0"/>
                <a:ea typeface="ＭＳ Ｐゴシック" pitchFamily="34" charset="-128"/>
                <a:cs typeface="+mn-cs"/>
                <a:sym typeface="Arial" pitchFamily="34" charset="0"/>
              </a:rPr>
              <a:t>the accuracy </a:t>
            </a:r>
            <a:r>
              <a:rPr lang="en-US" dirty="0" smtClean="0">
                <a:solidFill>
                  <a:srgbClr val="000090"/>
                </a:solidFill>
                <a:latin typeface="Calibri" pitchFamily="34" charset="0"/>
                <a:ea typeface="ＭＳ Ｐゴシック" pitchFamily="34" charset="-128"/>
                <a:cs typeface="+mn-cs"/>
                <a:sym typeface="Arial" pitchFamily="34" charset="0"/>
              </a:rPr>
              <a:t>we need </a:t>
            </a:r>
            <a:r>
              <a:rPr lang="en-US" dirty="0">
                <a:solidFill>
                  <a:srgbClr val="000090"/>
                </a:solidFill>
                <a:latin typeface="Calibri" pitchFamily="34" charset="0"/>
                <a:ea typeface="ＭＳ Ｐゴシック" pitchFamily="34" charset="-128"/>
                <a:cs typeface="+mn-cs"/>
                <a:sym typeface="Arial" pitchFamily="34" charset="0"/>
              </a:rPr>
              <a:t>for calibration at cryogenic temperature.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http://cryogenics.nist.gov/MPropsMAY/G-10%20CR%20Fiberglass%20Epoxy/G-10%20Normal%20L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066800"/>
            <a:ext cx="4032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534400" cy="647700"/>
          </a:xfrm>
        </p:spPr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Correction </a:t>
            </a:r>
            <a:r>
              <a:rPr lang="en-US" dirty="0">
                <a:latin typeface="Calibri" charset="0"/>
                <a:ea typeface="ＭＳ Ｐゴシック" charset="0"/>
              </a:rPr>
              <a:t>for shaft at cryogenic temperature  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025" y="6748463"/>
            <a:ext cx="94488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[3] http://cryogenics.nist.gov/MPropsMAY/G-10%20CR%20Fiberglass%20Epoxy/G10CRFiberglassEpoxy_rev.htm</a:t>
            </a:r>
          </a:p>
        </p:txBody>
      </p:sp>
      <p:pic>
        <p:nvPicPr>
          <p:cNvPr id="2662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23975"/>
            <a:ext cx="44545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244475" y="914400"/>
            <a:ext cx="650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90"/>
                </a:solidFill>
                <a:latin typeface="Calibri" charset="0"/>
              </a:rPr>
              <a:t>Material Properties: G-10 CR (Fiberglass Epoxy) [3]</a:t>
            </a:r>
            <a:endParaRPr lang="en-GB" b="1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26630" name="Picture 5" descr="http://cryogenics.nist.gov/MPropsMAY/G-10%20CR%20Fiberglass%20Epoxy/G-10%20Warp%20L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25875"/>
            <a:ext cx="39624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431800" y="5026025"/>
            <a:ext cx="50800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We range from 300 K to 1.9 K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§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our </a:t>
            </a:r>
            <a:r>
              <a:rPr lang="en-US" u="sng">
                <a:solidFill>
                  <a:srgbClr val="000090"/>
                </a:solidFill>
                <a:latin typeface="Calibri" charset="0"/>
              </a:rPr>
              <a:t>linear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 thermal coefficient is </a:t>
            </a:r>
            <a:r>
              <a:rPr lang="ja-JP" altLang="en-US">
                <a:solidFill>
                  <a:srgbClr val="000090"/>
                </a:solidFill>
                <a:latin typeface="Calibri" charset="0"/>
              </a:rPr>
              <a:t>‘</a:t>
            </a:r>
            <a:r>
              <a:rPr lang="en-US" altLang="ja-JP">
                <a:solidFill>
                  <a:srgbClr val="000090"/>
                </a:solidFill>
                <a:latin typeface="Calibri" charset="0"/>
              </a:rPr>
              <a:t>a</a:t>
            </a:r>
            <a:r>
              <a:rPr lang="ja-JP" altLang="en-US">
                <a:solidFill>
                  <a:srgbClr val="000090"/>
                </a:solidFill>
                <a:latin typeface="Calibri" charset="0"/>
              </a:rPr>
              <a:t>’</a:t>
            </a:r>
            <a:endParaRPr lang="en-US" altLang="ja-JP">
              <a:solidFill>
                <a:srgbClr val="000090"/>
              </a:solidFill>
              <a:latin typeface="Calibri" charset="0"/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But a shaft is a 3D object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§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a</a:t>
            </a:r>
            <a:r>
              <a:rPr lang="en-US" baseline="-25000">
                <a:solidFill>
                  <a:srgbClr val="000090"/>
                </a:solidFill>
                <a:latin typeface="Calibri" charset="0"/>
              </a:rPr>
              <a:t>normal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>
                <a:solidFill>
                  <a:srgbClr val="000090"/>
                </a:solidFill>
                <a:latin typeface="Calibri" charset="0"/>
                <a:sym typeface="Symbol" charset="0"/>
              </a:rPr>
              <a:t>, 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a</a:t>
            </a:r>
            <a:r>
              <a:rPr lang="en-US" baseline="-25000">
                <a:solidFill>
                  <a:srgbClr val="000090"/>
                </a:solidFill>
                <a:latin typeface="Calibri" charset="0"/>
              </a:rPr>
              <a:t>warp </a:t>
            </a:r>
            <a:r>
              <a:rPr lang="en-US">
                <a:solidFill>
                  <a:srgbClr val="000090"/>
                </a:solidFill>
                <a:latin typeface="Calibri" charset="0"/>
                <a:sym typeface="Symbol" charset="0"/>
              </a:rPr>
              <a:t>,</a:t>
            </a:r>
            <a:r>
              <a:rPr lang="en-US">
                <a:solidFill>
                  <a:srgbClr val="000090"/>
                </a:solidFill>
                <a:sym typeface="Symbol" charset="0"/>
              </a:rPr>
              <a:t> 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a</a:t>
            </a:r>
            <a:r>
              <a:rPr lang="en-US" baseline="-25000">
                <a:solidFill>
                  <a:srgbClr val="000090"/>
                </a:solidFill>
                <a:latin typeface="Calibri" charset="0"/>
              </a:rPr>
              <a:t>warp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 </a:t>
            </a:r>
            <a:endParaRPr lang="en-GB">
              <a:solidFill>
                <a:srgbClr val="00009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9220200" cy="647700"/>
          </a:xfrm>
        </p:spPr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Correction </a:t>
            </a:r>
            <a:r>
              <a:rPr lang="en-US" dirty="0">
                <a:latin typeface="Calibri" charset="0"/>
                <a:ea typeface="ＭＳ Ｐゴシック" charset="0"/>
              </a:rPr>
              <a:t>for shaft at cryogenic temperature  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400" y="6096000"/>
            <a:ext cx="9601200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 test of a sample shaft in liquid nitrogen (some practical difficulties) could give a confirmation.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79600" y="1019175"/>
            <a:ext cx="6164263" cy="357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algn="ctr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b="1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Stair-step test on </a:t>
            </a:r>
            <a:r>
              <a:rPr lang="en-US" b="1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MQXC </a:t>
            </a:r>
            <a:r>
              <a:rPr lang="en-US" b="1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at 1.9 K</a:t>
            </a:r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600200"/>
            <a:ext cx="7019925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08800" y="2133600"/>
            <a:ext cx="3276600" cy="3119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The correction factor, computed by using values reported on the NIST tables, is 0.9879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 difference </a:t>
            </a:r>
            <a:r>
              <a:rPr lang="en-US" dirty="0" err="1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wrt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simulation of few units on the TF by applying the corrected coil sensitivity factors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9220200" cy="647700"/>
          </a:xfrm>
        </p:spPr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summary 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965200" y="1371600"/>
            <a:ext cx="8458200" cy="4038600"/>
          </a:xfrm>
        </p:spPr>
        <p:txBody>
          <a:bodyPr lIns="101599" tIns="50799" rIns="101599" bIns="50799"/>
          <a:lstStyle/>
          <a:p>
            <a:pPr marL="44450" indent="0">
              <a:buNone/>
            </a:pPr>
            <a:r>
              <a:rPr lang="en-US" dirty="0" smtClean="0">
                <a:latin typeface="Calibri" charset="0"/>
                <a:ea typeface="ＭＳ Ｐゴシック" charset="0"/>
              </a:rPr>
              <a:t>Exploitation of FAME on the vertical cryostat station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b</a:t>
            </a:r>
            <a:r>
              <a:rPr lang="fr-CH" dirty="0" smtClean="0">
                <a:latin typeface="Calibri" charset="0"/>
                <a:ea typeface="ＭＳ Ｐゴシック" charset="0"/>
              </a:rPr>
              <a:t>ucking improvement on HQ shaft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n</a:t>
            </a:r>
            <a:r>
              <a:rPr lang="fr-CH" dirty="0" smtClean="0">
                <a:latin typeface="Calibri" charset="0"/>
                <a:ea typeface="ＭＳ Ｐゴシック" charset="0"/>
              </a:rPr>
              <a:t>oise triggered by high fields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</a:t>
            </a:r>
            <a:r>
              <a:rPr lang="fr-CH" dirty="0" smtClean="0">
                <a:latin typeface="Calibri" charset="0"/>
                <a:ea typeface="ＭＳ Ｐゴシック" charset="0"/>
              </a:rPr>
              <a:t>hermal constriction correction</a:t>
            </a:r>
          </a:p>
          <a:p>
            <a:pPr lvl="1"/>
            <a:endParaRPr lang="fr-CH" dirty="0" smtClean="0">
              <a:latin typeface="Calibri" charset="0"/>
              <a:ea typeface="ＭＳ Ｐゴシック" charset="0"/>
            </a:endParaRPr>
          </a:p>
          <a:p>
            <a:pPr marL="44450" indent="0">
              <a:buNone/>
            </a:pPr>
            <a:r>
              <a:rPr lang="en-US" dirty="0" smtClean="0">
                <a:latin typeface="Calibri" charset="0"/>
                <a:ea typeface="ＭＳ Ｐゴシック" charset="0"/>
              </a:rPr>
              <a:t>I</a:t>
            </a:r>
            <a:r>
              <a:rPr lang="fr-CH" dirty="0" smtClean="0">
                <a:latin typeface="Calibri" charset="0"/>
                <a:ea typeface="ＭＳ Ｐゴシック" charset="0"/>
              </a:rPr>
              <a:t>n </a:t>
            </a:r>
            <a:r>
              <a:rPr lang="fr-CH" dirty="0" smtClean="0">
                <a:latin typeface="Calibri" charset="0"/>
                <a:ea typeface="ＭＳ Ｐゴシック" charset="0"/>
              </a:rPr>
              <a:t>general:</a:t>
            </a:r>
            <a:endParaRPr lang="en-GB" dirty="0" smtClean="0">
              <a:latin typeface="Calibri" charset="0"/>
              <a:ea typeface="ＭＳ Ｐゴシック" charset="0"/>
            </a:endParaRPr>
          </a:p>
          <a:p>
            <a:pPr lvl="1"/>
            <a:r>
              <a:rPr lang="fr-FR" dirty="0" err="1" smtClean="0">
                <a:latin typeface="Calibri" charset="0"/>
                <a:ea typeface="ＭＳ Ｐゴシック" charset="0"/>
              </a:rPr>
              <a:t>suitable</a:t>
            </a:r>
            <a:r>
              <a:rPr lang="en-GB" dirty="0" smtClean="0">
                <a:latin typeface="Calibri" charset="0"/>
                <a:ea typeface="ＭＳ Ｐゴシック" charset="0"/>
              </a:rPr>
              <a:t> precision for main field measurement (constriction correction)</a:t>
            </a:r>
          </a:p>
          <a:p>
            <a:pPr lvl="1"/>
            <a:r>
              <a:rPr lang="nl-NL" dirty="0" smtClean="0">
                <a:latin typeface="Calibri" charset="0"/>
                <a:ea typeface="ＭＳ Ｐゴシック" charset="0"/>
              </a:rPr>
              <a:t>high</a:t>
            </a:r>
            <a:r>
              <a:rPr lang="en-GB" dirty="0" smtClean="0">
                <a:latin typeface="Calibri" charset="0"/>
                <a:ea typeface="ＭＳ Ｐゴシック" charset="0"/>
              </a:rPr>
              <a:t> precision for </a:t>
            </a:r>
            <a:r>
              <a:rPr lang="en-GB" dirty="0" err="1" smtClean="0">
                <a:latin typeface="Calibri" charset="0"/>
                <a:ea typeface="ＭＳ Ｐゴシック" charset="0"/>
              </a:rPr>
              <a:t>multipoles</a:t>
            </a:r>
            <a:r>
              <a:rPr lang="en-GB" dirty="0" smtClean="0">
                <a:latin typeface="Calibri" charset="0"/>
                <a:ea typeface="ＭＳ Ｐゴシック" charset="0"/>
              </a:rPr>
              <a:t> (large radius)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s</a:t>
            </a:r>
            <a:r>
              <a:rPr lang="en-GB" dirty="0" err="1" smtClean="0">
                <a:latin typeface="Calibri" charset="0"/>
                <a:ea typeface="ＭＳ Ｐゴシック" charset="0"/>
              </a:rPr>
              <a:t>uitable</a:t>
            </a:r>
            <a:r>
              <a:rPr lang="en-GB" dirty="0" smtClean="0">
                <a:latin typeface="Calibri" charset="0"/>
                <a:ea typeface="ＭＳ Ｐゴシック" charset="0"/>
              </a:rPr>
              <a:t> time resolution (up to 2 turn/s)  </a:t>
            </a:r>
            <a:endParaRPr lang="en-GB" dirty="0" smtClean="0">
              <a:latin typeface="Calibri" charset="0"/>
              <a:ea typeface="ＭＳ Ｐゴシック" charset="0"/>
            </a:endParaRPr>
          </a:p>
          <a:p>
            <a:pPr marL="501650" lvl="1" indent="0">
              <a:buNone/>
            </a:pPr>
            <a:endParaRPr lang="en-GB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69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839200" cy="6477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Case study </a:t>
            </a:r>
            <a:r>
              <a:rPr lang="en-US" dirty="0" smtClean="0">
                <a:latin typeface="Calibri" charset="0"/>
                <a:ea typeface="ＭＳ Ｐゴシック" charset="0"/>
              </a:rPr>
              <a:t>2: </a:t>
            </a:r>
            <a:r>
              <a:rPr lang="en-US" dirty="0">
                <a:latin typeface="Calibri" charset="0"/>
                <a:ea typeface="ＭＳ Ｐゴシック" charset="0"/>
              </a:rPr>
              <a:t>Fast</a:t>
            </a:r>
            <a:r>
              <a:rPr lang="en-US" dirty="0" smtClean="0">
                <a:latin typeface="Calibri" charset="0"/>
                <a:ea typeface="ＭＳ Ｐゴシック" charset="0"/>
              </a:rPr>
              <a:t>-cycled </a:t>
            </a:r>
            <a:r>
              <a:rPr lang="en-US" dirty="0">
                <a:latin typeface="Calibri" charset="0"/>
                <a:ea typeface="ＭＳ Ｐゴシック" charset="0"/>
              </a:rPr>
              <a:t>superconducting magnet (FCM)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89800" y="1876425"/>
            <a:ext cx="26733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Courtesy of L. Bottura</a:t>
            </a:r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476500"/>
            <a:ext cx="77724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127000" y="762000"/>
            <a:ext cx="99568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2800" b="1" dirty="0" smtClean="0">
                <a:solidFill>
                  <a:srgbClr val="2D2D8A"/>
                </a:solidFill>
              </a:rPr>
              <a:t>Fast-cycled </a:t>
            </a:r>
            <a:r>
              <a:rPr lang="en-US" sz="2800" b="1" dirty="0">
                <a:solidFill>
                  <a:srgbClr val="2D2D8A"/>
                </a:solidFill>
              </a:rPr>
              <a:t>superconducting magnet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2400" dirty="0"/>
              <a:t>Goal: produce and test a representative model of a PS2 magnet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55000"/>
              <a:buFont typeface="Wingdings" charset="0"/>
              <a:buChar char="n"/>
            </a:pPr>
            <a:r>
              <a:rPr lang="en-US" dirty="0" err="1">
                <a:solidFill>
                  <a:srgbClr val="0000FF"/>
                </a:solidFill>
              </a:rPr>
              <a:t>B</a:t>
            </a:r>
            <a:r>
              <a:rPr lang="en-US" baseline="-25000" dirty="0" err="1">
                <a:solidFill>
                  <a:srgbClr val="0000FF"/>
                </a:solidFill>
              </a:rPr>
              <a:t>max</a:t>
            </a:r>
            <a:r>
              <a:rPr lang="en-US" dirty="0">
                <a:solidFill>
                  <a:srgbClr val="0000FF"/>
                </a:solidFill>
              </a:rPr>
              <a:t> = 2.3 T (minimum 1.8 T) </a:t>
            </a:r>
          </a:p>
          <a:p>
            <a:pPr marL="692150" lvl="1" indent="-3476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55000"/>
              <a:buFont typeface="Wingdings" charset="0"/>
              <a:buChar char="n"/>
            </a:pPr>
            <a:r>
              <a:rPr lang="en-US" dirty="0">
                <a:solidFill>
                  <a:srgbClr val="0000FF"/>
                </a:solidFill>
              </a:rPr>
              <a:t>dB/</a:t>
            </a:r>
            <a:r>
              <a:rPr lang="en-US" dirty="0" err="1">
                <a:solidFill>
                  <a:srgbClr val="0000FF"/>
                </a:solidFill>
              </a:rPr>
              <a:t>dt</a:t>
            </a:r>
            <a:r>
              <a:rPr lang="en-US" baseline="-25000" dirty="0" err="1">
                <a:solidFill>
                  <a:srgbClr val="0000FF"/>
                </a:solidFill>
              </a:rPr>
              <a:t>max</a:t>
            </a:r>
            <a:r>
              <a:rPr lang="en-US" dirty="0">
                <a:solidFill>
                  <a:srgbClr val="0000FF"/>
                </a:solidFill>
              </a:rPr>
              <a:t> = 2.3 T/s (</a:t>
            </a:r>
            <a:r>
              <a:rPr lang="en-US" dirty="0" err="1">
                <a:solidFill>
                  <a:srgbClr val="0000FF"/>
                </a:solidFill>
              </a:rPr>
              <a:t>B</a:t>
            </a:r>
            <a:r>
              <a:rPr lang="en-US" baseline="-25000" dirty="0" err="1">
                <a:solidFill>
                  <a:srgbClr val="0000FF"/>
                </a:solidFill>
              </a:rPr>
              <a:t>max</a:t>
            </a:r>
            <a:r>
              <a:rPr lang="en-US" dirty="0">
                <a:solidFill>
                  <a:srgbClr val="0000FF"/>
                </a:solidFill>
              </a:rPr>
              <a:t> in 1 s) (minimum 1.5 T/s) </a:t>
            </a:r>
          </a:p>
        </p:txBody>
      </p: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286000"/>
            <a:ext cx="40386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676400"/>
            <a:ext cx="48101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>
            <a:fillRect/>
          </a:stretch>
        </p:blipFill>
        <p:spPr bwMode="auto">
          <a:xfrm>
            <a:off x="660400" y="2536825"/>
            <a:ext cx="3429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2741613" y="3482975"/>
            <a:ext cx="1412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/>
              <a:t>normal </a:t>
            </a:r>
          </a:p>
          <a:p>
            <a:pPr algn="ctr">
              <a:defRPr/>
            </a:pPr>
            <a:r>
              <a:rPr lang="en-US"/>
              <a:t>conducting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90538" y="3482975"/>
            <a:ext cx="1412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/>
              <a:t>super </a:t>
            </a:r>
          </a:p>
          <a:p>
            <a:pPr algn="ctr">
              <a:defRPr/>
            </a:pPr>
            <a:r>
              <a:rPr lang="en-US"/>
              <a:t>conducting</a:t>
            </a:r>
          </a:p>
        </p:txBody>
      </p:sp>
      <p:graphicFrame>
        <p:nvGraphicFramePr>
          <p:cNvPr id="7" name="Group 41"/>
          <p:cNvGraphicFramePr>
            <a:graphicFrameLocks noGrp="1"/>
          </p:cNvGraphicFramePr>
          <p:nvPr/>
        </p:nvGraphicFramePr>
        <p:xfrm>
          <a:off x="184150" y="4168775"/>
          <a:ext cx="2133600" cy="822348"/>
        </p:xfrm>
        <a:graphic>
          <a:graphicData uri="http://schemas.openxmlformats.org/drawingml/2006/table">
            <a:tbl>
              <a:tblPr/>
              <a:tblGrid>
                <a:gridCol w="1600200"/>
                <a:gridCol w="533400"/>
              </a:tblGrid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Iron weight [tons]</a:t>
                      </a: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Peak voltage [V]</a:t>
                      </a: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 loss power [W]</a:t>
                      </a: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1.3</a:t>
                      </a: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47"/>
          <p:cNvGraphicFramePr>
            <a:graphicFrameLocks noGrp="1"/>
          </p:cNvGraphicFramePr>
          <p:nvPr/>
        </p:nvGraphicFramePr>
        <p:xfrm>
          <a:off x="2470150" y="4168775"/>
          <a:ext cx="2209800" cy="822348"/>
        </p:xfrm>
        <a:graphic>
          <a:graphicData uri="http://schemas.openxmlformats.org/drawingml/2006/table">
            <a:tbl>
              <a:tblPr/>
              <a:tblGrid>
                <a:gridCol w="1752600"/>
                <a:gridCol w="457200"/>
              </a:tblGrid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Iron weight [tons]</a:t>
                      </a: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Peak voltage [V]</a:t>
                      </a: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</a:t>
                      </a: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Resistive power [kW]</a:t>
                      </a: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71" name="AutoShape 7"/>
          <p:cNvSpPr>
            <a:spLocks/>
          </p:cNvSpPr>
          <p:nvPr/>
        </p:nvSpPr>
        <p:spPr bwMode="auto">
          <a:xfrm>
            <a:off x="7078663" y="4900613"/>
            <a:ext cx="1365250" cy="406400"/>
          </a:xfrm>
          <a:prstGeom prst="accentCallout2">
            <a:avLst>
              <a:gd name="adj1" fmla="val 26833"/>
              <a:gd name="adj2" fmla="val 104764"/>
              <a:gd name="adj3" fmla="val 17458"/>
              <a:gd name="adj4" fmla="val 114162"/>
              <a:gd name="adj5" fmla="val -162776"/>
              <a:gd name="adj6" fmla="val 124824"/>
            </a:avLst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Warm iron</a:t>
            </a:r>
          </a:p>
        </p:txBody>
      </p:sp>
      <p:sp>
        <p:nvSpPr>
          <p:cNvPr id="14372" name="AutoShape 8"/>
          <p:cNvSpPr>
            <a:spLocks/>
          </p:cNvSpPr>
          <p:nvPr/>
        </p:nvSpPr>
        <p:spPr bwMode="auto">
          <a:xfrm>
            <a:off x="5919788" y="5308600"/>
            <a:ext cx="3808412" cy="406400"/>
          </a:xfrm>
          <a:prstGeom prst="accentCallout2">
            <a:avLst>
              <a:gd name="adj1" fmla="val 28125"/>
              <a:gd name="adj2" fmla="val -2000"/>
              <a:gd name="adj3" fmla="val -9375"/>
              <a:gd name="adj4" fmla="val -4708"/>
              <a:gd name="adj5" fmla="val -311325"/>
              <a:gd name="adj6" fmla="val 38683"/>
            </a:avLst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Cryostated</a:t>
            </a: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 superconducting coil</a:t>
            </a: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490538" y="58674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Potential for saving 7 MW of the 15 MW estimated total power consumption of PS2 complex</a:t>
            </a:r>
          </a:p>
        </p:txBody>
      </p:sp>
      <p:sp>
        <p:nvSpPr>
          <p:cNvPr id="2" name="Rectangle 1"/>
          <p:cNvSpPr/>
          <p:nvPr/>
        </p:nvSpPr>
        <p:spPr>
          <a:xfrm>
            <a:off x="693738" y="1143000"/>
            <a:ext cx="8424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Superferric</a:t>
            </a:r>
            <a:r>
              <a:rPr lang="en-GB" b="1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 design </a:t>
            </a:r>
            <a:r>
              <a:rPr lang="en-GB" b="1" dirty="0" err="1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vs</a:t>
            </a:r>
            <a:r>
              <a:rPr lang="en-GB" b="1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 normal conducting design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42200" y="6553200"/>
            <a:ext cx="26733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Courtesy of L. Bottura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839200" cy="6477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Case study </a:t>
            </a:r>
            <a:r>
              <a:rPr lang="en-US" dirty="0" smtClean="0">
                <a:latin typeface="Calibri" charset="0"/>
                <a:ea typeface="ＭＳ Ｐゴシック" charset="0"/>
              </a:rPr>
              <a:t>2: </a:t>
            </a:r>
            <a:r>
              <a:rPr lang="en-US" dirty="0">
                <a:latin typeface="Calibri" charset="0"/>
                <a:ea typeface="ＭＳ Ｐゴシック" charset="0"/>
              </a:rPr>
              <a:t>Fast</a:t>
            </a:r>
            <a:r>
              <a:rPr lang="en-US" dirty="0" smtClean="0">
                <a:latin typeface="Calibri" charset="0"/>
                <a:ea typeface="ＭＳ Ｐゴシック" charset="0"/>
              </a:rPr>
              <a:t>-cycled </a:t>
            </a:r>
            <a:r>
              <a:rPr lang="en-US" dirty="0">
                <a:latin typeface="Calibri" charset="0"/>
                <a:ea typeface="ＭＳ Ｐゴシック" charset="0"/>
              </a:rPr>
              <a:t>superconducting magnet (FCM)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990600"/>
            <a:ext cx="7319963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7"/>
          <p:cNvSpPr>
            <a:spLocks/>
          </p:cNvSpPr>
          <p:nvPr/>
        </p:nvSpPr>
        <p:spPr bwMode="auto">
          <a:xfrm>
            <a:off x="8356600" y="3192463"/>
            <a:ext cx="1365250" cy="406400"/>
          </a:xfrm>
          <a:prstGeom prst="accentCallout2">
            <a:avLst>
              <a:gd name="adj1" fmla="val 64333"/>
              <a:gd name="adj2" fmla="val -1282"/>
              <a:gd name="adj3" fmla="val -186449"/>
              <a:gd name="adj4" fmla="val -62352"/>
              <a:gd name="adj5" fmla="val 99722"/>
              <a:gd name="adj6" fmla="val -166106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Warm iron</a:t>
            </a:r>
          </a:p>
        </p:txBody>
      </p:sp>
      <p:sp>
        <p:nvSpPr>
          <p:cNvPr id="17413" name="AutoShape 8"/>
          <p:cNvSpPr>
            <a:spLocks/>
          </p:cNvSpPr>
          <p:nvPr/>
        </p:nvSpPr>
        <p:spPr bwMode="auto">
          <a:xfrm>
            <a:off x="8356600" y="4545013"/>
            <a:ext cx="1138238" cy="400050"/>
          </a:xfrm>
          <a:prstGeom prst="accentCallout2">
            <a:avLst>
              <a:gd name="adj1" fmla="val 28125"/>
              <a:gd name="adj2" fmla="val -2000"/>
              <a:gd name="adj3" fmla="val -9375"/>
              <a:gd name="adj4" fmla="val -355269"/>
              <a:gd name="adj5" fmla="val -293153"/>
              <a:gd name="adj6" fmla="val -596565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Cryostat</a:t>
            </a:r>
          </a:p>
        </p:txBody>
      </p:sp>
      <p:sp>
        <p:nvSpPr>
          <p:cNvPr id="17414" name="AutoShape 8"/>
          <p:cNvSpPr>
            <a:spLocks/>
          </p:cNvSpPr>
          <p:nvPr/>
        </p:nvSpPr>
        <p:spPr bwMode="auto">
          <a:xfrm>
            <a:off x="8350250" y="5848350"/>
            <a:ext cx="1166813" cy="400050"/>
          </a:xfrm>
          <a:prstGeom prst="accentCallout2">
            <a:avLst>
              <a:gd name="adj1" fmla="val 28125"/>
              <a:gd name="adj2" fmla="val -2000"/>
              <a:gd name="adj3" fmla="val -152208"/>
              <a:gd name="adj4" fmla="val -497519"/>
              <a:gd name="adj5" fmla="val -255065"/>
              <a:gd name="adj6" fmla="val -57047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Aperture</a:t>
            </a:r>
          </a:p>
        </p:txBody>
      </p:sp>
      <p:sp>
        <p:nvSpPr>
          <p:cNvPr id="17415" name="AutoShape 7"/>
          <p:cNvSpPr>
            <a:spLocks/>
          </p:cNvSpPr>
          <p:nvPr/>
        </p:nvSpPr>
        <p:spPr bwMode="auto">
          <a:xfrm>
            <a:off x="8362950" y="1219200"/>
            <a:ext cx="1538288" cy="1016000"/>
          </a:xfrm>
          <a:prstGeom prst="accentCallout2">
            <a:avLst>
              <a:gd name="adj1" fmla="val 64333"/>
              <a:gd name="adj2" fmla="val -1282"/>
              <a:gd name="adj3" fmla="val 9065"/>
              <a:gd name="adj4" fmla="val -46231"/>
              <a:gd name="adj5" fmla="val 10241"/>
              <a:gd name="adj6" fmla="val -67366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Current and</a:t>
            </a: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helium</a:t>
            </a:r>
          </a:p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feeding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839200" cy="6477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Case study </a:t>
            </a:r>
            <a:r>
              <a:rPr lang="en-US" dirty="0" smtClean="0">
                <a:latin typeface="Calibri" charset="0"/>
                <a:ea typeface="ＭＳ Ｐゴシック" charset="0"/>
              </a:rPr>
              <a:t>2: </a:t>
            </a:r>
            <a:r>
              <a:rPr lang="en-US" dirty="0">
                <a:latin typeface="Calibri" charset="0"/>
                <a:ea typeface="ＭＳ Ｐゴシック" charset="0"/>
              </a:rPr>
              <a:t>Fast</a:t>
            </a:r>
            <a:r>
              <a:rPr lang="en-US" dirty="0" smtClean="0">
                <a:latin typeface="Calibri" charset="0"/>
                <a:ea typeface="ＭＳ Ｐゴシック" charset="0"/>
              </a:rPr>
              <a:t>-cycled </a:t>
            </a:r>
            <a:r>
              <a:rPr lang="en-US" dirty="0">
                <a:latin typeface="Calibri" charset="0"/>
                <a:ea typeface="ＭＳ Ｐゴシック" charset="0"/>
              </a:rPr>
              <a:t>superconducting magnet (FCM)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1384280"/>
            <a:ext cx="838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Demonstration model measured at CERN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by using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 special cryogenics bench developed for the Superconducting Link (</a:t>
            </a:r>
            <a:r>
              <a:rPr lang="en-US" sz="2400" dirty="0" err="1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SLink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) at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SM18</a:t>
            </a:r>
          </a:p>
          <a:p>
            <a:pPr algn="just">
              <a:defRPr/>
            </a:pPr>
            <a:endParaRPr lang="en-US" sz="2400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algn="ctr">
              <a:defRPr/>
            </a:pP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CHALLENGE</a:t>
            </a:r>
          </a:p>
          <a:p>
            <a:pPr algn="ctr">
              <a:defRPr/>
            </a:pPr>
            <a:endParaRPr lang="en-US" sz="2400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algn="just">
              <a:defRPr/>
            </a:pPr>
            <a:endParaRPr lang="en-US" sz="2400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algn="just">
              <a:defRPr/>
            </a:pPr>
            <a:r>
              <a:rPr lang="en-GB" sz="2400" dirty="0">
                <a:solidFill>
                  <a:srgbClr val="000090"/>
                </a:solidFill>
                <a:latin typeface="Calibri"/>
                <a:ea typeface="ＭＳ Ｐゴシック" charset="-128"/>
                <a:sym typeface="Arial" pitchFamily="34" charset="0"/>
              </a:rPr>
              <a:t>a fast and not expensive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ea typeface="ＭＳ Ｐゴシック" charset="-128"/>
                <a:sym typeface="Arial" pitchFamily="34" charset="0"/>
              </a:rPr>
              <a:t>solution, </a:t>
            </a:r>
            <a:r>
              <a:rPr lang="fr-FR" sz="2400" dirty="0" err="1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reuse</a:t>
            </a:r>
            <a:r>
              <a:rPr lang="en-GB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of existing tools, for measuring a single prototype magnet and assure a suitable design verification</a:t>
            </a:r>
            <a:endParaRPr lang="en-GB" sz="2400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4622800" y="3505200"/>
            <a:ext cx="381000" cy="2286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839200" cy="6477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Case study 1: Fast</a:t>
            </a:r>
            <a:r>
              <a:rPr lang="en-US" dirty="0" smtClean="0">
                <a:latin typeface="Calibri" charset="0"/>
                <a:ea typeface="ＭＳ Ｐゴシック" charset="0"/>
              </a:rPr>
              <a:t>-cycled </a:t>
            </a:r>
            <a:r>
              <a:rPr lang="en-US" dirty="0">
                <a:latin typeface="Calibri" charset="0"/>
                <a:ea typeface="ＭＳ Ｐゴシック" charset="0"/>
              </a:rPr>
              <a:t>superconducting magnet (FCM)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00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Overview</a:t>
            </a:r>
          </a:p>
        </p:txBody>
      </p:sp>
      <p:sp>
        <p:nvSpPr>
          <p:cNvPr id="17410" name="Segnaposto contenuto 2"/>
          <p:cNvSpPr>
            <a:spLocks noGrp="1"/>
          </p:cNvSpPr>
          <p:nvPr>
            <p:ph idx="1"/>
          </p:nvPr>
        </p:nvSpPr>
        <p:spPr/>
        <p:txBody>
          <a:bodyPr lIns="101599" tIns="50799" rIns="101599" bIns="50799"/>
          <a:lstStyle/>
          <a:p>
            <a:r>
              <a:rPr lang="en-GB" dirty="0" smtClean="0">
                <a:latin typeface="Calibri" charset="0"/>
                <a:ea typeface="ＭＳ Ｐゴシック" charset="0"/>
              </a:rPr>
              <a:t>Introduction: what is FAME?</a:t>
            </a:r>
            <a:endParaRPr lang="en-GB" dirty="0">
              <a:latin typeface="Calibri" charset="0"/>
              <a:ea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Case study 1: large</a:t>
            </a:r>
            <a:r>
              <a:rPr lang="en-US" dirty="0">
                <a:latin typeface="Calibri" charset="0"/>
                <a:ea typeface="ＭＳ Ｐゴシック" charset="0"/>
              </a:rPr>
              <a:t>-aperture high-field </a:t>
            </a:r>
            <a:r>
              <a:rPr lang="en-US" dirty="0" err="1">
                <a:latin typeface="Calibri" charset="0"/>
                <a:ea typeface="ＭＳ Ｐゴシック" charset="0"/>
              </a:rPr>
              <a:t>quadrupoles</a:t>
            </a:r>
            <a:r>
              <a:rPr lang="en-US" dirty="0">
                <a:latin typeface="Calibri" charset="0"/>
                <a:ea typeface="ＭＳ Ｐゴシック" charset="0"/>
              </a:rPr>
              <a:t> for LHC upgrade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/>
            <a:r>
              <a:rPr lang="en-GB" dirty="0">
                <a:latin typeface="Calibri" charset="0"/>
                <a:ea typeface="ＭＳ Ｐゴシック" charset="0"/>
              </a:rPr>
              <a:t>HQ and MQXC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</a:rPr>
              <a:t>Vertical cryostat station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</a:rPr>
              <a:t>Improved bucking</a:t>
            </a:r>
          </a:p>
          <a:p>
            <a:pPr lvl="1"/>
            <a:r>
              <a:rPr lang="en-GB" dirty="0" smtClean="0">
                <a:latin typeface="Calibri" charset="0"/>
                <a:ea typeface="ＭＳ Ｐゴシック" charset="0"/>
              </a:rPr>
              <a:t>Unidentified </a:t>
            </a:r>
            <a:r>
              <a:rPr lang="en-GB" dirty="0">
                <a:latin typeface="Calibri" charset="0"/>
                <a:ea typeface="ＭＳ Ｐゴシック" charset="0"/>
              </a:rPr>
              <a:t>noise source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Correction for shaft at cryogenic temperature  </a:t>
            </a:r>
            <a:endParaRPr lang="en-GB" dirty="0">
              <a:latin typeface="Calibri" charset="0"/>
              <a:ea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Case study 2: fast </a:t>
            </a:r>
            <a:r>
              <a:rPr lang="en-US" dirty="0">
                <a:latin typeface="Calibri" charset="0"/>
                <a:ea typeface="ＭＳ Ｐゴシック" charset="0"/>
              </a:rPr>
              <a:t>cycled superconducting magnet (FCM)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FCM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/>
            <a:r>
              <a:rPr lang="en-GB" dirty="0" smtClean="0">
                <a:latin typeface="Calibri" charset="0"/>
                <a:ea typeface="ＭＳ Ｐゴシック" charset="0"/>
              </a:rPr>
              <a:t>Measurement </a:t>
            </a:r>
            <a:r>
              <a:rPr lang="en-GB" dirty="0">
                <a:latin typeface="Calibri" charset="0"/>
                <a:ea typeface="ＭＳ Ｐゴシック" charset="0"/>
              </a:rPr>
              <a:t>setup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</a:rPr>
              <a:t>Longitudinal scan and field profile reconstruction 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Standardization </a:t>
            </a:r>
            <a:r>
              <a:rPr lang="en-GB" dirty="0" smtClean="0">
                <a:latin typeface="Calibri" charset="0"/>
                <a:ea typeface="ＭＳ Ｐゴシック" charset="0"/>
              </a:rPr>
              <a:t>of </a:t>
            </a:r>
            <a:r>
              <a:rPr lang="en-US" dirty="0" smtClean="0">
                <a:latin typeface="Calibri" charset="0"/>
                <a:ea typeface="ＭＳ Ｐゴシック" charset="0"/>
              </a:rPr>
              <a:t>Flexible </a:t>
            </a:r>
            <a:r>
              <a:rPr lang="en-US" dirty="0">
                <a:latin typeface="Calibri" charset="0"/>
                <a:ea typeface="ＭＳ Ｐゴシック" charset="0"/>
              </a:rPr>
              <a:t>Framework for Magnetic </a:t>
            </a:r>
            <a:r>
              <a:rPr lang="en-US" dirty="0" smtClean="0">
                <a:latin typeface="Calibri" charset="0"/>
                <a:ea typeface="ＭＳ Ｐゴシック" charset="0"/>
              </a:rPr>
              <a:t>Measurement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7"/>
          <p:cNvSpPr>
            <a:spLocks noChangeArrowheads="1"/>
          </p:cNvSpPr>
          <p:nvPr/>
        </p:nvSpPr>
        <p:spPr bwMode="auto">
          <a:xfrm>
            <a:off x="419100" y="3962400"/>
            <a:ext cx="94615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b="1" dirty="0">
                <a:solidFill>
                  <a:srgbClr val="000090"/>
                </a:solidFill>
                <a:latin typeface="Calibri" charset="0"/>
              </a:rPr>
              <a:t>Rotating coil: the setup is an sub-optimal adaption of </a:t>
            </a:r>
            <a:r>
              <a:rPr lang="en-US" b="1" dirty="0" smtClean="0">
                <a:solidFill>
                  <a:srgbClr val="000090"/>
                </a:solidFill>
                <a:latin typeface="Calibri" charset="0"/>
              </a:rPr>
              <a:t>an old </a:t>
            </a:r>
            <a:r>
              <a:rPr lang="en-US" b="1" dirty="0">
                <a:solidFill>
                  <a:srgbClr val="000090"/>
                </a:solidFill>
                <a:latin typeface="Calibri" charset="0"/>
              </a:rPr>
              <a:t>LHC </a:t>
            </a:r>
            <a:r>
              <a:rPr lang="en-US" b="1" dirty="0" err="1">
                <a:solidFill>
                  <a:srgbClr val="000090"/>
                </a:solidFill>
                <a:latin typeface="Calibri" charset="0"/>
              </a:rPr>
              <a:t>quadrupole</a:t>
            </a:r>
            <a:r>
              <a:rPr lang="en-US" b="1" dirty="0">
                <a:solidFill>
                  <a:srgbClr val="000090"/>
                </a:solidFill>
                <a:latin typeface="Calibri" charset="0"/>
              </a:rPr>
              <a:t> shaft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b="1" dirty="0">
                <a:solidFill>
                  <a:srgbClr val="000090"/>
                </a:solidFill>
                <a:latin typeface="Calibri" charset="0"/>
              </a:rPr>
              <a:t>(+) 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Mini Rotating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Unit mounted on a horizontally-sliding bench</a:t>
            </a:r>
          </a:p>
          <a:p>
            <a:pPr marL="44450" lvl="2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b="1" dirty="0">
                <a:solidFill>
                  <a:srgbClr val="000090"/>
                </a:solidFill>
                <a:latin typeface="Calibri" charset="0"/>
              </a:rPr>
              <a:t>(+)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possibility to translate the shaft horizontally</a:t>
            </a:r>
          </a:p>
          <a:p>
            <a:pPr marL="44450" lvl="2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b="1" dirty="0">
                <a:solidFill>
                  <a:srgbClr val="000090"/>
                </a:solidFill>
                <a:latin typeface="Calibri" charset="0"/>
              </a:rPr>
              <a:t>(-)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the length of segments (700 mm coil / 850 mm magnet) is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  <a:latin typeface="Calibri" charset="0"/>
              </a:rPr>
              <a:t>too long for measuring the homogeneous region 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of the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 magnet</a:t>
            </a:r>
            <a:endParaRPr lang="en-US" dirty="0">
              <a:solidFill>
                <a:srgbClr val="000090"/>
              </a:solidFill>
              <a:latin typeface="Calibri" charset="0"/>
            </a:endParaRP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  <a:latin typeface="Calibri" charset="0"/>
              </a:rPr>
              <a:t>too short for an integral measurement</a:t>
            </a:r>
          </a:p>
          <a:p>
            <a:pPr marL="44450" lvl="2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b="1" dirty="0">
                <a:solidFill>
                  <a:srgbClr val="000090"/>
                </a:solidFill>
                <a:latin typeface="Calibri" charset="0"/>
              </a:rPr>
              <a:t>(-)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measurement radius too small (17 mm for a GFR of ±42 mm, ±30 mm)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endParaRPr lang="en-US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7025" y="914400"/>
            <a:ext cx="4019550" cy="2360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7225" y="1524000"/>
            <a:ext cx="6019800" cy="114300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225" y="1866900"/>
            <a:ext cx="6019800" cy="484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7400" y="1924050"/>
            <a:ext cx="3200400" cy="35877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67025" y="914400"/>
            <a:ext cx="4019550" cy="533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80200" y="1924050"/>
            <a:ext cx="3276600" cy="360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1924050"/>
            <a:ext cx="3009900" cy="360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18442" name="AutoShape 7"/>
          <p:cNvSpPr>
            <a:spLocks/>
          </p:cNvSpPr>
          <p:nvPr/>
        </p:nvSpPr>
        <p:spPr bwMode="auto">
          <a:xfrm>
            <a:off x="8412163" y="1117600"/>
            <a:ext cx="1365250" cy="406400"/>
          </a:xfrm>
          <a:prstGeom prst="accentCallout2">
            <a:avLst>
              <a:gd name="adj1" fmla="val 64333"/>
              <a:gd name="adj2" fmla="val -1282"/>
              <a:gd name="adj3" fmla="val -29417"/>
              <a:gd name="adj4" fmla="val -70722"/>
              <a:gd name="adj5" fmla="val 17690"/>
              <a:gd name="adj6" fmla="val -19540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Warm iron</a:t>
            </a:r>
          </a:p>
        </p:txBody>
      </p:sp>
      <p:sp>
        <p:nvSpPr>
          <p:cNvPr id="18443" name="AutoShape 8"/>
          <p:cNvSpPr>
            <a:spLocks/>
          </p:cNvSpPr>
          <p:nvPr/>
        </p:nvSpPr>
        <p:spPr bwMode="auto">
          <a:xfrm>
            <a:off x="8412163" y="2667000"/>
            <a:ext cx="1138237" cy="400050"/>
          </a:xfrm>
          <a:prstGeom prst="accentCallout2">
            <a:avLst>
              <a:gd name="adj1" fmla="val 28125"/>
              <a:gd name="adj2" fmla="val -2000"/>
              <a:gd name="adj3" fmla="val -30801"/>
              <a:gd name="adj4" fmla="val -40685"/>
              <a:gd name="adj5" fmla="val -45500"/>
              <a:gd name="adj6" fmla="val -8703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Cryostat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" y="2105025"/>
            <a:ext cx="1002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279400" y="2514600"/>
            <a:ext cx="1219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2879725" y="2741613"/>
            <a:ext cx="4019550" cy="533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pitchFamily="34" charset="0"/>
            </a:endParaRPr>
          </a:p>
        </p:txBody>
      </p:sp>
      <p:sp>
        <p:nvSpPr>
          <p:cNvPr id="18444" name="AutoShape 8"/>
          <p:cNvSpPr>
            <a:spLocks/>
          </p:cNvSpPr>
          <p:nvPr/>
        </p:nvSpPr>
        <p:spPr bwMode="auto">
          <a:xfrm>
            <a:off x="8412163" y="3581400"/>
            <a:ext cx="782637" cy="400050"/>
          </a:xfrm>
          <a:prstGeom prst="accentCallout2">
            <a:avLst>
              <a:gd name="adj1" fmla="val 28125"/>
              <a:gd name="adj2" fmla="val -2000"/>
              <a:gd name="adj3" fmla="val -37912"/>
              <a:gd name="adj4" fmla="val -121560"/>
              <a:gd name="adj5" fmla="val -366884"/>
              <a:gd name="adj6" fmla="val -298602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rPr>
              <a:t>Shaft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839200" cy="6477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Case study </a:t>
            </a:r>
            <a:r>
              <a:rPr lang="en-US" dirty="0" smtClean="0">
                <a:latin typeface="Calibri" charset="0"/>
                <a:ea typeface="ＭＳ Ｐゴシック" charset="0"/>
              </a:rPr>
              <a:t>2: FCM measurement setup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6101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5720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2: Field </a:t>
            </a:r>
            <a:r>
              <a:rPr lang="en-US" dirty="0">
                <a:latin typeface="Calibri" charset="0"/>
                <a:ea typeface="ＭＳ Ｐゴシック" charset="0"/>
              </a:rPr>
              <a:t>profile reconstruction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4997450" y="5562600"/>
            <a:ext cx="381000" cy="2286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9812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812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279400" y="838200"/>
            <a:ext cx="9702800" cy="87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dirty="0" smtClean="0">
                <a:solidFill>
                  <a:srgbClr val="000090"/>
                </a:solidFill>
              </a:rPr>
              <a:t>Under </a:t>
            </a:r>
            <a:r>
              <a:rPr lang="en-US" dirty="0">
                <a:solidFill>
                  <a:srgbClr val="000090"/>
                </a:solidFill>
              </a:rPr>
              <a:t>the hypothesis of coil homogeneity along </a:t>
            </a:r>
            <a:r>
              <a:rPr lang="en-US" dirty="0" smtClean="0">
                <a:solidFill>
                  <a:srgbClr val="000090"/>
                </a:solidFill>
              </a:rPr>
              <a:t>z, </a:t>
            </a:r>
            <a:r>
              <a:rPr lang="en-US" dirty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he measurement given by a search coil shaft can </a:t>
            </a:r>
            <a:r>
              <a:rPr lang="en-US" dirty="0">
                <a:solidFill>
                  <a:srgbClr val="000090"/>
                </a:solidFill>
              </a:rPr>
              <a:t>be seen as the convolution of the field profile versus </a:t>
            </a:r>
            <a:r>
              <a:rPr lang="en-US" dirty="0" smtClean="0">
                <a:solidFill>
                  <a:srgbClr val="000090"/>
                </a:solidFill>
              </a:rPr>
              <a:t>the shaft profile (rectangular window).</a:t>
            </a:r>
          </a:p>
        </p:txBody>
      </p:sp>
      <p:sp>
        <p:nvSpPr>
          <p:cNvPr id="28" name="Right Arrow 27"/>
          <p:cNvSpPr/>
          <p:nvPr/>
        </p:nvSpPr>
        <p:spPr bwMode="auto">
          <a:xfrm rot="16200000">
            <a:off x="6604000" y="4343400"/>
            <a:ext cx="381000" cy="2286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5400000">
            <a:off x="3327400" y="4419600"/>
            <a:ext cx="381000" cy="2286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419600"/>
            <a:ext cx="5343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01600" y="838200"/>
            <a:ext cx="1038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Measurement of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the field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profile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for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comparing to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calculations: 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longitudinal scan with 3-cm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steps then </a:t>
            </a:r>
            <a:r>
              <a:rPr lang="en-US" dirty="0" err="1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deconvolution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of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measurements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versus coil profile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752600"/>
            <a:ext cx="5267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19600"/>
            <a:ext cx="5343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76400"/>
            <a:ext cx="52578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6553200" cy="647700"/>
          </a:xfrm>
        </p:spPr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2: Field </a:t>
            </a:r>
            <a:r>
              <a:rPr lang="en-US" dirty="0">
                <a:latin typeface="Calibri" charset="0"/>
                <a:ea typeface="ＭＳ Ｐゴシック" charset="0"/>
              </a:rPr>
              <a:t>profile reconstruction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990600"/>
            <a:ext cx="53435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914400"/>
            <a:ext cx="53435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0000" y="5334000"/>
            <a:ext cx="9702800" cy="1177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charset="-128"/>
                <a:sym typeface="Arial" pitchFamily="34" charset="0"/>
              </a:rPr>
              <a:t>Estimated accuracy in the order of 2% for the main field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charset="-128"/>
                <a:sym typeface="Arial" pitchFamily="34" charset="0"/>
              </a:rPr>
              <a:t>deconvolution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charset="-128"/>
                <a:sym typeface="Arial" pitchFamily="34" charset="0"/>
              </a:rPr>
              <a:t> is based on differences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charset="-128"/>
                <a:sym typeface="Arial" pitchFamily="34" charset="0"/>
              </a:rPr>
              <a:t>accuracy of displacements (~ 0.5 mm / 3 cm)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6553200" cy="647700"/>
          </a:xfrm>
        </p:spPr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2: Field </a:t>
            </a:r>
            <a:r>
              <a:rPr lang="en-US" dirty="0">
                <a:latin typeface="Calibri" charset="0"/>
                <a:ea typeface="ＭＳ Ｐゴシック" charset="0"/>
              </a:rPr>
              <a:t>profile reconstruction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9525000" cy="6477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Flexible Framework for Magnetic Measurement standardization</a:t>
            </a:r>
            <a:endParaRPr lang="en-GB">
              <a:latin typeface="Calibri" charset="0"/>
              <a:ea typeface="ＭＳ Ｐゴシック" charset="0"/>
            </a:endParaRPr>
          </a:p>
        </p:txBody>
      </p:sp>
      <p:pic>
        <p:nvPicPr>
          <p:cNvPr id="35842" name="Picture 1" descr="Screen shot 2013-06-03 at 6.27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990600"/>
            <a:ext cx="78486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GB" dirty="0">
                <a:latin typeface="Calibri" charset="0"/>
                <a:ea typeface="ＭＳ Ｐゴシック" charset="0"/>
              </a:rPr>
              <a:t>Conclusions</a:t>
            </a:r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812800" y="1219200"/>
            <a:ext cx="8991600" cy="5486400"/>
          </a:xfrm>
        </p:spPr>
        <p:txBody>
          <a:bodyPr lIns="101599" tIns="50799" rIns="101599" bIns="50799"/>
          <a:lstStyle/>
          <a:p>
            <a:pPr>
              <a:defRPr/>
            </a:pPr>
            <a:r>
              <a:rPr lang="en-GB" dirty="0" smtClean="0">
                <a:latin typeface="Calibri" charset="0"/>
                <a:ea typeface="ＭＳ Ｐゴシック" charset="0"/>
              </a:rPr>
              <a:t>Flexibility of FAME system </a:t>
            </a:r>
          </a:p>
          <a:p>
            <a:pPr lvl="2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software</a:t>
            </a:r>
            <a:r>
              <a:rPr lang="en-GB" dirty="0" smtClean="0">
                <a:latin typeface="Calibri" charset="0"/>
                <a:ea typeface="ＭＳ Ｐゴシック" charset="0"/>
              </a:rPr>
              <a:t> + acquisition + motor/encoder + </a:t>
            </a:r>
            <a:r>
              <a:rPr lang="en-GB" dirty="0" smtClean="0">
                <a:latin typeface="Calibri" charset="0"/>
                <a:ea typeface="ＭＳ Ｐゴシック" charset="0"/>
              </a:rPr>
              <a:t>shaft design</a:t>
            </a:r>
            <a:endParaRPr lang="en-GB" dirty="0" smtClean="0">
              <a:latin typeface="Calibri" charset="0"/>
              <a:ea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vertical</a:t>
            </a:r>
            <a:r>
              <a:rPr lang="en-GB" dirty="0" smtClean="0">
                <a:latin typeface="Calibri" charset="0"/>
                <a:ea typeface="ＭＳ Ｐゴシック" charset="0"/>
              </a:rPr>
              <a:t> and horizontal </a:t>
            </a:r>
            <a:r>
              <a:rPr lang="en-GB" dirty="0" smtClean="0">
                <a:latin typeface="Calibri" charset="0"/>
                <a:ea typeface="ＭＳ Ｐゴシック" charset="0"/>
              </a:rPr>
              <a:t>setup</a:t>
            </a:r>
            <a:endParaRPr lang="en-GB" dirty="0" smtClean="0">
              <a:latin typeface="Calibri" charset="0"/>
              <a:ea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high</a:t>
            </a:r>
            <a:r>
              <a:rPr lang="en-GB" dirty="0" smtClean="0">
                <a:latin typeface="Calibri" charset="0"/>
                <a:ea typeface="ＭＳ Ｐゴシック" charset="0"/>
              </a:rPr>
              <a:t> and moderate fields</a:t>
            </a:r>
          </a:p>
          <a:p>
            <a:pPr lvl="1">
              <a:defRPr/>
            </a:pPr>
            <a:r>
              <a:rPr lang="cs-CZ" dirty="0" err="1" smtClean="0">
                <a:latin typeface="Calibri" charset="0"/>
                <a:ea typeface="ＭＳ Ｐゴシック" charset="0"/>
              </a:rPr>
              <a:t>stationary</a:t>
            </a:r>
            <a:r>
              <a:rPr lang="en-GB" dirty="0" smtClean="0">
                <a:latin typeface="Calibri" charset="0"/>
                <a:ea typeface="ＭＳ Ｐゴシック" charset="0"/>
              </a:rPr>
              <a:t> and sliding shafts</a:t>
            </a:r>
          </a:p>
          <a:p>
            <a:pPr lvl="1">
              <a:defRPr/>
            </a:pPr>
            <a:r>
              <a:rPr lang="cs-CZ" dirty="0" err="1" smtClean="0">
                <a:latin typeface="Calibri" charset="0"/>
                <a:ea typeface="ＭＳ Ｐゴシック" charset="0"/>
              </a:rPr>
              <a:t>cryogenic</a:t>
            </a:r>
            <a:r>
              <a:rPr lang="en-GB" dirty="0" smtClean="0">
                <a:latin typeface="Calibri" charset="0"/>
                <a:ea typeface="ＭＳ Ｐゴシック" charset="0"/>
              </a:rPr>
              <a:t> and room </a:t>
            </a:r>
            <a:r>
              <a:rPr lang="en-GB" dirty="0" smtClean="0">
                <a:latin typeface="Calibri" charset="0"/>
                <a:ea typeface="ＭＳ Ｐゴシック" charset="0"/>
              </a:rPr>
              <a:t>temperature</a:t>
            </a:r>
          </a:p>
          <a:p>
            <a:pPr lvl="1">
              <a:defRPr/>
            </a:pPr>
            <a:endParaRPr lang="en-GB" dirty="0">
              <a:latin typeface="Calibri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Calibri" charset="0"/>
                <a:ea typeface="ＭＳ Ｐゴシック" charset="0"/>
              </a:rPr>
              <a:t>P</a:t>
            </a:r>
            <a:r>
              <a:rPr lang="en-US" dirty="0" smtClean="0">
                <a:latin typeface="Calibri" charset="0"/>
                <a:ea typeface="ＭＳ Ｐゴシック" charset="0"/>
              </a:rPr>
              <a:t>roblems</a:t>
            </a:r>
            <a:r>
              <a:rPr lang="en-GB" dirty="0" smtClean="0">
                <a:latin typeface="Calibri" charset="0"/>
                <a:ea typeface="ＭＳ Ｐゴシック" charset="0"/>
              </a:rPr>
              <a:t> on first applications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error</a:t>
            </a:r>
            <a:r>
              <a:rPr lang="en-GB" dirty="0" smtClean="0">
                <a:latin typeface="Calibri" charset="0"/>
                <a:ea typeface="ＭＳ Ｐゴシック" charset="0"/>
              </a:rPr>
              <a:t> in shaft design, poor bucking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calibration</a:t>
            </a:r>
            <a:r>
              <a:rPr lang="en-GB" dirty="0" smtClean="0">
                <a:latin typeface="Calibri" charset="0"/>
                <a:ea typeface="ＭＳ Ｐゴシック" charset="0"/>
              </a:rPr>
              <a:t> at cryogenic temperature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unidentified noise </a:t>
            </a:r>
            <a:r>
              <a:rPr lang="en-US" dirty="0" smtClean="0">
                <a:latin typeface="Calibri" charset="0"/>
                <a:ea typeface="ＭＳ Ｐゴシック" charset="0"/>
              </a:rPr>
              <a:t>source</a:t>
            </a:r>
          </a:p>
          <a:p>
            <a:pPr lvl="1">
              <a:defRPr/>
            </a:pPr>
            <a:endParaRPr lang="en-US" dirty="0" smtClean="0">
              <a:latin typeface="Calibri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S</a:t>
            </a:r>
            <a:r>
              <a:rPr lang="en-GB" dirty="0" err="1" smtClean="0">
                <a:latin typeface="Calibri" charset="0"/>
                <a:ea typeface="ＭＳ Ｐゴシック" charset="0"/>
              </a:rPr>
              <a:t>tandardization</a:t>
            </a:r>
            <a:r>
              <a:rPr lang="en-GB" dirty="0" smtClean="0">
                <a:latin typeface="Calibri" charset="0"/>
                <a:ea typeface="ＭＳ Ｐゴシック" charset="0"/>
              </a:rPr>
              <a:t> effort also </a:t>
            </a:r>
            <a:r>
              <a:rPr lang="en-GB" dirty="0">
                <a:latin typeface="Calibri" charset="0"/>
                <a:ea typeface="ＭＳ Ｐゴシック" charset="0"/>
              </a:rPr>
              <a:t>on management/analysis/</a:t>
            </a:r>
            <a:r>
              <a:rPr lang="en-GB" dirty="0" smtClean="0">
                <a:latin typeface="Calibri" charset="0"/>
                <a:ea typeface="ＭＳ Ｐゴシック" charset="0"/>
              </a:rPr>
              <a:t>storage of </a:t>
            </a:r>
            <a:r>
              <a:rPr lang="en-GB" dirty="0" smtClean="0">
                <a:latin typeface="Calibri" charset="0"/>
                <a:ea typeface="ＭＳ Ｐゴシック" charset="0"/>
              </a:rPr>
              <a:t>measurement data</a:t>
            </a:r>
            <a:endParaRPr lang="en-US" dirty="0" smtClean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0600" y="2819400"/>
            <a:ext cx="5080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1650" lvl="1" indent="0">
              <a:buFont typeface="Arial" charset="0"/>
              <a:buNone/>
              <a:defRPr/>
            </a:pPr>
            <a:endParaRPr lang="en-US" dirty="0">
              <a:solidFill>
                <a:schemeClr val="accent2"/>
              </a:solidFill>
              <a:latin typeface="Calibri" charset="0"/>
            </a:endParaRPr>
          </a:p>
          <a:p>
            <a:pPr marL="501650" lvl="1" indent="0" algn="ctr">
              <a:buFont typeface="Arial" charset="0"/>
              <a:buNone/>
              <a:defRPr/>
            </a:pPr>
            <a:r>
              <a:rPr lang="en-US" sz="4400" dirty="0">
                <a:solidFill>
                  <a:schemeClr val="accent2"/>
                </a:solidFill>
                <a:latin typeface="Calibri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01194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Introduction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7410" name="Segnaposto contenuto 2"/>
          <p:cNvSpPr>
            <a:spLocks noGrp="1"/>
          </p:cNvSpPr>
          <p:nvPr>
            <p:ph idx="1"/>
          </p:nvPr>
        </p:nvSpPr>
        <p:spPr>
          <a:xfrm>
            <a:off x="812800" y="838200"/>
            <a:ext cx="8458200" cy="5486400"/>
          </a:xfrm>
        </p:spPr>
        <p:txBody>
          <a:bodyPr lIns="101599" tIns="50799" rIns="101599" bIns="50799"/>
          <a:lstStyle/>
          <a:p>
            <a:pPr marL="44450" indent="0">
              <a:buNone/>
            </a:pPr>
            <a:r>
              <a:rPr lang="en-GB" dirty="0">
                <a:latin typeface="Calibri" charset="0"/>
                <a:ea typeface="ＭＳ Ｐゴシック" charset="0"/>
              </a:rPr>
              <a:t>W</a:t>
            </a:r>
            <a:r>
              <a:rPr lang="en-GB" dirty="0" smtClean="0">
                <a:latin typeface="Calibri" charset="0"/>
                <a:ea typeface="ＭＳ Ｐゴシック" charset="0"/>
              </a:rPr>
              <a:t>hat is FAME?</a:t>
            </a:r>
          </a:p>
          <a:p>
            <a:pPr marL="44450" indent="0">
              <a:buNone/>
            </a:pPr>
            <a:endParaRPr lang="en-GB" dirty="0">
              <a:latin typeface="Calibri" charset="0"/>
              <a:ea typeface="ＭＳ Ｐゴシック" charset="0"/>
            </a:endParaRPr>
          </a:p>
          <a:p>
            <a:r>
              <a:rPr lang="fr-CH" dirty="0" smtClean="0">
                <a:latin typeface="Calibri" charset="0"/>
                <a:ea typeface="ＭＳ Ｐゴシック" charset="0"/>
              </a:rPr>
              <a:t>F</a:t>
            </a:r>
            <a:r>
              <a:rPr lang="en-US" dirty="0">
                <a:latin typeface="Calibri" charset="0"/>
                <a:ea typeface="ＭＳ Ｐゴシック" charset="0"/>
              </a:rPr>
              <a:t>A</a:t>
            </a:r>
            <a:r>
              <a:rPr lang="fr-CH" dirty="0" smtClean="0">
                <a:latin typeface="Calibri" charset="0"/>
                <a:ea typeface="ＭＳ Ｐゴシック" charset="0"/>
              </a:rPr>
              <a:t>st Magnetic measurement Equipment is a </a:t>
            </a:r>
            <a:r>
              <a:rPr lang="fr-CH" dirty="0" smtClean="0">
                <a:latin typeface="Calibri" charset="0"/>
                <a:ea typeface="ＭＳ Ｐゴシック" charset="0"/>
              </a:rPr>
              <a:t>magnetic </a:t>
            </a:r>
            <a:r>
              <a:rPr lang="fr-CH" dirty="0" smtClean="0">
                <a:latin typeface="Calibri" charset="0"/>
                <a:ea typeface="ＭＳ Ｐゴシック" charset="0"/>
              </a:rPr>
              <a:t>measurement platform</a:t>
            </a:r>
            <a:endParaRPr lang="en-US" dirty="0" smtClean="0">
              <a:latin typeface="Calibri" charset="0"/>
              <a:ea typeface="ＭＳ Ｐゴシック" charset="0"/>
            </a:endParaRPr>
          </a:p>
          <a:p>
            <a:pPr lvl="1"/>
            <a:r>
              <a:rPr lang="fr-CH" dirty="0">
                <a:latin typeface="Calibri" charset="0"/>
                <a:ea typeface="ＭＳ Ｐゴシック" charset="0"/>
              </a:rPr>
              <a:t>designed for superconducting magnet test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based </a:t>
            </a:r>
            <a:r>
              <a:rPr lang="en-US" dirty="0">
                <a:latin typeface="Calibri" charset="0"/>
                <a:ea typeface="ＭＳ Ｐゴシック" charset="0"/>
              </a:rPr>
              <a:t>on fast rotating coils (time resolution suitable for snapback)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/>
            <a:r>
              <a:rPr lang="en-GB" dirty="0">
                <a:latin typeface="Calibri" charset="0"/>
                <a:ea typeface="ＭＳ Ｐゴシック" charset="0"/>
              </a:rPr>
              <a:t>s</a:t>
            </a:r>
            <a:r>
              <a:rPr lang="en-GB" dirty="0" smtClean="0">
                <a:latin typeface="Calibri" charset="0"/>
                <a:ea typeface="ＭＳ Ｐゴシック" charset="0"/>
              </a:rPr>
              <a:t>oftware:</a:t>
            </a:r>
          </a:p>
          <a:p>
            <a:pPr lvl="2"/>
            <a:r>
              <a:rPr lang="en-GB" dirty="0" smtClean="0">
                <a:latin typeface="Calibri" charset="0"/>
                <a:ea typeface="ＭＳ Ｐゴシック" charset="0"/>
              </a:rPr>
              <a:t>Flexible Framework for Magnetic Measurement (FFMM)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s</a:t>
            </a:r>
            <a:r>
              <a:rPr lang="en-US" dirty="0" smtClean="0">
                <a:latin typeface="Calibri" charset="0"/>
                <a:ea typeface="ＭＳ Ｐゴシック" charset="0"/>
              </a:rPr>
              <a:t>et of analysis </a:t>
            </a:r>
            <a:r>
              <a:rPr lang="en-GB" dirty="0" smtClean="0">
                <a:latin typeface="Calibri" charset="0"/>
                <a:ea typeface="ＭＳ Ｐゴシック" charset="0"/>
              </a:rPr>
              <a:t>tools (ramp rate and drift corrections, harmonic analysis, sensitivity factors calculation)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1"/>
            <a:r>
              <a:rPr lang="en-GB" dirty="0">
                <a:latin typeface="Calibri" charset="0"/>
                <a:ea typeface="ＭＳ Ｐゴシック" charset="0"/>
              </a:rPr>
              <a:t>h</a:t>
            </a:r>
            <a:r>
              <a:rPr lang="en-GB" dirty="0" smtClean="0">
                <a:latin typeface="Calibri" charset="0"/>
                <a:ea typeface="ＭＳ Ｐゴシック" charset="0"/>
              </a:rPr>
              <a:t>ardware:</a:t>
            </a:r>
            <a:endParaRPr lang="en-GB" dirty="0">
              <a:latin typeface="Calibri" charset="0"/>
              <a:ea typeface="ＭＳ Ｐゴシック" charset="0"/>
            </a:endParaRPr>
          </a:p>
          <a:p>
            <a:pPr lvl="2"/>
            <a:r>
              <a:rPr lang="en-GB" dirty="0" smtClean="0">
                <a:latin typeface="Calibri" charset="0"/>
                <a:ea typeface="ＭＳ Ｐゴシック" charset="0"/>
              </a:rPr>
              <a:t>Fast Digital Integrators (FDI)</a:t>
            </a:r>
          </a:p>
          <a:p>
            <a:pPr lvl="2"/>
            <a:r>
              <a:rPr lang="en-GB" dirty="0" smtClean="0">
                <a:latin typeface="Calibri" charset="0"/>
                <a:ea typeface="ＭＳ Ｐゴシック" charset="0"/>
              </a:rPr>
              <a:t>Mini </a:t>
            </a:r>
            <a:r>
              <a:rPr lang="en-GB" dirty="0">
                <a:latin typeface="Calibri" charset="0"/>
                <a:ea typeface="ＭＳ Ｐゴシック" charset="0"/>
              </a:rPr>
              <a:t>R</a:t>
            </a:r>
            <a:r>
              <a:rPr lang="en-GB" dirty="0" smtClean="0">
                <a:latin typeface="Calibri" charset="0"/>
                <a:ea typeface="ＭＳ Ｐゴシック" charset="0"/>
              </a:rPr>
              <a:t>otating Unit (MRU), a compact motor/encoder unit</a:t>
            </a:r>
          </a:p>
          <a:p>
            <a:pPr lvl="2"/>
            <a:r>
              <a:rPr lang="en-US" dirty="0" smtClean="0">
                <a:latin typeface="Calibri" charset="0"/>
                <a:ea typeface="ＭＳ Ｐゴシック" charset="0"/>
              </a:rPr>
              <a:t>Search coil</a:t>
            </a:r>
            <a:r>
              <a:rPr lang="en-GB" dirty="0" smtClean="0">
                <a:latin typeface="Calibri" charset="0"/>
                <a:ea typeface="ＭＳ Ｐゴシック" charset="0"/>
              </a:rPr>
              <a:t> shaft (standard design)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Fully validated on LHC superconducting dipoles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LHC Field Model (</a:t>
            </a:r>
            <a:r>
              <a:rPr lang="en-US" dirty="0" err="1" smtClean="0">
                <a:latin typeface="Calibri" charset="0"/>
                <a:ea typeface="ＭＳ Ｐゴシック" charset="0"/>
              </a:rPr>
              <a:t>FiDel</a:t>
            </a:r>
            <a:r>
              <a:rPr lang="en-US" dirty="0" smtClean="0">
                <a:latin typeface="Calibri" charset="0"/>
                <a:ea typeface="ＭＳ Ｐゴシック" charset="0"/>
              </a:rPr>
              <a:t>) consolidation</a:t>
            </a:r>
            <a:endParaRPr lang="en-GB" dirty="0" smtClean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Case study 1: HQ </a:t>
            </a:r>
            <a:r>
              <a:rPr lang="en-US" dirty="0">
                <a:latin typeface="Calibri" charset="0"/>
                <a:ea typeface="ＭＳ Ｐゴシック" charset="0"/>
              </a:rPr>
              <a:t>and MQXC</a:t>
            </a:r>
          </a:p>
        </p:txBody>
      </p:sp>
      <p:pic>
        <p:nvPicPr>
          <p:cNvPr id="1843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114800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https://te-dep.web.cern.ch/te-dep/structure/MSC/MDT/MQXC/MQX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4356" r="5530" b="4144"/>
          <a:stretch>
            <a:fillRect/>
          </a:stretch>
        </p:blipFill>
        <p:spPr bwMode="auto">
          <a:xfrm>
            <a:off x="7067550" y="1600200"/>
            <a:ext cx="24225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164638" y="4049713"/>
            <a:ext cx="484187" cy="36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  <a:sym typeface="Arial" pitchFamily="34" charset="0"/>
              </a:rPr>
              <a:t>HQ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91625" y="1600200"/>
            <a:ext cx="776288" cy="3698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  <a:sym typeface="Arial" pitchFamily="34" charset="0"/>
              </a:rPr>
              <a:t>MQXC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000" y="762000"/>
            <a:ext cx="100584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Superconducting </a:t>
            </a:r>
            <a:r>
              <a:rPr lang="en-GB" b="1" dirty="0" err="1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quadrupoles</a:t>
            </a:r>
            <a:r>
              <a:rPr lang="en-GB" b="1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 for LHC upgrade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large aperture (120 mm)</a:t>
            </a:r>
            <a:endParaRPr lang="en-GB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lvl="1">
              <a:buFont typeface="Arial" charset="0"/>
              <a:buChar char="–"/>
              <a:defRPr/>
            </a:pP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high</a:t>
            </a: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field (12 T)</a:t>
            </a:r>
            <a:endParaRPr lang="en-GB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lvl="2">
              <a:buFont typeface="Arial" charset="0"/>
              <a:buChar char="–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MQXC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(CERN-CEA Collaboration</a:t>
            </a: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), </a:t>
            </a:r>
            <a:r>
              <a:rPr lang="en-GB" dirty="0" err="1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Nb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-Ti cable </a:t>
            </a:r>
            <a:endParaRPr lang="en-GB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lvl="2">
              <a:buFont typeface="Arial" charset="0"/>
              <a:buChar char="–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HQ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- MQXE (US LARP Collaboration</a:t>
            </a: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), </a:t>
            </a:r>
            <a:r>
              <a:rPr lang="en-GB" dirty="0" smtClean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Nb</a:t>
            </a:r>
            <a:r>
              <a:rPr lang="en-GB" baseline="-25000" dirty="0" smtClean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3</a:t>
            </a:r>
            <a:r>
              <a:rPr lang="en-GB" dirty="0" smtClean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Sn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 </a:t>
            </a:r>
            <a:r>
              <a:rPr lang="en-GB" dirty="0" smtClean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cable</a:t>
            </a:r>
            <a:endParaRPr lang="en-GB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  <p:pic>
        <p:nvPicPr>
          <p:cNvPr id="512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590800"/>
            <a:ext cx="5884863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858585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40" name="Rectangle 1"/>
          <p:cNvSpPr>
            <a:spLocks noChangeArrowheads="1"/>
          </p:cNvSpPr>
          <p:nvPr/>
        </p:nvSpPr>
        <p:spPr bwMode="auto">
          <a:xfrm>
            <a:off x="4318000" y="5715000"/>
            <a:ext cx="533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4318000" y="6157913"/>
            <a:ext cx="533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4318000" y="3067050"/>
            <a:ext cx="533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3" name="Rectangle 12"/>
          <p:cNvSpPr>
            <a:spLocks noChangeArrowheads="1"/>
          </p:cNvSpPr>
          <p:nvPr/>
        </p:nvSpPr>
        <p:spPr bwMode="auto">
          <a:xfrm>
            <a:off x="5575300" y="3076575"/>
            <a:ext cx="533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4" name="Rectangle 13"/>
          <p:cNvSpPr>
            <a:spLocks noChangeArrowheads="1"/>
          </p:cNvSpPr>
          <p:nvPr/>
        </p:nvSpPr>
        <p:spPr bwMode="auto">
          <a:xfrm>
            <a:off x="4318000" y="3562350"/>
            <a:ext cx="533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Case study 1: HQ </a:t>
            </a:r>
            <a:r>
              <a:rPr lang="en-US" dirty="0">
                <a:latin typeface="Calibri" charset="0"/>
                <a:ea typeface="ＭＳ Ｐゴシック" charset="0"/>
              </a:rPr>
              <a:t>and MQXC</a:t>
            </a:r>
          </a:p>
        </p:txBody>
      </p:sp>
      <p:sp>
        <p:nvSpPr>
          <p:cNvPr id="4" name="Rectangle 3"/>
          <p:cNvSpPr/>
          <p:nvPr/>
        </p:nvSpPr>
        <p:spPr>
          <a:xfrm>
            <a:off x="660400" y="1384280"/>
            <a:ext cx="838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First short </a:t>
            </a:r>
            <a:r>
              <a:rPr lang="en-US" sz="24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models measured at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CERN, other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magnets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to be measured in the future, by using the vertical </a:t>
            </a:r>
            <a:r>
              <a:rPr lang="en-US" sz="24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cryostat station of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SM18</a:t>
            </a:r>
          </a:p>
          <a:p>
            <a:pPr marL="342900" indent="-342900" algn="just">
              <a:buFontTx/>
              <a:buChar char="-"/>
              <a:defRPr/>
            </a:pPr>
            <a:endParaRPr lang="en-US" sz="2400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algn="ctr">
              <a:defRPr/>
            </a:pP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CHALLENGE</a:t>
            </a:r>
          </a:p>
          <a:p>
            <a:pPr algn="ctr">
              <a:defRPr/>
            </a:pPr>
            <a:endParaRPr lang="en-US" sz="2400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algn="just">
              <a:defRPr/>
            </a:pPr>
            <a:endParaRPr lang="en-US" sz="2400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algn="just">
              <a:defRPr/>
            </a:pP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Keep the measurement quality in terms of precision (main field + </a:t>
            </a:r>
            <a:r>
              <a:rPr lang="en-US" sz="2400" dirty="0" err="1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multipoles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) and time resolution on a more burdensome setup.</a:t>
            </a:r>
          </a:p>
          <a:p>
            <a:pPr algn="just">
              <a:defRPr/>
            </a:pPr>
            <a:endParaRPr lang="en-GB" sz="2400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4622800" y="3505200"/>
            <a:ext cx="381000" cy="2286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90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62000"/>
            <a:ext cx="574357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Case study 1: Vertical </a:t>
            </a:r>
            <a:r>
              <a:rPr lang="en-US" dirty="0">
                <a:latin typeface="Calibri" charset="0"/>
                <a:ea typeface="ＭＳ Ｐゴシック" charset="0"/>
              </a:rPr>
              <a:t>Cryostat Setup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4400" y="762000"/>
            <a:ext cx="38862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b="1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Rotating shaft in the helium bath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Advantages: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Larger measurement radius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No conditioning tube need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Off-center handling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GB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Critical components: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Extension shaft motor unit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Off-center between magnet and cryostat cover 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Bearings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No ball bearings 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Search coil shaft [1]</a:t>
            </a:r>
          </a:p>
          <a:p>
            <a:pPr marL="84455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calibration</a:t>
            </a:r>
            <a:endParaRPr lang="en-GB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 flipV="1">
            <a:off x="3775075" y="3067050"/>
            <a:ext cx="2471738" cy="10668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 flipV="1">
            <a:off x="3841750" y="3695700"/>
            <a:ext cx="2395538" cy="152400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flipH="1" flipV="1">
            <a:off x="3851275" y="5267325"/>
            <a:ext cx="2395538" cy="7620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660400" y="6629400"/>
            <a:ext cx="924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2D2D8A"/>
                </a:solidFill>
              </a:rPr>
              <a:t>[1] O. Dunkel, “</a:t>
            </a:r>
            <a:r>
              <a:rPr lang="en-US" altLang="ja-JP" sz="1200">
                <a:solidFill>
                  <a:srgbClr val="2D2D8A"/>
                </a:solidFill>
              </a:rPr>
              <a:t>Standardization of the CERN Equipment to cope with the Magnetic Measurement Requests from a Variety of Accelerator Projects</a:t>
            </a:r>
            <a:r>
              <a:rPr lang="ja-JP" altLang="en-US" sz="1200">
                <a:solidFill>
                  <a:srgbClr val="2D2D8A"/>
                </a:solidFill>
              </a:rPr>
              <a:t>”</a:t>
            </a:r>
            <a:r>
              <a:rPr lang="en-US" altLang="ja-JP" sz="1200">
                <a:solidFill>
                  <a:srgbClr val="2D2D8A"/>
                </a:solidFill>
              </a:rPr>
              <a:t>,</a:t>
            </a:r>
            <a:r>
              <a:rPr lang="en-GB" altLang="ja-JP" sz="1200">
                <a:solidFill>
                  <a:srgbClr val="2D2D8A"/>
                </a:solidFill>
              </a:rPr>
              <a:t> this workshop</a:t>
            </a:r>
            <a:endParaRPr lang="en-GB" sz="1200">
              <a:solidFill>
                <a:srgbClr val="2D2D8A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Case study 1: Vertical </a:t>
            </a:r>
            <a:r>
              <a:rPr lang="en-US" dirty="0">
                <a:latin typeface="Calibri" charset="0"/>
                <a:ea typeface="ＭＳ Ｐゴシック" charset="0"/>
              </a:rPr>
              <a:t>Cryostat Setup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065213"/>
            <a:ext cx="4800600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065213"/>
            <a:ext cx="3675062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</a:t>
            </a:r>
            <a:r>
              <a:rPr lang="en-GB" dirty="0" smtClean="0">
                <a:latin typeface="Calibri" charset="0"/>
                <a:ea typeface="ＭＳ Ｐゴシック" charset="0"/>
              </a:rPr>
              <a:t>HQ </a:t>
            </a:r>
            <a:r>
              <a:rPr lang="en-GB" dirty="0">
                <a:latin typeface="Calibri" charset="0"/>
                <a:ea typeface="ＭＳ Ｐゴシック" charset="0"/>
              </a:rPr>
              <a:t>measurement shaft</a:t>
            </a:r>
          </a:p>
        </p:txBody>
      </p:sp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00400"/>
            <a:ext cx="35083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711700" y="3609975"/>
            <a:ext cx="5410200" cy="2409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Standard design for the shaft [1]: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5 segments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segment length 255 mm 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inter-segment space 1 mm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5 coils per segment (4 used + spare)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 err="1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quadrupole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and dipole compensation</a:t>
            </a:r>
          </a:p>
        </p:txBody>
      </p:sp>
      <p:sp>
        <p:nvSpPr>
          <p:cNvPr id="21508" name="Rectangle 12"/>
          <p:cNvSpPr>
            <a:spLocks noChangeArrowheads="1"/>
          </p:cNvSpPr>
          <p:nvPr/>
        </p:nvSpPr>
        <p:spPr bwMode="auto">
          <a:xfrm>
            <a:off x="584200" y="6477000"/>
            <a:ext cx="924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2D2D8A"/>
                </a:solidFill>
              </a:rPr>
              <a:t>[1] O. Dunkel, “</a:t>
            </a:r>
            <a:r>
              <a:rPr lang="en-US" altLang="ja-JP" sz="1200">
                <a:solidFill>
                  <a:srgbClr val="2D2D8A"/>
                </a:solidFill>
              </a:rPr>
              <a:t>Standardization of the CERN Equipment to cope with the Magnetic Measurement Requests from a Variety of Accelerator Projects</a:t>
            </a:r>
            <a:r>
              <a:rPr lang="ja-JP" altLang="en-US" sz="1200">
                <a:solidFill>
                  <a:srgbClr val="2D2D8A"/>
                </a:solidFill>
              </a:rPr>
              <a:t>”</a:t>
            </a:r>
            <a:r>
              <a:rPr lang="en-US" altLang="ja-JP" sz="1200">
                <a:solidFill>
                  <a:srgbClr val="2D2D8A"/>
                </a:solidFill>
              </a:rPr>
              <a:t>,</a:t>
            </a:r>
            <a:r>
              <a:rPr lang="en-GB" altLang="ja-JP" sz="1200">
                <a:solidFill>
                  <a:srgbClr val="2D2D8A"/>
                </a:solidFill>
              </a:rPr>
              <a:t> this workshop</a:t>
            </a:r>
            <a:endParaRPr lang="en-GB" sz="1200">
              <a:solidFill>
                <a:srgbClr val="2D2D8A"/>
              </a:solidFill>
            </a:endParaRPr>
          </a:p>
        </p:txBody>
      </p:sp>
      <p:pic>
        <p:nvPicPr>
          <p:cNvPr id="215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65238"/>
            <a:ext cx="101600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4127500" y="990600"/>
            <a:ext cx="5829300" cy="3541713"/>
            <a:chOff x="4127500" y="1066800"/>
            <a:chExt cx="5829300" cy="3541713"/>
          </a:xfrm>
        </p:grpSpPr>
        <p:pic>
          <p:nvPicPr>
            <p:cNvPr id="2253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500" y="1066800"/>
              <a:ext cx="5829300" cy="354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Line Callout 1 1"/>
            <p:cNvSpPr>
              <a:spLocks/>
            </p:cNvSpPr>
            <p:nvPr/>
          </p:nvSpPr>
          <p:spPr bwMode="auto">
            <a:xfrm>
              <a:off x="7747000" y="1371600"/>
              <a:ext cx="762000" cy="304800"/>
            </a:xfrm>
            <a:prstGeom prst="borderCallout1">
              <a:avLst>
                <a:gd name="adj1" fmla="val 46875"/>
                <a:gd name="adj2" fmla="val -833"/>
                <a:gd name="adj3" fmla="val 112500"/>
                <a:gd name="adj4" fmla="val -38333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en-US" sz="1400"/>
                <a:t>current</a:t>
              </a:r>
              <a:endParaRPr lang="en-GB" sz="1400"/>
            </a:p>
          </p:txBody>
        </p:sp>
        <p:sp>
          <p:nvSpPr>
            <p:cNvPr id="22536" name="Line Callout 1 9"/>
            <p:cNvSpPr>
              <a:spLocks/>
            </p:cNvSpPr>
            <p:nvPr/>
          </p:nvSpPr>
          <p:spPr bwMode="auto">
            <a:xfrm>
              <a:off x="6375400" y="2819400"/>
              <a:ext cx="1035050" cy="304800"/>
            </a:xfrm>
            <a:prstGeom prst="borderCallout1">
              <a:avLst>
                <a:gd name="adj1" fmla="val -6250"/>
                <a:gd name="adj2" fmla="val 51667"/>
                <a:gd name="adj3" fmla="val -62500"/>
                <a:gd name="adj4" fmla="val 80347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en-US" sz="1400"/>
                <a:t>b3 before </a:t>
              </a:r>
              <a:endParaRPr lang="en-GB" sz="1400"/>
            </a:p>
          </p:txBody>
        </p:sp>
        <p:sp>
          <p:nvSpPr>
            <p:cNvPr id="22537" name="Line Callout 1 10"/>
            <p:cNvSpPr>
              <a:spLocks/>
            </p:cNvSpPr>
            <p:nvPr/>
          </p:nvSpPr>
          <p:spPr bwMode="auto">
            <a:xfrm>
              <a:off x="7169150" y="3276600"/>
              <a:ext cx="806450" cy="304800"/>
            </a:xfrm>
            <a:prstGeom prst="borderCallout1">
              <a:avLst>
                <a:gd name="adj1" fmla="val -6250"/>
                <a:gd name="adj2" fmla="val 51667"/>
                <a:gd name="adj3" fmla="val -128125"/>
                <a:gd name="adj4" fmla="val 159417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en-US" sz="1400"/>
                <a:t>b3 after</a:t>
              </a:r>
              <a:endParaRPr lang="en-GB" sz="1400"/>
            </a:p>
          </p:txBody>
        </p:sp>
      </p:grp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latin typeface="Calibri" charset="0"/>
                <a:ea typeface="ＭＳ Ｐゴシック" charset="0"/>
              </a:rPr>
              <a:t>Case study 1: </a:t>
            </a:r>
            <a:r>
              <a:rPr lang="en-GB" dirty="0" smtClean="0">
                <a:latin typeface="Calibri" charset="0"/>
                <a:ea typeface="ＭＳ Ｐゴシック" charset="0"/>
              </a:rPr>
              <a:t>first </a:t>
            </a:r>
            <a:r>
              <a:rPr lang="en-GB" dirty="0">
                <a:latin typeface="Calibri" charset="0"/>
                <a:ea typeface="ＭＳ Ｐゴシック" charset="0"/>
              </a:rPr>
              <a:t>experience </a:t>
            </a:r>
            <a:r>
              <a:rPr lang="en-GB" dirty="0" smtClean="0">
                <a:latin typeface="Calibri" charset="0"/>
                <a:ea typeface="ＭＳ Ｐゴシック" charset="0"/>
              </a:rPr>
              <a:t>and </a:t>
            </a:r>
            <a:r>
              <a:rPr lang="en-GB" dirty="0">
                <a:latin typeface="Calibri" charset="0"/>
                <a:ea typeface="ＭＳ Ｐゴシック" charset="0"/>
              </a:rPr>
              <a:t>improved bucking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729163"/>
            <a:ext cx="51720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0400" y="5638800"/>
            <a:ext cx="9458325" cy="1178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Natural </a:t>
            </a:r>
            <a:r>
              <a:rPr lang="en-US" sz="24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bucking ratio was ~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10</a:t>
            </a: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sz="24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The achieved bucking-ratio for the main field (</a:t>
            </a:r>
            <a:r>
              <a:rPr lang="en-US" sz="2400" dirty="0" err="1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quadrupole</a:t>
            </a:r>
            <a:r>
              <a:rPr lang="en-US" sz="24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)  is ~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200</a:t>
            </a:r>
            <a:endParaRPr lang="en-US" sz="2400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387350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sz="24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The resistance network must be calibrated</a:t>
            </a: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447800"/>
            <a:ext cx="30337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T-ME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lnDef>
  </a:objectDefaults>
  <a:extraClrSchemeLst>
    <a:extraClrScheme>
      <a:clrScheme name="AT-MEL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12664</TotalTime>
  <Pages>0</Pages>
  <Words>1381</Words>
  <Characters>0</Characters>
  <Application>Microsoft Macintosh PowerPoint</Application>
  <PresentationFormat>Custom</PresentationFormat>
  <Lines>0</Lines>
  <Paragraphs>209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AT-MEL_template</vt:lpstr>
      <vt:lpstr>Custom Design</vt:lpstr>
      <vt:lpstr>PowerPoint Presentation</vt:lpstr>
      <vt:lpstr>Overview</vt:lpstr>
      <vt:lpstr>Introduction</vt:lpstr>
      <vt:lpstr>Case study 1: HQ and MQXC</vt:lpstr>
      <vt:lpstr>Case study 1: HQ and MQXC</vt:lpstr>
      <vt:lpstr>Case study 1: Vertical Cryostat Setup</vt:lpstr>
      <vt:lpstr>Case study 1: Vertical Cryostat Setup</vt:lpstr>
      <vt:lpstr>Case study 1: HQ measurement shaft</vt:lpstr>
      <vt:lpstr>Case study 1: first experience and improved bucking</vt:lpstr>
      <vt:lpstr>Case study 1: HQ first experience and noise</vt:lpstr>
      <vt:lpstr>Case study 1: HQ results</vt:lpstr>
      <vt:lpstr>Case study 1: Correction for shaft at cryogenic temperature  </vt:lpstr>
      <vt:lpstr>Case study 1: Correction for shaft at cryogenic temperature  </vt:lpstr>
      <vt:lpstr>Case study 1: Correction for shaft at cryogenic temperature  </vt:lpstr>
      <vt:lpstr>Case study 1: summary </vt:lpstr>
      <vt:lpstr>Case study 2: Fast-cycled superconducting magnet (FCM)</vt:lpstr>
      <vt:lpstr>Case study 2: Fast-cycled superconducting magnet (FCM)</vt:lpstr>
      <vt:lpstr>Case study 2: Fast-cycled superconducting magnet (FCM)</vt:lpstr>
      <vt:lpstr>Case study 1: Fast-cycled superconducting magnet (FCM)</vt:lpstr>
      <vt:lpstr>Case study 2: FCM measurement setup</vt:lpstr>
      <vt:lpstr>Case study 2: Field profile reconstruction</vt:lpstr>
      <vt:lpstr>Case study 2: Field profile reconstruction</vt:lpstr>
      <vt:lpstr>Case study 2: Field profile reconstruction</vt:lpstr>
      <vt:lpstr>Flexible Framework for Magnetic Measurement standardization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Lucio Fiscarelli</dc:creator>
  <cp:lastModifiedBy>Lucio Fiscarelli</cp:lastModifiedBy>
  <cp:revision>483</cp:revision>
  <dcterms:modified xsi:type="dcterms:W3CDTF">2013-06-04T05:32:40Z</dcterms:modified>
</cp:coreProperties>
</file>