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090" r:id="rId2"/>
    <p:sldId id="1159" r:id="rId3"/>
    <p:sldId id="1160" r:id="rId4"/>
    <p:sldId id="1181" r:id="rId5"/>
    <p:sldId id="1182" r:id="rId6"/>
    <p:sldId id="1183" r:id="rId7"/>
    <p:sldId id="1200" r:id="rId8"/>
    <p:sldId id="1187" r:id="rId9"/>
    <p:sldId id="1196" r:id="rId10"/>
    <p:sldId id="1191" r:id="rId11"/>
    <p:sldId id="1198" r:id="rId12"/>
    <p:sldId id="1165" r:id="rId13"/>
    <p:sldId id="1201" r:id="rId14"/>
    <p:sldId id="1202" r:id="rId15"/>
    <p:sldId id="1163" r:id="rId16"/>
    <p:sldId id="1190" r:id="rId17"/>
    <p:sldId id="1189" r:id="rId18"/>
    <p:sldId id="1175" r:id="rId19"/>
    <p:sldId id="1164" r:id="rId20"/>
    <p:sldId id="1179" r:id="rId21"/>
    <p:sldId id="1199" r:id="rId22"/>
    <p:sldId id="1161" r:id="rId23"/>
    <p:sldId id="1192" r:id="rId24"/>
  </p:sldIdLst>
  <p:sldSz cx="9144000" cy="6858000" type="screen4x3"/>
  <p:notesSz cx="7315200" cy="9601200"/>
  <p:embeddedFontLst>
    <p:embeddedFont>
      <p:font typeface="Tahoma" pitchFamily="34" charset="0"/>
      <p:regular r:id="rId27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2D86A5"/>
    <a:srgbClr val="0000FF"/>
    <a:srgbClr val="4D4D4D"/>
    <a:srgbClr val="777777"/>
    <a:srgbClr val="9BBB59"/>
    <a:srgbClr val="008000"/>
    <a:srgbClr val="CC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181" autoAdjust="0"/>
    <p:restoredTop sz="97143" autoAdjust="0"/>
  </p:normalViewPr>
  <p:slideViewPr>
    <p:cSldViewPr snapToGrid="0">
      <p:cViewPr varScale="1">
        <p:scale>
          <a:sx n="54" d="100"/>
          <a:sy n="54" d="100"/>
        </p:scale>
        <p:origin x="-1493" y="-77"/>
      </p:cViewPr>
      <p:guideLst>
        <p:guide orient="horz" pos="78"/>
        <p:guide pos="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1326" y="-90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gpe\Documents\MAX-IV\IPAC%20contribution\20130402_7103013466-001_DIP_MAP_PF0_1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dom.net\TI%20Folders\Workspace\DAK_Maxlab%20projects\M2%20Multipole%20measurements\7103103466-001\M2%20Long\Quadrupole\QFE\Harmonic_Overview_Quadpole_QFE_31_round_3_19-4-2013_UNITS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6.5955818022747151E-2"/>
          <c:y val="2.7564264747698873E-2"/>
          <c:w val="0.89936720032385165"/>
          <c:h val="0.76202133824181095"/>
        </c:manualLayout>
      </c:layout>
      <c:scatterChart>
        <c:scatterStyle val="lineMarker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'Data and calculations'!$B$73:$B$223</c:f>
              <c:numCache>
                <c:formatCode>General</c:formatCode>
                <c:ptCount val="15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402.12</c:v>
                </c:pt>
                <c:pt idx="82">
                  <c:v>404.24</c:v>
                </c:pt>
                <c:pt idx="83">
                  <c:v>409.24</c:v>
                </c:pt>
                <c:pt idx="84">
                  <c:v>414.24</c:v>
                </c:pt>
                <c:pt idx="85">
                  <c:v>419.24</c:v>
                </c:pt>
                <c:pt idx="86">
                  <c:v>424.24</c:v>
                </c:pt>
                <c:pt idx="87">
                  <c:v>429.24</c:v>
                </c:pt>
                <c:pt idx="88">
                  <c:v>434.24</c:v>
                </c:pt>
                <c:pt idx="89">
                  <c:v>439.24</c:v>
                </c:pt>
                <c:pt idx="90">
                  <c:v>444.24</c:v>
                </c:pt>
                <c:pt idx="91">
                  <c:v>449.24</c:v>
                </c:pt>
                <c:pt idx="92">
                  <c:v>454.24</c:v>
                </c:pt>
                <c:pt idx="93">
                  <c:v>459.24</c:v>
                </c:pt>
                <c:pt idx="94">
                  <c:v>464.24</c:v>
                </c:pt>
                <c:pt idx="95">
                  <c:v>469.24</c:v>
                </c:pt>
                <c:pt idx="96">
                  <c:v>474.24</c:v>
                </c:pt>
                <c:pt idx="97">
                  <c:v>479.24</c:v>
                </c:pt>
                <c:pt idx="98">
                  <c:v>484.24</c:v>
                </c:pt>
                <c:pt idx="99">
                  <c:v>489.24</c:v>
                </c:pt>
                <c:pt idx="100">
                  <c:v>494.24</c:v>
                </c:pt>
                <c:pt idx="101">
                  <c:v>499.24</c:v>
                </c:pt>
                <c:pt idx="102">
                  <c:v>504.24</c:v>
                </c:pt>
                <c:pt idx="103">
                  <c:v>509.24</c:v>
                </c:pt>
                <c:pt idx="104">
                  <c:v>514.24</c:v>
                </c:pt>
                <c:pt idx="105">
                  <c:v>519.24</c:v>
                </c:pt>
                <c:pt idx="106">
                  <c:v>524.24</c:v>
                </c:pt>
                <c:pt idx="107">
                  <c:v>529.24</c:v>
                </c:pt>
                <c:pt idx="108">
                  <c:v>534.24</c:v>
                </c:pt>
                <c:pt idx="109">
                  <c:v>539.24</c:v>
                </c:pt>
                <c:pt idx="110">
                  <c:v>544.24</c:v>
                </c:pt>
                <c:pt idx="111">
                  <c:v>549.24</c:v>
                </c:pt>
                <c:pt idx="112">
                  <c:v>554.24</c:v>
                </c:pt>
                <c:pt idx="113">
                  <c:v>559.24</c:v>
                </c:pt>
                <c:pt idx="114">
                  <c:v>564.24</c:v>
                </c:pt>
                <c:pt idx="115">
                  <c:v>569.24</c:v>
                </c:pt>
                <c:pt idx="116">
                  <c:v>574.24</c:v>
                </c:pt>
                <c:pt idx="117">
                  <c:v>579.24</c:v>
                </c:pt>
                <c:pt idx="118">
                  <c:v>584.24</c:v>
                </c:pt>
                <c:pt idx="119">
                  <c:v>589.24</c:v>
                </c:pt>
                <c:pt idx="120">
                  <c:v>594.24</c:v>
                </c:pt>
                <c:pt idx="121">
                  <c:v>599.24</c:v>
                </c:pt>
                <c:pt idx="122">
                  <c:v>604.24</c:v>
                </c:pt>
                <c:pt idx="123">
                  <c:v>609.24</c:v>
                </c:pt>
                <c:pt idx="124">
                  <c:v>614.24</c:v>
                </c:pt>
                <c:pt idx="125">
                  <c:v>619.24</c:v>
                </c:pt>
                <c:pt idx="126">
                  <c:v>624.24</c:v>
                </c:pt>
                <c:pt idx="127">
                  <c:v>629.24</c:v>
                </c:pt>
                <c:pt idx="128">
                  <c:v>634.24</c:v>
                </c:pt>
                <c:pt idx="129">
                  <c:v>639.24</c:v>
                </c:pt>
                <c:pt idx="130">
                  <c:v>644.24</c:v>
                </c:pt>
                <c:pt idx="131">
                  <c:v>649.24</c:v>
                </c:pt>
                <c:pt idx="132">
                  <c:v>654.24</c:v>
                </c:pt>
                <c:pt idx="133">
                  <c:v>659.24</c:v>
                </c:pt>
                <c:pt idx="134">
                  <c:v>664.24</c:v>
                </c:pt>
                <c:pt idx="135">
                  <c:v>669.24</c:v>
                </c:pt>
                <c:pt idx="136">
                  <c:v>674.24</c:v>
                </c:pt>
                <c:pt idx="137">
                  <c:v>679.24</c:v>
                </c:pt>
                <c:pt idx="138">
                  <c:v>684.24</c:v>
                </c:pt>
                <c:pt idx="139">
                  <c:v>689.24</c:v>
                </c:pt>
                <c:pt idx="140">
                  <c:v>694.24</c:v>
                </c:pt>
                <c:pt idx="141">
                  <c:v>699.24</c:v>
                </c:pt>
                <c:pt idx="142">
                  <c:v>704.24</c:v>
                </c:pt>
                <c:pt idx="143">
                  <c:v>709.24</c:v>
                </c:pt>
                <c:pt idx="144">
                  <c:v>714.24</c:v>
                </c:pt>
                <c:pt idx="145">
                  <c:v>719.24</c:v>
                </c:pt>
                <c:pt idx="146">
                  <c:v>724.24</c:v>
                </c:pt>
                <c:pt idx="147">
                  <c:v>729.24</c:v>
                </c:pt>
                <c:pt idx="148">
                  <c:v>734.24</c:v>
                </c:pt>
                <c:pt idx="149">
                  <c:v>739.24</c:v>
                </c:pt>
                <c:pt idx="150">
                  <c:v>744.24</c:v>
                </c:pt>
              </c:numCache>
            </c:numRef>
          </c:xVal>
          <c:yVal>
            <c:numRef>
              <c:f>'Data and calculations'!$S$73:$S$223</c:f>
              <c:numCache>
                <c:formatCode>0.0E+00</c:formatCode>
                <c:ptCount val="151"/>
                <c:pt idx="0">
                  <c:v>-6.6368680000000041E-4</c:v>
                </c:pt>
                <c:pt idx="1">
                  <c:v>-8.1024270000000086E-4</c:v>
                </c:pt>
                <c:pt idx="2">
                  <c:v>-8.8614240000000081E-4</c:v>
                </c:pt>
                <c:pt idx="3">
                  <c:v>-8.7348420000000029E-4</c:v>
                </c:pt>
                <c:pt idx="4">
                  <c:v>-7.8600700000000035E-4</c:v>
                </c:pt>
                <c:pt idx="5">
                  <c:v>-7.7278310000000023E-4</c:v>
                </c:pt>
                <c:pt idx="6">
                  <c:v>-9.5793800000000073E-4</c:v>
                </c:pt>
                <c:pt idx="7">
                  <c:v>-1.734489000000001E-3</c:v>
                </c:pt>
                <c:pt idx="8">
                  <c:v>-4.0012590000000035E-3</c:v>
                </c:pt>
                <c:pt idx="9">
                  <c:v>-1.0147900000000001E-2</c:v>
                </c:pt>
                <c:pt idx="10">
                  <c:v>-2.3975190000000007E-2</c:v>
                </c:pt>
                <c:pt idx="11">
                  <c:v>-4.8016080000000037E-2</c:v>
                </c:pt>
                <c:pt idx="12">
                  <c:v>-8.1319719999999984E-2</c:v>
                </c:pt>
                <c:pt idx="13">
                  <c:v>-0.1223273</c:v>
                </c:pt>
                <c:pt idx="14">
                  <c:v>-0.16904730000000015</c:v>
                </c:pt>
                <c:pt idx="15">
                  <c:v>-0.21369340000000006</c:v>
                </c:pt>
                <c:pt idx="16">
                  <c:v>-0.24429730000000011</c:v>
                </c:pt>
                <c:pt idx="17">
                  <c:v>-0.2590055</c:v>
                </c:pt>
                <c:pt idx="18">
                  <c:v>-0.26466720000000005</c:v>
                </c:pt>
                <c:pt idx="19">
                  <c:v>-0.26665810000000001</c:v>
                </c:pt>
                <c:pt idx="20">
                  <c:v>-0.26738060000000013</c:v>
                </c:pt>
                <c:pt idx="21">
                  <c:v>-0.26765490000000008</c:v>
                </c:pt>
                <c:pt idx="22">
                  <c:v>-0.26779309999999995</c:v>
                </c:pt>
                <c:pt idx="23">
                  <c:v>-0.26788540000000011</c:v>
                </c:pt>
                <c:pt idx="24">
                  <c:v>-0.26795860000000016</c:v>
                </c:pt>
                <c:pt idx="25">
                  <c:v>-0.26804920000000004</c:v>
                </c:pt>
                <c:pt idx="26">
                  <c:v>-0.26812850000000016</c:v>
                </c:pt>
                <c:pt idx="27">
                  <c:v>-0.26818380000000008</c:v>
                </c:pt>
                <c:pt idx="28">
                  <c:v>-0.26826329999999998</c:v>
                </c:pt>
                <c:pt idx="29">
                  <c:v>-0.26834160000000001</c:v>
                </c:pt>
                <c:pt idx="30">
                  <c:v>-0.26845950000000002</c:v>
                </c:pt>
                <c:pt idx="31">
                  <c:v>-0.26853349999999998</c:v>
                </c:pt>
                <c:pt idx="32">
                  <c:v>-0.26868020000000009</c:v>
                </c:pt>
                <c:pt idx="33">
                  <c:v>-0.26892670000000013</c:v>
                </c:pt>
                <c:pt idx="34">
                  <c:v>-0.26936140000000008</c:v>
                </c:pt>
                <c:pt idx="35">
                  <c:v>-0.27016480000000009</c:v>
                </c:pt>
                <c:pt idx="36">
                  <c:v>-0.27157320000000001</c:v>
                </c:pt>
                <c:pt idx="37">
                  <c:v>-0.27393890000000015</c:v>
                </c:pt>
                <c:pt idx="38">
                  <c:v>-0.27754650000000008</c:v>
                </c:pt>
                <c:pt idx="39">
                  <c:v>-0.28273139999999997</c:v>
                </c:pt>
                <c:pt idx="40">
                  <c:v>-0.29009380000000001</c:v>
                </c:pt>
                <c:pt idx="41">
                  <c:v>-0.30026720000000001</c:v>
                </c:pt>
                <c:pt idx="42">
                  <c:v>-0.3144858000000002</c:v>
                </c:pt>
                <c:pt idx="43">
                  <c:v>-0.33458850000000023</c:v>
                </c:pt>
                <c:pt idx="44">
                  <c:v>-0.36251980000000011</c:v>
                </c:pt>
                <c:pt idx="45">
                  <c:v>-0.3983963000000002</c:v>
                </c:pt>
                <c:pt idx="46">
                  <c:v>-0.43814840000000016</c:v>
                </c:pt>
                <c:pt idx="47">
                  <c:v>-0.47469490000000009</c:v>
                </c:pt>
                <c:pt idx="48">
                  <c:v>-0.50161860000000003</c:v>
                </c:pt>
                <c:pt idx="49">
                  <c:v>-0.517405</c:v>
                </c:pt>
                <c:pt idx="50">
                  <c:v>-0.52530189999999999</c:v>
                </c:pt>
                <c:pt idx="51">
                  <c:v>-0.52892170000000005</c:v>
                </c:pt>
                <c:pt idx="52">
                  <c:v>-0.53047599999999973</c:v>
                </c:pt>
                <c:pt idx="53">
                  <c:v>-0.53108739999999977</c:v>
                </c:pt>
                <c:pt idx="54">
                  <c:v>-0.53137480000000004</c:v>
                </c:pt>
                <c:pt idx="55">
                  <c:v>-0.53149780000000002</c:v>
                </c:pt>
                <c:pt idx="56">
                  <c:v>-0.53153189999999972</c:v>
                </c:pt>
                <c:pt idx="57">
                  <c:v>-0.53155169999999996</c:v>
                </c:pt>
                <c:pt idx="58">
                  <c:v>-0.53153709999999976</c:v>
                </c:pt>
                <c:pt idx="59">
                  <c:v>-0.53156199999999976</c:v>
                </c:pt>
                <c:pt idx="60">
                  <c:v>-0.53156259999999966</c:v>
                </c:pt>
                <c:pt idx="61">
                  <c:v>-0.53155329999999978</c:v>
                </c:pt>
                <c:pt idx="62">
                  <c:v>-0.53155299999999972</c:v>
                </c:pt>
                <c:pt idx="63">
                  <c:v>-0.53154809999999997</c:v>
                </c:pt>
                <c:pt idx="64">
                  <c:v>-0.53155359999999963</c:v>
                </c:pt>
                <c:pt idx="65">
                  <c:v>-0.53152820000000001</c:v>
                </c:pt>
                <c:pt idx="66">
                  <c:v>-0.53153749999999977</c:v>
                </c:pt>
                <c:pt idx="67">
                  <c:v>-0.53154000000000001</c:v>
                </c:pt>
                <c:pt idx="68">
                  <c:v>-0.53152500000000003</c:v>
                </c:pt>
                <c:pt idx="69">
                  <c:v>-0.53150889999999973</c:v>
                </c:pt>
                <c:pt idx="70">
                  <c:v>-0.5315266999999998</c:v>
                </c:pt>
                <c:pt idx="71">
                  <c:v>-0.53148499999999976</c:v>
                </c:pt>
                <c:pt idx="72">
                  <c:v>-0.53149869999999999</c:v>
                </c:pt>
                <c:pt idx="73">
                  <c:v>-0.53148129999999982</c:v>
                </c:pt>
                <c:pt idx="74">
                  <c:v>-0.53148079999999975</c:v>
                </c:pt>
                <c:pt idx="75">
                  <c:v>-0.53145109999999973</c:v>
                </c:pt>
                <c:pt idx="76">
                  <c:v>-0.53146559999999976</c:v>
                </c:pt>
                <c:pt idx="77">
                  <c:v>-0.53145529999999996</c:v>
                </c:pt>
                <c:pt idx="78">
                  <c:v>-0.5314726999999998</c:v>
                </c:pt>
                <c:pt idx="79">
                  <c:v>-0.53144599999999997</c:v>
                </c:pt>
                <c:pt idx="80">
                  <c:v>-0.53148239999999969</c:v>
                </c:pt>
                <c:pt idx="81">
                  <c:v>-0.53145259999999972</c:v>
                </c:pt>
                <c:pt idx="82">
                  <c:v>-0.53145739999999975</c:v>
                </c:pt>
                <c:pt idx="83">
                  <c:v>-0.53145639999999972</c:v>
                </c:pt>
                <c:pt idx="84">
                  <c:v>-0.53144130000000001</c:v>
                </c:pt>
                <c:pt idx="85">
                  <c:v>-0.53146859999999962</c:v>
                </c:pt>
                <c:pt idx="86">
                  <c:v>-0.5314359999999998</c:v>
                </c:pt>
                <c:pt idx="87">
                  <c:v>-0.53146449999999978</c:v>
                </c:pt>
                <c:pt idx="88">
                  <c:v>-0.53146539999999975</c:v>
                </c:pt>
                <c:pt idx="89">
                  <c:v>-0.53144089999999999</c:v>
                </c:pt>
                <c:pt idx="90">
                  <c:v>-0.53146749999999976</c:v>
                </c:pt>
                <c:pt idx="91">
                  <c:v>-0.53145299999999951</c:v>
                </c:pt>
                <c:pt idx="92">
                  <c:v>-0.53147489999999997</c:v>
                </c:pt>
                <c:pt idx="93">
                  <c:v>-0.53147489999999997</c:v>
                </c:pt>
                <c:pt idx="94">
                  <c:v>-0.5314778</c:v>
                </c:pt>
                <c:pt idx="95">
                  <c:v>-0.53147049999999996</c:v>
                </c:pt>
                <c:pt idx="96">
                  <c:v>-0.53148980000000001</c:v>
                </c:pt>
                <c:pt idx="97">
                  <c:v>-0.53147309999999981</c:v>
                </c:pt>
                <c:pt idx="98">
                  <c:v>-0.53148419999999963</c:v>
                </c:pt>
                <c:pt idx="99">
                  <c:v>-0.53149679999999977</c:v>
                </c:pt>
                <c:pt idx="100">
                  <c:v>-0.53149880000000005</c:v>
                </c:pt>
                <c:pt idx="101">
                  <c:v>-0.53147699999999976</c:v>
                </c:pt>
                <c:pt idx="102">
                  <c:v>-0.53148389999999979</c:v>
                </c:pt>
                <c:pt idx="103">
                  <c:v>-0.53149599999999997</c:v>
                </c:pt>
                <c:pt idx="104">
                  <c:v>-0.53150909999999996</c:v>
                </c:pt>
                <c:pt idx="105">
                  <c:v>-0.53150160000000002</c:v>
                </c:pt>
                <c:pt idx="106">
                  <c:v>-0.53148419999999963</c:v>
                </c:pt>
                <c:pt idx="107">
                  <c:v>-0.5314766999999998</c:v>
                </c:pt>
                <c:pt idx="108">
                  <c:v>-0.53149559999999996</c:v>
                </c:pt>
                <c:pt idx="109">
                  <c:v>-0.53150269999999977</c:v>
                </c:pt>
                <c:pt idx="110">
                  <c:v>-0.53149429999999998</c:v>
                </c:pt>
                <c:pt idx="111">
                  <c:v>-0.5315152999999998</c:v>
                </c:pt>
                <c:pt idx="112">
                  <c:v>-0.5315299</c:v>
                </c:pt>
                <c:pt idx="113">
                  <c:v>-0.53150809999999982</c:v>
                </c:pt>
                <c:pt idx="114">
                  <c:v>-0.53150929999999996</c:v>
                </c:pt>
                <c:pt idx="115">
                  <c:v>-0.53151069999999978</c:v>
                </c:pt>
                <c:pt idx="116">
                  <c:v>-0.53150339999999963</c:v>
                </c:pt>
                <c:pt idx="117">
                  <c:v>-0.53150249999999977</c:v>
                </c:pt>
                <c:pt idx="118">
                  <c:v>-0.53148599999999979</c:v>
                </c:pt>
                <c:pt idx="119">
                  <c:v>-0.53142389999999973</c:v>
                </c:pt>
                <c:pt idx="120">
                  <c:v>-0.53138869999999983</c:v>
                </c:pt>
                <c:pt idx="121">
                  <c:v>-0.53120289999999981</c:v>
                </c:pt>
                <c:pt idx="122">
                  <c:v>-0.53075059999999996</c:v>
                </c:pt>
                <c:pt idx="123">
                  <c:v>-0.52940229999999977</c:v>
                </c:pt>
                <c:pt idx="124">
                  <c:v>-0.52557920000000002</c:v>
                </c:pt>
                <c:pt idx="125">
                  <c:v>-0.51460530000000004</c:v>
                </c:pt>
                <c:pt idx="126">
                  <c:v>-0.48585180000000011</c:v>
                </c:pt>
                <c:pt idx="127">
                  <c:v>-0.42538700000000013</c:v>
                </c:pt>
                <c:pt idx="128">
                  <c:v>-0.33610540000000011</c:v>
                </c:pt>
                <c:pt idx="129">
                  <c:v>-0.24195860000000005</c:v>
                </c:pt>
                <c:pt idx="130">
                  <c:v>-0.15998760000000006</c:v>
                </c:pt>
                <c:pt idx="131">
                  <c:v>-9.3980110000000006E-2</c:v>
                </c:pt>
                <c:pt idx="132">
                  <c:v>-4.6609030000000003E-2</c:v>
                </c:pt>
                <c:pt idx="133">
                  <c:v>-1.93346E-2</c:v>
                </c:pt>
                <c:pt idx="134">
                  <c:v>-7.2308090000000038E-3</c:v>
                </c:pt>
                <c:pt idx="135">
                  <c:v>-2.6847960000000019E-3</c:v>
                </c:pt>
                <c:pt idx="136">
                  <c:v>-1.0865010000000001E-3</c:v>
                </c:pt>
                <c:pt idx="137">
                  <c:v>-5.1135199999999997E-4</c:v>
                </c:pt>
                <c:pt idx="138">
                  <c:v>-3.0843960000000029E-4</c:v>
                </c:pt>
                <c:pt idx="139">
                  <c:v>-2.1698270000000019E-4</c:v>
                </c:pt>
                <c:pt idx="140">
                  <c:v>-1.739402000000001E-4</c:v>
                </c:pt>
                <c:pt idx="141">
                  <c:v>-1.4400630000000006E-4</c:v>
                </c:pt>
                <c:pt idx="142">
                  <c:v>-1.3074250000000005E-4</c:v>
                </c:pt>
                <c:pt idx="143">
                  <c:v>-1.3502090000000008E-4</c:v>
                </c:pt>
                <c:pt idx="144">
                  <c:v>-1.401773E-4</c:v>
                </c:pt>
                <c:pt idx="145">
                  <c:v>-1.2163010000000005E-4</c:v>
                </c:pt>
                <c:pt idx="146">
                  <c:v>-1.0946580000000009E-4</c:v>
                </c:pt>
                <c:pt idx="147">
                  <c:v>-8.1527370000000087E-5</c:v>
                </c:pt>
                <c:pt idx="148">
                  <c:v>-5.2931870000000026E-5</c:v>
                </c:pt>
                <c:pt idx="149">
                  <c:v>-2.6308360000000018E-5</c:v>
                </c:pt>
                <c:pt idx="150">
                  <c:v>0</c:v>
                </c:pt>
              </c:numCache>
            </c:numRef>
          </c:yVal>
        </c:ser>
        <c:axId val="50397952"/>
        <c:axId val="50529408"/>
      </c:scatterChart>
      <c:valAx>
        <c:axId val="50397952"/>
        <c:scaling>
          <c:orientation val="maxMin"/>
          <c:max val="75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800"/>
                  <a:t>S</a:t>
                </a:r>
                <a:r>
                  <a:rPr lang="en-US"/>
                  <a:t> [mm]</a:t>
                </a:r>
              </a:p>
            </c:rich>
          </c:tx>
        </c:title>
        <c:numFmt formatCode="General" sourceLinked="1"/>
        <c:tickLblPos val="nextTo"/>
        <c:crossAx val="50529408"/>
        <c:crossesAt val="-0.60000000000000031"/>
        <c:crossBetween val="midCat"/>
      </c:valAx>
      <c:valAx>
        <c:axId val="50529408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 [T]</a:t>
                </a:r>
              </a:p>
            </c:rich>
          </c:tx>
          <c:layout>
            <c:manualLayout>
              <c:xMode val="edge"/>
              <c:yMode val="edge"/>
              <c:x val="1.7334713634442149E-3"/>
              <c:y val="0.40444990258706215"/>
            </c:manualLayout>
          </c:layout>
        </c:title>
        <c:numFmt formatCode="#,##0.0" sourceLinked="0"/>
        <c:majorTickMark val="in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50397952"/>
        <c:crossesAt val="750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7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a-DK" sz="880"/>
              <a:t>Measured</a:t>
            </a:r>
            <a:r>
              <a:rPr lang="da-DK" sz="880" baseline="0"/>
              <a:t> h</a:t>
            </a:r>
            <a:r>
              <a:rPr lang="da-DK" sz="880"/>
              <a:t>igher harmonic</a:t>
            </a:r>
            <a:r>
              <a:rPr lang="da-DK" sz="880" baseline="0"/>
              <a:t> </a:t>
            </a:r>
            <a:r>
              <a:rPr lang="da-DK" sz="880"/>
              <a:t>content and st.deviation </a:t>
            </a:r>
            <a:r>
              <a:rPr lang="en-US" sz="800" b="1" i="0" u="none" strike="noStrike" baseline="0">
                <a:effectLst/>
              </a:rPr>
              <a:t>at nominal current</a:t>
            </a:r>
            <a:endParaRPr lang="da-DK" sz="880"/>
          </a:p>
        </c:rich>
      </c:tx>
      <c:layout>
        <c:manualLayout>
          <c:xMode val="edge"/>
          <c:yMode val="edge"/>
          <c:x val="0.26380384200441215"/>
          <c:y val="3.374233128834357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1237675486714442E-2"/>
          <c:y val="0.11331434389192034"/>
          <c:w val="0.87424654980652072"/>
          <c:h val="0.72513159421426687"/>
        </c:manualLayout>
      </c:layout>
      <c:barChart>
        <c:barDir val="col"/>
        <c:grouping val="clustered"/>
        <c:ser>
          <c:idx val="0"/>
          <c:order val="0"/>
          <c:tx>
            <c:strRef>
              <c:f>Multipole_Circ!$H$3</c:f>
              <c:strCache>
                <c:ptCount val="1"/>
                <c:pt idx="0">
                  <c:v>Amplitude dB/B0 [unit]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Multipole_Circ!$E$6:$E$21</c:f>
              <c:numCache>
                <c:formatCode>General</c:formatCode>
                <c:ptCount val="16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</c:numCache>
            </c:numRef>
          </c:cat>
          <c:val>
            <c:numRef>
              <c:f>Multipole_Circ!$H$6:$H$21</c:f>
              <c:numCache>
                <c:formatCode>0</c:formatCode>
                <c:ptCount val="16"/>
                <c:pt idx="0">
                  <c:v>4.4164948560581143</c:v>
                </c:pt>
                <c:pt idx="1">
                  <c:v>1.7200273175622942</c:v>
                </c:pt>
                <c:pt idx="2">
                  <c:v>0.35381196300991757</c:v>
                </c:pt>
                <c:pt idx="3">
                  <c:v>9.7901305525247704</c:v>
                </c:pt>
                <c:pt idx="4">
                  <c:v>0.37836182361770082</c:v>
                </c:pt>
                <c:pt idx="5">
                  <c:v>0.10171279827747924</c:v>
                </c:pt>
                <c:pt idx="6">
                  <c:v>5.7575097193952596E-2</c:v>
                </c:pt>
                <c:pt idx="7">
                  <c:v>1.475140369500173</c:v>
                </c:pt>
                <c:pt idx="8">
                  <c:v>3.9053333460591581E-2</c:v>
                </c:pt>
                <c:pt idx="9">
                  <c:v>4.3112002459591715E-2</c:v>
                </c:pt>
                <c:pt idx="10">
                  <c:v>3.5549314392018166E-2</c:v>
                </c:pt>
                <c:pt idx="11">
                  <c:v>0.78560746860391639</c:v>
                </c:pt>
                <c:pt idx="12">
                  <c:v>1.1099718371630388E-2</c:v>
                </c:pt>
                <c:pt idx="13">
                  <c:v>3.3382991098019531E-2</c:v>
                </c:pt>
                <c:pt idx="14">
                  <c:v>1.5631741560249372E-2</c:v>
                </c:pt>
                <c:pt idx="15">
                  <c:v>0.14698391606663308</c:v>
                </c:pt>
              </c:numCache>
            </c:numRef>
          </c:val>
        </c:ser>
        <c:ser>
          <c:idx val="2"/>
          <c:order val="1"/>
          <c:tx>
            <c:v>St.Dev. for amplitude [Unit]</c:v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</c:spPr>
          <c:cat>
            <c:numRef>
              <c:f>Multipole_Circ!$E$6:$E$21</c:f>
              <c:numCache>
                <c:formatCode>General</c:formatCode>
                <c:ptCount val="16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</c:numCache>
            </c:numRef>
          </c:cat>
          <c:val>
            <c:numRef>
              <c:f>Multipole_Circ!$I$6:$I$21</c:f>
              <c:numCache>
                <c:formatCode>0.000</c:formatCode>
                <c:ptCount val="16"/>
                <c:pt idx="0">
                  <c:v>1.716937E-2</c:v>
                </c:pt>
                <c:pt idx="1">
                  <c:v>2.9076930000000008E-2</c:v>
                </c:pt>
                <c:pt idx="2">
                  <c:v>9.7842850000000002E-3</c:v>
                </c:pt>
                <c:pt idx="3">
                  <c:v>2.2651510000000014E-2</c:v>
                </c:pt>
                <c:pt idx="4">
                  <c:v>1.1094830000000003E-2</c:v>
                </c:pt>
                <c:pt idx="5">
                  <c:v>3.6753580000000001E-2</c:v>
                </c:pt>
                <c:pt idx="6">
                  <c:v>1.4949070000000004E-2</c:v>
                </c:pt>
                <c:pt idx="7">
                  <c:v>1.7984270000000007E-2</c:v>
                </c:pt>
                <c:pt idx="8">
                  <c:v>9.9078850000000034E-3</c:v>
                </c:pt>
                <c:pt idx="9">
                  <c:v>2.7195660000000007E-2</c:v>
                </c:pt>
                <c:pt idx="10">
                  <c:v>6.3547890000000004E-3</c:v>
                </c:pt>
                <c:pt idx="11">
                  <c:v>2.2563790000000011E-2</c:v>
                </c:pt>
                <c:pt idx="12">
                  <c:v>7.8304220000000035E-3</c:v>
                </c:pt>
                <c:pt idx="13">
                  <c:v>9.9591250000000062E-3</c:v>
                </c:pt>
                <c:pt idx="14">
                  <c:v>1.1425250000000001E-2</c:v>
                </c:pt>
                <c:pt idx="15">
                  <c:v>2.5042970000000008E-2</c:v>
                </c:pt>
              </c:numCache>
            </c:numRef>
          </c:val>
        </c:ser>
        <c:axId val="35150080"/>
        <c:axId val="35082240"/>
      </c:barChart>
      <c:catAx>
        <c:axId val="351500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8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a-DK" sz="880"/>
                  <a:t>Harmonic number</a:t>
                </a:r>
              </a:p>
            </c:rich>
          </c:tx>
          <c:layout>
            <c:manualLayout>
              <c:xMode val="edge"/>
              <c:yMode val="edge"/>
              <c:x val="0.45245432657203083"/>
              <c:y val="0.8926380368098161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082240"/>
        <c:crosses val="autoZero"/>
        <c:auto val="1"/>
        <c:lblAlgn val="ctr"/>
        <c:lblOffset val="100"/>
        <c:tickLblSkip val="1"/>
        <c:tickMarkSkip val="1"/>
      </c:catAx>
      <c:valAx>
        <c:axId val="35082240"/>
        <c:scaling>
          <c:orientation val="minMax"/>
          <c:max val="1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8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a-DK" sz="880"/>
                  <a:t>Relative content (Unit)</a:t>
                </a:r>
              </a:p>
            </c:rich>
          </c:tx>
          <c:layout>
            <c:manualLayout>
              <c:xMode val="edge"/>
              <c:yMode val="edge"/>
              <c:x val="2.3006152198577844E-2"/>
              <c:y val="0.29447852760736215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15008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219404664256382"/>
          <c:y val="0.14831047900130578"/>
          <c:w val="0.20178692806326343"/>
          <c:h val="0.1571142585865123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7" tIns="47373" rIns="94747" bIns="47373" numCol="1" anchor="t" anchorCtr="0" compatLnSpc="1">
            <a:prstTxWarp prst="textNoShape">
              <a:avLst/>
            </a:prstTxWarp>
          </a:bodyPr>
          <a:lstStyle>
            <a:lvl1pPr algn="l" defTabSz="9464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1788" y="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7" tIns="47373" rIns="94747" bIns="47373" numCol="1" anchor="t" anchorCtr="0" compatLnSpc="1">
            <a:prstTxWarp prst="textNoShape">
              <a:avLst/>
            </a:prstTxWarp>
          </a:bodyPr>
          <a:lstStyle>
            <a:lvl1pPr algn="r" defTabSz="9464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7" tIns="47373" rIns="94747" bIns="47373" numCol="1" anchor="b" anchorCtr="0" compatLnSpc="1">
            <a:prstTxWarp prst="textNoShape">
              <a:avLst/>
            </a:prstTxWarp>
          </a:bodyPr>
          <a:lstStyle>
            <a:lvl1pPr algn="l" defTabSz="9464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1788" y="911860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7" tIns="47373" rIns="94747" bIns="47373" numCol="1" anchor="b" anchorCtr="0" compatLnSpc="1">
            <a:prstTxWarp prst="textNoShape">
              <a:avLst/>
            </a:prstTxWarp>
          </a:bodyPr>
          <a:lstStyle>
            <a:lvl1pPr algn="r" defTabSz="946413">
              <a:defRPr sz="1200"/>
            </a:lvl1pPr>
          </a:lstStyle>
          <a:p>
            <a:pPr>
              <a:defRPr/>
            </a:pPr>
            <a:fld id="{FD700690-E5CA-4B33-9B5A-649A81ED3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7" tIns="47373" rIns="94747" bIns="47373" numCol="1" anchor="t" anchorCtr="0" compatLnSpc="1">
            <a:prstTxWarp prst="textNoShape">
              <a:avLst/>
            </a:prstTxWarp>
          </a:bodyPr>
          <a:lstStyle>
            <a:lvl1pPr algn="l" defTabSz="9464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1788" y="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7" tIns="47373" rIns="94747" bIns="47373" numCol="1" anchor="t" anchorCtr="0" compatLnSpc="1">
            <a:prstTxWarp prst="textNoShape">
              <a:avLst/>
            </a:prstTxWarp>
          </a:bodyPr>
          <a:lstStyle>
            <a:lvl1pPr algn="r" defTabSz="9464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7" tIns="47373" rIns="94747" bIns="473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7" tIns="47373" rIns="94747" bIns="47373" numCol="1" anchor="b" anchorCtr="0" compatLnSpc="1">
            <a:prstTxWarp prst="textNoShape">
              <a:avLst/>
            </a:prstTxWarp>
          </a:bodyPr>
          <a:lstStyle>
            <a:lvl1pPr algn="l" defTabSz="9464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1788" y="911860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7" tIns="47373" rIns="94747" bIns="47373" numCol="1" anchor="b" anchorCtr="0" compatLnSpc="1">
            <a:prstTxWarp prst="textNoShape">
              <a:avLst/>
            </a:prstTxWarp>
          </a:bodyPr>
          <a:lstStyle>
            <a:lvl1pPr algn="r" defTabSz="946413">
              <a:defRPr sz="1200"/>
            </a:lvl1pPr>
          </a:lstStyle>
          <a:p>
            <a:pPr>
              <a:defRPr/>
            </a:pPr>
            <a:fld id="{FE72CFD3-9660-480D-A732-3ACCDE4FC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745" y="377127"/>
            <a:ext cx="7772400" cy="101544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13738" y="6434138"/>
            <a:ext cx="373062" cy="287337"/>
          </a:xfrm>
        </p:spPr>
        <p:txBody>
          <a:bodyPr/>
          <a:lstStyle>
            <a:lvl1pPr>
              <a:defRPr sz="1200"/>
            </a:lvl1pPr>
          </a:lstStyle>
          <a:p>
            <a:fld id="{9A784BC7-988C-461B-8443-A9415A95F6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62D2FD-9A19-4579-9EB8-A9368190FB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5888"/>
            <a:ext cx="2058988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29325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96E173-575A-4D3A-810E-7799A24580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10393"/>
            <a:ext cx="8240713" cy="581577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263080-ECC6-493C-A32B-441FC75256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F9DAA2-E759-416A-AE80-11B2FF4069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8313" y="11588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52513"/>
            <a:ext cx="4038600" cy="2460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52513"/>
            <a:ext cx="4038600" cy="2460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665538"/>
            <a:ext cx="4038600" cy="2460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65538"/>
            <a:ext cx="4038600" cy="2460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C25D57-4854-4E01-BCDB-39B4695C42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52513"/>
            <a:ext cx="4038600" cy="2460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65538"/>
            <a:ext cx="4038600" cy="2460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8DA274-5BD2-4306-852F-B34AEE643D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58" y="109057"/>
            <a:ext cx="8229600" cy="12499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145" y="1459684"/>
            <a:ext cx="8229600" cy="465809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53188"/>
            <a:ext cx="2895600" cy="2682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IMMW 18, New York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AF4EFB-438A-479A-8A44-DBBDFD441B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869" y="167780"/>
            <a:ext cx="8229600" cy="12499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0961"/>
            <a:ext cx="4038600" cy="47252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9349"/>
            <a:ext cx="4038600" cy="4716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D2A7BF-181E-40DD-9779-25CEC9A885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9FB7EE-FBDE-4EF4-88CA-A05C99BBC3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814" y="167780"/>
            <a:ext cx="8229600" cy="12499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7F7DD2-724D-4575-9D0B-84381CE4F9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C1963D-8885-45C5-AAE9-A20478ED48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8D5F47-0F5D-4BDA-9D77-B722074326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EE2197-CB89-4459-90B0-ACEC045018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9588" y="931863"/>
            <a:ext cx="822960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47900"/>
            <a:ext cx="82296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34138"/>
            <a:ext cx="2133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Tahoma" pitchFamily="34" charset="0"/>
              <a:buAutoNum type="arabicPeriod"/>
              <a:defRPr sz="1400"/>
            </a:lvl1pPr>
          </a:lstStyle>
          <a:p>
            <a:fld id="{3FEE78D5-C6A0-46BF-B513-0791EA945F0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9" name="Picture 6" descr="TI_Danfysik_lin_50pro_0812.png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289800" y="131763"/>
            <a:ext cx="15970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/>
              <a:t>IMMW 18, New York</a:t>
            </a:r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2D86A5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2D86A5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2D86A5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2D86A5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77777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8"/>
          <p:cNvGrpSpPr>
            <a:grpSpLocks/>
          </p:cNvGrpSpPr>
          <p:nvPr/>
        </p:nvGrpSpPr>
        <p:grpSpPr bwMode="auto">
          <a:xfrm>
            <a:off x="0" y="-7938"/>
            <a:ext cx="9148763" cy="6865938"/>
            <a:chOff x="-1" y="-8336"/>
            <a:chExt cx="9149025" cy="6866336"/>
          </a:xfrm>
        </p:grpSpPr>
        <p:pic>
          <p:nvPicPr>
            <p:cNvPr id="19463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Flowchart: Manual Input 9"/>
            <p:cNvSpPr/>
            <p:nvPr/>
          </p:nvSpPr>
          <p:spPr>
            <a:xfrm rot="10800000">
              <a:off x="-1" y="-8336"/>
              <a:ext cx="9149025" cy="4783415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0 w 10000"/>
                <a:gd name="connsiteY0" fmla="*/ 2246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2246 h 10000"/>
                <a:gd name="connsiteX0" fmla="*/ 10 w 10000"/>
                <a:gd name="connsiteY0" fmla="*/ 231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231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0" y="2313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3" y="7415"/>
                    <a:pt x="7" y="4898"/>
                    <a:pt x="10" y="23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dirty="0"/>
            </a:p>
          </p:txBody>
        </p:sp>
      </p:grpSp>
      <p:sp>
        <p:nvSpPr>
          <p:cNvPr id="2050" name="Titel 4"/>
          <p:cNvSpPr>
            <a:spLocks noGrp="1"/>
          </p:cNvSpPr>
          <p:nvPr>
            <p:ph type="ctrTitle"/>
          </p:nvPr>
        </p:nvSpPr>
        <p:spPr>
          <a:xfrm>
            <a:off x="668338" y="684213"/>
            <a:ext cx="8134350" cy="1392237"/>
          </a:xfrm>
        </p:spPr>
        <p:txBody>
          <a:bodyPr/>
          <a:lstStyle/>
          <a:p>
            <a:pPr>
              <a:defRPr/>
            </a:pPr>
            <a:r>
              <a:rPr lang="en-US" cap="all" dirty="0" smtClean="0"/>
              <a:t>Measurements of Max-IV </a:t>
            </a:r>
            <a:br>
              <a:rPr lang="en-US" cap="all" dirty="0" smtClean="0"/>
            </a:br>
            <a:r>
              <a:rPr lang="en-US" cap="all" dirty="0" smtClean="0"/>
              <a:t>girder systems</a:t>
            </a:r>
            <a:endParaRPr lang="en-US" cap="all" dirty="0"/>
          </a:p>
        </p:txBody>
      </p:sp>
      <p:sp>
        <p:nvSpPr>
          <p:cNvPr id="2051" name="Undertitel 5"/>
          <p:cNvSpPr>
            <a:spLocks noGrp="1"/>
          </p:cNvSpPr>
          <p:nvPr>
            <p:ph type="subTitle" idx="1"/>
          </p:nvPr>
        </p:nvSpPr>
        <p:spPr>
          <a:xfrm>
            <a:off x="3181350" y="3533775"/>
            <a:ext cx="2833688" cy="433388"/>
          </a:xfrm>
        </p:spPr>
        <p:txBody>
          <a:bodyPr anchor="ctr"/>
          <a:lstStyle/>
          <a:p>
            <a:pPr>
              <a:defRPr/>
            </a:pPr>
            <a:r>
              <a:rPr lang="da-DK" sz="1800" dirty="0" smtClean="0">
                <a:solidFill>
                  <a:schemeClr val="bg2">
                    <a:lumMod val="50000"/>
                  </a:schemeClr>
                </a:solidFill>
              </a:rPr>
              <a:t>IMMW 18</a:t>
            </a:r>
          </a:p>
          <a:p>
            <a:pPr>
              <a:defRPr/>
            </a:pPr>
            <a:r>
              <a:rPr lang="da-DK" sz="1800" dirty="0" smtClean="0">
                <a:solidFill>
                  <a:schemeClr val="bg2">
                    <a:lumMod val="50000"/>
                  </a:schemeClr>
                </a:solidFill>
              </a:rPr>
              <a:t>June 2013</a:t>
            </a:r>
          </a:p>
        </p:txBody>
      </p:sp>
      <p:sp>
        <p:nvSpPr>
          <p:cNvPr id="5" name="Titel 4"/>
          <p:cNvSpPr txBox="1">
            <a:spLocks/>
          </p:cNvSpPr>
          <p:nvPr/>
        </p:nvSpPr>
        <p:spPr bwMode="auto">
          <a:xfrm>
            <a:off x="2060575" y="2033588"/>
            <a:ext cx="519588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D86A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D86A5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D86A5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D86A5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D86A5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D86A5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D86A5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D86A5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D86A5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Christopher W. Ostenfeld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Danfysik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A/S,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Denmark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461" name="Picture 11" descr="TI_Danfysik_lin_50pro_081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6463" y="200025"/>
            <a:ext cx="16954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marL="342900" indent="-342900"/>
            <a:fld id="{212AE874-C601-42BA-BD63-896999590459}" type="slidenum">
              <a:rPr lang="en-US"/>
              <a:pPr marL="342900" indent="-34290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509588" y="109538"/>
            <a:ext cx="8229600" cy="1249362"/>
          </a:xfrm>
        </p:spPr>
        <p:txBody>
          <a:bodyPr/>
          <a:lstStyle/>
          <a:p>
            <a:r>
              <a:rPr lang="da-DK" smtClean="0"/>
              <a:t>Details on software for Hall bench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458913"/>
            <a:ext cx="4454525" cy="4659312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da-DK" dirty="0" smtClean="0"/>
              <a:t>Fully automated measurements</a:t>
            </a:r>
          </a:p>
          <a:p>
            <a:pPr lvl="1">
              <a:defRPr/>
            </a:pPr>
            <a:r>
              <a:rPr lang="da-DK" dirty="0" smtClean="0"/>
              <a:t>Magnet is powered up, and held for appropriate wait time</a:t>
            </a:r>
          </a:p>
          <a:p>
            <a:pPr lvl="1">
              <a:defRPr/>
            </a:pPr>
            <a:r>
              <a:rPr lang="da-DK" dirty="0" smtClean="0"/>
              <a:t>Hall probe is zeroed in mu-metal shield prior to measurement</a:t>
            </a:r>
          </a:p>
          <a:p>
            <a:pPr lvl="1">
              <a:defRPr/>
            </a:pPr>
            <a:r>
              <a:rPr lang="da-DK" dirty="0" smtClean="0"/>
              <a:t>Probe is homed on magnetic cone</a:t>
            </a:r>
          </a:p>
          <a:p>
            <a:pPr lvl="1">
              <a:defRPr/>
            </a:pPr>
            <a:r>
              <a:rPr lang="da-DK" dirty="0" smtClean="0"/>
              <a:t>Measurement is carried out</a:t>
            </a:r>
          </a:p>
          <a:p>
            <a:pPr lvl="2">
              <a:defRPr/>
            </a:pPr>
            <a:r>
              <a:rPr lang="da-DK" dirty="0" smtClean="0"/>
              <a:t>Dipole map, excitation, etc.</a:t>
            </a:r>
          </a:p>
          <a:p>
            <a:pPr lvl="1">
              <a:defRPr/>
            </a:pPr>
            <a:r>
              <a:rPr lang="da-DK" dirty="0" smtClean="0"/>
              <a:t>Probe zero is checked in mu-metal after measurement, and data is corrected for drift</a:t>
            </a:r>
          </a:p>
          <a:p>
            <a:pPr lvl="1">
              <a:defRPr/>
            </a:pPr>
            <a:r>
              <a:rPr lang="da-DK" dirty="0" smtClean="0"/>
              <a:t>Off-line correction for temperature</a:t>
            </a:r>
          </a:p>
          <a:p>
            <a:pPr>
              <a:defRPr/>
            </a:pPr>
            <a:r>
              <a:rPr lang="da-DK" dirty="0" smtClean="0"/>
              <a:t>Voltage/NTC logged with Keithley 2701</a:t>
            </a:r>
          </a:p>
          <a:p>
            <a:pPr>
              <a:defRPr/>
            </a:pPr>
            <a:r>
              <a:rPr lang="da-DK" dirty="0" smtClean="0"/>
              <a:t>Power supply control and motion control within Igor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IMMW 18, New York</a:t>
            </a:r>
            <a:endParaRPr lang="en-US" dirty="0"/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2"/>
          <a:srcRect b="13625"/>
          <a:stretch>
            <a:fillRect/>
          </a:stretch>
        </p:blipFill>
        <p:spPr bwMode="auto">
          <a:xfrm>
            <a:off x="6062663" y="3497263"/>
            <a:ext cx="28098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7100" y="1716088"/>
            <a:ext cx="29210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68313" y="363538"/>
            <a:ext cx="8229600" cy="792162"/>
          </a:xfrm>
        </p:spPr>
        <p:txBody>
          <a:bodyPr/>
          <a:lstStyle/>
          <a:p>
            <a:r>
              <a:rPr lang="en-US" sz="2800" smtClean="0"/>
              <a:t>Hall probe mapper setup</a:t>
            </a:r>
            <a:endParaRPr lang="da-DK" sz="28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84463" y="6472238"/>
            <a:ext cx="3335337" cy="249237"/>
          </a:xfrm>
        </p:spPr>
        <p:txBody>
          <a:bodyPr/>
          <a:lstStyle/>
          <a:p>
            <a:pPr>
              <a:defRPr/>
            </a:pPr>
            <a:r>
              <a:rPr lang="en-US"/>
              <a:t>IMMW 18, New York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93713" y="1081088"/>
            <a:ext cx="8469312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7777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Precision Hall mapper on long granite table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Laser feed back on longitudinal z-axis and linear encoders on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x,y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-axes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Alignment by scanning over magnetic pins, knife-edges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Short term position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st.dev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. &lt; 2 </a:t>
            </a:r>
            <a:r>
              <a:rPr lang="el-GR" sz="2000" dirty="0" smtClean="0">
                <a:solidFill>
                  <a:schemeClr val="bg2">
                    <a:lumMod val="75000"/>
                  </a:schemeClr>
                </a:solidFill>
              </a:rPr>
              <a:t>μ</a:t>
            </a:r>
            <a:r>
              <a:rPr lang="da-DK" sz="2000" dirty="0" smtClean="0">
                <a:solidFill>
                  <a:schemeClr val="bg2">
                    <a:lumMod val="75000"/>
                  </a:schemeClr>
                </a:solidFill>
              </a:rPr>
              <a:t>m, long term drift &lt;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10 </a:t>
            </a:r>
            <a:r>
              <a:rPr lang="el-GR" sz="2000" dirty="0" smtClean="0">
                <a:solidFill>
                  <a:schemeClr val="bg2">
                    <a:lumMod val="75000"/>
                  </a:schemeClr>
                </a:solidFill>
              </a:rPr>
              <a:t>μ</a:t>
            </a:r>
            <a:r>
              <a:rPr lang="da-DK" sz="2000" dirty="0">
                <a:solidFill>
                  <a:schemeClr val="bg2">
                    <a:lumMod val="75000"/>
                  </a:schemeClr>
                </a:solidFill>
              </a:rPr>
              <a:t>m </a:t>
            </a:r>
            <a:endParaRPr lang="en-US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endParaRPr lang="en-US" sz="20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 l="13127" t="15314" r="7857" b="7828"/>
          <a:stretch>
            <a:fillRect/>
          </a:stretch>
        </p:blipFill>
        <p:spPr bwMode="auto">
          <a:xfrm>
            <a:off x="3484563" y="3008313"/>
            <a:ext cx="5307012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/>
          <p:cNvPicPr>
            <a:picLocks noChangeAspect="1"/>
          </p:cNvPicPr>
          <p:nvPr/>
        </p:nvPicPr>
        <p:blipFill>
          <a:blip r:embed="rId3"/>
          <a:srcRect b="13625"/>
          <a:stretch>
            <a:fillRect/>
          </a:stretch>
        </p:blipFill>
        <p:spPr bwMode="auto">
          <a:xfrm>
            <a:off x="493713" y="2998788"/>
            <a:ext cx="2808287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836613" y="2720975"/>
            <a:ext cx="19415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Alignment with magnet tip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5025" y="4922838"/>
          <a:ext cx="2125663" cy="117633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80849"/>
                <a:gridCol w="721233"/>
                <a:gridCol w="723899"/>
              </a:tblGrid>
              <a:tr h="168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Z (mm)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X (mm)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8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Round 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2888.7707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-61.7454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8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Round 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2888.7697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-61.7483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8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Round 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2888.7695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-61.7465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8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Round 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2888.7698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-61.7491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8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Round 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2888.7709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-61.7448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8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St. Dev.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0.0006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0.0016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29728" name="TextBox 4"/>
          <p:cNvSpPr txBox="1">
            <a:spLocks noChangeArrowheads="1"/>
          </p:cNvSpPr>
          <p:nvPr/>
        </p:nvSpPr>
        <p:spPr bwMode="auto">
          <a:xfrm>
            <a:off x="1073150" y="4681538"/>
            <a:ext cx="17049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/>
              <a:t>Short term repeatability</a:t>
            </a:r>
          </a:p>
        </p:txBody>
      </p:sp>
      <p:sp>
        <p:nvSpPr>
          <p:cNvPr id="29729" name="TextBox 10"/>
          <p:cNvSpPr txBox="1">
            <a:spLocks noChangeArrowheads="1"/>
          </p:cNvSpPr>
          <p:nvPr/>
        </p:nvSpPr>
        <p:spPr bwMode="auto">
          <a:xfrm>
            <a:off x="3783013" y="2720975"/>
            <a:ext cx="4879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Scanning dipole from side &amp; quadrupoles through small holes in yoke</a:t>
            </a:r>
          </a:p>
        </p:txBody>
      </p:sp>
      <p:sp>
        <p:nvSpPr>
          <p:cNvPr id="29730" name="Right Arrow 9"/>
          <p:cNvSpPr>
            <a:spLocks noChangeArrowheads="1"/>
          </p:cNvSpPr>
          <p:nvPr/>
        </p:nvSpPr>
        <p:spPr bwMode="auto">
          <a:xfrm>
            <a:off x="7112000" y="4438650"/>
            <a:ext cx="423863" cy="212725"/>
          </a:xfrm>
          <a:prstGeom prst="rightArrow">
            <a:avLst>
              <a:gd name="adj1" fmla="val 50000"/>
              <a:gd name="adj2" fmla="val 50007"/>
            </a:avLst>
          </a:prstGeom>
          <a:solidFill>
            <a:srgbClr val="2D86A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9731" name="Right Arrow 12"/>
          <p:cNvSpPr>
            <a:spLocks noChangeArrowheads="1"/>
          </p:cNvSpPr>
          <p:nvPr/>
        </p:nvSpPr>
        <p:spPr bwMode="auto">
          <a:xfrm>
            <a:off x="6324600" y="4300538"/>
            <a:ext cx="422275" cy="206375"/>
          </a:xfrm>
          <a:prstGeom prst="rightArrow">
            <a:avLst>
              <a:gd name="adj1" fmla="val 50000"/>
              <a:gd name="adj2" fmla="val 49922"/>
            </a:avLst>
          </a:prstGeom>
          <a:solidFill>
            <a:srgbClr val="2D86A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68313" y="363538"/>
            <a:ext cx="8229600" cy="792162"/>
          </a:xfrm>
        </p:spPr>
        <p:txBody>
          <a:bodyPr/>
          <a:lstStyle/>
          <a:p>
            <a:r>
              <a:rPr lang="en-US" sz="2800" smtClean="0"/>
              <a:t>Hall probe field mapping</a:t>
            </a:r>
            <a:endParaRPr lang="da-DK" sz="28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84463" y="6472238"/>
            <a:ext cx="3335337" cy="249237"/>
          </a:xfrm>
        </p:spPr>
        <p:txBody>
          <a:bodyPr/>
          <a:lstStyle/>
          <a:p>
            <a:pPr>
              <a:defRPr/>
            </a:pPr>
            <a:r>
              <a:rPr lang="en-US"/>
              <a:t>IMMW 18, New York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5612" y="1081504"/>
            <a:ext cx="8520747" cy="201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7777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High stability temperature calibrated Hall probe allows on-the-fly mapping</a:t>
            </a:r>
          </a:p>
          <a:p>
            <a:pPr>
              <a:defRPr/>
            </a:pP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Large field grid measured on-the-fly of the combined function dipoles</a:t>
            </a:r>
          </a:p>
          <a:p>
            <a:pPr>
              <a:defRPr/>
            </a:pP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Interpolated on-the-fly data agree with step-and-go data within 1.6·10</a:t>
            </a:r>
            <a:r>
              <a:rPr lang="en-US" sz="1900" baseline="30000" dirty="0" smtClean="0">
                <a:solidFill>
                  <a:schemeClr val="bg2">
                    <a:lumMod val="75000"/>
                  </a:schemeClr>
                </a:solidFill>
              </a:rPr>
              <a:t>-4</a:t>
            </a:r>
            <a:endParaRPr lang="en-US" sz="19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Repeated measurements of field integral stable within 7·10</a:t>
            </a:r>
            <a:r>
              <a:rPr lang="en-US" sz="1900" baseline="30000" dirty="0" smtClean="0">
                <a:solidFill>
                  <a:schemeClr val="bg2">
                    <a:lumMod val="75000"/>
                  </a:schemeClr>
                </a:solidFill>
              </a:rPr>
              <a:t>-5</a:t>
            </a:r>
          </a:p>
          <a:p>
            <a:pPr lvl="6">
              <a:defRPr/>
            </a:pPr>
            <a:endParaRPr lang="en-US" sz="7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       </a:t>
            </a:r>
            <a:r>
              <a:rPr lang="en-US" sz="1900" dirty="0" smtClean="0">
                <a:solidFill>
                  <a:srgbClr val="FF0000"/>
                </a:solidFill>
              </a:rPr>
              <a:t>Very good alignment and stability</a:t>
            </a:r>
          </a:p>
        </p:txBody>
      </p:sp>
      <p:pic>
        <p:nvPicPr>
          <p:cNvPr id="3072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788" y="3735388"/>
            <a:ext cx="38512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 2"/>
          <p:cNvGraphicFramePr/>
          <p:nvPr/>
        </p:nvGraphicFramePr>
        <p:xfrm>
          <a:off x="4850558" y="4062379"/>
          <a:ext cx="3513615" cy="200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6" name="TextBox 11"/>
          <p:cNvSpPr txBox="1">
            <a:spLocks noChangeArrowheads="1"/>
          </p:cNvSpPr>
          <p:nvPr/>
        </p:nvSpPr>
        <p:spPr bwMode="auto">
          <a:xfrm>
            <a:off x="1517650" y="3467100"/>
            <a:ext cx="24749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/>
              <a:t>Field map on-the-fly in 1.5 h</a:t>
            </a:r>
          </a:p>
        </p:txBody>
      </p: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5321300" y="3457575"/>
            <a:ext cx="27590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/>
              <a:t>Interpolated field values along trajectory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625475" y="2706688"/>
            <a:ext cx="346075" cy="227012"/>
          </a:xfrm>
          <a:prstGeom prst="rightArrow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509588" y="109538"/>
            <a:ext cx="8229600" cy="1249362"/>
          </a:xfrm>
        </p:spPr>
        <p:txBody>
          <a:bodyPr/>
          <a:lstStyle/>
          <a:p>
            <a:r>
              <a:rPr lang="da-DK" smtClean="0"/>
              <a:t>Harmonic coil measurements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98475" y="1458913"/>
            <a:ext cx="8229600" cy="4659312"/>
          </a:xfrm>
        </p:spPr>
        <p:txBody>
          <a:bodyPr/>
          <a:lstStyle/>
          <a:p>
            <a:r>
              <a:rPr lang="da-DK" smtClean="0"/>
              <a:t>Several things to consider</a:t>
            </a:r>
          </a:p>
          <a:p>
            <a:pPr lvl="1"/>
            <a:r>
              <a:rPr lang="da-DK" smtClean="0"/>
              <a:t>Single long coil vs short segmented coils</a:t>
            </a:r>
          </a:p>
          <a:p>
            <a:pPr lvl="1"/>
            <a:r>
              <a:rPr lang="da-DK" smtClean="0"/>
              <a:t>Compensated vs non-compensated</a:t>
            </a:r>
          </a:p>
          <a:p>
            <a:pPr lvl="1"/>
            <a:r>
              <a:rPr lang="da-DK" smtClean="0"/>
              <a:t>Integration vs voltage measurements</a:t>
            </a:r>
          </a:p>
          <a:p>
            <a:pPr lvl="1"/>
            <a:r>
              <a:rPr lang="da-DK" smtClean="0"/>
              <a:t>Radial vs tangential coil</a:t>
            </a:r>
          </a:p>
          <a:p>
            <a:r>
              <a:rPr lang="da-DK" smtClean="0"/>
              <a:t>Other</a:t>
            </a:r>
          </a:p>
          <a:p>
            <a:pPr lvl="1"/>
            <a:r>
              <a:rPr lang="da-DK" smtClean="0"/>
              <a:t>Support material</a:t>
            </a:r>
          </a:p>
          <a:p>
            <a:pPr lvl="1"/>
            <a:r>
              <a:rPr lang="da-DK" smtClean="0"/>
              <a:t>Choice of bearings</a:t>
            </a:r>
          </a:p>
          <a:p>
            <a:endParaRPr lang="da-DK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IMMW 18, New York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509588" y="109538"/>
            <a:ext cx="8229600" cy="1249362"/>
          </a:xfrm>
        </p:spPr>
        <p:txBody>
          <a:bodyPr/>
          <a:lstStyle/>
          <a:p>
            <a:r>
              <a:rPr lang="da-DK" smtClean="0"/>
              <a:t>Harmonic coil measurements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98475" y="1458913"/>
            <a:ext cx="8229600" cy="4659312"/>
          </a:xfrm>
        </p:spPr>
        <p:txBody>
          <a:bodyPr/>
          <a:lstStyle/>
          <a:p>
            <a:r>
              <a:rPr lang="da-DK" smtClean="0"/>
              <a:t>Several things to consider</a:t>
            </a:r>
          </a:p>
          <a:p>
            <a:pPr lvl="1"/>
            <a:r>
              <a:rPr lang="da-DK" smtClean="0"/>
              <a:t>Single long coil vs </a:t>
            </a:r>
            <a:r>
              <a:rPr lang="da-DK" b="1" smtClean="0">
                <a:solidFill>
                  <a:srgbClr val="FF0000"/>
                </a:solidFill>
              </a:rPr>
              <a:t>short segmented coils</a:t>
            </a:r>
          </a:p>
          <a:p>
            <a:pPr lvl="1"/>
            <a:r>
              <a:rPr lang="da-DK" smtClean="0"/>
              <a:t>Compensated vs </a:t>
            </a:r>
            <a:r>
              <a:rPr lang="da-DK" b="1" smtClean="0">
                <a:solidFill>
                  <a:srgbClr val="FF0000"/>
                </a:solidFill>
              </a:rPr>
              <a:t>non-compensated</a:t>
            </a:r>
          </a:p>
          <a:p>
            <a:pPr lvl="1"/>
            <a:r>
              <a:rPr lang="da-DK" b="1" smtClean="0">
                <a:solidFill>
                  <a:srgbClr val="FF0000"/>
                </a:solidFill>
              </a:rPr>
              <a:t>Integration</a:t>
            </a:r>
            <a:r>
              <a:rPr lang="da-DK" smtClean="0"/>
              <a:t> vs voltage measurements</a:t>
            </a:r>
          </a:p>
          <a:p>
            <a:pPr lvl="1"/>
            <a:r>
              <a:rPr lang="da-DK" smtClean="0"/>
              <a:t>Radial vs </a:t>
            </a:r>
            <a:r>
              <a:rPr lang="da-DK" b="1" smtClean="0">
                <a:solidFill>
                  <a:srgbClr val="FF0000"/>
                </a:solidFill>
              </a:rPr>
              <a:t>tangential coil</a:t>
            </a:r>
          </a:p>
          <a:p>
            <a:r>
              <a:rPr lang="da-DK" smtClean="0"/>
              <a:t>Other</a:t>
            </a:r>
          </a:p>
          <a:p>
            <a:pPr lvl="1"/>
            <a:r>
              <a:rPr lang="da-DK" smtClean="0"/>
              <a:t>Support material</a:t>
            </a:r>
          </a:p>
          <a:p>
            <a:pPr lvl="1"/>
            <a:r>
              <a:rPr lang="da-DK" smtClean="0"/>
              <a:t>Choice of bearings</a:t>
            </a:r>
          </a:p>
          <a:p>
            <a:endParaRPr lang="da-DK" smtClean="0"/>
          </a:p>
          <a:p>
            <a:endParaRPr lang="da-DK" smtClean="0"/>
          </a:p>
          <a:p>
            <a:endParaRPr lang="da-DK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IMMW 18, New York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68313" y="363538"/>
            <a:ext cx="8229600" cy="792162"/>
          </a:xfrm>
        </p:spPr>
        <p:txBody>
          <a:bodyPr/>
          <a:lstStyle/>
          <a:p>
            <a:r>
              <a:rPr lang="en-US" sz="2800" smtClean="0"/>
              <a:t>Harmonic insertion coil concept</a:t>
            </a:r>
            <a:endParaRPr lang="da-DK" sz="28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84463" y="6472238"/>
            <a:ext cx="3335337" cy="249237"/>
          </a:xfrm>
        </p:spPr>
        <p:txBody>
          <a:bodyPr/>
          <a:lstStyle/>
          <a:p>
            <a:pPr>
              <a:defRPr/>
            </a:pPr>
            <a:r>
              <a:rPr lang="en-US"/>
              <a:t>IMMW 18, New York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058863" y="1081088"/>
            <a:ext cx="76200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7777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New concept ( For us, anyway……)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Coil inserted from girder end with external encoder and motor</a:t>
            </a:r>
          </a:p>
          <a:p>
            <a:pPr lvl="1"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Precision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Heidenhain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encoder(scale drum) ERA 4202 C</a:t>
            </a:r>
          </a:p>
          <a:p>
            <a:pPr>
              <a:defRPr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Mechanical coil positioning from girder reference surfaces</a:t>
            </a:r>
          </a:p>
          <a:p>
            <a:pPr>
              <a:defRPr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15 </a:t>
            </a:r>
            <a:r>
              <a:rPr lang="en-US" sz="1600" baseline="30000" dirty="0" smtClean="0">
                <a:solidFill>
                  <a:schemeClr val="bg2">
                    <a:lumMod val="75000"/>
                  </a:schemeClr>
                </a:solidFill>
              </a:rPr>
              <a:t>o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tangential coil with a 10.7 mm measurement radius </a:t>
            </a:r>
          </a:p>
          <a:p>
            <a:pPr>
              <a:defRPr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One short harmonic coil segment for each magnet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Coil lengths between 150 mm and 250 mm </a:t>
            </a:r>
          </a:p>
          <a:p>
            <a:pPr>
              <a:defRPr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3-5 coil segments per support rod, 13 segments in total</a:t>
            </a:r>
          </a:p>
          <a:p>
            <a:pPr>
              <a:defRPr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Calibration of each segment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→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 phase and gradient strength</a:t>
            </a:r>
          </a:p>
          <a:p>
            <a:pPr>
              <a:defRPr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Voltage integration using 1 channel </a:t>
            </a:r>
            <a:r>
              <a:rPr lang="en-US" sz="1600" dirty="0" err="1" smtClean="0">
                <a:solidFill>
                  <a:schemeClr val="bg2">
                    <a:lumMod val="75000"/>
                  </a:schemeClr>
                </a:solidFill>
              </a:rPr>
              <a:t>Metrolab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 5150 with Trigger module</a:t>
            </a:r>
          </a:p>
        </p:txBody>
      </p:sp>
      <p:pic>
        <p:nvPicPr>
          <p:cNvPr id="33796" name="Picture 5" descr="DSC03775"/>
          <p:cNvPicPr>
            <a:picLocks noChangeAspect="1" noChangeArrowheads="1"/>
          </p:cNvPicPr>
          <p:nvPr/>
        </p:nvPicPr>
        <p:blipFill>
          <a:blip r:embed="rId2"/>
          <a:srcRect t="23843" r="7813" b="10237"/>
          <a:stretch>
            <a:fillRect/>
          </a:stretch>
        </p:blipFill>
        <p:spPr bwMode="auto">
          <a:xfrm>
            <a:off x="1001713" y="3962400"/>
            <a:ext cx="4341812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/>
          <a:srcRect l="16249" t="38934" r="3015" b="20679"/>
          <a:stretch>
            <a:fillRect/>
          </a:stretch>
        </p:blipFill>
        <p:spPr bwMode="auto">
          <a:xfrm>
            <a:off x="5753100" y="4818063"/>
            <a:ext cx="287496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1"/>
          <p:cNvSpPr txBox="1">
            <a:spLocks noChangeArrowheads="1"/>
          </p:cNvSpPr>
          <p:nvPr/>
        </p:nvSpPr>
        <p:spPr bwMode="auto">
          <a:xfrm>
            <a:off x="5616575" y="4448175"/>
            <a:ext cx="3149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/>
              <a:t>Coil segment positions for long M1 &amp; M2 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509588" y="109538"/>
            <a:ext cx="8229600" cy="1249362"/>
          </a:xfrm>
        </p:spPr>
        <p:txBody>
          <a:bodyPr/>
          <a:lstStyle/>
          <a:p>
            <a:r>
              <a:rPr lang="da-DK" smtClean="0"/>
              <a:t>Sub coil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458913"/>
            <a:ext cx="4092575" cy="455930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da-DK" dirty="0" smtClean="0"/>
              <a:t>Phase and strength calibration</a:t>
            </a:r>
          </a:p>
          <a:p>
            <a:pPr>
              <a:defRPr/>
            </a:pPr>
            <a:r>
              <a:rPr lang="da-DK" dirty="0" smtClean="0"/>
              <a:t>Due to differing coils lengths, several reference magnets are needed</a:t>
            </a:r>
          </a:p>
          <a:p>
            <a:pPr>
              <a:defRPr/>
            </a:pPr>
            <a:r>
              <a:rPr lang="da-DK" dirty="0" smtClean="0"/>
              <a:t>For 150 mm segments, 100 mm EM sextupole is used</a:t>
            </a:r>
          </a:p>
          <a:p>
            <a:pPr>
              <a:defRPr/>
            </a:pPr>
            <a:r>
              <a:rPr lang="da-DK" dirty="0" smtClean="0"/>
              <a:t>For 200-250 mm segments, temperature stabilized permanent magnet quadrupole is used</a:t>
            </a:r>
          </a:p>
          <a:p>
            <a:pPr>
              <a:defRPr/>
            </a:pPr>
            <a:r>
              <a:rPr lang="da-DK" dirty="0" smtClean="0"/>
              <a:t>Magnet is rotated 180 degrees to find coil phase error relative to mechanical reference.</a:t>
            </a:r>
          </a:p>
          <a:p>
            <a:pPr>
              <a:defRPr/>
            </a:pPr>
            <a:r>
              <a:rPr lang="da-DK" dirty="0" smtClean="0"/>
              <a:t>Compare with Hall/ stretch-wire results</a:t>
            </a:r>
          </a:p>
          <a:p>
            <a:pPr>
              <a:defRPr/>
            </a:pPr>
            <a:r>
              <a:rPr lang="da-DK" dirty="0" smtClean="0"/>
              <a:t>Appropriate Gain/Phase chosen when measuring sub-magnets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IMMW 18, New York</a:t>
            </a:r>
            <a:endParaRPr lang="en-US" dirty="0"/>
          </a:p>
        </p:txBody>
      </p:sp>
      <p:pic>
        <p:nvPicPr>
          <p:cNvPr id="34820" name="Picture 4" descr="Y:\Organization\DFY_Danfysik AS\Salg\Marketing\Photos\2012\Skovdal_Dec_2012\Capture One Session10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374775"/>
            <a:ext cx="3884613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222875" y="4102100"/>
          <a:ext cx="3725863" cy="1855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5776"/>
                <a:gridCol w="748800"/>
                <a:gridCol w="753206"/>
                <a:gridCol w="1197993"/>
              </a:tblGrid>
              <a:tr h="306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Magnet</a:t>
                      </a:r>
                      <a:endParaRPr lang="da-DK" sz="10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Segment</a:t>
                      </a:r>
                      <a:endParaRPr lang="da-DK" sz="10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Gain</a:t>
                      </a:r>
                      <a:endParaRPr lang="da-DK" sz="10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Phase [Grad]</a:t>
                      </a:r>
                      <a:endParaRPr lang="da-DK" sz="10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7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QDE</a:t>
                      </a:r>
                      <a:endParaRPr lang="da-DK" sz="10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1</a:t>
                      </a:r>
                      <a:endParaRPr lang="da-DK" sz="10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1.00113</a:t>
                      </a:r>
                      <a:endParaRPr lang="da-DK" sz="10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-65.507</a:t>
                      </a:r>
                      <a:endParaRPr lang="da-DK" sz="10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3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OXY</a:t>
                      </a:r>
                      <a:endParaRPr lang="da-DK" sz="10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2</a:t>
                      </a:r>
                      <a:endParaRPr lang="da-DK" sz="10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1.01146</a:t>
                      </a:r>
                      <a:endParaRPr lang="da-DK" sz="10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-65.516</a:t>
                      </a:r>
                      <a:endParaRPr lang="da-DK" sz="10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2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QFE</a:t>
                      </a:r>
                      <a:endParaRPr lang="da-DK" sz="10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3</a:t>
                      </a:r>
                      <a:endParaRPr lang="da-DK" sz="10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1.01083</a:t>
                      </a:r>
                      <a:endParaRPr lang="da-DK" sz="10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-19.868</a:t>
                      </a:r>
                      <a:endParaRPr lang="da-DK" sz="10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9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OXX</a:t>
                      </a:r>
                      <a:endParaRPr lang="da-DK" sz="10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4</a:t>
                      </a:r>
                      <a:endParaRPr lang="da-DK" sz="10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1.00818</a:t>
                      </a:r>
                      <a:endParaRPr lang="da-DK" sz="10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-65.429</a:t>
                      </a:r>
                      <a:endParaRPr lang="da-DK" sz="10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47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COA </a:t>
                      </a:r>
                      <a:endParaRPr lang="da-DK" sz="1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dirty="0" smtClean="0">
                          <a:effectLst/>
                        </a:rPr>
                        <a:t>(</a:t>
                      </a:r>
                      <a:r>
                        <a:rPr lang="da-DK" sz="1100" dirty="0">
                          <a:effectLst/>
                        </a:rPr>
                        <a:t>By/Bx)</a:t>
                      </a:r>
                      <a:endParaRPr lang="da-DK" sz="10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5</a:t>
                      </a:r>
                      <a:endParaRPr lang="da-DK" sz="10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1.02909</a:t>
                      </a:r>
                      <a:endParaRPr lang="da-DK" sz="10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-19.892</a:t>
                      </a:r>
                      <a:endParaRPr lang="da-DK" sz="10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34858" name="TextBox 7"/>
          <p:cNvSpPr txBox="1">
            <a:spLocks noChangeArrowheads="1"/>
          </p:cNvSpPr>
          <p:nvPr/>
        </p:nvSpPr>
        <p:spPr bwMode="auto">
          <a:xfrm>
            <a:off x="5216525" y="6018213"/>
            <a:ext cx="3783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1400" b="1" i="1"/>
              <a:t>Calibration data for sample 5 segment coil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509588" y="109538"/>
            <a:ext cx="8229600" cy="1249362"/>
          </a:xfrm>
        </p:spPr>
        <p:txBody>
          <a:bodyPr/>
          <a:lstStyle/>
          <a:p>
            <a:r>
              <a:rPr lang="da-DK" smtClean="0"/>
              <a:t>Details on software for coil bench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98475" y="1458913"/>
            <a:ext cx="4454525" cy="4659312"/>
          </a:xfrm>
        </p:spPr>
        <p:txBody>
          <a:bodyPr/>
          <a:lstStyle/>
          <a:p>
            <a:r>
              <a:rPr lang="da-DK" sz="2000" smtClean="0"/>
              <a:t>Running under Labview</a:t>
            </a:r>
          </a:p>
          <a:p>
            <a:r>
              <a:rPr lang="da-DK" sz="2000" smtClean="0"/>
              <a:t>Each coil segment is saved, with reference, to intrinsic phase and strength</a:t>
            </a:r>
          </a:p>
          <a:p>
            <a:r>
              <a:rPr lang="da-DK" sz="2000" smtClean="0"/>
              <a:t>User chooses appropriate coil to measure correct magnet sub segment.</a:t>
            </a:r>
          </a:p>
          <a:p>
            <a:r>
              <a:rPr lang="da-DK" sz="2000" smtClean="0"/>
              <a:t>Power supply control within Labview, and excitation cycle runs automatically</a:t>
            </a:r>
          </a:p>
          <a:p>
            <a:r>
              <a:rPr lang="da-DK" sz="2000" smtClean="0"/>
              <a:t>EXCEL templates developed</a:t>
            </a:r>
          </a:p>
          <a:p>
            <a:pPr lvl="1"/>
            <a:r>
              <a:rPr lang="da-DK" sz="2000" smtClean="0"/>
              <a:t>Traceability to calibrations and coils used</a:t>
            </a:r>
          </a:p>
          <a:p>
            <a:endParaRPr lang="da-DK" smtClean="0"/>
          </a:p>
          <a:p>
            <a:endParaRPr lang="da-DK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IMMW 18, New York</a:t>
            </a:r>
            <a:endParaRPr lang="en-US" dirty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9363" y="3905250"/>
            <a:ext cx="3929062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9363" y="1176338"/>
            <a:ext cx="3929062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68313" y="363538"/>
            <a:ext cx="8229600" cy="792162"/>
          </a:xfrm>
        </p:spPr>
        <p:txBody>
          <a:bodyPr/>
          <a:lstStyle/>
          <a:p>
            <a:r>
              <a:rPr lang="en-US" sz="2800" smtClean="0"/>
              <a:t>Stability of the harmonic measurements</a:t>
            </a:r>
            <a:endParaRPr lang="da-DK" sz="30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84463" y="6472238"/>
            <a:ext cx="3335337" cy="249237"/>
          </a:xfrm>
        </p:spPr>
        <p:txBody>
          <a:bodyPr/>
          <a:lstStyle/>
          <a:p>
            <a:pPr>
              <a:defRPr/>
            </a:pPr>
            <a:r>
              <a:rPr lang="en-US"/>
              <a:t>IMMW 18, New York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61950" y="1081088"/>
            <a:ext cx="504190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7777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Short term repeatability test</a:t>
            </a:r>
          </a:p>
          <a:p>
            <a:pPr lvl="1"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Field gradient variation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0.4·10</a:t>
            </a:r>
            <a:r>
              <a:rPr lang="en-US" sz="1600" baseline="30000" dirty="0" smtClean="0">
                <a:solidFill>
                  <a:schemeClr val="bg2">
                    <a:lumMod val="75000"/>
                  </a:schemeClr>
                </a:solidFill>
              </a:rPr>
              <a:t>-4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Higher harmonics below 0.1 unit  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Magnet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rotation variation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0.01 mrad</a:t>
            </a:r>
            <a:endParaRPr lang="en-US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Very stable</a:t>
            </a:r>
          </a:p>
          <a:p>
            <a:pPr lvl="3">
              <a:defRPr/>
            </a:pPr>
            <a:endParaRPr lang="en-US" sz="8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Simple test of thermal stability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Field gradient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drift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0.2 unit/°C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Magnet rotation drift -0.03 mrad/°C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Low thermal drift</a:t>
            </a:r>
            <a:endParaRPr lang="en-US" sz="8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Long term stability, average for 6 quads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Disassembly of test jig and yoke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Three measurements over several days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Field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gradient variation 2·10</a:t>
            </a:r>
            <a:r>
              <a:rPr lang="en-US" sz="1600" baseline="30000" dirty="0" smtClean="0">
                <a:solidFill>
                  <a:schemeClr val="bg2">
                    <a:lumMod val="75000"/>
                  </a:schemeClr>
                </a:solidFill>
              </a:rPr>
              <a:t>-4</a:t>
            </a:r>
          </a:p>
          <a:p>
            <a:pPr lvl="4">
              <a:defRPr/>
            </a:pPr>
            <a:endParaRPr lang="en-US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033963" y="1420813"/>
          <a:ext cx="3889375" cy="173355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528455"/>
                <a:gridCol w="889000"/>
                <a:gridCol w="795866"/>
                <a:gridCol w="677334"/>
              </a:tblGrid>
              <a:tr h="5200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Test on M1 quad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Repeatability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Thermal change/°C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3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 Field </a:t>
                      </a:r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gradient strength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 Unit, 10</a:t>
                      </a:r>
                      <a:r>
                        <a:rPr lang="en-US" sz="1100" b="0" i="0" u="none" strike="noStrike" baseline="30000" dirty="0">
                          <a:effectLst/>
                          <a:latin typeface="+mn-lt"/>
                        </a:rPr>
                        <a:t>-4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3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 Higher </a:t>
                      </a:r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harmonics, n3-4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&lt; 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 Unit, 10</a:t>
                      </a:r>
                      <a:r>
                        <a:rPr lang="en-US" sz="1100" b="0" i="0" u="none" strike="noStrike" baseline="30000" dirty="0">
                          <a:effectLst/>
                          <a:latin typeface="+mn-lt"/>
                        </a:rPr>
                        <a:t>-4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3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 Higher </a:t>
                      </a:r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harmonics, n≥5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&lt; 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 Unit, 10</a:t>
                      </a:r>
                      <a:r>
                        <a:rPr lang="en-US" sz="1100" b="0" i="0" u="none" strike="noStrike" baseline="30000" dirty="0">
                          <a:effectLst/>
                          <a:latin typeface="+mn-lt"/>
                        </a:rPr>
                        <a:t>-4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6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 Magnet </a:t>
                      </a:r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center </a:t>
                      </a:r>
                      <a:r>
                        <a:rPr lang="en-US" sz="1100" b="0" i="0" u="none" strike="noStrike" dirty="0" err="1">
                          <a:effectLst/>
                          <a:latin typeface="+mn-lt"/>
                        </a:rPr>
                        <a:t>dX</a:t>
                      </a:r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en-US" sz="1100" b="0" i="0" u="none" strike="noStrike" dirty="0" err="1" smtClean="0">
                          <a:effectLst/>
                          <a:latin typeface="+mn-lt"/>
                        </a:rPr>
                        <a:t>dY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&lt; 0.001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&lt; 0.001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 mm</a:t>
                      </a:r>
                    </a:p>
                  </a:txBody>
                  <a:tcPr marL="9525" marR="9525" marT="9525" marB="0" anchor="b"/>
                </a:tc>
              </a:tr>
              <a:tr h="226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 Magnet </a:t>
                      </a:r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rotation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-0.03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 mrad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56238" y="3937000"/>
          <a:ext cx="3290887" cy="178593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676997"/>
                <a:gridCol w="783632"/>
                <a:gridCol w="830818"/>
              </a:tblGrid>
              <a:tr h="396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Average result, 6 quads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Stability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0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 Field </a:t>
                      </a:r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gradient strength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 Unit</a:t>
                      </a:r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, 10</a:t>
                      </a:r>
                      <a:r>
                        <a:rPr lang="en-US" sz="1100" b="0" i="0" u="none" strike="noStrike" baseline="30000" dirty="0">
                          <a:effectLst/>
                          <a:latin typeface="+mn-lt"/>
                        </a:rPr>
                        <a:t>-4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0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 Higher </a:t>
                      </a:r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harmonics, n3-6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&lt; 0.4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 Unit</a:t>
                      </a:r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, 10</a:t>
                      </a:r>
                      <a:r>
                        <a:rPr lang="en-US" sz="1100" b="0" i="0" u="none" strike="noStrike" baseline="30000" dirty="0">
                          <a:effectLst/>
                          <a:latin typeface="+mn-lt"/>
                        </a:rPr>
                        <a:t>-4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0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 Higher </a:t>
                      </a:r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harmonics, n≥7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&lt; 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 Unit</a:t>
                      </a:r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, 10</a:t>
                      </a:r>
                      <a:r>
                        <a:rPr lang="en-US" sz="1100" b="0" i="0" u="none" strike="noStrike" baseline="30000" dirty="0">
                          <a:effectLst/>
                          <a:latin typeface="+mn-lt"/>
                        </a:rPr>
                        <a:t>-4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9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 Magnet </a:t>
                      </a:r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center </a:t>
                      </a:r>
                      <a:r>
                        <a:rPr lang="en-US" sz="1100" b="0" i="0" u="none" strike="noStrike" dirty="0" err="1">
                          <a:effectLst/>
                          <a:latin typeface="+mn-lt"/>
                        </a:rPr>
                        <a:t>dX,dY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mm</a:t>
                      </a:r>
                    </a:p>
                  </a:txBody>
                  <a:tcPr marL="9525" marR="9525" marT="9525" marB="0" anchor="b"/>
                </a:tc>
              </a:tr>
              <a:tr h="259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 Magnet </a:t>
                      </a:r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rotation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0.14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 mrad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6930" name="TextBox 9"/>
          <p:cNvSpPr txBox="1">
            <a:spLocks noChangeArrowheads="1"/>
          </p:cNvSpPr>
          <p:nvPr/>
        </p:nvSpPr>
        <p:spPr bwMode="auto">
          <a:xfrm>
            <a:off x="5600700" y="1127125"/>
            <a:ext cx="27574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 b="1"/>
              <a:t>Short term repeatability test on a quad</a:t>
            </a:r>
          </a:p>
        </p:txBody>
      </p:sp>
      <p:sp>
        <p:nvSpPr>
          <p:cNvPr id="36931" name="TextBox 11"/>
          <p:cNvSpPr txBox="1">
            <a:spLocks noChangeArrowheads="1"/>
          </p:cNvSpPr>
          <p:nvPr/>
        </p:nvSpPr>
        <p:spPr bwMode="auto">
          <a:xfrm>
            <a:off x="5403850" y="3625850"/>
            <a:ext cx="32099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 b="1"/>
              <a:t>Long term stability with jig/yoke disassembly</a:t>
            </a:r>
          </a:p>
        </p:txBody>
      </p:sp>
      <p:pic>
        <p:nvPicPr>
          <p:cNvPr id="36932" name="Picture 10"/>
          <p:cNvPicPr>
            <a:picLocks noChangeAspect="1"/>
          </p:cNvPicPr>
          <p:nvPr/>
        </p:nvPicPr>
        <p:blipFill>
          <a:blip r:embed="rId2"/>
          <a:srcRect l="10678" t="19644" r="25482" b="29218"/>
          <a:stretch>
            <a:fillRect/>
          </a:stretch>
        </p:blipFill>
        <p:spPr bwMode="auto">
          <a:xfrm>
            <a:off x="6859588" y="5808663"/>
            <a:ext cx="11207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1329267" y="2831676"/>
          <a:ext cx="6654799" cy="352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68313" y="363538"/>
            <a:ext cx="8229600" cy="792162"/>
          </a:xfrm>
        </p:spPr>
        <p:txBody>
          <a:bodyPr/>
          <a:lstStyle/>
          <a:p>
            <a:r>
              <a:rPr lang="en-US" sz="2800" smtClean="0"/>
              <a:t>Higher harmonics of a M2 quadrupole</a:t>
            </a:r>
            <a:endParaRPr lang="da-DK" sz="30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84463" y="6472238"/>
            <a:ext cx="3335337" cy="249237"/>
          </a:xfrm>
        </p:spPr>
        <p:txBody>
          <a:bodyPr/>
          <a:lstStyle/>
          <a:p>
            <a:pPr>
              <a:defRPr/>
            </a:pPr>
            <a:r>
              <a:rPr lang="en-US"/>
              <a:t>IMMW 18, New York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52450" y="1081088"/>
            <a:ext cx="83629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7777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Pole end contributions n=6,10,14 -&gt; reduced for U1-5 quads by chamfering</a:t>
            </a:r>
          </a:p>
          <a:p>
            <a:pPr>
              <a:defRPr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Remaining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harmonic errors: mainly sextupole (n=3) and octupole (n=4)</a:t>
            </a:r>
          </a:p>
          <a:p>
            <a:pPr>
              <a:defRPr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Remaining terms typically below 1 unit = 0.01%</a:t>
            </a:r>
          </a:p>
          <a:p>
            <a:pPr>
              <a:defRPr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Measuring noise level is low</a:t>
            </a:r>
          </a:p>
          <a:p>
            <a:pPr>
              <a:defRPr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Similar pattern for sextupole and octupole magnets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4200" y="4017963"/>
            <a:ext cx="698500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dirty="0"/>
              <a:t>Sextupole</a:t>
            </a:r>
            <a:endParaRPr lang="en-US" sz="1050" dirty="0"/>
          </a:p>
        </p:txBody>
      </p:sp>
      <p:sp>
        <p:nvSpPr>
          <p:cNvPr id="37894" name="TextBox 4"/>
          <p:cNvSpPr txBox="1">
            <a:spLocks noChangeArrowheads="1"/>
          </p:cNvSpPr>
          <p:nvPr/>
        </p:nvSpPr>
        <p:spPr bwMode="auto">
          <a:xfrm>
            <a:off x="2051050" y="5075238"/>
            <a:ext cx="64611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Tahoma" pitchFamily="34" charset="0"/>
              </a:rPr>
              <a:t>Octupole</a:t>
            </a:r>
          </a:p>
        </p:txBody>
      </p:sp>
      <p:sp>
        <p:nvSpPr>
          <p:cNvPr id="37895" name="TextBox 4"/>
          <p:cNvSpPr txBox="1">
            <a:spLocks noChangeArrowheads="1"/>
          </p:cNvSpPr>
          <p:nvPr/>
        </p:nvSpPr>
        <p:spPr bwMode="auto">
          <a:xfrm>
            <a:off x="3546475" y="3975100"/>
            <a:ext cx="19145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Tahoma" pitchFamily="34" charset="0"/>
              </a:rPr>
              <a:t>Pole end contribution (n=6,10,14)</a:t>
            </a:r>
          </a:p>
        </p:txBody>
      </p:sp>
      <p:cxnSp>
        <p:nvCxnSpPr>
          <p:cNvPr id="37896" name="Straight Arrow Connector 12"/>
          <p:cNvCxnSpPr>
            <a:cxnSpLocks noChangeShapeType="1"/>
          </p:cNvCxnSpPr>
          <p:nvPr/>
        </p:nvCxnSpPr>
        <p:spPr bwMode="auto">
          <a:xfrm flipH="1">
            <a:off x="3243263" y="4208463"/>
            <a:ext cx="952500" cy="4270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7897" name="Straight Arrow Connector 13"/>
          <p:cNvCxnSpPr>
            <a:cxnSpLocks noChangeShapeType="1"/>
          </p:cNvCxnSpPr>
          <p:nvPr/>
        </p:nvCxnSpPr>
        <p:spPr bwMode="auto">
          <a:xfrm>
            <a:off x="4376738" y="4237038"/>
            <a:ext cx="161925" cy="11049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7898" name="Straight Arrow Connector 14"/>
          <p:cNvCxnSpPr>
            <a:cxnSpLocks noChangeShapeType="1"/>
          </p:cNvCxnSpPr>
          <p:nvPr/>
        </p:nvCxnSpPr>
        <p:spPr bwMode="auto">
          <a:xfrm>
            <a:off x="4602163" y="4233863"/>
            <a:ext cx="1290637" cy="12525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7899" name="Straight Arrow Connector 15"/>
          <p:cNvCxnSpPr>
            <a:cxnSpLocks noChangeShapeType="1"/>
          </p:cNvCxnSpPr>
          <p:nvPr/>
        </p:nvCxnSpPr>
        <p:spPr bwMode="auto">
          <a:xfrm>
            <a:off x="7062788" y="4764088"/>
            <a:ext cx="506412" cy="9763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7900" name="TextBox 4"/>
          <p:cNvSpPr txBox="1">
            <a:spLocks noChangeArrowheads="1"/>
          </p:cNvSpPr>
          <p:nvPr/>
        </p:nvSpPr>
        <p:spPr bwMode="auto">
          <a:xfrm>
            <a:off x="6618288" y="4533900"/>
            <a:ext cx="6921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Tahoma" pitchFamily="34" charset="0"/>
              </a:rPr>
              <a:t>Low noise</a:t>
            </a:r>
          </a:p>
        </p:txBody>
      </p:sp>
      <p:cxnSp>
        <p:nvCxnSpPr>
          <p:cNvPr id="37901" name="Straight Arrow Connector 21"/>
          <p:cNvCxnSpPr>
            <a:cxnSpLocks noChangeShapeType="1"/>
          </p:cNvCxnSpPr>
          <p:nvPr/>
        </p:nvCxnSpPr>
        <p:spPr bwMode="auto">
          <a:xfrm flipH="1">
            <a:off x="2014538" y="4230688"/>
            <a:ext cx="69850" cy="3286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68313" y="363538"/>
            <a:ext cx="8229600" cy="792162"/>
          </a:xfrm>
        </p:spPr>
        <p:txBody>
          <a:bodyPr/>
          <a:lstStyle/>
          <a:p>
            <a:r>
              <a:rPr lang="en-US" sz="2800" smtClean="0"/>
              <a:t>Outline</a:t>
            </a:r>
            <a:endParaRPr lang="da-DK" sz="300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52450" y="1219200"/>
            <a:ext cx="5195888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7777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MAX IV magnet girders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Description of Max IV girders</a:t>
            </a: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Hall probe field mapping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Description of concept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Stability of alignment 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Some measurements results</a:t>
            </a:r>
          </a:p>
          <a:p>
            <a:pPr marL="57150" indent="0">
              <a:buFontTx/>
              <a:buNone/>
              <a:defRPr/>
            </a:pPr>
            <a:endParaRPr lang="en-US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Harmonic coil measurements 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Description of concept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Stability of the measurements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Some measurement results</a:t>
            </a:r>
          </a:p>
          <a:p>
            <a:pPr lvl="1">
              <a:defRPr/>
            </a:pP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483" name="Picture 10"/>
          <p:cNvPicPr>
            <a:picLocks noChangeAspect="1"/>
          </p:cNvPicPr>
          <p:nvPr/>
        </p:nvPicPr>
        <p:blipFill>
          <a:blip r:embed="rId2"/>
          <a:srcRect t="34325" r="9509" b="29787"/>
          <a:stretch>
            <a:fillRect/>
          </a:stretch>
        </p:blipFill>
        <p:spPr bwMode="auto">
          <a:xfrm>
            <a:off x="5856288" y="1524000"/>
            <a:ext cx="3086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/>
          <a:srcRect l="13127" t="15314" r="7857" b="3423"/>
          <a:stretch>
            <a:fillRect/>
          </a:stretch>
        </p:blipFill>
        <p:spPr bwMode="auto">
          <a:xfrm>
            <a:off x="6367463" y="2751138"/>
            <a:ext cx="1971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DSC03775"/>
          <p:cNvPicPr>
            <a:picLocks noChangeAspect="1" noChangeArrowheads="1"/>
          </p:cNvPicPr>
          <p:nvPr/>
        </p:nvPicPr>
        <p:blipFill>
          <a:blip r:embed="rId4"/>
          <a:srcRect l="17542" t="23843" r="7813" b="10237"/>
          <a:stretch>
            <a:fillRect/>
          </a:stretch>
        </p:blipFill>
        <p:spPr bwMode="auto">
          <a:xfrm>
            <a:off x="6367463" y="4275138"/>
            <a:ext cx="1971675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IMMW 18, New York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https://www.maxlab.lu.se/files/MAX_IV_accelerators_c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1047750"/>
            <a:ext cx="46196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509588" y="109538"/>
            <a:ext cx="8229600" cy="1249362"/>
          </a:xfrm>
        </p:spPr>
        <p:txBody>
          <a:bodyPr/>
          <a:lstStyle/>
          <a:p>
            <a:r>
              <a:rPr lang="da-DK" smtClean="0"/>
              <a:t>Next Project: Max IV 1.5 GeV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98475" y="3562350"/>
            <a:ext cx="4552950" cy="3022600"/>
          </a:xfrm>
        </p:spPr>
        <p:txBody>
          <a:bodyPr/>
          <a:lstStyle/>
          <a:p>
            <a:r>
              <a:rPr lang="da-DK" sz="1800" smtClean="0"/>
              <a:t>Same concept</a:t>
            </a:r>
          </a:p>
          <a:p>
            <a:r>
              <a:rPr lang="da-DK" sz="1800" smtClean="0"/>
              <a:t>12 identical double-bend achromats</a:t>
            </a:r>
          </a:p>
          <a:p>
            <a:r>
              <a:rPr lang="da-DK" sz="1800" smtClean="0"/>
              <a:t>96 m circumference</a:t>
            </a:r>
          </a:p>
          <a:p>
            <a:r>
              <a:rPr lang="da-DK" sz="1800" smtClean="0"/>
              <a:t>6 nm horizontal emittance</a:t>
            </a:r>
          </a:p>
          <a:p>
            <a:r>
              <a:rPr lang="da-DK" sz="1800" smtClean="0"/>
              <a:t>These magnets are much larger( around 4.5 m)</a:t>
            </a:r>
          </a:p>
          <a:p>
            <a:r>
              <a:rPr lang="da-DK" sz="1800" smtClean="0"/>
              <a:t>Exotic combined-function elements</a:t>
            </a:r>
          </a:p>
          <a:p>
            <a:r>
              <a:rPr lang="da-DK" sz="1800" smtClean="0"/>
              <a:t>Same exact order for Solaris in Krakow</a:t>
            </a:r>
          </a:p>
          <a:p>
            <a:endParaRPr lang="da-DK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320800"/>
            <a:ext cx="45243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691188" y="2736850"/>
          <a:ext cx="3452812" cy="3935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764"/>
                <a:gridCol w="2305050"/>
              </a:tblGrid>
              <a:tr h="351200">
                <a:tc>
                  <a:txBody>
                    <a:bodyPr/>
                    <a:lstStyle/>
                    <a:p>
                      <a:r>
                        <a:rPr lang="da-DK" dirty="0" smtClean="0"/>
                        <a:t>Element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Description</a:t>
                      </a:r>
                      <a:endParaRPr lang="da-DK" dirty="0"/>
                    </a:p>
                  </a:txBody>
                  <a:tcPr/>
                </a:tc>
              </a:tr>
              <a:tr h="43900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SQFo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Combined function quadrupole/sextupole </a:t>
                      </a:r>
                      <a:endParaRPr lang="da-DK" sz="1200" dirty="0"/>
                    </a:p>
                  </a:txBody>
                  <a:tcPr/>
                </a:tc>
              </a:tr>
              <a:tr h="461374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SCo</a:t>
                      </a:r>
                      <a:r>
                        <a:rPr lang="en-US" sz="1200" dirty="0" smtClean="0"/>
                        <a:t> 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Trim </a:t>
                      </a:r>
                      <a:r>
                        <a:rPr lang="en-US" sz="1200" dirty="0" err="1" smtClean="0"/>
                        <a:t>sextupole</a:t>
                      </a:r>
                      <a:r>
                        <a:rPr lang="en-US" sz="1200" dirty="0" smtClean="0"/>
                        <a:t> with skew quad, x- and y-</a:t>
                      </a:r>
                      <a:r>
                        <a:rPr lang="en-US" sz="1200" dirty="0" err="1" smtClean="0"/>
                        <a:t>corr</a:t>
                      </a:r>
                      <a:r>
                        <a:rPr lang="en-US" sz="1200" dirty="0" smtClean="0"/>
                        <a:t> windings </a:t>
                      </a:r>
                      <a:endParaRPr lang="da-DK" sz="1200" dirty="0"/>
                    </a:p>
                  </a:txBody>
                  <a:tcPr/>
                </a:tc>
              </a:tr>
              <a:tr h="26340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SDo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Sextupole</a:t>
                      </a:r>
                      <a:endParaRPr lang="da-DK" sz="1200" dirty="0"/>
                    </a:p>
                  </a:txBody>
                  <a:tcPr/>
                </a:tc>
              </a:tr>
              <a:tr h="614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DIP 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Gradient dipole with pole face strips 	</a:t>
                      </a:r>
                    </a:p>
                    <a:p>
                      <a:endParaRPr lang="da-DK" sz="1200" dirty="0"/>
                    </a:p>
                  </a:txBody>
                  <a:tcPr/>
                </a:tc>
              </a:tr>
              <a:tr h="26340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SDi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Sextupole</a:t>
                      </a:r>
                      <a:endParaRPr lang="da-DK" sz="1200" dirty="0"/>
                    </a:p>
                  </a:txBody>
                  <a:tcPr/>
                </a:tc>
              </a:tr>
              <a:tr h="7902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SCi</a:t>
                      </a:r>
                      <a:r>
                        <a:rPr lang="en-US" sz="1200" dirty="0" smtClean="0"/>
                        <a:t> 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Trim </a:t>
                      </a:r>
                      <a:r>
                        <a:rPr lang="en-US" sz="1200" dirty="0" err="1" smtClean="0"/>
                        <a:t>sextupole</a:t>
                      </a:r>
                      <a:r>
                        <a:rPr lang="en-US" sz="1200" dirty="0" smtClean="0"/>
                        <a:t> with skew quad, x- and y-</a:t>
                      </a:r>
                      <a:r>
                        <a:rPr lang="en-US" sz="1200" dirty="0" err="1" smtClean="0"/>
                        <a:t>corr</a:t>
                      </a:r>
                      <a:r>
                        <a:rPr lang="en-US" sz="1200" dirty="0" smtClean="0"/>
                        <a:t> windings 	</a:t>
                      </a:r>
                    </a:p>
                    <a:p>
                      <a:endParaRPr lang="da-DK" sz="1200" dirty="0"/>
                    </a:p>
                  </a:txBody>
                  <a:tcPr/>
                </a:tc>
              </a:tr>
              <a:tr h="61460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SQFi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 smtClean="0"/>
                        <a:t>Combined function quadrupole/sextupole 	</a:t>
                      </a:r>
                    </a:p>
                    <a:p>
                      <a:endParaRPr lang="da-DK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IMMW 18, New York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22"/>
          <p:cNvGrpSpPr>
            <a:grpSpLocks/>
          </p:cNvGrpSpPr>
          <p:nvPr/>
        </p:nvGrpSpPr>
        <p:grpSpPr bwMode="auto">
          <a:xfrm>
            <a:off x="603250" y="1597025"/>
            <a:ext cx="4594225" cy="4594225"/>
            <a:chOff x="602912" y="1596937"/>
            <a:chExt cx="4594860" cy="4594860"/>
          </a:xfrm>
        </p:grpSpPr>
        <p:pic>
          <p:nvPicPr>
            <p:cNvPr id="39949" name="Picture 3" descr="C:\Users\cwo\AppData\Local\Microsoft\Windows\Temporary Internet Files\Content.Outlook\ZGEH7VYO\710301730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2912" y="1596937"/>
              <a:ext cx="4594860" cy="4594860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39950" name="Group 21"/>
            <p:cNvGrpSpPr>
              <a:grpSpLocks/>
            </p:cNvGrpSpPr>
            <p:nvPr/>
          </p:nvGrpSpPr>
          <p:grpSpPr bwMode="auto">
            <a:xfrm>
              <a:off x="602912" y="2165649"/>
              <a:ext cx="3352947" cy="2196801"/>
              <a:chOff x="602912" y="2165649"/>
              <a:chExt cx="3352947" cy="2196801"/>
            </a:xfrm>
          </p:grpSpPr>
          <p:cxnSp>
            <p:nvCxnSpPr>
              <p:cNvPr id="39951" name="Straight Arrow Connector 15"/>
              <p:cNvCxnSpPr>
                <a:cxnSpLocks noChangeShapeType="1"/>
              </p:cNvCxnSpPr>
              <p:nvPr/>
            </p:nvCxnSpPr>
            <p:spPr bwMode="auto">
              <a:xfrm flipV="1">
                <a:off x="602912" y="2165649"/>
                <a:ext cx="3352947" cy="2196801"/>
              </a:xfrm>
              <a:prstGeom prst="straightConnector1">
                <a:avLst/>
              </a:prstGeom>
              <a:noFill/>
              <a:ln w="9525" algn="ctr">
                <a:solidFill>
                  <a:schemeClr val="tx2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39952" name="TextBox 20"/>
              <p:cNvSpPr txBox="1">
                <a:spLocks noChangeArrowheads="1"/>
              </p:cNvSpPr>
              <p:nvPr/>
            </p:nvSpPr>
            <p:spPr bwMode="auto">
              <a:xfrm rot="-1959795">
                <a:off x="1616493" y="3048625"/>
                <a:ext cx="76174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da-DK"/>
                  <a:t>4.5 m</a:t>
                </a:r>
              </a:p>
            </p:txBody>
          </p:sp>
        </p:grpSp>
      </p:grpSp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09588" y="109538"/>
            <a:ext cx="8229600" cy="1249362"/>
          </a:xfrm>
        </p:spPr>
        <p:txBody>
          <a:bodyPr/>
          <a:lstStyle/>
          <a:p>
            <a:r>
              <a:rPr lang="da-DK" smtClean="0"/>
              <a:t>Still in design phase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IMMW 18, New York</a:t>
            </a:r>
            <a:endParaRPr lang="en-US" dirty="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656013" y="1370013"/>
            <a:ext cx="5605462" cy="4116387"/>
            <a:chOff x="3656324" y="1369695"/>
            <a:chExt cx="5604442" cy="4116109"/>
          </a:xfrm>
        </p:grpSpPr>
        <p:pic>
          <p:nvPicPr>
            <p:cNvPr id="3994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47435" y="1369695"/>
              <a:ext cx="2834640" cy="283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944" name="Straight Arrow Connector 5"/>
            <p:cNvCxnSpPr>
              <a:cxnSpLocks noChangeShapeType="1"/>
            </p:cNvCxnSpPr>
            <p:nvPr/>
          </p:nvCxnSpPr>
          <p:spPr bwMode="auto">
            <a:xfrm flipV="1">
              <a:off x="5429250" y="2787015"/>
              <a:ext cx="1095375" cy="356235"/>
            </a:xfrm>
            <a:prstGeom prst="straightConnector1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 type="arrow" w="med" len="med"/>
            </a:ln>
          </p:spPr>
        </p:cxnSp>
        <p:sp>
          <p:nvSpPr>
            <p:cNvPr id="39945" name="TextBox 6"/>
            <p:cNvSpPr txBox="1">
              <a:spLocks noChangeArrowheads="1"/>
            </p:cNvSpPr>
            <p:nvPr/>
          </p:nvSpPr>
          <p:spPr bwMode="auto">
            <a:xfrm rot="-1841833">
              <a:off x="3908797" y="2787015"/>
              <a:ext cx="25779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a-DK" sz="1400" b="1">
                  <a:solidFill>
                    <a:srgbClr val="33CC33"/>
                  </a:solidFill>
                </a:rPr>
                <a:t>Combined function</a:t>
              </a:r>
            </a:p>
            <a:p>
              <a:pPr algn="ctr"/>
              <a:r>
                <a:rPr lang="da-DK" sz="1400" b="1">
                  <a:solidFill>
                    <a:srgbClr val="33CC33"/>
                  </a:solidFill>
                </a:rPr>
                <a:t>quadrupole/sextupole(SQFI)</a:t>
              </a:r>
            </a:p>
          </p:txBody>
        </p:sp>
        <p:sp>
          <p:nvSpPr>
            <p:cNvPr id="39946" name="Rectangle 7"/>
            <p:cNvSpPr>
              <a:spLocks noChangeArrowheads="1"/>
            </p:cNvSpPr>
            <p:nvPr/>
          </p:nvSpPr>
          <p:spPr bwMode="auto">
            <a:xfrm rot="-1675604">
              <a:off x="3656324" y="1370380"/>
              <a:ext cx="2696852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rgbClr val="33CC33"/>
                  </a:solidFill>
                </a:rPr>
                <a:t>Trim sextupole with </a:t>
              </a:r>
            </a:p>
            <a:p>
              <a:pPr algn="ctr"/>
              <a:r>
                <a:rPr lang="en-US" sz="1400" b="1">
                  <a:solidFill>
                    <a:srgbClr val="33CC33"/>
                  </a:solidFill>
                </a:rPr>
                <a:t>skew quad, </a:t>
              </a:r>
            </a:p>
            <a:p>
              <a:pPr algn="ctr"/>
              <a:r>
                <a:rPr lang="en-US" sz="1400" b="1">
                  <a:solidFill>
                    <a:srgbClr val="33CC33"/>
                  </a:solidFill>
                </a:rPr>
                <a:t>x- and y-corr windings </a:t>
              </a:r>
            </a:p>
            <a:p>
              <a:pPr algn="ctr"/>
              <a:r>
                <a:rPr lang="en-US" sz="1400" b="1">
                  <a:solidFill>
                    <a:srgbClr val="33CC33"/>
                  </a:solidFill>
                </a:rPr>
                <a:t>(Sci)</a:t>
              </a:r>
              <a:r>
                <a:rPr lang="en-US" b="1"/>
                <a:t>	</a:t>
              </a:r>
            </a:p>
          </p:txBody>
        </p:sp>
        <p:cxnSp>
          <p:nvCxnSpPr>
            <p:cNvPr id="39947" name="Straight Arrow Connector 9"/>
            <p:cNvCxnSpPr>
              <a:cxnSpLocks noChangeShapeType="1"/>
            </p:cNvCxnSpPr>
            <p:nvPr/>
          </p:nvCxnSpPr>
          <p:spPr bwMode="auto">
            <a:xfrm>
              <a:off x="5429250" y="1962150"/>
              <a:ext cx="1095375" cy="300990"/>
            </a:xfrm>
            <a:prstGeom prst="straightConnector1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 type="arrow" w="med" len="med"/>
            </a:ln>
          </p:spPr>
        </p:cxnSp>
        <p:sp>
          <p:nvSpPr>
            <p:cNvPr id="39948" name="TextBox 8"/>
            <p:cNvSpPr txBox="1">
              <a:spLocks noChangeArrowheads="1"/>
            </p:cNvSpPr>
            <p:nvPr/>
          </p:nvSpPr>
          <p:spPr bwMode="auto">
            <a:xfrm>
              <a:off x="5830644" y="4562474"/>
              <a:ext cx="343012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a-DK" i="1"/>
                <a:t>Challenge related to measuring </a:t>
              </a:r>
            </a:p>
            <a:p>
              <a:pPr algn="ctr"/>
              <a:r>
                <a:rPr lang="da-DK" i="1"/>
                <a:t>central multipoles, due to limited access</a:t>
              </a:r>
            </a:p>
          </p:txBody>
        </p:sp>
      </p:grpSp>
      <p:cxnSp>
        <p:nvCxnSpPr>
          <p:cNvPr id="39941" name="Straight Arrow Connector 17"/>
          <p:cNvCxnSpPr>
            <a:cxnSpLocks noChangeShapeType="1"/>
          </p:cNvCxnSpPr>
          <p:nvPr/>
        </p:nvCxnSpPr>
        <p:spPr bwMode="auto">
          <a:xfrm>
            <a:off x="285750" y="3143250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cxnSp>
        <p:nvCxnSpPr>
          <p:cNvPr id="39942" name="Straight Arrow Connector 19"/>
          <p:cNvCxnSpPr>
            <a:cxnSpLocks noChangeShapeType="1"/>
          </p:cNvCxnSpPr>
          <p:nvPr/>
        </p:nvCxnSpPr>
        <p:spPr bwMode="auto">
          <a:xfrm>
            <a:off x="1704975" y="798513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68313" y="363538"/>
            <a:ext cx="8229600" cy="792162"/>
          </a:xfrm>
        </p:spPr>
        <p:txBody>
          <a:bodyPr/>
          <a:lstStyle/>
          <a:p>
            <a:r>
              <a:rPr lang="en-US" sz="2800" smtClean="0"/>
              <a:t>Summary</a:t>
            </a:r>
            <a:endParaRPr lang="da-DK" sz="280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17538" y="1195388"/>
            <a:ext cx="830580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7777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We have devised a measurement scheme to measure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Maxlab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girders with high stability</a:t>
            </a:r>
          </a:p>
          <a:p>
            <a:pPr>
              <a:lnSpc>
                <a:spcPct val="200000"/>
              </a:lnSpc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Hall system shows high positional reproducibility, and stability</a:t>
            </a:r>
          </a:p>
          <a:p>
            <a:pPr>
              <a:lnSpc>
                <a:spcPct val="200000"/>
              </a:lnSpc>
              <a:defRPr/>
            </a:pP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Succesful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implementation of tangential, segmented coils</a:t>
            </a:r>
          </a:p>
          <a:p>
            <a:pPr>
              <a:lnSpc>
                <a:spcPct val="200000"/>
              </a:lnSpc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Harmonic coils can be reproducibly “lodged” in the girder</a:t>
            </a:r>
          </a:p>
          <a:p>
            <a:pPr>
              <a:lnSpc>
                <a:spcPct val="200000"/>
              </a:lnSpc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High degree of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automatization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implemented in Igor and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Labview</a:t>
            </a:r>
            <a:endParaRPr lang="en-US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Awaiting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MaxLab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1.5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GeV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girders for measurement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IMMW 18, New York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509588" y="109538"/>
            <a:ext cx="8229600" cy="1249362"/>
          </a:xfrm>
        </p:spPr>
        <p:txBody>
          <a:bodyPr/>
          <a:lstStyle/>
          <a:p>
            <a:r>
              <a:rPr lang="da-DK" smtClean="0"/>
              <a:t>Acknowledgements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98475" y="1458913"/>
            <a:ext cx="4892675" cy="4513262"/>
          </a:xfrm>
        </p:spPr>
        <p:txBody>
          <a:bodyPr rIns="108000"/>
          <a:lstStyle/>
          <a:p>
            <a:r>
              <a:rPr lang="da-DK" sz="2200" smtClean="0"/>
              <a:t>Claus Hansen: </a:t>
            </a:r>
            <a:r>
              <a:rPr lang="da-DK" sz="2200" b="1" smtClean="0"/>
              <a:t>Project Manager</a:t>
            </a:r>
          </a:p>
          <a:p>
            <a:r>
              <a:rPr lang="da-DK" sz="2200" smtClean="0"/>
              <a:t>Dan Kristoffersen: </a:t>
            </a:r>
            <a:r>
              <a:rPr lang="da-DK" sz="2200" b="1" smtClean="0"/>
              <a:t>Project engineer</a:t>
            </a:r>
          </a:p>
          <a:p>
            <a:r>
              <a:rPr lang="da-DK" sz="2200" smtClean="0"/>
              <a:t>Franz Bødker: </a:t>
            </a:r>
            <a:r>
              <a:rPr lang="da-DK" sz="2200" b="1" smtClean="0"/>
              <a:t>Physicist</a:t>
            </a:r>
          </a:p>
          <a:p>
            <a:r>
              <a:rPr lang="da-DK" sz="2200" smtClean="0"/>
              <a:t>Gunver Nielsen: </a:t>
            </a:r>
            <a:r>
              <a:rPr lang="da-DK" sz="2200" b="1" smtClean="0"/>
              <a:t>Physicist</a:t>
            </a:r>
          </a:p>
          <a:p>
            <a:r>
              <a:rPr lang="da-DK" sz="2200" smtClean="0"/>
              <a:t>Esben Krauthammer: </a:t>
            </a:r>
            <a:r>
              <a:rPr lang="da-DK" sz="2200" b="1" smtClean="0"/>
              <a:t>Physicist</a:t>
            </a:r>
          </a:p>
          <a:p>
            <a:r>
              <a:rPr lang="da-DK" sz="2200" smtClean="0"/>
              <a:t>Christian Glarbo: </a:t>
            </a:r>
            <a:r>
              <a:rPr lang="da-DK" sz="2200" b="1" smtClean="0"/>
              <a:t>Physicist</a:t>
            </a:r>
          </a:p>
          <a:p>
            <a:r>
              <a:rPr lang="da-DK" sz="2200" smtClean="0"/>
              <a:t>Kristoffer Andersen: </a:t>
            </a:r>
            <a:r>
              <a:rPr lang="da-DK" sz="2200" b="1" smtClean="0"/>
              <a:t>Measurement Technician</a:t>
            </a:r>
          </a:p>
          <a:p>
            <a:endParaRPr lang="da-DK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IMMW 18, New York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4"/>
          <p:cNvGrpSpPr>
            <a:grpSpLocks/>
          </p:cNvGrpSpPr>
          <p:nvPr/>
        </p:nvGrpSpPr>
        <p:grpSpPr bwMode="auto">
          <a:xfrm>
            <a:off x="2173288" y="3125788"/>
            <a:ext cx="4773612" cy="1549400"/>
            <a:chOff x="4885641" y="1667156"/>
            <a:chExt cx="3963279" cy="928362"/>
          </a:xfrm>
        </p:grpSpPr>
        <p:pic>
          <p:nvPicPr>
            <p:cNvPr id="21516" name="Picture 2"/>
            <p:cNvPicPr>
              <a:picLocks noChangeAspect="1" noChangeArrowheads="1"/>
            </p:cNvPicPr>
            <p:nvPr/>
          </p:nvPicPr>
          <p:blipFill>
            <a:blip r:embed="rId2"/>
            <a:srcRect l="6270" t="40202" r="9206" b="26865"/>
            <a:stretch>
              <a:fillRect/>
            </a:stretch>
          </p:blipFill>
          <p:spPr bwMode="auto">
            <a:xfrm>
              <a:off x="4885641" y="1667156"/>
              <a:ext cx="3963279" cy="928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517" name="Group 2"/>
            <p:cNvGrpSpPr>
              <a:grpSpLocks/>
            </p:cNvGrpSpPr>
            <p:nvPr/>
          </p:nvGrpSpPr>
          <p:grpSpPr bwMode="auto">
            <a:xfrm>
              <a:off x="5358683" y="1830144"/>
              <a:ext cx="3060651" cy="326008"/>
              <a:chOff x="5358683" y="1830144"/>
              <a:chExt cx="3060651" cy="326008"/>
            </a:xfrm>
          </p:grpSpPr>
          <p:sp>
            <p:nvSpPr>
              <p:cNvPr id="21518" name="TextBox 1"/>
              <p:cNvSpPr txBox="1">
                <a:spLocks noChangeArrowheads="1"/>
              </p:cNvSpPr>
              <p:nvPr/>
            </p:nvSpPr>
            <p:spPr bwMode="auto">
              <a:xfrm>
                <a:off x="5358683" y="1924041"/>
                <a:ext cx="390222" cy="202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/>
                  <a:t>M1</a:t>
                </a:r>
              </a:p>
            </p:txBody>
          </p:sp>
          <p:sp>
            <p:nvSpPr>
              <p:cNvPr id="21519" name="TextBox 11"/>
              <p:cNvSpPr txBox="1">
                <a:spLocks noChangeArrowheads="1"/>
              </p:cNvSpPr>
              <p:nvPr/>
            </p:nvSpPr>
            <p:spPr bwMode="auto">
              <a:xfrm>
                <a:off x="8029112" y="1953275"/>
                <a:ext cx="390222" cy="202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/>
                  <a:t>M2</a:t>
                </a:r>
              </a:p>
            </p:txBody>
          </p:sp>
          <p:sp>
            <p:nvSpPr>
              <p:cNvPr id="21520" name="TextBox 12"/>
              <p:cNvSpPr txBox="1">
                <a:spLocks noChangeArrowheads="1"/>
              </p:cNvSpPr>
              <p:nvPr/>
            </p:nvSpPr>
            <p:spPr bwMode="auto">
              <a:xfrm>
                <a:off x="6684469" y="1830144"/>
                <a:ext cx="370259" cy="202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/>
                  <a:t>U3</a:t>
                </a:r>
              </a:p>
            </p:txBody>
          </p:sp>
        </p:grpSp>
      </p:grp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68313" y="363538"/>
            <a:ext cx="8229600" cy="792162"/>
          </a:xfrm>
        </p:spPr>
        <p:txBody>
          <a:bodyPr/>
          <a:lstStyle/>
          <a:p>
            <a:r>
              <a:rPr lang="en-US" sz="2800" smtClean="0"/>
              <a:t>Production of MAX IV magnet girders</a:t>
            </a:r>
            <a:endParaRPr lang="da-DK" sz="300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9425" y="1090613"/>
            <a:ext cx="86645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7777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77777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MAX IV designed for 3 GeV with very low </a:t>
            </a:r>
            <a:r>
              <a:rPr lang="en-US" sz="1900" dirty="0" err="1" smtClean="0">
                <a:solidFill>
                  <a:schemeClr val="bg2">
                    <a:lumMod val="75000"/>
                  </a:schemeClr>
                </a:solidFill>
              </a:rPr>
              <a:t>emittance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( multi-bend </a:t>
            </a:r>
            <a:r>
              <a:rPr lang="en-US" sz="1900" dirty="0" err="1" smtClean="0">
                <a:solidFill>
                  <a:schemeClr val="bg2">
                    <a:lumMod val="75000"/>
                  </a:schemeClr>
                </a:solidFill>
              </a:rPr>
              <a:t>achromat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) </a:t>
            </a:r>
          </a:p>
          <a:p>
            <a:pPr>
              <a:defRPr/>
            </a:pP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Danfysik is producing 20 </a:t>
            </a:r>
            <a:r>
              <a:rPr lang="en-US" sz="1900" dirty="0">
                <a:solidFill>
                  <a:schemeClr val="bg2">
                    <a:lumMod val="75000"/>
                  </a:schemeClr>
                </a:solidFill>
              </a:rPr>
              <a:t>e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ach of </a:t>
            </a:r>
            <a:r>
              <a:rPr lang="en-US" sz="1900" b="1" dirty="0" smtClean="0">
                <a:solidFill>
                  <a:schemeClr val="bg2">
                    <a:lumMod val="75000"/>
                  </a:schemeClr>
                </a:solidFill>
              </a:rPr>
              <a:t>M1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1900" b="1" dirty="0" smtClean="0">
                <a:solidFill>
                  <a:schemeClr val="bg2">
                    <a:lumMod val="75000"/>
                  </a:schemeClr>
                </a:solidFill>
              </a:rPr>
              <a:t>M2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en-US" sz="1900" b="1" dirty="0" smtClean="0">
                <a:solidFill>
                  <a:schemeClr val="bg2">
                    <a:lumMod val="75000"/>
                  </a:schemeClr>
                </a:solidFill>
              </a:rPr>
              <a:t>U3</a:t>
            </a:r>
            <a:r>
              <a:rPr lang="en-US" sz="19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with 10-13 </a:t>
            </a:r>
            <a:r>
              <a:rPr lang="en-US" sz="1900" dirty="0">
                <a:solidFill>
                  <a:schemeClr val="bg2">
                    <a:lumMod val="75000"/>
                  </a:schemeClr>
                </a:solidFill>
              </a:rPr>
              <a:t>magnets </a:t>
            </a:r>
            <a:endParaRPr lang="en-US" sz="19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Designed by </a:t>
            </a:r>
            <a:r>
              <a:rPr lang="en-US" sz="1900" dirty="0" err="1" smtClean="0">
                <a:solidFill>
                  <a:schemeClr val="bg2">
                    <a:lumMod val="75000"/>
                  </a:schemeClr>
                </a:solidFill>
              </a:rPr>
              <a:t>Maxlab</a:t>
            </a:r>
            <a:r>
              <a:rPr lang="en-US" sz="1900" dirty="0">
                <a:solidFill>
                  <a:schemeClr val="bg2">
                    <a:lumMod val="75000"/>
                  </a:schemeClr>
                </a:solidFill>
              </a:rPr>
              <a:t>*</a:t>
            </a:r>
          </a:p>
          <a:p>
            <a:pPr>
              <a:defRPr/>
            </a:pP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In total 60 dipoles, 220 </a:t>
            </a:r>
            <a:r>
              <a:rPr lang="en-US" sz="1900" dirty="0" err="1" smtClean="0">
                <a:solidFill>
                  <a:schemeClr val="bg2">
                    <a:lumMod val="75000"/>
                  </a:schemeClr>
                </a:solidFill>
              </a:rPr>
              <a:t>steerers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, 160 quads, 120 sextupoles, 120 </a:t>
            </a:r>
            <a:r>
              <a:rPr lang="en-US" sz="1900" dirty="0" err="1" smtClean="0">
                <a:solidFill>
                  <a:schemeClr val="bg2">
                    <a:lumMod val="75000"/>
                  </a:schemeClr>
                </a:solidFill>
              </a:rPr>
              <a:t>octupoles</a:t>
            </a:r>
            <a:endParaRPr lang="en-US" sz="19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900" b="1" dirty="0" smtClean="0">
                <a:solidFill>
                  <a:schemeClr val="bg2">
                    <a:lumMod val="75000"/>
                  </a:schemeClr>
                </a:solidFill>
              </a:rPr>
              <a:t>680 magnets in total</a:t>
            </a:r>
            <a:endParaRPr lang="en-US" sz="19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Small Ø25 mm aperture in the multipoles</a:t>
            </a: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2675" y="4440238"/>
            <a:ext cx="2989263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4429125"/>
            <a:ext cx="2987675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17"/>
          <p:cNvSpPr txBox="1">
            <a:spLocks noChangeArrowheads="1"/>
          </p:cNvSpPr>
          <p:nvPr/>
        </p:nvSpPr>
        <p:spPr bwMode="auto">
          <a:xfrm>
            <a:off x="690563" y="4446588"/>
            <a:ext cx="53657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M1</a:t>
            </a:r>
          </a:p>
        </p:txBody>
      </p:sp>
      <p:sp>
        <p:nvSpPr>
          <p:cNvPr id="21511" name="TextBox 18"/>
          <p:cNvSpPr txBox="1">
            <a:spLocks noChangeArrowheads="1"/>
          </p:cNvSpPr>
          <p:nvPr/>
        </p:nvSpPr>
        <p:spPr bwMode="auto">
          <a:xfrm>
            <a:off x="7897813" y="4446588"/>
            <a:ext cx="5080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U3</a:t>
            </a:r>
          </a:p>
        </p:txBody>
      </p:sp>
      <p:sp>
        <p:nvSpPr>
          <p:cNvPr id="21512" name="TextBox 15"/>
          <p:cNvSpPr txBox="1">
            <a:spLocks noChangeArrowheads="1"/>
          </p:cNvSpPr>
          <p:nvPr/>
        </p:nvSpPr>
        <p:spPr bwMode="auto">
          <a:xfrm>
            <a:off x="2967038" y="3251200"/>
            <a:ext cx="3184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/>
              <a:t>Girder positions in the ring achromats</a:t>
            </a:r>
          </a:p>
        </p:txBody>
      </p:sp>
      <p:pic>
        <p:nvPicPr>
          <p:cNvPr id="215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1813" y="5275263"/>
            <a:ext cx="79692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Box 3"/>
          <p:cNvSpPr txBox="1">
            <a:spLocks noChangeArrowheads="1"/>
          </p:cNvSpPr>
          <p:nvPr/>
        </p:nvSpPr>
        <p:spPr bwMode="auto">
          <a:xfrm>
            <a:off x="8696325" y="5053013"/>
            <a:ext cx="274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/>
              <a:t>*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IMMW 18, New York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509588" y="109538"/>
            <a:ext cx="8229600" cy="1249362"/>
          </a:xfrm>
        </p:spPr>
        <p:txBody>
          <a:bodyPr/>
          <a:lstStyle/>
          <a:p>
            <a:r>
              <a:rPr lang="da-DK" smtClean="0"/>
              <a:t>Girders as produced</a:t>
            </a:r>
          </a:p>
        </p:txBody>
      </p:sp>
      <p:pic>
        <p:nvPicPr>
          <p:cNvPr id="22530" name="Picture 4" descr="\\localdom.net\TI Folders\Organization\DFY_Danfysik AS\Salg\Marketing\Photos\Thomas_Vilhelm_May13\DANFYSIK2 MAJ HIGH RES\_MG_3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17738"/>
            <a:ext cx="4764088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\\localdom.net\TI Folders\Organization\DFY_Danfysik AS\Salg\Marketing\Photos\Thomas_Vilhelm_May13\DANFYSIK2 MAJ HIGH RES\_MG_36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7388" y="1838325"/>
            <a:ext cx="3230562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IMMW 18, New York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68313" y="363538"/>
            <a:ext cx="8229600" cy="792162"/>
          </a:xfrm>
        </p:spPr>
        <p:txBody>
          <a:bodyPr/>
          <a:lstStyle/>
          <a:p>
            <a:r>
              <a:rPr lang="en-US" sz="2800" smtClean="0"/>
              <a:t>Top/bottom M1 girder as produced</a:t>
            </a:r>
            <a:endParaRPr lang="da-DK" sz="3000" smtClean="0"/>
          </a:p>
        </p:txBody>
      </p:sp>
      <p:pic>
        <p:nvPicPr>
          <p:cNvPr id="23554" name="Picture 9" descr="DSC03781"/>
          <p:cNvPicPr>
            <a:picLocks noChangeAspect="1" noChangeArrowheads="1"/>
          </p:cNvPicPr>
          <p:nvPr/>
        </p:nvPicPr>
        <p:blipFill>
          <a:blip r:embed="rId2"/>
          <a:srcRect l="12303" t="7545" r="13251" b="7387"/>
          <a:stretch>
            <a:fillRect/>
          </a:stretch>
        </p:blipFill>
        <p:spPr bwMode="auto">
          <a:xfrm>
            <a:off x="1658938" y="2176463"/>
            <a:ext cx="6103937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/>
          <p:cNvPicPr>
            <a:picLocks noChangeAspect="1"/>
          </p:cNvPicPr>
          <p:nvPr/>
        </p:nvPicPr>
        <p:blipFill>
          <a:blip r:embed="rId3"/>
          <a:srcRect t="34325" r="9509" b="29787"/>
          <a:stretch>
            <a:fillRect/>
          </a:stretch>
        </p:blipFill>
        <p:spPr bwMode="auto">
          <a:xfrm>
            <a:off x="4543425" y="1141413"/>
            <a:ext cx="32242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556" name="Straight Arrow Connector 2"/>
          <p:cNvCxnSpPr>
            <a:cxnSpLocks noChangeShapeType="1"/>
            <a:stCxn id="23565" idx="3"/>
          </p:cNvCxnSpPr>
          <p:nvPr/>
        </p:nvCxnSpPr>
        <p:spPr bwMode="auto">
          <a:xfrm>
            <a:off x="1265238" y="4752975"/>
            <a:ext cx="723900" cy="581025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3557" name="Straight Arrow Connector 10"/>
          <p:cNvCxnSpPr>
            <a:cxnSpLocks noChangeShapeType="1"/>
            <a:stCxn id="23564" idx="3"/>
          </p:cNvCxnSpPr>
          <p:nvPr/>
        </p:nvCxnSpPr>
        <p:spPr bwMode="auto">
          <a:xfrm>
            <a:off x="1412875" y="4152900"/>
            <a:ext cx="819150" cy="601663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3558" name="Straight Arrow Connector 11"/>
          <p:cNvCxnSpPr>
            <a:cxnSpLocks noChangeShapeType="1"/>
            <a:stCxn id="23563" idx="3"/>
          </p:cNvCxnSpPr>
          <p:nvPr/>
        </p:nvCxnSpPr>
        <p:spPr bwMode="auto">
          <a:xfrm>
            <a:off x="1314450" y="3409950"/>
            <a:ext cx="1084263" cy="742950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3559" name="Straight Arrow Connector 12"/>
          <p:cNvCxnSpPr>
            <a:cxnSpLocks noChangeShapeType="1"/>
            <a:stCxn id="23562" idx="3"/>
          </p:cNvCxnSpPr>
          <p:nvPr/>
        </p:nvCxnSpPr>
        <p:spPr bwMode="auto">
          <a:xfrm>
            <a:off x="1412875" y="2825750"/>
            <a:ext cx="1274763" cy="854075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3560" name="Straight Arrow Connector 14"/>
          <p:cNvCxnSpPr>
            <a:cxnSpLocks noChangeShapeType="1"/>
          </p:cNvCxnSpPr>
          <p:nvPr/>
        </p:nvCxnSpPr>
        <p:spPr bwMode="auto">
          <a:xfrm>
            <a:off x="1066800" y="5545138"/>
            <a:ext cx="854075" cy="71437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3561" name="Straight Arrow Connector 15"/>
          <p:cNvCxnSpPr>
            <a:cxnSpLocks noChangeShapeType="1"/>
            <a:stCxn id="23567" idx="0"/>
          </p:cNvCxnSpPr>
          <p:nvPr/>
        </p:nvCxnSpPr>
        <p:spPr bwMode="auto">
          <a:xfrm flipV="1">
            <a:off x="968375" y="5897563"/>
            <a:ext cx="952500" cy="514350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23562" name="TextBox 24"/>
          <p:cNvSpPr txBox="1">
            <a:spLocks noChangeArrowheads="1"/>
          </p:cNvSpPr>
          <p:nvPr/>
        </p:nvSpPr>
        <p:spPr bwMode="auto">
          <a:xfrm>
            <a:off x="-66675" y="2640013"/>
            <a:ext cx="1479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b="1">
                <a:solidFill>
                  <a:srgbClr val="FF0000"/>
                </a:solidFill>
              </a:rPr>
              <a:t>Quadrupole</a:t>
            </a:r>
          </a:p>
        </p:txBody>
      </p:sp>
      <p:sp>
        <p:nvSpPr>
          <p:cNvPr id="23563" name="TextBox 26"/>
          <p:cNvSpPr txBox="1">
            <a:spLocks noChangeArrowheads="1"/>
          </p:cNvSpPr>
          <p:nvPr/>
        </p:nvSpPr>
        <p:spPr bwMode="auto">
          <a:xfrm>
            <a:off x="130175" y="3225800"/>
            <a:ext cx="1184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b="1">
                <a:solidFill>
                  <a:srgbClr val="FF0000"/>
                </a:solidFill>
              </a:rPr>
              <a:t>Octupole</a:t>
            </a:r>
          </a:p>
        </p:txBody>
      </p:sp>
      <p:sp>
        <p:nvSpPr>
          <p:cNvPr id="23564" name="TextBox 27"/>
          <p:cNvSpPr txBox="1">
            <a:spLocks noChangeArrowheads="1"/>
          </p:cNvSpPr>
          <p:nvPr/>
        </p:nvSpPr>
        <p:spPr bwMode="auto">
          <a:xfrm>
            <a:off x="-66675" y="3968750"/>
            <a:ext cx="1479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b="1">
                <a:solidFill>
                  <a:srgbClr val="FF0000"/>
                </a:solidFill>
              </a:rPr>
              <a:t>Quadrupole</a:t>
            </a:r>
          </a:p>
        </p:txBody>
      </p:sp>
      <p:sp>
        <p:nvSpPr>
          <p:cNvPr id="23565" name="TextBox 28"/>
          <p:cNvSpPr txBox="1">
            <a:spLocks noChangeArrowheads="1"/>
          </p:cNvSpPr>
          <p:nvPr/>
        </p:nvSpPr>
        <p:spPr bwMode="auto">
          <a:xfrm>
            <a:off x="80963" y="4568825"/>
            <a:ext cx="1184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b="1">
                <a:solidFill>
                  <a:srgbClr val="FF0000"/>
                </a:solidFill>
              </a:rPr>
              <a:t>Octupole</a:t>
            </a:r>
          </a:p>
        </p:txBody>
      </p:sp>
      <p:sp>
        <p:nvSpPr>
          <p:cNvPr id="23566" name="TextBox 29"/>
          <p:cNvSpPr txBox="1">
            <a:spLocks noChangeArrowheads="1"/>
          </p:cNvSpPr>
          <p:nvPr/>
        </p:nvSpPr>
        <p:spPr bwMode="auto">
          <a:xfrm>
            <a:off x="-95250" y="5187950"/>
            <a:ext cx="1851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b="1">
                <a:solidFill>
                  <a:srgbClr val="FF0000"/>
                </a:solidFill>
              </a:rPr>
              <a:t>Skew corrector</a:t>
            </a:r>
          </a:p>
        </p:txBody>
      </p:sp>
      <p:sp>
        <p:nvSpPr>
          <p:cNvPr id="23567" name="TextBox 30"/>
          <p:cNvSpPr txBox="1">
            <a:spLocks noChangeArrowheads="1"/>
          </p:cNvSpPr>
          <p:nvPr/>
        </p:nvSpPr>
        <p:spPr bwMode="auto">
          <a:xfrm>
            <a:off x="-60325" y="6411913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b="1">
                <a:solidFill>
                  <a:srgbClr val="FF0000"/>
                </a:solidFill>
              </a:rPr>
              <a:t>Normal corrector</a:t>
            </a:r>
          </a:p>
        </p:txBody>
      </p:sp>
      <p:cxnSp>
        <p:nvCxnSpPr>
          <p:cNvPr id="23568" name="Straight Arrow Connector 37"/>
          <p:cNvCxnSpPr>
            <a:cxnSpLocks noChangeShapeType="1"/>
            <a:stCxn id="23569" idx="3"/>
          </p:cNvCxnSpPr>
          <p:nvPr/>
        </p:nvCxnSpPr>
        <p:spPr bwMode="auto">
          <a:xfrm>
            <a:off x="2301875" y="1804988"/>
            <a:ext cx="852488" cy="1116012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23569" name="TextBox 39"/>
          <p:cNvSpPr txBox="1">
            <a:spLocks noChangeArrowheads="1"/>
          </p:cNvSpPr>
          <p:nvPr/>
        </p:nvSpPr>
        <p:spPr bwMode="auto">
          <a:xfrm>
            <a:off x="-49213" y="1343025"/>
            <a:ext cx="23510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b="1">
                <a:solidFill>
                  <a:srgbClr val="FF0000"/>
                </a:solidFill>
              </a:rPr>
              <a:t>Combined function </a:t>
            </a:r>
          </a:p>
          <a:p>
            <a:pPr algn="ctr"/>
            <a:r>
              <a:rPr lang="da-DK" b="1">
                <a:solidFill>
                  <a:srgbClr val="FF0000"/>
                </a:solidFill>
              </a:rPr>
              <a:t>dipole with</a:t>
            </a:r>
          </a:p>
          <a:p>
            <a:pPr algn="ctr"/>
            <a:r>
              <a:rPr lang="da-DK" b="1">
                <a:solidFill>
                  <a:srgbClr val="FF0000"/>
                </a:solidFill>
              </a:rPr>
              <a:t>pole face strips</a:t>
            </a:r>
          </a:p>
        </p:txBody>
      </p:sp>
      <p:cxnSp>
        <p:nvCxnSpPr>
          <p:cNvPr id="23570" name="Straight Arrow Connector 41"/>
          <p:cNvCxnSpPr>
            <a:cxnSpLocks noChangeShapeType="1"/>
          </p:cNvCxnSpPr>
          <p:nvPr/>
        </p:nvCxnSpPr>
        <p:spPr bwMode="auto">
          <a:xfrm flipH="1">
            <a:off x="3192463" y="1935163"/>
            <a:ext cx="295275" cy="1374775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23571" name="TextBox 14345"/>
          <p:cNvSpPr txBox="1">
            <a:spLocks noChangeArrowheads="1"/>
          </p:cNvSpPr>
          <p:nvPr/>
        </p:nvSpPr>
        <p:spPr bwMode="auto">
          <a:xfrm>
            <a:off x="3154363" y="1509713"/>
            <a:ext cx="1236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b="1">
                <a:solidFill>
                  <a:srgbClr val="FF0000"/>
                </a:solidFill>
              </a:rPr>
              <a:t>Soft ends</a:t>
            </a:r>
          </a:p>
        </p:txBody>
      </p:sp>
      <p:sp>
        <p:nvSpPr>
          <p:cNvPr id="14348" name="Footer Placeholder 1434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IMMW 18, New York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509588" y="109538"/>
            <a:ext cx="8229600" cy="1249362"/>
          </a:xfrm>
        </p:spPr>
        <p:txBody>
          <a:bodyPr/>
          <a:lstStyle/>
          <a:p>
            <a:r>
              <a:rPr lang="da-DK" smtClean="0"/>
              <a:t>Measuring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458913"/>
            <a:ext cx="3494088" cy="506730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da-DK" dirty="0" smtClean="0"/>
              <a:t>Harmonic coil measurement</a:t>
            </a:r>
          </a:p>
          <a:p>
            <a:pPr lvl="1">
              <a:defRPr/>
            </a:pPr>
            <a:r>
              <a:rPr lang="da-DK" dirty="0" smtClean="0"/>
              <a:t>How to affix coil assembly</a:t>
            </a:r>
          </a:p>
          <a:p>
            <a:pPr lvl="1">
              <a:defRPr/>
            </a:pPr>
            <a:r>
              <a:rPr lang="da-DK" dirty="0" smtClean="0"/>
              <a:t>Choice of bearings</a:t>
            </a:r>
          </a:p>
          <a:p>
            <a:pPr lvl="1">
              <a:defRPr/>
            </a:pPr>
            <a:endParaRPr lang="da-DK" dirty="0" smtClean="0"/>
          </a:p>
          <a:p>
            <a:pPr>
              <a:defRPr/>
            </a:pPr>
            <a:r>
              <a:rPr lang="da-DK" dirty="0"/>
              <a:t>Hall mapping</a:t>
            </a:r>
          </a:p>
          <a:p>
            <a:pPr lvl="1">
              <a:defRPr/>
            </a:pPr>
            <a:r>
              <a:rPr lang="da-DK" dirty="0"/>
              <a:t>Purchase </a:t>
            </a:r>
            <a:r>
              <a:rPr lang="da-DK" dirty="0" smtClean="0"/>
              <a:t>of new </a:t>
            </a:r>
            <a:r>
              <a:rPr lang="da-DK" dirty="0"/>
              <a:t>7 m Hall bench</a:t>
            </a:r>
          </a:p>
          <a:p>
            <a:pPr lvl="1">
              <a:defRPr/>
            </a:pPr>
            <a:r>
              <a:rPr lang="da-DK" dirty="0"/>
              <a:t>Build Hall probe( KSY 14) with temperature correction, and Hall </a:t>
            </a:r>
            <a:r>
              <a:rPr lang="da-DK" dirty="0" smtClean="0"/>
              <a:t>supply</a:t>
            </a:r>
          </a:p>
          <a:p>
            <a:pPr lvl="1">
              <a:defRPr/>
            </a:pPr>
            <a:r>
              <a:rPr lang="da-DK" dirty="0" smtClean="0"/>
              <a:t>Long measurement campaigns</a:t>
            </a:r>
            <a:endParaRPr lang="da-DK" dirty="0"/>
          </a:p>
          <a:p>
            <a:pPr>
              <a:defRPr/>
            </a:pPr>
            <a:endParaRPr lang="da-DK" dirty="0" smtClean="0"/>
          </a:p>
          <a:p>
            <a:pPr>
              <a:defRPr/>
            </a:pPr>
            <a:r>
              <a:rPr lang="da-DK" dirty="0" smtClean="0"/>
              <a:t>Large </a:t>
            </a:r>
            <a:r>
              <a:rPr lang="da-DK" dirty="0"/>
              <a:t>volume of measurements</a:t>
            </a:r>
          </a:p>
          <a:p>
            <a:pPr lvl="1">
              <a:defRPr/>
            </a:pPr>
            <a:r>
              <a:rPr lang="da-DK" dirty="0"/>
              <a:t>680 individual sub segments in total</a:t>
            </a:r>
          </a:p>
          <a:p>
            <a:pPr lvl="1">
              <a:defRPr/>
            </a:pPr>
            <a:r>
              <a:rPr lang="da-DK" dirty="0" smtClean="0"/>
              <a:t>Demands for data handling</a:t>
            </a:r>
          </a:p>
          <a:p>
            <a:pPr lvl="1">
              <a:defRPr/>
            </a:pPr>
            <a:endParaRPr lang="da-DK" dirty="0"/>
          </a:p>
          <a:p>
            <a:pPr>
              <a:defRPr/>
            </a:pPr>
            <a:r>
              <a:rPr lang="da-DK" dirty="0" smtClean="0"/>
              <a:t>Requirements for automatisation, to measure all of this efficiently</a:t>
            </a:r>
          </a:p>
          <a:p>
            <a:pPr lvl="1">
              <a:defRPr/>
            </a:pPr>
            <a:endParaRPr lang="da-DK" dirty="0"/>
          </a:p>
          <a:p>
            <a:pPr lvl="1">
              <a:defRPr/>
            </a:pPr>
            <a:endParaRPr lang="da-DK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IMMW 18, New York</a:t>
            </a:r>
            <a:endParaRPr lang="en-US" dirty="0"/>
          </a:p>
        </p:txBody>
      </p:sp>
      <p:pic>
        <p:nvPicPr>
          <p:cNvPr id="24580" name="Picture 4" descr="\\localdom.net\TI Folders\Organization\DFY_Danfysik AS\Salg\Marketing\Photos\2012\Skovdal_Dec_2012\Capture One Session10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5725" y="1485900"/>
            <a:ext cx="34671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Y:\Organization\DFY_Danfysik AS\Salg\Marketing\Photos\2012\Birgitte_fotos_juni_2012\Maksiner_udstyr#1F71\0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3413" y="3775075"/>
            <a:ext cx="2617787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42913" y="65088"/>
            <a:ext cx="8229600" cy="1249362"/>
          </a:xfrm>
        </p:spPr>
        <p:txBody>
          <a:bodyPr/>
          <a:lstStyle/>
          <a:p>
            <a:r>
              <a:rPr lang="da-DK" smtClean="0"/>
              <a:t>Extensive tests for First Articles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IMMW 18, New York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82863" y="1295401"/>
            <a:ext cx="1769887" cy="160020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da-DK" dirty="0"/>
              <a:t>Extended set of measurements</a:t>
            </a:r>
          </a:p>
          <a:p>
            <a:pPr algn="ctr">
              <a:defRPr/>
            </a:pPr>
            <a:r>
              <a:rPr lang="da-DK" dirty="0"/>
              <a:t>(coil and Hall)</a:t>
            </a:r>
          </a:p>
        </p:txBody>
      </p:sp>
      <p:sp>
        <p:nvSpPr>
          <p:cNvPr id="25606" name="Rectangle 12"/>
          <p:cNvSpPr>
            <a:spLocks noChangeArrowheads="1"/>
          </p:cNvSpPr>
          <p:nvPr/>
        </p:nvSpPr>
        <p:spPr bwMode="auto">
          <a:xfrm>
            <a:off x="4832350" y="1295400"/>
            <a:ext cx="1770063" cy="1704975"/>
          </a:xfrm>
          <a:prstGeom prst="rect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a-DK"/>
              <a:t>Extended set of measurements</a:t>
            </a:r>
          </a:p>
          <a:p>
            <a:pPr algn="ctr"/>
            <a:r>
              <a:rPr lang="da-DK"/>
              <a:t>(coil and Hall)</a:t>
            </a:r>
          </a:p>
        </p:txBody>
      </p:sp>
      <p:cxnSp>
        <p:nvCxnSpPr>
          <p:cNvPr id="25607" name="Straight Arrow Connector 16"/>
          <p:cNvCxnSpPr>
            <a:cxnSpLocks noChangeShapeType="1"/>
          </p:cNvCxnSpPr>
          <p:nvPr/>
        </p:nvCxnSpPr>
        <p:spPr bwMode="auto">
          <a:xfrm>
            <a:off x="3057525" y="2057400"/>
            <a:ext cx="1609725" cy="90488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5608" name="Straight Arrow Connector 20"/>
          <p:cNvCxnSpPr>
            <a:cxnSpLocks noChangeShapeType="1"/>
          </p:cNvCxnSpPr>
          <p:nvPr/>
        </p:nvCxnSpPr>
        <p:spPr bwMode="auto">
          <a:xfrm>
            <a:off x="3143250" y="2581275"/>
            <a:ext cx="15240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609" name="TextBox 23"/>
          <p:cNvSpPr txBox="1">
            <a:spLocks noChangeArrowheads="1"/>
          </p:cNvSpPr>
          <p:nvPr/>
        </p:nvSpPr>
        <p:spPr bwMode="auto">
          <a:xfrm>
            <a:off x="2908300" y="1647825"/>
            <a:ext cx="2030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b="1">
                <a:solidFill>
                  <a:srgbClr val="FF0000"/>
                </a:solidFill>
              </a:rPr>
              <a:t>Remove magnet </a:t>
            </a:r>
          </a:p>
          <a:p>
            <a:pPr algn="ctr"/>
            <a:r>
              <a:rPr lang="da-DK" b="1">
                <a:solidFill>
                  <a:srgbClr val="FF0000"/>
                </a:solidFill>
              </a:rPr>
              <a:t>from bench</a:t>
            </a:r>
          </a:p>
        </p:txBody>
      </p:sp>
      <p:sp>
        <p:nvSpPr>
          <p:cNvPr id="25610" name="Rectangle 24"/>
          <p:cNvSpPr>
            <a:spLocks noChangeArrowheads="1"/>
          </p:cNvSpPr>
          <p:nvPr/>
        </p:nvSpPr>
        <p:spPr bwMode="auto">
          <a:xfrm>
            <a:off x="6251575" y="4171950"/>
            <a:ext cx="1770063" cy="1704975"/>
          </a:xfrm>
          <a:prstGeom prst="rect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a-DK"/>
              <a:t>Extended set of measurements</a:t>
            </a:r>
          </a:p>
          <a:p>
            <a:pPr algn="ctr"/>
            <a:r>
              <a:rPr lang="da-DK"/>
              <a:t>(coil and Hall)</a:t>
            </a:r>
          </a:p>
        </p:txBody>
      </p:sp>
      <p:cxnSp>
        <p:nvCxnSpPr>
          <p:cNvPr id="25611" name="Straight Arrow Connector 25"/>
          <p:cNvCxnSpPr>
            <a:cxnSpLocks noChangeShapeType="1"/>
          </p:cNvCxnSpPr>
          <p:nvPr/>
        </p:nvCxnSpPr>
        <p:spPr bwMode="auto">
          <a:xfrm>
            <a:off x="5553075" y="3067050"/>
            <a:ext cx="1133475" cy="1104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612" name="TextBox 27"/>
          <p:cNvSpPr txBox="1">
            <a:spLocks noChangeArrowheads="1"/>
          </p:cNvSpPr>
          <p:nvPr/>
        </p:nvSpPr>
        <p:spPr bwMode="auto">
          <a:xfrm>
            <a:off x="5799138" y="3000375"/>
            <a:ext cx="35067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b="1">
                <a:solidFill>
                  <a:srgbClr val="FF0000"/>
                </a:solidFill>
              </a:rPr>
              <a:t>Remove top of magnet girder, </a:t>
            </a:r>
          </a:p>
          <a:p>
            <a:pPr algn="ctr"/>
            <a:r>
              <a:rPr lang="da-DK" b="1">
                <a:solidFill>
                  <a:srgbClr val="FF0000"/>
                </a:solidFill>
              </a:rPr>
              <a:t>reinstall and remeasure </a:t>
            </a:r>
          </a:p>
          <a:p>
            <a:pPr algn="ctr"/>
            <a:r>
              <a:rPr lang="da-DK" b="1">
                <a:solidFill>
                  <a:srgbClr val="FF0000"/>
                </a:solidFill>
              </a:rPr>
              <a:t>from bench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509588" y="109538"/>
            <a:ext cx="8229600" cy="1249362"/>
          </a:xfrm>
        </p:spPr>
        <p:txBody>
          <a:bodyPr/>
          <a:lstStyle/>
          <a:p>
            <a:r>
              <a:rPr lang="da-DK" smtClean="0"/>
              <a:t>Hall measurement requirements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98475" y="1458913"/>
            <a:ext cx="4959350" cy="4659312"/>
          </a:xfrm>
        </p:spPr>
        <p:txBody>
          <a:bodyPr/>
          <a:lstStyle/>
          <a:p>
            <a:r>
              <a:rPr lang="da-DK" sz="1600" smtClean="0"/>
              <a:t>Hall scans along the nominal trajectory, ± 15 mm(</a:t>
            </a:r>
            <a:r>
              <a:rPr lang="da-DK" sz="1600" b="1" smtClean="0"/>
              <a:t>Dipole</a:t>
            </a:r>
            <a:r>
              <a:rPr lang="da-DK" sz="1600" smtClean="0"/>
              <a:t>)</a:t>
            </a:r>
          </a:p>
          <a:p>
            <a:pPr lvl="1"/>
            <a:r>
              <a:rPr lang="da-DK" sz="1600" smtClean="0"/>
              <a:t>Accomplished by scanning rectangular grid, followed by interpolation</a:t>
            </a:r>
          </a:p>
          <a:p>
            <a:pPr lvl="1"/>
            <a:r>
              <a:rPr lang="da-DK" sz="1600" smtClean="0"/>
              <a:t>On-the fly( like insertion device mapping)</a:t>
            </a:r>
          </a:p>
          <a:p>
            <a:pPr lvl="1"/>
            <a:r>
              <a:rPr lang="da-DK" sz="1600" smtClean="0"/>
              <a:t>Time for complete dipole map. Around 3 hours</a:t>
            </a:r>
          </a:p>
          <a:p>
            <a:r>
              <a:rPr lang="da-DK" sz="1600" smtClean="0"/>
              <a:t>Excitation curves(</a:t>
            </a:r>
            <a:r>
              <a:rPr lang="da-DK" sz="1600" b="1" smtClean="0"/>
              <a:t>Dipole</a:t>
            </a:r>
            <a:r>
              <a:rPr lang="da-DK" sz="1600" smtClean="0"/>
              <a:t>)</a:t>
            </a:r>
          </a:p>
          <a:p>
            <a:r>
              <a:rPr lang="da-DK" sz="1600" smtClean="0"/>
              <a:t>Excitation curves(</a:t>
            </a:r>
            <a:r>
              <a:rPr lang="da-DK" sz="1600" b="1" smtClean="0"/>
              <a:t>Quadrupoles</a:t>
            </a:r>
            <a:r>
              <a:rPr lang="da-DK" sz="1600" smtClean="0"/>
              <a:t>)</a:t>
            </a:r>
          </a:p>
          <a:p>
            <a:pPr lvl="1"/>
            <a:r>
              <a:rPr lang="da-DK" sz="1600" smtClean="0"/>
              <a:t>Through available access holes</a:t>
            </a:r>
          </a:p>
          <a:p>
            <a:pPr lvl="1"/>
            <a:r>
              <a:rPr lang="da-DK" sz="1600" smtClean="0"/>
              <a:t>S=0, x= ± 5 mm</a:t>
            </a:r>
          </a:p>
          <a:p>
            <a:r>
              <a:rPr lang="da-DK" sz="1600" smtClean="0"/>
              <a:t>Horizontal scans of quadrupoles</a:t>
            </a:r>
          </a:p>
          <a:p>
            <a:pPr lvl="1"/>
            <a:r>
              <a:rPr lang="da-DK" sz="1600" smtClean="0"/>
              <a:t>X=±15 mm. S=-115,0,115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IMMW 18, New York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509588" y="109538"/>
            <a:ext cx="8229600" cy="1249362"/>
          </a:xfrm>
        </p:spPr>
        <p:txBody>
          <a:bodyPr/>
          <a:lstStyle/>
          <a:p>
            <a:r>
              <a:rPr lang="da-DK" smtClean="0"/>
              <a:t>Hall measurement of quadrupoles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IMMW 18, New York</a:t>
            </a:r>
            <a:endParaRPr lang="en-US" dirty="0"/>
          </a:p>
        </p:txBody>
      </p:sp>
      <p:pic>
        <p:nvPicPr>
          <p:cNvPr id="27651" name="Picture 4" descr="\\localdom.net\TI Folders\Organization\DFY_Danfysik AS\Salg\Marketing\Photos\Thomas_Vilhelm_May13\DANFYSIK2 MAJ HIGH RES\_MG_3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1524000"/>
            <a:ext cx="8629650" cy="5753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27652" name="Straight Arrow Connector 6"/>
          <p:cNvCxnSpPr>
            <a:cxnSpLocks noChangeShapeType="1"/>
          </p:cNvCxnSpPr>
          <p:nvPr/>
        </p:nvCxnSpPr>
        <p:spPr bwMode="auto">
          <a:xfrm flipH="1">
            <a:off x="3733800" y="4276725"/>
            <a:ext cx="733425" cy="24765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7653" name="Straight Arrow Connector 9"/>
          <p:cNvCxnSpPr>
            <a:cxnSpLocks noChangeShapeType="1"/>
          </p:cNvCxnSpPr>
          <p:nvPr/>
        </p:nvCxnSpPr>
        <p:spPr bwMode="auto">
          <a:xfrm flipH="1">
            <a:off x="4019550" y="4552950"/>
            <a:ext cx="733425" cy="24765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7654" name="Straight Arrow Connector 10"/>
          <p:cNvCxnSpPr>
            <a:cxnSpLocks noChangeShapeType="1"/>
          </p:cNvCxnSpPr>
          <p:nvPr/>
        </p:nvCxnSpPr>
        <p:spPr bwMode="auto">
          <a:xfrm flipH="1">
            <a:off x="3514725" y="3952875"/>
            <a:ext cx="666750" cy="24765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7655" name="Straight Arrow Connector 31"/>
          <p:cNvCxnSpPr>
            <a:cxnSpLocks noChangeShapeType="1"/>
          </p:cNvCxnSpPr>
          <p:nvPr/>
        </p:nvCxnSpPr>
        <p:spPr bwMode="auto">
          <a:xfrm flipH="1">
            <a:off x="2927350" y="3362325"/>
            <a:ext cx="708025" cy="1936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7656" name="Straight Arrow Connector 34"/>
          <p:cNvCxnSpPr>
            <a:cxnSpLocks noChangeShapeType="1"/>
          </p:cNvCxnSpPr>
          <p:nvPr/>
        </p:nvCxnSpPr>
        <p:spPr bwMode="auto">
          <a:xfrm flipH="1">
            <a:off x="3086100" y="3530600"/>
            <a:ext cx="708025" cy="1936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7657" name="Straight Arrow Connector 35"/>
          <p:cNvCxnSpPr>
            <a:cxnSpLocks noChangeShapeType="1"/>
          </p:cNvCxnSpPr>
          <p:nvPr/>
        </p:nvCxnSpPr>
        <p:spPr bwMode="auto">
          <a:xfrm flipH="1">
            <a:off x="2838450" y="3233738"/>
            <a:ext cx="676275" cy="1936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7658" name="TextBox 37"/>
          <p:cNvSpPr txBox="1">
            <a:spLocks noChangeArrowheads="1"/>
          </p:cNvSpPr>
          <p:nvPr/>
        </p:nvSpPr>
        <p:spPr bwMode="auto">
          <a:xfrm rot="1504031">
            <a:off x="3706813" y="3300413"/>
            <a:ext cx="4635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2400">
                <a:solidFill>
                  <a:srgbClr val="FF0000"/>
                </a:solidFill>
              </a:rPr>
              <a:t>Arrows show measurement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28729</TotalTime>
  <Words>1265</Words>
  <Application>Microsoft Office PowerPoint</Application>
  <PresentationFormat>On-screen Show (4:3)</PresentationFormat>
  <Paragraphs>339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16</vt:i4>
      </vt:variant>
      <vt:variant>
        <vt:lpstr>Slide Titles</vt:lpstr>
      </vt:variant>
      <vt:variant>
        <vt:i4>23</vt:i4>
      </vt:variant>
    </vt:vector>
  </HeadingPairs>
  <TitlesOfParts>
    <vt:vector size="43" baseType="lpstr">
      <vt:lpstr>Arial</vt:lpstr>
      <vt:lpstr>Tahoma</vt:lpstr>
      <vt:lpstr>Calibri</vt:lpstr>
      <vt:lpstr>Times New Roman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MEASUREMENTS OF MAX-IV  GIRDER SYSTEMS</vt:lpstr>
      <vt:lpstr>Outline</vt:lpstr>
      <vt:lpstr>Production of MAX IV magnet girders</vt:lpstr>
      <vt:lpstr>Girders as produced</vt:lpstr>
      <vt:lpstr>Top/bottom M1 girder as produced</vt:lpstr>
      <vt:lpstr>Measuring challenge</vt:lpstr>
      <vt:lpstr>Extensive tests for First Articles</vt:lpstr>
      <vt:lpstr>Hall measurement requirements</vt:lpstr>
      <vt:lpstr>Hall measurement of quadrupoles</vt:lpstr>
      <vt:lpstr>Details on software for Hall bench</vt:lpstr>
      <vt:lpstr>Hall probe mapper setup</vt:lpstr>
      <vt:lpstr>Hall probe field mapping</vt:lpstr>
      <vt:lpstr>Harmonic coil measurements</vt:lpstr>
      <vt:lpstr>Harmonic coil measurements</vt:lpstr>
      <vt:lpstr>Harmonic insertion coil concept</vt:lpstr>
      <vt:lpstr>Sub coil calibration</vt:lpstr>
      <vt:lpstr>Details on software for coil bench</vt:lpstr>
      <vt:lpstr>Stability of the harmonic measurements</vt:lpstr>
      <vt:lpstr>Higher harmonics of a M2 quadrupole</vt:lpstr>
      <vt:lpstr>Next Project: Max IV 1.5 GeV</vt:lpstr>
      <vt:lpstr>Still in design phase</vt:lpstr>
      <vt:lpstr>Summary</vt:lpstr>
      <vt:lpstr>Acknowledgements</vt:lpstr>
    </vt:vector>
  </TitlesOfParts>
  <Company>Danfysik A/S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Bjarne</dc:creator>
  <cp:lastModifiedBy>jain</cp:lastModifiedBy>
  <cp:revision>978</cp:revision>
  <cp:lastPrinted>2013-05-31T12:15:33Z</cp:lastPrinted>
  <dcterms:created xsi:type="dcterms:W3CDTF">2004-01-21T23:24:12Z</dcterms:created>
  <dcterms:modified xsi:type="dcterms:W3CDTF">2013-06-04T02:04:55Z</dcterms:modified>
</cp:coreProperties>
</file>