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5" r:id="rId2"/>
    <p:sldId id="362" r:id="rId3"/>
    <p:sldId id="363" r:id="rId4"/>
    <p:sldId id="399" r:id="rId5"/>
    <p:sldId id="398" r:id="rId6"/>
    <p:sldId id="364" r:id="rId7"/>
    <p:sldId id="365" r:id="rId8"/>
    <p:sldId id="366" r:id="rId9"/>
    <p:sldId id="367" r:id="rId10"/>
    <p:sldId id="391" r:id="rId11"/>
    <p:sldId id="396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94" r:id="rId32"/>
    <p:sldId id="395" r:id="rId33"/>
    <p:sldId id="397" r:id="rId34"/>
    <p:sldId id="388" r:id="rId35"/>
    <p:sldId id="392" r:id="rId36"/>
    <p:sldId id="393" r:id="rId37"/>
  </p:sldIdLst>
  <p:sldSz cx="10160000" cy="7620000"/>
  <p:notesSz cx="6670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0A6"/>
    <a:srgbClr val="2D0B89"/>
    <a:srgbClr val="904932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1" autoAdjust="0"/>
    <p:restoredTop sz="98553" autoAdjust="0"/>
  </p:normalViewPr>
  <p:slideViewPr>
    <p:cSldViewPr>
      <p:cViewPr>
        <p:scale>
          <a:sx n="94" d="100"/>
          <a:sy n="94" d="100"/>
        </p:scale>
        <p:origin x="-1152" y="-80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385A7F-5E5C-D74A-B31A-6268FFEC5EB2}" type="datetimeFigureOut">
              <a:rPr lang="en-US"/>
              <a:pPr>
                <a:defRPr/>
              </a:pPr>
              <a:t>06/06/13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329B87-486F-D545-B68D-3709CA468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0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9DDF89-A2AD-F848-9E57-C2E7113F3DC9}" type="datetimeFigureOut">
              <a:rPr lang="en-US"/>
              <a:pPr>
                <a:defRPr/>
              </a:pPr>
              <a:t>06/06/13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71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540E9D-5270-D943-A5D1-ACA66AAA4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99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78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B3ACE1C-846C-2940-8D14-E5A2F5E225A7}" type="slidenum">
              <a:rPr lang="it-CH" sz="1200"/>
              <a:pPr eaLnBrk="1" hangingPunct="1"/>
              <a:t>2</a:t>
            </a:fld>
            <a:endParaRPr lang="it-CH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CBC5CCBE-FFE2-D94D-91FA-FE5E452B7DDC}" type="slidenum">
              <a:rPr lang="it-CH" sz="1200"/>
              <a:pPr eaLnBrk="1" hangingPunct="1"/>
              <a:t>11</a:t>
            </a:fld>
            <a:endParaRPr lang="it-CH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60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D5BFAE17-5903-9742-B813-492BBCD5106F}" type="slidenum">
              <a:rPr lang="it-CH" sz="1200"/>
              <a:pPr eaLnBrk="1" hangingPunct="1"/>
              <a:t>12</a:t>
            </a:fld>
            <a:endParaRPr lang="it-CH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71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62388B98-409C-C44A-8153-9B599B5994E2}" type="slidenum">
              <a:rPr lang="it-CH" sz="1200"/>
              <a:pPr eaLnBrk="1" hangingPunct="1"/>
              <a:t>13</a:t>
            </a:fld>
            <a:endParaRPr lang="it-CH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051D220-9759-694E-AA6B-1DCBB68FD7BD}" type="slidenum">
              <a:rPr lang="it-CH" sz="1200"/>
              <a:pPr eaLnBrk="1" hangingPunct="1"/>
              <a:t>14</a:t>
            </a:fld>
            <a:endParaRPr lang="it-CH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8F9866F1-4030-144D-BDDA-6B32BA15F342}" type="slidenum">
              <a:rPr lang="it-CH" sz="1200"/>
              <a:pPr eaLnBrk="1" hangingPunct="1"/>
              <a:t>15</a:t>
            </a:fld>
            <a:endParaRPr lang="it-CH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017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C9980D32-6AF4-8640-A285-953B9E39512C}" type="slidenum">
              <a:rPr lang="it-CH" sz="1200"/>
              <a:pPr eaLnBrk="1" hangingPunct="1"/>
              <a:t>16</a:t>
            </a:fld>
            <a:endParaRPr lang="it-CH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120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61034932-409D-DC40-822B-50B2F881CE44}" type="slidenum">
              <a:rPr lang="it-CH" sz="1200"/>
              <a:pPr eaLnBrk="1" hangingPunct="1"/>
              <a:t>17</a:t>
            </a:fld>
            <a:endParaRPr lang="it-CH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22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E5E7BAB6-9D9C-CB4A-8CDA-98B88F2F3E84}" type="slidenum">
              <a:rPr lang="it-CH" sz="1200"/>
              <a:pPr eaLnBrk="1" hangingPunct="1"/>
              <a:t>18</a:t>
            </a:fld>
            <a:endParaRPr lang="it-CH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32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0962690D-CA30-B048-94A3-3C29B03B560E}" type="slidenum">
              <a:rPr lang="it-CH" sz="1200"/>
              <a:pPr eaLnBrk="1" hangingPunct="1"/>
              <a:t>19</a:t>
            </a:fld>
            <a:endParaRPr lang="it-CH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427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EAA3896-5C94-A741-B4EF-1204DB99D57B}" type="slidenum">
              <a:rPr lang="it-CH" sz="1200"/>
              <a:pPr eaLnBrk="1" hangingPunct="1"/>
              <a:t>20</a:t>
            </a:fld>
            <a:endParaRPr lang="it-CH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79ABF3A-C7AC-324F-B585-E867A0D5FD75}" type="slidenum">
              <a:rPr lang="it-CH" sz="1200"/>
              <a:pPr eaLnBrk="1" hangingPunct="1"/>
              <a:t>3</a:t>
            </a:fld>
            <a:endParaRPr lang="it-CH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52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B01D582B-278B-784F-A40F-7A33C3339854}" type="slidenum">
              <a:rPr lang="it-CH" sz="1200"/>
              <a:pPr eaLnBrk="1" hangingPunct="1"/>
              <a:t>21</a:t>
            </a:fld>
            <a:endParaRPr lang="it-CH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63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80D87123-DAFA-FC4D-AF13-61001C9AD6AB}" type="slidenum">
              <a:rPr lang="it-CH" sz="1200"/>
              <a:pPr eaLnBrk="1" hangingPunct="1"/>
              <a:t>22</a:t>
            </a:fld>
            <a:endParaRPr lang="it-CH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73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10465A2A-7CB1-BE46-8D47-3992CA82F59A}" type="slidenum">
              <a:rPr lang="it-CH" sz="1200"/>
              <a:pPr eaLnBrk="1" hangingPunct="1"/>
              <a:t>23</a:t>
            </a:fld>
            <a:endParaRPr lang="it-CH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837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57EB3304-9399-5440-87D4-925289A34040}" type="slidenum">
              <a:rPr lang="it-CH" sz="1200"/>
              <a:pPr eaLnBrk="1" hangingPunct="1"/>
              <a:t>24</a:t>
            </a:fld>
            <a:endParaRPr lang="it-CH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93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24608C11-ED57-794A-BA08-12E17EF328E5}" type="slidenum">
              <a:rPr lang="it-CH" sz="1200"/>
              <a:pPr eaLnBrk="1" hangingPunct="1"/>
              <a:t>25</a:t>
            </a:fld>
            <a:endParaRPr lang="it-CH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04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B8247E7-769C-8D47-AE2D-15873793D6B2}" type="slidenum">
              <a:rPr lang="it-CH" sz="1200"/>
              <a:pPr eaLnBrk="1" hangingPunct="1"/>
              <a:t>26</a:t>
            </a:fld>
            <a:endParaRPr lang="it-CH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14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EC8133A8-C251-5641-BEFB-DF0E571712A0}" type="slidenum">
              <a:rPr lang="it-CH" sz="1200"/>
              <a:pPr eaLnBrk="1" hangingPunct="1"/>
              <a:t>27</a:t>
            </a:fld>
            <a:endParaRPr lang="it-CH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246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DB7BAFC7-6843-7943-9B5A-F6BB7138540E}" type="slidenum">
              <a:rPr lang="it-CH" sz="1200"/>
              <a:pPr eaLnBrk="1" hangingPunct="1"/>
              <a:t>28</a:t>
            </a:fld>
            <a:endParaRPr lang="it-CH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34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35197336-D32E-894A-AF6D-14B7E49AC5A3}" type="slidenum">
              <a:rPr lang="it-CH" sz="1200"/>
              <a:pPr eaLnBrk="1" hangingPunct="1"/>
              <a:t>29</a:t>
            </a:fld>
            <a:endParaRPr lang="it-CH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876DDB6-FE6D-8243-8A86-F1CB42FF31B1}" type="slidenum">
              <a:rPr lang="it-CH" sz="1200"/>
              <a:pPr eaLnBrk="1" hangingPunct="1"/>
              <a:t>30</a:t>
            </a:fld>
            <a:endParaRPr lang="it-CH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79ABF3A-C7AC-324F-B585-E867A0D5FD75}" type="slidenum">
              <a:rPr lang="it-CH" sz="1200"/>
              <a:pPr eaLnBrk="1" hangingPunct="1"/>
              <a:t>4</a:t>
            </a:fld>
            <a:endParaRPr lang="it-CH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876DDB6-FE6D-8243-8A86-F1CB42FF31B1}" type="slidenum">
              <a:rPr lang="it-CH" sz="1200"/>
              <a:pPr eaLnBrk="1" hangingPunct="1"/>
              <a:t>31</a:t>
            </a:fld>
            <a:endParaRPr lang="it-CH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876DDB6-FE6D-8243-8A86-F1CB42FF31B1}" type="slidenum">
              <a:rPr lang="it-CH" sz="1200"/>
              <a:pPr eaLnBrk="1" hangingPunct="1"/>
              <a:t>32</a:t>
            </a:fld>
            <a:endParaRPr lang="it-CH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876DDB6-FE6D-8243-8A86-F1CB42FF31B1}" type="slidenum">
              <a:rPr lang="it-CH" sz="1200"/>
              <a:pPr eaLnBrk="1" hangingPunct="1"/>
              <a:t>33</a:t>
            </a:fld>
            <a:endParaRPr lang="it-CH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55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7C609C53-C9E9-6C4B-8EF8-EA3C84444D0F}" type="slidenum">
              <a:rPr lang="it-CH" sz="1200"/>
              <a:pPr eaLnBrk="1" hangingPunct="1"/>
              <a:t>34</a:t>
            </a:fld>
            <a:endParaRPr lang="it-CH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55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7C609C53-C9E9-6C4B-8EF8-EA3C84444D0F}" type="slidenum">
              <a:rPr lang="it-CH" sz="1200"/>
              <a:pPr eaLnBrk="1" hangingPunct="1"/>
              <a:t>35</a:t>
            </a:fld>
            <a:endParaRPr lang="it-CH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655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7C609C53-C9E9-6C4B-8EF8-EA3C84444D0F}" type="slidenum">
              <a:rPr lang="it-CH" sz="1200"/>
              <a:pPr eaLnBrk="1" hangingPunct="1"/>
              <a:t>36</a:t>
            </a:fld>
            <a:endParaRPr lang="it-CH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79ABF3A-C7AC-324F-B585-E867A0D5FD75}" type="slidenum">
              <a:rPr lang="it-CH" sz="1200"/>
              <a:pPr eaLnBrk="1" hangingPunct="1"/>
              <a:t>5</a:t>
            </a:fld>
            <a:endParaRPr lang="it-CH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739DE439-86D4-014F-9632-B4AC9A41F604}" type="slidenum">
              <a:rPr lang="it-CH" sz="1200"/>
              <a:pPr eaLnBrk="1" hangingPunct="1"/>
              <a:t>6</a:t>
            </a:fld>
            <a:endParaRPr lang="it-CH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09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1A172992-F4F1-A249-B367-E632CDD062FC}" type="slidenum">
              <a:rPr lang="it-CH" sz="1200"/>
              <a:pPr eaLnBrk="1" hangingPunct="1"/>
              <a:t>7</a:t>
            </a:fld>
            <a:endParaRPr lang="it-CH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993D1D2-1078-5644-A423-481612456C20}" type="slidenum">
              <a:rPr lang="it-CH" sz="1200"/>
              <a:pPr eaLnBrk="1" hangingPunct="1"/>
              <a:t>8</a:t>
            </a:fld>
            <a:endParaRPr lang="it-CH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30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D83ED4FC-D29E-5842-9919-7CE2F5A5C610}" type="slidenum">
              <a:rPr lang="it-CH" sz="1200"/>
              <a:pPr eaLnBrk="1" hangingPunct="1"/>
              <a:t>9</a:t>
            </a:fld>
            <a:endParaRPr lang="it-CH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615E67F6-7AF4-9442-90CF-4A84D9B1E9DB}" type="slidenum">
              <a:rPr lang="it-CH" sz="1200"/>
              <a:pPr eaLnBrk="1" hangingPunct="1"/>
              <a:t>10</a:t>
            </a:fld>
            <a:endParaRPr lang="it-CH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4756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6553200" cy="647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19200"/>
            <a:ext cx="8458200" cy="5486400"/>
          </a:xfrm>
        </p:spPr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  <a:lvl2pPr>
              <a:defRPr>
                <a:solidFill>
                  <a:srgbClr val="000090"/>
                </a:solidFill>
              </a:defRPr>
            </a:lvl2pPr>
            <a:lvl3pPr>
              <a:defRPr>
                <a:solidFill>
                  <a:srgbClr val="00009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4736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27"/>
          <p:cNvSpPr>
            <a:spLocks noGrp="1"/>
          </p:cNvSpPr>
          <p:nvPr>
            <p:ph type="dt" sz="half" idx="10"/>
          </p:nvPr>
        </p:nvSpPr>
        <p:spPr>
          <a:xfrm>
            <a:off x="84138" y="6743700"/>
            <a:ext cx="2286000" cy="762000"/>
          </a:xfrm>
          <a:prstGeom prst="rect">
            <a:avLst/>
          </a:prstGeom>
        </p:spPr>
        <p:txBody>
          <a:bodyPr lIns="101599" tIns="50799" rIns="101599" bIns="50799"/>
          <a:lstStyle>
            <a:lvl1pPr>
              <a:defRPr smtClean="0">
                <a:latin typeface="Tw Cen MT"/>
              </a:defRPr>
            </a:lvl1pPr>
          </a:lstStyle>
          <a:p>
            <a:pPr>
              <a:defRPr/>
            </a:pPr>
            <a:r>
              <a:rPr lang="en-US"/>
              <a:t>16.10.2008</a:t>
            </a:r>
            <a:endParaRPr lang="it-CH"/>
          </a:p>
        </p:txBody>
      </p:sp>
      <p:sp>
        <p:nvSpPr>
          <p:cNvPr id="3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317750" y="263525"/>
            <a:ext cx="6519863" cy="404813"/>
          </a:xfrm>
          <a:prstGeom prst="rect">
            <a:avLst/>
          </a:prstGeom>
        </p:spPr>
        <p:txBody>
          <a:bodyPr lIns="101599" tIns="50799" rIns="101599" bIns="50799"/>
          <a:lstStyle>
            <a:lvl1pPr>
              <a:defRPr>
                <a:solidFill>
                  <a:srgbClr val="DDE9EC"/>
                </a:solidFill>
                <a:latin typeface="Tw Cen MT"/>
              </a:defRPr>
            </a:lvl1pPr>
          </a:lstStyle>
          <a:p>
            <a:pPr>
              <a:defRPr/>
            </a:pPr>
            <a:r>
              <a:rPr lang="it-CH"/>
              <a:t>Presentazione Attività II Anno - Vitaliano Inglese</a:t>
            </a:r>
          </a:p>
        </p:txBody>
      </p:sp>
      <p:sp>
        <p:nvSpPr>
          <p:cNvPr id="4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890000" y="254000"/>
            <a:ext cx="931863" cy="423863"/>
          </a:xfrm>
          <a:prstGeom prst="rect">
            <a:avLst/>
          </a:prstGeom>
        </p:spPr>
        <p:txBody>
          <a:bodyPr lIns="101599" tIns="50799" rIns="101599" bIns="50799"/>
          <a:lstStyle>
            <a:lvl1pPr>
              <a:defRPr>
                <a:solidFill>
                  <a:srgbClr val="DDE9EC"/>
                </a:solidFill>
                <a:latin typeface="Tw Cen MT"/>
              </a:defRPr>
            </a:lvl1pPr>
          </a:lstStyle>
          <a:p>
            <a:pPr>
              <a:defRPr/>
            </a:pPr>
            <a:fld id="{352A7865-5118-B44F-87C1-526346BC3AA9}" type="slidenum">
              <a:rPr lang="it-CH"/>
              <a:pPr>
                <a:defRPr/>
              </a:pPr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5683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emf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0" y="0"/>
            <a:ext cx="10160000" cy="76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0090">
                  <a:alpha val="94000"/>
                </a:srgbClr>
              </a:gs>
              <a:gs pos="77000">
                <a:srgbClr val="000090">
                  <a:alpha val="94000"/>
                </a:srgbClr>
              </a:gs>
            </a:gsLst>
            <a:lin ang="10800000" scaled="0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 pitchFamily="34" charset="0"/>
              <a:ea typeface="ＭＳ Ｐゴシック" charset="-128"/>
              <a:cs typeface="+mn-cs"/>
              <a:sym typeface="Arial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066800"/>
            <a:ext cx="84455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524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30" name="Rectangle 3"/>
          <p:cNvSpPr>
            <a:spLocks/>
          </p:cNvSpPr>
          <p:nvPr/>
        </p:nvSpPr>
        <p:spPr bwMode="auto">
          <a:xfrm rot="5400000">
            <a:off x="4775200" y="2235200"/>
            <a:ext cx="609600" cy="1016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4">
                  <a:lumMod val="50000"/>
                  <a:lumOff val="50000"/>
                </a:schemeClr>
              </a:gs>
            </a:gsLst>
            <a:lin ang="1482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6553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311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" name="Rectangle 5"/>
          <p:cNvSpPr>
            <a:spLocks/>
          </p:cNvSpPr>
          <p:nvPr/>
        </p:nvSpPr>
        <p:spPr bwMode="auto">
          <a:xfrm>
            <a:off x="812800" y="7162800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0" bIns="0" anchor="ctr">
            <a:spAutoFit/>
          </a:bodyPr>
          <a:lstStyle/>
          <a:p>
            <a:pPr marL="44450"/>
            <a:r>
              <a:rPr lang="en-US" sz="1200">
                <a:solidFill>
                  <a:srgbClr val="808080"/>
                </a:solidFill>
                <a:cs typeface="Arial" charset="0"/>
              </a:rPr>
              <a:t>Pasquale Arpaia, Amalia Ballarino, Luca Bottura, Giuseppe Montenero</a:t>
            </a:r>
          </a:p>
          <a:p>
            <a:pPr marL="44450"/>
            <a:r>
              <a:rPr lang="en-US" sz="1200">
                <a:solidFill>
                  <a:srgbClr val="808080"/>
                </a:solidFill>
                <a:cs typeface="Arial" charset="0"/>
              </a:rPr>
              <a:t>IMMW Workshop, Brookhaven, June 2013</a:t>
            </a:r>
          </a:p>
        </p:txBody>
      </p:sp>
      <p:pic>
        <p:nvPicPr>
          <p:cNvPr id="1031" name="Picture 2" descr="LogoOutline-Black-0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01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7088188"/>
            <a:ext cx="21050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3" name="Picture 2" descr="http://www.romanofistola.it/Logounisannio2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7938"/>
            <a:ext cx="8413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+mj-lt"/>
          <a:ea typeface="ＭＳ Ｐゴシック" charset="-128"/>
          <a:cs typeface="ＭＳ Ｐゴシック" charset="0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9pPr>
    </p:titleStyle>
    <p:bodyStyle>
      <a:lvl1pPr marL="425450" indent="-381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94000"/>
        <a:buFont typeface="Wingdings" charset="0"/>
        <a:buChar char="è"/>
        <a:defRPr sz="2000">
          <a:solidFill>
            <a:srgbClr val="000090"/>
          </a:solidFill>
          <a:latin typeface="+mn-lt"/>
          <a:ea typeface="ＭＳ Ｐゴシック" charset="-128"/>
          <a:cs typeface="ＭＳ Ｐゴシック" charset="0"/>
          <a:sym typeface="Arial" charset="0"/>
        </a:defRPr>
      </a:lvl1pPr>
      <a:lvl2pPr marL="819150" indent="-3175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–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2pPr>
      <a:lvl3pPr marL="1263650" indent="-254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•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3pPr>
      <a:lvl4pPr marL="1771650" indent="-2540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4pPr>
      <a:lvl5pPr marL="2279650" indent="-254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5pPr>
      <a:lvl6pPr marL="27368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31940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36512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41084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9.emf"/><Relationship Id="rId6" Type="http://schemas.openxmlformats.org/officeDocument/2006/relationships/hyperlink" Target="http://www.aperam.com/alloysandspecialities/fileadmin-/pdf/Aperam/Brochure/cold_rolled_strip_web.pdf%20overview%20available%20since%2013/02/2013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6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232400" y="6324600"/>
            <a:ext cx="434975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6EB73E0A-5178-D24B-AA15-0AF98357B935}" type="slidenum">
              <a:rPr lang="en-US" sz="1200">
                <a:solidFill>
                  <a:srgbClr val="808080"/>
                </a:solidFill>
                <a:cs typeface="Arial" charset="0"/>
              </a:rPr>
              <a:pPr eaLnBrk="1" hangingPunct="1"/>
              <a:t>1</a:t>
            </a:fld>
            <a:endParaRPr lang="en-US" sz="120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5200" y="990600"/>
            <a:ext cx="8686800" cy="5638800"/>
          </a:xfrm>
        </p:spPr>
        <p:txBody>
          <a:bodyPr rIns="254000"/>
          <a:lstStyle/>
          <a:p>
            <a:pPr eaLnBrk="1" hangingPunct="1"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r>
              <a:rPr lang="en-US" sz="2800" b="1" dirty="0">
                <a:latin typeface="Arial" charset="0"/>
                <a:ea typeface="ＭＳ Ｐゴシック" charset="0"/>
              </a:rPr>
              <a:t>A 100-ppm Cryogenic DC Current Transformer for 100-kA Superconducting Cable Testing</a:t>
            </a: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Pasquale Arpaia,</a:t>
            </a:r>
            <a:r>
              <a:rPr lang="en-US" baseline="30000" dirty="0" smtClean="0">
                <a:latin typeface="Arial" charset="0"/>
                <a:ea typeface="ＭＳ Ｐゴシック" charset="0"/>
              </a:rPr>
              <a:t>1,2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</a:rPr>
              <a:t>Amalia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Ballarino,</a:t>
            </a:r>
            <a:r>
              <a:rPr lang="en-US" baseline="30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</a:p>
          <a:p>
            <a:pPr algn="ctr" eaLnBrk="1" hangingPunct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Luca </a:t>
            </a:r>
            <a:r>
              <a:rPr lang="en-US" dirty="0">
                <a:latin typeface="Arial" charset="0"/>
                <a:ea typeface="ＭＳ Ｐゴシック" charset="0"/>
              </a:rPr>
              <a:t>Bottura,</a:t>
            </a:r>
            <a:r>
              <a:rPr lang="en-US" baseline="30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and </a:t>
            </a:r>
            <a:r>
              <a:rPr lang="en-US" dirty="0" smtClean="0">
                <a:latin typeface="Arial" charset="0"/>
                <a:ea typeface="ＭＳ Ｐゴシック" charset="0"/>
              </a:rPr>
              <a:t>Giuseppe </a:t>
            </a:r>
            <a:r>
              <a:rPr lang="en-US" dirty="0">
                <a:latin typeface="Arial" charset="0"/>
                <a:ea typeface="ＭＳ Ｐゴシック" charset="0"/>
              </a:rPr>
              <a:t>Montenero</a:t>
            </a:r>
            <a:r>
              <a:rPr lang="en-US" baseline="30000" dirty="0">
                <a:latin typeface="Arial" charset="0"/>
                <a:ea typeface="ＭＳ Ｐゴシック" charset="0"/>
              </a:rPr>
              <a:t>1,2</a:t>
            </a:r>
          </a:p>
          <a:p>
            <a:pPr algn="ctr" eaLnBrk="1" hangingPunct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06.06.2013</a:t>
            </a: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399588" y="7200900"/>
            <a:ext cx="282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fld id="{D1A73252-5282-3A41-BFAF-403210193283}" type="slidenum">
              <a:rPr lang="en-US" sz="1200">
                <a:solidFill>
                  <a:srgbClr val="808080"/>
                </a:solidFill>
                <a:cs typeface="Arial" charset="0"/>
              </a:rPr>
              <a:pPr algn="ctr" eaLnBrk="1" hangingPunct="1"/>
              <a:t>1</a:t>
            </a:fld>
            <a:endParaRPr lang="en-US" sz="120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0" y="5867400"/>
            <a:ext cx="3505200" cy="5445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 baseline="300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1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University of Sannio, IT</a:t>
            </a:r>
          </a:p>
          <a:p>
            <a:pPr>
              <a:lnSpc>
                <a:spcPct val="80000"/>
              </a:lnSpc>
              <a:defRPr/>
            </a:pPr>
            <a:r>
              <a:rPr lang="en-US" sz="1800" baseline="300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2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CERN, Technology Department, CH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7410" name="Rectangle 12"/>
          <p:cNvSpPr>
            <a:spLocks noChangeArrowheads="1"/>
          </p:cNvSpPr>
          <p:nvPr/>
        </p:nvSpPr>
        <p:spPr bwMode="auto">
          <a:xfrm>
            <a:off x="6223000" y="7162800"/>
            <a:ext cx="1354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r>
              <a:rPr lang="en-US" sz="1300" b="1"/>
              <a:t>TE-MSC-MM</a:t>
            </a:r>
            <a:endParaRPr lang="it-IT" sz="1300" b="1"/>
          </a:p>
        </p:txBody>
      </p:sp>
      <p:sp>
        <p:nvSpPr>
          <p:cNvPr id="19" name="Rectangle 18"/>
          <p:cNvSpPr/>
          <p:nvPr/>
        </p:nvSpPr>
        <p:spPr>
          <a:xfrm>
            <a:off x="1193800" y="7620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DC CURRENT TRANSFORMER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Compensated transformer</a:t>
            </a:r>
            <a:endParaRPr lang="it-IT" b="1" dirty="0"/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69863" y="1862138"/>
            <a:ext cx="9736137" cy="32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b="1" i="1" dirty="0">
                <a:solidFill>
                  <a:srgbClr val="3E5D78"/>
                </a:solidFill>
                <a:latin typeface="Tw Cen MT" charset="0"/>
              </a:rPr>
              <a:t>Principle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1800" i="1" dirty="0">
                <a:solidFill>
                  <a:srgbClr val="3E5D78"/>
                </a:solidFill>
                <a:latin typeface="Tw Cen MT" charset="0"/>
              </a:rPr>
              <a:t>Sensing coil (</a:t>
            </a:r>
            <a:r>
              <a:rPr lang="en-US" sz="1800" i="1" dirty="0" smtClean="0">
                <a:solidFill>
                  <a:srgbClr val="3E5D78"/>
                </a:solidFill>
                <a:latin typeface="Tw Cen MT" charset="0"/>
              </a:rPr>
              <a:t>n</a:t>
            </a:r>
            <a:r>
              <a:rPr lang="en-US" sz="1800" i="1" baseline="-25000" dirty="0" smtClean="0">
                <a:solidFill>
                  <a:srgbClr val="3E5D78"/>
                </a:solidFill>
                <a:latin typeface="Tw Cen MT" charset="0"/>
              </a:rPr>
              <a:t>s</a:t>
            </a:r>
            <a:r>
              <a:rPr lang="en-US" sz="1800" i="1" dirty="0" smtClean="0">
                <a:solidFill>
                  <a:srgbClr val="3E5D78"/>
                </a:solidFill>
                <a:latin typeface="Tw Cen MT" charset="0"/>
              </a:rPr>
              <a:t>)</a:t>
            </a:r>
            <a:endParaRPr lang="en-US" sz="1800" i="1" dirty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1800" i="1" dirty="0" smtClean="0">
                <a:solidFill>
                  <a:srgbClr val="3E5D78"/>
                </a:solidFill>
                <a:latin typeface="Tw Cen MT" charset="0"/>
              </a:rPr>
              <a:t>Voltage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</a:rPr>
              <a:t>-controlled current amplifier: A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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</a:rPr>
              <a:t> [A][V</a:t>
            </a:r>
            <a:r>
              <a:rPr lang="en-US" sz="1800" i="1" baseline="30000" dirty="0">
                <a:solidFill>
                  <a:srgbClr val="3E5D78"/>
                </a:solidFill>
                <a:latin typeface="Tw Cen MT" charset="0"/>
              </a:rPr>
              <a:t>-1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</a:rPr>
              <a:t>]</a:t>
            </a: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b="1" i="1" dirty="0">
                <a:solidFill>
                  <a:srgbClr val="3E5D78"/>
                </a:solidFill>
                <a:latin typeface="Tw Cen MT" charset="0"/>
              </a:rPr>
              <a:t>Zero-Flux condition 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 </a:t>
            </a:r>
            <a:r>
              <a:rPr lang="en-US" b="1" i="1" dirty="0" smtClean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b="1" i="1" baseline="-25000" dirty="0" smtClean="0">
                <a:solidFill>
                  <a:srgbClr val="3E5D78"/>
                </a:solidFill>
                <a:latin typeface="Tw Cen MT" charset="0"/>
              </a:rPr>
              <a:t>0</a:t>
            </a:r>
            <a:r>
              <a:rPr lang="en-US" b="1" i="1" dirty="0" smtClean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b="1" i="1" dirty="0">
                <a:solidFill>
                  <a:srgbClr val="3E5D78"/>
                </a:solidFill>
                <a:latin typeface="Tw Cen MT" charset="0"/>
              </a:rPr>
              <a:t>= 0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1800" i="1" dirty="0">
                <a:solidFill>
                  <a:srgbClr val="3E5D78"/>
                </a:solidFill>
                <a:latin typeface="Tw Cen MT" charset="0"/>
              </a:rPr>
              <a:t>Ideally A=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  i</a:t>
            </a:r>
            <a:r>
              <a:rPr lang="en-US" sz="1800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2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=-(n</a:t>
            </a:r>
            <a:r>
              <a:rPr lang="en-US" sz="1800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1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/n</a:t>
            </a:r>
            <a:r>
              <a:rPr lang="en-US" sz="1800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2</a:t>
            </a:r>
            <a:r>
              <a:rPr lang="en-US" sz="18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)i</a:t>
            </a:r>
            <a:r>
              <a:rPr lang="en-US" sz="1800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1</a:t>
            </a:r>
            <a:endParaRPr lang="en-US" sz="1800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b="1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In practice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18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Decreasing error due to magnetizing current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18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Extending low bandwidth </a:t>
            </a:r>
            <a:r>
              <a:rPr lang="en-US" sz="18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limit</a:t>
            </a:r>
            <a:endParaRPr lang="en-US" sz="1800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1800" i="1" dirty="0">
              <a:solidFill>
                <a:srgbClr val="3E5D78"/>
              </a:solidFill>
              <a:latin typeface="Tw Cen MT" charset="0"/>
            </a:endParaRPr>
          </a:p>
        </p:txBody>
      </p:sp>
      <p:pic>
        <p:nvPicPr>
          <p:cNvPr id="17413" name="Picture 11" descr="Fig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1"/>
          <a:stretch>
            <a:fillRect/>
          </a:stretch>
        </p:blipFill>
        <p:spPr bwMode="auto">
          <a:xfrm>
            <a:off x="6223000" y="2971800"/>
            <a:ext cx="3937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4" name="Group 20"/>
          <p:cNvGrpSpPr>
            <a:grpSpLocks/>
          </p:cNvGrpSpPr>
          <p:nvPr/>
        </p:nvGrpSpPr>
        <p:grpSpPr bwMode="auto">
          <a:xfrm>
            <a:off x="6519863" y="1947863"/>
            <a:ext cx="3132137" cy="792162"/>
            <a:chOff x="6248400" y="2133600"/>
            <a:chExt cx="2819400" cy="714103"/>
          </a:xfrm>
        </p:grpSpPr>
        <p:pic>
          <p:nvPicPr>
            <p:cNvPr id="17417" name="Picture 13" descr="EQ1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133600"/>
              <a:ext cx="914400" cy="714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15" descr="EQ1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133600"/>
              <a:ext cx="82296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Rectangle 16"/>
            <p:cNvSpPr>
              <a:spLocks noChangeArrowheads="1"/>
            </p:cNvSpPr>
            <p:nvPr/>
          </p:nvSpPr>
          <p:spPr bwMode="auto">
            <a:xfrm>
              <a:off x="6248400" y="2325368"/>
              <a:ext cx="457200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54013" indent="-354013">
                <a:lnSpc>
                  <a:spcPct val="90000"/>
                </a:lnSpc>
                <a:spcBef>
                  <a:spcPts val="775"/>
                </a:spcBef>
                <a:buClr>
                  <a:srgbClr val="9FB8CD"/>
                </a:buClr>
                <a:buSzPct val="60000"/>
              </a:pPr>
              <a:r>
                <a:rPr lang="en-US" i="1">
                  <a:solidFill>
                    <a:srgbClr val="3E5D78"/>
                  </a:solidFill>
                  <a:latin typeface="Tw Cen MT" charset="0"/>
                </a:rPr>
                <a:t>1)</a:t>
              </a:r>
              <a:endParaRPr lang="en-US" i="1" baseline="-25000">
                <a:solidFill>
                  <a:srgbClr val="3E5D78"/>
                </a:solidFill>
                <a:latin typeface="Tw Cen MT" charset="0"/>
              </a:endParaRPr>
            </a:p>
          </p:txBody>
        </p:sp>
        <p:sp>
          <p:nvSpPr>
            <p:cNvPr id="17420" name="Rectangle 17"/>
            <p:cNvSpPr>
              <a:spLocks noChangeArrowheads="1"/>
            </p:cNvSpPr>
            <p:nvPr/>
          </p:nvSpPr>
          <p:spPr bwMode="auto">
            <a:xfrm>
              <a:off x="7696200" y="2325368"/>
              <a:ext cx="457200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54013" indent="-354013">
                <a:lnSpc>
                  <a:spcPct val="90000"/>
                </a:lnSpc>
                <a:spcBef>
                  <a:spcPts val="775"/>
                </a:spcBef>
                <a:buClr>
                  <a:srgbClr val="9FB8CD"/>
                </a:buClr>
                <a:buSzPct val="60000"/>
              </a:pPr>
              <a:r>
                <a:rPr lang="en-US" i="1">
                  <a:solidFill>
                    <a:srgbClr val="3E5D78"/>
                  </a:solidFill>
                  <a:latin typeface="Tw Cen MT" charset="0"/>
                </a:rPr>
                <a:t>2)</a:t>
              </a:r>
              <a:endParaRPr lang="en-US" i="1" baseline="-25000">
                <a:solidFill>
                  <a:srgbClr val="3E5D78"/>
                </a:solidFill>
                <a:latin typeface="Tw Cen MT" charset="0"/>
              </a:endParaRPr>
            </a:p>
          </p:txBody>
        </p:sp>
      </p:grpSp>
      <p:sp>
        <p:nvSpPr>
          <p:cNvPr id="22" name="Segnaposto contenuto 2"/>
          <p:cNvSpPr txBox="1">
            <a:spLocks/>
          </p:cNvSpPr>
          <p:nvPr/>
        </p:nvSpPr>
        <p:spPr bwMode="auto">
          <a:xfrm>
            <a:off x="254000" y="5842000"/>
            <a:ext cx="75692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defRPr/>
            </a:pPr>
            <a:r>
              <a:rPr lang="en-US" sz="2700" b="1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NEEDED </a:t>
            </a:r>
            <a:r>
              <a:rPr lang="en-US" sz="2700" b="1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SOMETHING </a:t>
            </a:r>
            <a:r>
              <a:rPr lang="en-US" sz="2700" b="1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ELSE </a:t>
            </a:r>
            <a:r>
              <a:rPr lang="en-US" sz="2700" b="1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FOR DC MEASUREMENT</a:t>
            </a:r>
          </a:p>
        </p:txBody>
      </p:sp>
      <p:sp>
        <p:nvSpPr>
          <p:cNvPr id="17416" name="Down Arrow 22"/>
          <p:cNvSpPr>
            <a:spLocks noChangeArrowheads="1"/>
          </p:cNvSpPr>
          <p:nvPr/>
        </p:nvSpPr>
        <p:spPr bwMode="auto">
          <a:xfrm>
            <a:off x="3217863" y="5164138"/>
            <a:ext cx="422275" cy="593725"/>
          </a:xfrm>
          <a:prstGeom prst="downArrow">
            <a:avLst>
              <a:gd name="adj1" fmla="val 50000"/>
              <a:gd name="adj2" fmla="val 5021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1599" tIns="50799" rIns="101599" bIns="50799"/>
          <a:lstStyle/>
          <a:p>
            <a:pPr defTabSz="1014413" eaLnBrk="0" hangingPunct="0"/>
            <a:endParaRPr lang="it-IT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4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7620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DC CURRENT TRANSFORMER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Magnetic Modulator</a:t>
            </a:r>
            <a:endParaRPr lang="it-IT" dirty="0"/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1" y="1676400"/>
            <a:ext cx="53086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b="1" i="1" dirty="0">
                <a:solidFill>
                  <a:srgbClr val="3E5D78"/>
                </a:solidFill>
                <a:latin typeface="Tw Cen MT" charset="0"/>
              </a:rPr>
              <a:t>Magnetic Modulator for DC detection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i="1" dirty="0" smtClean="0">
                <a:solidFill>
                  <a:srgbClr val="3E5D78"/>
                </a:solidFill>
                <a:latin typeface="Tw Cen MT" charset="0"/>
              </a:rPr>
              <a:t>Two twins ferromagnetic cores </a:t>
            </a:r>
            <a:endParaRPr lang="en-US" i="1" dirty="0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r>
              <a:rPr lang="en-US" i="1" dirty="0" smtClean="0">
                <a:solidFill>
                  <a:srgbClr val="3E5D78"/>
                </a:solidFill>
                <a:latin typeface="Tw Cen MT" charset="0"/>
              </a:rPr>
              <a:t>Excited </a:t>
            </a:r>
            <a:r>
              <a:rPr lang="en-US" i="1" dirty="0">
                <a:solidFill>
                  <a:srgbClr val="3E5D78"/>
                </a:solidFill>
                <a:latin typeface="Tw Cen MT" charset="0"/>
              </a:rPr>
              <a:t>in 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</a:rPr>
              <a:t>AC phase </a:t>
            </a:r>
            <a:r>
              <a:rPr lang="en-US" i="1" dirty="0">
                <a:solidFill>
                  <a:srgbClr val="3E5D78"/>
                </a:solidFill>
                <a:latin typeface="Tw Cen MT" charset="0"/>
              </a:rPr>
              <a:t>opposition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r>
              <a:rPr lang="en-US" i="1" dirty="0">
                <a:solidFill>
                  <a:srgbClr val="3E5D78"/>
                </a:solidFill>
                <a:latin typeface="Tw Cen MT" charset="0"/>
              </a:rPr>
              <a:t>D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</a:rPr>
              <a:t>riven </a:t>
            </a:r>
            <a:r>
              <a:rPr lang="en-US" i="1" dirty="0">
                <a:solidFill>
                  <a:srgbClr val="3E5D78"/>
                </a:solidFill>
                <a:latin typeface="Tw Cen MT" charset="0"/>
              </a:rPr>
              <a:t>in saturation</a:t>
            </a: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i="1" dirty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b="1" i="1" dirty="0">
                <a:solidFill>
                  <a:srgbClr val="3E5D78"/>
                </a:solidFill>
                <a:latin typeface="Tw Cen MT" charset="0"/>
              </a:rPr>
              <a:t>Operation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i="1" dirty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</a:rPr>
              <a:t>1</a:t>
            </a:r>
            <a:r>
              <a:rPr lang="en-US" i="1" dirty="0">
                <a:solidFill>
                  <a:srgbClr val="3E5D78"/>
                </a:solidFill>
                <a:latin typeface="Tw Cen MT" charset="0"/>
              </a:rPr>
              <a:t>=0 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 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d1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 and 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d2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 symmetric</a:t>
            </a:r>
            <a:endParaRPr lang="en-US" i="1" dirty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i="1" dirty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</a:rPr>
              <a:t>1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 </a:t>
            </a:r>
            <a:r>
              <a:rPr lang="en-US" i="1" dirty="0">
                <a:solidFill>
                  <a:srgbClr val="3E5D78"/>
                </a:solidFill>
                <a:latin typeface="Tw Cen MT" charset="0"/>
              </a:rPr>
              <a:t>0 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 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d1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 and 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  <a:sym typeface="Symbol" charset="0"/>
              </a:rPr>
              <a:t>d2</a:t>
            </a:r>
            <a:r>
              <a:rPr lang="en-US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 loss of symmetry</a:t>
            </a:r>
            <a:endParaRPr lang="en-US" b="1" i="1" dirty="0">
              <a:solidFill>
                <a:srgbClr val="3E5D78"/>
              </a:solidFill>
              <a:latin typeface="Tw Cen MT" charset="0"/>
            </a:endParaRPr>
          </a:p>
        </p:txBody>
      </p:sp>
      <p:grpSp>
        <p:nvGrpSpPr>
          <p:cNvPr id="18440" name="Group 52"/>
          <p:cNvGrpSpPr>
            <a:grpSpLocks/>
          </p:cNvGrpSpPr>
          <p:nvPr/>
        </p:nvGrpSpPr>
        <p:grpSpPr bwMode="auto">
          <a:xfrm>
            <a:off x="965200" y="4191000"/>
            <a:ext cx="3657600" cy="2895600"/>
            <a:chOff x="5181600" y="1524000"/>
            <a:chExt cx="2895600" cy="2133600"/>
          </a:xfrm>
        </p:grpSpPr>
        <p:grpSp>
          <p:nvGrpSpPr>
            <p:cNvPr id="18444" name="Group 27"/>
            <p:cNvGrpSpPr>
              <a:grpSpLocks/>
            </p:cNvGrpSpPr>
            <p:nvPr/>
          </p:nvGrpSpPr>
          <p:grpSpPr bwMode="auto">
            <a:xfrm>
              <a:off x="5348413" y="1600200"/>
              <a:ext cx="2728787" cy="2057400"/>
              <a:chOff x="6415213" y="1600200"/>
              <a:chExt cx="2728787" cy="2057400"/>
            </a:xfrm>
          </p:grpSpPr>
          <p:pic>
            <p:nvPicPr>
              <p:cNvPr id="1845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5213" y="1600200"/>
                <a:ext cx="2728787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453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6900335" y="1608667"/>
                <a:ext cx="0" cy="15240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sm"/>
              </a:ln>
            </p:spPr>
          </p:cxnSp>
          <p:cxnSp>
            <p:nvCxnSpPr>
              <p:cNvPr id="18454" name="Straight Arrow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6515627" y="2286000"/>
                <a:ext cx="0" cy="15240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sm"/>
              </a:ln>
            </p:spPr>
          </p:cxnSp>
          <p:cxnSp>
            <p:nvCxnSpPr>
              <p:cNvPr id="18455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7802563" y="2311401"/>
                <a:ext cx="0" cy="15240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sm"/>
              </a:ln>
            </p:spPr>
          </p:cxnSp>
        </p:grpSp>
        <p:sp>
          <p:nvSpPr>
            <p:cNvPr id="18445" name="TextBox 28"/>
            <p:cNvSpPr txBox="1">
              <a:spLocks noChangeArrowheads="1"/>
            </p:cNvSpPr>
            <p:nvPr/>
          </p:nvSpPr>
          <p:spPr bwMode="auto">
            <a:xfrm>
              <a:off x="5181600" y="2209800"/>
              <a:ext cx="381000" cy="26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300" i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i</a:t>
              </a:r>
              <a:r>
                <a:rPr lang="en-US" sz="1300" i="1" baseline="-250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d1</a:t>
              </a:r>
              <a:endParaRPr lang="it-IT" sz="1300" i="1" baseline="-2500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8446" name="TextBox 29"/>
            <p:cNvSpPr txBox="1">
              <a:spLocks noChangeArrowheads="1"/>
            </p:cNvSpPr>
            <p:nvPr/>
          </p:nvSpPr>
          <p:spPr bwMode="auto">
            <a:xfrm>
              <a:off x="6460066" y="2209800"/>
              <a:ext cx="381000" cy="26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300" i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i</a:t>
              </a:r>
              <a:r>
                <a:rPr lang="en-US" sz="1300" i="1" baseline="-250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d2</a:t>
              </a:r>
              <a:endParaRPr lang="it-IT" sz="1300" i="1" baseline="-2500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8447" name="TextBox 30"/>
            <p:cNvSpPr txBox="1">
              <a:spLocks noChangeArrowheads="1"/>
            </p:cNvSpPr>
            <p:nvPr/>
          </p:nvSpPr>
          <p:spPr bwMode="auto">
            <a:xfrm>
              <a:off x="5918199" y="1932801"/>
              <a:ext cx="381000" cy="26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300" i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sz="1300" i="1" baseline="-250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d</a:t>
              </a:r>
              <a:endParaRPr lang="it-IT" sz="1300" i="1" baseline="-2500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8448" name="TextBox 31"/>
            <p:cNvSpPr txBox="1">
              <a:spLocks noChangeArrowheads="1"/>
            </p:cNvSpPr>
            <p:nvPr/>
          </p:nvSpPr>
          <p:spPr bwMode="auto">
            <a:xfrm>
              <a:off x="6697133" y="1932801"/>
              <a:ext cx="381000" cy="26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300" i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sz="1300" i="1" baseline="-250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d</a:t>
              </a:r>
              <a:endParaRPr lang="it-IT" sz="1300" i="1" baseline="-2500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8449" name="TextBox 32"/>
            <p:cNvSpPr txBox="1">
              <a:spLocks noChangeArrowheads="1"/>
            </p:cNvSpPr>
            <p:nvPr/>
          </p:nvSpPr>
          <p:spPr bwMode="auto">
            <a:xfrm>
              <a:off x="6324600" y="1600200"/>
              <a:ext cx="381000" cy="26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300" i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sz="1300" i="1" baseline="-250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1</a:t>
              </a:r>
              <a:endParaRPr lang="it-IT" sz="1300" i="1" baseline="-2500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8450" name="TextBox 33"/>
            <p:cNvSpPr txBox="1">
              <a:spLocks noChangeArrowheads="1"/>
            </p:cNvSpPr>
            <p:nvPr/>
          </p:nvSpPr>
          <p:spPr bwMode="auto">
            <a:xfrm>
              <a:off x="5562600" y="1524000"/>
              <a:ext cx="381000" cy="26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300" i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i</a:t>
              </a:r>
              <a:r>
                <a:rPr lang="en-US" sz="1300" i="1" baseline="-250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1</a:t>
              </a:r>
              <a:endParaRPr lang="it-IT" sz="1300" i="1" baseline="-2500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8451" name="TextBox 49"/>
            <p:cNvSpPr txBox="1">
              <a:spLocks noChangeArrowheads="1"/>
            </p:cNvSpPr>
            <p:nvPr/>
          </p:nvSpPr>
          <p:spPr bwMode="auto">
            <a:xfrm>
              <a:off x="5833532" y="2618601"/>
              <a:ext cx="381000" cy="26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300" i="1" dirty="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v</a:t>
              </a:r>
              <a:r>
                <a:rPr lang="en-US" sz="1300" i="1" baseline="-25000" dirty="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in</a:t>
              </a:r>
              <a:endParaRPr lang="it-IT" sz="1300" i="1" baseline="-25000" dirty="0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18441" name="Rectangle 62"/>
          <p:cNvSpPr>
            <a:spLocks noChangeArrowheads="1"/>
          </p:cNvSpPr>
          <p:nvPr/>
        </p:nvSpPr>
        <p:spPr bwMode="auto">
          <a:xfrm>
            <a:off x="1354138" y="4252913"/>
            <a:ext cx="23717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i="1">
                <a:solidFill>
                  <a:schemeClr val="bg1"/>
                </a:solidFill>
                <a:latin typeface="Tw Cen MT" charset="0"/>
              </a:rPr>
              <a:t>Symmetric Condition</a:t>
            </a:r>
            <a:endParaRPr lang="en-US" i="1" baseline="-25000">
              <a:solidFill>
                <a:schemeClr val="bg1"/>
              </a:solidFill>
              <a:latin typeface="Tw Cen MT" charset="0"/>
            </a:endParaRPr>
          </a:p>
        </p:txBody>
      </p:sp>
      <p:sp>
        <p:nvSpPr>
          <p:cNvPr id="18442" name="Rectangle 64"/>
          <p:cNvSpPr>
            <a:spLocks noChangeArrowheads="1"/>
          </p:cNvSpPr>
          <p:nvPr/>
        </p:nvSpPr>
        <p:spPr bwMode="auto">
          <a:xfrm>
            <a:off x="6434138" y="4248150"/>
            <a:ext cx="23717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i="1">
                <a:solidFill>
                  <a:schemeClr val="bg1"/>
                </a:solidFill>
                <a:latin typeface="Tw Cen MT" charset="0"/>
              </a:rPr>
              <a:t>Asymmetric Condition</a:t>
            </a:r>
            <a:endParaRPr lang="en-US" i="1" baseline="-2500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293" y="1371600"/>
            <a:ext cx="5095945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413000" y="4191000"/>
            <a:ext cx="563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</a:rPr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2946400" y="4876800"/>
            <a:ext cx="563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i="1" baseline="-25000" dirty="0" smtClean="0">
                <a:solidFill>
                  <a:srgbClr val="3E5D78"/>
                </a:solidFill>
                <a:latin typeface="Tw Cen MT" charset="0"/>
              </a:rPr>
              <a:t>2d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660400" y="5029200"/>
            <a:ext cx="563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i="1" baseline="-25000" dirty="0">
                <a:solidFill>
                  <a:srgbClr val="3E5D78"/>
                </a:solidFill>
                <a:latin typeface="Tw Cen MT" charset="0"/>
              </a:rPr>
              <a:t>1</a:t>
            </a:r>
            <a:r>
              <a:rPr lang="en-US" i="1" baseline="-25000" dirty="0" smtClean="0">
                <a:solidFill>
                  <a:srgbClr val="3E5D78"/>
                </a:solidFill>
                <a:latin typeface="Tw Cen MT" charset="0"/>
              </a:rPr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90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8000" y="0"/>
            <a:ext cx="8686800" cy="718143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Requirements for </a:t>
            </a: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a Cryogenic DCCT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9463" name="Rectangle 41"/>
          <p:cNvSpPr>
            <a:spLocks noChangeArrowheads="1"/>
          </p:cNvSpPr>
          <p:nvPr/>
        </p:nvSpPr>
        <p:spPr bwMode="auto">
          <a:xfrm>
            <a:off x="1270000" y="1447800"/>
            <a:ext cx="5972293" cy="43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/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Maximum rated current: 100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kA</a:t>
            </a: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Accuracy: 100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ppm</a:t>
            </a: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b="1" i="1" baseline="30000" dirty="0">
              <a:solidFill>
                <a:srgbClr val="3E5D78"/>
              </a:solidFill>
              <a:latin typeface="Tw Cen MT" charset="0"/>
            </a:endParaRP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Temperature: from 4.3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down to 1.9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K</a:t>
            </a:r>
          </a:p>
          <a:p>
            <a:pPr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Bandwidth: 10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kHz</a:t>
            </a:r>
          </a:p>
          <a:p>
            <a:pPr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Maximum background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field: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1 T</a:t>
            </a: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Measuring head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volume: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1400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cm</a:t>
            </a:r>
            <a:r>
              <a:rPr lang="en-US" sz="2400" b="1" i="1" baseline="30000" dirty="0" smtClean="0">
                <a:solidFill>
                  <a:srgbClr val="3E5D78"/>
                </a:solidFill>
                <a:latin typeface="Tw Cen MT" charset="0"/>
              </a:rPr>
              <a:t>3</a:t>
            </a: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b="1" i="1" dirty="0" smtClean="0">
              <a:solidFill>
                <a:srgbClr val="3E5D78"/>
              </a:solidFill>
              <a:latin typeface="Tw Cen MT" charset="0"/>
            </a:endParaRPr>
          </a:p>
          <a:p>
            <a:pPr marL="3540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Pressure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from 1.0 bar down to 1.6 mbar</a:t>
            </a: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b="1" i="1" baseline="30000" dirty="0">
              <a:solidFill>
                <a:srgbClr val="3E5D78"/>
              </a:solidFill>
              <a:latin typeface="Tw Cen MT" charset="0"/>
            </a:endParaRP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0"/>
            <a:ext cx="7281863" cy="7175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solidFill>
                  <a:schemeClr val="bg1"/>
                </a:solidFill>
                <a:latin typeface="Tw Cen MT"/>
                <a:ea typeface="+mj-ea"/>
                <a:cs typeface="+mj-cs"/>
              </a:rPr>
              <a:t>STATE OF THE ART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138" y="1916113"/>
            <a:ext cx="9567862" cy="3502025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CEA</a:t>
            </a: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-Saclay laboratory </a:t>
            </a: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  <a:sym typeface="Symbol"/>
              </a:rPr>
              <a:t>[</a:t>
            </a:r>
            <a:r>
              <a:rPr lang="en-US" sz="2900" b="1" i="1" dirty="0" err="1" smtClean="0">
                <a:solidFill>
                  <a:srgbClr val="3E5D78"/>
                </a:solidFill>
                <a:latin typeface="Tw Cen MT" pitchFamily="34" charset="0"/>
                <a:sym typeface="Symbol"/>
              </a:rPr>
              <a:t>Berriaud</a:t>
            </a: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  <a:sym typeface="Symbol"/>
              </a:rPr>
              <a:t>, 2002]</a:t>
            </a: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Based on a commercial DCCT (MACC+ 600 A by </a:t>
            </a:r>
            <a:r>
              <a:rPr lang="en-US" sz="2900" i="1" dirty="0" err="1">
                <a:solidFill>
                  <a:srgbClr val="3E5D78"/>
                </a:solidFill>
                <a:latin typeface="Tw Cen MT" pitchFamily="34" charset="0"/>
              </a:rPr>
              <a:t>Hitec</a:t>
            </a: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)</a:t>
            </a:r>
          </a:p>
          <a:p>
            <a:pPr marL="862534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507995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charset="2"/>
              <a:buChar char="q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Achievements</a:t>
            </a: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 </a:t>
            </a:r>
          </a:p>
          <a:p>
            <a:pPr marL="862534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Maximum measured current </a:t>
            </a: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50 kA</a:t>
            </a:r>
          </a:p>
          <a:p>
            <a:pPr marL="862534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Background </a:t>
            </a: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field </a:t>
            </a: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0.5 </a:t>
            </a: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248400"/>
            <a:ext cx="10160000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C. </a:t>
            </a:r>
            <a:r>
              <a:rPr lang="en-US" i="1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Berriaud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 and A. </a:t>
            </a:r>
            <a:r>
              <a:rPr lang="en-US" i="1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Donati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“ A Device </a:t>
            </a:r>
            <a:r>
              <a:rPr lang="en-US" i="1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fo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 Measuring High Current at Cryogenic Temperatures”, IEEE Trans. Appl. </a:t>
            </a:r>
            <a:r>
              <a:rPr lang="en-US" i="1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Superc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. 12 (1), 2002.</a:t>
            </a:r>
            <a:endParaRPr lang="en-US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9407"/>
            <a:ext cx="7281863" cy="718143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solidFill>
                  <a:srgbClr val="FFFFFF"/>
                </a:solidFill>
                <a:latin typeface="Tw Cen MT"/>
                <a:ea typeface="+mj-ea"/>
                <a:cs typeface="+mj-cs"/>
              </a:rPr>
              <a:t>CEA-Saclay </a:t>
            </a:r>
            <a:r>
              <a:rPr lang="en-US" sz="4000" b="1" i="1" kern="0" dirty="0">
                <a:solidFill>
                  <a:srgbClr val="FFFFFF"/>
                </a:solidFill>
                <a:latin typeface="Tw Cen MT"/>
                <a:ea typeface="+mj-ea"/>
                <a:cs typeface="+mj-cs"/>
              </a:rPr>
              <a:t>Approach</a:t>
            </a: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 bwMode="auto">
          <a:xfrm>
            <a:off x="-5404" y="1066800"/>
            <a:ext cx="538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b="1" i="1" dirty="0" smtClean="0">
                <a:solidFill>
                  <a:srgbClr val="3E5D78"/>
                </a:solidFill>
                <a:latin typeface="Tw Cen MT" pitchFamily="34" charset="0"/>
              </a:rPr>
              <a:t>Basic Idea: Exploit </a:t>
            </a:r>
            <a:r>
              <a:rPr lang="en-US" b="1" i="1" dirty="0">
                <a:solidFill>
                  <a:srgbClr val="3E5D78"/>
                </a:solidFill>
                <a:latin typeface="Tw Cen MT" pitchFamily="34" charset="0"/>
              </a:rPr>
              <a:t>MACC+ Sensing Element </a:t>
            </a:r>
            <a:r>
              <a:rPr lang="en-US" b="1" i="1" dirty="0" smtClean="0">
                <a:solidFill>
                  <a:srgbClr val="3E5D78"/>
                </a:solidFill>
                <a:latin typeface="Tw Cen MT" pitchFamily="34" charset="0"/>
              </a:rPr>
              <a:t>but cooled </a:t>
            </a:r>
            <a:r>
              <a:rPr lang="en-US" b="1" i="1" dirty="0">
                <a:solidFill>
                  <a:srgbClr val="3E5D78"/>
                </a:solidFill>
                <a:latin typeface="Tw Cen MT" pitchFamily="34" charset="0"/>
              </a:rPr>
              <a:t>at 4.2 K</a:t>
            </a:r>
            <a:endParaRPr lang="en-US" b="1" i="1" dirty="0" smtClean="0">
              <a:solidFill>
                <a:srgbClr val="3E5D78"/>
              </a:solidFill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defRPr/>
            </a:pPr>
            <a:endParaRPr lang="en-US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b="1" i="1" dirty="0" smtClean="0">
                <a:solidFill>
                  <a:srgbClr val="3E5D78"/>
                </a:solidFill>
                <a:latin typeface="Tw Cen MT" pitchFamily="34" charset="0"/>
              </a:rPr>
              <a:t>Initial problems</a:t>
            </a:r>
            <a:endParaRPr lang="en-US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015990" lvl="1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800" i="1" dirty="0" smtClean="0">
                <a:solidFill>
                  <a:srgbClr val="3E5D78"/>
                </a:solidFill>
                <a:latin typeface="Times"/>
                <a:cs typeface="Times"/>
              </a:rPr>
              <a:t>μ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- metal magnetic cores</a:t>
            </a:r>
            <a:endParaRPr lang="en-US" sz="18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523985" lvl="2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Loss in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magnetic 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performance </a:t>
            </a:r>
            <a:endParaRPr lang="en-US" sz="18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523985" lvl="2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Saturation of the cores</a:t>
            </a:r>
          </a:p>
          <a:p>
            <a:pPr marL="1015990" lvl="1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Low 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compensation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for 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100-kA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rated 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current</a:t>
            </a:r>
            <a:endParaRPr lang="en-US" sz="1800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grpSp>
        <p:nvGrpSpPr>
          <p:cNvPr id="21512" name="Group 19"/>
          <p:cNvGrpSpPr>
            <a:grpSpLocks/>
          </p:cNvGrpSpPr>
          <p:nvPr/>
        </p:nvGrpSpPr>
        <p:grpSpPr bwMode="auto">
          <a:xfrm>
            <a:off x="5232400" y="1600200"/>
            <a:ext cx="4851400" cy="3429000"/>
            <a:chOff x="5029200" y="1942069"/>
            <a:chExt cx="3886200" cy="2706131"/>
          </a:xfrm>
        </p:grpSpPr>
        <p:pic>
          <p:nvPicPr>
            <p:cNvPr id="215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514600"/>
              <a:ext cx="3707217" cy="20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Rectangle 12"/>
            <p:cNvSpPr>
              <a:spLocks noChangeArrowheads="1"/>
            </p:cNvSpPr>
            <p:nvPr/>
          </p:nvSpPr>
          <p:spPr bwMode="auto">
            <a:xfrm>
              <a:off x="6036737" y="2514600"/>
              <a:ext cx="1811863" cy="9144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1014413" eaLnBrk="0" hangingPunct="0"/>
              <a:endParaRPr lang="it-IT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21515" name="TextBox 13"/>
            <p:cNvSpPr txBox="1">
              <a:spLocks noChangeArrowheads="1"/>
            </p:cNvSpPr>
            <p:nvPr/>
          </p:nvSpPr>
          <p:spPr bwMode="auto">
            <a:xfrm>
              <a:off x="5909735" y="2249158"/>
              <a:ext cx="2133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0000"/>
                  </a:solidFill>
                </a:rPr>
                <a:t>DCCT Sensing Element</a:t>
              </a:r>
              <a:endParaRPr lang="it-IT" sz="1600">
                <a:solidFill>
                  <a:srgbClr val="FF0000"/>
                </a:solidFill>
              </a:endParaRPr>
            </a:p>
          </p:txBody>
        </p:sp>
        <p:sp>
          <p:nvSpPr>
            <p:cNvPr id="21516" name="Rectangle 16"/>
            <p:cNvSpPr>
              <a:spLocks noChangeArrowheads="1"/>
            </p:cNvSpPr>
            <p:nvPr/>
          </p:nvSpPr>
          <p:spPr bwMode="auto">
            <a:xfrm>
              <a:off x="5947706" y="1942069"/>
              <a:ext cx="21294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3E5D78"/>
                  </a:solidFill>
                  <a:latin typeface="Tw Cen MT" charset="0"/>
                </a:rPr>
                <a:t>MACC+ Architecture </a:t>
              </a:r>
              <a:endParaRPr lang="it-IT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029200" y="2286407"/>
              <a:ext cx="3886200" cy="2361793"/>
            </a:xfrm>
            <a:prstGeom prst="rect">
              <a:avLst/>
            </a:prstGeom>
            <a:noFill/>
            <a:ln w="12700" cap="flat" cmpd="sng" algn="ctr">
              <a:solidFill>
                <a:schemeClr val="accent2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015990" eaLnBrk="0" hangingPunct="0">
                <a:defRPr/>
              </a:pPr>
              <a:endParaRPr lang="it-IT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289" y="4876800"/>
            <a:ext cx="8686800" cy="1770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b="1" i="1" dirty="0">
                <a:solidFill>
                  <a:srgbClr val="3E5D78"/>
                </a:solidFill>
                <a:latin typeface="Tw Cen MT" pitchFamily="34" charset="0"/>
              </a:rPr>
              <a:t>Design solutions</a:t>
            </a:r>
            <a:endParaRPr lang="en-US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/>
              <a:buChar char="o"/>
              <a:defRPr/>
            </a:pP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Magnetic Modulator: increased magnetization 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current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for N</a:t>
            </a:r>
            <a:r>
              <a:rPr lang="en-US" sz="1800" i="1" baseline="-25000" dirty="0">
                <a:solidFill>
                  <a:srgbClr val="3E5D78"/>
                </a:solidFill>
                <a:latin typeface="Tw Cen MT" pitchFamily="34" charset="0"/>
              </a:rPr>
              <a:t>2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 and N</a:t>
            </a:r>
            <a:r>
              <a:rPr lang="en-US" sz="1800" i="1" baseline="-25000" dirty="0">
                <a:solidFill>
                  <a:srgbClr val="3E5D78"/>
                </a:solidFill>
                <a:latin typeface="Tw Cen MT" pitchFamily="34" charset="0"/>
              </a:rPr>
              <a:t>3</a:t>
            </a:r>
            <a:endParaRPr lang="en-US" sz="1800" b="1" i="1" baseline="-25000" dirty="0">
              <a:solidFill>
                <a:srgbClr val="3E5D78"/>
              </a:solidFill>
              <a:latin typeface="Tw Cen MT" pitchFamily="34" charset="0"/>
            </a:endParaRP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/>
              <a:buChar char="o"/>
              <a:defRPr/>
            </a:pPr>
            <a:r>
              <a:rPr lang="en-US" sz="1800" i="1" dirty="0" err="1">
                <a:solidFill>
                  <a:srgbClr val="3E5D78"/>
                </a:solidFill>
                <a:latin typeface="Tw Cen MT" pitchFamily="34" charset="0"/>
              </a:rPr>
              <a:t>FeSi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 shell for off-centering and shielding 0.5 T 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background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field</a:t>
            </a: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/>
              <a:buChar char="o"/>
              <a:defRPr/>
            </a:pP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N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ew power stage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for higher compensation current</a:t>
            </a: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/>
              <a:buChar char="o"/>
              <a:defRPr/>
            </a:pP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Increased N</a:t>
            </a:r>
            <a:r>
              <a:rPr lang="en-US" sz="1800" i="1" baseline="-25000" dirty="0">
                <a:solidFill>
                  <a:srgbClr val="3E5D78"/>
                </a:solidFill>
                <a:latin typeface="Tw Cen MT" pitchFamily="34" charset="0"/>
              </a:rPr>
              <a:t>s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 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for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transformer secondary (</a:t>
            </a:r>
            <a:r>
              <a:rPr lang="en-US" sz="1800" i="1" dirty="0" smtClean="0">
                <a:solidFill>
                  <a:srgbClr val="3E5D78"/>
                </a:solidFill>
                <a:latin typeface="Tw Cen MT" pitchFamily="34" charset="0"/>
              </a:rPr>
              <a:t>10,000 </a:t>
            </a:r>
            <a:r>
              <a:rPr lang="en-US" sz="1800" i="1" dirty="0">
                <a:solidFill>
                  <a:srgbClr val="3E5D78"/>
                </a:solidFill>
                <a:latin typeface="Tw Cen MT" pitchFamily="34" charset="0"/>
              </a:rPr>
              <a:t>turns of superconducting wire)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0"/>
            <a:ext cx="7281863" cy="718143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solidFill>
                  <a:srgbClr val="FFFFFF"/>
                </a:solidFill>
                <a:latin typeface="Tw Cen MT"/>
                <a:ea typeface="+mj-ea"/>
                <a:cs typeface="+mj-cs"/>
              </a:rPr>
              <a:t>CEA</a:t>
            </a:r>
            <a:r>
              <a:rPr lang="en-US" sz="4000" b="1" i="1" dirty="0" smtClean="0">
                <a:solidFill>
                  <a:srgbClr val="FFFFFF"/>
                </a:solidFill>
                <a:latin typeface="Tw Cen MT" pitchFamily="34" charset="0"/>
              </a:rPr>
              <a:t>’s </a:t>
            </a:r>
            <a:r>
              <a:rPr lang="en-US" sz="4000" b="1" i="1" dirty="0">
                <a:solidFill>
                  <a:srgbClr val="FFFFFF"/>
                </a:solidFill>
                <a:latin typeface="Tw Cen MT" pitchFamily="34" charset="0"/>
              </a:rPr>
              <a:t>approach drawbacks</a:t>
            </a:r>
            <a:endParaRPr lang="en-US" sz="4000" b="1" i="1" kern="0" dirty="0">
              <a:solidFill>
                <a:srgbClr val="FFFFFF"/>
              </a:solidFill>
              <a:latin typeface="Tw Cen MT"/>
              <a:ea typeface="+mj-ea"/>
              <a:cs typeface="+mj-cs"/>
            </a:endParaRP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355600" y="1752600"/>
            <a:ext cx="87201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Loss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in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precision (more than 50 %) due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to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increased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losses 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Tw Cen MT" pitchFamily="34" charset="0"/>
            </a:endParaRP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Saturation for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a background field of 0.5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T, owing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to geometrical cores’ constraint </a:t>
            </a: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Efficiency of DC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compensation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decreased by a factor 4</a:t>
            </a: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Decreased dynamic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(and bandwidth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) </a:t>
            </a:r>
          </a:p>
          <a:p>
            <a:pPr marL="1587484" lvl="2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/>
              <a:buChar char="o"/>
              <a:defRPr/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Fe-Si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shell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(too bulky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),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combined with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10,000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compensation coil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windings,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leads to </a:t>
            </a:r>
            <a:r>
              <a:rPr lang="en-US" sz="2400" i="1" dirty="0">
                <a:solidFill>
                  <a:schemeClr val="tx1"/>
                </a:solidFill>
                <a:latin typeface="Tw Cen MT" pitchFamily="34" charset="0"/>
              </a:rPr>
              <a:t>high inductance </a:t>
            </a:r>
            <a:r>
              <a:rPr lang="en-US" sz="2400" i="1" dirty="0" smtClean="0">
                <a:solidFill>
                  <a:schemeClr val="tx1"/>
                </a:solidFill>
                <a:latin typeface="Tw Cen MT" pitchFamily="34" charset="0"/>
              </a:rPr>
              <a:t>in </a:t>
            </a:r>
            <a:r>
              <a:rPr lang="en-US" sz="2400" i="1" dirty="0">
                <a:solidFill>
                  <a:schemeClr val="tx1"/>
                </a:solidFill>
                <a:latin typeface="Tw Cen MT" pitchFamily="34" charset="0"/>
              </a:rPr>
              <a:t>feedback </a:t>
            </a:r>
            <a:r>
              <a:rPr lang="en-US" sz="2400" i="1" dirty="0" smtClean="0">
                <a:solidFill>
                  <a:schemeClr val="tx1"/>
                </a:solidFill>
                <a:latin typeface="Tw Cen MT" pitchFamily="34" charset="0"/>
              </a:rPr>
              <a:t>loop</a:t>
            </a:r>
            <a:endParaRPr lang="en-US" sz="2400" i="1" dirty="0">
              <a:solidFill>
                <a:schemeClr val="tx1"/>
              </a:solidFill>
              <a:latin typeface="Tw Cen MT" pitchFamily="34" charset="0"/>
            </a:endParaRP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Overall output noise increased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(power amplifier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, 5 transistors in parallel)</a:t>
            </a: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32456"/>
            <a:ext cx="7281863" cy="7175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PROPOSED SOLUTIONS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8138" y="1608138"/>
            <a:ext cx="9821862" cy="4413769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700" b="1" i="1" dirty="0">
                <a:solidFill>
                  <a:srgbClr val="3E5D78"/>
                </a:solidFill>
                <a:latin typeface="Tw Cen MT" pitchFamily="34" charset="0"/>
              </a:rPr>
              <a:t>Follow the </a:t>
            </a:r>
            <a:r>
              <a:rPr lang="en-US" sz="2700" b="1" i="1" dirty="0" smtClean="0">
                <a:solidFill>
                  <a:srgbClr val="3E5D78"/>
                </a:solidFill>
                <a:latin typeface="Tw Cen MT" pitchFamily="34" charset="0"/>
              </a:rPr>
              <a:t>footprints </a:t>
            </a:r>
            <a:r>
              <a:rPr lang="en-US" sz="2700" b="1" i="1" dirty="0">
                <a:solidFill>
                  <a:srgbClr val="3E5D78"/>
                </a:solidFill>
                <a:latin typeface="Tw Cen MT" pitchFamily="34" charset="0"/>
              </a:rPr>
              <a:t>left by Saclay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700" b="1" i="1" dirty="0">
                <a:solidFill>
                  <a:srgbClr val="3E5D78"/>
                </a:solidFill>
                <a:latin typeface="Tw Cen MT" pitchFamily="34" charset="0"/>
              </a:rPr>
              <a:t>But overcoming drawbacks:</a:t>
            </a:r>
          </a:p>
          <a:p>
            <a:pPr marL="1015990" lvl="1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FF0000"/>
                </a:solidFill>
                <a:latin typeface="Tw Cen MT" pitchFamily="34" charset="0"/>
              </a:rPr>
              <a:t>Magnetic material losses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: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Use a </a:t>
            </a:r>
            <a:r>
              <a:rPr lang="en-US" sz="2400" b="1" i="1" u="sng" dirty="0" err="1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permalloy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 for cryogenic application</a:t>
            </a: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FF0000"/>
                </a:solidFill>
                <a:latin typeface="Tw Cen MT" pitchFamily="34" charset="0"/>
              </a:rPr>
              <a:t>Saturation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: </a:t>
            </a:r>
          </a:p>
          <a:p>
            <a:pPr marL="1473190" lvl="2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Re-design core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s for rated current of 100 kA</a:t>
            </a:r>
          </a:p>
          <a:p>
            <a:pPr marL="1473190" lvl="2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S</a:t>
            </a:r>
            <a:r>
              <a:rPr lang="en-US" sz="2400" b="1" i="1" u="sng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uperconducting 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shield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 for 1 T of background field</a:t>
            </a:r>
          </a:p>
          <a:p>
            <a:pPr marL="1079489" lvl="1" indent="-571494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FF0000"/>
                </a:solidFill>
                <a:latin typeface="Tw Cen MT" pitchFamily="34" charset="0"/>
              </a:rPr>
              <a:t>Dynamic performance and noise level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308095" lvl="2" indent="-3429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b="1" i="1" u="sng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8,000 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turns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 for the compensation coil with </a:t>
            </a:r>
            <a:r>
              <a:rPr lang="en-US" sz="2400" b="1" i="1" u="sng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reduced 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section</a:t>
            </a:r>
          </a:p>
          <a:p>
            <a:pPr marL="1308095" lvl="2" indent="-3429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b="1" i="1" u="sng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20-A power amplifier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rPr>
              <a:t>with design equivalent to MACC+</a:t>
            </a:r>
          </a:p>
          <a:p>
            <a:pPr marL="1015990" lvl="1" indent="-507995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+mj-lt"/>
              <a:buAutoNum type="arabicPeriod"/>
              <a:defRPr/>
            </a:pP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-285750" y="2208213"/>
          <a:ext cx="12869863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6" name="Document" r:id="rId4" imgW="5715000" imgH="520700" progId="Word.Document.12">
                  <p:embed/>
                </p:oleObj>
              </mc:Choice>
              <mc:Fallback>
                <p:oleObj name="Document" r:id="rId4" imgW="5715000" imgH="520700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50" y="2208213"/>
                        <a:ext cx="12869863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7620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SENSING ELEMENT</a:t>
            </a:r>
          </a:p>
          <a:p>
            <a:pPr algn="ctr">
              <a:defRPr/>
            </a:pPr>
            <a:r>
              <a:rPr lang="en-US" sz="4000" b="1" i="1" dirty="0" smtClean="0">
                <a:solidFill>
                  <a:srgbClr val="3E5D78"/>
                </a:solidFill>
                <a:latin typeface="Tw Cen MT" pitchFamily="34" charset="0"/>
              </a:rPr>
              <a:t>Design Basic Ideas</a:t>
            </a:r>
            <a:endParaRPr lang="en-US" sz="4000" b="1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857750" y="2201863"/>
            <a:ext cx="1566863" cy="84613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599" tIns="50799" rIns="101599" bIns="50799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604000" y="2201863"/>
            <a:ext cx="1524000" cy="84613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1599" tIns="50799" rIns="101599" bIns="50799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80" name="Rectangle 32"/>
          <p:cNvSpPr>
            <a:spLocks noChangeArrowheads="1"/>
          </p:cNvSpPr>
          <p:nvPr/>
        </p:nvSpPr>
        <p:spPr bwMode="auto">
          <a:xfrm>
            <a:off x="3175000" y="3471863"/>
            <a:ext cx="6985000" cy="24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/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400" b="1" i="1" dirty="0" err="1" smtClean="0">
                <a:solidFill>
                  <a:srgbClr val="3E5D78"/>
                </a:solidFill>
                <a:latin typeface="Tw Cen MT" charset="0"/>
              </a:rPr>
              <a:t>CryoPhy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 core material with </a:t>
            </a:r>
            <a:r>
              <a:rPr lang="en-US" sz="2400" b="1" i="1" dirty="0" smtClean="0">
                <a:solidFill>
                  <a:srgbClr val="3E5D78"/>
                </a:solidFill>
                <a:latin typeface="Times New Roman" charset="0"/>
                <a:cs typeface="Times New Roman" charset="0"/>
              </a:rPr>
              <a:t>µ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 @ 4.2 K comparable with </a:t>
            </a:r>
            <a:r>
              <a:rPr lang="en-US" sz="2400" b="1" i="1" dirty="0" smtClean="0">
                <a:solidFill>
                  <a:srgbClr val="3E5D78"/>
                </a:solidFill>
                <a:latin typeface="Times New Roman" charset="0"/>
                <a:cs typeface="Times New Roman" charset="0"/>
              </a:rPr>
              <a:t>µ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-metal cores @ 300 K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400" b="1" i="1" dirty="0" smtClean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h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*</a:t>
            </a:r>
            <a:r>
              <a:rPr lang="en-US" sz="2400" b="1" i="1" dirty="0" err="1">
                <a:solidFill>
                  <a:srgbClr val="3E5D78"/>
                </a:solidFill>
                <a:latin typeface="Tw Cen MT" charset="0"/>
              </a:rPr>
              <a:t>ln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(r</a:t>
            </a:r>
            <a:r>
              <a:rPr lang="en-US" b="1" i="1" baseline="-25000" dirty="0">
                <a:solidFill>
                  <a:srgbClr val="3E5D78"/>
                </a:solidFill>
                <a:latin typeface="Tw Cen MT" charset="0"/>
              </a:rPr>
              <a:t>2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/r</a:t>
            </a:r>
            <a:r>
              <a:rPr lang="en-US" sz="2400" b="1" i="1" baseline="-25000" dirty="0">
                <a:solidFill>
                  <a:srgbClr val="3E5D78"/>
                </a:solidFill>
                <a:latin typeface="Tw Cen MT" charset="0"/>
              </a:rPr>
              <a:t>1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) geometric term as for </a:t>
            </a:r>
            <a:r>
              <a:rPr lang="en-US" sz="2400" b="1" i="1" dirty="0" err="1" smtClean="0">
                <a:solidFill>
                  <a:srgbClr val="3E5D78"/>
                </a:solidFill>
                <a:latin typeface="Tw Cen MT" charset="0"/>
              </a:rPr>
              <a:t>Berriaud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 cores,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but suitable for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rated 100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kA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295400"/>
            <a:ext cx="3810000" cy="2891386"/>
            <a:chOff x="0" y="1295400"/>
            <a:chExt cx="3810000" cy="2891386"/>
          </a:xfrm>
        </p:grpSpPr>
        <p:grpSp>
          <p:nvGrpSpPr>
            <p:cNvPr id="7177" name="Group 42"/>
            <p:cNvGrpSpPr>
              <a:grpSpLocks/>
            </p:cNvGrpSpPr>
            <p:nvPr/>
          </p:nvGrpSpPr>
          <p:grpSpPr bwMode="auto">
            <a:xfrm>
              <a:off x="0" y="1295400"/>
              <a:ext cx="3810000" cy="2891386"/>
              <a:chOff x="315728" y="1981200"/>
              <a:chExt cx="3429000" cy="2602468"/>
            </a:xfrm>
          </p:grpSpPr>
          <p:pic>
            <p:nvPicPr>
              <p:cNvPr id="7194" name="Picture 13" descr="TorusInductor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3" t="2878" r="12500" b="12590"/>
              <a:stretch>
                <a:fillRect/>
              </a:stretch>
            </p:blipFill>
            <p:spPr bwMode="auto">
              <a:xfrm>
                <a:off x="315728" y="2181225"/>
                <a:ext cx="3429000" cy="2238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195" name="Straight Arrow Connector 15"/>
              <p:cNvCxnSpPr>
                <a:cxnSpLocks noChangeShapeType="1"/>
              </p:cNvCxnSpPr>
              <p:nvPr/>
            </p:nvCxnSpPr>
            <p:spPr bwMode="auto">
              <a:xfrm flipH="1">
                <a:off x="2514600" y="2209800"/>
                <a:ext cx="152400" cy="30480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</p:cxnSp>
          <p:cxnSp>
            <p:nvCxnSpPr>
              <p:cNvPr id="7196" name="Straight Arrow Connector 16"/>
              <p:cNvCxnSpPr>
                <a:cxnSpLocks noChangeShapeType="1"/>
              </p:cNvCxnSpPr>
              <p:nvPr/>
            </p:nvCxnSpPr>
            <p:spPr bwMode="auto">
              <a:xfrm flipH="1" flipV="1">
                <a:off x="2819400" y="2209800"/>
                <a:ext cx="228600" cy="15240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7197" name="TextBox 17"/>
              <p:cNvSpPr txBox="1">
                <a:spLocks noChangeArrowheads="1"/>
              </p:cNvSpPr>
              <p:nvPr/>
            </p:nvSpPr>
            <p:spPr bwMode="auto">
              <a:xfrm>
                <a:off x="2895600" y="1981200"/>
                <a:ext cx="38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  <a:sym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i="1">
                    <a:latin typeface="Times New Roman" charset="0"/>
                    <a:cs typeface="Times New Roman" charset="0"/>
                  </a:rPr>
                  <a:t>V</a:t>
                </a:r>
                <a:endParaRPr lang="it-IT" i="1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7198" name="TextBox 19"/>
              <p:cNvSpPr txBox="1">
                <a:spLocks noChangeArrowheads="1"/>
              </p:cNvSpPr>
              <p:nvPr/>
            </p:nvSpPr>
            <p:spPr bwMode="auto">
              <a:xfrm>
                <a:off x="2362200" y="2133600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  <a:sym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i="1">
                    <a:latin typeface="Times New Roman" charset="0"/>
                    <a:cs typeface="Times New Roman" charset="0"/>
                  </a:rPr>
                  <a:t>I</a:t>
                </a:r>
                <a:endParaRPr lang="it-IT" i="1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7199" name="TextBox 20"/>
              <p:cNvSpPr txBox="1">
                <a:spLocks noChangeArrowheads="1"/>
              </p:cNvSpPr>
              <p:nvPr/>
            </p:nvSpPr>
            <p:spPr bwMode="auto">
              <a:xfrm>
                <a:off x="1595888" y="3695846"/>
                <a:ext cx="38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  <a:sym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i="1" dirty="0">
                    <a:latin typeface="Times New Roman" charset="0"/>
                    <a:cs typeface="Times New Roman" charset="0"/>
                  </a:rPr>
                  <a:t>µ</a:t>
                </a:r>
                <a:endParaRPr lang="it-IT" i="1" dirty="0"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7200" name="Straight Arrow Connector 21"/>
              <p:cNvCxnSpPr>
                <a:cxnSpLocks noChangeShapeType="1"/>
              </p:cNvCxnSpPr>
              <p:nvPr/>
            </p:nvCxnSpPr>
            <p:spPr bwMode="auto">
              <a:xfrm flipV="1">
                <a:off x="1600200" y="3886200"/>
                <a:ext cx="76200" cy="30480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7201" name="TextBox 22"/>
              <p:cNvSpPr txBox="1">
                <a:spLocks noChangeArrowheads="1"/>
              </p:cNvSpPr>
              <p:nvPr/>
            </p:nvSpPr>
            <p:spPr bwMode="auto">
              <a:xfrm>
                <a:off x="2144528" y="3558674"/>
                <a:ext cx="536708" cy="360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  <a:sym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i="1" dirty="0">
                    <a:latin typeface="Times New Roman" charset="0"/>
                    <a:cs typeface="Times New Roman" charset="0"/>
                  </a:rPr>
                  <a:t>N</a:t>
                </a:r>
                <a:endParaRPr lang="it-IT" i="1" dirty="0"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7202" name="Straight Arrow Connector 23"/>
              <p:cNvCxnSpPr>
                <a:cxnSpLocks noChangeShapeType="1"/>
              </p:cNvCxnSpPr>
              <p:nvPr/>
            </p:nvCxnSpPr>
            <p:spPr bwMode="auto">
              <a:xfrm flipH="1" flipV="1">
                <a:off x="2209800" y="4267200"/>
                <a:ext cx="228600" cy="31646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</p:cxnSp>
          <p:cxnSp>
            <p:nvCxnSpPr>
              <p:cNvPr id="7203" name="Straight Arrow Connector 24"/>
              <p:cNvCxnSpPr>
                <a:cxnSpLocks noChangeShapeType="1"/>
              </p:cNvCxnSpPr>
              <p:nvPr/>
            </p:nvCxnSpPr>
            <p:spPr bwMode="auto">
              <a:xfrm flipH="1" flipV="1">
                <a:off x="2209800" y="2514600"/>
                <a:ext cx="76200" cy="8382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</p:cxnSp>
          <p:cxnSp>
            <p:nvCxnSpPr>
              <p:cNvPr id="7204" name="Straight Arrow Connector 25"/>
              <p:cNvCxnSpPr>
                <a:cxnSpLocks noChangeShapeType="1"/>
              </p:cNvCxnSpPr>
              <p:nvPr/>
            </p:nvCxnSpPr>
            <p:spPr bwMode="auto">
              <a:xfrm flipV="1">
                <a:off x="2286000" y="3200400"/>
                <a:ext cx="533400" cy="15240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7205" name="TextBox 26"/>
              <p:cNvSpPr txBox="1">
                <a:spLocks noChangeArrowheads="1"/>
              </p:cNvSpPr>
              <p:nvPr/>
            </p:nvSpPr>
            <p:spPr bwMode="auto">
              <a:xfrm>
                <a:off x="2350268" y="3215745"/>
                <a:ext cx="38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  <a:sym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i="1" dirty="0">
                    <a:latin typeface="Times New Roman" charset="0"/>
                    <a:cs typeface="Times New Roman" charset="0"/>
                  </a:rPr>
                  <a:t>r</a:t>
                </a:r>
                <a:r>
                  <a:rPr lang="en-US" i="1" baseline="-25000" dirty="0">
                    <a:latin typeface="Times New Roman" charset="0"/>
                    <a:cs typeface="Times New Roman" charset="0"/>
                  </a:rPr>
                  <a:t>1</a:t>
                </a:r>
                <a:endParaRPr lang="it-IT" i="1" baseline="-25000" dirty="0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7206" name="TextBox 27"/>
              <p:cNvSpPr txBox="1">
                <a:spLocks noChangeArrowheads="1"/>
              </p:cNvSpPr>
              <p:nvPr/>
            </p:nvSpPr>
            <p:spPr bwMode="auto">
              <a:xfrm>
                <a:off x="1981200" y="2819400"/>
                <a:ext cx="38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  <a:sym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charset="0"/>
                    <a:ea typeface="ＭＳ Ｐゴシック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i="1">
                    <a:latin typeface="Times New Roman" charset="0"/>
                    <a:cs typeface="Times New Roman" charset="0"/>
                  </a:rPr>
                  <a:t>r</a:t>
                </a:r>
                <a:r>
                  <a:rPr lang="en-US" i="1" baseline="-25000">
                    <a:latin typeface="Times New Roman" charset="0"/>
                    <a:cs typeface="Times New Roman" charset="0"/>
                  </a:rPr>
                  <a:t>2</a:t>
                </a:r>
                <a:endParaRPr lang="it-IT" i="1" baseline="-25000">
                  <a:latin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 bwMode="auto">
            <a:xfrm>
              <a:off x="2184400" y="1905000"/>
              <a:ext cx="914400" cy="914400"/>
            </a:xfrm>
            <a:prstGeom prst="straightConnector1">
              <a:avLst/>
            </a:prstGeom>
            <a:solidFill>
              <a:schemeClr val="accent1"/>
            </a:solidFill>
            <a:ln>
              <a:noFill/>
              <a:tailEnd type="arrow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 flipV="1">
              <a:off x="2108200" y="1905000"/>
              <a:ext cx="76200" cy="8382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2184400" y="2590800"/>
              <a:ext cx="5334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 flipH="1" flipV="1">
              <a:off x="2794000" y="1600200"/>
              <a:ext cx="2286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4050064" cy="198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2400" y="16002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3300"/>
                </a:solidFill>
              </a:rPr>
              <a:t>1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37400" y="16002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contenuto 2"/>
          <p:cNvSpPr txBox="1">
            <a:spLocks/>
          </p:cNvSpPr>
          <p:nvPr/>
        </p:nvSpPr>
        <p:spPr bwMode="auto">
          <a:xfrm>
            <a:off x="846138" y="1778000"/>
            <a:ext cx="87217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working at 4.2 K as </a:t>
            </a:r>
            <a:r>
              <a:rPr lang="en-US" sz="2900" b="1" i="1" dirty="0" smtClean="0">
                <a:solidFill>
                  <a:srgbClr val="3E5D78"/>
                </a:solidFill>
                <a:latin typeface="Symbol" charset="2"/>
                <a:cs typeface="Symbol" charset="2"/>
              </a:rPr>
              <a:t>m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-metal at 300 K 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174"/>
            <a:ext cx="9271000" cy="1779972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chemeClr val="bg1"/>
                </a:solidFill>
                <a:latin typeface="Tw Cen MT"/>
              </a:rPr>
              <a:t>SENSING ELEMENT </a:t>
            </a:r>
          </a:p>
          <a:p>
            <a:pPr marL="0" lvl="1" algn="ctr">
              <a:defRPr/>
            </a:pPr>
            <a:r>
              <a:rPr lang="en-US" sz="4000" b="1" i="1" dirty="0">
                <a:solidFill>
                  <a:srgbClr val="3E5D78"/>
                </a:solidFill>
                <a:latin typeface="Tw Cen MT" pitchFamily="34" charset="0"/>
              </a:rPr>
              <a:t>“</a:t>
            </a:r>
            <a:r>
              <a:rPr lang="en-US" sz="4000" b="1" i="1" dirty="0" err="1">
                <a:solidFill>
                  <a:srgbClr val="3E5D78"/>
                </a:solidFill>
                <a:latin typeface="Tw Cen MT" pitchFamily="34" charset="0"/>
              </a:rPr>
              <a:t>CryoPhy</a:t>
            </a:r>
            <a:r>
              <a:rPr lang="en-US" sz="4000" b="1" i="1" dirty="0">
                <a:solidFill>
                  <a:srgbClr val="3E5D78"/>
                </a:solidFill>
                <a:latin typeface="Tw Cen MT" pitchFamily="34" charset="0"/>
              </a:rPr>
              <a:t>”: Cryogenic Permalloy </a:t>
            </a:r>
            <a:r>
              <a:rPr lang="en-US" sz="4000" b="1" i="1" dirty="0" smtClean="0">
                <a:solidFill>
                  <a:srgbClr val="3E5D78"/>
                </a:solidFill>
                <a:latin typeface="Tw Cen MT" pitchFamily="34" charset="0"/>
              </a:rPr>
              <a:t>Ni81 </a:t>
            </a:r>
            <a:r>
              <a:rPr lang="en-US" sz="4000" b="1" i="1" dirty="0">
                <a:solidFill>
                  <a:srgbClr val="3E5D78"/>
                </a:solidFill>
                <a:latin typeface="Tw Cen MT" pitchFamily="34" charset="0"/>
              </a:rPr>
              <a:t>Fe Mo5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[</a:t>
            </a:r>
            <a:r>
              <a:rPr lang="en-US" sz="2900" b="1" i="1" dirty="0" err="1">
                <a:solidFill>
                  <a:srgbClr val="3E5D78"/>
                </a:solidFill>
                <a:latin typeface="Tw Cen MT" charset="0"/>
              </a:rPr>
              <a:t>Aperam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, 2013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]</a:t>
            </a:r>
            <a:endParaRPr lang="en-US" sz="4000" b="1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graphicFrame>
        <p:nvGraphicFramePr>
          <p:cNvPr id="820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252469"/>
              </p:ext>
            </p:extLst>
          </p:nvPr>
        </p:nvGraphicFramePr>
        <p:xfrm>
          <a:off x="-101600" y="2667000"/>
          <a:ext cx="10117138" cy="386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2" name="Document" r:id="rId4" imgW="5842000" imgH="2235200" progId="Word.Document.12">
                  <p:embed/>
                </p:oleObj>
              </mc:Choice>
              <mc:Fallback>
                <p:oleObj name="Document" r:id="rId4" imgW="5842000" imgH="2235200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1600" y="2667000"/>
                        <a:ext cx="10117138" cy="386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31800" y="6096000"/>
            <a:ext cx="9601200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“Nickel Iron and Cobalt Iron Cold Rolled Strips”, 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  <a:hlinkClick r:id="rId6"/>
              </a:rPr>
              <a:t>http://www.aperam.com/alloysandspecialities/fileadmin-/pdf/Aperam/Brochure/cold_rolled_strip_web.pdf overview available since 13/02/2013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.</a:t>
            </a:r>
            <a:endParaRPr lang="en-US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565677"/>
              </p:ext>
            </p:extLst>
          </p:nvPr>
        </p:nvGraphicFramePr>
        <p:xfrm>
          <a:off x="5994400" y="4419600"/>
          <a:ext cx="3613814" cy="255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1" name="Acrobat Document" r:id="rId4" imgW="5054600" imgH="3581400" progId="AcroExch.Document.7">
                  <p:embed/>
                </p:oleObj>
              </mc:Choice>
              <mc:Fallback>
                <p:oleObj name="Acrobat Document" r:id="rId4" imgW="5054600" imgH="3581400" progId="AcroExch.Document.7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4419600"/>
                        <a:ext cx="3613814" cy="255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702053"/>
              </p:ext>
            </p:extLst>
          </p:nvPr>
        </p:nvGraphicFramePr>
        <p:xfrm>
          <a:off x="1574800" y="4495800"/>
          <a:ext cx="344997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2" name="Acrobat Document" r:id="rId6" imgW="5054600" imgH="3581400" progId="AcroExch.Document.7">
                  <p:embed/>
                </p:oleObj>
              </mc:Choice>
              <mc:Fallback>
                <p:oleObj name="Acrobat Document" r:id="rId6" imgW="5054600" imgH="3581400" progId="AcroExch.Document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00" y="4495800"/>
                        <a:ext cx="3449978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Segnaposto contenuto 2"/>
          <p:cNvSpPr txBox="1">
            <a:spLocks/>
          </p:cNvSpPr>
          <p:nvPr/>
        </p:nvSpPr>
        <p:spPr bwMode="auto">
          <a:xfrm>
            <a:off x="0" y="1371600"/>
            <a:ext cx="120221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Magnetic properties of </a:t>
            </a:r>
            <a:r>
              <a:rPr lang="en-US" sz="2900" b="1" i="1" dirty="0" err="1">
                <a:solidFill>
                  <a:srgbClr val="3E5D78"/>
                </a:solidFill>
                <a:latin typeface="Tw Cen MT" charset="0"/>
              </a:rPr>
              <a:t>CryoPhy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 @ 4.2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K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9222" name="Rectangle 18"/>
          <p:cNvSpPr>
            <a:spLocks noChangeArrowheads="1"/>
          </p:cNvSpPr>
          <p:nvPr/>
        </p:nvSpPr>
        <p:spPr bwMode="auto">
          <a:xfrm>
            <a:off x="0" y="1828800"/>
            <a:ext cx="10160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/>
          <a:p>
            <a:pPr marL="862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DC magnetic permeability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measurements (4 samples, S</a:t>
            </a:r>
            <a:r>
              <a:rPr lang="en-US" sz="2400" i="1" baseline="-25000" dirty="0" smtClean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)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9223" name="AutoShape 11"/>
          <p:cNvSpPr>
            <a:spLocks noChangeAspect="1" noChangeArrowheads="1" noTextEdit="1"/>
          </p:cNvSpPr>
          <p:nvPr/>
        </p:nvSpPr>
        <p:spPr bwMode="auto">
          <a:xfrm>
            <a:off x="0" y="3471863"/>
            <a:ext cx="63674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9224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9225" name="Rectangle 31"/>
          <p:cNvSpPr>
            <a:spLocks noChangeArrowheads="1"/>
          </p:cNvSpPr>
          <p:nvPr/>
        </p:nvSpPr>
        <p:spPr bwMode="auto">
          <a:xfrm>
            <a:off x="6604000" y="4876800"/>
            <a:ext cx="19145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r>
              <a:rPr lang="en-US" b="1" i="1" dirty="0">
                <a:solidFill>
                  <a:srgbClr val="DB471F"/>
                </a:solidFill>
                <a:latin typeface="Times New Roman" charset="0"/>
                <a:cs typeface="Times New Roman" charset="0"/>
              </a:rPr>
              <a:t>µ</a:t>
            </a:r>
            <a:r>
              <a:rPr lang="en-US" b="1" i="1" dirty="0">
                <a:solidFill>
                  <a:srgbClr val="DB471F"/>
                </a:solidFill>
                <a:latin typeface="Tw Cen MT" charset="0"/>
              </a:rPr>
              <a:t>-metal @ 4.2 K</a:t>
            </a:r>
            <a:endParaRPr lang="it-IT" dirty="0">
              <a:solidFill>
                <a:srgbClr val="DB471F"/>
              </a:solidFill>
            </a:endParaRPr>
          </a:p>
        </p:txBody>
      </p:sp>
      <p:sp>
        <p:nvSpPr>
          <p:cNvPr id="9226" name="Rectangle 32"/>
          <p:cNvSpPr>
            <a:spLocks noChangeArrowheads="1"/>
          </p:cNvSpPr>
          <p:nvPr/>
        </p:nvSpPr>
        <p:spPr bwMode="auto">
          <a:xfrm>
            <a:off x="2032000" y="4724400"/>
            <a:ext cx="22860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r>
              <a:rPr lang="en-US" b="1" i="1" dirty="0" err="1">
                <a:solidFill>
                  <a:srgbClr val="DB471F"/>
                </a:solidFill>
                <a:latin typeface="Tw Cen MT" charset="0"/>
              </a:rPr>
              <a:t>CryoPhy</a:t>
            </a:r>
            <a:r>
              <a:rPr lang="en-US" b="1" i="1" dirty="0">
                <a:solidFill>
                  <a:srgbClr val="DB471F"/>
                </a:solidFill>
                <a:latin typeface="Tw Cen MT" charset="0"/>
              </a:rPr>
              <a:t> @ 4.2 K</a:t>
            </a:r>
            <a:endParaRPr lang="it-IT" b="1" i="1" dirty="0">
              <a:solidFill>
                <a:srgbClr val="DB471F"/>
              </a:solidFill>
              <a:latin typeface="Tw Cen MT" charset="0"/>
            </a:endParaRPr>
          </a:p>
        </p:txBody>
      </p:sp>
      <p:sp>
        <p:nvSpPr>
          <p:cNvPr id="9227" name="Rectangle 17"/>
          <p:cNvSpPr>
            <a:spLocks noChangeArrowheads="1"/>
          </p:cNvSpPr>
          <p:nvPr/>
        </p:nvSpPr>
        <p:spPr bwMode="auto">
          <a:xfrm>
            <a:off x="169863" y="4300538"/>
            <a:ext cx="4994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354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>
                <a:solidFill>
                  <a:srgbClr val="3E5D78"/>
                </a:solidFill>
                <a:latin typeface="Tw Cen MT" charset="0"/>
              </a:rPr>
              <a:t>Hysteresis loop measurements</a:t>
            </a:r>
          </a:p>
        </p:txBody>
      </p:sp>
      <p:sp>
        <p:nvSpPr>
          <p:cNvPr id="9228" name="AutoShape 11"/>
          <p:cNvSpPr>
            <a:spLocks noChangeAspect="1" noChangeArrowheads="1" noTextEdit="1"/>
          </p:cNvSpPr>
          <p:nvPr/>
        </p:nvSpPr>
        <p:spPr bwMode="auto">
          <a:xfrm>
            <a:off x="-592138" y="1693863"/>
            <a:ext cx="63674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1800" y="16933"/>
            <a:ext cx="8763000" cy="1333696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</a:rPr>
              <a:t>SENSING ELEMENT</a:t>
            </a:r>
            <a:endParaRPr lang="en-US" sz="4000" b="1" i="1" kern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w Cen M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i="1" dirty="0" err="1" smtClean="0">
                <a:solidFill>
                  <a:srgbClr val="3E5D78"/>
                </a:solidFill>
                <a:latin typeface="Tw Cen MT" pitchFamily="34" charset="0"/>
              </a:rPr>
              <a:t>CryoPhy</a:t>
            </a:r>
            <a:r>
              <a:rPr lang="en-US" sz="4000" b="1" i="1" dirty="0" smtClean="0">
                <a:solidFill>
                  <a:srgbClr val="3E5D78"/>
                </a:solidFill>
                <a:latin typeface="Tw Cen MT" pitchFamily="34" charset="0"/>
              </a:rPr>
              <a:t> experimental </a:t>
            </a:r>
            <a:r>
              <a:rPr lang="en-US" sz="4000" b="1" i="1" dirty="0">
                <a:solidFill>
                  <a:srgbClr val="3E5D78"/>
                </a:solidFill>
                <a:latin typeface="Tw Cen MT" pitchFamily="34" charset="0"/>
              </a:rPr>
              <a:t>c</a:t>
            </a:r>
            <a:r>
              <a:rPr lang="en-US" sz="4000" b="1" i="1" dirty="0" smtClean="0">
                <a:solidFill>
                  <a:srgbClr val="3E5D78"/>
                </a:solidFill>
                <a:latin typeface="Tw Cen MT" pitchFamily="34" charset="0"/>
              </a:rPr>
              <a:t>haracterization</a:t>
            </a:r>
            <a:endParaRPr lang="en-US" sz="4000" b="1" i="1" kern="0" dirty="0">
              <a:solidFill>
                <a:srgbClr val="3E5D78"/>
              </a:solidFill>
              <a:latin typeface="Tw Cen MT"/>
              <a:ea typeface="+mj-ea"/>
              <a:cs typeface="+mj-cs"/>
            </a:endParaRPr>
          </a:p>
        </p:txBody>
      </p:sp>
      <p:sp>
        <p:nvSpPr>
          <p:cNvPr id="9233" name="AutoShape 14"/>
          <p:cNvSpPr>
            <a:spLocks noChangeAspect="1" noChangeArrowheads="1"/>
          </p:cNvSpPr>
          <p:nvPr/>
        </p:nvSpPr>
        <p:spPr bwMode="auto">
          <a:xfrm>
            <a:off x="5105400" y="2509838"/>
            <a:ext cx="41227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it-IT"/>
          </a:p>
        </p:txBody>
      </p:sp>
      <p:pic>
        <p:nvPicPr>
          <p:cNvPr id="9234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 r="15032"/>
          <a:stretch/>
        </p:blipFill>
        <p:spPr bwMode="auto">
          <a:xfrm>
            <a:off x="6146800" y="2209800"/>
            <a:ext cx="3711288" cy="24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r="19611"/>
          <a:stretch/>
        </p:blipFill>
        <p:spPr bwMode="auto">
          <a:xfrm>
            <a:off x="1574800" y="2189223"/>
            <a:ext cx="3092652" cy="225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193800" y="25908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>
            <a:off x="1955800" y="2743200"/>
            <a:ext cx="914400" cy="914400"/>
          </a:xfrm>
          <a:prstGeom prst="straightConnector1">
            <a:avLst/>
          </a:prstGeom>
          <a:solidFill>
            <a:schemeClr val="accent1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3314" name="Segnaposto contenuto 2"/>
          <p:cNvSpPr txBox="1">
            <a:spLocks/>
          </p:cNvSpPr>
          <p:nvPr/>
        </p:nvSpPr>
        <p:spPr bwMode="auto">
          <a:xfrm>
            <a:off x="931863" y="1947863"/>
            <a:ext cx="872013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CONTEXT</a:t>
            </a:r>
          </a:p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DCCT: Principle of Operation</a:t>
            </a:r>
          </a:p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STATE OF THE ART</a:t>
            </a:r>
          </a:p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REQUIREMENTS</a:t>
            </a:r>
          </a:p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PROPOSED SOLUTIONS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Sensing Element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Superconducting Shield</a:t>
            </a:r>
          </a:p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RESULTS</a:t>
            </a:r>
          </a:p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CONCLUSIONS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0000" y="0"/>
            <a:ext cx="7281863" cy="7175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OUTLINE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contenuto 2"/>
          <p:cNvSpPr txBox="1">
            <a:spLocks/>
          </p:cNvSpPr>
          <p:nvPr/>
        </p:nvSpPr>
        <p:spPr bwMode="auto">
          <a:xfrm>
            <a:off x="0" y="1608138"/>
            <a:ext cx="10244138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marL="354539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2D Electromagnetic Simulations</a:t>
            </a:r>
          </a:p>
          <a:p>
            <a:pPr marL="0" lvl="1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Identify optimal </a:t>
            </a: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field region generated by cable under test</a:t>
            </a:r>
          </a:p>
          <a:p>
            <a:pPr marL="1370529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To design </a:t>
            </a: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cores </a:t>
            </a: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dimensions by avoiding saturation</a:t>
            </a: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Simulation with compensation coil</a:t>
            </a:r>
          </a:p>
          <a:p>
            <a:pPr marL="1370529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To validate </a:t>
            </a: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the design</a:t>
            </a:r>
          </a:p>
          <a:p>
            <a:pPr marL="1370529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Verify pure</a:t>
            </a: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-iron shell </a:t>
            </a: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effect for </a:t>
            </a:r>
            <a:r>
              <a:rPr lang="en-US" sz="2900" i="1" dirty="0">
                <a:solidFill>
                  <a:srgbClr val="3E5D78"/>
                </a:solidFill>
                <a:latin typeface="Tw Cen MT" pitchFamily="34" charset="0"/>
              </a:rPr>
              <a:t>off-</a:t>
            </a:r>
            <a:r>
              <a:rPr lang="en-US" sz="2900" i="1" dirty="0" smtClean="0">
                <a:solidFill>
                  <a:srgbClr val="3E5D78"/>
                </a:solidFill>
                <a:latin typeface="Tw Cen MT" pitchFamily="34" charset="0"/>
              </a:rPr>
              <a:t>centering sensitivity</a:t>
            </a: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4583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24584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70000" y="23048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</a:rPr>
              <a:t>SENSING ELEMENT</a:t>
            </a:r>
            <a:endParaRPr lang="en-US" sz="4000" b="1" i="1" kern="0" dirty="0">
              <a:solidFill>
                <a:srgbClr val="FFFFFF"/>
              </a:solidFill>
              <a:latin typeface="Tw Cen M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i="1" dirty="0">
                <a:solidFill>
                  <a:srgbClr val="3E5D78"/>
                </a:solidFill>
                <a:latin typeface="Tw Cen MT" pitchFamily="34" charset="0"/>
              </a:rPr>
              <a:t>Conceptual Design</a:t>
            </a:r>
            <a:endParaRPr lang="en-US" sz="4000" b="1" i="1" kern="0" dirty="0">
              <a:solidFill>
                <a:srgbClr val="3E5D78"/>
              </a:solidFill>
              <a:latin typeface="Tw Cen M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27"/>
          <p:cNvGrpSpPr>
            <a:grpSpLocks noChangeAspect="1"/>
          </p:cNvGrpSpPr>
          <p:nvPr/>
        </p:nvGrpSpPr>
        <p:grpSpPr bwMode="auto">
          <a:xfrm>
            <a:off x="592138" y="3048000"/>
            <a:ext cx="5983287" cy="3589338"/>
            <a:chOff x="1440" y="3096"/>
            <a:chExt cx="9026" cy="5416"/>
          </a:xfrm>
        </p:grpSpPr>
        <p:sp>
          <p:nvSpPr>
            <p:cNvPr id="1025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1440" y="3096"/>
              <a:ext cx="9026" cy="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260" name="Picture 28" descr="Fig3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" y="3096"/>
              <a:ext cx="5978" cy="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0244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cxnSp>
        <p:nvCxnSpPr>
          <p:cNvPr id="10245" name="Straight Connector 23"/>
          <p:cNvCxnSpPr>
            <a:cxnSpLocks noChangeShapeType="1"/>
          </p:cNvCxnSpPr>
          <p:nvPr/>
        </p:nvCxnSpPr>
        <p:spPr bwMode="auto">
          <a:xfrm>
            <a:off x="3440113" y="3132138"/>
            <a:ext cx="0" cy="3387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246" name="Straight Connector 24"/>
          <p:cNvCxnSpPr>
            <a:cxnSpLocks noChangeShapeType="1"/>
          </p:cNvCxnSpPr>
          <p:nvPr/>
        </p:nvCxnSpPr>
        <p:spPr bwMode="auto">
          <a:xfrm>
            <a:off x="1936750" y="4837113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0247" name="Group 38"/>
          <p:cNvGrpSpPr>
            <a:grpSpLocks/>
          </p:cNvGrpSpPr>
          <p:nvPr/>
        </p:nvGrpSpPr>
        <p:grpSpPr bwMode="auto">
          <a:xfrm>
            <a:off x="6604000" y="2514600"/>
            <a:ext cx="3186112" cy="4281487"/>
            <a:chOff x="5942011" y="2152652"/>
            <a:chExt cx="2867027" cy="3854450"/>
          </a:xfrm>
        </p:grpSpPr>
        <p:graphicFrame>
          <p:nvGraphicFramePr>
            <p:cNvPr id="10255" name="Object 6"/>
            <p:cNvGraphicFramePr>
              <a:graphicFrameLocks noChangeAspect="1"/>
            </p:cNvGraphicFramePr>
            <p:nvPr/>
          </p:nvGraphicFramePr>
          <p:xfrm>
            <a:off x="5942011" y="3981452"/>
            <a:ext cx="2865437" cy="2025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6" name="Acrobat Document" r:id="rId5" imgW="5054600" imgH="3581400" progId="AcroExch.Document.7">
                    <p:embed/>
                  </p:oleObj>
                </mc:Choice>
                <mc:Fallback>
                  <p:oleObj name="Acrobat Document" r:id="rId5" imgW="5054600" imgH="3581400" progId="AcroExch.Document.7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2011" y="3981452"/>
                          <a:ext cx="2865437" cy="2025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56" name="Object 5"/>
            <p:cNvGraphicFramePr>
              <a:graphicFrameLocks noChangeAspect="1"/>
            </p:cNvGraphicFramePr>
            <p:nvPr/>
          </p:nvGraphicFramePr>
          <p:xfrm>
            <a:off x="5943600" y="2152652"/>
            <a:ext cx="2865438" cy="2025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7" name="Acrobat Document" r:id="rId7" imgW="5054600" imgH="3581400" progId="AcroExch.Document.7">
                    <p:embed/>
                  </p:oleObj>
                </mc:Choice>
                <mc:Fallback>
                  <p:oleObj name="Acrobat Document" r:id="rId7" imgW="5054600" imgH="3581400" progId="AcroExch.Document.7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3600" y="2152652"/>
                          <a:ext cx="2865438" cy="2025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257" name="Straight Connector 33"/>
            <p:cNvCxnSpPr>
              <a:cxnSpLocks noChangeShapeType="1"/>
            </p:cNvCxnSpPr>
            <p:nvPr/>
          </p:nvCxnSpPr>
          <p:spPr bwMode="auto">
            <a:xfrm>
              <a:off x="6753225" y="2409827"/>
              <a:ext cx="0" cy="32766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Dot"/>
              <a:round/>
              <a:headEnd/>
              <a:tailEnd/>
            </a:ln>
          </p:spPr>
        </p:cxnSp>
        <p:cxnSp>
          <p:nvCxnSpPr>
            <p:cNvPr id="10258" name="Straight Connector 34"/>
            <p:cNvCxnSpPr>
              <a:cxnSpLocks noChangeShapeType="1"/>
            </p:cNvCxnSpPr>
            <p:nvPr/>
          </p:nvCxnSpPr>
          <p:spPr bwMode="auto">
            <a:xfrm>
              <a:off x="8083550" y="2419352"/>
              <a:ext cx="0" cy="32766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Dot"/>
              <a:round/>
              <a:headEnd/>
              <a:tailEnd/>
            </a:ln>
          </p:spPr>
        </p:cxnSp>
      </p:grpSp>
      <p:cxnSp>
        <p:nvCxnSpPr>
          <p:cNvPr id="10248" name="Straight Arrow Connector 28"/>
          <p:cNvCxnSpPr>
            <a:cxnSpLocks noChangeShapeType="1"/>
          </p:cNvCxnSpPr>
          <p:nvPr/>
        </p:nvCxnSpPr>
        <p:spPr bwMode="auto">
          <a:xfrm flipV="1">
            <a:off x="3471863" y="4191000"/>
            <a:ext cx="3589337" cy="127001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249" name="Straight Arrow Connector 29"/>
          <p:cNvCxnSpPr>
            <a:cxnSpLocks noChangeShapeType="1"/>
          </p:cNvCxnSpPr>
          <p:nvPr/>
        </p:nvCxnSpPr>
        <p:spPr bwMode="auto">
          <a:xfrm>
            <a:off x="4064000" y="4846638"/>
            <a:ext cx="2997200" cy="147796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250" name="Segnaposto contenuto 2"/>
          <p:cNvSpPr txBox="1">
            <a:spLocks/>
          </p:cNvSpPr>
          <p:nvPr/>
        </p:nvSpPr>
        <p:spPr bwMode="auto">
          <a:xfrm>
            <a:off x="0" y="1608138"/>
            <a:ext cx="10160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Identification of optimal field region generated by cable under test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Worst-case cable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26.26 mm x 4.60 mm, 100 kA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70000" y="7620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</a:rPr>
              <a:t>SENSING ELEMENT</a:t>
            </a:r>
            <a:endParaRPr lang="en-US" sz="4000" b="1" i="1" kern="0" dirty="0">
              <a:solidFill>
                <a:srgbClr val="FFFFFF"/>
              </a:solidFill>
              <a:latin typeface="Tw Cen M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Optimal Field Region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70600" y="541020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18200" y="381000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contenuto 2"/>
          <p:cNvSpPr txBox="1">
            <a:spLocks/>
          </p:cNvSpPr>
          <p:nvPr/>
        </p:nvSpPr>
        <p:spPr bwMode="auto">
          <a:xfrm>
            <a:off x="-35128" y="1371600"/>
            <a:ext cx="6787745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Optimization of the available space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h*</a:t>
            </a:r>
            <a:r>
              <a:rPr lang="en-US" sz="2400" i="1" dirty="0" err="1">
                <a:solidFill>
                  <a:srgbClr val="3E5D78"/>
                </a:solidFill>
                <a:latin typeface="Tw Cen MT" charset="0"/>
              </a:rPr>
              <a:t>ln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(r</a:t>
            </a:r>
            <a:r>
              <a:rPr lang="en-US" sz="2400" i="1" baseline="-25000" dirty="0">
                <a:solidFill>
                  <a:srgbClr val="3E5D78"/>
                </a:solidFill>
                <a:latin typeface="Tw Cen MT" charset="0"/>
              </a:rPr>
              <a:t>2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/r</a:t>
            </a:r>
            <a:r>
              <a:rPr lang="en-US" sz="2400" i="1" baseline="-25000" dirty="0">
                <a:solidFill>
                  <a:srgbClr val="3E5D78"/>
                </a:solidFill>
                <a:latin typeface="Tw Cen MT" charset="0"/>
              </a:rPr>
              <a:t>1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) = 0.893 mm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(as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for the MACC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+)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N</a:t>
            </a:r>
            <a:r>
              <a:rPr lang="en-US" sz="2400" i="1" baseline="-25000" dirty="0" smtClean="0">
                <a:solidFill>
                  <a:srgbClr val="3E5D78"/>
                </a:solidFill>
                <a:latin typeface="Tw Cen MT" charset="0"/>
              </a:rPr>
              <a:t>s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=8000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for </a:t>
            </a:r>
            <a:endParaRPr lang="en-US" sz="2400" i="1" dirty="0" smtClean="0">
              <a:solidFill>
                <a:srgbClr val="3E5D78"/>
              </a:solidFill>
              <a:latin typeface="Tw Cen MT" charset="0"/>
            </a:endParaRPr>
          </a:p>
          <a:p>
            <a:pPr marL="508000" lvl="2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compensation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Shell of pure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iron</a:t>
            </a:r>
          </a:p>
          <a:p>
            <a:pPr marL="508000" lvl="2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“ARMCO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” (2-mm </a:t>
            </a:r>
          </a:p>
          <a:p>
            <a:pPr marL="508000" lvl="2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thick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) to keep as low </a:t>
            </a:r>
            <a:endParaRPr lang="en-US" sz="2400" i="1" dirty="0" smtClean="0">
              <a:solidFill>
                <a:srgbClr val="3E5D78"/>
              </a:solidFill>
              <a:latin typeface="Tw Cen MT" charset="0"/>
            </a:endParaRPr>
          </a:p>
          <a:p>
            <a:pPr marL="508000" lvl="2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a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s possible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inductance </a:t>
            </a:r>
            <a:endParaRPr lang="en-US" sz="2400" i="1" dirty="0" smtClean="0">
              <a:solidFill>
                <a:srgbClr val="3E5D78"/>
              </a:solidFill>
              <a:latin typeface="Tw Cen MT" charset="0"/>
            </a:endParaRPr>
          </a:p>
          <a:p>
            <a:pPr marL="508000" lvl="2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for compensation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25604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pic>
        <p:nvPicPr>
          <p:cNvPr id="25605" name="Picture 21" descr="FIG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7" b="4297"/>
          <a:stretch/>
        </p:blipFill>
        <p:spPr bwMode="auto">
          <a:xfrm>
            <a:off x="3175000" y="2794496"/>
            <a:ext cx="6985001" cy="414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93800" y="2594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</a:rPr>
              <a:t>SENSING ELEMENT</a:t>
            </a:r>
            <a:endParaRPr lang="en-US" sz="4000" b="1" i="1" kern="0" dirty="0">
              <a:solidFill>
                <a:srgbClr val="FFFFFF"/>
              </a:solidFill>
              <a:latin typeface="Tw Cen M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Physical Design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SUPERCONDUCTING SHIELD</a:t>
            </a:r>
          </a:p>
          <a:p>
            <a:pPr algn="ctr">
              <a:defRPr/>
            </a:pPr>
            <a:r>
              <a:rPr lang="en-US" sz="4000" b="1" i="1" dirty="0">
                <a:solidFill>
                  <a:srgbClr val="3E5D78"/>
                </a:solidFill>
                <a:latin typeface="Tw Cen MT" pitchFamily="34" charset="0"/>
              </a:rPr>
              <a:t>Basic </a:t>
            </a:r>
            <a:r>
              <a:rPr lang="en-US" sz="4000" b="1" i="1" dirty="0" smtClean="0">
                <a:solidFill>
                  <a:srgbClr val="3E5D78"/>
                </a:solidFill>
                <a:latin typeface="Tw Cen MT" pitchFamily="34" charset="0"/>
              </a:rPr>
              <a:t>Ideas</a:t>
            </a:r>
            <a:endParaRPr lang="en-US" sz="4000" b="1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sp>
        <p:nvSpPr>
          <p:cNvPr id="26631" name="Segnaposto contenuto 2"/>
          <p:cNvSpPr txBox="1">
            <a:spLocks/>
          </p:cNvSpPr>
          <p:nvPr/>
        </p:nvSpPr>
        <p:spPr bwMode="auto">
          <a:xfrm>
            <a:off x="846138" y="1608138"/>
            <a:ext cx="87217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26632" name="Rectangle 50"/>
          <p:cNvSpPr>
            <a:spLocks noChangeArrowheads="1"/>
          </p:cNvSpPr>
          <p:nvPr/>
        </p:nvSpPr>
        <p:spPr bwMode="auto">
          <a:xfrm>
            <a:off x="508000" y="2135188"/>
            <a:ext cx="9652000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Shell of pure iron works up to 0.3 T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Superconducting cylinder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extending shield efficiency up to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1.0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T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Shield design for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70 %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efficiency at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1.0 T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7620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SUPERCONDUCTING SHIELD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Material</a:t>
            </a:r>
          </a:p>
        </p:txBody>
      </p:sp>
      <p:sp>
        <p:nvSpPr>
          <p:cNvPr id="27655" name="Segnaposto contenuto 2"/>
          <p:cNvSpPr txBox="1">
            <a:spLocks/>
          </p:cNvSpPr>
          <p:nvPr/>
        </p:nvSpPr>
        <p:spPr bwMode="auto">
          <a:xfrm>
            <a:off x="846138" y="1608138"/>
            <a:ext cx="87217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27656" name="Rectangle 50"/>
          <p:cNvSpPr>
            <a:spLocks noChangeArrowheads="1"/>
          </p:cNvSpPr>
          <p:nvPr/>
        </p:nvSpPr>
        <p:spPr bwMode="auto">
          <a:xfrm>
            <a:off x="508000" y="2135188"/>
            <a:ext cx="9652000" cy="33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MgB</a:t>
            </a:r>
            <a:r>
              <a:rPr lang="en-US" sz="2900" b="1" i="1" baseline="-25000" dirty="0">
                <a:solidFill>
                  <a:srgbClr val="3E5D78"/>
                </a:solidFill>
                <a:latin typeface="Tw Cen MT" charset="0"/>
              </a:rPr>
              <a:t>2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(magnesium </a:t>
            </a:r>
            <a:r>
              <a:rPr lang="en-US" sz="2900" b="1" i="1" dirty="0" err="1" smtClean="0">
                <a:solidFill>
                  <a:srgbClr val="3E5D78"/>
                </a:solidFill>
                <a:latin typeface="Tw Cen MT" charset="0"/>
              </a:rPr>
              <a:t>diborid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) composite [</a:t>
            </a:r>
            <a:r>
              <a:rPr lang="en-US" sz="2900" b="1" i="1" dirty="0" err="1" smtClean="0">
                <a:solidFill>
                  <a:srgbClr val="3E5D78"/>
                </a:solidFill>
                <a:latin typeface="Tw Cen MT" charset="0"/>
              </a:rPr>
              <a:t>Rabbers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, 2010]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900" b="1" i="1" baseline="-25000" dirty="0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High critical current at 4.2 K (</a:t>
            </a:r>
            <a:r>
              <a:rPr lang="en-US" sz="2900" i="1" dirty="0" err="1">
                <a:solidFill>
                  <a:srgbClr val="3E5D78"/>
                </a:solidFill>
                <a:latin typeface="Tw Cen MT" charset="0"/>
              </a:rPr>
              <a:t>J</a:t>
            </a:r>
            <a:r>
              <a:rPr lang="en-US" sz="2900" i="1" baseline="-25000" dirty="0" err="1">
                <a:solidFill>
                  <a:srgbClr val="3E5D78"/>
                </a:solidFill>
                <a:latin typeface="Tw Cen MT" charset="0"/>
              </a:rPr>
              <a:t>c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≈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100 kAcm</a:t>
            </a:r>
            <a:r>
              <a:rPr lang="en-US" sz="2900" i="1" baseline="30000" dirty="0">
                <a:solidFill>
                  <a:srgbClr val="3E5D78"/>
                </a:solidFill>
                <a:latin typeface="Tw Cen MT" charset="0"/>
              </a:rPr>
              <a:t>-2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)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Low-cost shield realization 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Better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mechanical resistance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000" y="6248400"/>
            <a:ext cx="10033000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J. J. </a:t>
            </a:r>
            <a:r>
              <a:rPr lang="en-US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Rabbers</a:t>
            </a:r>
            <a:r>
              <a:rPr lang="en-US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M. P. </a:t>
            </a:r>
            <a:r>
              <a:rPr lang="en-US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Oomen</a:t>
            </a:r>
            <a:r>
              <a:rPr lang="en-US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E. </a:t>
            </a:r>
            <a:r>
              <a:rPr lang="en-US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Bassani</a:t>
            </a:r>
            <a:r>
              <a:rPr lang="en-US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G. </a:t>
            </a:r>
            <a:r>
              <a:rPr lang="en-US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Ripamonti</a:t>
            </a:r>
            <a:r>
              <a:rPr lang="en-US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and </a:t>
            </a:r>
            <a:r>
              <a:rPr lang="en-US" dirty="0" smtClean="0">
                <a:solidFill>
                  <a:srgbClr val="FF0000"/>
                </a:solidFill>
                <a:latin typeface="Tw Cen MT" charset="0"/>
                <a:sym typeface="Symbol" charset="0"/>
              </a:rPr>
              <a:t>G. </a:t>
            </a:r>
            <a:r>
              <a:rPr lang="en-US" dirty="0" err="1" smtClean="0">
                <a:solidFill>
                  <a:srgbClr val="FF0000"/>
                </a:solidFill>
                <a:latin typeface="Tw Cen MT" charset="0"/>
                <a:sym typeface="Symbol" charset="0"/>
              </a:rPr>
              <a:t>Giunchi</a:t>
            </a:r>
            <a:r>
              <a:rPr lang="en-US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“Magnetic shielding capability of MgB2 cylinders”, </a:t>
            </a:r>
            <a:r>
              <a:rPr lang="en-US" i="1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Supercond</a:t>
            </a:r>
            <a:r>
              <a:rPr lang="en-US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. Sci. Technol.</a:t>
            </a:r>
            <a:r>
              <a:rPr lang="en-US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 23, 2010.</a:t>
            </a:r>
            <a:endParaRPr lang="en-US" dirty="0">
              <a:solidFill>
                <a:srgbClr val="3E5D78"/>
              </a:solidFill>
              <a:latin typeface="Tw Cen MT" charset="0"/>
              <a:sym typeface="Symbo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-11349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SUPERCONDUCTING SHIELD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Material Characterization</a:t>
            </a:r>
          </a:p>
        </p:txBody>
      </p:sp>
      <p:sp>
        <p:nvSpPr>
          <p:cNvPr id="28679" name="Segnaposto contenuto 2"/>
          <p:cNvSpPr txBox="1">
            <a:spLocks/>
          </p:cNvSpPr>
          <p:nvPr/>
        </p:nvSpPr>
        <p:spPr bwMode="auto">
          <a:xfrm>
            <a:off x="846138" y="1608138"/>
            <a:ext cx="87217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28680" name="Rectangle 50"/>
          <p:cNvSpPr>
            <a:spLocks noChangeArrowheads="1"/>
          </p:cNvSpPr>
          <p:nvPr/>
        </p:nvSpPr>
        <p:spPr bwMode="auto">
          <a:xfrm>
            <a:off x="0" y="2135188"/>
            <a:ext cx="6180138" cy="471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4048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MgB</a:t>
            </a:r>
            <a:r>
              <a:rPr lang="en-US" sz="2900" b="1" i="1" baseline="-25000" dirty="0">
                <a:solidFill>
                  <a:srgbClr val="3E5D78"/>
                </a:solidFill>
                <a:latin typeface="Tw Cen MT" charset="0"/>
              </a:rPr>
              <a:t>2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sample cylinder 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marL="4048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	(d</a:t>
            </a:r>
            <a:r>
              <a:rPr lang="en-US" sz="2900" b="1" i="1" baseline="-25000" dirty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=56 mm; d</a:t>
            </a:r>
            <a:r>
              <a:rPr lang="en-US" sz="2900" b="1" i="1" baseline="-25000" dirty="0">
                <a:solidFill>
                  <a:srgbClr val="3E5D78"/>
                </a:solidFill>
                <a:latin typeface="Tw Cen MT" charset="0"/>
              </a:rPr>
              <a:t>o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=65 mm; h=40 mm)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marL="4556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Longitudinal shield assessment not required (~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100 %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Efficiency)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marL="455613" indent="-354013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Transversal field configuration </a:t>
            </a:r>
            <a:endParaRPr lang="en-US" sz="2400" i="1" dirty="0" smtClean="0">
              <a:solidFill>
                <a:srgbClr val="3E5D78"/>
              </a:solidFill>
              <a:latin typeface="Tw Cen MT" charset="0"/>
            </a:endParaRPr>
          </a:p>
          <a:p>
            <a:pPr marL="558800" lvl="1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should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show low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efficiency</a:t>
            </a:r>
          </a:p>
          <a:p>
            <a:pPr marL="558800" lvl="1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marL="444500" indent="-342900">
              <a:lnSpc>
                <a:spcPct val="5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/>
              <a:buChar char="•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Set up with 2 Hall probes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900" b="1" i="1" baseline="-25000" dirty="0">
              <a:solidFill>
                <a:srgbClr val="3E5D78"/>
              </a:solidFill>
              <a:latin typeface="Tw Cen MT" charset="0"/>
            </a:endParaRPr>
          </a:p>
        </p:txBody>
      </p:sp>
      <p:pic>
        <p:nvPicPr>
          <p:cNvPr id="28681" name="Picture 12"/>
          <p:cNvPicPr>
            <a:picLocks noChangeAspect="1" noChangeArrowheads="1"/>
          </p:cNvPicPr>
          <p:nvPr/>
        </p:nvPicPr>
        <p:blipFill>
          <a:blip r:embed="rId3">
            <a:lum contrast="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67"/>
          <a:stretch>
            <a:fillRect/>
          </a:stretch>
        </p:blipFill>
        <p:spPr bwMode="auto">
          <a:xfrm>
            <a:off x="5918200" y="1219200"/>
            <a:ext cx="42418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419600"/>
            <a:ext cx="5376863" cy="256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967538" y="4064000"/>
            <a:ext cx="2755900" cy="411163"/>
          </a:xfrm>
          <a:prstGeom prst="rect">
            <a:avLst/>
          </a:prstGeom>
        </p:spPr>
        <p:txBody>
          <a:bodyPr wrap="none" lIns="101599" tIns="50799" rIns="101599" bIns="50799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Measurements setup</a:t>
            </a:r>
            <a:endParaRPr lang="it-I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8684" name="Straight Arrow Connector 20"/>
          <p:cNvCxnSpPr>
            <a:cxnSpLocks noChangeShapeType="1"/>
          </p:cNvCxnSpPr>
          <p:nvPr/>
        </p:nvCxnSpPr>
        <p:spPr bwMode="auto">
          <a:xfrm>
            <a:off x="3860800" y="2438400"/>
            <a:ext cx="2667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</p:spPr>
      </p:cxnSp>
      <p:cxnSp>
        <p:nvCxnSpPr>
          <p:cNvPr id="11" name="Straight Arrow Connector 28"/>
          <p:cNvCxnSpPr>
            <a:cxnSpLocks noChangeShapeType="1"/>
          </p:cNvCxnSpPr>
          <p:nvPr/>
        </p:nvCxnSpPr>
        <p:spPr bwMode="auto">
          <a:xfrm flipV="1">
            <a:off x="3556000" y="5334000"/>
            <a:ext cx="2133600" cy="50800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28"/>
          <p:cNvCxnSpPr>
            <a:cxnSpLocks noChangeShapeType="1"/>
          </p:cNvCxnSpPr>
          <p:nvPr/>
        </p:nvCxnSpPr>
        <p:spPr bwMode="auto">
          <a:xfrm>
            <a:off x="3556000" y="5867400"/>
            <a:ext cx="2209800" cy="762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29703" name="Segnaposto contenuto 2"/>
          <p:cNvSpPr txBox="1">
            <a:spLocks/>
          </p:cNvSpPr>
          <p:nvPr/>
        </p:nvSpPr>
        <p:spPr bwMode="auto">
          <a:xfrm>
            <a:off x="846138" y="1608138"/>
            <a:ext cx="87217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>
              <a:solidFill>
                <a:srgbClr val="3E5D78"/>
              </a:solidFill>
              <a:latin typeface="Tw Cen MT" charset="0"/>
            </a:endParaRPr>
          </a:p>
        </p:txBody>
      </p:sp>
      <p:pic>
        <p:nvPicPr>
          <p:cNvPr id="2970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1" y="1524000"/>
            <a:ext cx="391783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" y="4267200"/>
            <a:ext cx="3924048" cy="277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67200"/>
            <a:ext cx="3924048" cy="277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524000"/>
            <a:ext cx="3924048" cy="277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Rectangle 20"/>
          <p:cNvSpPr>
            <a:spLocks noChangeArrowheads="1"/>
          </p:cNvSpPr>
          <p:nvPr/>
        </p:nvSpPr>
        <p:spPr bwMode="auto">
          <a:xfrm>
            <a:off x="3022600" y="3810000"/>
            <a:ext cx="2878137" cy="98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862013" lvl="1" indent="-354013" algn="just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b="1" i="1" dirty="0">
                <a:solidFill>
                  <a:srgbClr val="FF0000"/>
                </a:solidFill>
                <a:latin typeface="Tw Cen MT" charset="0"/>
              </a:rPr>
              <a:t>Efficiency:</a:t>
            </a:r>
          </a:p>
          <a:p>
            <a:pPr marL="862013" lvl="1" indent="-354013" algn="just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b="1" i="1" dirty="0">
                <a:solidFill>
                  <a:srgbClr val="FF0000"/>
                </a:solidFill>
                <a:latin typeface="Tw Cen MT" charset="0"/>
              </a:rPr>
              <a:t>80% up to 0.2 T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1800" b="1" i="1" baseline="-25000" dirty="0">
              <a:solidFill>
                <a:srgbClr val="FF0000"/>
              </a:solidFill>
              <a:latin typeface="Tw Cen MT" charset="0"/>
            </a:endParaRPr>
          </a:p>
        </p:txBody>
      </p:sp>
      <p:sp>
        <p:nvSpPr>
          <p:cNvPr id="29710" name="Rectangle 21"/>
          <p:cNvSpPr>
            <a:spLocks noChangeArrowheads="1"/>
          </p:cNvSpPr>
          <p:nvPr/>
        </p:nvSpPr>
        <p:spPr bwMode="auto">
          <a:xfrm>
            <a:off x="7670800" y="3810000"/>
            <a:ext cx="2489200" cy="96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/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b="1" i="1" dirty="0">
                <a:solidFill>
                  <a:srgbClr val="FF0000"/>
                </a:solidFill>
                <a:latin typeface="Tw Cen MT" charset="0"/>
              </a:rPr>
              <a:t>Efficiency: 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b="1" i="1" dirty="0">
                <a:solidFill>
                  <a:srgbClr val="FF0000"/>
                </a:solidFill>
                <a:latin typeface="Tw Cen MT" charset="0"/>
              </a:rPr>
              <a:t>72% at </a:t>
            </a:r>
            <a:r>
              <a:rPr lang="en-US" sz="1800" b="1" i="1" dirty="0" smtClean="0">
                <a:solidFill>
                  <a:srgbClr val="FF0000"/>
                </a:solidFill>
                <a:latin typeface="Tw Cen MT" charset="0"/>
              </a:rPr>
              <a:t>1.0 </a:t>
            </a:r>
            <a:r>
              <a:rPr lang="en-US" sz="1800" b="1" i="1" dirty="0">
                <a:solidFill>
                  <a:srgbClr val="FF0000"/>
                </a:solidFill>
                <a:latin typeface="Tw Cen MT" charset="0"/>
              </a:rPr>
              <a:t>T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1800" b="1" i="1" baseline="-25000" dirty="0">
              <a:solidFill>
                <a:srgbClr val="FF0000"/>
              </a:solidFill>
              <a:latin typeface="Tw Cen M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SUPERCONDUCTING SHIELD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Sample Characterization</a:t>
            </a:r>
          </a:p>
        </p:txBody>
      </p:sp>
      <p:sp>
        <p:nvSpPr>
          <p:cNvPr id="29704" name="Rectangle 50"/>
          <p:cNvSpPr>
            <a:spLocks noChangeArrowheads="1"/>
          </p:cNvSpPr>
          <p:nvPr/>
        </p:nvSpPr>
        <p:spPr bwMode="auto">
          <a:xfrm>
            <a:off x="0" y="1295400"/>
            <a:ext cx="6773863" cy="4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Transversal field </a:t>
            </a:r>
            <a:r>
              <a:rPr lang="en-US" sz="2400" b="1" i="1" dirty="0" err="1">
                <a:solidFill>
                  <a:srgbClr val="3E5D78"/>
                </a:solidFill>
                <a:latin typeface="Tw Cen MT" charset="0"/>
              </a:rPr>
              <a:t>B</a:t>
            </a:r>
            <a:r>
              <a:rPr lang="en-US" sz="2400" b="1" i="1" baseline="-25000" dirty="0" err="1">
                <a:solidFill>
                  <a:srgbClr val="3E5D78"/>
                </a:solidFill>
                <a:latin typeface="Tw Cen MT" charset="0"/>
              </a:rPr>
              <a:t>Ext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 from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0.0 </a:t>
            </a:r>
            <a:r>
              <a:rPr lang="en-US" sz="2400" b="1" i="1" dirty="0">
                <a:solidFill>
                  <a:srgbClr val="3E5D78"/>
                </a:solidFill>
                <a:latin typeface="Tw Cen MT" charset="0"/>
              </a:rPr>
              <a:t>to 1.2 </a:t>
            </a:r>
            <a:r>
              <a:rPr lang="en-US" sz="2400" b="1" i="1" dirty="0" smtClean="0">
                <a:solidFill>
                  <a:srgbClr val="3E5D78"/>
                </a:solidFill>
                <a:latin typeface="Tw Cen MT" charset="0"/>
              </a:rPr>
              <a:t>T</a:t>
            </a: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</p:txBody>
      </p:sp>
      <p:cxnSp>
        <p:nvCxnSpPr>
          <p:cNvPr id="12" name="Straight Arrow Connector 28"/>
          <p:cNvCxnSpPr>
            <a:cxnSpLocks noChangeShapeType="1"/>
          </p:cNvCxnSpPr>
          <p:nvPr/>
        </p:nvCxnSpPr>
        <p:spPr bwMode="auto">
          <a:xfrm>
            <a:off x="2946400" y="2209800"/>
            <a:ext cx="0" cy="12192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round/>
            <a:headEnd type="triangle" w="lg" len="med"/>
            <a:tailEnd type="triangle" w="lg" len="med"/>
          </a:ln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  <p:bldP spid="297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2594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  <a:ea typeface="+mj-ea"/>
                <a:cs typeface="+mj-cs"/>
              </a:rPr>
              <a:t>SUPERCONDUCTING SHIELD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Conceptual Design</a:t>
            </a:r>
          </a:p>
        </p:txBody>
      </p:sp>
      <p:sp>
        <p:nvSpPr>
          <p:cNvPr id="30728" name="Rectangle 50"/>
          <p:cNvSpPr>
            <a:spLocks noChangeArrowheads="1"/>
          </p:cNvSpPr>
          <p:nvPr/>
        </p:nvSpPr>
        <p:spPr bwMode="auto">
          <a:xfrm>
            <a:off x="-24319" y="1600200"/>
            <a:ext cx="8043863" cy="353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R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equirements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for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dimension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d</a:t>
            </a:r>
            <a:r>
              <a:rPr lang="en-US" sz="2400" i="1" baseline="-25000" dirty="0">
                <a:solidFill>
                  <a:srgbClr val="3E5D78"/>
                </a:solidFill>
                <a:latin typeface="Tw Cen MT" charset="0"/>
              </a:rPr>
              <a:t>i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=140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mm 	d</a:t>
            </a:r>
            <a:r>
              <a:rPr lang="en-US" sz="2400" i="1" baseline="-25000" dirty="0" smtClean="0">
                <a:solidFill>
                  <a:srgbClr val="3E5D78"/>
                </a:solidFill>
                <a:latin typeface="Tw Cen MT" charset="0"/>
              </a:rPr>
              <a:t>o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=152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mm 	h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=76.4 mm</a:t>
            </a:r>
          </a:p>
          <a:p>
            <a:pPr marL="862013" lvl="1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Design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based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on experimental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data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Longitudinal design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 height identification</a:t>
            </a:r>
          </a:p>
          <a:p>
            <a:pPr marL="1878013" lvl="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Solenoid Model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[1-3]</a:t>
            </a:r>
            <a:endParaRPr lang="en-US" sz="2400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Transversal design  refinement if required</a:t>
            </a:r>
          </a:p>
          <a:p>
            <a:pPr marL="1878013" lvl="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Current-loop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model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[4]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baseline="-25000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105400"/>
            <a:ext cx="10160000" cy="189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[1] J. J. </a:t>
            </a:r>
            <a:r>
              <a:rPr lang="en-US" sz="1800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Rabbers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M. P. </a:t>
            </a:r>
            <a:r>
              <a:rPr lang="en-US" sz="1800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Oomen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E. </a:t>
            </a:r>
            <a:r>
              <a:rPr lang="en-US" sz="1800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Bassani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G. </a:t>
            </a:r>
            <a:r>
              <a:rPr lang="en-US" sz="1800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Ripamonti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and </a:t>
            </a:r>
            <a:r>
              <a:rPr lang="en-US" sz="1800" dirty="0" smtClean="0">
                <a:solidFill>
                  <a:srgbClr val="FF0000"/>
                </a:solidFill>
                <a:latin typeface="Tw Cen MT" charset="0"/>
                <a:sym typeface="Symbol" charset="0"/>
              </a:rPr>
              <a:t>G. </a:t>
            </a:r>
            <a:r>
              <a:rPr lang="en-US" sz="1800" dirty="0" err="1" smtClean="0">
                <a:solidFill>
                  <a:srgbClr val="FF0000"/>
                </a:solidFill>
                <a:latin typeface="Tw Cen MT" charset="0"/>
                <a:sym typeface="Symbol" charset="0"/>
              </a:rPr>
              <a:t>Giunchi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“Magnetic shielding capability of MgB2 cylinders”, </a:t>
            </a:r>
            <a:r>
              <a:rPr lang="en-US" sz="1800" i="1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Supercond</a:t>
            </a:r>
            <a:r>
              <a:rPr lang="en-US" sz="18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. Sci. Technol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. 23, 125003 (2010).</a:t>
            </a: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[2] Y. </a:t>
            </a:r>
            <a:r>
              <a:rPr lang="en-US" sz="1800" dirty="0" err="1" smtClean="0">
                <a:solidFill>
                  <a:srgbClr val="3E5D78"/>
                </a:solidFill>
                <a:latin typeface="Tw Cen MT" charset="0"/>
                <a:sym typeface="Symbol" charset="0"/>
              </a:rPr>
              <a:t>Iwasa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Case Studies in Superconducting Magnets, (Springer Science, NY, 2009) p. 71-218.</a:t>
            </a: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[3] M. Wilson, Superconducting Magnets, (Oxford University Press, Oxford, 1987) p. 35-40.</a:t>
            </a:r>
          </a:p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[4] D. J. Frankel, “Model for Flux Trapping and Shielding by Tubular Superconducting Samples in Transverse Fields”</a:t>
            </a:r>
            <a:r>
              <a:rPr lang="en-US" sz="18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, IEEE Trans. Mag. </a:t>
            </a:r>
            <a:r>
              <a:rPr lang="en-US" sz="1800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5, 1349 (1979).</a:t>
            </a:r>
          </a:p>
        </p:txBody>
      </p:sp>
      <p:cxnSp>
        <p:nvCxnSpPr>
          <p:cNvPr id="6" name="Straight Arrow Connector 28"/>
          <p:cNvCxnSpPr>
            <a:cxnSpLocks noChangeShapeType="1"/>
          </p:cNvCxnSpPr>
          <p:nvPr/>
        </p:nvCxnSpPr>
        <p:spPr bwMode="auto">
          <a:xfrm flipH="1">
            <a:off x="6299200" y="4343400"/>
            <a:ext cx="1676400" cy="8382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contenuto 2"/>
          <p:cNvSpPr txBox="1">
            <a:spLocks/>
          </p:cNvSpPr>
          <p:nvPr/>
        </p:nvSpPr>
        <p:spPr bwMode="auto">
          <a:xfrm>
            <a:off x="1" y="1905000"/>
            <a:ext cx="46990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370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Centered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cable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100 kA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current ratio of 8000:1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12.5 A </a:t>
            </a:r>
            <a:endParaRPr lang="en-US" sz="2400" i="1" dirty="0" smtClean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marL="508000" lvl="2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for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compensation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Cores maximum field 0.017 T</a:t>
            </a:r>
            <a:endParaRPr lang="en-US" sz="2400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Residual field of ~ 0.3 Am</a:t>
            </a:r>
            <a:r>
              <a:rPr lang="en-US" sz="2400" i="1" baseline="30000" dirty="0">
                <a:solidFill>
                  <a:srgbClr val="3E5D78"/>
                </a:solidFill>
                <a:latin typeface="Tw Cen MT" charset="0"/>
                <a:sym typeface="Symbol" charset="0"/>
              </a:rPr>
              <a:t>-1</a:t>
            </a:r>
            <a:endParaRPr lang="en-US" sz="2400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Required compensation current 13.3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µA (residual current thus intrinsic error)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Intrinsic accuracy of about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1 ppm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1752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1754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1755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11111"/>
          <a:stretch>
            <a:fillRect/>
          </a:stretch>
        </p:blipFill>
        <p:spPr bwMode="auto">
          <a:xfrm>
            <a:off x="4622800" y="1511488"/>
            <a:ext cx="5558817" cy="5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270000" y="7620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</a:rPr>
              <a:t>NUMERICAL RESULTS</a:t>
            </a:r>
            <a:endParaRPr lang="en-US" sz="4000" b="1" i="1" kern="0" dirty="0">
              <a:solidFill>
                <a:srgbClr val="FFFFFF"/>
              </a:solidFill>
              <a:latin typeface="Tw Cen M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i="1" kern="0" dirty="0" smtClean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Intrinsic error of sensing </a:t>
            </a: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e</a:t>
            </a:r>
            <a:r>
              <a:rPr lang="en-US" sz="4000" b="1" i="1" kern="0" dirty="0" smtClean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lement</a:t>
            </a:r>
            <a:endParaRPr lang="en-US" sz="4000" b="1" i="1" kern="0" dirty="0">
              <a:solidFill>
                <a:srgbClr val="3E5D78"/>
              </a:solidFill>
              <a:latin typeface="Tw Cen M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contenuto 2"/>
          <p:cNvSpPr txBox="1">
            <a:spLocks/>
          </p:cNvSpPr>
          <p:nvPr/>
        </p:nvSpPr>
        <p:spPr bwMode="auto">
          <a:xfrm>
            <a:off x="-101600" y="1524000"/>
            <a:ext cx="7221538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79413" indent="-3794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Cable off-centering 2 mm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(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x and y directions)</a:t>
            </a:r>
            <a:endParaRPr lang="en-US" sz="24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M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aximum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field </a:t>
            </a: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inside cores 0.25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 T: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400" i="1" dirty="0" smtClean="0">
                <a:solidFill>
                  <a:srgbClr val="3E5D78"/>
                </a:solidFill>
                <a:latin typeface="Tw Cen MT" charset="0"/>
              </a:rPr>
              <a:t>Intrinsic accuracy </a:t>
            </a:r>
            <a:r>
              <a:rPr lang="en-US" sz="2400" i="1" dirty="0">
                <a:solidFill>
                  <a:srgbClr val="3E5D78"/>
                </a:solidFill>
                <a:latin typeface="Tw Cen MT" charset="0"/>
              </a:rPr>
              <a:t>of 10</a:t>
            </a:r>
            <a:r>
              <a:rPr lang="en-US" sz="2400" i="1" baseline="30000" dirty="0">
                <a:solidFill>
                  <a:srgbClr val="3E5D78"/>
                </a:solidFill>
                <a:latin typeface="Tw Cen MT" charset="0"/>
              </a:rPr>
              <a:t>-5</a:t>
            </a: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3100" b="1" i="1" dirty="0">
                <a:solidFill>
                  <a:srgbClr val="3E5D78"/>
                </a:solidFill>
                <a:latin typeface="Tw Cen MT" charset="0"/>
              </a:rPr>
              <a:t>Operational margin 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3100" b="1" i="1" dirty="0">
                <a:solidFill>
                  <a:srgbClr val="3E5D78"/>
                </a:solidFill>
                <a:latin typeface="Tw Cen MT" charset="0"/>
              </a:rPr>
              <a:t>	for off-centering </a:t>
            </a:r>
            <a:endParaRPr lang="en-US" sz="3100" b="1" i="1" dirty="0" smtClean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3100" b="1" i="1" dirty="0">
                <a:solidFill>
                  <a:srgbClr val="3E5D78"/>
                </a:solidFill>
                <a:latin typeface="Tw Cen MT" charset="0"/>
              </a:rPr>
              <a:t>	</a:t>
            </a:r>
            <a:r>
              <a:rPr lang="en-US" sz="3100" b="1" i="1" dirty="0" smtClean="0">
                <a:solidFill>
                  <a:srgbClr val="3E5D78"/>
                </a:solidFill>
                <a:latin typeface="Tw Cen MT" charset="0"/>
              </a:rPr>
              <a:t>	0.4 T</a:t>
            </a:r>
            <a:endParaRPr lang="it-IT" sz="31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2776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2779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pic>
        <p:nvPicPr>
          <p:cNvPr id="3278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5"/>
          <a:stretch/>
        </p:blipFill>
        <p:spPr bwMode="auto">
          <a:xfrm>
            <a:off x="3479800" y="2445615"/>
            <a:ext cx="6645613" cy="468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31800" y="0"/>
            <a:ext cx="8686800" cy="1333696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</a:rPr>
              <a:t>NUMERICAL RESULTS</a:t>
            </a:r>
          </a:p>
          <a:p>
            <a:pPr algn="ctr">
              <a:defRPr/>
            </a:pPr>
            <a:r>
              <a:rPr lang="en-US" sz="4000" b="1" i="1" kern="0" dirty="0" smtClean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Sensitivity </a:t>
            </a: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analysis to </a:t>
            </a:r>
            <a:r>
              <a:rPr lang="en-US" sz="4000" b="1" i="1" kern="0" dirty="0" smtClean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cable </a:t>
            </a: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off-centering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14400"/>
            <a:ext cx="10160000" cy="6197847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Unisannio Team at CERN (Yesterday)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Operating </a:t>
            </a:r>
            <a:r>
              <a:rPr lang="en-US" sz="2400" i="1" dirty="0">
                <a:solidFill>
                  <a:srgbClr val="FF0000"/>
                </a:solidFill>
                <a:latin typeface="Tw Cen MT" pitchFamily="34" charset="0"/>
              </a:rPr>
              <a:t>RD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 since 2005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4 Research Projects with Magnetic Measurements</a:t>
            </a:r>
          </a:p>
          <a:p>
            <a:pPr marL="1308095" lvl="3" indent="-3429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Fast Digital Integrator (FDI):			8/2005 - now     </a:t>
            </a:r>
          </a:p>
          <a:p>
            <a:pPr marL="1319734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Flexible Framework for Magnetic Measurements: 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  12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/2006 -  4/2008</a:t>
            </a:r>
          </a:p>
          <a:p>
            <a:pPr marL="1319734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Integrating/experimenting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FAME Platform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: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		 5/2008 -  5/2010</a:t>
            </a:r>
          </a:p>
          <a:p>
            <a:pPr marL="1319734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New measurement techniques (wires, FMR, DCCT):  6/2008 - 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now</a:t>
            </a:r>
            <a:endParaRPr lang="en-US" sz="2900" b="1" i="1" dirty="0" smtClean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Results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1 license to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Metrolab 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for FDIv.3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About 30 FDIv.3 at CERN + 2 new FDIv.5 (further 6 in pre-series)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Software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framework 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FFMM in use at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CERN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56 scientific papers (19 Journals, 37 Conferences)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Completed 10 MD thesis, 8 PhD thesis 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Total 26 students (15 PhD, 12 MD,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5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 Stagers)+ 10 professionals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0000" y="34925"/>
            <a:ext cx="7281863" cy="719138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CONTEXT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contenuto 2"/>
          <p:cNvSpPr txBox="1">
            <a:spLocks/>
          </p:cNvSpPr>
          <p:nvPr/>
        </p:nvSpPr>
        <p:spPr bwMode="auto">
          <a:xfrm>
            <a:off x="-11113" y="1916113"/>
            <a:ext cx="101711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370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Longitudinal Design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For </a:t>
            </a:r>
            <a:r>
              <a:rPr lang="en-US" sz="2900" i="1" dirty="0" err="1">
                <a:solidFill>
                  <a:srgbClr val="3E5D78"/>
                </a:solidFill>
                <a:latin typeface="Tw Cen MT" charset="0"/>
              </a:rPr>
              <a:t>J</a:t>
            </a:r>
            <a:r>
              <a:rPr lang="en-US" sz="2900" i="1" baseline="-25000" dirty="0" err="1">
                <a:solidFill>
                  <a:srgbClr val="3E5D78"/>
                </a:solidFill>
                <a:latin typeface="Tw Cen MT" charset="0"/>
              </a:rPr>
              <a:t>c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=100 kAcm</a:t>
            </a:r>
            <a:r>
              <a:rPr lang="en-US" sz="2900" i="1" baseline="30000" dirty="0">
                <a:solidFill>
                  <a:srgbClr val="3E5D78"/>
                </a:solidFill>
                <a:latin typeface="Tw Cen MT" charset="0"/>
              </a:rPr>
              <a:t>-</a:t>
            </a:r>
            <a:r>
              <a:rPr lang="en-US" sz="2900" i="1" baseline="30000" dirty="0" smtClean="0">
                <a:solidFill>
                  <a:srgbClr val="3E5D78"/>
                </a:solidFill>
                <a:latin typeface="Tw Cen MT" charset="0"/>
              </a:rPr>
              <a:t>2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, shielding </a:t>
            </a:r>
            <a:r>
              <a:rPr lang="en-US" sz="2900" i="1" smtClean="0">
                <a:solidFill>
                  <a:srgbClr val="3E5D78"/>
                </a:solidFill>
                <a:latin typeface="Tw Cen MT" charset="0"/>
              </a:rPr>
              <a:t>current penetration: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1.2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mm</a:t>
            </a: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Max allowable cylinder height: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120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mm [</a:t>
            </a:r>
            <a:r>
              <a:rPr lang="en-US" sz="2900" i="1" dirty="0" err="1" smtClean="0">
                <a:solidFill>
                  <a:srgbClr val="3E5D78"/>
                </a:solidFill>
                <a:latin typeface="Tw Cen MT" charset="0"/>
              </a:rPr>
              <a:t>Rabbers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, 2010] </a:t>
            </a: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3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longitudinal efficiency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 80 % upon the iron shell region</a:t>
            </a:r>
          </a:p>
          <a:p>
            <a:pPr lvl="3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endParaRPr lang="en-US" sz="2900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Transversal Design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Required shield current </a:t>
            </a:r>
            <a:r>
              <a:rPr lang="en-US" sz="2900" i="1" dirty="0" err="1">
                <a:solidFill>
                  <a:srgbClr val="3E5D78"/>
                </a:solidFill>
                <a:latin typeface="Tw Cen MT" charset="0"/>
              </a:rPr>
              <a:t>J</a:t>
            </a:r>
            <a:r>
              <a:rPr lang="en-US" sz="2900" i="1" baseline="-25000" dirty="0" err="1">
                <a:solidFill>
                  <a:srgbClr val="3E5D78"/>
                </a:solidFill>
                <a:latin typeface="Tw Cen MT" charset="0"/>
              </a:rPr>
              <a:t>c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=47 kAcm</a:t>
            </a:r>
            <a:r>
              <a:rPr lang="en-US" sz="2900" i="1" baseline="30000" dirty="0">
                <a:solidFill>
                  <a:srgbClr val="3E5D78"/>
                </a:solidFill>
                <a:latin typeface="Tw Cen MT" charset="0"/>
              </a:rPr>
              <a:t>-2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 for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70 %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efficiency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  <a:sym typeface="Symbol" charset="0"/>
              </a:rPr>
              <a:t>Shield uniformity upon the cores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  <a:sym typeface="Symbol" charset="0"/>
              </a:rPr>
              <a:t>90 %</a:t>
            </a:r>
            <a:endParaRPr lang="en-US" sz="2900" i="1" dirty="0">
              <a:solidFill>
                <a:srgbClr val="3E5D78"/>
              </a:solidFill>
              <a:latin typeface="Tw Cen MT" charset="0"/>
              <a:sym typeface="Symbol" charset="0"/>
            </a:endParaRPr>
          </a:p>
          <a:p>
            <a:pPr lvl="3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endParaRPr lang="en-US" sz="2400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0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3801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3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0000" y="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</a:rPr>
              <a:t>NUMERICAL RESULTS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Superconducting Shield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contenuto 2"/>
          <p:cNvSpPr txBox="1">
            <a:spLocks/>
          </p:cNvSpPr>
          <p:nvPr/>
        </p:nvSpPr>
        <p:spPr bwMode="auto">
          <a:xfrm>
            <a:off x="0" y="1295400"/>
            <a:ext cx="58531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370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Cores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N</a:t>
            </a:r>
            <a:r>
              <a:rPr lang="en-US" sz="2900" i="1" baseline="-25000" dirty="0" smtClean="0">
                <a:solidFill>
                  <a:srgbClr val="3E5D78"/>
                </a:solidFill>
                <a:latin typeface="Tw Cen MT" charset="0"/>
              </a:rPr>
              <a:t>2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2000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(Cu cable), N</a:t>
            </a:r>
            <a:r>
              <a:rPr lang="en-US" sz="2900" i="1" baseline="-25000" dirty="0" smtClean="0">
                <a:solidFill>
                  <a:srgbClr val="3E5D78"/>
                </a:solidFill>
                <a:latin typeface="Tw Cen MT" charset="0"/>
              </a:rPr>
              <a:t>1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1000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 smtClean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Target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Primary equivalent max current 20 </a:t>
            </a:r>
            <a:r>
              <a:rPr lang="en-US" sz="2900" i="1" dirty="0" err="1" smtClean="0">
                <a:solidFill>
                  <a:srgbClr val="3E5D78"/>
                </a:solidFill>
                <a:latin typeface="Tw Cen MT" charset="0"/>
              </a:rPr>
              <a:t>kAt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 (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20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A×1000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turns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) 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Max compensating current 10 A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0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3801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3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0000" y="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solidFill>
                  <a:srgbClr val="FFFFFF"/>
                </a:solidFill>
                <a:latin typeface="Tw Cen MT"/>
              </a:rPr>
              <a:t>PROOF DEMONSTRATOR</a:t>
            </a:r>
            <a:endParaRPr lang="en-US" sz="4000" b="1" i="1" kern="0" dirty="0">
              <a:solidFill>
                <a:srgbClr val="FFFFFF"/>
              </a:solidFill>
              <a:latin typeface="Tw Cen MT"/>
            </a:endParaRPr>
          </a:p>
          <a:p>
            <a:pPr algn="ctr">
              <a:defRPr/>
            </a:pPr>
            <a:r>
              <a:rPr lang="en-US" sz="4000" b="1" i="1" kern="0" dirty="0" smtClean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Prototype</a:t>
            </a:r>
            <a:endParaRPr lang="en-US" sz="4000" b="1" i="1" kern="0" dirty="0">
              <a:solidFill>
                <a:srgbClr val="3E5D78"/>
              </a:solidFill>
              <a:latin typeface="Tw Cen MT"/>
              <a:ea typeface="+mj-ea"/>
              <a:cs typeface="+mj-cs"/>
            </a:endParaRPr>
          </a:p>
        </p:txBody>
      </p:sp>
      <p:pic>
        <p:nvPicPr>
          <p:cNvPr id="2" name="Picture 1" descr="Figx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447800"/>
            <a:ext cx="4114800" cy="2802079"/>
          </a:xfrm>
          <a:prstGeom prst="rect">
            <a:avLst/>
          </a:prstGeom>
        </p:spPr>
      </p:pic>
      <p:pic>
        <p:nvPicPr>
          <p:cNvPr id="3" name="Picture 2" descr="Figx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4343400"/>
            <a:ext cx="3821601" cy="2558262"/>
          </a:xfrm>
          <a:prstGeom prst="rect">
            <a:avLst/>
          </a:prstGeom>
        </p:spPr>
      </p:pic>
      <p:pic>
        <p:nvPicPr>
          <p:cNvPr id="16" name="Picture 15" descr="Figx3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3" t="10808" r="22529" b="16474"/>
          <a:stretch/>
        </p:blipFill>
        <p:spPr>
          <a:xfrm>
            <a:off x="1041400" y="4724400"/>
            <a:ext cx="3505200" cy="22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60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contenuto 2"/>
          <p:cNvSpPr txBox="1">
            <a:spLocks/>
          </p:cNvSpPr>
          <p:nvPr/>
        </p:nvSpPr>
        <p:spPr bwMode="auto">
          <a:xfrm>
            <a:off x="0" y="1295400"/>
            <a:ext cx="8661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370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Experimental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Setup</a:t>
            </a: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Sensing element with primary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in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a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cryostat at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4.2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K</a:t>
            </a: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Power Supply: SM 7020-D DELTA ELEKTRONIKA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Burden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resistor: 50 </a:t>
            </a:r>
            <a:r>
              <a:rPr lang="en-US" sz="2900" i="1" dirty="0" err="1" smtClean="0">
                <a:solidFill>
                  <a:srgbClr val="3E5D78"/>
                </a:solidFill>
                <a:latin typeface="Tw Cen MT" charset="0"/>
              </a:rPr>
              <a:t>m</a:t>
            </a:r>
            <a:r>
              <a:rPr lang="en-US" sz="2900" i="1" dirty="0" err="1" smtClean="0">
                <a:solidFill>
                  <a:srgbClr val="3E5D78"/>
                </a:solidFill>
                <a:latin typeface="Symbol" charset="2"/>
                <a:cs typeface="Symbol" charset="2"/>
              </a:rPr>
              <a:t>W</a:t>
            </a:r>
            <a:endParaRPr lang="en-US" sz="2900" i="1" dirty="0">
              <a:solidFill>
                <a:srgbClr val="3E5D78"/>
              </a:solidFill>
              <a:latin typeface="Symbol" charset="2"/>
              <a:cs typeface="Symbol" charset="2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Instrumentation amplifier gain: 16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Reference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MACC+: ±10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V,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±120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A</a:t>
            </a:r>
          </a:p>
          <a:p>
            <a:pPr marL="0" lvl="1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 </a:t>
            </a: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marL="457200" lvl="1" indent="-45720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/>
              <a:buChar char="•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Current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Cycle Primary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Ramp up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current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at several plateaus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Max reached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current 17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A (17kAt)</a:t>
            </a: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0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3801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3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0000" y="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solidFill>
                  <a:srgbClr val="FFFFFF"/>
                </a:solidFill>
                <a:latin typeface="Tw Cen MT"/>
              </a:rPr>
              <a:t>PROOF DEMONSTRATOR</a:t>
            </a:r>
            <a:endParaRPr lang="en-US" sz="4000" b="1" i="1" kern="0" dirty="0">
              <a:solidFill>
                <a:srgbClr val="FFFFFF"/>
              </a:solidFill>
              <a:latin typeface="Tw Cen MT"/>
            </a:endParaRPr>
          </a:p>
          <a:p>
            <a:pPr algn="ctr">
              <a:defRPr/>
            </a:pPr>
            <a:r>
              <a:rPr lang="en-US" sz="4000" b="1" i="1" kern="0" dirty="0" smtClean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Preliminary results</a:t>
            </a:r>
            <a:endParaRPr lang="en-US" sz="4000" b="1" i="1" kern="0" dirty="0">
              <a:solidFill>
                <a:srgbClr val="3E5D78"/>
              </a:solidFill>
              <a:latin typeface="Tw Cen MT"/>
              <a:ea typeface="+mj-ea"/>
              <a:cs typeface="+mj-cs"/>
            </a:endParaRPr>
          </a:p>
        </p:txBody>
      </p:sp>
      <p:pic>
        <p:nvPicPr>
          <p:cNvPr id="18" name="Picture 17" descr="Photo0196.jpg"/>
          <p:cNvPicPr>
            <a:picLocks noChangeAspect="1"/>
          </p:cNvPicPr>
          <p:nvPr/>
        </p:nvPicPr>
        <p:blipFill rotWithShape="1">
          <a:blip r:embed="rId3" cstate="print"/>
          <a:srcRect l="9475" t="12391" r="12885" b="11401"/>
          <a:stretch/>
        </p:blipFill>
        <p:spPr>
          <a:xfrm>
            <a:off x="5991194" y="3962400"/>
            <a:ext cx="4168806" cy="30689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51600" y="3505200"/>
            <a:ext cx="370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CryoDCCT</a:t>
            </a:r>
            <a:r>
              <a:rPr lang="en-US" dirty="0" smtClean="0"/>
              <a:t> sensing element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2354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contenuto 2"/>
          <p:cNvSpPr txBox="1">
            <a:spLocks/>
          </p:cNvSpPr>
          <p:nvPr/>
        </p:nvSpPr>
        <p:spPr bwMode="auto">
          <a:xfrm>
            <a:off x="0" y="1371600"/>
            <a:ext cx="584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354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370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marL="0" lvl="1" indent="0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Current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Cycle Primary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Ramp up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current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at several plateaus</a:t>
            </a: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Max reached </a:t>
            </a:r>
            <a:r>
              <a:rPr lang="en-US" sz="2900" i="1" dirty="0">
                <a:solidFill>
                  <a:srgbClr val="3E5D78"/>
                </a:solidFill>
                <a:latin typeface="Tw Cen MT" charset="0"/>
              </a:rPr>
              <a:t>current 17 </a:t>
            </a:r>
            <a:r>
              <a:rPr lang="en-US" sz="2900" i="1" dirty="0" smtClean="0">
                <a:solidFill>
                  <a:srgbClr val="3E5D78"/>
                </a:solidFill>
                <a:latin typeface="Tw Cen MT" charset="0"/>
              </a:rPr>
              <a:t>A (17kAt)</a:t>
            </a: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0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3801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3803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0000" y="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solidFill>
                  <a:srgbClr val="FFFFFF"/>
                </a:solidFill>
                <a:latin typeface="Tw Cen MT"/>
              </a:rPr>
              <a:t>PROOF DEMONSTRATOR</a:t>
            </a:r>
            <a:endParaRPr lang="en-US" sz="4000" b="1" i="1" kern="0" dirty="0">
              <a:solidFill>
                <a:srgbClr val="FFFFFF"/>
              </a:solidFill>
              <a:latin typeface="Tw Cen MT"/>
            </a:endParaRPr>
          </a:p>
          <a:p>
            <a:pPr algn="ctr">
              <a:defRPr/>
            </a:pPr>
            <a:r>
              <a:rPr lang="en-US" sz="4000" b="1" i="1" kern="0" dirty="0" smtClean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Preliminary results</a:t>
            </a:r>
            <a:endParaRPr lang="en-US" sz="4000" b="1" i="1" kern="0" dirty="0">
              <a:solidFill>
                <a:srgbClr val="3E5D78"/>
              </a:solidFill>
              <a:latin typeface="Tw Cen M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6000" y="2514600"/>
            <a:ext cx="2514600" cy="492443"/>
          </a:xfrm>
          <a:prstGeom prst="rect">
            <a:avLst/>
          </a:prstGeom>
          <a:noFill/>
          <a:ln w="25400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smtClean="0">
                <a:solidFill>
                  <a:schemeClr val="tx1"/>
                </a:solidFill>
                <a:latin typeface="Tw Cen MT"/>
                <a:cs typeface="Tw Cen MT"/>
              </a:rPr>
              <a:t>-</a:t>
            </a:r>
            <a:r>
              <a:rPr lang="en-US" sz="2600" i="1" dirty="0" err="1" smtClean="0">
                <a:solidFill>
                  <a:schemeClr val="tx1"/>
                </a:solidFill>
                <a:latin typeface="Tw Cen MT"/>
                <a:cs typeface="Tw Cen MT"/>
              </a:rPr>
              <a:t>I</a:t>
            </a:r>
            <a:r>
              <a:rPr lang="en-US" sz="2600" i="1" baseline="-25000" dirty="0" err="1" smtClean="0">
                <a:solidFill>
                  <a:schemeClr val="tx1"/>
                </a:solidFill>
                <a:latin typeface="Tw Cen MT"/>
                <a:cs typeface="Tw Cen MT"/>
              </a:rPr>
              <a:t>p</a:t>
            </a:r>
            <a:r>
              <a:rPr lang="en-US" sz="2600" i="1" dirty="0" smtClean="0">
                <a:solidFill>
                  <a:schemeClr val="tx1"/>
                </a:solidFill>
                <a:latin typeface="Tw Cen MT"/>
                <a:cs typeface="Tw Cen MT"/>
              </a:rPr>
              <a:t>/I</a:t>
            </a:r>
            <a:r>
              <a:rPr lang="en-US" sz="2600" i="1" baseline="-25000" dirty="0" smtClean="0">
                <a:solidFill>
                  <a:schemeClr val="tx1"/>
                </a:solidFill>
                <a:latin typeface="Tw Cen MT"/>
                <a:cs typeface="Tw Cen MT"/>
              </a:rPr>
              <a:t>s</a:t>
            </a:r>
            <a:r>
              <a:rPr lang="en-US" sz="2600" i="1" dirty="0" smtClean="0">
                <a:solidFill>
                  <a:schemeClr val="tx1"/>
                </a:solidFill>
                <a:latin typeface="Tw Cen MT"/>
                <a:cs typeface="Tw Cen MT"/>
              </a:rPr>
              <a:t> </a:t>
            </a:r>
            <a:r>
              <a:rPr lang="en-US" sz="2600" i="1" dirty="0" smtClean="0">
                <a:solidFill>
                  <a:schemeClr val="tx1"/>
                </a:solidFill>
                <a:latin typeface="Tw Cen MT"/>
                <a:cs typeface="Tw Cen MT"/>
                <a:sym typeface="Symbol"/>
              </a:rPr>
              <a:t></a:t>
            </a:r>
            <a:r>
              <a:rPr lang="en-US" sz="2600" i="1" dirty="0" smtClean="0">
                <a:solidFill>
                  <a:schemeClr val="tx1"/>
                </a:solidFill>
                <a:latin typeface="Tw Cen MT"/>
                <a:cs typeface="Tw Cen MT"/>
              </a:rPr>
              <a:t> 2000</a:t>
            </a:r>
            <a:endParaRPr lang="it-IT" sz="2600" i="1" dirty="0">
              <a:solidFill>
                <a:schemeClr val="tx1"/>
              </a:solidFill>
              <a:latin typeface="Tw Cen MT"/>
              <a:cs typeface="Tw Cen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2971800"/>
            <a:ext cx="4885447" cy="39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14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3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4824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5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6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0000" y="25940"/>
            <a:ext cx="7281863" cy="7175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solidFill>
                  <a:srgbClr val="FFFFFF"/>
                </a:solidFill>
                <a:latin typeface="Tw Cen MT"/>
              </a:rPr>
              <a:t>CONCLUSIONS</a:t>
            </a:r>
            <a:endParaRPr lang="en-US" sz="4000" b="1" i="1" kern="0" dirty="0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4831" name="Segnaposto contenuto 2"/>
          <p:cNvSpPr txBox="1">
            <a:spLocks/>
          </p:cNvSpPr>
          <p:nvPr/>
        </p:nvSpPr>
        <p:spPr bwMode="auto">
          <a:xfrm>
            <a:off x="1" y="1693863"/>
            <a:ext cx="10160000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370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A DCCT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of nominal current of 100 kA,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4.2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K, background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field of 1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T, and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performance comparable to the room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temperature was designed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Cryogenic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permalloy </a:t>
            </a:r>
            <a:r>
              <a:rPr lang="en-US" sz="2900" b="1" i="1" dirty="0" err="1" smtClean="0">
                <a:solidFill>
                  <a:srgbClr val="3E5D78"/>
                </a:solidFill>
                <a:latin typeface="Tw Cen MT" charset="0"/>
              </a:rPr>
              <a:t>CryoPhy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 for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cores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implementation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Shield of MgB2 for improving costs and engineering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Shielding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efficiency improved combining ferromagnetic and superconducting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shield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Design validated both in simulation and by a proof demonstrator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900" b="1" i="1" dirty="0" smtClean="0">
              <a:solidFill>
                <a:srgbClr val="3E5D78"/>
              </a:solidFill>
              <a:latin typeface="Tw Cen MT" charset="0"/>
            </a:endParaRPr>
          </a:p>
          <a:p>
            <a:pPr lvl="3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3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4824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5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6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31" name="Segnaposto contenuto 2"/>
          <p:cNvSpPr txBox="1">
            <a:spLocks/>
          </p:cNvSpPr>
          <p:nvPr/>
        </p:nvSpPr>
        <p:spPr bwMode="auto">
          <a:xfrm>
            <a:off x="1" y="1693863"/>
            <a:ext cx="10160000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862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370013" indent="-354013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Ongoing electronics debug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endParaRPr lang="en-US" sz="2900" b="1" i="1" dirty="0" smtClean="0">
              <a:solidFill>
                <a:srgbClr val="3E5D78"/>
              </a:solidFill>
              <a:latin typeface="Tw Cen MT" charset="0"/>
            </a:endParaRP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Experimental characterization of the proof demonstrator </a:t>
            </a:r>
          </a:p>
          <a:p>
            <a:pPr lvl="2" eaLnBrk="1" hangingPunct="1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q"/>
            </a:pP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Realization and test of the final </a:t>
            </a:r>
            <a:r>
              <a:rPr lang="en-US" sz="2900" b="1" i="1" dirty="0">
                <a:solidFill>
                  <a:srgbClr val="3E5D78"/>
                </a:solidFill>
                <a:latin typeface="Tw Cen MT" charset="0"/>
              </a:rPr>
              <a:t>100-kA </a:t>
            </a:r>
            <a:r>
              <a:rPr lang="en-US" sz="2900" b="1" i="1" dirty="0" smtClean="0">
                <a:solidFill>
                  <a:srgbClr val="3E5D78"/>
                </a:solidFill>
                <a:latin typeface="Tw Cen MT" charset="0"/>
              </a:rPr>
              <a:t>prototype</a:t>
            </a:r>
            <a:endParaRPr lang="en-US" sz="2900" b="1" i="1" dirty="0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22400" y="29183"/>
            <a:ext cx="7281863" cy="7175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solidFill>
                  <a:srgbClr val="FFFFFF"/>
                </a:solidFill>
                <a:latin typeface="Tw Cen MT"/>
              </a:rPr>
              <a:t>FUTURE </a:t>
            </a:r>
            <a:r>
              <a:rPr lang="en-US" sz="4000" b="1" i="1" kern="0" dirty="0" smtClean="0">
                <a:solidFill>
                  <a:srgbClr val="FFFFFF"/>
                </a:solidFill>
                <a:latin typeface="Tw Cen MT"/>
              </a:rPr>
              <a:t>WORK</a:t>
            </a:r>
            <a:endParaRPr lang="en-US" sz="4000" b="1" i="1" kern="0" dirty="0">
              <a:solidFill>
                <a:srgbClr val="FFFFFF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969676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7863" y="137001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133350"/>
            <a:ext cx="2222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r>
              <a:rPr lang="en-GB" sz="1300">
                <a:solidFill>
                  <a:srgbClr val="FFFFFF"/>
                </a:solidFill>
                <a:latin typeface="Times New Roman" charset="0"/>
                <a:ea typeface="Calibri" charset="0"/>
              </a:rPr>
              <a:t>	</a:t>
            </a:r>
            <a:r>
              <a:rPr lang="it-IT" sz="700">
                <a:solidFill>
                  <a:srgbClr val="FFFFFF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3" name="AutoShape 14"/>
          <p:cNvSpPr>
            <a:spLocks noChangeAspect="1" noChangeArrowheads="1" noTextEdit="1"/>
          </p:cNvSpPr>
          <p:nvPr/>
        </p:nvSpPr>
        <p:spPr bwMode="auto">
          <a:xfrm>
            <a:off x="0" y="0"/>
            <a:ext cx="63674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4824" name="Rectangle 13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5" name="Rectangle 4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4826" name="Rectangle 6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22400" y="29183"/>
            <a:ext cx="7281863" cy="1333696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</a:rPr>
              <a:t>THANK YOU </a:t>
            </a:r>
          </a:p>
          <a:p>
            <a:pPr algn="ctr">
              <a:defRPr/>
            </a:pPr>
            <a:r>
              <a:rPr lang="en-US" sz="4000" b="1" i="1" kern="0" dirty="0" smtClean="0">
                <a:latin typeface="Tw Cen MT"/>
              </a:rPr>
              <a:t>FOR YOUR ATTENTION!</a:t>
            </a:r>
            <a:endParaRPr lang="en-US" sz="4000" b="1" i="1" kern="0" dirty="0">
              <a:latin typeface="Tw Cen MT"/>
            </a:endParaRP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1346742" y="1905909"/>
            <a:ext cx="7737864" cy="4636264"/>
            <a:chOff x="1738" y="1769"/>
            <a:chExt cx="3425" cy="2272"/>
          </a:xfrm>
        </p:grpSpPr>
        <p:pic>
          <p:nvPicPr>
            <p:cNvPr id="17" name="Picture 5" descr="sleeping-audien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" y="1769"/>
              <a:ext cx="3425" cy="2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088" y="3615"/>
              <a:ext cx="1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603AB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2700000" algn="ctr" rotWithShape="0">
                      <a:srgbClr val="A603AB">
                        <a:gamma/>
                        <a:shade val="60000"/>
                        <a:invGamma/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220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38200"/>
            <a:ext cx="10160000" cy="7672866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Unisannio Team at CERN </a:t>
            </a:r>
          </a:p>
          <a:p>
            <a:pPr marL="811739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 smtClean="0">
                <a:solidFill>
                  <a:srgbClr val="FF0000"/>
                </a:solidFill>
                <a:latin typeface="Tw Cen MT" pitchFamily="34" charset="0"/>
              </a:rPr>
              <a:t>Now</a:t>
            </a: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: </a:t>
            </a:r>
            <a:r>
              <a:rPr lang="en-US" sz="2400" b="1" i="1" dirty="0" smtClean="0">
                <a:solidFill>
                  <a:srgbClr val="3E5D78"/>
                </a:solidFill>
                <a:latin typeface="Tw Cen MT" pitchFamily="34" charset="0"/>
              </a:rPr>
              <a:t>Ongoing </a:t>
            </a:r>
            <a:r>
              <a:rPr lang="en-US" sz="2400" b="1" i="1" dirty="0">
                <a:solidFill>
                  <a:srgbClr val="3E5D78"/>
                </a:solidFill>
                <a:latin typeface="Tw Cen MT" pitchFamily="34" charset="0"/>
              </a:rPr>
              <a:t>RD </a:t>
            </a:r>
            <a:r>
              <a:rPr lang="en-US" sz="2400" b="1" i="1" dirty="0" smtClean="0">
                <a:solidFill>
                  <a:srgbClr val="3E5D78"/>
                </a:solidFill>
                <a:latin typeface="Tw Cen MT" pitchFamily="34" charset="0"/>
              </a:rPr>
              <a:t>Projects</a:t>
            </a:r>
            <a:endParaRPr lang="en-US" sz="24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308095" lvl="3" indent="-3429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Superconducting Devices: cryogenic DCCT, controller for SC </a:t>
            </a:r>
            <a:r>
              <a:rPr lang="en-US" sz="2400" i="1" dirty="0" err="1" smtClean="0">
                <a:solidFill>
                  <a:srgbClr val="3E5D78"/>
                </a:solidFill>
                <a:latin typeface="Tw Cen MT" pitchFamily="34" charset="0"/>
              </a:rPr>
              <a:t>trasfo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319734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Power Supply Metrology: </a:t>
            </a:r>
            <a:r>
              <a:rPr lang="en-US" sz="2400" i="1" u="sng" dirty="0" smtClean="0">
                <a:solidFill>
                  <a:srgbClr val="3E5D78"/>
                </a:solidFill>
                <a:latin typeface="Tw Cen MT" pitchFamily="34" charset="0"/>
              </a:rPr>
              <a:t>+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10-ppm repeatability pulse instrument</a:t>
            </a:r>
          </a:p>
          <a:p>
            <a:pPr marL="1319734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err="1" smtClean="0">
                <a:solidFill>
                  <a:srgbClr val="3E5D78"/>
                </a:solidFill>
                <a:latin typeface="Tw Cen MT" pitchFamily="34" charset="0"/>
              </a:rPr>
              <a:t>Cryogeny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 Control: smart machine for Active Magnetic Bearings</a:t>
            </a:r>
          </a:p>
          <a:p>
            <a:pPr marL="1319734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Magnetic Meas.: field mapper, pulsed magnets, and axial magnets    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b="1" i="1" dirty="0" smtClean="0">
                <a:solidFill>
                  <a:srgbClr val="FF0000"/>
                </a:solidFill>
                <a:latin typeface="Tw Cen MT" pitchFamily="34" charset="0"/>
              </a:rPr>
              <a:t>Tomorrow</a:t>
            </a: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: Unisannio Team on IM for Particle Accelerators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914400" lvl="1" indent="-4572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b="1" i="1" dirty="0" smtClean="0">
                <a:solidFill>
                  <a:srgbClr val="3E5D78"/>
                </a:solidFill>
                <a:latin typeface="Tw Cen MT" pitchFamily="34" charset="0"/>
              </a:rPr>
              <a:t>New </a:t>
            </a:r>
            <a:r>
              <a:rPr lang="en-US" sz="2400" b="1" i="1" dirty="0">
                <a:solidFill>
                  <a:srgbClr val="3E5D78"/>
                </a:solidFill>
                <a:latin typeface="Tw Cen MT" pitchFamily="34" charset="0"/>
              </a:rPr>
              <a:t>RD </a:t>
            </a:r>
            <a:r>
              <a:rPr lang="en-US" sz="2400" b="1" i="1" dirty="0" smtClean="0">
                <a:solidFill>
                  <a:srgbClr val="3E5D78"/>
                </a:solidFill>
                <a:latin typeface="Tw Cen MT" pitchFamily="34" charset="0"/>
              </a:rPr>
              <a:t>Projects</a:t>
            </a:r>
          </a:p>
          <a:p>
            <a:pPr marL="1371600" lvl="2" indent="-4572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CERN: PACMAN (PCB coil, wires)</a:t>
            </a:r>
          </a:p>
          <a:p>
            <a:pPr marL="1371600" lvl="2" indent="-4572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Contacts to be formalized with UA9, ATLAS, and </a:t>
            </a:r>
            <a:r>
              <a:rPr lang="en-US" sz="2400" i="1" dirty="0" err="1" smtClean="0">
                <a:solidFill>
                  <a:srgbClr val="3E5D78"/>
                </a:solidFill>
                <a:latin typeface="Tw Cen MT" pitchFamily="34" charset="0"/>
              </a:rPr>
              <a:t>UniGeneva</a:t>
            </a:r>
            <a:endParaRPr lang="en-US" sz="2400" i="1" dirty="0" smtClean="0">
              <a:solidFill>
                <a:srgbClr val="3E5D78"/>
              </a:solidFill>
              <a:latin typeface="Tw Cen MT" pitchFamily="34" charset="0"/>
            </a:endParaRPr>
          </a:p>
          <a:p>
            <a:pPr marL="914400" lvl="1" indent="-4572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CH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s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pin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-off company (instrumentation technologies for security)</a:t>
            </a:r>
          </a:p>
          <a:p>
            <a:pPr marL="914400" lvl="1" indent="-4572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Idea for a </a:t>
            </a:r>
            <a:r>
              <a:rPr lang="en-US" sz="2400" i="1" u="sng" dirty="0" smtClean="0">
                <a:solidFill>
                  <a:srgbClr val="3E5D78"/>
                </a:solidFill>
                <a:latin typeface="Tw Cen MT" pitchFamily="34" charset="0"/>
              </a:rPr>
              <a:t>Joined IMEKO/IEEE Scientific Working Group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 </a:t>
            </a:r>
            <a:r>
              <a:rPr lang="en-US" sz="2400" i="1" u="sng" dirty="0" smtClean="0">
                <a:solidFill>
                  <a:srgbClr val="3E5D78"/>
                </a:solidFill>
                <a:latin typeface="Tw Cen MT" pitchFamily="34" charset="0"/>
              </a:rPr>
              <a:t>on Instrumentation and Measurement for Particle Accelerators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:</a:t>
            </a:r>
          </a:p>
          <a:p>
            <a:pPr lvl="2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defRPr/>
            </a:pPr>
            <a:r>
              <a:rPr lang="en-US" sz="2400" b="1" i="1" dirty="0" smtClean="0">
                <a:solidFill>
                  <a:srgbClr val="3E5D78"/>
                </a:solidFill>
                <a:latin typeface="Tw Cen MT" pitchFamily="34" charset="0"/>
              </a:rPr>
              <a:t>Please, join as a founding member!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  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371600" lvl="2" indent="-4572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endParaRPr lang="en-US" sz="2900" b="1" i="1" dirty="0" smtClean="0">
              <a:solidFill>
                <a:srgbClr val="3E5D78"/>
              </a:solidFill>
              <a:latin typeface="Tw Cen MT" pitchFamily="34" charset="0"/>
            </a:endParaRPr>
          </a:p>
          <a:p>
            <a:pPr marL="1422395" lvl="3" indent="-457200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/>
              <a:buChar char="•"/>
              <a:defRPr/>
            </a:pP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0000" y="34925"/>
            <a:ext cx="7281863" cy="719138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CONTEXT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8703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95400"/>
            <a:ext cx="8636000" cy="50798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Facility for Research on Superconducting Cables (</a:t>
            </a:r>
            <a:r>
              <a:rPr lang="en-US" sz="2900" b="1" i="1" dirty="0" err="1">
                <a:solidFill>
                  <a:srgbClr val="3E5D78"/>
                </a:solidFill>
                <a:latin typeface="Tw Cen MT" pitchFamily="34" charset="0"/>
              </a:rPr>
              <a:t>FReSCa</a:t>
            </a: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)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Testing temperatures from 1.9 to 4.5 K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Background field up to 10.3 T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Cable testing using superconducting </a:t>
            </a: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	transformers</a:t>
            </a:r>
          </a:p>
          <a:p>
            <a:pPr marL="862534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Secondary current I</a:t>
            </a:r>
            <a:r>
              <a:rPr lang="en-US" sz="2400" i="1" baseline="-25000" dirty="0">
                <a:solidFill>
                  <a:srgbClr val="3E5D78"/>
                </a:solidFill>
                <a:latin typeface="Tw Cen MT" pitchFamily="34" charset="0"/>
              </a:rPr>
              <a:t>2max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 of 32 kA </a:t>
            </a:r>
          </a:p>
          <a:p>
            <a:pPr marL="507995" lvl="1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				(</a:t>
            </a:r>
            <a:r>
              <a:rPr lang="en-US" dirty="0"/>
              <a:t>70 kA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 Dec. 2013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,</a:t>
            </a:r>
          </a:p>
          <a:p>
            <a:pPr marL="507995" lvl="1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	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			 installed by Unisannio)</a:t>
            </a: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7027863" y="2370138"/>
          <a:ext cx="2708275" cy="361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Photo Editor Photo" r:id="rId4" imgW="11428571" imgH="15238095" progId="">
                  <p:embed/>
                </p:oleObj>
              </mc:Choice>
              <mc:Fallback>
                <p:oleObj name="Photo Editor Photo" r:id="rId4" imgW="11428571" imgH="152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863" y="2370138"/>
                        <a:ext cx="2708275" cy="3613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Box 11"/>
          <p:cNvSpPr txBox="1">
            <a:spLocks noChangeArrowheads="1"/>
          </p:cNvSpPr>
          <p:nvPr/>
        </p:nvSpPr>
        <p:spPr bwMode="auto">
          <a:xfrm>
            <a:off x="6773863" y="2062163"/>
            <a:ext cx="326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1300" b="1">
                <a:solidFill>
                  <a:srgbClr val="00B0F0"/>
                </a:solidFill>
              </a:rPr>
              <a:t>Superconducting Transformer Insert</a:t>
            </a:r>
            <a:endParaRPr lang="it-IT" sz="1300" b="1">
              <a:solidFill>
                <a:srgbClr val="00B0F0"/>
              </a:solidFill>
            </a:endParaRPr>
          </a:p>
        </p:txBody>
      </p:sp>
      <p:cxnSp>
        <p:nvCxnSpPr>
          <p:cNvPr id="5125" name="Straight Arrow Connector 15"/>
          <p:cNvCxnSpPr>
            <a:cxnSpLocks noChangeShapeType="1"/>
          </p:cNvCxnSpPr>
          <p:nvPr/>
        </p:nvCxnSpPr>
        <p:spPr bwMode="auto">
          <a:xfrm>
            <a:off x="5559425" y="3810000"/>
            <a:ext cx="17272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14" name="Rectangle 13"/>
          <p:cNvSpPr/>
          <p:nvPr/>
        </p:nvSpPr>
        <p:spPr>
          <a:xfrm>
            <a:off x="1270000" y="34925"/>
            <a:ext cx="7281863" cy="719138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CONTEXT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6067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Object 2"/>
          <p:cNvGraphicFramePr>
            <a:graphicFrameLocks noChangeAspect="1"/>
          </p:cNvGraphicFramePr>
          <p:nvPr/>
        </p:nvGraphicFramePr>
        <p:xfrm>
          <a:off x="7027863" y="2370138"/>
          <a:ext cx="2708275" cy="361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2" name="Photo Editor Photo" r:id="rId4" imgW="11428571" imgH="15238095" progId="">
                  <p:embed/>
                </p:oleObj>
              </mc:Choice>
              <mc:Fallback>
                <p:oleObj name="Photo Editor Photo" r:id="rId4" imgW="11428571" imgH="1523809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863" y="2370138"/>
                        <a:ext cx="2708275" cy="3613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TextBox 21"/>
          <p:cNvSpPr txBox="1">
            <a:spLocks noChangeArrowheads="1"/>
          </p:cNvSpPr>
          <p:nvPr/>
        </p:nvSpPr>
        <p:spPr bwMode="auto">
          <a:xfrm>
            <a:off x="6773863" y="2062163"/>
            <a:ext cx="326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1300" b="1">
                <a:solidFill>
                  <a:srgbClr val="00B0F0"/>
                </a:solidFill>
              </a:rPr>
              <a:t>Superconducting Transformer Insert</a:t>
            </a:r>
            <a:endParaRPr lang="it-IT" sz="1300" b="1">
              <a:solidFill>
                <a:srgbClr val="00B0F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93863"/>
            <a:ext cx="7112000" cy="4453781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Secondary Current: Measurement System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Rogowski Coils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Fast Digital Integrator</a:t>
            </a: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Drawbacks</a:t>
            </a:r>
          </a:p>
          <a:p>
            <a:pPr marL="862534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Relative measurements</a:t>
            </a:r>
          </a:p>
          <a:p>
            <a:pPr marL="1370529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Need for </a:t>
            </a: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knowledge of starting current</a:t>
            </a:r>
            <a:endParaRPr lang="en-US" sz="24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827729" lvl="3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Reset secondary current after each run</a:t>
            </a:r>
          </a:p>
          <a:p>
            <a:pPr marL="862534" lvl="1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Drift limits integration accuracy for long runs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1800" b="1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450138" y="4656138"/>
            <a:ext cx="931862" cy="847725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101599" tIns="50799" rIns="101599" bIns="50799"/>
          <a:lstStyle/>
          <a:p>
            <a:pPr defTabSz="1015990" eaLnBrk="0" hangingPunct="0">
              <a:defRPr/>
            </a:pPr>
            <a:endParaRPr lang="it-IT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50" name="Elbow Connector 19"/>
          <p:cNvCxnSpPr>
            <a:cxnSpLocks noChangeShapeType="1"/>
            <a:endCxn id="14" idx="1"/>
          </p:cNvCxnSpPr>
          <p:nvPr/>
        </p:nvCxnSpPr>
        <p:spPr bwMode="auto">
          <a:xfrm>
            <a:off x="2878138" y="2370138"/>
            <a:ext cx="4572000" cy="2709862"/>
          </a:xfrm>
          <a:prstGeom prst="bentConnector3">
            <a:avLst>
              <a:gd name="adj1" fmla="val 85801"/>
            </a:avLst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21" name="Rectangle 20"/>
          <p:cNvSpPr/>
          <p:nvPr/>
        </p:nvSpPr>
        <p:spPr>
          <a:xfrm>
            <a:off x="1270000" y="76200"/>
            <a:ext cx="7281863" cy="7175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CONTEXT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270000" y="5029200"/>
            <a:ext cx="533400" cy="3048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76200"/>
            <a:ext cx="7281863" cy="7175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CONTEXT</a:t>
            </a:r>
            <a:endParaRPr lang="it-IT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863" y="1862138"/>
            <a:ext cx="9736137" cy="4287325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Market </a:t>
            </a:r>
            <a:r>
              <a:rPr lang="en-US" sz="2900" b="1" i="1" dirty="0" smtClean="0">
                <a:solidFill>
                  <a:srgbClr val="3E5D78"/>
                </a:solidFill>
                <a:latin typeface="Tw Cen MT" pitchFamily="34" charset="0"/>
              </a:rPr>
              <a:t>obvious solution</a:t>
            </a: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DC Current Transformer (DCCT)</a:t>
            </a:r>
            <a:endParaRPr lang="en-US" sz="29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370529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Better stability</a:t>
            </a:r>
          </a:p>
          <a:p>
            <a:pPr marL="1370529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Better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resolution</a:t>
            </a:r>
          </a:p>
          <a:p>
            <a:pPr marL="1370529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r>
              <a:rPr lang="en-US" sz="2400" i="1" dirty="0" smtClean="0">
                <a:solidFill>
                  <a:srgbClr val="3E5D78"/>
                </a:solidFill>
                <a:latin typeface="Tw Cen MT" pitchFamily="34" charset="0"/>
              </a:rPr>
              <a:t>Absolute </a:t>
            </a:r>
            <a:r>
              <a:rPr lang="en-US" sz="2400" i="1" dirty="0">
                <a:solidFill>
                  <a:srgbClr val="3E5D78"/>
                </a:solidFill>
                <a:latin typeface="Tw Cen MT" pitchFamily="34" charset="0"/>
              </a:rPr>
              <a:t>measurements</a:t>
            </a:r>
          </a:p>
          <a:p>
            <a:pPr marL="1370529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endParaRPr lang="en-US" sz="2900" b="1" i="1" dirty="0">
              <a:solidFill>
                <a:srgbClr val="3E5D78"/>
              </a:solidFill>
              <a:latin typeface="Tw Cen MT" pitchFamily="34" charset="0"/>
            </a:endParaRPr>
          </a:p>
          <a:p>
            <a:pPr marL="354539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Wingdings" pitchFamily="2" charset="2"/>
              <a:buChar char=""/>
              <a:defRPr/>
            </a:pPr>
            <a:r>
              <a:rPr lang="en-US" sz="2900" b="1" i="1" dirty="0">
                <a:solidFill>
                  <a:srgbClr val="3E5D78"/>
                </a:solidFill>
                <a:latin typeface="Tw Cen MT" pitchFamily="34" charset="0"/>
              </a:rPr>
              <a:t>But not available for cryogenic applications</a:t>
            </a:r>
          </a:p>
          <a:p>
            <a:pPr marL="862534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Courier New" pitchFamily="49" charset="0"/>
              <a:buChar char="o"/>
              <a:defRPr/>
            </a:pPr>
            <a:endParaRPr lang="en-US" sz="2800" i="1" dirty="0">
              <a:solidFill>
                <a:srgbClr val="3E5D78"/>
              </a:solidFill>
              <a:latin typeface="Tw Cen MT" pitchFamily="34" charset="0"/>
            </a:endParaRPr>
          </a:p>
          <a:p>
            <a:pPr marL="1370529" lvl="2" indent="-354539">
              <a:lnSpc>
                <a:spcPct val="90000"/>
              </a:lnSpc>
              <a:spcBef>
                <a:spcPts val="778"/>
              </a:spcBef>
              <a:buClr>
                <a:srgbClr val="9FB8CD"/>
              </a:buClr>
              <a:buSzPct val="60000"/>
              <a:buFont typeface="Arial" pitchFamily="34" charset="0"/>
              <a:buChar char="•"/>
              <a:defRPr/>
            </a:pPr>
            <a:endParaRPr lang="en-US" sz="2800" i="1" dirty="0">
              <a:solidFill>
                <a:srgbClr val="3E5D78"/>
              </a:solidFill>
              <a:latin typeface="Tw Cen MT" pitchFamily="34" charset="0"/>
            </a:endParaRP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752600"/>
            <a:ext cx="2984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00" y="30163"/>
            <a:ext cx="7281863" cy="194945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DC CURRENT TRANSFORMER</a:t>
            </a:r>
          </a:p>
          <a:p>
            <a:pPr algn="ctr">
              <a:defRPr/>
            </a:pPr>
            <a:endParaRPr lang="en-US" sz="4000" b="1" i="1" kern="0" dirty="0">
              <a:solidFill>
                <a:srgbClr val="3E5D78"/>
              </a:solidFill>
              <a:latin typeface="Tw Cen M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Principle of Operation</a:t>
            </a:r>
            <a:endParaRPr lang="it-IT" dirty="0"/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279400" y="2438400"/>
            <a:ext cx="9736138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Wingdings" charset="0"/>
              <a:buChar char=""/>
            </a:pPr>
            <a:r>
              <a:rPr lang="en-US" sz="2900" b="1" i="1">
                <a:solidFill>
                  <a:srgbClr val="3E5D78"/>
                </a:solidFill>
                <a:latin typeface="Tw Cen MT" charset="0"/>
              </a:rPr>
              <a:t>DC Current Transformer combines </a:t>
            </a:r>
            <a:r>
              <a:rPr lang="en-US" sz="2900" b="1" i="1">
                <a:solidFill>
                  <a:srgbClr val="3E5D78"/>
                </a:solidFill>
                <a:latin typeface="Tw Cen MT" charset="0"/>
                <a:sym typeface="Symbol" charset="0"/>
              </a:rPr>
              <a:t>[Appelo, 1977]:</a:t>
            </a:r>
            <a:endParaRPr lang="en-US" sz="2900" b="1" i="1">
              <a:solidFill>
                <a:srgbClr val="3E5D78"/>
              </a:solidFill>
              <a:latin typeface="Tw Cen MT" charset="0"/>
            </a:endParaRPr>
          </a:p>
          <a:p>
            <a:pPr marL="1370013" lvl="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endParaRPr lang="en-US" sz="2800" i="1">
              <a:solidFill>
                <a:srgbClr val="3E5D78"/>
              </a:solidFill>
              <a:latin typeface="Tw Cen MT" charset="0"/>
            </a:endParaRPr>
          </a:p>
          <a:p>
            <a:pPr marL="1370013" lvl="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>
                <a:solidFill>
                  <a:srgbClr val="3E5D78"/>
                </a:solidFill>
                <a:latin typeface="Tw Cen MT" charset="0"/>
              </a:rPr>
              <a:t>Compensated transformer </a:t>
            </a:r>
          </a:p>
          <a:p>
            <a:pPr marL="1370013" lvl="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endParaRPr lang="en-US" sz="2900" i="1">
              <a:solidFill>
                <a:srgbClr val="3E5D78"/>
              </a:solidFill>
              <a:latin typeface="Tw Cen MT" charset="0"/>
            </a:endParaRPr>
          </a:p>
          <a:p>
            <a:pPr marL="1370013" lvl="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Courier New" charset="0"/>
              <a:buChar char="o"/>
            </a:pPr>
            <a:r>
              <a:rPr lang="en-US" sz="2900" i="1">
                <a:solidFill>
                  <a:srgbClr val="3E5D78"/>
                </a:solidFill>
                <a:latin typeface="Tw Cen MT" charset="0"/>
              </a:rPr>
              <a:t>Magnetic modulator</a:t>
            </a: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endParaRPr lang="en-US" sz="2800" i="1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endParaRPr lang="en-US" sz="2800" i="1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endParaRPr lang="en-US" sz="2800" i="1">
              <a:solidFill>
                <a:srgbClr val="3E5D78"/>
              </a:solidFill>
              <a:latin typeface="Tw Cen MT" charset="0"/>
            </a:endParaRPr>
          </a:p>
          <a:p>
            <a:pPr marL="1370013" lvl="2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  <a:buFont typeface="Arial" charset="0"/>
              <a:buChar char="•"/>
            </a:pPr>
            <a:endParaRPr lang="en-US" sz="2800" i="1">
              <a:solidFill>
                <a:srgbClr val="3E5D78"/>
              </a:solidFill>
              <a:latin typeface="Tw Cen MT" charset="0"/>
            </a:endParaRPr>
          </a:p>
        </p:txBody>
      </p:sp>
      <p:sp>
        <p:nvSpPr>
          <p:cNvPr id="15364" name="Rectangle 1"/>
          <p:cNvSpPr>
            <a:spLocks noChangeArrowheads="1"/>
          </p:cNvSpPr>
          <p:nvPr/>
        </p:nvSpPr>
        <p:spPr bwMode="auto">
          <a:xfrm>
            <a:off x="431800" y="6324600"/>
            <a:ext cx="9601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4013" indent="-354013">
              <a:lnSpc>
                <a:spcPct val="90000"/>
              </a:lnSpc>
              <a:spcBef>
                <a:spcPts val="775"/>
              </a:spcBef>
              <a:buClr>
                <a:srgbClr val="9FB8CD"/>
              </a:buClr>
              <a:buSzPct val="60000"/>
            </a:pPr>
            <a:r>
              <a:rPr lang="en-US">
                <a:solidFill>
                  <a:srgbClr val="3E5D78"/>
                </a:solidFill>
                <a:latin typeface="Tw Cen MT" charset="0"/>
                <a:sym typeface="Symbol" charset="0"/>
              </a:rPr>
              <a:t>H. C. Appelo, “The Zero-Flux DC Current Transformer A High Precision Bipolar Wide-Band Measuring Device”, </a:t>
            </a:r>
            <a:r>
              <a:rPr lang="en-US" i="1">
                <a:solidFill>
                  <a:srgbClr val="3E5D78"/>
                </a:solidFill>
                <a:latin typeface="Tw Cen MT" charset="0"/>
                <a:sym typeface="Symbol" charset="0"/>
              </a:rPr>
              <a:t>IEEE Trans. Nuc. Scien</a:t>
            </a:r>
            <a:r>
              <a:rPr lang="en-US">
                <a:solidFill>
                  <a:srgbClr val="3E5D78"/>
                </a:solidFill>
                <a:latin typeface="Tw Cen MT" charset="0"/>
                <a:sym typeface="Symbol" charset="0"/>
              </a:rPr>
              <a:t>., 24 (3), 1977.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8000" y="1350963"/>
            <a:ext cx="7366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 anchor="ctr">
            <a:spAutoFit/>
          </a:bodyPr>
          <a:lstStyle/>
          <a:p>
            <a:pPr indent="202846" defTabSz="1015990" eaLnBrk="0" hangingPunct="0">
              <a:defRPr/>
            </a:pPr>
            <a:r>
              <a:rPr lang="en-US" sz="1600" b="1" i="1" kern="0" dirty="0">
                <a:solidFill>
                  <a:srgbClr val="FFFFFF"/>
                </a:solidFill>
              </a:rPr>
              <a:t> </a:t>
            </a:r>
            <a:endParaRPr lang="en-US" sz="1600" i="1" kern="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3800" y="76200"/>
            <a:ext cx="7281863" cy="1333500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algn="ctr">
              <a:defRPr/>
            </a:pPr>
            <a:r>
              <a:rPr lang="en-US" sz="4000" b="1" i="1" kern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w Cen MT"/>
                <a:ea typeface="+mj-ea"/>
                <a:cs typeface="+mj-cs"/>
              </a:rPr>
              <a:t>DC CURRENT TRANSFORMER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srgbClr val="3E5D78"/>
                </a:solidFill>
                <a:latin typeface="Tw Cen MT"/>
                <a:ea typeface="+mj-ea"/>
                <a:cs typeface="+mj-cs"/>
              </a:rPr>
              <a:t>Current transformer principle</a:t>
            </a:r>
            <a:endParaRPr lang="it-IT" b="1" dirty="0"/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40198" r="6931" b="-1421"/>
          <a:stretch>
            <a:fillRect/>
          </a:stretch>
        </p:blipFill>
        <p:spPr bwMode="auto">
          <a:xfrm>
            <a:off x="5956300" y="1524000"/>
            <a:ext cx="41878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810000"/>
            <a:ext cx="387667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431800" y="2514600"/>
            <a:ext cx="6400800" cy="3116263"/>
            <a:chOff x="127001" y="2438400"/>
            <a:chExt cx="6400800" cy="3115733"/>
          </a:xfrm>
        </p:grpSpPr>
        <p:sp>
          <p:nvSpPr>
            <p:cNvPr id="16390" name="Down Arrow 22"/>
            <p:cNvSpPr>
              <a:spLocks noChangeArrowheads="1"/>
            </p:cNvSpPr>
            <p:nvPr/>
          </p:nvSpPr>
          <p:spPr bwMode="auto">
            <a:xfrm>
              <a:off x="2184400" y="4191000"/>
              <a:ext cx="423333" cy="592667"/>
            </a:xfrm>
            <a:prstGeom prst="downArrow">
              <a:avLst>
                <a:gd name="adj1" fmla="val 50000"/>
                <a:gd name="adj2" fmla="val 4999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01599" tIns="50799" rIns="101599" bIns="50799"/>
            <a:lstStyle/>
            <a:p>
              <a:pPr defTabSz="1014413" eaLnBrk="0" hangingPunct="0"/>
              <a:endParaRPr lang="it-IT">
                <a:solidFill>
                  <a:schemeClr val="tx1"/>
                </a:solidFill>
                <a:cs typeface="Arial" charset="0"/>
              </a:endParaRPr>
            </a:p>
          </p:txBody>
        </p:sp>
        <p:pic>
          <p:nvPicPr>
            <p:cNvPr id="16391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00" y="2438400"/>
              <a:ext cx="2209800" cy="555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00" y="3048000"/>
              <a:ext cx="291374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Segnaposto contenuto 2"/>
            <p:cNvSpPr txBox="1">
              <a:spLocks/>
            </p:cNvSpPr>
            <p:nvPr/>
          </p:nvSpPr>
          <p:spPr bwMode="auto">
            <a:xfrm>
              <a:off x="127001" y="4876385"/>
              <a:ext cx="6400800" cy="677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9" tIns="50799" rIns="101599" bIns="50799"/>
            <a:lstStyle/>
            <a:p>
              <a:pPr marL="354539" indent="-354539">
                <a:lnSpc>
                  <a:spcPct val="90000"/>
                </a:lnSpc>
                <a:spcBef>
                  <a:spcPts val="778"/>
                </a:spcBef>
                <a:buClr>
                  <a:srgbClr val="9FB8CD"/>
                </a:buClr>
                <a:buSzPct val="60000"/>
                <a:defRPr/>
              </a:pPr>
              <a:r>
                <a:rPr lang="en-US" sz="2700" b="1" i="1" dirty="0">
                  <a:solidFill>
                    <a:schemeClr val="accent2">
                      <a:lumMod val="50000"/>
                    </a:schemeClr>
                  </a:solidFill>
                  <a:latin typeface="Tw Cen MT" pitchFamily="34" charset="0"/>
                </a:rPr>
                <a:t>Magnetization current  I</a:t>
              </a:r>
              <a:r>
                <a:rPr lang="en-US" sz="2700" b="1" i="1" baseline="-25000" dirty="0">
                  <a:solidFill>
                    <a:schemeClr val="accent2">
                      <a:lumMod val="50000"/>
                    </a:schemeClr>
                  </a:solidFill>
                  <a:latin typeface="Tw Cen MT" pitchFamily="34" charset="0"/>
                </a:rPr>
                <a:t>0</a:t>
              </a:r>
              <a:r>
                <a:rPr lang="en-US" sz="2700" b="1" i="1" dirty="0">
                  <a:solidFill>
                    <a:schemeClr val="accent2">
                      <a:lumMod val="50000"/>
                    </a:schemeClr>
                  </a:solidFill>
                  <a:latin typeface="Tw Cen MT" pitchFamily="34" charset="0"/>
                </a:rPr>
                <a:t> </a:t>
              </a:r>
              <a:endParaRPr lang="en-US" sz="2700" b="1" i="1" dirty="0" smtClean="0">
                <a:solidFill>
                  <a:schemeClr val="accent2">
                    <a:lumMod val="50000"/>
                  </a:schemeClr>
                </a:solidFill>
                <a:latin typeface="Tw Cen MT" pitchFamily="34" charset="0"/>
              </a:endParaRPr>
            </a:p>
            <a:p>
              <a:pPr marL="354539" indent="-354539">
                <a:lnSpc>
                  <a:spcPct val="90000"/>
                </a:lnSpc>
                <a:spcBef>
                  <a:spcPts val="778"/>
                </a:spcBef>
                <a:buClr>
                  <a:srgbClr val="9FB8CD"/>
                </a:buClr>
                <a:buSzPct val="60000"/>
                <a:defRPr/>
              </a:pPr>
              <a:r>
                <a:rPr lang="en-US" sz="2700" b="1" i="1" dirty="0" smtClean="0">
                  <a:solidFill>
                    <a:schemeClr val="accent2">
                      <a:lumMod val="50000"/>
                    </a:schemeClr>
                  </a:solidFill>
                  <a:latin typeface="Tw Cen MT" pitchFamily="34" charset="0"/>
                </a:rPr>
                <a:t>intrinsic </a:t>
              </a:r>
              <a:r>
                <a:rPr lang="en-US" sz="2700" b="1" i="1" dirty="0">
                  <a:solidFill>
                    <a:schemeClr val="accent2">
                      <a:lumMod val="50000"/>
                    </a:schemeClr>
                  </a:solidFill>
                  <a:latin typeface="Tw Cen MT" pitchFamily="34" charset="0"/>
                </a:rPr>
                <a:t>error source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T-MEL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lnDef>
  </a:objectDefaults>
  <a:extraClrSchemeLst>
    <a:extraClrScheme>
      <a:clrScheme name="AT-MEL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5686</TotalTime>
  <Pages>0</Pages>
  <Words>1775</Words>
  <Characters>0</Characters>
  <Application>Microsoft Macintosh PowerPoint</Application>
  <PresentationFormat>Custom</PresentationFormat>
  <Lines>0</Lines>
  <Paragraphs>469</Paragraphs>
  <Slides>36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AT-MEL_template</vt:lpstr>
      <vt:lpstr>Photo Editor Photo</vt:lpstr>
      <vt:lpstr>Document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keywords/>
  <dc:description/>
  <cp:lastModifiedBy>Pasquale Arpaia</cp:lastModifiedBy>
  <cp:revision>342</cp:revision>
  <dcterms:modified xsi:type="dcterms:W3CDTF">2013-06-06T11:44:27Z</dcterms:modified>
</cp:coreProperties>
</file>