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555" r:id="rId2"/>
    <p:sldId id="564" r:id="rId3"/>
    <p:sldId id="568" r:id="rId4"/>
    <p:sldId id="572" r:id="rId5"/>
    <p:sldId id="573" r:id="rId6"/>
    <p:sldId id="569" r:id="rId7"/>
    <p:sldId id="570" r:id="rId8"/>
    <p:sldId id="579" r:id="rId9"/>
    <p:sldId id="580" r:id="rId10"/>
    <p:sldId id="571" r:id="rId11"/>
    <p:sldId id="578" r:id="rId12"/>
    <p:sldId id="574" r:id="rId13"/>
    <p:sldId id="575" r:id="rId14"/>
    <p:sldId id="576" r:id="rId15"/>
    <p:sldId id="577" r:id="rId16"/>
    <p:sldId id="581" r:id="rId17"/>
  </p:sldIdLst>
  <p:sldSz cx="9144000" cy="5143500" type="screen16x9"/>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106"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219"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328"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439"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5544" algn="l" defTabSz="914219" rtl="0" eaLnBrk="1" latinLnBrk="0" hangingPunct="1">
      <a:defRPr kern="1200">
        <a:solidFill>
          <a:schemeClr val="tx1"/>
        </a:solidFill>
        <a:latin typeface="Calibri" pitchFamily="34" charset="0"/>
        <a:ea typeface="MS PGothic" pitchFamily="34" charset="-128"/>
        <a:cs typeface="+mn-cs"/>
      </a:defRPr>
    </a:lvl6pPr>
    <a:lvl7pPr marL="2742650" algn="l" defTabSz="914219" rtl="0" eaLnBrk="1" latinLnBrk="0" hangingPunct="1">
      <a:defRPr kern="1200">
        <a:solidFill>
          <a:schemeClr val="tx1"/>
        </a:solidFill>
        <a:latin typeface="Calibri" pitchFamily="34" charset="0"/>
        <a:ea typeface="MS PGothic" pitchFamily="34" charset="-128"/>
        <a:cs typeface="+mn-cs"/>
      </a:defRPr>
    </a:lvl7pPr>
    <a:lvl8pPr marL="3199760" algn="l" defTabSz="914219" rtl="0" eaLnBrk="1" latinLnBrk="0" hangingPunct="1">
      <a:defRPr kern="1200">
        <a:solidFill>
          <a:schemeClr val="tx1"/>
        </a:solidFill>
        <a:latin typeface="Calibri" pitchFamily="34" charset="0"/>
        <a:ea typeface="MS PGothic" pitchFamily="34" charset="-128"/>
        <a:cs typeface="+mn-cs"/>
      </a:defRPr>
    </a:lvl8pPr>
    <a:lvl9pPr marL="3656869" algn="l" defTabSz="914219"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65" autoAdjust="0"/>
    <p:restoredTop sz="99805" autoAdjust="0"/>
  </p:normalViewPr>
  <p:slideViewPr>
    <p:cSldViewPr>
      <p:cViewPr>
        <p:scale>
          <a:sx n="120" d="100"/>
          <a:sy n="120" d="100"/>
        </p:scale>
        <p:origin x="-1208" y="-20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5/19/19</a:t>
            </a:fld>
            <a:endParaRPr lang="en-US" alt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dirty="0"/>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97609" y="0"/>
            <a:ext cx="2982641" cy="464184"/>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5/19/19</a:t>
            </a:fld>
            <a:endParaRPr lang="en-US" alt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88182" y="4416108"/>
            <a:ext cx="5505450" cy="4182427"/>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27"/>
            <a:ext cx="2982641" cy="464184"/>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609" y="8830627"/>
            <a:ext cx="2982641" cy="464184"/>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dirty="0"/>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106"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21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328"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439"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5544" algn="l" defTabSz="914219" rtl="0" eaLnBrk="1" latinLnBrk="0" hangingPunct="1">
      <a:defRPr sz="1200" kern="1200">
        <a:solidFill>
          <a:schemeClr val="tx1"/>
        </a:solidFill>
        <a:latin typeface="+mn-lt"/>
        <a:ea typeface="+mn-ea"/>
        <a:cs typeface="+mn-cs"/>
      </a:defRPr>
    </a:lvl6pPr>
    <a:lvl7pPr marL="2742650" algn="l" defTabSz="914219" rtl="0" eaLnBrk="1" latinLnBrk="0" hangingPunct="1">
      <a:defRPr sz="1200" kern="1200">
        <a:solidFill>
          <a:schemeClr val="tx1"/>
        </a:solidFill>
        <a:latin typeface="+mn-lt"/>
        <a:ea typeface="+mn-ea"/>
        <a:cs typeface="+mn-cs"/>
      </a:defRPr>
    </a:lvl7pPr>
    <a:lvl8pPr marL="3199760" algn="l" defTabSz="914219" rtl="0" eaLnBrk="1" latinLnBrk="0" hangingPunct="1">
      <a:defRPr sz="1200" kern="1200">
        <a:solidFill>
          <a:schemeClr val="tx1"/>
        </a:solidFill>
        <a:latin typeface="+mn-lt"/>
        <a:ea typeface="+mn-ea"/>
        <a:cs typeface="+mn-cs"/>
      </a:defRPr>
    </a:lvl8pPr>
    <a:lvl9pPr marL="3656869" algn="l" defTabSz="91421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8"/>
            <a:ext cx="8686800" cy="1102519"/>
          </a:xfrm>
          <a:solidFill>
            <a:srgbClr val="3399FF"/>
          </a:solidFill>
        </p:spPr>
        <p:txBody>
          <a:bodyPr/>
          <a:lstStyle>
            <a:lvl1pPr algn="ctr">
              <a:defRPr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106" indent="0" algn="ctr">
              <a:buNone/>
              <a:defRPr>
                <a:solidFill>
                  <a:schemeClr val="tx1">
                    <a:tint val="75000"/>
                  </a:schemeClr>
                </a:solidFill>
              </a:defRPr>
            </a:lvl2pPr>
            <a:lvl3pPr marL="914219"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dirty="0"/>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dirty="0"/>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87"/>
            <a:ext cx="1981200" cy="42517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dirty="0"/>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dirty="0"/>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106" indent="0">
              <a:buNone/>
              <a:defRPr sz="1800">
                <a:solidFill>
                  <a:schemeClr val="tx1">
                    <a:tint val="75000"/>
                  </a:schemeClr>
                </a:solidFill>
              </a:defRPr>
            </a:lvl2pPr>
            <a:lvl3pPr marL="914219"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dirty="0"/>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dirty="0"/>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06" indent="0">
              <a:buNone/>
              <a:defRPr sz="2000" b="1"/>
            </a:lvl2pPr>
            <a:lvl3pPr marL="914219"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2400" b="1"/>
            </a:lvl1pPr>
            <a:lvl2pPr marL="457106" indent="0">
              <a:buNone/>
              <a:defRPr sz="2000" b="1"/>
            </a:lvl2pPr>
            <a:lvl3pPr marL="914219"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dirty="0"/>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smtClean="0"/>
              <a:t>PMG</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dirty="0"/>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dirty="0"/>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076336"/>
            <a:ext cx="3008313" cy="3518297"/>
          </a:xfrm>
        </p:spPr>
        <p:txBody>
          <a:bodyPr/>
          <a:lstStyle>
            <a:lvl1pPr marL="0" indent="0">
              <a:buNone/>
              <a:defRPr sz="1400"/>
            </a:lvl1pPr>
            <a:lvl2pPr marL="457106" indent="0">
              <a:buNone/>
              <a:defRPr sz="1200"/>
            </a:lvl2pPr>
            <a:lvl3pPr marL="914219"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dirty="0"/>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106" indent="0">
              <a:buNone/>
              <a:defRPr sz="2800"/>
            </a:lvl2pPr>
            <a:lvl3pPr marL="914219"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pPr lvl="0"/>
            <a:endParaRPr lang="en-US" noProof="0" dirty="0"/>
          </a:p>
        </p:txBody>
      </p:sp>
      <p:sp>
        <p:nvSpPr>
          <p:cNvPr id="4" name="Text Placeholder 3"/>
          <p:cNvSpPr>
            <a:spLocks noGrp="1"/>
          </p:cNvSpPr>
          <p:nvPr>
            <p:ph type="body" sz="half" idx="2"/>
          </p:nvPr>
        </p:nvSpPr>
        <p:spPr>
          <a:xfrm>
            <a:off x="1828800" y="4229110"/>
            <a:ext cx="5486400" cy="603647"/>
          </a:xfrm>
        </p:spPr>
        <p:txBody>
          <a:bodyPr/>
          <a:lstStyle>
            <a:lvl1pPr marL="0" indent="0">
              <a:buNone/>
              <a:defRPr sz="1400"/>
            </a:lvl1pPr>
            <a:lvl2pPr marL="457106" indent="0">
              <a:buNone/>
              <a:defRPr sz="1200"/>
            </a:lvl2pPr>
            <a:lvl3pPr marL="914219"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5/20/2019</a:t>
            </a:r>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PMG</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dirty="0"/>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1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200154"/>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23" tIns="45712" rIns="91423" bIns="45712"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smtClean="0"/>
              <a:t>5/20/2019</a:t>
            </a:r>
            <a:endParaRPr lang="en-US" altLang="en-US" dirty="0"/>
          </a:p>
        </p:txBody>
      </p:sp>
      <p:sp>
        <p:nvSpPr>
          <p:cNvPr id="5" name="Footer Placeholder 4"/>
          <p:cNvSpPr>
            <a:spLocks noGrp="1"/>
          </p:cNvSpPr>
          <p:nvPr>
            <p:ph type="ftr" sz="quarter" idx="3"/>
          </p:nvPr>
        </p:nvSpPr>
        <p:spPr>
          <a:xfrm>
            <a:off x="3171031" y="4914908"/>
            <a:ext cx="2895600" cy="207169"/>
          </a:xfrm>
          <a:prstGeom prst="rect">
            <a:avLst/>
          </a:prstGeom>
        </p:spPr>
        <p:txBody>
          <a:bodyPr vert="horz" lIns="91423" tIns="45712" rIns="91423" bIns="45712"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smtClean="0"/>
              <a:t>PMG</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23" tIns="45712" rIns="91423" bIns="45712"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35"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xmlns=""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1"/>
            <a:ext cx="1454584" cy="571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106" algn="ctr" rtl="0" fontAlgn="base">
        <a:spcBef>
          <a:spcPct val="0"/>
        </a:spcBef>
        <a:spcAft>
          <a:spcPct val="0"/>
        </a:spcAft>
        <a:defRPr sz="4400">
          <a:solidFill>
            <a:schemeClr val="tx1"/>
          </a:solidFill>
          <a:latin typeface="Calibri" charset="0"/>
          <a:ea typeface="ＭＳ Ｐゴシック" charset="0"/>
        </a:defRPr>
      </a:lvl6pPr>
      <a:lvl7pPr marL="914219" algn="ctr" rtl="0" fontAlgn="base">
        <a:spcBef>
          <a:spcPct val="0"/>
        </a:spcBef>
        <a:spcAft>
          <a:spcPct val="0"/>
        </a:spcAft>
        <a:defRPr sz="4400">
          <a:solidFill>
            <a:schemeClr val="tx1"/>
          </a:solidFill>
          <a:latin typeface="Calibri" charset="0"/>
          <a:ea typeface="ＭＳ Ｐゴシック" charset="0"/>
        </a:defRPr>
      </a:lvl7pPr>
      <a:lvl8pPr marL="1371328" algn="ctr" rtl="0" fontAlgn="base">
        <a:spcBef>
          <a:spcPct val="0"/>
        </a:spcBef>
        <a:spcAft>
          <a:spcPct val="0"/>
        </a:spcAft>
        <a:defRPr sz="4400">
          <a:solidFill>
            <a:schemeClr val="tx1"/>
          </a:solidFill>
          <a:latin typeface="Calibri" charset="0"/>
          <a:ea typeface="ＭＳ Ｐゴシック" charset="0"/>
        </a:defRPr>
      </a:lvl8pPr>
      <a:lvl9pPr marL="1828439" algn="ctr" rtl="0" fontAlgn="base">
        <a:spcBef>
          <a:spcPct val="0"/>
        </a:spcBef>
        <a:spcAft>
          <a:spcPct val="0"/>
        </a:spcAft>
        <a:defRPr sz="4400">
          <a:solidFill>
            <a:schemeClr val="tx1"/>
          </a:solidFill>
          <a:latin typeface="Calibri" charset="0"/>
          <a:ea typeface="ＭＳ Ｐゴシック" charset="0"/>
        </a:defRPr>
      </a:lvl9pPr>
    </p:titleStyle>
    <p:bodyStyle>
      <a:lvl1pPr marL="342830" indent="-34283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805" indent="-285694"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2773" indent="-228554"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599880" indent="-228554"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6991" indent="-228554"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096"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6"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6"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8" algn="l" defTabSz="914219" rtl="0" eaLnBrk="1" latinLnBrk="0" hangingPunct="1">
        <a:defRPr sz="1800" kern="1200">
          <a:solidFill>
            <a:schemeClr val="tx1"/>
          </a:solidFill>
          <a:latin typeface="+mn-lt"/>
          <a:ea typeface="+mn-ea"/>
          <a:cs typeface="+mn-cs"/>
        </a:defRPr>
      </a:lvl4pPr>
      <a:lvl5pPr marL="1828439"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0"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546497"/>
          </a:xfrm>
        </p:spPr>
        <p:txBody>
          <a:bodyPr/>
          <a:lstStyle/>
          <a:p>
            <a:r>
              <a:rPr lang="en-US" dirty="0" smtClean="0"/>
              <a:t>sPHENIX Project Calendar  </a:t>
            </a:r>
            <a:endParaRPr lang="en-US" dirty="0"/>
          </a:p>
        </p:txBody>
      </p:sp>
      <p:sp>
        <p:nvSpPr>
          <p:cNvPr id="3" name="Content Placeholder 2"/>
          <p:cNvSpPr>
            <a:spLocks noGrp="1"/>
          </p:cNvSpPr>
          <p:nvPr>
            <p:ph idx="1"/>
          </p:nvPr>
        </p:nvSpPr>
        <p:spPr>
          <a:xfrm>
            <a:off x="0" y="742950"/>
            <a:ext cx="9144000" cy="4267200"/>
          </a:xfrm>
        </p:spPr>
        <p:txBody>
          <a:bodyPr/>
          <a:lstStyle/>
          <a:p>
            <a:r>
              <a:rPr lang="en-US" sz="1800" dirty="0" smtClean="0"/>
              <a:t>Post PD-2/3 review documents </a:t>
            </a:r>
            <a:r>
              <a:rPr lang="en-US" sz="1800" dirty="0"/>
              <a:t>	</a:t>
            </a:r>
            <a:r>
              <a:rPr lang="en-US" sz="1800" dirty="0"/>
              <a:t>		</a:t>
            </a:r>
            <a:r>
              <a:rPr lang="en-US" sz="1800" dirty="0" smtClean="0"/>
              <a:t>May 14</a:t>
            </a:r>
          </a:p>
          <a:p>
            <a:pPr marL="0" indent="0">
              <a:buNone/>
            </a:pPr>
            <a:endParaRPr lang="en-US" sz="1800" dirty="0"/>
          </a:p>
          <a:p>
            <a:r>
              <a:rPr lang="en-US" sz="1800" dirty="0" smtClean="0"/>
              <a:t>PD-2/3 Review Practice				May 15-16 </a:t>
            </a:r>
          </a:p>
          <a:p>
            <a:endParaRPr lang="en-US" sz="1800" dirty="0"/>
          </a:p>
          <a:p>
            <a:r>
              <a:rPr lang="en-US" sz="1800" dirty="0" smtClean="0"/>
              <a:t>Pre-review Phone call with Tom Cormier		May 17</a:t>
            </a:r>
            <a:endParaRPr lang="en-US" sz="1800" dirty="0"/>
          </a:p>
          <a:p>
            <a:endParaRPr lang="en-US" sz="1800" dirty="0" smtClean="0"/>
          </a:p>
          <a:p>
            <a:r>
              <a:rPr lang="en-US" sz="1800" dirty="0" smtClean="0"/>
              <a:t>Special PMG					May 20</a:t>
            </a:r>
          </a:p>
          <a:p>
            <a:endParaRPr lang="en-US" sz="1800" dirty="0" smtClean="0"/>
          </a:p>
          <a:p>
            <a:r>
              <a:rPr lang="en-US" sz="1800" dirty="0" smtClean="0"/>
              <a:t>Post talks					May 21</a:t>
            </a:r>
          </a:p>
          <a:p>
            <a:endParaRPr lang="en-US" sz="1800" dirty="0"/>
          </a:p>
          <a:p>
            <a:r>
              <a:rPr lang="en-US" sz="1800" dirty="0" smtClean="0"/>
              <a:t>DOE Monthly					May 22</a:t>
            </a:r>
          </a:p>
          <a:p>
            <a:pPr marL="0" indent="0">
              <a:buNone/>
            </a:pPr>
            <a:endParaRPr lang="en-US" sz="1800" dirty="0"/>
          </a:p>
          <a:p>
            <a:r>
              <a:rPr lang="en-US" sz="1800" dirty="0"/>
              <a:t>PD-2/3 Review (MIE only)			</a:t>
            </a:r>
            <a:r>
              <a:rPr lang="en-US" sz="1800" dirty="0" smtClean="0"/>
              <a:t>	May 28 (1:00 pm)-May 30 </a:t>
            </a:r>
            <a:endParaRPr lang="en-US" sz="1800" dirty="0">
              <a:solidFill>
                <a:srgbClr val="3399FF"/>
              </a:solidFill>
            </a:endParaRPr>
          </a:p>
        </p:txBody>
      </p:sp>
      <p:sp>
        <p:nvSpPr>
          <p:cNvPr id="4" name="Date Placeholder 3"/>
          <p:cNvSpPr>
            <a:spLocks noGrp="1"/>
          </p:cNvSpPr>
          <p:nvPr>
            <p:ph type="dt" sz="half" idx="10"/>
          </p:nvPr>
        </p:nvSpPr>
        <p:spPr/>
        <p:txBody>
          <a:bodyPr/>
          <a:lstStyle/>
          <a:p>
            <a:pPr>
              <a:defRPr/>
            </a:pPr>
            <a:r>
              <a:rPr lang="en-US" altLang="en-US" smtClean="0"/>
              <a:t>5/20/2019</a:t>
            </a:r>
            <a:endParaRPr lang="en-US" alt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a:t>
            </a:fld>
            <a:endParaRPr lang="en-US" altLang="en-US" dirty="0"/>
          </a:p>
        </p:txBody>
      </p:sp>
      <p:sp>
        <p:nvSpPr>
          <p:cNvPr id="7" name="Footer Placeholder 6"/>
          <p:cNvSpPr>
            <a:spLocks noGrp="1"/>
          </p:cNvSpPr>
          <p:nvPr>
            <p:ph type="ftr" sz="quarter" idx="11"/>
          </p:nvPr>
        </p:nvSpPr>
        <p:spPr/>
        <p:txBody>
          <a:bodyPr/>
          <a:lstStyle/>
          <a:p>
            <a:pPr>
              <a:defRPr/>
            </a:pPr>
            <a:r>
              <a:rPr lang="en-US" smtClean="0"/>
              <a:t>PMG</a:t>
            </a:r>
            <a:endParaRPr lang="en-US" dirty="0"/>
          </a:p>
        </p:txBody>
      </p:sp>
    </p:spTree>
    <p:extLst>
      <p:ext uri="{BB962C8B-B14F-4D97-AF65-F5344CB8AC3E}">
        <p14:creationId xmlns:p14="http://schemas.microsoft.com/office/powerpoint/2010/main" val="648431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3"/>
            <a:ext cx="8686800" cy="546497"/>
          </a:xfrm>
        </p:spPr>
        <p:txBody>
          <a:bodyPr/>
          <a:lstStyle/>
          <a:p>
            <a:r>
              <a:rPr lang="en-US" sz="2800" dirty="0" smtClean="0"/>
              <a:t>sPHENIX Technical Progress  </a:t>
            </a:r>
            <a:endParaRPr lang="en-US" sz="2800" dirty="0"/>
          </a:p>
        </p:txBody>
      </p:sp>
      <p:sp>
        <p:nvSpPr>
          <p:cNvPr id="7" name="Content Placeholder 6"/>
          <p:cNvSpPr>
            <a:spLocks noGrp="1"/>
          </p:cNvSpPr>
          <p:nvPr>
            <p:ph idx="1"/>
          </p:nvPr>
        </p:nvSpPr>
        <p:spPr>
          <a:xfrm>
            <a:off x="0" y="666750"/>
            <a:ext cx="9144000" cy="4114800"/>
          </a:xfrm>
        </p:spPr>
        <p:txBody>
          <a:bodyPr/>
          <a:lstStyle/>
          <a:p>
            <a:r>
              <a:rPr lang="en-US" sz="1600" dirty="0" smtClean="0"/>
              <a:t>All LLP’s approved at CD-3A have been placed.  They are: </a:t>
            </a:r>
            <a:r>
              <a:rPr lang="en-US" sz="1600" b="1" dirty="0" smtClean="0"/>
              <a:t>100k SiPMs</a:t>
            </a:r>
            <a:r>
              <a:rPr lang="en-US" sz="1600" dirty="0" smtClean="0"/>
              <a:t>, </a:t>
            </a:r>
            <a:r>
              <a:rPr lang="en-US" sz="1600" b="1" dirty="0" smtClean="0"/>
              <a:t>2500km of Scintillating fiber</a:t>
            </a:r>
            <a:r>
              <a:rPr lang="en-US" sz="1600" dirty="0" smtClean="0"/>
              <a:t> for </a:t>
            </a:r>
            <a:r>
              <a:rPr lang="en-US" sz="1600" b="1" dirty="0" smtClean="0"/>
              <a:t>EMCal</a:t>
            </a:r>
            <a:r>
              <a:rPr lang="en-US" sz="1600" dirty="0" smtClean="0"/>
              <a:t>, </a:t>
            </a:r>
            <a:r>
              <a:rPr lang="en-US" sz="1600" b="1" dirty="0" smtClean="0"/>
              <a:t>7000 Scin tiles </a:t>
            </a:r>
            <a:r>
              <a:rPr lang="en-US" sz="1600" dirty="0" smtClean="0"/>
              <a:t>for </a:t>
            </a:r>
            <a:r>
              <a:rPr lang="en-US" sz="1600" b="1" dirty="0" smtClean="0"/>
              <a:t>HCal</a:t>
            </a:r>
            <a:r>
              <a:rPr lang="en-US" sz="1600" dirty="0" smtClean="0"/>
              <a:t>, </a:t>
            </a:r>
            <a:r>
              <a:rPr lang="en-US" sz="1600" b="1" dirty="0" smtClean="0"/>
              <a:t>19 metric tons of tungsten powder</a:t>
            </a:r>
            <a:r>
              <a:rPr lang="en-US" sz="1600" dirty="0" smtClean="0"/>
              <a:t> for </a:t>
            </a:r>
            <a:r>
              <a:rPr lang="en-US" sz="1600" b="1" dirty="0" smtClean="0"/>
              <a:t>EMCal</a:t>
            </a:r>
          </a:p>
          <a:p>
            <a:r>
              <a:rPr lang="en-US" sz="1600" dirty="0"/>
              <a:t>The preliminary project baseline is set and EVMS practice </a:t>
            </a:r>
            <a:r>
              <a:rPr lang="en-US" sz="1600" dirty="0" smtClean="0"/>
              <a:t>has proceeded since start of January.</a:t>
            </a:r>
            <a:r>
              <a:rPr lang="en-US" sz="1600" b="1" dirty="0" smtClean="0"/>
              <a:t> </a:t>
            </a:r>
            <a:endParaRPr lang="en-US" sz="1600" dirty="0"/>
          </a:p>
          <a:p>
            <a:r>
              <a:rPr lang="en-US" sz="1600" dirty="0"/>
              <a:t>P</a:t>
            </a:r>
            <a:r>
              <a:rPr lang="en-US" sz="1600" dirty="0" smtClean="0"/>
              <a:t>artial </a:t>
            </a:r>
            <a:r>
              <a:rPr lang="en-US" sz="1600" dirty="0"/>
              <a:t>delivery of LLP-1 orders, </a:t>
            </a:r>
            <a:r>
              <a:rPr lang="en-US" sz="1600" dirty="0" smtClean="0"/>
              <a:t>25</a:t>
            </a:r>
            <a:r>
              <a:rPr lang="en-US" sz="1600" dirty="0"/>
              <a:t>k</a:t>
            </a:r>
            <a:r>
              <a:rPr lang="en-US" sz="1600" dirty="0" smtClean="0"/>
              <a:t> </a:t>
            </a:r>
            <a:r>
              <a:rPr lang="en-US" sz="1600" dirty="0"/>
              <a:t>SiPMs, </a:t>
            </a:r>
            <a:r>
              <a:rPr lang="en-US" sz="1600" dirty="0" smtClean="0"/>
              <a:t>have arrived </a:t>
            </a:r>
            <a:r>
              <a:rPr lang="en-US" sz="1600" dirty="0"/>
              <a:t>at Univ. of </a:t>
            </a:r>
            <a:r>
              <a:rPr lang="en-US" sz="1600" dirty="0" smtClean="0"/>
              <a:t>Michigan. </a:t>
            </a:r>
            <a:r>
              <a:rPr lang="en-US" sz="1600" dirty="0"/>
              <a:t>P</a:t>
            </a:r>
            <a:r>
              <a:rPr lang="en-US" sz="1600" dirty="0" smtClean="0"/>
              <a:t>artial deliver of LLP-2 scintillating fibers, 100 km, have arrived at UIUC.  </a:t>
            </a:r>
            <a:endParaRPr lang="en-US" sz="1600" dirty="0"/>
          </a:p>
          <a:p>
            <a:r>
              <a:rPr lang="en-US" sz="1600" dirty="0" smtClean="0"/>
              <a:t>Test </a:t>
            </a:r>
            <a:r>
              <a:rPr lang="en-US" sz="1600" dirty="0"/>
              <a:t>of SAMPA v5 </a:t>
            </a:r>
            <a:r>
              <a:rPr lang="en-US" sz="1600" dirty="0" smtClean="0"/>
              <a:t>prototype chip </a:t>
            </a:r>
            <a:r>
              <a:rPr lang="en-US" sz="1600" dirty="0"/>
              <a:t>for </a:t>
            </a:r>
            <a:r>
              <a:rPr lang="en-US" sz="1600" b="1" dirty="0"/>
              <a:t>TPC</a:t>
            </a:r>
            <a:r>
              <a:rPr lang="en-US" sz="1600" dirty="0"/>
              <a:t> readout ongoing at U Sao Paulo. All tests positive </a:t>
            </a:r>
            <a:r>
              <a:rPr lang="en-US" sz="1600" dirty="0" smtClean="0"/>
              <a:t>to date.</a:t>
            </a:r>
            <a:endParaRPr lang="en-US" sz="1600" dirty="0"/>
          </a:p>
          <a:p>
            <a:r>
              <a:rPr lang="en-US" sz="1600" dirty="0" smtClean="0"/>
              <a:t>1560 Preproduction </a:t>
            </a:r>
            <a:r>
              <a:rPr lang="en-US" sz="1600" dirty="0"/>
              <a:t>scintillating </a:t>
            </a:r>
            <a:r>
              <a:rPr lang="en-US" sz="1600" b="1" dirty="0"/>
              <a:t>HCal</a:t>
            </a:r>
            <a:r>
              <a:rPr lang="en-US" sz="1600" dirty="0"/>
              <a:t> tiles complete. Testing </a:t>
            </a:r>
            <a:r>
              <a:rPr lang="en-US" sz="1600" dirty="0" smtClean="0"/>
              <a:t>ongoing </a:t>
            </a:r>
            <a:r>
              <a:rPr lang="en-US" sz="1600" dirty="0"/>
              <a:t>at GSU. Yield &gt;95</a:t>
            </a:r>
            <a:r>
              <a:rPr lang="en-US" sz="1600" dirty="0" smtClean="0"/>
              <a:t>% to date.</a:t>
            </a:r>
          </a:p>
          <a:p>
            <a:r>
              <a:rPr lang="en-US" sz="1600" b="1" dirty="0" smtClean="0"/>
              <a:t>EMCal</a:t>
            </a:r>
            <a:r>
              <a:rPr lang="en-US" sz="1600" dirty="0" smtClean="0"/>
              <a:t> preproduction </a:t>
            </a:r>
            <a:r>
              <a:rPr lang="en-US" sz="1600" dirty="0"/>
              <a:t>Sector 0 </a:t>
            </a:r>
            <a:r>
              <a:rPr lang="en-US" sz="1600" dirty="0" smtClean="0"/>
              <a:t>assembly advanced. Sector 0 blocks complete, Sector 1 blocks fab started.</a:t>
            </a:r>
          </a:p>
          <a:p>
            <a:r>
              <a:rPr lang="en-US" sz="1600" dirty="0" smtClean="0"/>
              <a:t>Preproduction boards exist for </a:t>
            </a:r>
            <a:r>
              <a:rPr lang="en-US" sz="1600" b="1" dirty="0" smtClean="0"/>
              <a:t>Calorimeter electronics</a:t>
            </a:r>
            <a:r>
              <a:rPr lang="en-US" sz="1600" dirty="0" smtClean="0"/>
              <a:t>.</a:t>
            </a:r>
          </a:p>
          <a:p>
            <a:r>
              <a:rPr lang="en-US" sz="1600" dirty="0" smtClean="0"/>
              <a:t>Fab has started on preproduction FELIX boards for </a:t>
            </a:r>
            <a:r>
              <a:rPr lang="en-US" sz="1600" b="1" dirty="0" smtClean="0"/>
              <a:t>TPC</a:t>
            </a:r>
            <a:r>
              <a:rPr lang="en-US" sz="1600" dirty="0" smtClean="0"/>
              <a:t> readout</a:t>
            </a:r>
          </a:p>
          <a:p>
            <a:r>
              <a:rPr lang="en-US" sz="1600" dirty="0" smtClean="0"/>
              <a:t>Fab has started on preproduction GEM modules for </a:t>
            </a:r>
            <a:r>
              <a:rPr lang="en-US" sz="1600" b="1" dirty="0" smtClean="0"/>
              <a:t>TPC</a:t>
            </a:r>
            <a:r>
              <a:rPr lang="en-US" sz="1600" dirty="0" smtClean="0"/>
              <a:t>. </a:t>
            </a:r>
          </a:p>
          <a:p>
            <a:r>
              <a:rPr lang="en-US" sz="1600" dirty="0" smtClean="0"/>
              <a:t>Preproduction boards exist for </a:t>
            </a:r>
            <a:r>
              <a:rPr lang="en-US" sz="1600" b="1" dirty="0" smtClean="0"/>
              <a:t>DAQ/Trigger </a:t>
            </a:r>
            <a:r>
              <a:rPr lang="en-US" sz="1600" dirty="0" smtClean="0"/>
              <a:t>GL1 and Timing module.  </a:t>
            </a:r>
            <a:endParaRPr lang="en-US" sz="1600" dirty="0"/>
          </a:p>
          <a:p>
            <a:r>
              <a:rPr lang="en-US" sz="1600" dirty="0"/>
              <a:t>R&amp;D work  progressing on all sPHENIX detector components</a:t>
            </a:r>
            <a:r>
              <a:rPr lang="en-US" sz="1600" dirty="0" smtClean="0"/>
              <a:t>.</a:t>
            </a:r>
          </a:p>
          <a:p>
            <a:pPr marL="0" indent="0">
              <a:buNone/>
            </a:pPr>
            <a:endParaRPr lang="en-US" sz="1600" b="1" dirty="0" smtClean="0"/>
          </a:p>
          <a:p>
            <a:pPr marL="0" indent="0">
              <a:buNone/>
            </a:pPr>
            <a:endParaRPr lang="en-US" sz="1400" dirty="0"/>
          </a:p>
          <a:p>
            <a:endParaRPr lang="en-US" sz="1600" dirty="0"/>
          </a:p>
          <a:p>
            <a:pPr marL="0" indent="0">
              <a:buNone/>
            </a:pPr>
            <a:endParaRPr lang="en-US" sz="1400" dirty="0"/>
          </a:p>
        </p:txBody>
      </p:sp>
      <p:sp>
        <p:nvSpPr>
          <p:cNvPr id="3" name="Date Placeholder 2"/>
          <p:cNvSpPr>
            <a:spLocks noGrp="1"/>
          </p:cNvSpPr>
          <p:nvPr>
            <p:ph type="dt" sz="half" idx="10"/>
          </p:nvPr>
        </p:nvSpPr>
        <p:spPr/>
        <p:txBody>
          <a:bodyPr/>
          <a:lstStyle/>
          <a:p>
            <a:pPr>
              <a:defRPr/>
            </a:pPr>
            <a:r>
              <a:rPr lang="en-US" altLang="en-US" smtClean="0"/>
              <a:t>5/17/2019</a:t>
            </a:r>
            <a:endParaRPr lang="en-US" altLang="en-US" dirty="0"/>
          </a:p>
        </p:txBody>
      </p:sp>
      <p:sp>
        <p:nvSpPr>
          <p:cNvPr id="16" name="Slide Number Placeholder 15"/>
          <p:cNvSpPr>
            <a:spLocks noGrp="1"/>
          </p:cNvSpPr>
          <p:nvPr>
            <p:ph type="sldNum" sz="quarter" idx="12"/>
          </p:nvPr>
        </p:nvSpPr>
        <p:spPr/>
        <p:txBody>
          <a:bodyPr/>
          <a:lstStyle/>
          <a:p>
            <a:fld id="{0AE0C637-5835-444B-B8C0-92C25AFA2084}" type="slidenum">
              <a:rPr lang="en-US" altLang="en-US" smtClean="0"/>
              <a:pPr/>
              <a:t>10</a:t>
            </a:fld>
            <a:endParaRPr lang="en-US" altLang="en-US" dirty="0"/>
          </a:p>
        </p:txBody>
      </p:sp>
      <p:sp>
        <p:nvSpPr>
          <p:cNvPr id="4" name="Footer Placeholder 3"/>
          <p:cNvSpPr>
            <a:spLocks noGrp="1"/>
          </p:cNvSpPr>
          <p:nvPr>
            <p:ph type="ftr" sz="quarter" idx="11"/>
          </p:nvPr>
        </p:nvSpPr>
        <p:spPr/>
        <p:txBody>
          <a:bodyPr/>
          <a:lstStyle/>
          <a:p>
            <a:pPr>
              <a:defRPr/>
            </a:pPr>
            <a:r>
              <a:rPr lang="en-US" smtClean="0"/>
              <a:t>Fortnightly</a:t>
            </a:r>
            <a:endParaRPr lang="en-US" dirty="0"/>
          </a:p>
        </p:txBody>
      </p:sp>
    </p:spTree>
    <p:extLst>
      <p:ext uri="{BB962C8B-B14F-4D97-AF65-F5344CB8AC3E}">
        <p14:creationId xmlns:p14="http://schemas.microsoft.com/office/powerpoint/2010/main" val="12687428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Maturity</a:t>
            </a:r>
            <a:endParaRPr lang="en-US" dirty="0"/>
          </a:p>
        </p:txBody>
      </p:sp>
      <p:sp>
        <p:nvSpPr>
          <p:cNvPr id="3" name="Date Placeholder 2"/>
          <p:cNvSpPr>
            <a:spLocks noGrp="1"/>
          </p:cNvSpPr>
          <p:nvPr>
            <p:ph type="dt" sz="half" idx="10"/>
          </p:nvPr>
        </p:nvSpPr>
        <p:spPr/>
        <p:txBody>
          <a:bodyPr/>
          <a:lstStyle/>
          <a:p>
            <a:pPr>
              <a:defRPr/>
            </a:pPr>
            <a:r>
              <a:rPr lang="en-US" altLang="en-US" smtClean="0"/>
              <a:t>5/20/2019</a:t>
            </a:r>
            <a:endParaRPr lang="en-US" alt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11</a:t>
            </a:fld>
            <a:endParaRPr lang="en-US" altLang="en-US" dirty="0"/>
          </a:p>
        </p:txBody>
      </p:sp>
      <p:pic>
        <p:nvPicPr>
          <p:cNvPr id="6" name="Picture 5" descr="Screen Shot 2019-05-19 at 11.4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90550"/>
            <a:ext cx="7696200" cy="3794280"/>
          </a:xfrm>
          <a:prstGeom prst="rect">
            <a:avLst/>
          </a:prstGeom>
          <a:ln>
            <a:solidFill>
              <a:schemeClr val="tx1"/>
            </a:solidFill>
          </a:ln>
        </p:spPr>
      </p:pic>
      <p:sp>
        <p:nvSpPr>
          <p:cNvPr id="7" name="TextBox 6"/>
          <p:cNvSpPr txBox="1"/>
          <p:nvPr/>
        </p:nvSpPr>
        <p:spPr>
          <a:xfrm>
            <a:off x="76200" y="4400550"/>
            <a:ext cx="8763000" cy="646331"/>
          </a:xfrm>
          <a:prstGeom prst="rect">
            <a:avLst/>
          </a:prstGeom>
          <a:noFill/>
          <a:ln w="28575" cmpd="sng">
            <a:solidFill>
              <a:srgbClr val="0099FF"/>
            </a:solidFill>
          </a:ln>
        </p:spPr>
        <p:txBody>
          <a:bodyPr wrap="square" rtlCol="0">
            <a:spAutoFit/>
          </a:bodyPr>
          <a:lstStyle/>
          <a:p>
            <a:pPr algn="ctr"/>
            <a:r>
              <a:rPr lang="en-US" dirty="0" smtClean="0"/>
              <a:t>Each WBS L3 with design &gt; 80% done shown in green. </a:t>
            </a:r>
          </a:p>
          <a:p>
            <a:pPr algn="ctr"/>
            <a:r>
              <a:rPr lang="en-US" dirty="0" smtClean="0"/>
              <a:t>Aggregate maturity based on weighting by WBS L3 cost ~91% </a:t>
            </a:r>
            <a:endParaRPr lang="en-US" dirty="0"/>
          </a:p>
        </p:txBody>
      </p:sp>
    </p:spTree>
    <p:extLst>
      <p:ext uri="{BB962C8B-B14F-4D97-AF65-F5344CB8AC3E}">
        <p14:creationId xmlns:p14="http://schemas.microsoft.com/office/powerpoint/2010/main" val="321633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Cost Baseline</a:t>
            </a:r>
            <a:endParaRPr lang="en-US" dirty="0"/>
          </a:p>
        </p:txBody>
      </p:sp>
      <p:sp>
        <p:nvSpPr>
          <p:cNvPr id="4" name="Date Placeholder 3"/>
          <p:cNvSpPr>
            <a:spLocks noGrp="1"/>
          </p:cNvSpPr>
          <p:nvPr>
            <p:ph type="dt" sz="half" idx="10"/>
          </p:nvPr>
        </p:nvSpPr>
        <p:spPr/>
        <p:txBody>
          <a:bodyPr/>
          <a:lstStyle/>
          <a:p>
            <a:pPr>
              <a:defRPr/>
            </a:pPr>
            <a:r>
              <a:rPr lang="en-US" altLang="en-US" smtClean="0"/>
              <a:t>5/29/2019</a:t>
            </a:r>
            <a:endParaRPr lang="en-US" altLang="en-US" dirty="0"/>
          </a:p>
        </p:txBody>
      </p:sp>
      <p:sp>
        <p:nvSpPr>
          <p:cNvPr id="5" name="Footer Placeholder 4"/>
          <p:cNvSpPr>
            <a:spLocks noGrp="1"/>
          </p:cNvSpPr>
          <p:nvPr>
            <p:ph type="ftr" sz="quarter" idx="11"/>
          </p:nvPr>
        </p:nvSpPr>
        <p:spPr/>
        <p:txBody>
          <a:bodyPr/>
          <a:lstStyle/>
          <a:p>
            <a:pPr>
              <a:defRPr/>
            </a:pPr>
            <a:r>
              <a:rPr lang="en-US" smtClean="0"/>
              <a:t>PD 2/3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12</a:t>
            </a:fld>
            <a:endParaRPr lang="en-US" altLang="en-US" dirty="0"/>
          </a:p>
        </p:txBody>
      </p:sp>
      <p:pic>
        <p:nvPicPr>
          <p:cNvPr id="8" name="Picture 7"/>
          <p:cNvPicPr/>
          <p:nvPr/>
        </p:nvPicPr>
        <p:blipFill rotWithShape="1">
          <a:blip r:embed="rId2"/>
          <a:srcRect l="20542" t="22089" r="38536" b="37612"/>
          <a:stretch/>
        </p:blipFill>
        <p:spPr bwMode="auto">
          <a:xfrm>
            <a:off x="1905000" y="742950"/>
            <a:ext cx="5586412" cy="297180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57200" y="3943350"/>
            <a:ext cx="8395297" cy="400110"/>
          </a:xfrm>
          <a:prstGeom prst="rect">
            <a:avLst/>
          </a:prstGeom>
          <a:noFill/>
        </p:spPr>
        <p:txBody>
          <a:bodyPr wrap="none" rtlCol="0">
            <a:spAutoFit/>
          </a:bodyPr>
          <a:lstStyle/>
          <a:p>
            <a:r>
              <a:rPr lang="en-US" sz="2000" dirty="0" smtClean="0"/>
              <a:t>Baseline cost is within the range approved </a:t>
            </a:r>
            <a:r>
              <a:rPr lang="en-US" sz="2000" dirty="0" smtClean="0"/>
              <a:t>by DOE at </a:t>
            </a:r>
            <a:r>
              <a:rPr lang="en-US" sz="2000" dirty="0" smtClean="0"/>
              <a:t>CD-1/3A and in the PPMP </a:t>
            </a:r>
            <a:endParaRPr lang="en-US" sz="2000" dirty="0"/>
          </a:p>
        </p:txBody>
      </p:sp>
    </p:spTree>
    <p:extLst>
      <p:ext uri="{BB962C8B-B14F-4D97-AF65-F5344CB8AC3E}">
        <p14:creationId xmlns:p14="http://schemas.microsoft.com/office/powerpoint/2010/main" val="75208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Level-1 Milestones</a:t>
            </a:r>
            <a:endParaRPr lang="en-US" dirty="0"/>
          </a:p>
        </p:txBody>
      </p:sp>
      <p:sp>
        <p:nvSpPr>
          <p:cNvPr id="3" name="Date Placeholder 2"/>
          <p:cNvSpPr>
            <a:spLocks noGrp="1"/>
          </p:cNvSpPr>
          <p:nvPr>
            <p:ph type="dt" sz="half" idx="10"/>
          </p:nvPr>
        </p:nvSpPr>
        <p:spPr/>
        <p:txBody>
          <a:bodyPr/>
          <a:lstStyle/>
          <a:p>
            <a:pPr>
              <a:defRPr/>
            </a:pPr>
            <a:r>
              <a:rPr lang="en-US" altLang="en-US" smtClean="0"/>
              <a:t>5/29/2019</a:t>
            </a:r>
            <a:endParaRPr lang="en-US" altLang="en-US" dirty="0"/>
          </a:p>
        </p:txBody>
      </p:sp>
      <p:sp>
        <p:nvSpPr>
          <p:cNvPr id="4" name="Footer Placeholder 3"/>
          <p:cNvSpPr>
            <a:spLocks noGrp="1"/>
          </p:cNvSpPr>
          <p:nvPr>
            <p:ph type="ftr" sz="quarter" idx="11"/>
          </p:nvPr>
        </p:nvSpPr>
        <p:spPr/>
        <p:txBody>
          <a:bodyPr/>
          <a:lstStyle/>
          <a:p>
            <a:pPr>
              <a:defRPr/>
            </a:pPr>
            <a:r>
              <a:rPr lang="en-US" smtClean="0"/>
              <a:t>PD 2/3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13</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645342978"/>
              </p:ext>
            </p:extLst>
          </p:nvPr>
        </p:nvGraphicFramePr>
        <p:xfrm>
          <a:off x="1371600" y="1200150"/>
          <a:ext cx="6081395" cy="1691258"/>
        </p:xfrm>
        <a:graphic>
          <a:graphicData uri="http://schemas.openxmlformats.org/drawingml/2006/table">
            <a:tbl>
              <a:tblPr firstRow="1" firstCol="1" bandRow="1">
                <a:tableStyleId>{5C22544A-7EE6-4342-B048-85BDC9FD1C3A}</a:tableStyleId>
              </a:tblPr>
              <a:tblGrid>
                <a:gridCol w="4504055"/>
                <a:gridCol w="1577340"/>
              </a:tblGrid>
              <a:tr h="349885">
                <a:tc>
                  <a:txBody>
                    <a:bodyPr/>
                    <a:lstStyle/>
                    <a:p>
                      <a:pPr marL="0" marR="0">
                        <a:lnSpc>
                          <a:spcPct val="115000"/>
                        </a:lnSpc>
                        <a:spcBef>
                          <a:spcPts val="0"/>
                        </a:spcBef>
                        <a:spcAft>
                          <a:spcPts val="0"/>
                        </a:spcAft>
                      </a:pPr>
                      <a:r>
                        <a:rPr lang="en-US" sz="1100">
                          <a:effectLst/>
                        </a:rPr>
                        <a:t>Milestone Level 1</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effectLst/>
                        </a:rPr>
                        <a:t>Schedule Date</a:t>
                      </a:r>
                      <a:endParaRPr lang="en-US" sz="1100">
                        <a:effectLst/>
                        <a:latin typeface="Calibri"/>
                        <a:ea typeface="Calibri"/>
                        <a:cs typeface="Times New Roman"/>
                      </a:endParaRPr>
                    </a:p>
                  </a:txBody>
                  <a:tcPr marL="68580" marR="68580" marT="0" marB="0" anchor="ctr"/>
                </a:tc>
              </a:tr>
              <a:tr h="285115">
                <a:tc>
                  <a:txBody>
                    <a:bodyPr/>
                    <a:lstStyle/>
                    <a:p>
                      <a:pPr marL="0" marR="0">
                        <a:lnSpc>
                          <a:spcPct val="115000"/>
                        </a:lnSpc>
                        <a:spcBef>
                          <a:spcPts val="0"/>
                        </a:spcBef>
                        <a:spcAft>
                          <a:spcPts val="0"/>
                        </a:spcAft>
                      </a:pPr>
                      <a:r>
                        <a:rPr lang="en-US" sz="1100">
                          <a:effectLst/>
                        </a:rPr>
                        <a:t>CD-0, Approve Mission Need</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effectLst/>
                        </a:rPr>
                        <a:t>9/16/2016 (A)</a:t>
                      </a:r>
                      <a:endParaRPr lang="en-US" sz="1100">
                        <a:effectLst/>
                        <a:latin typeface="Calibri"/>
                        <a:ea typeface="Calibri"/>
                        <a:cs typeface="Times New Roman"/>
                      </a:endParaRPr>
                    </a:p>
                  </a:txBody>
                  <a:tcPr marL="68580" marR="68580" marT="0" marB="0" anchor="ctr"/>
                </a:tc>
              </a:tr>
              <a:tr h="333375">
                <a:tc>
                  <a:txBody>
                    <a:bodyPr/>
                    <a:lstStyle/>
                    <a:p>
                      <a:pPr marL="0" marR="0">
                        <a:lnSpc>
                          <a:spcPct val="115000"/>
                        </a:lnSpc>
                        <a:spcBef>
                          <a:spcPts val="0"/>
                        </a:spcBef>
                        <a:spcAft>
                          <a:spcPts val="0"/>
                        </a:spcAft>
                      </a:pPr>
                      <a:r>
                        <a:rPr lang="en-US" sz="1100">
                          <a:effectLst/>
                        </a:rPr>
                        <a:t>CD-1/3A, Approve Conceptual Design, Alternative Selection and Cost Range, and Long Lead Procurements</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effectLst/>
                        </a:rPr>
                        <a:t>8/16/2018 (A)</a:t>
                      </a:r>
                      <a:endParaRPr lang="en-US" sz="1100">
                        <a:effectLst/>
                        <a:latin typeface="Calibri"/>
                        <a:ea typeface="Calibri"/>
                        <a:cs typeface="Times New Roman"/>
                      </a:endParaRPr>
                    </a:p>
                  </a:txBody>
                  <a:tcPr marL="68580" marR="68580" marT="0" marB="0" anchor="ctr"/>
                </a:tc>
              </a:tr>
              <a:tr h="285115">
                <a:tc>
                  <a:txBody>
                    <a:bodyPr/>
                    <a:lstStyle/>
                    <a:p>
                      <a:pPr marL="0" marR="0">
                        <a:lnSpc>
                          <a:spcPct val="115000"/>
                        </a:lnSpc>
                        <a:spcBef>
                          <a:spcPts val="0"/>
                        </a:spcBef>
                        <a:spcAft>
                          <a:spcPts val="0"/>
                        </a:spcAft>
                      </a:pPr>
                      <a:r>
                        <a:rPr lang="en-US" sz="1100">
                          <a:effectLst/>
                        </a:rPr>
                        <a:t>Approve PD-2/3, Approve Performance Baseline/Approve Project Production</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a:effectLst/>
                        </a:rPr>
                        <a:t>Q4 FY 2019</a:t>
                      </a:r>
                      <a:endParaRPr lang="en-US" sz="1100">
                        <a:effectLst/>
                        <a:latin typeface="Calibri"/>
                        <a:ea typeface="Calibri"/>
                        <a:cs typeface="Times New Roman"/>
                      </a:endParaRPr>
                    </a:p>
                  </a:txBody>
                  <a:tcPr marL="68580" marR="68580" marT="0" marB="0" anchor="ctr"/>
                </a:tc>
              </a:tr>
              <a:tr h="285115">
                <a:tc>
                  <a:txBody>
                    <a:bodyPr/>
                    <a:lstStyle/>
                    <a:p>
                      <a:pPr marL="0" marR="0">
                        <a:lnSpc>
                          <a:spcPct val="115000"/>
                        </a:lnSpc>
                        <a:spcBef>
                          <a:spcPts val="0"/>
                        </a:spcBef>
                        <a:spcAft>
                          <a:spcPts val="0"/>
                        </a:spcAft>
                      </a:pPr>
                      <a:r>
                        <a:rPr lang="en-US" sz="1100">
                          <a:effectLst/>
                        </a:rPr>
                        <a:t>Approve PD-4, Approve Project Completion </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100" dirty="0">
                          <a:effectLst/>
                        </a:rPr>
                        <a:t>Q1 FY 2023</a:t>
                      </a:r>
                      <a:endParaRPr lang="en-US" sz="1100" dirty="0">
                        <a:effectLst/>
                        <a:latin typeface="Calibri"/>
                        <a:ea typeface="Calibri"/>
                        <a:cs typeface="Times New Roman"/>
                      </a:endParaRPr>
                    </a:p>
                  </a:txBody>
                  <a:tcPr marL="68580" marR="68580" marT="0" marB="0" anchor="ctr"/>
                </a:tc>
              </a:tr>
            </a:tbl>
          </a:graphicData>
        </a:graphic>
      </p:graphicFrame>
      <p:sp>
        <p:nvSpPr>
          <p:cNvPr id="8" name="TextBox 7"/>
          <p:cNvSpPr txBox="1"/>
          <p:nvPr/>
        </p:nvSpPr>
        <p:spPr>
          <a:xfrm>
            <a:off x="533400" y="3333750"/>
            <a:ext cx="7772400" cy="707886"/>
          </a:xfrm>
          <a:prstGeom prst="rect">
            <a:avLst/>
          </a:prstGeom>
          <a:noFill/>
        </p:spPr>
        <p:txBody>
          <a:bodyPr wrap="square" rtlCol="0">
            <a:spAutoFit/>
          </a:bodyPr>
          <a:lstStyle/>
          <a:p>
            <a:pPr algn="ctr"/>
            <a:r>
              <a:rPr lang="en-US" sz="2000" dirty="0"/>
              <a:t>L</a:t>
            </a:r>
            <a:r>
              <a:rPr lang="en-US" sz="2000" dirty="0" smtClean="0"/>
              <a:t>evel-1 milestones are unchanged  from the ones approved </a:t>
            </a:r>
            <a:r>
              <a:rPr lang="en-US" sz="2000" dirty="0" smtClean="0"/>
              <a:t>by DOE at </a:t>
            </a:r>
            <a:r>
              <a:rPr lang="en-US" sz="2000" dirty="0" smtClean="0"/>
              <a:t>CD-1/3A and in the </a:t>
            </a:r>
            <a:r>
              <a:rPr lang="en-US" sz="2000" dirty="0" smtClean="0"/>
              <a:t>PPMP </a:t>
            </a:r>
            <a:endParaRPr lang="en-US" sz="2000" dirty="0"/>
          </a:p>
        </p:txBody>
      </p:sp>
    </p:spTree>
    <p:extLst>
      <p:ext uri="{BB962C8B-B14F-4D97-AF65-F5344CB8AC3E}">
        <p14:creationId xmlns:p14="http://schemas.microsoft.com/office/powerpoint/2010/main" val="56951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Level-2 Milestones</a:t>
            </a:r>
            <a:endParaRPr lang="en-US" dirty="0"/>
          </a:p>
        </p:txBody>
      </p:sp>
      <p:sp>
        <p:nvSpPr>
          <p:cNvPr id="3" name="Date Placeholder 2"/>
          <p:cNvSpPr>
            <a:spLocks noGrp="1"/>
          </p:cNvSpPr>
          <p:nvPr>
            <p:ph type="dt" sz="half" idx="10"/>
          </p:nvPr>
        </p:nvSpPr>
        <p:spPr/>
        <p:txBody>
          <a:bodyPr/>
          <a:lstStyle/>
          <a:p>
            <a:pPr>
              <a:defRPr/>
            </a:pPr>
            <a:r>
              <a:rPr lang="en-US" altLang="en-US" smtClean="0"/>
              <a:t>5/29/2019</a:t>
            </a:r>
            <a:endParaRPr lang="en-US" altLang="en-US" dirty="0"/>
          </a:p>
        </p:txBody>
      </p:sp>
      <p:sp>
        <p:nvSpPr>
          <p:cNvPr id="4" name="Footer Placeholder 3"/>
          <p:cNvSpPr>
            <a:spLocks noGrp="1"/>
          </p:cNvSpPr>
          <p:nvPr>
            <p:ph type="ftr" sz="quarter" idx="11"/>
          </p:nvPr>
        </p:nvSpPr>
        <p:spPr/>
        <p:txBody>
          <a:bodyPr/>
          <a:lstStyle/>
          <a:p>
            <a:pPr>
              <a:defRPr/>
            </a:pPr>
            <a:r>
              <a:rPr lang="en-US" smtClean="0"/>
              <a:t>PD 2/3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14</a:t>
            </a:fld>
            <a:endParaRPr lang="en-US" altLang="en-US" dirty="0"/>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6099" t="18891" r="25972" b="9035"/>
          <a:stretch/>
        </p:blipFill>
        <p:spPr bwMode="auto">
          <a:xfrm>
            <a:off x="3886200" y="625289"/>
            <a:ext cx="4572000" cy="451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1123950"/>
            <a:ext cx="3581400" cy="646331"/>
          </a:xfrm>
          <a:prstGeom prst="rect">
            <a:avLst/>
          </a:prstGeom>
          <a:noFill/>
        </p:spPr>
        <p:txBody>
          <a:bodyPr wrap="square" rtlCol="0">
            <a:spAutoFit/>
          </a:bodyPr>
          <a:lstStyle/>
          <a:p>
            <a:r>
              <a:rPr lang="en-US" dirty="0" smtClean="0"/>
              <a:t>Baseline milestones from current sPHENIX RLS</a:t>
            </a:r>
            <a:endParaRPr lang="en-US" dirty="0"/>
          </a:p>
        </p:txBody>
      </p:sp>
    </p:spTree>
    <p:extLst>
      <p:ext uri="{BB962C8B-B14F-4D97-AF65-F5344CB8AC3E}">
        <p14:creationId xmlns:p14="http://schemas.microsoft.com/office/powerpoint/2010/main" val="186624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 y="1"/>
            <a:ext cx="8676640" cy="546497"/>
          </a:xfrm>
        </p:spPr>
        <p:txBody>
          <a:bodyPr/>
          <a:lstStyle/>
          <a:p>
            <a:r>
              <a:rPr lang="en-US" sz="2800" dirty="0" smtClean="0"/>
              <a:t> sPHENIX Baseline Funding Profile</a:t>
            </a:r>
            <a:endParaRPr lang="en-US" sz="2800" dirty="0"/>
          </a:p>
        </p:txBody>
      </p:sp>
      <p:sp>
        <p:nvSpPr>
          <p:cNvPr id="3" name="Date Placeholder 2"/>
          <p:cNvSpPr>
            <a:spLocks noGrp="1"/>
          </p:cNvSpPr>
          <p:nvPr>
            <p:ph type="dt" sz="half" idx="10"/>
          </p:nvPr>
        </p:nvSpPr>
        <p:spPr/>
        <p:txBody>
          <a:bodyPr/>
          <a:lstStyle/>
          <a:p>
            <a:pPr>
              <a:defRPr/>
            </a:pPr>
            <a:r>
              <a:rPr lang="en-US" altLang="en-US" smtClean="0"/>
              <a:t>5/29/2019</a:t>
            </a:r>
            <a:endParaRPr lang="en-US" altLang="en-US" dirty="0"/>
          </a:p>
        </p:txBody>
      </p:sp>
      <p:sp>
        <p:nvSpPr>
          <p:cNvPr id="4" name="Footer Placeholder 3"/>
          <p:cNvSpPr>
            <a:spLocks noGrp="1"/>
          </p:cNvSpPr>
          <p:nvPr>
            <p:ph type="ftr" sz="quarter" idx="11"/>
          </p:nvPr>
        </p:nvSpPr>
        <p:spPr/>
        <p:txBody>
          <a:bodyPr/>
          <a:lstStyle/>
          <a:p>
            <a:pPr>
              <a:defRPr/>
            </a:pPr>
            <a:r>
              <a:rPr lang="en-US" dirty="0" smtClean="0"/>
              <a:t>PD 2/3 Review</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15</a:t>
            </a:fld>
            <a:endParaRPr lang="en-US" altLang="en-US" dirty="0"/>
          </a:p>
        </p:txBody>
      </p:sp>
      <p:sp>
        <p:nvSpPr>
          <p:cNvPr id="6" name="TextBox 5"/>
          <p:cNvSpPr txBox="1"/>
          <p:nvPr/>
        </p:nvSpPr>
        <p:spPr>
          <a:xfrm>
            <a:off x="838200" y="3486150"/>
            <a:ext cx="7086600" cy="1015663"/>
          </a:xfrm>
          <a:prstGeom prst="rect">
            <a:avLst/>
          </a:prstGeom>
          <a:noFill/>
        </p:spPr>
        <p:txBody>
          <a:bodyPr wrap="square" rtlCol="0">
            <a:spAutoFit/>
          </a:bodyPr>
          <a:lstStyle/>
          <a:p>
            <a:pPr algn="ctr"/>
            <a:r>
              <a:rPr lang="en-US" sz="2000" dirty="0" smtClean="0">
                <a:solidFill>
                  <a:srgbClr val="0080FF"/>
                </a:solidFill>
              </a:rPr>
              <a:t> </a:t>
            </a:r>
            <a:r>
              <a:rPr lang="en-US" sz="2000" dirty="0" smtClean="0"/>
              <a:t>Funding integral is within the </a:t>
            </a:r>
            <a:r>
              <a:rPr lang="en-US" sz="2000" dirty="0"/>
              <a:t>r</a:t>
            </a:r>
            <a:r>
              <a:rPr lang="en-US" sz="2000" dirty="0" smtClean="0"/>
              <a:t>ange approved by DOE at CD-1/3A and the PPMP. Profile has increased by $450k in FY21 from the one in the PPMP. All other years the same. </a:t>
            </a:r>
            <a:endParaRPr lang="en-US" sz="2000" dirty="0"/>
          </a:p>
        </p:txBody>
      </p:sp>
      <p:pic>
        <p:nvPicPr>
          <p:cNvPr id="7" name="Picture 6" descr="Screen Shot 2019-04-30 at 11.37.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47750"/>
            <a:ext cx="8534400" cy="2200086"/>
          </a:xfrm>
          <a:prstGeom prst="rect">
            <a:avLst/>
          </a:prstGeom>
        </p:spPr>
      </p:pic>
    </p:spTree>
    <p:extLst>
      <p:ext uri="{BB962C8B-B14F-4D97-AF65-F5344CB8AC3E}">
        <p14:creationId xmlns:p14="http://schemas.microsoft.com/office/powerpoint/2010/main" val="35952834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Remaining Review Preparations</a:t>
            </a:r>
            <a:endParaRPr lang="en-US" dirty="0"/>
          </a:p>
        </p:txBody>
      </p:sp>
      <p:sp>
        <p:nvSpPr>
          <p:cNvPr id="7" name="Content Placeholder 6"/>
          <p:cNvSpPr>
            <a:spLocks noGrp="1"/>
          </p:cNvSpPr>
          <p:nvPr>
            <p:ph idx="1"/>
          </p:nvPr>
        </p:nvSpPr>
        <p:spPr>
          <a:xfrm>
            <a:off x="381000" y="742950"/>
            <a:ext cx="8305800" cy="3851676"/>
          </a:xfrm>
        </p:spPr>
        <p:txBody>
          <a:bodyPr/>
          <a:lstStyle/>
          <a:p>
            <a:r>
              <a:rPr lang="en-US" dirty="0" smtClean="0"/>
              <a:t>Check all talks and post them</a:t>
            </a:r>
          </a:p>
          <a:p>
            <a:r>
              <a:rPr lang="en-US" dirty="0" smtClean="0"/>
              <a:t>Work with the </a:t>
            </a:r>
            <a:r>
              <a:rPr lang="en-US" dirty="0" err="1" smtClean="0"/>
              <a:t>Berkner</a:t>
            </a:r>
            <a:r>
              <a:rPr lang="en-US" dirty="0" smtClean="0"/>
              <a:t> AV people to check equipment in rooms A, B and C</a:t>
            </a:r>
          </a:p>
          <a:p>
            <a:r>
              <a:rPr lang="en-US" dirty="0" smtClean="0"/>
              <a:t>Answer any pre-review questions from the committee. </a:t>
            </a:r>
            <a:endParaRPr lang="en-US" dirty="0"/>
          </a:p>
        </p:txBody>
      </p:sp>
      <p:sp>
        <p:nvSpPr>
          <p:cNvPr id="3" name="Date Placeholder 2"/>
          <p:cNvSpPr>
            <a:spLocks noGrp="1"/>
          </p:cNvSpPr>
          <p:nvPr>
            <p:ph type="dt" sz="half" idx="10"/>
          </p:nvPr>
        </p:nvSpPr>
        <p:spPr/>
        <p:txBody>
          <a:bodyPr/>
          <a:lstStyle/>
          <a:p>
            <a:pPr>
              <a:defRPr/>
            </a:pPr>
            <a:r>
              <a:rPr lang="en-US" altLang="en-US" smtClean="0"/>
              <a:t>5/20/2019</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16</a:t>
            </a:fld>
            <a:endParaRPr lang="en-US" altLang="en-US" dirty="0"/>
          </a:p>
        </p:txBody>
      </p:sp>
    </p:spTree>
    <p:extLst>
      <p:ext uri="{BB962C8B-B14F-4D97-AF65-F5344CB8AC3E}">
        <p14:creationId xmlns:p14="http://schemas.microsoft.com/office/powerpoint/2010/main" val="239668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33"/>
            <a:ext cx="8229600" cy="546497"/>
          </a:xfrm>
        </p:spPr>
        <p:txBody>
          <a:bodyPr/>
          <a:lstStyle/>
          <a:p>
            <a:r>
              <a:rPr lang="en-US" dirty="0" smtClean="0"/>
              <a:t>All Documents Posted – 70 Total</a:t>
            </a:r>
            <a:endParaRPr lang="en-US" dirty="0"/>
          </a:p>
        </p:txBody>
      </p:sp>
      <p:sp>
        <p:nvSpPr>
          <p:cNvPr id="4" name="Date Placeholder 3"/>
          <p:cNvSpPr>
            <a:spLocks noGrp="1"/>
          </p:cNvSpPr>
          <p:nvPr>
            <p:ph type="dt" sz="half" idx="10"/>
          </p:nvPr>
        </p:nvSpPr>
        <p:spPr/>
        <p:txBody>
          <a:body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2</a:t>
            </a:fld>
            <a:endParaRPr lang="en-US" altLang="en-US" dirty="0"/>
          </a:p>
        </p:txBody>
      </p:sp>
      <p:pic>
        <p:nvPicPr>
          <p:cNvPr id="10" name="Picture 9" descr="Screen Shot 2019-05-19 at 10.1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590550"/>
            <a:ext cx="7102013" cy="4552950"/>
          </a:xfrm>
          <a:prstGeom prst="rect">
            <a:avLst/>
          </a:prstGeom>
        </p:spPr>
      </p:pic>
      <p:sp>
        <p:nvSpPr>
          <p:cNvPr id="11" name="TextBox 10"/>
          <p:cNvSpPr txBox="1"/>
          <p:nvPr/>
        </p:nvSpPr>
        <p:spPr>
          <a:xfrm>
            <a:off x="4876800" y="1123950"/>
            <a:ext cx="3121367" cy="338554"/>
          </a:xfrm>
          <a:prstGeom prst="rect">
            <a:avLst/>
          </a:prstGeom>
          <a:noFill/>
        </p:spPr>
        <p:txBody>
          <a:bodyPr wrap="none" rtlCol="0">
            <a:spAutoFit/>
          </a:bodyPr>
          <a:lstStyle/>
          <a:p>
            <a:r>
              <a:rPr lang="en-US" sz="1600" dirty="0">
                <a:solidFill>
                  <a:schemeClr val="bg1"/>
                </a:solidFill>
              </a:rPr>
              <a:t>https://indico.bnl.gov/event/6145/</a:t>
            </a:r>
          </a:p>
        </p:txBody>
      </p:sp>
    </p:spTree>
    <p:extLst>
      <p:ext uri="{BB962C8B-B14F-4D97-AF65-F5344CB8AC3E}">
        <p14:creationId xmlns:p14="http://schemas.microsoft.com/office/powerpoint/2010/main" val="238509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 Committee</a:t>
            </a:r>
            <a:endParaRPr lang="en-US" dirty="0"/>
          </a:p>
        </p:txBody>
      </p:sp>
      <p:sp>
        <p:nvSpPr>
          <p:cNvPr id="4" name="Date Placeholder 3"/>
          <p:cNvSpPr>
            <a:spLocks noGrp="1"/>
          </p:cNvSpPr>
          <p:nvPr>
            <p:ph type="dt" sz="half" idx="10"/>
          </p:nvPr>
        </p:nvSpPr>
        <p:spPr/>
        <p:txBody>
          <a:bodyPr/>
          <a:lstStyle/>
          <a:p>
            <a:pPr>
              <a:defRPr/>
            </a:pPr>
            <a:r>
              <a:rPr lang="en-US" altLang="en-US" smtClean="0"/>
              <a:t>5/20/2019</a:t>
            </a:r>
            <a:endParaRPr lang="en-US" altLang="en-US" dirty="0"/>
          </a:p>
        </p:txBody>
      </p:sp>
      <p:sp>
        <p:nvSpPr>
          <p:cNvPr id="5" name="Footer Placeholder 4"/>
          <p:cNvSpPr>
            <a:spLocks noGrp="1"/>
          </p:cNvSpPr>
          <p:nvPr>
            <p:ph type="ftr" sz="quarter" idx="11"/>
          </p:nvPr>
        </p:nvSpPr>
        <p:spPr/>
        <p:txBody>
          <a:bodyPr/>
          <a:lstStyle/>
          <a:p>
            <a:pPr>
              <a:defRPr/>
            </a:pPr>
            <a:r>
              <a:rPr lang="en-US" smtClean="0"/>
              <a:t>PMG</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3</a:t>
            </a:fld>
            <a:endParaRPr lang="en-US" altLang="en-US" dirty="0"/>
          </a:p>
        </p:txBody>
      </p:sp>
      <p:pic>
        <p:nvPicPr>
          <p:cNvPr id="8" name="Picture 7" descr="Screen Shot 2019-05-14 at 12.51.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666750"/>
            <a:ext cx="5410200" cy="4476750"/>
          </a:xfrm>
          <a:prstGeom prst="rect">
            <a:avLst/>
          </a:prstGeom>
        </p:spPr>
      </p:pic>
    </p:spTree>
    <p:extLst>
      <p:ext uri="{BB962C8B-B14F-4D97-AF65-F5344CB8AC3E}">
        <p14:creationId xmlns:p14="http://schemas.microsoft.com/office/powerpoint/2010/main" val="49219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Agenda - Plenary</a:t>
            </a:r>
            <a:endParaRPr lang="en-US" dirty="0"/>
          </a:p>
        </p:txBody>
      </p:sp>
      <p:sp>
        <p:nvSpPr>
          <p:cNvPr id="3" name="Date Placeholder 2"/>
          <p:cNvSpPr>
            <a:spLocks noGrp="1"/>
          </p:cNvSpPr>
          <p:nvPr>
            <p:ph type="dt" sz="half" idx="10"/>
          </p:nvPr>
        </p:nvSpPr>
        <p:spPr/>
        <p:txBody>
          <a:bodyPr/>
          <a:lstStyle/>
          <a:p>
            <a:pPr>
              <a:defRPr/>
            </a:pPr>
            <a:r>
              <a:rPr lang="en-US" altLang="en-US" smtClean="0"/>
              <a:t>5/20/2019</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4</a:t>
            </a:fld>
            <a:endParaRPr lang="en-US" altLang="en-US" dirty="0"/>
          </a:p>
        </p:txBody>
      </p:sp>
      <p:pic>
        <p:nvPicPr>
          <p:cNvPr id="6" name="Picture 5" descr="Screen Shot 2019-05-19 at 10.26.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90550"/>
            <a:ext cx="5463164" cy="4552950"/>
          </a:xfrm>
          <a:prstGeom prst="rect">
            <a:avLst/>
          </a:prstGeom>
        </p:spPr>
      </p:pic>
      <p:sp>
        <p:nvSpPr>
          <p:cNvPr id="7" name="TextBox 6"/>
          <p:cNvSpPr txBox="1"/>
          <p:nvPr/>
        </p:nvSpPr>
        <p:spPr>
          <a:xfrm>
            <a:off x="76200" y="971550"/>
            <a:ext cx="3505200" cy="3139321"/>
          </a:xfrm>
          <a:prstGeom prst="rect">
            <a:avLst/>
          </a:prstGeom>
          <a:noFill/>
        </p:spPr>
        <p:txBody>
          <a:bodyPr wrap="square" rtlCol="0">
            <a:spAutoFit/>
          </a:bodyPr>
          <a:lstStyle/>
          <a:p>
            <a:pPr marL="285750" indent="-285750">
              <a:buFont typeface="Arial"/>
              <a:buChar char="•"/>
            </a:pPr>
            <a:r>
              <a:rPr lang="en-US" dirty="0" smtClean="0"/>
              <a:t>Plenary talks Tuesday afternoon and Wednesday morning</a:t>
            </a:r>
          </a:p>
          <a:p>
            <a:pPr marL="285750" indent="-285750">
              <a:buFont typeface="Arial"/>
              <a:buChar char="•"/>
            </a:pPr>
            <a:r>
              <a:rPr lang="en-US" dirty="0" smtClean="0"/>
              <a:t>Tour of sPHENIX Labs in 510 and HCal Factory in 912 Wednesday at 11:30 am -Stefan Bathe is giving the tour</a:t>
            </a:r>
          </a:p>
          <a:p>
            <a:pPr marL="285750" indent="-285750">
              <a:buFont typeface="Arial"/>
              <a:buChar char="•"/>
            </a:pPr>
            <a:r>
              <a:rPr lang="en-US" dirty="0" smtClean="0"/>
              <a:t>Three breakout session:</a:t>
            </a:r>
          </a:p>
          <a:p>
            <a:pPr marL="742856" lvl="1" indent="-285750">
              <a:buFont typeface="Arial"/>
              <a:buChar char="•"/>
            </a:pPr>
            <a:r>
              <a:rPr lang="en-US" dirty="0" smtClean="0"/>
              <a:t>Project Management</a:t>
            </a:r>
          </a:p>
          <a:p>
            <a:pPr marL="742856" lvl="1" indent="-285750">
              <a:buFont typeface="Arial"/>
              <a:buChar char="•"/>
            </a:pPr>
            <a:r>
              <a:rPr lang="en-US" dirty="0" smtClean="0"/>
              <a:t>TPC, Calorimeters</a:t>
            </a:r>
          </a:p>
          <a:p>
            <a:pPr marL="742856" lvl="1" indent="-285750">
              <a:buFont typeface="Arial"/>
              <a:buChar char="•"/>
            </a:pPr>
            <a:r>
              <a:rPr lang="en-US" dirty="0" smtClean="0"/>
              <a:t>Electronics, DAQ/Trigger</a:t>
            </a:r>
          </a:p>
          <a:p>
            <a:pPr marL="285750" indent="-285750">
              <a:buFont typeface="Arial"/>
              <a:buChar char="•"/>
            </a:pPr>
            <a:r>
              <a:rPr lang="en-US" dirty="0" smtClean="0"/>
              <a:t>Close Out Thurs mid-afternoon</a:t>
            </a:r>
            <a:endParaRPr lang="en-US" dirty="0"/>
          </a:p>
        </p:txBody>
      </p:sp>
    </p:spTree>
    <p:extLst>
      <p:ext uri="{BB962C8B-B14F-4D97-AF65-F5344CB8AC3E}">
        <p14:creationId xmlns:p14="http://schemas.microsoft.com/office/powerpoint/2010/main" val="12760823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Agenda - Breakout</a:t>
            </a:r>
            <a:endParaRPr lang="en-US" dirty="0"/>
          </a:p>
        </p:txBody>
      </p:sp>
      <p:sp>
        <p:nvSpPr>
          <p:cNvPr id="3" name="Date Placeholder 2"/>
          <p:cNvSpPr>
            <a:spLocks noGrp="1"/>
          </p:cNvSpPr>
          <p:nvPr>
            <p:ph type="dt" sz="half" idx="10"/>
          </p:nvPr>
        </p:nvSpPr>
        <p:spPr/>
        <p:txBody>
          <a:bodyPr/>
          <a:lstStyle/>
          <a:p>
            <a:pPr>
              <a:defRPr/>
            </a:pPr>
            <a:r>
              <a:rPr lang="en-US" altLang="en-US" smtClean="0"/>
              <a:t>5/20/2019</a:t>
            </a:r>
            <a:endParaRPr lang="en-US" altLang="en-US" dirty="0"/>
          </a:p>
        </p:txBody>
      </p:sp>
      <p:sp>
        <p:nvSpPr>
          <p:cNvPr id="4" name="Footer Placeholder 3"/>
          <p:cNvSpPr>
            <a:spLocks noGrp="1"/>
          </p:cNvSpPr>
          <p:nvPr>
            <p:ph type="ftr" sz="quarter" idx="11"/>
          </p:nvPr>
        </p:nvSpPr>
        <p:spPr/>
        <p:txBody>
          <a:bodyPr/>
          <a:lstStyle/>
          <a:p>
            <a:pPr>
              <a:defRPr/>
            </a:pPr>
            <a:r>
              <a:rPr lang="en-US" smtClean="0"/>
              <a:t>PMG</a:t>
            </a:r>
            <a:endParaRPr lang="en-US" dirty="0"/>
          </a:p>
        </p:txBody>
      </p:sp>
      <p:sp>
        <p:nvSpPr>
          <p:cNvPr id="5" name="Slide Number Placeholder 4"/>
          <p:cNvSpPr>
            <a:spLocks noGrp="1"/>
          </p:cNvSpPr>
          <p:nvPr>
            <p:ph type="sldNum" sz="quarter" idx="12"/>
          </p:nvPr>
        </p:nvSpPr>
        <p:spPr/>
        <p:txBody>
          <a:bodyPr/>
          <a:lstStyle/>
          <a:p>
            <a:fld id="{0AE0C637-5835-444B-B8C0-92C25AFA2084}" type="slidenum">
              <a:rPr lang="en-US" altLang="en-US" smtClean="0"/>
              <a:pPr/>
              <a:t>5</a:t>
            </a:fld>
            <a:endParaRPr lang="en-US" altLang="en-US" dirty="0"/>
          </a:p>
        </p:txBody>
      </p:sp>
      <p:pic>
        <p:nvPicPr>
          <p:cNvPr id="7" name="Picture 6" descr="Screen Shot 2019-05-19 at 10.33.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03520"/>
            <a:ext cx="4267200" cy="4459030"/>
          </a:xfrm>
          <a:prstGeom prst="rect">
            <a:avLst/>
          </a:prstGeom>
        </p:spPr>
      </p:pic>
      <p:pic>
        <p:nvPicPr>
          <p:cNvPr id="8" name="Picture 7" descr="Screen Shot 2019-05-19 at 10.34.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85800"/>
            <a:ext cx="4267200" cy="4476750"/>
          </a:xfrm>
          <a:prstGeom prst="rect">
            <a:avLst/>
          </a:prstGeom>
        </p:spPr>
      </p:pic>
    </p:spTree>
    <p:extLst>
      <p:ext uri="{BB962C8B-B14F-4D97-AF65-F5344CB8AC3E}">
        <p14:creationId xmlns:p14="http://schemas.microsoft.com/office/powerpoint/2010/main" val="3089755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8229600" cy="546497"/>
          </a:xfrm>
        </p:spPr>
        <p:txBody>
          <a:bodyPr/>
          <a:lstStyle/>
          <a:p>
            <a:r>
              <a:rPr lang="en-US" dirty="0" smtClean="0"/>
              <a:t>Review Charge</a:t>
            </a:r>
            <a:endParaRPr lang="en-US" dirty="0"/>
          </a:p>
        </p:txBody>
      </p:sp>
      <p:sp>
        <p:nvSpPr>
          <p:cNvPr id="3" name="Content Placeholder 2"/>
          <p:cNvSpPr>
            <a:spLocks noGrp="1"/>
          </p:cNvSpPr>
          <p:nvPr>
            <p:ph idx="1"/>
          </p:nvPr>
        </p:nvSpPr>
        <p:spPr>
          <a:xfrm>
            <a:off x="152400" y="819150"/>
            <a:ext cx="8763000" cy="3775473"/>
          </a:xfrm>
        </p:spPr>
        <p:txBody>
          <a:bodyPr/>
          <a:lstStyle/>
          <a:p>
            <a:pPr marL="457200" indent="-457200">
              <a:buFont typeface="+mj-lt"/>
              <a:buAutoNum type="arabicPeriod"/>
            </a:pPr>
            <a:r>
              <a:rPr lang="en-US" sz="1800" dirty="0" smtClean="0"/>
              <a:t>Project Scope: Do the proposed technical design and associated implementation approach satisfy the performance requirements? Are the technical designs sound and sufficiently mature to support the performance expectations for PD 2/3? </a:t>
            </a:r>
            <a:r>
              <a:rPr lang="en-US" sz="1800" b="1" dirty="0" smtClean="0">
                <a:solidFill>
                  <a:srgbClr val="0080FF"/>
                </a:solidFill>
              </a:rPr>
              <a:t>EO’B, D. Morrison, G. Young, J. Haggerty, L2 Managers, Technical breakout sessions</a:t>
            </a:r>
            <a:endParaRPr lang="en-US" sz="1800" dirty="0" smtClean="0"/>
          </a:p>
          <a:p>
            <a:pPr marL="457200" indent="-457200">
              <a:buFont typeface="+mj-lt"/>
              <a:buAutoNum type="arabicPeriod"/>
            </a:pPr>
            <a:r>
              <a:rPr lang="en-US" sz="1800" dirty="0" smtClean="0"/>
              <a:t>Management: Is the project being properly managed at this stage? Is there a capable team in place, and required resources identified, to effectively manage the production phase including all the procurements, major interfaces, technical issues and risks to ensure successful delivery of the project? Is the project ready for PD 2/3? </a:t>
            </a:r>
            <a:r>
              <a:rPr lang="en-US" sz="1800" b="1" dirty="0" smtClean="0">
                <a:solidFill>
                  <a:srgbClr val="0080FF"/>
                </a:solidFill>
              </a:rPr>
              <a:t>EO’B, G. Young, C. Lavelle, M. Chiu, L2 Managers, Breakout sessions</a:t>
            </a:r>
            <a:endParaRPr lang="en-US" sz="1800" dirty="0" smtClean="0"/>
          </a:p>
          <a:p>
            <a:pPr marL="457200" indent="-457200">
              <a:buFont typeface="+mj-lt"/>
              <a:buAutoNum type="arabicPeriod"/>
            </a:pPr>
            <a:r>
              <a:rPr lang="en-US" sz="1800" dirty="0" smtClean="0"/>
              <a:t>Cost and Schedule: Are the cost and schedule estimates complete, adequate, and reasonable to support the performance baseline? </a:t>
            </a:r>
            <a:r>
              <a:rPr lang="en-US" sz="1800" b="1" dirty="0" smtClean="0">
                <a:solidFill>
                  <a:srgbClr val="0080FF"/>
                </a:solidFill>
              </a:rPr>
              <a:t>C. Lavelle, L2 Managers, Project Management breakout session</a:t>
            </a:r>
          </a:p>
        </p:txBody>
      </p:sp>
      <p:sp>
        <p:nvSpPr>
          <p:cNvPr id="4" name="Date Placeholder 3"/>
          <p:cNvSpPr>
            <a:spLocks noGrp="1"/>
          </p:cNvSpPr>
          <p:nvPr>
            <p:ph type="dt" sz="half" idx="10"/>
          </p:nvPr>
        </p:nvSpPr>
        <p:spPr/>
        <p:txBody>
          <a:bodyPr/>
          <a:lstStyle/>
          <a:p>
            <a:pPr>
              <a:defRPr/>
            </a:pPr>
            <a:r>
              <a:rPr lang="en-US" altLang="en-US" smtClean="0"/>
              <a:t>5/17/2019</a:t>
            </a:r>
            <a:endParaRPr lang="en-US" altLang="en-US" dirty="0"/>
          </a:p>
        </p:txBody>
      </p:sp>
      <p:sp>
        <p:nvSpPr>
          <p:cNvPr id="5" name="Footer Placeholder 4"/>
          <p:cNvSpPr>
            <a:spLocks noGrp="1"/>
          </p:cNvSpPr>
          <p:nvPr>
            <p:ph type="ftr" sz="quarter" idx="11"/>
          </p:nvPr>
        </p:nvSpPr>
        <p:spPr/>
        <p:txBody>
          <a:bodyPr/>
          <a:lstStyle/>
          <a:p>
            <a:pPr>
              <a:defRPr/>
            </a:pPr>
            <a:r>
              <a:rPr lang="en-US" smtClean="0"/>
              <a:t>Fortnightly</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6</a:t>
            </a:fld>
            <a:endParaRPr lang="en-US" altLang="en-US" dirty="0"/>
          </a:p>
        </p:txBody>
      </p:sp>
    </p:spTree>
    <p:extLst>
      <p:ext uri="{BB962C8B-B14F-4D97-AF65-F5344CB8AC3E}">
        <p14:creationId xmlns:p14="http://schemas.microsoft.com/office/powerpoint/2010/main" val="33487680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8229600" cy="546497"/>
          </a:xfrm>
        </p:spPr>
        <p:txBody>
          <a:bodyPr/>
          <a:lstStyle/>
          <a:p>
            <a:r>
              <a:rPr lang="en-US" dirty="0" smtClean="0"/>
              <a:t>Review Charge - continued</a:t>
            </a:r>
            <a:endParaRPr lang="en-US" dirty="0"/>
          </a:p>
        </p:txBody>
      </p:sp>
      <p:sp>
        <p:nvSpPr>
          <p:cNvPr id="3" name="Content Placeholder 2"/>
          <p:cNvSpPr>
            <a:spLocks noGrp="1"/>
          </p:cNvSpPr>
          <p:nvPr>
            <p:ph idx="1"/>
          </p:nvPr>
        </p:nvSpPr>
        <p:spPr>
          <a:xfrm>
            <a:off x="152400" y="819150"/>
            <a:ext cx="8763000" cy="3775473"/>
          </a:xfrm>
        </p:spPr>
        <p:txBody>
          <a:bodyPr/>
          <a:lstStyle/>
          <a:p>
            <a:pPr marL="457200" indent="-457200">
              <a:buFont typeface="+mj-lt"/>
              <a:buAutoNum type="arabicPeriod" startAt="4"/>
            </a:pPr>
            <a:r>
              <a:rPr lang="en-US" sz="1800" dirty="0"/>
              <a:t>Risk and Contingency: Are the project risks properly identified and appropriate mitigation strategies in place? Do the cost and schedule estimates include adequate contingency based on a sound and reasonable risk analysis? </a:t>
            </a:r>
            <a:r>
              <a:rPr lang="en-US" sz="1800" b="1" dirty="0" smtClean="0">
                <a:solidFill>
                  <a:srgbClr val="0080FF"/>
                </a:solidFill>
              </a:rPr>
              <a:t>C. Lavelle, I. Sourikova, Project Management breakout session.</a:t>
            </a:r>
            <a:endParaRPr lang="en-US" sz="1800" dirty="0"/>
          </a:p>
          <a:p>
            <a:pPr marL="457200" indent="-457200">
              <a:buFont typeface="+mj-lt"/>
              <a:buAutoNum type="arabicPeriod" startAt="4"/>
            </a:pPr>
            <a:r>
              <a:rPr lang="en-US" sz="1800" dirty="0" smtClean="0"/>
              <a:t>Environment, Safety &amp; Health and Quality Assurance (ES&amp;H/QA): Are the ES&amp;H/QA  requirements being properly addressed given the project’s current state of development? </a:t>
            </a:r>
            <a:r>
              <a:rPr lang="en-US" sz="1800" b="1" dirty="0" smtClean="0">
                <a:solidFill>
                  <a:srgbClr val="0080FF"/>
                </a:solidFill>
              </a:rPr>
              <a:t>L. Stiegler, C. Gortakowski</a:t>
            </a:r>
            <a:endParaRPr lang="en-US" sz="1800" dirty="0" smtClean="0"/>
          </a:p>
          <a:p>
            <a:pPr marL="457200" indent="-457200">
              <a:buFont typeface="+mj-lt"/>
              <a:buAutoNum type="arabicPeriod" startAt="4"/>
            </a:pPr>
            <a:r>
              <a:rPr lang="en-US" sz="1800" dirty="0" smtClean="0"/>
              <a:t>Prerequisites: Have all the prerequisite activities and documents (see attached definition) necessary to support PD 2/3 approval been completed? </a:t>
            </a:r>
            <a:r>
              <a:rPr lang="en-US" sz="1800" b="1" dirty="0" smtClean="0">
                <a:solidFill>
                  <a:srgbClr val="0080FF"/>
                </a:solidFill>
              </a:rPr>
              <a:t>All</a:t>
            </a:r>
            <a:endParaRPr lang="en-US" sz="1800" dirty="0" smtClean="0"/>
          </a:p>
          <a:p>
            <a:pPr marL="457200" indent="-457200">
              <a:buFont typeface="+mj-lt"/>
              <a:buAutoNum type="arabicPeriod" startAt="4"/>
            </a:pPr>
            <a:r>
              <a:rPr lang="en-US" sz="1800" dirty="0" smtClean="0"/>
              <a:t>Recommendations: Have the recommendations from past reviews been appropriately addressed? </a:t>
            </a:r>
            <a:r>
              <a:rPr lang="en-US" sz="1800" b="1" dirty="0" smtClean="0">
                <a:solidFill>
                  <a:srgbClr val="0080FF"/>
                </a:solidFill>
              </a:rPr>
              <a:t>EO’B, Project Management breakout session.</a:t>
            </a:r>
            <a:endParaRPr lang="en-US" sz="1800" b="1" dirty="0">
              <a:solidFill>
                <a:srgbClr val="0080FF"/>
              </a:solidFill>
            </a:endParaRPr>
          </a:p>
        </p:txBody>
      </p:sp>
      <p:sp>
        <p:nvSpPr>
          <p:cNvPr id="4" name="Date Placeholder 3"/>
          <p:cNvSpPr>
            <a:spLocks noGrp="1"/>
          </p:cNvSpPr>
          <p:nvPr>
            <p:ph type="dt" sz="half" idx="10"/>
          </p:nvPr>
        </p:nvSpPr>
        <p:spPr/>
        <p:txBody>
          <a:bodyPr/>
          <a:lstStyle/>
          <a:p>
            <a:pPr>
              <a:defRPr/>
            </a:pPr>
            <a:r>
              <a:rPr lang="en-US" altLang="en-US" smtClean="0"/>
              <a:t>5/17/2019</a:t>
            </a:r>
            <a:endParaRPr lang="en-US" altLang="en-US" dirty="0"/>
          </a:p>
        </p:txBody>
      </p:sp>
      <p:sp>
        <p:nvSpPr>
          <p:cNvPr id="5" name="Footer Placeholder 4"/>
          <p:cNvSpPr>
            <a:spLocks noGrp="1"/>
          </p:cNvSpPr>
          <p:nvPr>
            <p:ph type="ftr" sz="quarter" idx="11"/>
          </p:nvPr>
        </p:nvSpPr>
        <p:spPr/>
        <p:txBody>
          <a:bodyPr/>
          <a:lstStyle/>
          <a:p>
            <a:pPr>
              <a:defRPr/>
            </a:pPr>
            <a:r>
              <a:rPr lang="en-US" smtClean="0"/>
              <a:t>Fortnightly</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7</a:t>
            </a:fld>
            <a:endParaRPr lang="en-US" altLang="en-US" dirty="0"/>
          </a:p>
        </p:txBody>
      </p:sp>
    </p:spTree>
    <p:extLst>
      <p:ext uri="{BB962C8B-B14F-4D97-AF65-F5344CB8AC3E}">
        <p14:creationId xmlns:p14="http://schemas.microsoft.com/office/powerpoint/2010/main" val="18395299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
            <a:ext cx="8229600" cy="546497"/>
          </a:xfrm>
        </p:spPr>
        <p:txBody>
          <a:bodyPr/>
          <a:lstStyle/>
          <a:p>
            <a:r>
              <a:rPr lang="en-US" dirty="0" smtClean="0"/>
              <a:t>BNL PD-2 Requirements</a:t>
            </a:r>
            <a:endParaRPr lang="en-US" dirty="0"/>
          </a:p>
        </p:txBody>
      </p:sp>
      <p:sp>
        <p:nvSpPr>
          <p:cNvPr id="3" name="Content Placeholder 2"/>
          <p:cNvSpPr>
            <a:spLocks noGrp="1"/>
          </p:cNvSpPr>
          <p:nvPr>
            <p:ph idx="1"/>
          </p:nvPr>
        </p:nvSpPr>
        <p:spPr>
          <a:xfrm>
            <a:off x="381000" y="666750"/>
            <a:ext cx="8763000" cy="3851676"/>
          </a:xfrm>
        </p:spPr>
        <p:txBody>
          <a:bodyPr/>
          <a:lstStyle/>
          <a:p>
            <a:pPr marL="0" lvl="0" indent="0">
              <a:buNone/>
            </a:pPr>
            <a:r>
              <a:rPr lang="en-US" sz="1400" b="1" dirty="0"/>
              <a:t>Project Decision 2</a:t>
            </a:r>
            <a:r>
              <a:rPr lang="en-US" sz="1400" dirty="0"/>
              <a:t> - </a:t>
            </a:r>
            <a:r>
              <a:rPr lang="en-US" sz="1400" b="1" dirty="0"/>
              <a:t>The Preliminary Design and Project Baseline will be finalized and approved as part of PD-2 (Project Decision 2).</a:t>
            </a:r>
            <a:r>
              <a:rPr lang="en-US" sz="1400" dirty="0"/>
              <a:t>   A successful PD-2 Review will be attained when the project team has estimated and time-phased the resources required to execute the project against an integrated project schedule, and  a risk analysis is conducted to help determine the potential variability in scope, schedule and/or cost which might be encountered in the course of executing the project.   To achieve PD-2 the project team should meet the following requirements and produce the following documentation:</a:t>
            </a:r>
          </a:p>
          <a:p>
            <a:pPr lvl="1"/>
            <a:r>
              <a:rPr lang="en-US" sz="1400" dirty="0"/>
              <a:t>Conduct Preliminary/Technical Design </a:t>
            </a:r>
            <a:r>
              <a:rPr lang="en-US" sz="1400" dirty="0" smtClean="0"/>
              <a:t>Review </a:t>
            </a:r>
            <a:r>
              <a:rPr lang="en-US" sz="1400" dirty="0" smtClean="0">
                <a:solidFill>
                  <a:srgbClr val="0080FF"/>
                </a:solidFill>
              </a:rPr>
              <a:t> (complete , see </a:t>
            </a:r>
            <a:r>
              <a:rPr lang="en-US" sz="1400" dirty="0">
                <a:solidFill>
                  <a:srgbClr val="0080FF"/>
                </a:solidFill>
              </a:rPr>
              <a:t>G</a:t>
            </a:r>
            <a:r>
              <a:rPr lang="en-US" sz="1400" dirty="0" smtClean="0">
                <a:solidFill>
                  <a:srgbClr val="0080FF"/>
                </a:solidFill>
              </a:rPr>
              <a:t>lenn Young’s talk)</a:t>
            </a:r>
            <a:endParaRPr lang="en-US" sz="1400" dirty="0">
              <a:solidFill>
                <a:srgbClr val="0080FF"/>
              </a:solidFill>
            </a:endParaRPr>
          </a:p>
          <a:p>
            <a:pPr lvl="1"/>
            <a:r>
              <a:rPr lang="en-US" sz="1400" dirty="0"/>
              <a:t>Complete Preliminary/Technical Design </a:t>
            </a:r>
            <a:r>
              <a:rPr lang="en-US" sz="1400" dirty="0" smtClean="0"/>
              <a:t>Report </a:t>
            </a:r>
            <a:r>
              <a:rPr lang="en-US" sz="1400" dirty="0" smtClean="0">
                <a:solidFill>
                  <a:srgbClr val="0080FF"/>
                </a:solidFill>
              </a:rPr>
              <a:t> (complete, posted on review site)</a:t>
            </a:r>
            <a:endParaRPr lang="en-US" sz="1400" dirty="0"/>
          </a:p>
          <a:p>
            <a:pPr lvl="1"/>
            <a:r>
              <a:rPr lang="en-US" sz="1400" dirty="0"/>
              <a:t>Update and approve Project Management Plan (PMP) </a:t>
            </a:r>
            <a:r>
              <a:rPr lang="en-US" sz="1400" dirty="0" smtClean="0">
                <a:solidFill>
                  <a:srgbClr val="0080FF"/>
                </a:solidFill>
              </a:rPr>
              <a:t> (complete w/o signatures, posted on review site)</a:t>
            </a:r>
            <a:endParaRPr lang="en-US" sz="1400" dirty="0">
              <a:solidFill>
                <a:srgbClr val="0080FF"/>
              </a:solidFill>
            </a:endParaRPr>
          </a:p>
          <a:p>
            <a:pPr lvl="1"/>
            <a:r>
              <a:rPr lang="en-US" sz="1400" dirty="0"/>
              <a:t>Develop a Performance Baseline including </a:t>
            </a:r>
            <a:r>
              <a:rPr lang="en-US" sz="1400" dirty="0" smtClean="0"/>
              <a:t>RLS</a:t>
            </a:r>
            <a:r>
              <a:rPr lang="en-US" sz="1400" dirty="0" smtClean="0">
                <a:solidFill>
                  <a:srgbClr val="0080FF"/>
                </a:solidFill>
              </a:rPr>
              <a:t>  (complete, posted on review site, see Glenn Young’s talk)</a:t>
            </a:r>
            <a:endParaRPr lang="en-US" sz="1400" dirty="0">
              <a:solidFill>
                <a:srgbClr val="0080FF"/>
              </a:solidFill>
            </a:endParaRPr>
          </a:p>
          <a:p>
            <a:pPr lvl="1"/>
            <a:r>
              <a:rPr lang="en-US" sz="1400" dirty="0"/>
              <a:t>Finalize Hazards Analysis </a:t>
            </a:r>
            <a:r>
              <a:rPr lang="en-US" sz="1400" dirty="0" smtClean="0"/>
              <a:t>Plan </a:t>
            </a:r>
            <a:r>
              <a:rPr lang="en-US" sz="1400" dirty="0" smtClean="0">
                <a:solidFill>
                  <a:srgbClr val="0099FF"/>
                </a:solidFill>
              </a:rPr>
              <a:t>(complete, posted on review site, see Lori Stiegler’s talk)  </a:t>
            </a:r>
          </a:p>
          <a:p>
            <a:pPr lvl="1"/>
            <a:r>
              <a:rPr lang="en-US" sz="1400" dirty="0" smtClean="0"/>
              <a:t>Finalize Quality Assurance Program </a:t>
            </a:r>
            <a:r>
              <a:rPr lang="en-US" sz="1400" dirty="0" smtClean="0">
                <a:solidFill>
                  <a:srgbClr val="0080FF"/>
                </a:solidFill>
              </a:rPr>
              <a:t> (complete, posted on review site, see Chuck Gortakowski’s talk)</a:t>
            </a:r>
          </a:p>
          <a:p>
            <a:pPr lvl="1"/>
            <a:r>
              <a:rPr lang="en-US" sz="1400" dirty="0" smtClean="0"/>
              <a:t>Propose </a:t>
            </a:r>
            <a:r>
              <a:rPr lang="en-US" sz="1400" dirty="0"/>
              <a:t>Funding changes with funding </a:t>
            </a:r>
            <a:r>
              <a:rPr lang="en-US" sz="1400" dirty="0" smtClean="0"/>
              <a:t>profile </a:t>
            </a:r>
            <a:r>
              <a:rPr lang="en-US" sz="1400" dirty="0" smtClean="0">
                <a:solidFill>
                  <a:srgbClr val="0080FF"/>
                </a:solidFill>
              </a:rPr>
              <a:t> (complete in PMP, see EO’B and Cathy Lavelle talks)</a:t>
            </a:r>
            <a:endParaRPr lang="en-US" sz="1400" dirty="0">
              <a:solidFill>
                <a:srgbClr val="0080FF"/>
              </a:solidFill>
            </a:endParaRPr>
          </a:p>
          <a:p>
            <a:pPr lvl="1"/>
            <a:r>
              <a:rPr lang="en-US" sz="1400" dirty="0"/>
              <a:t>Continue Monthly Reporting include Cost Performance </a:t>
            </a:r>
            <a:r>
              <a:rPr lang="en-US" sz="1400" dirty="0" smtClean="0"/>
              <a:t>Report </a:t>
            </a:r>
            <a:r>
              <a:rPr lang="en-US" sz="1400" dirty="0" smtClean="0">
                <a:solidFill>
                  <a:srgbClr val="0080FF"/>
                </a:solidFill>
              </a:rPr>
              <a:t> (monthly reporting to DOE for 2 years)</a:t>
            </a:r>
            <a:endParaRPr lang="en-US" sz="1400" dirty="0">
              <a:solidFill>
                <a:srgbClr val="0080FF"/>
              </a:solidFill>
            </a:endParaRPr>
          </a:p>
          <a:p>
            <a:pPr lvl="1"/>
            <a:r>
              <a:rPr lang="en-US" sz="1400" dirty="0"/>
              <a:t>Implement tailored EVMS and change </a:t>
            </a:r>
            <a:r>
              <a:rPr lang="en-US" sz="1400" dirty="0" smtClean="0"/>
              <a:t>control </a:t>
            </a:r>
            <a:r>
              <a:rPr lang="en-US" sz="1400" dirty="0" smtClean="0">
                <a:solidFill>
                  <a:srgbClr val="0080FF"/>
                </a:solidFill>
              </a:rPr>
              <a:t> (complete, see Cathy Lavelle’s talk)</a:t>
            </a:r>
            <a:endParaRPr lang="en-US" sz="1400" dirty="0">
              <a:solidFill>
                <a:srgbClr val="0080FF"/>
              </a:solidFill>
            </a:endParaRPr>
          </a:p>
          <a:p>
            <a:pPr lvl="1"/>
            <a:r>
              <a:rPr lang="en-US" sz="1400" dirty="0"/>
              <a:t>Review Project Risk Registry &amp;</a:t>
            </a:r>
            <a:r>
              <a:rPr lang="en-US" sz="1400" dirty="0" smtClean="0"/>
              <a:t> </a:t>
            </a:r>
            <a:r>
              <a:rPr lang="en-US" sz="1400" dirty="0"/>
              <a:t>assess </a:t>
            </a:r>
            <a:r>
              <a:rPr lang="en-US" sz="1400" dirty="0" smtClean="0"/>
              <a:t>Contingency </a:t>
            </a:r>
            <a:r>
              <a:rPr lang="en-US" sz="1400" dirty="0" smtClean="0">
                <a:solidFill>
                  <a:srgbClr val="0080FF"/>
                </a:solidFill>
              </a:rPr>
              <a:t>  (complete, see Irina Sourikova and Cathy Lavelle talks</a:t>
            </a:r>
            <a:endParaRPr lang="en-US" sz="1400" dirty="0">
              <a:solidFill>
                <a:srgbClr val="0080FF"/>
              </a:solidFill>
            </a:endParaRPr>
          </a:p>
          <a:p>
            <a:pPr lvl="1"/>
            <a:r>
              <a:rPr lang="en-US" sz="1400" dirty="0"/>
              <a:t>Initiate Annual Status Reviews &amp;</a:t>
            </a:r>
            <a:r>
              <a:rPr lang="en-US" sz="1400" dirty="0" smtClean="0"/>
              <a:t> </a:t>
            </a:r>
            <a:r>
              <a:rPr lang="en-US" sz="1400" dirty="0"/>
              <a:t>monthly </a:t>
            </a:r>
            <a:r>
              <a:rPr lang="en-US" sz="1400" dirty="0" smtClean="0"/>
              <a:t>reporting </a:t>
            </a:r>
            <a:r>
              <a:rPr lang="en-US" sz="1400" dirty="0" smtClean="0">
                <a:solidFill>
                  <a:srgbClr val="0099FF"/>
                </a:solidFill>
              </a:rPr>
              <a:t>(Annual BNL reviews 2017-2019 will continue)</a:t>
            </a:r>
            <a:endParaRPr lang="en-US" sz="1400" dirty="0">
              <a:solidFill>
                <a:srgbClr val="0099FF"/>
              </a:solidFill>
            </a:endParaRPr>
          </a:p>
        </p:txBody>
      </p:sp>
      <p:sp>
        <p:nvSpPr>
          <p:cNvPr id="4" name="Date Placeholder 3"/>
          <p:cNvSpPr>
            <a:spLocks noGrp="1"/>
          </p:cNvSpPr>
          <p:nvPr>
            <p:ph type="dt" sz="half" idx="10"/>
          </p:nvPr>
        </p:nvSpPr>
        <p:spPr/>
        <p:txBody>
          <a:bodyPr/>
          <a:lstStyle/>
          <a:p>
            <a:pPr>
              <a:defRPr/>
            </a:pPr>
            <a:r>
              <a:rPr lang="en-US" altLang="en-US" smtClean="0"/>
              <a:t>5/15/2019</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PD 2/3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8</a:t>
            </a:fld>
            <a:endParaRPr lang="en-US" altLang="en-US" dirty="0"/>
          </a:p>
        </p:txBody>
      </p:sp>
    </p:spTree>
    <p:extLst>
      <p:ext uri="{BB962C8B-B14F-4D97-AF65-F5344CB8AC3E}">
        <p14:creationId xmlns:p14="http://schemas.microsoft.com/office/powerpoint/2010/main" val="6872751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30"/>
            <a:ext cx="8229600" cy="546497"/>
          </a:xfrm>
        </p:spPr>
        <p:txBody>
          <a:bodyPr/>
          <a:lstStyle/>
          <a:p>
            <a:r>
              <a:rPr lang="en-US" dirty="0" smtClean="0"/>
              <a:t>BNL PD-3 Requirements</a:t>
            </a:r>
            <a:endParaRPr lang="en-US" dirty="0"/>
          </a:p>
        </p:txBody>
      </p:sp>
      <p:sp>
        <p:nvSpPr>
          <p:cNvPr id="3" name="Content Placeholder 2"/>
          <p:cNvSpPr>
            <a:spLocks noGrp="1"/>
          </p:cNvSpPr>
          <p:nvPr>
            <p:ph idx="1"/>
          </p:nvPr>
        </p:nvSpPr>
        <p:spPr>
          <a:xfrm>
            <a:off x="76200" y="666750"/>
            <a:ext cx="8991600" cy="3927876"/>
          </a:xfrm>
        </p:spPr>
        <p:txBody>
          <a:bodyPr/>
          <a:lstStyle/>
          <a:p>
            <a:pPr marL="0" lvl="0" indent="0">
              <a:buNone/>
            </a:pPr>
            <a:r>
              <a:rPr lang="en-US" sz="1400" b="1" dirty="0"/>
              <a:t>Project Decision 3 (PD-3) includes Approval of the Project Final Design requirements and specifications and Authorization to start Execution of the Project.</a:t>
            </a:r>
            <a:r>
              <a:rPr lang="en-US" sz="1400" dirty="0"/>
              <a:t>  A successful PD-3 Review will be attained when it is determined that the state of the development of the project planning is adequately defined to execute the project plan for successful delivery of the project scope with effective management, resource planning, scheduling, risk assessment and progress tracking at a level that ensures project delivery that addresses the expectations of the stakeholders. To achieve PD-3 the project team should meet the following requirements and produce the following documentation:</a:t>
            </a:r>
          </a:p>
          <a:p>
            <a:pPr lvl="1"/>
            <a:r>
              <a:rPr lang="en-US" sz="1400" dirty="0"/>
              <a:t>Conduct Design Review of the final design requirements and </a:t>
            </a:r>
            <a:r>
              <a:rPr lang="en-US" sz="1400" dirty="0" smtClean="0"/>
              <a:t>specifications </a:t>
            </a:r>
            <a:r>
              <a:rPr lang="en-US" sz="1400" dirty="0" smtClean="0">
                <a:solidFill>
                  <a:srgbClr val="0080FF"/>
                </a:solidFill>
              </a:rPr>
              <a:t> (complete, see talks by Glenn Young and John Haggerty. Review reports posted on review site)</a:t>
            </a:r>
            <a:endParaRPr lang="en-US" sz="1400" dirty="0">
              <a:solidFill>
                <a:srgbClr val="0080FF"/>
              </a:solidFill>
            </a:endParaRPr>
          </a:p>
          <a:p>
            <a:pPr lvl="1"/>
            <a:r>
              <a:rPr lang="en-US" sz="1400" dirty="0"/>
              <a:t>Update Project Management Plan (PMP</a:t>
            </a:r>
            <a:r>
              <a:rPr lang="en-US" sz="1400" dirty="0" smtClean="0"/>
              <a:t>) </a:t>
            </a:r>
            <a:r>
              <a:rPr lang="en-US" sz="1400" dirty="0" smtClean="0">
                <a:solidFill>
                  <a:srgbClr val="0099FF"/>
                </a:solidFill>
              </a:rPr>
              <a:t>(complete, posted on review site)  </a:t>
            </a:r>
            <a:endParaRPr lang="en-US" sz="1400" dirty="0">
              <a:solidFill>
                <a:srgbClr val="0099FF"/>
              </a:solidFill>
            </a:endParaRPr>
          </a:p>
          <a:p>
            <a:pPr lvl="1"/>
            <a:r>
              <a:rPr lang="en-US" sz="1400" dirty="0"/>
              <a:t>Generate a preliminary Transition to Operations </a:t>
            </a:r>
            <a:r>
              <a:rPr lang="en-US" sz="1400" dirty="0" smtClean="0"/>
              <a:t>Plan </a:t>
            </a:r>
            <a:r>
              <a:rPr lang="en-US" sz="1400" dirty="0" smtClean="0">
                <a:solidFill>
                  <a:srgbClr val="0080FF"/>
                </a:solidFill>
              </a:rPr>
              <a:t> (</a:t>
            </a:r>
            <a:r>
              <a:rPr lang="en-US" sz="1400" dirty="0" smtClean="0">
                <a:solidFill>
                  <a:srgbClr val="0099FF"/>
                </a:solidFill>
              </a:rPr>
              <a:t>complete</a:t>
            </a:r>
            <a:r>
              <a:rPr lang="en-US" sz="1400" dirty="0">
                <a:solidFill>
                  <a:srgbClr val="0099FF"/>
                </a:solidFill>
              </a:rPr>
              <a:t>, posted on review </a:t>
            </a:r>
            <a:r>
              <a:rPr lang="en-US" sz="1400" dirty="0" smtClean="0">
                <a:solidFill>
                  <a:srgbClr val="0099FF"/>
                </a:solidFill>
              </a:rPr>
              <a:t>site)</a:t>
            </a:r>
          </a:p>
          <a:p>
            <a:pPr lvl="1"/>
            <a:r>
              <a:rPr lang="en-US" sz="1400" dirty="0" smtClean="0"/>
              <a:t>Update </a:t>
            </a:r>
            <a:r>
              <a:rPr lang="en-US" sz="1400" dirty="0"/>
              <a:t>Hazard Analysis </a:t>
            </a:r>
            <a:r>
              <a:rPr lang="en-US" sz="1400" dirty="0" smtClean="0"/>
              <a:t>Plan </a:t>
            </a:r>
            <a:r>
              <a:rPr lang="en-US" sz="1400" dirty="0">
                <a:solidFill>
                  <a:srgbClr val="0099FF"/>
                </a:solidFill>
              </a:rPr>
              <a:t>(complete, posted on review site, see Lori Stiegler’s talk)  </a:t>
            </a:r>
            <a:r>
              <a:rPr lang="en-US" sz="1400" dirty="0" smtClean="0">
                <a:solidFill>
                  <a:srgbClr val="0080FF"/>
                </a:solidFill>
              </a:rPr>
              <a:t> </a:t>
            </a:r>
            <a:endParaRPr lang="en-US" sz="1400" dirty="0">
              <a:solidFill>
                <a:srgbClr val="0080FF"/>
              </a:solidFill>
            </a:endParaRPr>
          </a:p>
          <a:p>
            <a:pPr lvl="1"/>
            <a:r>
              <a:rPr lang="en-US" sz="1400" dirty="0"/>
              <a:t>Continue Quality Assurance </a:t>
            </a:r>
            <a:r>
              <a:rPr lang="en-US" sz="1400" dirty="0" smtClean="0"/>
              <a:t>Program </a:t>
            </a:r>
            <a:r>
              <a:rPr lang="en-US" sz="1400" dirty="0">
                <a:solidFill>
                  <a:srgbClr val="0080FF"/>
                </a:solidFill>
              </a:rPr>
              <a:t> </a:t>
            </a:r>
            <a:r>
              <a:rPr lang="en-US" sz="1400" dirty="0" smtClean="0">
                <a:solidFill>
                  <a:srgbClr val="0080FF"/>
                </a:solidFill>
              </a:rPr>
              <a:t>(complete</a:t>
            </a:r>
            <a:r>
              <a:rPr lang="en-US" sz="1400" dirty="0">
                <a:solidFill>
                  <a:srgbClr val="0080FF"/>
                </a:solidFill>
              </a:rPr>
              <a:t>, posted on review site, see Chuck Gortakowski’s </a:t>
            </a:r>
            <a:r>
              <a:rPr lang="en-US" sz="1400" dirty="0" smtClean="0">
                <a:solidFill>
                  <a:srgbClr val="0080FF"/>
                </a:solidFill>
              </a:rPr>
              <a:t>talk)</a:t>
            </a:r>
            <a:endParaRPr lang="en-US" sz="1400" dirty="0">
              <a:solidFill>
                <a:srgbClr val="0080FF"/>
              </a:solidFill>
            </a:endParaRPr>
          </a:p>
          <a:p>
            <a:pPr lvl="1"/>
            <a:r>
              <a:rPr lang="en-US" sz="1400" dirty="0"/>
              <a:t>Update Project Integrated Safety Management </a:t>
            </a:r>
            <a:r>
              <a:rPr lang="en-US" sz="1400" dirty="0" smtClean="0"/>
              <a:t>Plan </a:t>
            </a:r>
            <a:r>
              <a:rPr lang="en-US" sz="1400" dirty="0" smtClean="0">
                <a:solidFill>
                  <a:srgbClr val="0080FF"/>
                </a:solidFill>
              </a:rPr>
              <a:t> (complete, posted on review site)</a:t>
            </a:r>
            <a:endParaRPr lang="en-US" sz="1400" dirty="0">
              <a:solidFill>
                <a:srgbClr val="0080FF"/>
              </a:solidFill>
            </a:endParaRPr>
          </a:p>
          <a:p>
            <a:pPr lvl="1"/>
            <a:r>
              <a:rPr lang="en-US" sz="1400" dirty="0"/>
              <a:t>Continue Monthly Reporting </a:t>
            </a:r>
            <a:r>
              <a:rPr lang="en-US" sz="1400" dirty="0" smtClean="0"/>
              <a:t>incl </a:t>
            </a:r>
            <a:r>
              <a:rPr lang="en-US" sz="1400" dirty="0"/>
              <a:t>Cost Performance </a:t>
            </a:r>
            <a:r>
              <a:rPr lang="en-US" sz="1400" dirty="0" smtClean="0"/>
              <a:t>Report </a:t>
            </a:r>
            <a:r>
              <a:rPr lang="en-US" sz="1400" dirty="0">
                <a:solidFill>
                  <a:srgbClr val="0080FF"/>
                </a:solidFill>
              </a:rPr>
              <a:t> </a:t>
            </a:r>
            <a:r>
              <a:rPr lang="en-US" sz="1400" dirty="0" smtClean="0">
                <a:solidFill>
                  <a:srgbClr val="0080FF"/>
                </a:solidFill>
              </a:rPr>
              <a:t>(complete, monthly </a:t>
            </a:r>
            <a:r>
              <a:rPr lang="en-US" sz="1400" dirty="0">
                <a:solidFill>
                  <a:srgbClr val="0080FF"/>
                </a:solidFill>
              </a:rPr>
              <a:t>reporting to DOE </a:t>
            </a:r>
            <a:r>
              <a:rPr lang="en-US" sz="1400" dirty="0" smtClean="0">
                <a:solidFill>
                  <a:srgbClr val="0080FF"/>
                </a:solidFill>
              </a:rPr>
              <a:t>ongoing)</a:t>
            </a:r>
            <a:endParaRPr lang="en-US" sz="1400" dirty="0">
              <a:solidFill>
                <a:srgbClr val="0080FF"/>
              </a:solidFill>
            </a:endParaRPr>
          </a:p>
          <a:p>
            <a:pPr lvl="1"/>
            <a:r>
              <a:rPr lang="en-US" sz="1400" dirty="0"/>
              <a:t>Implement tailored EVMS and change </a:t>
            </a:r>
            <a:r>
              <a:rPr lang="en-US" sz="1400" dirty="0" smtClean="0"/>
              <a:t>control </a:t>
            </a:r>
            <a:r>
              <a:rPr lang="en-US" sz="1400" dirty="0" smtClean="0">
                <a:solidFill>
                  <a:srgbClr val="0080FF"/>
                </a:solidFill>
              </a:rPr>
              <a:t> (complete, see Cathy Lavelle’s talk)</a:t>
            </a:r>
            <a:endParaRPr lang="en-US" sz="1400" dirty="0">
              <a:solidFill>
                <a:srgbClr val="0080FF"/>
              </a:solidFill>
            </a:endParaRPr>
          </a:p>
          <a:p>
            <a:pPr lvl="1"/>
            <a:r>
              <a:rPr lang="en-US" sz="1400" dirty="0"/>
              <a:t>Monitor Project Risks and </a:t>
            </a:r>
            <a:r>
              <a:rPr lang="en-US" sz="1400" dirty="0" smtClean="0"/>
              <a:t>Contingency </a:t>
            </a:r>
            <a:r>
              <a:rPr lang="en-US" sz="1400" dirty="0" smtClean="0">
                <a:solidFill>
                  <a:srgbClr val="0080FF"/>
                </a:solidFill>
              </a:rPr>
              <a:t> (complete, monitor at monthly L2 Managers’ meetings)</a:t>
            </a:r>
            <a:endParaRPr lang="en-US" sz="1400" dirty="0"/>
          </a:p>
          <a:p>
            <a:pPr lvl="1"/>
            <a:r>
              <a:rPr lang="en-US" sz="1400" dirty="0"/>
              <a:t>Continue Annual Status </a:t>
            </a:r>
            <a:r>
              <a:rPr lang="en-US" sz="1400" dirty="0" smtClean="0"/>
              <a:t>Reviews </a:t>
            </a:r>
            <a:r>
              <a:rPr lang="en-US" sz="1400" dirty="0" smtClean="0">
                <a:solidFill>
                  <a:srgbClr val="0080FF"/>
                </a:solidFill>
              </a:rPr>
              <a:t>(Annual BNL  reviews 2017- 2019</a:t>
            </a:r>
            <a:r>
              <a:rPr lang="en-US" sz="1400" dirty="0">
                <a:solidFill>
                  <a:srgbClr val="0080FF"/>
                </a:solidFill>
              </a:rPr>
              <a:t> </a:t>
            </a:r>
            <a:r>
              <a:rPr lang="en-US" sz="1400" dirty="0" smtClean="0">
                <a:solidFill>
                  <a:srgbClr val="0080FF"/>
                </a:solidFill>
              </a:rPr>
              <a:t>will continue.)</a:t>
            </a:r>
            <a:endParaRPr lang="en-US" sz="1400" dirty="0">
              <a:solidFill>
                <a:srgbClr val="0080FF"/>
              </a:solidFill>
            </a:endParaRPr>
          </a:p>
          <a:p>
            <a:pPr marL="0" indent="0">
              <a:buNone/>
            </a:pPr>
            <a:endParaRPr lang="en-US" sz="1400" dirty="0"/>
          </a:p>
        </p:txBody>
      </p:sp>
      <p:sp>
        <p:nvSpPr>
          <p:cNvPr id="4" name="Date Placeholder 3"/>
          <p:cNvSpPr>
            <a:spLocks noGrp="1"/>
          </p:cNvSpPr>
          <p:nvPr>
            <p:ph type="dt" sz="half" idx="10"/>
          </p:nvPr>
        </p:nvSpPr>
        <p:spPr/>
        <p:txBody>
          <a:bodyPr/>
          <a:lstStyle/>
          <a:p>
            <a:pPr>
              <a:defRPr/>
            </a:pPr>
            <a:r>
              <a:rPr lang="en-US" altLang="en-US" smtClean="0"/>
              <a:t>5/15/2019</a:t>
            </a:r>
            <a:endParaRPr lang="en-US" altLang="en-US" dirty="0"/>
          </a:p>
        </p:txBody>
      </p:sp>
      <p:sp>
        <p:nvSpPr>
          <p:cNvPr id="5" name="Footer Placeholder 4"/>
          <p:cNvSpPr>
            <a:spLocks noGrp="1"/>
          </p:cNvSpPr>
          <p:nvPr>
            <p:ph type="ftr" sz="quarter" idx="11"/>
          </p:nvPr>
        </p:nvSpPr>
        <p:spPr/>
        <p:txBody>
          <a:bodyPr/>
          <a:lstStyle/>
          <a:p>
            <a:pPr>
              <a:defRPr/>
            </a:pPr>
            <a:r>
              <a:rPr lang="en-US" dirty="0" smtClean="0"/>
              <a:t>PD 2/3 Review</a:t>
            </a:r>
            <a:endParaRPr lang="en-US" dirty="0"/>
          </a:p>
        </p:txBody>
      </p:sp>
      <p:sp>
        <p:nvSpPr>
          <p:cNvPr id="6" name="Slide Number Placeholder 5"/>
          <p:cNvSpPr>
            <a:spLocks noGrp="1"/>
          </p:cNvSpPr>
          <p:nvPr>
            <p:ph type="sldNum" sz="quarter" idx="12"/>
          </p:nvPr>
        </p:nvSpPr>
        <p:spPr/>
        <p:txBody>
          <a:bodyPr/>
          <a:lstStyle/>
          <a:p>
            <a:fld id="{4B932B3A-BA38-40C7-ADEE-2A1902CEB265}" type="slidenum">
              <a:rPr lang="en-US" altLang="en-US" smtClean="0"/>
              <a:pPr/>
              <a:t>9</a:t>
            </a:fld>
            <a:endParaRPr lang="en-US" altLang="en-US" dirty="0"/>
          </a:p>
        </p:txBody>
      </p:sp>
    </p:spTree>
    <p:extLst>
      <p:ext uri="{BB962C8B-B14F-4D97-AF65-F5344CB8AC3E}">
        <p14:creationId xmlns:p14="http://schemas.microsoft.com/office/powerpoint/2010/main" val="2449312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43388</TotalTime>
  <Words>1560</Words>
  <Application>Microsoft Macintosh PowerPoint</Application>
  <PresentationFormat>On-screen Show (16:9)</PresentationFormat>
  <Paragraphs>146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sPHENIX Project Calendar  </vt:lpstr>
      <vt:lpstr>All Documents Posted – 70 Total</vt:lpstr>
      <vt:lpstr>Review Committee</vt:lpstr>
      <vt:lpstr>Review Agenda - Plenary</vt:lpstr>
      <vt:lpstr>Review Agenda - Breakout</vt:lpstr>
      <vt:lpstr>Review Charge</vt:lpstr>
      <vt:lpstr>Review Charge - continued</vt:lpstr>
      <vt:lpstr>BNL PD-2 Requirements</vt:lpstr>
      <vt:lpstr>BNL PD-3 Requirements</vt:lpstr>
      <vt:lpstr>sPHENIX Technical Progress  </vt:lpstr>
      <vt:lpstr>Design Maturity</vt:lpstr>
      <vt:lpstr>Cost Baseline</vt:lpstr>
      <vt:lpstr>Level-1 Milestones</vt:lpstr>
      <vt:lpstr>Level-2 Milestones</vt:lpstr>
      <vt:lpstr> sPHENIX Baseline Funding Profile</vt:lpstr>
      <vt:lpstr>Remaining Review Preparations</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Ann O'Brien</cp:lastModifiedBy>
  <cp:revision>660</cp:revision>
  <cp:lastPrinted>2017-10-23T16:33:50Z</cp:lastPrinted>
  <dcterms:created xsi:type="dcterms:W3CDTF">2015-10-24T00:32:43Z</dcterms:created>
  <dcterms:modified xsi:type="dcterms:W3CDTF">2019-05-20T04:13:22Z</dcterms:modified>
</cp:coreProperties>
</file>