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953" r:id="rId2"/>
    <p:sldId id="977" r:id="rId3"/>
    <p:sldId id="970" r:id="rId4"/>
    <p:sldId id="971" r:id="rId5"/>
    <p:sldId id="972" r:id="rId6"/>
    <p:sldId id="973" r:id="rId7"/>
    <p:sldId id="974" r:id="rId8"/>
    <p:sldId id="975" r:id="rId9"/>
    <p:sldId id="964" r:id="rId10"/>
    <p:sldId id="978" r:id="rId11"/>
    <p:sldId id="979" r:id="rId12"/>
    <p:sldId id="980" r:id="rId13"/>
    <p:sldId id="981" r:id="rId14"/>
    <p:sldId id="991" r:id="rId15"/>
    <p:sldId id="982" r:id="rId16"/>
    <p:sldId id="983" r:id="rId17"/>
    <p:sldId id="984" r:id="rId18"/>
    <p:sldId id="985" r:id="rId19"/>
    <p:sldId id="866" r:id="rId20"/>
    <p:sldId id="967" r:id="rId21"/>
    <p:sldId id="920" r:id="rId22"/>
    <p:sldId id="877" r:id="rId23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9"/>
    <p:restoredTop sz="94663"/>
  </p:normalViewPr>
  <p:slideViewPr>
    <p:cSldViewPr>
      <p:cViewPr varScale="1">
        <p:scale>
          <a:sx n="117" d="100"/>
          <a:sy n="117" d="100"/>
        </p:scale>
        <p:origin x="1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000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DC422D5-1A4B-3444-AB5E-37CDD896A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7029F7A-7F0C-DA41-8CE1-0A4C605F41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DA52A40-E69D-9841-90A8-E3A9EBB668A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0B8A056-A8A6-8241-B502-CBDEFBE339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fld id="{BEA7D3E5-A095-2A41-B060-663D9FECC1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2DCA08-8ECA-2747-ACEF-1CDD0BE784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2C01013-6660-9641-AA59-B4BDED3293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B2A6531-E764-5F42-863E-54CF47D3D5B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2537A9F-FA74-A244-9735-CAE0606499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3DDDA93-09ED-094E-AC13-16008E3466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7BB8579-FE39-E847-9893-31524F0B9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fld id="{2A8B284D-93D9-AD43-8A5A-AD82CE564D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4F223F9-0DBC-234B-975C-841E740FA4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A77F470-2449-6649-923C-4E0C3414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A5ECC35-4D55-4347-90DA-627017493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2400" y="8805863"/>
            <a:ext cx="3033713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1" tIns="45606" rIns="91211" bIns="45606"/>
          <a:lstStyle>
            <a:lvl1pPr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FFC298-E39C-3F45-BF02-2714E2078793}" type="slidenum">
              <a:rPr lang="en-US" altLang="en-US" sz="1200" b="0"/>
              <a:pPr eaLnBrk="1" hangingPunct="1"/>
              <a:t>2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1C0B04C5-C084-5E4F-868A-353D8D9F8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A70A25-F4E5-3D4D-87D4-7716F60E7E31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A461FFE-6CD9-F549-BF4D-1F4E19FDC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BB7720A-4CB9-A54D-95D0-498E6ADBE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0896DBA0-7AC7-4C47-BD9B-2D99BB739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DCDC47-729E-DE40-B77C-80DA9FB11FAF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065CCDF-7673-5648-AE94-E3A552E42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677D060-2827-324E-8199-1C6909626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6F787B65-2405-7141-B096-3208A47BB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D8AD8D-71AC-2A49-9E50-B0BD76DD4010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41C5AC8-B4E6-D648-B885-7E6827160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C06E354-6E15-2346-9B37-AEF239373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BEA02488-E7CF-1D4B-B1E1-69A8608CF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92AFB16D-6204-1A44-A702-80E70D45C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BD94EB1F-C077-EC46-A18A-4E7082E04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8D7904-D107-2646-8BB6-34B85EED518B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6F2E890-AE44-B54E-BC30-55249D296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CE78799-5A9D-2B4C-A112-037F69D27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0F04D69F-8C4B-1F46-B28F-E6CF4DA01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D52749-9E9E-6543-8506-7BF2A5D5D1E6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A856135-60D9-CE43-86EB-C9B261B7C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12CDEBA-B497-B340-9B93-8B58D6C89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261B4BD-00E5-244B-A8C8-6F43EB5AF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9159CE-4D66-A74E-9FF5-03DD95299673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BE59F93-E7ED-3A49-842C-D03D19063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30737" cy="3473450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C31F791-9B65-4749-AED0-F02EF745F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02138"/>
            <a:ext cx="513080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2" tIns="45747" rIns="91492" bIns="45747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9697924C-36C2-3941-9EE0-6BD05C4F0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2F93CD-DA6C-D64D-945E-F89CD1C92316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0F4811D-9C39-AE4F-B8CC-E64C9580A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CFFA40B-D3BC-3740-8216-9C75FED4A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79F4A69-A46A-8C4D-B34A-764EAB4AD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8105E3-EDDA-D54D-ABB3-7486BD8B7143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56BBBB9-F801-5B4A-AC5A-901FED8A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C446D29-DFB2-6E4A-BEB5-E31BC866B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7123FBC-B690-8D46-B6EA-7B66CF0AC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1EAD67-D1C2-794E-B399-80E2E0BD5319}" type="slidenum">
              <a:rPr lang="en-US" altLang="en-US" sz="1200" b="0"/>
              <a:pPr eaLnBrk="1" hangingPunct="1"/>
              <a:t>10</a:t>
            </a:fld>
            <a:endParaRPr lang="en-US" altLang="en-US" sz="1200" b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EB59BC6-343C-154A-A637-D211E15E2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32325" cy="347345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B8347BB-3E81-AA4F-A165-21F3EF930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02138"/>
            <a:ext cx="513080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BCC48C4-E0EE-604C-A3D3-0F38E6079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DA32BE-F7DC-404D-892B-195F2B02AF06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5B72713-7522-4D4F-8470-08185AAA9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2260995-CBBB-ED40-A35B-3C759FC33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7A4034D-5533-9640-A901-F799F3C69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1F0705-C21D-D44A-8194-3C2AAFD99BB2}" type="slidenum">
              <a:rPr lang="en-US" altLang="en-US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200" b="0">
              <a:latin typeface="Calibri" panose="020F0502020204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E9D7D0B-CE0F-FD41-9D54-E513B0AC2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91064AC-11B2-4F46-AF65-618795743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B3748317-8BCD-4A41-85A6-0910A3E3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Roser, BNL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SPIN2012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September 18, 2012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B217E7B-9957-7843-9CE0-67C25B9110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Document" r:id="rId3" imgW="11658600" imgH="4343400" progId="Word.Document.8">
                  <p:embed/>
                </p:oleObj>
              </mc:Choice>
              <mc:Fallback>
                <p:oleObj name="Document" r:id="rId3" imgW="11658600" imgH="4343400" progId="Word.Document.8">
                  <p:embed/>
                  <p:pic>
                    <p:nvPicPr>
                      <p:cNvPr id="67588" name="Object 2">
                        <a:extLst>
                          <a:ext uri="{FF2B5EF4-FFF2-40B4-BE49-F238E27FC236}">
                            <a16:creationId xmlns:a16="http://schemas.microsoft.com/office/drawing/2014/main" id="{3423AF61-CDDF-664B-957F-860096D7B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05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1665FC71-AF26-4C4B-997A-68C11A328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8871ED-CC50-2E4A-A9EB-EADF79B0F647}" type="slidenum">
              <a:rPr lang="en-US" altLang="en-US" sz="1400" b="0"/>
              <a:pPr/>
              <a:t>‹#›</a:t>
            </a:fld>
            <a:endParaRPr lang="en-US" altLang="en-US" sz="14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398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84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2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13200" cy="5010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914400"/>
            <a:ext cx="4013200" cy="50101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05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>
            <a:extLst>
              <a:ext uri="{FF2B5EF4-FFF2-40B4-BE49-F238E27FC236}">
                <a16:creationId xmlns:a16="http://schemas.microsoft.com/office/drawing/2014/main" id="{F2D89E1E-E1EA-4341-900F-38CC64969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925338-4C10-5946-9D53-ED8058707A17}"/>
              </a:ext>
            </a:extLst>
          </p:cNvPr>
          <p:cNvSpPr>
            <a:spLocks/>
          </p:cNvSpPr>
          <p:nvPr/>
        </p:nvSpPr>
        <p:spPr bwMode="auto">
          <a:xfrm>
            <a:off x="228600" y="4879975"/>
            <a:ext cx="14161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>
            <a:lvl1pPr marL="571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0" dirty="0">
                <a:latin typeface="Helvetica" pitchFamily="2" charset="0"/>
              </a:rPr>
              <a:t>June 17,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15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7719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77724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6833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F789E66-B5D3-AC44-A82A-A1F7431B0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752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Wolfram Fischer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BFF11A-784B-D44C-A173-E59A1174A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altLang="en-US"/>
              <a:t> </a:t>
            </a:r>
            <a:fld id="{92A28DCC-38DA-D54C-9E30-2969781CAC16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sz="800"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13200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914400"/>
            <a:ext cx="4013200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3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EA15D230-CDBF-7E43-B58E-ED29222CB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96838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1416EE80-FC8F-1F49-A791-2E7CFBF47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9D79A53-E1B4-BE41-9BCF-8A503A6D3F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446ADE-DAED-334A-B96B-AD83DD08F528}" type="slidenum">
              <a:rPr lang="en-US" altLang="en-US" sz="1400" b="0"/>
              <a:pPr/>
              <a:t>‹#›</a:t>
            </a:fld>
            <a:endParaRPr lang="en-US" altLang="en-US" sz="14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2" r:id="rId3"/>
    <p:sldLayoutId id="2147483993" r:id="rId4"/>
    <p:sldLayoutId id="2147483994" r:id="rId5"/>
    <p:sldLayoutId id="2147483998" r:id="rId6"/>
    <p:sldLayoutId id="2147483999" r:id="rId7"/>
    <p:sldLayoutId id="2147483995" r:id="rId8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0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1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2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3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>
            <a:extLst>
              <a:ext uri="{FF2B5EF4-FFF2-40B4-BE49-F238E27FC236}">
                <a16:creationId xmlns:a16="http://schemas.microsoft.com/office/drawing/2014/main" id="{6762C0EA-185E-954D-B37C-65AFD93D8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Polarized Proton Acceleration</a:t>
            </a:r>
            <a:endParaRPr altLang="en-US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194" name="Text Placeholder 4">
            <a:extLst>
              <a:ext uri="{FF2B5EF4-FFF2-40B4-BE49-F238E27FC236}">
                <a16:creationId xmlns:a16="http://schemas.microsoft.com/office/drawing/2014/main" id="{466AB51C-C08F-B545-8EFF-4F034AAF4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Thomas Roser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573F-E271-3143-9878-5C05F619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AD8A8D08-EAE3-F24F-9870-D5F86F9B6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67700" cy="457200"/>
          </a:xfrm>
        </p:spPr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RHIC polarimetry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70B257C1-6844-0449-A5E3-52F33D2C0D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6553200" cy="5257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Absolute polarimeter (Pol. Hjet)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Polarized hydrogen jet target allows for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absolute beam polarization measurement:</a:t>
            </a:r>
          </a:p>
          <a:p>
            <a:pPr lvl="1"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Jet target thickness of ~ 1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10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12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 cm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-2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 achieved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Jet pol. 92  2 % measured with Breit-Rabi polarimeter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Analyzing power A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 ~ 0.044 (24 – 255 GeV)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Relative polarimeters (proton-carbon)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Measure horizontal and vertical polarization profiles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Fast measurements (~ 2 minutes)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Local IP polarimeters (forward neutron production)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Significant asymmetry,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calibrated with Hjet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Used to adjust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transverse polarization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  <a:sym typeface="Symbol" pitchFamily="2" charset="2"/>
              </a:rPr>
              <a:t>component to zero</a:t>
            </a:r>
          </a:p>
        </p:txBody>
      </p:sp>
      <p:graphicFrame>
        <p:nvGraphicFramePr>
          <p:cNvPr id="47107" name="Object 5">
            <a:extLst>
              <a:ext uri="{FF2B5EF4-FFF2-40B4-BE49-F238E27FC236}">
                <a16:creationId xmlns:a16="http://schemas.microsoft.com/office/drawing/2014/main" id="{4375EC45-2DC2-B34A-A4C3-1D125732F0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804988"/>
          <a:ext cx="18288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4" imgW="25450800" imgH="6731000" progId="Equation.3">
                  <p:embed/>
                </p:oleObj>
              </mc:Choice>
              <mc:Fallback>
                <p:oleObj name="Equation" r:id="rId4" imgW="25450800" imgH="673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04988"/>
                        <a:ext cx="18288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7" descr="PP tunnel high res">
            <a:extLst>
              <a:ext uri="{FF2B5EF4-FFF2-40B4-BE49-F238E27FC236}">
                <a16:creationId xmlns:a16="http://schemas.microsoft.com/office/drawing/2014/main" id="{D5ECBCE4-4FD2-644C-86D3-1708C244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2971800"/>
            <a:ext cx="25320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Group 1">
            <a:extLst>
              <a:ext uri="{FF2B5EF4-FFF2-40B4-BE49-F238E27FC236}">
                <a16:creationId xmlns:a16="http://schemas.microsoft.com/office/drawing/2014/main" id="{4032CB8F-0054-0A4F-9C0C-E62BEA307579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914400"/>
            <a:ext cx="4056062" cy="1828800"/>
            <a:chOff x="609600" y="1066800"/>
            <a:chExt cx="4056063" cy="1828800"/>
          </a:xfrm>
        </p:grpSpPr>
        <p:pic>
          <p:nvPicPr>
            <p:cNvPr id="47111" name="Picture 15">
              <a:extLst>
                <a:ext uri="{FF2B5EF4-FFF2-40B4-BE49-F238E27FC236}">
                  <a16:creationId xmlns:a16="http://schemas.microsoft.com/office/drawing/2014/main" id="{DEEF22D2-9420-C947-8620-F47BEC33C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0" y="1219200"/>
              <a:ext cx="2505075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4768" name="Text Box 16">
              <a:extLst>
                <a:ext uri="{FF2B5EF4-FFF2-40B4-BE49-F238E27FC236}">
                  <a16:creationId xmlns:a16="http://schemas.microsoft.com/office/drawing/2014/main" id="{48401566-1A85-6D41-829A-F673DAA96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13335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tx2"/>
                  </a:solidFill>
                  <a:latin typeface="Tahoma" charset="0"/>
                  <a:ea typeface="+mn-ea"/>
                </a:rPr>
                <a:t>(polarized)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tx2"/>
                  </a:solidFill>
                  <a:latin typeface="Tahoma" charset="0"/>
                  <a:ea typeface="+mn-ea"/>
                </a:rPr>
                <a:t>proton beam</a:t>
              </a:r>
            </a:p>
          </p:txBody>
        </p:sp>
        <p:sp>
          <p:nvSpPr>
            <p:cNvPr id="714769" name="Text Box 17">
              <a:extLst>
                <a:ext uri="{FF2B5EF4-FFF2-40B4-BE49-F238E27FC236}">
                  <a16:creationId xmlns:a16="http://schemas.microsoft.com/office/drawing/2014/main" id="{8A57DDA0-FA13-E64D-9989-ED742E4A9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851" y="1066800"/>
              <a:ext cx="10096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tx2"/>
                  </a:solidFill>
                  <a:latin typeface="Tahoma" charset="0"/>
                  <a:ea typeface="+mn-ea"/>
                </a:rPr>
                <a:t>scattered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tx2"/>
                  </a:solidFill>
                  <a:latin typeface="Tahoma" charset="0"/>
                  <a:ea typeface="+mn-ea"/>
                </a:rPr>
                <a:t>proton</a:t>
              </a:r>
            </a:p>
          </p:txBody>
        </p:sp>
        <p:sp>
          <p:nvSpPr>
            <p:cNvPr id="714770" name="Text Box 18">
              <a:extLst>
                <a:ext uri="{FF2B5EF4-FFF2-40B4-BE49-F238E27FC236}">
                  <a16:creationId xmlns:a16="http://schemas.microsoft.com/office/drawing/2014/main" id="{A1BDFE4A-B0A4-5943-94F6-72332E85E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0037" y="2070100"/>
              <a:ext cx="1668463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Tahoma" charset="0"/>
                  <a:ea typeface="+mn-ea"/>
                </a:rPr>
                <a:t>polarized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Tahoma" charset="0"/>
                  <a:ea typeface="+mn-ea"/>
                </a:rPr>
                <a:t>proton target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8000"/>
                  </a:solidFill>
                  <a:latin typeface="Tahoma" charset="0"/>
                  <a:ea typeface="+mn-ea"/>
                </a:rPr>
                <a:t>or Carbon target</a:t>
              </a:r>
            </a:p>
          </p:txBody>
        </p:sp>
        <p:sp>
          <p:nvSpPr>
            <p:cNvPr id="714771" name="Text Box 19">
              <a:extLst>
                <a:ext uri="{FF2B5EF4-FFF2-40B4-BE49-F238E27FC236}">
                  <a16:creationId xmlns:a16="http://schemas.microsoft.com/office/drawing/2014/main" id="{AC031DCD-B21F-CC4B-BFCF-8F03B6747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1" y="1933575"/>
              <a:ext cx="1312862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Tahoma" charset="0"/>
                  <a:ea typeface="+mn-ea"/>
                </a:rPr>
                <a:t>recoil proton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8000"/>
                  </a:solidFill>
                  <a:latin typeface="Tahoma" charset="0"/>
                  <a:ea typeface="+mn-ea"/>
                </a:rPr>
                <a:t>or Carbon</a:t>
              </a:r>
            </a:p>
          </p:txBody>
        </p:sp>
      </p:grpSp>
      <p:pic>
        <p:nvPicPr>
          <p:cNvPr id="47110" name="Picture 2" descr="Cnipol_group_4.jpg">
            <a:extLst>
              <a:ext uri="{FF2B5EF4-FFF2-40B4-BE49-F238E27FC236}">
                <a16:creationId xmlns:a16="http://schemas.microsoft.com/office/drawing/2014/main" id="{40BAEB9F-A14D-F24E-8FCF-4A88965FD0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31326" r="14586" b="7401"/>
          <a:stretch>
            <a:fillRect/>
          </a:stretch>
        </p:blipFill>
        <p:spPr bwMode="auto">
          <a:xfrm>
            <a:off x="2905125" y="4686300"/>
            <a:ext cx="37242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>
            <a:extLst>
              <a:ext uri="{FF2B5EF4-FFF2-40B4-BE49-F238E27FC236}">
                <a16:creationId xmlns:a16="http://schemas.microsoft.com/office/drawing/2014/main" id="{8293DB99-31ED-984F-96BF-F5DF665C8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4421188"/>
            <a:ext cx="4672013" cy="2436812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During acceleration in AGS polarization flips 40 times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To avoid intrinsic resonances vertical betatron tune is placed very close to 8.98!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C1551EF5-77FF-5D49-9DE1-EAD8C194B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Polarized proton acceleration in the AGS</a:t>
            </a:r>
          </a:p>
        </p:txBody>
      </p:sp>
      <p:grpSp>
        <p:nvGrpSpPr>
          <p:cNvPr id="49155" name="Group 5">
            <a:extLst>
              <a:ext uri="{FF2B5EF4-FFF2-40B4-BE49-F238E27FC236}">
                <a16:creationId xmlns:a16="http://schemas.microsoft.com/office/drawing/2014/main" id="{94ED4039-BA5F-2D47-B823-6F6E8A2C1BF5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1381125"/>
            <a:ext cx="2438400" cy="2209800"/>
            <a:chOff x="4387" y="2352"/>
            <a:chExt cx="1373" cy="1290"/>
          </a:xfrm>
        </p:grpSpPr>
        <p:sp>
          <p:nvSpPr>
            <p:cNvPr id="49185" name="Oval 6">
              <a:extLst>
                <a:ext uri="{FF2B5EF4-FFF2-40B4-BE49-F238E27FC236}">
                  <a16:creationId xmlns:a16="http://schemas.microsoft.com/office/drawing/2014/main" id="{A319C5F0-4447-8745-B100-E2E45B176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2538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 b="0">
                <a:latin typeface="Helvetica" pitchFamily="2" charset="0"/>
              </a:endParaRPr>
            </a:p>
          </p:txBody>
        </p:sp>
        <p:sp>
          <p:nvSpPr>
            <p:cNvPr id="49186" name="Text Box 7">
              <a:extLst>
                <a:ext uri="{FF2B5EF4-FFF2-40B4-BE49-F238E27FC236}">
                  <a16:creationId xmlns:a16="http://schemas.microsoft.com/office/drawing/2014/main" id="{26251619-0D89-684F-97D5-070B561E9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3290"/>
              <a:ext cx="33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Helvetica" pitchFamily="2" charset="0"/>
                  <a:sym typeface="Symbol" pitchFamily="2" charset="2"/>
                </a:rPr>
                <a:t>10%</a:t>
              </a:r>
              <a:endParaRPr lang="en-US" altLang="en-US" sz="1600" b="0">
                <a:latin typeface="Helvetica" pitchFamily="2" charset="0"/>
              </a:endParaRPr>
            </a:p>
          </p:txBody>
        </p:sp>
        <p:sp>
          <p:nvSpPr>
            <p:cNvPr id="49187" name="Line 8">
              <a:extLst>
                <a:ext uri="{FF2B5EF4-FFF2-40B4-BE49-F238E27FC236}">
                  <a16:creationId xmlns:a16="http://schemas.microsoft.com/office/drawing/2014/main" id="{D73824C9-B365-3A49-8212-E579BEE3C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3414"/>
              <a:ext cx="171" cy="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88" name="Group 9">
              <a:extLst>
                <a:ext uri="{FF2B5EF4-FFF2-40B4-BE49-F238E27FC236}">
                  <a16:creationId xmlns:a16="http://schemas.microsoft.com/office/drawing/2014/main" id="{8D010B01-7271-A247-B9A9-F4D700BAAB41}"/>
                </a:ext>
              </a:extLst>
            </p:cNvPr>
            <p:cNvGrpSpPr>
              <a:grpSpLocks/>
            </p:cNvGrpSpPr>
            <p:nvPr/>
          </p:nvGrpSpPr>
          <p:grpSpPr bwMode="auto">
            <a:xfrm rot="-7655080">
              <a:off x="5326" y="2494"/>
              <a:ext cx="394" cy="110"/>
              <a:chOff x="5040" y="2496"/>
              <a:chExt cx="394" cy="110"/>
            </a:xfrm>
          </p:grpSpPr>
          <p:sp>
            <p:nvSpPr>
              <p:cNvPr id="49197" name="Line 10">
                <a:extLst>
                  <a:ext uri="{FF2B5EF4-FFF2-40B4-BE49-F238E27FC236}">
                    <a16:creationId xmlns:a16="http://schemas.microsoft.com/office/drawing/2014/main" id="{FA944C8D-8C34-2C4C-8DEE-50F9F1C54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496"/>
                <a:ext cx="235" cy="6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8" name="Line 11">
                <a:extLst>
                  <a:ext uri="{FF2B5EF4-FFF2-40B4-BE49-F238E27FC236}">
                    <a16:creationId xmlns:a16="http://schemas.microsoft.com/office/drawing/2014/main" id="{7A27B926-6210-0B43-BEF0-023BF93FE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3" y="2556"/>
                <a:ext cx="171" cy="5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89" name="Group 12">
              <a:extLst>
                <a:ext uri="{FF2B5EF4-FFF2-40B4-BE49-F238E27FC236}">
                  <a16:creationId xmlns:a16="http://schemas.microsoft.com/office/drawing/2014/main" id="{E54AF63D-4FC5-664C-88C0-EA76C3F33B37}"/>
                </a:ext>
              </a:extLst>
            </p:cNvPr>
            <p:cNvGrpSpPr>
              <a:grpSpLocks/>
            </p:cNvGrpSpPr>
            <p:nvPr/>
          </p:nvGrpSpPr>
          <p:grpSpPr bwMode="auto">
            <a:xfrm rot="2292618">
              <a:off x="4797" y="3501"/>
              <a:ext cx="144" cy="80"/>
              <a:chOff x="4704" y="2928"/>
              <a:chExt cx="144" cy="80"/>
            </a:xfrm>
          </p:grpSpPr>
          <p:sp>
            <p:nvSpPr>
              <p:cNvPr id="49195" name="Oval 13">
                <a:extLst>
                  <a:ext uri="{FF2B5EF4-FFF2-40B4-BE49-F238E27FC236}">
                    <a16:creationId xmlns:a16="http://schemas.microsoft.com/office/drawing/2014/main" id="{59656D98-D998-A14E-91BC-91DEB6CAB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0538">
                <a:off x="4704" y="2928"/>
                <a:ext cx="144" cy="80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 b="0">
                  <a:latin typeface="Helvetica" pitchFamily="2" charset="0"/>
                </a:endParaRPr>
              </a:p>
            </p:txBody>
          </p:sp>
          <p:sp>
            <p:nvSpPr>
              <p:cNvPr id="49196" name="AutoShape 14">
                <a:extLst>
                  <a:ext uri="{FF2B5EF4-FFF2-40B4-BE49-F238E27FC236}">
                    <a16:creationId xmlns:a16="http://schemas.microsoft.com/office/drawing/2014/main" id="{ABBB8107-54D4-2649-BFCE-BC3692D36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8525">
                <a:off x="4741" y="2936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 b="0">
                  <a:latin typeface="Helvetica" pitchFamily="2" charset="0"/>
                </a:endParaRPr>
              </a:p>
            </p:txBody>
          </p:sp>
        </p:grpSp>
        <p:grpSp>
          <p:nvGrpSpPr>
            <p:cNvPr id="49190" name="Group 15">
              <a:extLst>
                <a:ext uri="{FF2B5EF4-FFF2-40B4-BE49-F238E27FC236}">
                  <a16:creationId xmlns:a16="http://schemas.microsoft.com/office/drawing/2014/main" id="{170C3FDC-C77F-C544-B679-93B2F05E894E}"/>
                </a:ext>
              </a:extLst>
            </p:cNvPr>
            <p:cNvGrpSpPr>
              <a:grpSpLocks/>
            </p:cNvGrpSpPr>
            <p:nvPr/>
          </p:nvGrpSpPr>
          <p:grpSpPr bwMode="auto">
            <a:xfrm rot="-5586739">
              <a:off x="5648" y="2980"/>
              <a:ext cx="144" cy="80"/>
              <a:chOff x="4704" y="2928"/>
              <a:chExt cx="144" cy="80"/>
            </a:xfrm>
          </p:grpSpPr>
          <p:sp>
            <p:nvSpPr>
              <p:cNvPr id="49193" name="Oval 16">
                <a:extLst>
                  <a:ext uri="{FF2B5EF4-FFF2-40B4-BE49-F238E27FC236}">
                    <a16:creationId xmlns:a16="http://schemas.microsoft.com/office/drawing/2014/main" id="{27D203DF-CB88-2B4A-93E2-3DFDD11C3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0538">
                <a:off x="4704" y="2928"/>
                <a:ext cx="144" cy="80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 b="0">
                  <a:latin typeface="Helvetica" pitchFamily="2" charset="0"/>
                </a:endParaRPr>
              </a:p>
            </p:txBody>
          </p:sp>
          <p:sp>
            <p:nvSpPr>
              <p:cNvPr id="49194" name="AutoShape 17">
                <a:extLst>
                  <a:ext uri="{FF2B5EF4-FFF2-40B4-BE49-F238E27FC236}">
                    <a16:creationId xmlns:a16="http://schemas.microsoft.com/office/drawing/2014/main" id="{3AD08B6D-4F5F-934D-AC86-919EE6A86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8525">
                <a:off x="4741" y="2936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 b="0">
                  <a:latin typeface="Helvetica" pitchFamily="2" charset="0"/>
                </a:endParaRPr>
              </a:p>
            </p:txBody>
          </p:sp>
        </p:grpSp>
        <p:sp>
          <p:nvSpPr>
            <p:cNvPr id="49191" name="Text Box 18">
              <a:extLst>
                <a:ext uri="{FF2B5EF4-FFF2-40B4-BE49-F238E27FC236}">
                  <a16:creationId xmlns:a16="http://schemas.microsoft.com/office/drawing/2014/main" id="{08F0520D-8EB5-A64F-83A6-993AB9480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0" y="2824"/>
              <a:ext cx="36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Helvetica" pitchFamily="2" charset="0"/>
                  <a:sym typeface="Symbol" pitchFamily="2" charset="2"/>
                </a:rPr>
                <a:t>5.9%</a:t>
              </a:r>
              <a:endParaRPr lang="en-US" altLang="en-US" sz="1600" b="0">
                <a:latin typeface="Helvetica" pitchFamily="2" charset="0"/>
              </a:endParaRPr>
            </a:p>
          </p:txBody>
        </p:sp>
        <p:sp>
          <p:nvSpPr>
            <p:cNvPr id="49192" name="Line 19">
              <a:extLst>
                <a:ext uri="{FF2B5EF4-FFF2-40B4-BE49-F238E27FC236}">
                  <a16:creationId xmlns:a16="http://schemas.microsoft.com/office/drawing/2014/main" id="{C85DFD99-A314-574E-BA83-5C61BEF23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7" y="3354"/>
              <a:ext cx="235" cy="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6960" name="Text Box 32">
            <a:extLst>
              <a:ext uri="{FF2B5EF4-FFF2-40B4-BE49-F238E27FC236}">
                <a16:creationId xmlns:a16="http://schemas.microsoft.com/office/drawing/2014/main" id="{B1909E71-D510-1946-A0B7-40BB0A7DA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1381125"/>
            <a:ext cx="800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latin typeface="Helvetica"/>
                <a:ea typeface="+mn-ea"/>
                <a:cs typeface="Helvetica"/>
              </a:rPr>
              <a:t>warm</a:t>
            </a:r>
            <a:br>
              <a:rPr lang="en-US" sz="1800" b="0">
                <a:latin typeface="Helvetica"/>
                <a:ea typeface="+mn-ea"/>
                <a:cs typeface="Helvetica"/>
              </a:rPr>
            </a:br>
            <a:r>
              <a:rPr lang="en-US" sz="1800" b="0">
                <a:latin typeface="Helvetica"/>
                <a:ea typeface="+mn-ea"/>
                <a:cs typeface="Helvetica"/>
              </a:rPr>
              <a:t>snake</a:t>
            </a:r>
          </a:p>
        </p:txBody>
      </p:sp>
      <p:sp>
        <p:nvSpPr>
          <p:cNvPr id="636961" name="Text Box 33">
            <a:extLst>
              <a:ext uri="{FF2B5EF4-FFF2-40B4-BE49-F238E27FC236}">
                <a16:creationId xmlns:a16="http://schemas.microsoft.com/office/drawing/2014/main" id="{161C96AC-A633-054E-8DDD-66DDDEA2E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3819525"/>
            <a:ext cx="12874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latin typeface="Helvetica"/>
                <a:ea typeface="+mn-ea"/>
                <a:cs typeface="Helvetica"/>
              </a:rPr>
              <a:t>cold snake</a:t>
            </a:r>
          </a:p>
        </p:txBody>
      </p:sp>
      <p:sp>
        <p:nvSpPr>
          <p:cNvPr id="636962" name="Line 34">
            <a:extLst>
              <a:ext uri="{FF2B5EF4-FFF2-40B4-BE49-F238E27FC236}">
                <a16:creationId xmlns:a16="http://schemas.microsoft.com/office/drawing/2014/main" id="{4AD9EC2B-02D3-964F-9210-800CC6EC32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9988" y="2066925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0">
              <a:latin typeface="Helvetica"/>
              <a:ea typeface="+mn-ea"/>
              <a:cs typeface="Helvetica"/>
            </a:endParaRPr>
          </a:p>
        </p:txBody>
      </p:sp>
      <p:sp>
        <p:nvSpPr>
          <p:cNvPr id="636963" name="Line 35">
            <a:extLst>
              <a:ext uri="{FF2B5EF4-FFF2-40B4-BE49-F238E27FC236}">
                <a16:creationId xmlns:a16="http://schemas.microsoft.com/office/drawing/2014/main" id="{6A903CFD-F8AD-0B4B-95D1-600005090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8788" y="3514725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0">
              <a:latin typeface="Helvetica"/>
              <a:ea typeface="+mn-ea"/>
              <a:cs typeface="Helvetica"/>
            </a:endParaRPr>
          </a:p>
        </p:txBody>
      </p:sp>
      <p:grpSp>
        <p:nvGrpSpPr>
          <p:cNvPr id="49160" name="Group 50">
            <a:extLst>
              <a:ext uri="{FF2B5EF4-FFF2-40B4-BE49-F238E27FC236}">
                <a16:creationId xmlns:a16="http://schemas.microsoft.com/office/drawing/2014/main" id="{472E9813-021D-534A-A98C-F3CB483749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45088" y="3557588"/>
            <a:ext cx="4008437" cy="3300412"/>
            <a:chOff x="-9" y="618"/>
            <a:chExt cx="3747" cy="3084"/>
          </a:xfrm>
        </p:grpSpPr>
        <p:grpSp>
          <p:nvGrpSpPr>
            <p:cNvPr id="49162" name="Group 15">
              <a:extLst>
                <a:ext uri="{FF2B5EF4-FFF2-40B4-BE49-F238E27FC236}">
                  <a16:creationId xmlns:a16="http://schemas.microsoft.com/office/drawing/2014/main" id="{995A4F58-70D2-984A-BF8E-80BC40AA6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618"/>
              <a:ext cx="3701" cy="3084"/>
              <a:chOff x="999" y="612"/>
              <a:chExt cx="3701" cy="3084"/>
            </a:xfrm>
          </p:grpSpPr>
          <p:pic>
            <p:nvPicPr>
              <p:cNvPr id="636934" name="Picture 6" descr="tune_gamma14%">
                <a:extLst>
                  <a:ext uri="{FF2B5EF4-FFF2-40B4-BE49-F238E27FC236}">
                    <a16:creationId xmlns:a16="http://schemas.microsoft.com/office/drawing/2014/main" id="{D4AEBF4D-F9C1-C94E-9270-FD9E8E3D4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" y="612"/>
                <a:ext cx="3671" cy="30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636935" name="Rectangle 7">
                <a:extLst>
                  <a:ext uri="{FF2B5EF4-FFF2-40B4-BE49-F238E27FC236}">
                    <a16:creationId xmlns:a16="http://schemas.microsoft.com/office/drawing/2014/main" id="{3B2A78A7-B9AA-964F-A929-42D7B4502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624"/>
                <a:ext cx="481" cy="2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>
                  <a:latin typeface="+mn-lt"/>
                  <a:ea typeface="+mn-ea"/>
                </a:endParaRPr>
              </a:p>
            </p:txBody>
          </p:sp>
          <p:sp>
            <p:nvSpPr>
              <p:cNvPr id="636937" name="Text Box 9">
                <a:extLst>
                  <a:ext uri="{FF2B5EF4-FFF2-40B4-BE49-F238E27FC236}">
                    <a16:creationId xmlns:a16="http://schemas.microsoft.com/office/drawing/2014/main" id="{B01B326A-60E7-D841-9288-B67A3BE94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" y="624"/>
                <a:ext cx="38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latin typeface="+mn-lt"/>
                    <a:ea typeface="+mn-ea"/>
                  </a:rPr>
                  <a:t>9.00</a:t>
                </a:r>
              </a:p>
            </p:txBody>
          </p:sp>
          <p:sp>
            <p:nvSpPr>
              <p:cNvPr id="636938" name="Text Box 10">
                <a:extLst>
                  <a:ext uri="{FF2B5EF4-FFF2-40B4-BE49-F238E27FC236}">
                    <a16:creationId xmlns:a16="http://schemas.microsoft.com/office/drawing/2014/main" id="{A39BF4C7-7CC7-4F4F-883C-EFE19495DB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" y="2236"/>
                <a:ext cx="38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latin typeface="+mn-lt"/>
                    <a:ea typeface="+mn-ea"/>
                  </a:rPr>
                  <a:t>8.90</a:t>
                </a:r>
              </a:p>
            </p:txBody>
          </p:sp>
          <p:sp>
            <p:nvSpPr>
              <p:cNvPr id="636939" name="Text Box 11">
                <a:extLst>
                  <a:ext uri="{FF2B5EF4-FFF2-40B4-BE49-F238E27FC236}">
                    <a16:creationId xmlns:a16="http://schemas.microsoft.com/office/drawing/2014/main" id="{C36D4148-079E-874F-8F97-F220126E2B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" y="1420"/>
                <a:ext cx="38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latin typeface="+mn-lt"/>
                    <a:ea typeface="+mn-ea"/>
                  </a:rPr>
                  <a:t>8.95</a:t>
                </a:r>
              </a:p>
            </p:txBody>
          </p:sp>
          <p:sp>
            <p:nvSpPr>
              <p:cNvPr id="636940" name="Text Box 12">
                <a:extLst>
                  <a:ext uri="{FF2B5EF4-FFF2-40B4-BE49-F238E27FC236}">
                    <a16:creationId xmlns:a16="http://schemas.microsoft.com/office/drawing/2014/main" id="{11385AC7-0B2D-F641-A211-98B456FAB9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" y="3024"/>
                <a:ext cx="38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latin typeface="+mn-lt"/>
                    <a:ea typeface="+mn-ea"/>
                  </a:rPr>
                  <a:t>8.85</a:t>
                </a:r>
              </a:p>
            </p:txBody>
          </p:sp>
          <p:sp>
            <p:nvSpPr>
              <p:cNvPr id="636941" name="Text Box 13">
                <a:extLst>
                  <a:ext uri="{FF2B5EF4-FFF2-40B4-BE49-F238E27FC236}">
                    <a16:creationId xmlns:a16="http://schemas.microsoft.com/office/drawing/2014/main" id="{A727725E-A5E8-C243-AE90-F978053E4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52" y="1791"/>
                <a:ext cx="724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latin typeface="Symbol" charset="0"/>
                    <a:ea typeface="+mn-ea"/>
                  </a:rPr>
                  <a:t>n</a:t>
                </a:r>
                <a:r>
                  <a:rPr lang="en-US" sz="1000" baseline="-25000">
                    <a:latin typeface="+mn-lt"/>
                    <a:ea typeface="+mn-ea"/>
                  </a:rPr>
                  <a:t>sp</a:t>
                </a:r>
                <a:r>
                  <a:rPr lang="en-US" sz="1000">
                    <a:latin typeface="+mn-lt"/>
                    <a:ea typeface="+mn-ea"/>
                  </a:rPr>
                  <a:t> and Q</a:t>
                </a:r>
                <a:r>
                  <a:rPr lang="en-US" sz="1000" baseline="-25000">
                    <a:latin typeface="+mn-lt"/>
                    <a:ea typeface="+mn-ea"/>
                  </a:rPr>
                  <a:t>y</a:t>
                </a:r>
              </a:p>
            </p:txBody>
          </p:sp>
          <p:sp>
            <p:nvSpPr>
              <p:cNvPr id="636942" name="Text Box 14">
                <a:extLst>
                  <a:ext uri="{FF2B5EF4-FFF2-40B4-BE49-F238E27FC236}">
                    <a16:creationId xmlns:a16="http://schemas.microsoft.com/office/drawing/2014/main" id="{4206C541-907D-674A-A1AA-D94D05364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5" y="3453"/>
                <a:ext cx="316" cy="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latin typeface="+mn-lt"/>
                    <a:ea typeface="+mn-ea"/>
                  </a:rPr>
                  <a:t>G</a:t>
                </a:r>
                <a:r>
                  <a:rPr lang="en-US" sz="1000">
                    <a:latin typeface="Symbol" charset="0"/>
                    <a:ea typeface="+mn-ea"/>
                  </a:rPr>
                  <a:t>g</a:t>
                </a:r>
              </a:p>
            </p:txBody>
          </p:sp>
        </p:grpSp>
        <p:sp>
          <p:nvSpPr>
            <p:cNvPr id="636964" name="Text Box 36">
              <a:extLst>
                <a:ext uri="{FF2B5EF4-FFF2-40B4-BE49-F238E27FC236}">
                  <a16:creationId xmlns:a16="http://schemas.microsoft.com/office/drawing/2014/main" id="{B2D88A13-8FE1-0340-BD5A-13AFBD7A2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423"/>
              <a:ext cx="5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  <a:ea typeface="+mn-ea"/>
                </a:rPr>
                <a:t>36+Q</a:t>
              </a:r>
              <a:r>
                <a:rPr lang="en-US" sz="1000" baseline="-25000">
                  <a:latin typeface="+mn-lt"/>
                  <a:ea typeface="+mn-ea"/>
                </a:rPr>
                <a:t>y</a:t>
              </a:r>
            </a:p>
          </p:txBody>
        </p:sp>
        <p:sp>
          <p:nvSpPr>
            <p:cNvPr id="636965" name="Text Box 37">
              <a:extLst>
                <a:ext uri="{FF2B5EF4-FFF2-40B4-BE49-F238E27FC236}">
                  <a16:creationId xmlns:a16="http://schemas.microsoft.com/office/drawing/2014/main" id="{201A7380-15FD-DA48-9BD8-1F237D277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1423"/>
              <a:ext cx="44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  <a:ea typeface="+mn-ea"/>
                </a:rPr>
                <a:t>0+Q</a:t>
              </a:r>
              <a:r>
                <a:rPr lang="en-US" sz="1000" baseline="-25000">
                  <a:latin typeface="+mn-lt"/>
                  <a:ea typeface="+mn-ea"/>
                </a:rPr>
                <a:t>y</a:t>
              </a:r>
            </a:p>
          </p:txBody>
        </p:sp>
        <p:sp>
          <p:nvSpPr>
            <p:cNvPr id="636966" name="Text Box 38">
              <a:extLst>
                <a:ext uri="{FF2B5EF4-FFF2-40B4-BE49-F238E27FC236}">
                  <a16:creationId xmlns:a16="http://schemas.microsoft.com/office/drawing/2014/main" id="{01D0CBCA-DB22-2C44-82FF-0A5BFA670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" y="1423"/>
              <a:ext cx="4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  <a:ea typeface="+mn-ea"/>
                </a:rPr>
                <a:t>24-Q</a:t>
              </a:r>
              <a:r>
                <a:rPr lang="en-US" sz="1000" baseline="-25000">
                  <a:latin typeface="+mn-lt"/>
                  <a:ea typeface="+mn-ea"/>
                </a:rPr>
                <a:t>y</a:t>
              </a:r>
            </a:p>
          </p:txBody>
        </p:sp>
        <p:sp>
          <p:nvSpPr>
            <p:cNvPr id="636967" name="Text Box 39">
              <a:extLst>
                <a:ext uri="{FF2B5EF4-FFF2-40B4-BE49-F238E27FC236}">
                  <a16:creationId xmlns:a16="http://schemas.microsoft.com/office/drawing/2014/main" id="{A047E9FB-0367-824E-B2C4-A199CFEEF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" y="1423"/>
              <a:ext cx="50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  <a:ea typeface="+mn-ea"/>
                </a:rPr>
                <a:t>12+Q</a:t>
              </a:r>
              <a:r>
                <a:rPr lang="en-US" sz="1000" baseline="-25000">
                  <a:latin typeface="+mn-lt"/>
                  <a:ea typeface="+mn-ea"/>
                </a:rPr>
                <a:t>y</a:t>
              </a:r>
            </a:p>
          </p:txBody>
        </p:sp>
        <p:sp>
          <p:nvSpPr>
            <p:cNvPr id="636968" name="Text Box 40">
              <a:extLst>
                <a:ext uri="{FF2B5EF4-FFF2-40B4-BE49-F238E27FC236}">
                  <a16:creationId xmlns:a16="http://schemas.microsoft.com/office/drawing/2014/main" id="{91422C6A-B597-D549-9B85-CD1E728B6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423"/>
              <a:ext cx="4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  <a:ea typeface="+mn-ea"/>
                </a:rPr>
                <a:t>36-Q</a:t>
              </a:r>
              <a:r>
                <a:rPr lang="en-US" sz="1000" baseline="-25000">
                  <a:latin typeface="+mn-lt"/>
                  <a:ea typeface="+mn-ea"/>
                </a:rPr>
                <a:t>y</a:t>
              </a:r>
            </a:p>
          </p:txBody>
        </p:sp>
        <p:sp>
          <p:nvSpPr>
            <p:cNvPr id="636969" name="Text Box 41">
              <a:extLst>
                <a:ext uri="{FF2B5EF4-FFF2-40B4-BE49-F238E27FC236}">
                  <a16:creationId xmlns:a16="http://schemas.microsoft.com/office/drawing/2014/main" id="{0E6AAB55-5335-4044-B476-89264D2D3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1423"/>
              <a:ext cx="50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  <a:ea typeface="+mn-ea"/>
                </a:rPr>
                <a:t>24+Q</a:t>
              </a:r>
              <a:r>
                <a:rPr lang="en-US" sz="1000" baseline="-25000">
                  <a:latin typeface="+mn-lt"/>
                  <a:ea typeface="+mn-ea"/>
                </a:rPr>
                <a:t>y</a:t>
              </a:r>
            </a:p>
          </p:txBody>
        </p:sp>
        <p:sp>
          <p:nvSpPr>
            <p:cNvPr id="636970" name="Text Box 42">
              <a:extLst>
                <a:ext uri="{FF2B5EF4-FFF2-40B4-BE49-F238E27FC236}">
                  <a16:creationId xmlns:a16="http://schemas.microsoft.com/office/drawing/2014/main" id="{9550C078-020D-964E-B104-0AD0FAE46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1" y="1423"/>
              <a:ext cx="4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  <a:ea typeface="+mn-ea"/>
                </a:rPr>
                <a:t>48-Q</a:t>
              </a:r>
              <a:r>
                <a:rPr lang="en-US" sz="1000" baseline="-25000">
                  <a:latin typeface="+mn-lt"/>
                  <a:ea typeface="+mn-ea"/>
                </a:rPr>
                <a:t>y</a:t>
              </a:r>
            </a:p>
          </p:txBody>
        </p:sp>
        <p:sp>
          <p:nvSpPr>
            <p:cNvPr id="636971" name="Line 43">
              <a:extLst>
                <a:ext uri="{FF2B5EF4-FFF2-40B4-BE49-F238E27FC236}">
                  <a16:creationId xmlns:a16="http://schemas.microsoft.com/office/drawing/2014/main" id="{29171C1D-ED96-8E43-8A2D-94D022D9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+mn-lt"/>
                <a:ea typeface="+mn-ea"/>
              </a:endParaRPr>
            </a:p>
          </p:txBody>
        </p:sp>
        <p:sp>
          <p:nvSpPr>
            <p:cNvPr id="636972" name="Line 44">
              <a:extLst>
                <a:ext uri="{FF2B5EF4-FFF2-40B4-BE49-F238E27FC236}">
                  <a16:creationId xmlns:a16="http://schemas.microsoft.com/office/drawing/2014/main" id="{6034E51A-D85F-4F4F-BD50-50B9A3766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" y="163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+mn-lt"/>
                <a:ea typeface="+mn-ea"/>
              </a:endParaRPr>
            </a:p>
          </p:txBody>
        </p:sp>
        <p:sp>
          <p:nvSpPr>
            <p:cNvPr id="636973" name="Line 45">
              <a:extLst>
                <a:ext uri="{FF2B5EF4-FFF2-40B4-BE49-F238E27FC236}">
                  <a16:creationId xmlns:a16="http://schemas.microsoft.com/office/drawing/2014/main" id="{BC40BAAF-B72E-2544-A69F-D188FC12D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" y="163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+mn-lt"/>
                <a:ea typeface="+mn-ea"/>
              </a:endParaRPr>
            </a:p>
          </p:txBody>
        </p:sp>
        <p:sp>
          <p:nvSpPr>
            <p:cNvPr id="636974" name="Line 46">
              <a:extLst>
                <a:ext uri="{FF2B5EF4-FFF2-40B4-BE49-F238E27FC236}">
                  <a16:creationId xmlns:a16="http://schemas.microsoft.com/office/drawing/2014/main" id="{72963659-CEF7-4C40-9D34-A7375BB0F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163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+mn-lt"/>
                <a:ea typeface="+mn-ea"/>
              </a:endParaRPr>
            </a:p>
          </p:txBody>
        </p:sp>
        <p:sp>
          <p:nvSpPr>
            <p:cNvPr id="636975" name="Line 47">
              <a:extLst>
                <a:ext uri="{FF2B5EF4-FFF2-40B4-BE49-F238E27FC236}">
                  <a16:creationId xmlns:a16="http://schemas.microsoft.com/office/drawing/2014/main" id="{0A398227-BBA4-3E49-A90B-A4A71FF54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63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+mn-lt"/>
                <a:ea typeface="+mn-ea"/>
              </a:endParaRPr>
            </a:p>
          </p:txBody>
        </p:sp>
        <p:sp>
          <p:nvSpPr>
            <p:cNvPr id="636976" name="Line 48">
              <a:extLst>
                <a:ext uri="{FF2B5EF4-FFF2-40B4-BE49-F238E27FC236}">
                  <a16:creationId xmlns:a16="http://schemas.microsoft.com/office/drawing/2014/main" id="{A8C90024-93D4-4742-9D5D-BA401C6DD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9" y="163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+mn-lt"/>
                <a:ea typeface="+mn-ea"/>
              </a:endParaRPr>
            </a:p>
          </p:txBody>
        </p:sp>
        <p:sp>
          <p:nvSpPr>
            <p:cNvPr id="636977" name="Line 49">
              <a:extLst>
                <a:ext uri="{FF2B5EF4-FFF2-40B4-BE49-F238E27FC236}">
                  <a16:creationId xmlns:a16="http://schemas.microsoft.com/office/drawing/2014/main" id="{F4DC1426-98EA-9049-B2B0-7677D97BC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163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+mn-lt"/>
                <a:ea typeface="+mn-ea"/>
              </a:endParaRPr>
            </a:p>
          </p:txBody>
        </p:sp>
      </p:grpSp>
      <p:pic>
        <p:nvPicPr>
          <p:cNvPr id="49161" name="Picture 3" descr="AGSrawasymmetries.pdf">
            <a:extLst>
              <a:ext uri="{FF2B5EF4-FFF2-40B4-BE49-F238E27FC236}">
                <a16:creationId xmlns:a16="http://schemas.microsoft.com/office/drawing/2014/main" id="{E02F2F7B-6098-CA49-B22A-0A67229B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8" r="8725" b="4491"/>
          <a:stretch>
            <a:fillRect/>
          </a:stretch>
        </p:blipFill>
        <p:spPr bwMode="auto">
          <a:xfrm>
            <a:off x="5175250" y="850900"/>
            <a:ext cx="39433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>
            <a:extLst>
              <a:ext uri="{FF2B5EF4-FFF2-40B4-BE49-F238E27FC236}">
                <a16:creationId xmlns:a16="http://schemas.microsoft.com/office/drawing/2014/main" id="{6F148B7A-74F7-F543-831A-3AAFC5EB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11225"/>
            <a:ext cx="4654550" cy="2906713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Partial snakes generate ~ 80 weak horizontal spin resonances 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Use two fast quadrupoles, pulsing them 40 times during the half second ramp, to overcome all the horizontal resonances.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Reached 90% polarization transmission and 70% polarization at high intensity (2 x 10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11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ppb)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B97D7791-2F26-B344-8F89-FA04BEE8C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Horizontal spin resonances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A4EEC34A-28E4-A446-85AD-E1D83C941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911225"/>
            <a:ext cx="36290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>
            <a:extLst>
              <a:ext uri="{FF2B5EF4-FFF2-40B4-BE49-F238E27FC236}">
                <a16:creationId xmlns:a16="http://schemas.microsoft.com/office/drawing/2014/main" id="{8B000966-3F04-3640-9FD6-B27D2AB0B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816350"/>
            <a:ext cx="388461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0" descr="TUXMH01f7.jpg">
            <a:extLst>
              <a:ext uri="{FF2B5EF4-FFF2-40B4-BE49-F238E27FC236}">
                <a16:creationId xmlns:a16="http://schemas.microsoft.com/office/drawing/2014/main" id="{04FA306D-5D51-3C4F-8FDF-AA9D991F9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968750"/>
            <a:ext cx="12620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 descr="AGSploarizationvsintensityscan_late13.pdf">
            <a:extLst>
              <a:ext uri="{FF2B5EF4-FFF2-40B4-BE49-F238E27FC236}">
                <a16:creationId xmlns:a16="http://schemas.microsoft.com/office/drawing/2014/main" id="{377CFEBC-3D4B-2C4F-9F46-3EF867188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1642" r="8463" b="3749"/>
          <a:stretch>
            <a:fillRect/>
          </a:stretch>
        </p:blipFill>
        <p:spPr bwMode="auto">
          <a:xfrm>
            <a:off x="673100" y="3943350"/>
            <a:ext cx="36798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1">
            <a:extLst>
              <a:ext uri="{FF2B5EF4-FFF2-40B4-BE49-F238E27FC236}">
                <a16:creationId xmlns:a16="http://schemas.microsoft.com/office/drawing/2014/main" id="{032567C7-F071-6747-95DE-67D25CE26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3217863"/>
            <a:ext cx="290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N</a:t>
            </a:r>
          </a:p>
        </p:txBody>
      </p:sp>
      <p:sp>
        <p:nvSpPr>
          <p:cNvPr id="51208" name="TextBox 8">
            <a:extLst>
              <a:ext uri="{FF2B5EF4-FFF2-40B4-BE49-F238E27FC236}">
                <a16:creationId xmlns:a16="http://schemas.microsoft.com/office/drawing/2014/main" id="{4C7FF1CF-F4E3-2B41-8F17-BD8897A1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939800"/>
            <a:ext cx="427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N+1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7409A40-A8E7-CE4F-B803-5A811B0E6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Spin Resonances in RHIC w/o Snakes</a:t>
            </a:r>
          </a:p>
        </p:txBody>
      </p:sp>
      <p:sp>
        <p:nvSpPr>
          <p:cNvPr id="638983" name="Rectangle 7">
            <a:extLst>
              <a:ext uri="{FF2B5EF4-FFF2-40B4-BE49-F238E27FC236}">
                <a16:creationId xmlns:a16="http://schemas.microsoft.com/office/drawing/2014/main" id="{B766FB2C-800D-F84B-9A5A-37AAE0C5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718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FF"/>
              </a:solidFill>
              <a:latin typeface="+mn-lt"/>
              <a:ea typeface="+mn-ea"/>
            </a:endParaRPr>
          </a:p>
        </p:txBody>
      </p:sp>
      <p:pic>
        <p:nvPicPr>
          <p:cNvPr id="638986" name="Picture 10">
            <a:extLst>
              <a:ext uri="{FF2B5EF4-FFF2-40B4-BE49-F238E27FC236}">
                <a16:creationId xmlns:a16="http://schemas.microsoft.com/office/drawing/2014/main" id="{7F874475-6AEF-3346-80F3-98A1802D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07"/>
          <a:stretch>
            <a:fillRect/>
          </a:stretch>
        </p:blipFill>
        <p:spPr bwMode="auto">
          <a:xfrm>
            <a:off x="0" y="1905000"/>
            <a:ext cx="4437063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8982" name="Text Box 6">
            <a:extLst>
              <a:ext uri="{FF2B5EF4-FFF2-40B4-BE49-F238E27FC236}">
                <a16:creationId xmlns:a16="http://schemas.microsoft.com/office/drawing/2014/main" id="{D1030F80-A212-0243-94E1-53A06C25B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992313"/>
            <a:ext cx="1905000" cy="739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Intrinsic resonance strength for 10 </a:t>
            </a:r>
            <a:r>
              <a:rPr lang="en-US" sz="1400" b="0" dirty="0">
                <a:solidFill>
                  <a:srgbClr val="0000FF"/>
                </a:solidFill>
                <a:latin typeface="Symbol" charset="2"/>
                <a:ea typeface="+mn-ea"/>
                <a:cs typeface="Symbol" charset="2"/>
              </a:rPr>
              <a:t>p</a:t>
            </a:r>
            <a:r>
              <a:rPr lang="en-US" sz="14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 mm mrad particle</a:t>
            </a:r>
          </a:p>
        </p:txBody>
      </p:sp>
      <p:pic>
        <p:nvPicPr>
          <p:cNvPr id="638988" name="Picture 12">
            <a:extLst>
              <a:ext uri="{FF2B5EF4-FFF2-40B4-BE49-F238E27FC236}">
                <a16:creationId xmlns:a16="http://schemas.microsoft.com/office/drawing/2014/main" id="{CE7757D4-7B85-7F4E-A7CE-B29D199C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9"/>
          <a:stretch>
            <a:fillRect/>
          </a:stretch>
        </p:blipFill>
        <p:spPr bwMode="auto">
          <a:xfrm>
            <a:off x="5046663" y="820738"/>
            <a:ext cx="3868737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8989" name="Picture 13">
            <a:extLst>
              <a:ext uri="{FF2B5EF4-FFF2-40B4-BE49-F238E27FC236}">
                <a16:creationId xmlns:a16="http://schemas.microsoft.com/office/drawing/2014/main" id="{C3268B52-3CAA-6243-9DD4-9087254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33"/>
          <a:stretch>
            <a:fillRect/>
          </a:stretch>
        </p:blipFill>
        <p:spPr bwMode="auto">
          <a:xfrm>
            <a:off x="4876800" y="3759200"/>
            <a:ext cx="3989388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8984" name="Text Box 8">
            <a:extLst>
              <a:ext uri="{FF2B5EF4-FFF2-40B4-BE49-F238E27FC236}">
                <a16:creationId xmlns:a16="http://schemas.microsoft.com/office/drawing/2014/main" id="{18C61C45-B000-B74A-BA8B-B1F0E741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3811588"/>
            <a:ext cx="210026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Imperfection resonance strength for  corrected orbit (</a:t>
            </a:r>
            <a:r>
              <a:rPr lang="en-US" sz="1400" b="0" dirty="0">
                <a:solidFill>
                  <a:srgbClr val="0000FF"/>
                </a:solidFill>
                <a:latin typeface="Symbol" charset="2"/>
                <a:ea typeface="+mn-ea"/>
                <a:cs typeface="Symbol" charset="2"/>
              </a:rPr>
              <a:t>s</a:t>
            </a:r>
            <a:r>
              <a:rPr lang="en-US" sz="14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 = 0.15 mm)</a:t>
            </a:r>
          </a:p>
        </p:txBody>
      </p:sp>
      <p:sp>
        <p:nvSpPr>
          <p:cNvPr id="638991" name="Rectangle 15">
            <a:extLst>
              <a:ext uri="{FF2B5EF4-FFF2-40B4-BE49-F238E27FC236}">
                <a16:creationId xmlns:a16="http://schemas.microsoft.com/office/drawing/2014/main" id="{BA1F11A9-3A72-8C4A-81BE-AEBD0590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430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638990" name="Text Box 14">
            <a:extLst>
              <a:ext uri="{FF2B5EF4-FFF2-40B4-BE49-F238E27FC236}">
                <a16:creationId xmlns:a16="http://schemas.microsoft.com/office/drawing/2014/main" id="{12647C18-E7F1-8542-89C2-6F1908D4E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871538"/>
            <a:ext cx="210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Imperfection resonance strength for uncorrected orbit (</a:t>
            </a:r>
            <a:r>
              <a:rPr lang="en-US" sz="1400" b="0" dirty="0">
                <a:solidFill>
                  <a:srgbClr val="0000FF"/>
                </a:solidFill>
                <a:latin typeface="Symbol" charset="2"/>
                <a:ea typeface="+mn-ea"/>
                <a:cs typeface="Symbol" charset="2"/>
              </a:rPr>
              <a:t>s</a:t>
            </a:r>
            <a:r>
              <a:rPr lang="en-US" sz="1400" b="0" dirty="0">
                <a:solidFill>
                  <a:srgbClr val="0000FF"/>
                </a:solidFill>
                <a:latin typeface="Helvetica"/>
                <a:ea typeface="+mn-ea"/>
                <a:cs typeface="Helvetica"/>
              </a:rPr>
              <a:t> = 28 mm)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67F6-D4FA-E54D-A3DA-0FCE3988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236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0033CC"/>
              </a:solidFill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33CC"/>
                </a:solidFill>
                <a:latin typeface="Helvetica" pitchFamily="2" charset="0"/>
                <a:ea typeface="ＭＳ Ｐゴシック" panose="020B0600070205080204" pitchFamily="34" charset="-128"/>
              </a:rPr>
              <a:t>Without snakes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Full spin flip, width ~ ± 5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e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FF0000"/>
              </a:solidFill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With snakes: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Opening/closing of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spin cone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, nodes at ±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Resonance crossing during acceleration is adiabatic with no polarization loss.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9927C5D5-D1A2-EA4D-8C3C-84584C924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9144000" cy="719137"/>
          </a:xfrm>
        </p:spPr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Beam Polarization Near a Single Strong Intrinsic Resonance</a:t>
            </a:r>
          </a:p>
        </p:txBody>
      </p:sp>
      <p:grpSp>
        <p:nvGrpSpPr>
          <p:cNvPr id="55299" name="Group 1">
            <a:extLst>
              <a:ext uri="{FF2B5EF4-FFF2-40B4-BE49-F238E27FC236}">
                <a16:creationId xmlns:a16="http://schemas.microsoft.com/office/drawing/2014/main" id="{98C6E51B-1DA1-6043-83AA-65FF84F9C9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9163" y="3398838"/>
            <a:ext cx="3765550" cy="3402012"/>
            <a:chOff x="3058970" y="1904945"/>
            <a:chExt cx="5436451" cy="4910826"/>
          </a:xfrm>
        </p:grpSpPr>
        <p:pic>
          <p:nvPicPr>
            <p:cNvPr id="603141" name="Picture 5">
              <a:extLst>
                <a:ext uri="{FF2B5EF4-FFF2-40B4-BE49-F238E27FC236}">
                  <a16:creationId xmlns:a16="http://schemas.microsoft.com/office/drawing/2014/main" id="{3DC53B68-B730-9841-BE41-5DD68F75C6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829" t="3033" r="3620" b="4416"/>
            <a:stretch/>
          </p:blipFill>
          <p:spPr bwMode="auto">
            <a:xfrm>
              <a:off x="3058970" y="1904945"/>
              <a:ext cx="5436451" cy="4647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03149" name="Text Box 13">
              <a:extLst>
                <a:ext uri="{FF2B5EF4-FFF2-40B4-BE49-F238E27FC236}">
                  <a16:creationId xmlns:a16="http://schemas.microsoft.com/office/drawing/2014/main" id="{38D15155-681B-E649-9FD0-3648D4063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162" y="5383543"/>
              <a:ext cx="1975641" cy="5339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Helvetica"/>
                  <a:ea typeface="+mn-ea"/>
                  <a:cs typeface="Helvetica"/>
                </a:rPr>
                <a:t>Resonance strength: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Symbol" charset="2"/>
                  <a:ea typeface="+mn-ea"/>
                  <a:cs typeface="Symbol" charset="2"/>
                </a:rPr>
                <a:t>e</a:t>
              </a:r>
              <a:r>
                <a:rPr lang="en-US" sz="900" i="1" dirty="0">
                  <a:latin typeface="Helvetica"/>
                  <a:ea typeface="+mn-ea"/>
                  <a:cs typeface="Helvetica"/>
                </a:rPr>
                <a:t> =</a:t>
              </a:r>
              <a:r>
                <a:rPr lang="en-US" sz="900" dirty="0">
                  <a:latin typeface="Helvetica"/>
                  <a:ea typeface="+mn-ea"/>
                  <a:cs typeface="Helvetica"/>
                </a:rPr>
                <a:t> 0.3, 0.6</a:t>
              </a:r>
            </a:p>
          </p:txBody>
        </p:sp>
        <p:sp>
          <p:nvSpPr>
            <p:cNvPr id="603152" name="Text Box 16">
              <a:extLst>
                <a:ext uri="{FF2B5EF4-FFF2-40B4-BE49-F238E27FC236}">
                  <a16:creationId xmlns:a16="http://schemas.microsoft.com/office/drawing/2014/main" id="{130A010A-BF68-F945-B7AD-B8452BD0D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2816" y="6460579"/>
              <a:ext cx="600485" cy="355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err="1">
                  <a:latin typeface="Symbol" charset="0"/>
                  <a:ea typeface="+mn-ea"/>
                </a:rPr>
                <a:t>D</a:t>
              </a:r>
              <a:r>
                <a:rPr lang="en-US" sz="1000" dirty="0" err="1">
                  <a:latin typeface="+mn-lt"/>
                  <a:ea typeface="+mn-ea"/>
                </a:rPr>
                <a:t>G</a:t>
              </a:r>
              <a:r>
                <a:rPr lang="en-US" sz="1000" dirty="0" err="1">
                  <a:latin typeface="Symbol" charset="0"/>
                  <a:ea typeface="+mn-ea"/>
                </a:rPr>
                <a:t>g</a:t>
              </a:r>
              <a:endParaRPr lang="en-US" sz="1000" dirty="0">
                <a:latin typeface="Symbol" charset="0"/>
                <a:ea typeface="+mn-ea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Object 9">
            <a:extLst>
              <a:ext uri="{FF2B5EF4-FFF2-40B4-BE49-F238E27FC236}">
                <a16:creationId xmlns:a16="http://schemas.microsoft.com/office/drawing/2014/main" id="{778E3995-3A48-444E-B127-40D1EFC934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3352800"/>
          <a:ext cx="4467225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name="Mathcad" r:id="rId4" imgW="3416300" imgH="2603500" progId="Mathcad">
                  <p:embed/>
                </p:oleObj>
              </mc:Choice>
              <mc:Fallback>
                <p:oleObj name="Mathcad" r:id="rId4" imgW="3416300" imgH="2603500" progId="Mathcad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52800"/>
                        <a:ext cx="4467225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34">
            <a:extLst>
              <a:ext uri="{FF2B5EF4-FFF2-40B4-BE49-F238E27FC236}">
                <a16:creationId xmlns:a16="http://schemas.microsoft.com/office/drawing/2014/main" id="{372CDBF7-9F70-C341-BBAF-41DCB2879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352800"/>
          <a:ext cx="3733800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Mathcad" r:id="rId6" imgW="3416300" imgH="2603500" progId="Mathcad">
                  <p:embed/>
                </p:oleObj>
              </mc:Choice>
              <mc:Fallback>
                <p:oleObj name="Mathcad" r:id="rId6" imgW="3416300" imgH="2603500" progId="Mathcad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386"/>
                      <a:stretch>
                        <a:fillRect/>
                      </a:stretch>
                    </p:blipFill>
                    <p:spPr bwMode="auto">
                      <a:xfrm>
                        <a:off x="304800" y="3352800"/>
                        <a:ext cx="3733800" cy="345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3145B-B585-5941-8CE1-17D6887A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20177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</a:rPr>
              <a:t>Higher order resonance condition </a:t>
            </a:r>
            <a:r>
              <a:rPr lang="en-US" altLang="en-US" sz="1700">
                <a:latin typeface="Symbol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en-US" sz="1700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+ mQ</a:t>
            </a:r>
            <a:r>
              <a:rPr lang="en-US" altLang="en-US" sz="1700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k (m, k = integer) driven by interaction of intrinsic resonance G</a:t>
            </a:r>
            <a:r>
              <a:rPr lang="en-US" altLang="en-US" sz="1700">
                <a:latin typeface="Symbol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g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+ Q</a:t>
            </a:r>
            <a:r>
              <a:rPr lang="en-US" altLang="en-US" sz="1700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k with large spin rotations of dipoles and snakes.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non-linear drive term necessary – combination of rotations is already non-linear.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en-US" altLang="ja-JP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Snake resonance strength</a:t>
            </a:r>
            <a:r>
              <a:rPr lang="ja-JP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ja-JP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depends on intrinsic resonance strength and therefore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</a:rPr>
              <a:t>For </a:t>
            </a:r>
            <a:r>
              <a:rPr lang="en-US" altLang="en-US" sz="1700">
                <a:latin typeface="Symbol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en-US" sz="1700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=1/2+</a:t>
            </a:r>
            <a:r>
              <a:rPr lang="en-US" altLang="en-US" sz="1700">
                <a:latin typeface="Symbol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Dn</a:t>
            </a:r>
            <a:r>
              <a:rPr lang="en-US" altLang="en-US" sz="1700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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Q</a:t>
            </a:r>
            <a:r>
              <a:rPr lang="en-US" altLang="en-US" sz="1700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(2k-1)/2m-</a:t>
            </a:r>
            <a:r>
              <a:rPr lang="en-US" altLang="en-US" sz="1700">
                <a:latin typeface="Symbol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Dn</a:t>
            </a:r>
            <a:r>
              <a:rPr lang="en-US" altLang="en-US" sz="1700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  <a:r>
              <a:rPr lang="en-US" altLang="en-US" sz="17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/m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First analytical solution of isolated resonance with snakes by S.R. Mane, NIM A 498 (2003) 1</a:t>
            </a:r>
            <a:endParaRPr lang="en-US" altLang="en-US" sz="1500">
              <a:solidFill>
                <a:srgbClr val="000000"/>
              </a:solidFill>
              <a:latin typeface="Helvetica" pitchFamily="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7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883F2371-9B9B-D64F-AA02-836F6A95D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Snake Resonances</a:t>
            </a:r>
          </a:p>
        </p:txBody>
      </p:sp>
      <p:sp>
        <p:nvSpPr>
          <p:cNvPr id="572419" name="Text Box 3">
            <a:extLst>
              <a:ext uri="{FF2B5EF4-FFF2-40B4-BE49-F238E27FC236}">
                <a16:creationId xmlns:a16="http://schemas.microsoft.com/office/drawing/2014/main" id="{A11E398B-DAC9-CC40-86A6-364DFFE2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819400"/>
            <a:ext cx="3441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single snake</a:t>
            </a:r>
            <a:br>
              <a:rPr lang="en-US" sz="1800" b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</a:br>
            <a:r>
              <a:rPr lang="en-US" sz="1800" b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or two snakes with orbit errors</a:t>
            </a:r>
          </a:p>
        </p:txBody>
      </p:sp>
      <p:sp>
        <p:nvSpPr>
          <p:cNvPr id="572420" name="Text Box 4">
            <a:extLst>
              <a:ext uri="{FF2B5EF4-FFF2-40B4-BE49-F238E27FC236}">
                <a16:creationId xmlns:a16="http://schemas.microsoft.com/office/drawing/2014/main" id="{3C43430C-12AF-3A42-8A2B-0EB4DF17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833688"/>
            <a:ext cx="30559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two snakes  (m: odd)</a:t>
            </a:r>
          </a:p>
        </p:txBody>
      </p:sp>
      <p:grpSp>
        <p:nvGrpSpPr>
          <p:cNvPr id="57351" name="Group 6">
            <a:extLst>
              <a:ext uri="{FF2B5EF4-FFF2-40B4-BE49-F238E27FC236}">
                <a16:creationId xmlns:a16="http://schemas.microsoft.com/office/drawing/2014/main" id="{C9189127-B4C6-774B-8309-8D67D485AFB4}"/>
              </a:ext>
            </a:extLst>
          </p:cNvPr>
          <p:cNvGrpSpPr>
            <a:grpSpLocks/>
          </p:cNvGrpSpPr>
          <p:nvPr/>
        </p:nvGrpSpPr>
        <p:grpSpPr bwMode="auto">
          <a:xfrm>
            <a:off x="4162425" y="3157538"/>
            <a:ext cx="4535488" cy="3624262"/>
            <a:chOff x="2736" y="1354"/>
            <a:chExt cx="2857" cy="2283"/>
          </a:xfrm>
        </p:grpSpPr>
        <p:sp>
          <p:nvSpPr>
            <p:cNvPr id="572423" name="Text Box 7">
              <a:extLst>
                <a:ext uri="{FF2B5EF4-FFF2-40B4-BE49-F238E27FC236}">
                  <a16:creationId xmlns:a16="http://schemas.microsoft.com/office/drawing/2014/main" id="{D52D0821-C560-A442-8BDF-72DE1444B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" y="1354"/>
              <a:ext cx="134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latin typeface="Helvetica"/>
                  <a:ea typeface="+mn-ea"/>
                  <a:cs typeface="Helvetica"/>
                </a:rPr>
                <a:t>RHIC tune working point</a:t>
              </a:r>
            </a:p>
          </p:txBody>
        </p:sp>
        <p:grpSp>
          <p:nvGrpSpPr>
            <p:cNvPr id="57371" name="Group 8">
              <a:extLst>
                <a:ext uri="{FF2B5EF4-FFF2-40B4-BE49-F238E27FC236}">
                  <a16:creationId xmlns:a16="http://schemas.microsoft.com/office/drawing/2014/main" id="{07D91BF1-99C5-7447-AD8A-84C2D6E5C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525"/>
              <a:ext cx="2736" cy="2112"/>
              <a:chOff x="2736" y="1525"/>
              <a:chExt cx="2736" cy="2112"/>
            </a:xfrm>
          </p:grpSpPr>
          <p:sp>
            <p:nvSpPr>
              <p:cNvPr id="572426" name="Rectangle 10">
                <a:extLst>
                  <a:ext uri="{FF2B5EF4-FFF2-40B4-BE49-F238E27FC236}">
                    <a16:creationId xmlns:a16="http://schemas.microsoft.com/office/drawing/2014/main" id="{5496C246-83A7-6647-AD7F-EF5081414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541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27" name="Rectangle 11">
                <a:extLst>
                  <a:ext uri="{FF2B5EF4-FFF2-40B4-BE49-F238E27FC236}">
                    <a16:creationId xmlns:a16="http://schemas.microsoft.com/office/drawing/2014/main" id="{A373B565-3D8A-2A41-AD1C-82E260ED5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3541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28" name="Rectangle 12">
                <a:extLst>
                  <a:ext uri="{FF2B5EF4-FFF2-40B4-BE49-F238E27FC236}">
                    <a16:creationId xmlns:a16="http://schemas.microsoft.com/office/drawing/2014/main" id="{0CDA0057-3FC2-764A-9535-306A2E512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349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29" name="Rectangle 13">
                <a:extLst>
                  <a:ext uri="{FF2B5EF4-FFF2-40B4-BE49-F238E27FC236}">
                    <a16:creationId xmlns:a16="http://schemas.microsoft.com/office/drawing/2014/main" id="{74D0DD04-CF0C-D04C-A75C-9D08828C5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621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30" name="Rectangle 14">
                <a:extLst>
                  <a:ext uri="{FF2B5EF4-FFF2-40B4-BE49-F238E27FC236}">
                    <a16:creationId xmlns:a16="http://schemas.microsoft.com/office/drawing/2014/main" id="{CF5017E8-9B3D-3F45-98BE-C06050989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3504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31" name="Rectangle 15">
                <a:extLst>
                  <a:ext uri="{FF2B5EF4-FFF2-40B4-BE49-F238E27FC236}">
                    <a16:creationId xmlns:a16="http://schemas.microsoft.com/office/drawing/2014/main" id="{C80A2FA9-FE9D-5A40-B1C1-0235E27BF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437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32" name="Text Box 16">
                <a:extLst>
                  <a:ext uri="{FF2B5EF4-FFF2-40B4-BE49-F238E27FC236}">
                    <a16:creationId xmlns:a16="http://schemas.microsoft.com/office/drawing/2014/main" id="{B6B67F11-885B-C945-9720-0F22F63E9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8" y="2657"/>
                <a:ext cx="29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>
                    <a:latin typeface="Helvetica"/>
                    <a:ea typeface="+mn-ea"/>
                    <a:cs typeface="Helvetica"/>
                  </a:rPr>
                  <a:t>1/6</a:t>
                </a:r>
              </a:p>
            </p:txBody>
          </p:sp>
          <p:sp>
            <p:nvSpPr>
              <p:cNvPr id="572433" name="Text Box 17">
                <a:extLst>
                  <a:ext uri="{FF2B5EF4-FFF2-40B4-BE49-F238E27FC236}">
                    <a16:creationId xmlns:a16="http://schemas.microsoft.com/office/drawing/2014/main" id="{E42FEC8C-08A9-464C-8C7D-6F448A09C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8" y="1957"/>
                <a:ext cx="36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>
                    <a:latin typeface="Helvetica"/>
                    <a:ea typeface="+mn-ea"/>
                    <a:cs typeface="Helvetica"/>
                  </a:rPr>
                  <a:t>3/14</a:t>
                </a:r>
              </a:p>
            </p:txBody>
          </p:sp>
          <p:sp>
            <p:nvSpPr>
              <p:cNvPr id="572434" name="Text Box 18">
                <a:extLst>
                  <a:ext uri="{FF2B5EF4-FFF2-40B4-BE49-F238E27FC236}">
                    <a16:creationId xmlns:a16="http://schemas.microsoft.com/office/drawing/2014/main" id="{37ACF82D-5687-5F43-B4CB-B76E8C0702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" y="2197"/>
                <a:ext cx="36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>
                    <a:latin typeface="Helvetica"/>
                    <a:ea typeface="+mn-ea"/>
                    <a:cs typeface="Helvetica"/>
                  </a:rPr>
                  <a:t>3/10</a:t>
                </a:r>
              </a:p>
            </p:txBody>
          </p:sp>
          <p:sp>
            <p:nvSpPr>
              <p:cNvPr id="572435" name="Text Box 19">
                <a:extLst>
                  <a:ext uri="{FF2B5EF4-FFF2-40B4-BE49-F238E27FC236}">
                    <a16:creationId xmlns:a16="http://schemas.microsoft.com/office/drawing/2014/main" id="{D533BF46-532F-3E43-AB1F-937E0F312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2657"/>
                <a:ext cx="36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>
                    <a:latin typeface="Helvetica"/>
                    <a:ea typeface="+mn-ea"/>
                    <a:cs typeface="Helvetica"/>
                  </a:rPr>
                  <a:t>1/10</a:t>
                </a:r>
              </a:p>
            </p:txBody>
          </p:sp>
          <p:sp>
            <p:nvSpPr>
              <p:cNvPr id="572438" name="Line 22">
                <a:extLst>
                  <a:ext uri="{FF2B5EF4-FFF2-40B4-BE49-F238E27FC236}">
                    <a16:creationId xmlns:a16="http://schemas.microsoft.com/office/drawing/2014/main" id="{A59811BD-61C9-854D-A03A-F3068D558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" y="1717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40" name="Line 24">
                <a:extLst>
                  <a:ext uri="{FF2B5EF4-FFF2-40B4-BE49-F238E27FC236}">
                    <a16:creationId xmlns:a16="http://schemas.microsoft.com/office/drawing/2014/main" id="{A1DEC8A2-14A8-5A4E-B9B9-78AB69950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8" y="1525"/>
                <a:ext cx="3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572442" name="Text Box 26">
                <a:extLst>
                  <a:ext uri="{FF2B5EF4-FFF2-40B4-BE49-F238E27FC236}">
                    <a16:creationId xmlns:a16="http://schemas.microsoft.com/office/drawing/2014/main" id="{EC945475-A58C-E14D-A2C4-FAE9BCF96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3195"/>
                <a:ext cx="22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0">
                    <a:latin typeface="Helvetica"/>
                    <a:ea typeface="+mn-ea"/>
                    <a:cs typeface="Helvetica"/>
                  </a:rPr>
                  <a:t>0.6</a:t>
                </a:r>
              </a:p>
            </p:txBody>
          </p:sp>
          <p:sp>
            <p:nvSpPr>
              <p:cNvPr id="572443" name="Text Box 27">
                <a:extLst>
                  <a:ext uri="{FF2B5EF4-FFF2-40B4-BE49-F238E27FC236}">
                    <a16:creationId xmlns:a16="http://schemas.microsoft.com/office/drawing/2014/main" id="{26E18A23-13E1-AA4D-A522-32721E104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2" y="3195"/>
                <a:ext cx="22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0">
                    <a:latin typeface="Helvetica"/>
                    <a:ea typeface="+mn-ea"/>
                    <a:cs typeface="Helvetica"/>
                  </a:rPr>
                  <a:t>0.7</a:t>
                </a:r>
              </a:p>
            </p:txBody>
          </p:sp>
          <p:sp>
            <p:nvSpPr>
              <p:cNvPr id="572444" name="Text Box 28">
                <a:extLst>
                  <a:ext uri="{FF2B5EF4-FFF2-40B4-BE49-F238E27FC236}">
                    <a16:creationId xmlns:a16="http://schemas.microsoft.com/office/drawing/2014/main" id="{B4395B12-3A62-0942-9FF9-CA809054A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195"/>
                <a:ext cx="22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0">
                    <a:latin typeface="Helvetica"/>
                    <a:ea typeface="+mn-ea"/>
                    <a:cs typeface="Helvetica"/>
                  </a:rPr>
                  <a:t>0.8</a:t>
                </a:r>
              </a:p>
            </p:txBody>
          </p:sp>
          <p:sp>
            <p:nvSpPr>
              <p:cNvPr id="572445" name="Text Box 29">
                <a:extLst>
                  <a:ext uri="{FF2B5EF4-FFF2-40B4-BE49-F238E27FC236}">
                    <a16:creationId xmlns:a16="http://schemas.microsoft.com/office/drawing/2014/main" id="{ED135F66-8714-0848-A994-09AD4F1E6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4" y="3195"/>
                <a:ext cx="22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0">
                    <a:latin typeface="Helvetica"/>
                    <a:ea typeface="+mn-ea"/>
                    <a:cs typeface="Helvetica"/>
                  </a:rPr>
                  <a:t>0.9</a:t>
                </a:r>
              </a:p>
            </p:txBody>
          </p:sp>
          <p:sp>
            <p:nvSpPr>
              <p:cNvPr id="572446" name="Text Box 30">
                <a:extLst>
                  <a:ext uri="{FF2B5EF4-FFF2-40B4-BE49-F238E27FC236}">
                    <a16:creationId xmlns:a16="http://schemas.microsoft.com/office/drawing/2014/main" id="{4265D964-A32D-674B-81CD-B78192FD2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4" y="2844"/>
                <a:ext cx="1388" cy="3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 dirty="0">
                    <a:latin typeface="Helvetica"/>
                    <a:ea typeface="+mn-ea"/>
                    <a:cs typeface="Helvetica"/>
                  </a:rPr>
                  <a:t>Stable polarization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0" dirty="0">
                    <a:latin typeface="Helvetica"/>
                    <a:ea typeface="+mn-ea"/>
                    <a:cs typeface="Helvetica"/>
                  </a:rPr>
                  <a:t>on resonance, </a:t>
                </a:r>
                <a:r>
                  <a:rPr lang="en-US" sz="1600" b="0" dirty="0">
                    <a:latin typeface="Symbol" charset="2"/>
                    <a:ea typeface="+mn-ea"/>
                    <a:cs typeface="Symbol" charset="2"/>
                  </a:rPr>
                  <a:t>e</a:t>
                </a:r>
                <a:r>
                  <a:rPr lang="en-US" sz="1600" b="0" dirty="0">
                    <a:latin typeface="Helvetica"/>
                    <a:ea typeface="+mn-ea"/>
                    <a:cs typeface="Helvetica"/>
                  </a:rPr>
                  <a:t> = 0.3</a:t>
                </a:r>
              </a:p>
            </p:txBody>
          </p:sp>
        </p:grpSp>
      </p:grpSp>
      <p:sp>
        <p:nvSpPr>
          <p:cNvPr id="572451" name="Rectangle 35">
            <a:extLst>
              <a:ext uri="{FF2B5EF4-FFF2-40B4-BE49-F238E27FC236}">
                <a16:creationId xmlns:a16="http://schemas.microsoft.com/office/drawing/2014/main" id="{C1715E96-36AA-3641-BF01-A82FDF0F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66675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Helvetica"/>
              <a:ea typeface="+mn-ea"/>
              <a:cs typeface="Helvetica"/>
            </a:endParaRPr>
          </a:p>
        </p:txBody>
      </p:sp>
      <p:sp>
        <p:nvSpPr>
          <p:cNvPr id="572452" name="Rectangle 36">
            <a:extLst>
              <a:ext uri="{FF2B5EF4-FFF2-40B4-BE49-F238E27FC236}">
                <a16:creationId xmlns:a16="http://schemas.microsoft.com/office/drawing/2014/main" id="{292219A2-D689-7B45-B86C-2D6E70B3F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66675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Helvetica"/>
              <a:ea typeface="+mn-ea"/>
              <a:cs typeface="Helvetica"/>
            </a:endParaRPr>
          </a:p>
        </p:txBody>
      </p:sp>
      <p:sp>
        <p:nvSpPr>
          <p:cNvPr id="572455" name="Text Box 39">
            <a:extLst>
              <a:ext uri="{FF2B5EF4-FFF2-40B4-BE49-F238E27FC236}">
                <a16:creationId xmlns:a16="http://schemas.microsoft.com/office/drawing/2014/main" id="{901B4E6E-3890-9B4E-B8D6-A051C952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4927600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latin typeface="Helvetica"/>
                <a:ea typeface="+mn-ea"/>
                <a:cs typeface="Helvetica"/>
              </a:rPr>
              <a:t>1/4</a:t>
            </a:r>
          </a:p>
        </p:txBody>
      </p:sp>
      <p:sp>
        <p:nvSpPr>
          <p:cNvPr id="572456" name="Text Box 40">
            <a:extLst>
              <a:ext uri="{FF2B5EF4-FFF2-40B4-BE49-F238E27FC236}">
                <a16:creationId xmlns:a16="http://schemas.microsoft.com/office/drawing/2014/main" id="{C223786B-6EF9-514F-959B-ACB6DEFD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4578350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latin typeface="Helvetica"/>
                <a:ea typeface="+mn-ea"/>
                <a:cs typeface="Helvetica"/>
              </a:rPr>
              <a:t>3/8</a:t>
            </a:r>
          </a:p>
        </p:txBody>
      </p:sp>
      <p:sp>
        <p:nvSpPr>
          <p:cNvPr id="572457" name="Text Box 41">
            <a:extLst>
              <a:ext uri="{FF2B5EF4-FFF2-40B4-BE49-F238E27FC236}">
                <a16:creationId xmlns:a16="http://schemas.microsoft.com/office/drawing/2014/main" id="{2ED0BE08-098C-A142-9ED4-DE8E6BF4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883150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latin typeface="Helvetica"/>
                <a:ea typeface="+mn-ea"/>
                <a:cs typeface="Helvetica"/>
              </a:rPr>
              <a:t>1/6</a:t>
            </a:r>
          </a:p>
        </p:txBody>
      </p:sp>
      <p:sp>
        <p:nvSpPr>
          <p:cNvPr id="572458" name="Text Box 42">
            <a:extLst>
              <a:ext uri="{FF2B5EF4-FFF2-40B4-BE49-F238E27FC236}">
                <a16:creationId xmlns:a16="http://schemas.microsoft.com/office/drawing/2014/main" id="{5F2663F6-9CEB-BA48-B6D0-45015E50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927600"/>
            <a:ext cx="584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Helvetica"/>
                <a:ea typeface="+mn-ea"/>
                <a:cs typeface="Helvetica"/>
              </a:rPr>
              <a:t>1/10</a:t>
            </a:r>
          </a:p>
        </p:txBody>
      </p:sp>
      <p:sp>
        <p:nvSpPr>
          <p:cNvPr id="572459" name="Text Box 43">
            <a:extLst>
              <a:ext uri="{FF2B5EF4-FFF2-40B4-BE49-F238E27FC236}">
                <a16:creationId xmlns:a16="http://schemas.microsoft.com/office/drawing/2014/main" id="{C1E43C28-BE94-B841-96D4-4A52AD17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4578350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latin typeface="Helvetica"/>
                <a:ea typeface="+mn-ea"/>
                <a:cs typeface="Helvetica"/>
              </a:rPr>
              <a:t>1/8</a:t>
            </a:r>
          </a:p>
        </p:txBody>
      </p:sp>
      <p:sp>
        <p:nvSpPr>
          <p:cNvPr id="572460" name="Text Box 44">
            <a:extLst>
              <a:ext uri="{FF2B5EF4-FFF2-40B4-BE49-F238E27FC236}">
                <a16:creationId xmlns:a16="http://schemas.microsoft.com/office/drawing/2014/main" id="{30725ECF-935B-434A-8B1F-2E1C81E30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3860800"/>
            <a:ext cx="584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Helvetica"/>
                <a:ea typeface="+mn-ea"/>
                <a:cs typeface="Helvetica"/>
              </a:rPr>
              <a:t>1/12</a:t>
            </a:r>
          </a:p>
        </p:txBody>
      </p:sp>
      <p:sp>
        <p:nvSpPr>
          <p:cNvPr id="572461" name="Text Box 45">
            <a:extLst>
              <a:ext uri="{FF2B5EF4-FFF2-40B4-BE49-F238E27FC236}">
                <a16:creationId xmlns:a16="http://schemas.microsoft.com/office/drawing/2014/main" id="{E11181D4-A604-D744-9869-BD6E9A89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3860800"/>
            <a:ext cx="584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latin typeface="Helvetica"/>
                <a:ea typeface="+mn-ea"/>
                <a:cs typeface="Helvetica"/>
              </a:rPr>
              <a:t>3/10</a:t>
            </a:r>
          </a:p>
        </p:txBody>
      </p:sp>
      <p:sp>
        <p:nvSpPr>
          <p:cNvPr id="572462" name="Text Box 46">
            <a:extLst>
              <a:ext uri="{FF2B5EF4-FFF2-40B4-BE49-F238E27FC236}">
                <a16:creationId xmlns:a16="http://schemas.microsoft.com/office/drawing/2014/main" id="{6DDB819A-E0B6-E443-AEAB-DBC3907B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6130925"/>
            <a:ext cx="3635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>
                <a:latin typeface="Helvetica"/>
                <a:ea typeface="+mn-ea"/>
                <a:cs typeface="Helvetica"/>
              </a:rPr>
              <a:t>0.6</a:t>
            </a:r>
          </a:p>
        </p:txBody>
      </p:sp>
      <p:sp>
        <p:nvSpPr>
          <p:cNvPr id="572463" name="Text Box 47">
            <a:extLst>
              <a:ext uri="{FF2B5EF4-FFF2-40B4-BE49-F238E27FC236}">
                <a16:creationId xmlns:a16="http://schemas.microsoft.com/office/drawing/2014/main" id="{A3100208-C8DB-6042-B840-6395BC44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6130925"/>
            <a:ext cx="3635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latin typeface="Helvetica"/>
                <a:ea typeface="+mn-ea"/>
                <a:cs typeface="Helvetica"/>
              </a:rPr>
              <a:t>0.7</a:t>
            </a:r>
          </a:p>
        </p:txBody>
      </p:sp>
      <p:sp>
        <p:nvSpPr>
          <p:cNvPr id="572464" name="Text Box 48">
            <a:extLst>
              <a:ext uri="{FF2B5EF4-FFF2-40B4-BE49-F238E27FC236}">
                <a16:creationId xmlns:a16="http://schemas.microsoft.com/office/drawing/2014/main" id="{6AFB6B42-BDD3-C44A-B113-C893503B8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6130925"/>
            <a:ext cx="3635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>
                <a:latin typeface="Helvetica"/>
                <a:ea typeface="+mn-ea"/>
                <a:cs typeface="Helvetica"/>
              </a:rPr>
              <a:t>0.8</a:t>
            </a:r>
          </a:p>
        </p:txBody>
      </p:sp>
      <p:sp>
        <p:nvSpPr>
          <p:cNvPr id="572465" name="Text Box 49">
            <a:extLst>
              <a:ext uri="{FF2B5EF4-FFF2-40B4-BE49-F238E27FC236}">
                <a16:creationId xmlns:a16="http://schemas.microsoft.com/office/drawing/2014/main" id="{1B35072D-B8B9-7A4A-A3BB-6C4125CF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6130925"/>
            <a:ext cx="3635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>
                <a:latin typeface="Helvetica"/>
                <a:ea typeface="+mn-ea"/>
                <a:cs typeface="Helvetica"/>
              </a:rPr>
              <a:t>0.9</a:t>
            </a:r>
          </a:p>
        </p:txBody>
      </p:sp>
      <p:sp>
        <p:nvSpPr>
          <p:cNvPr id="572466" name="Text Box 50">
            <a:extLst>
              <a:ext uri="{FF2B5EF4-FFF2-40B4-BE49-F238E27FC236}">
                <a16:creationId xmlns:a16="http://schemas.microsoft.com/office/drawing/2014/main" id="{9E13D63C-A37C-2A49-9460-B4C91F932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5521325"/>
            <a:ext cx="2211387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Helvetica"/>
                <a:ea typeface="+mn-ea"/>
                <a:cs typeface="Helvetica"/>
              </a:rPr>
              <a:t>Stable polarization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Helvetica"/>
                <a:ea typeface="+mn-ea"/>
                <a:cs typeface="Helvetica"/>
              </a:rPr>
              <a:t>on resonance, </a:t>
            </a:r>
            <a:r>
              <a:rPr lang="en-US" sz="1600" b="0" dirty="0">
                <a:latin typeface="Symbol" charset="2"/>
                <a:ea typeface="+mn-ea"/>
                <a:cs typeface="Symbol" charset="2"/>
              </a:rPr>
              <a:t>e</a:t>
            </a:r>
            <a:r>
              <a:rPr lang="en-US" sz="1600" b="0" dirty="0">
                <a:latin typeface="Helvetica"/>
                <a:ea typeface="+mn-ea"/>
                <a:cs typeface="Helvetica"/>
              </a:rPr>
              <a:t> = 0.3</a:t>
            </a:r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5E0426F6-325F-3D45-864B-4A8F225E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6672263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Helvetica"/>
              <a:ea typeface="+mn-ea"/>
              <a:cs typeface="Helvetica"/>
            </a:endParaRPr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4EC62BF1-3F17-E14A-B51B-8937D5940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66294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Helvetica"/>
              <a:ea typeface="+mn-ea"/>
              <a:cs typeface="Helvetica"/>
            </a:endParaRPr>
          </a:p>
        </p:txBody>
      </p:sp>
      <p:sp>
        <p:nvSpPr>
          <p:cNvPr id="53" name="Text Box 42">
            <a:extLst>
              <a:ext uri="{FF2B5EF4-FFF2-40B4-BE49-F238E27FC236}">
                <a16:creationId xmlns:a16="http://schemas.microsoft.com/office/drawing/2014/main" id="{E378C83E-3210-514D-8C50-B931FC0C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6567488"/>
            <a:ext cx="3381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err="1">
                <a:latin typeface="Helvetica"/>
                <a:ea typeface="+mn-ea"/>
                <a:cs typeface="Helvetica"/>
              </a:rPr>
              <a:t>Q</a:t>
            </a:r>
            <a:r>
              <a:rPr lang="en-US" sz="1000" b="0" baseline="-25000" dirty="0" err="1">
                <a:latin typeface="Helvetica"/>
                <a:ea typeface="+mn-ea"/>
                <a:cs typeface="Helvetica"/>
              </a:rPr>
              <a:t>y</a:t>
            </a:r>
            <a:endParaRPr lang="en-US" sz="1000" b="0" baseline="-25000" dirty="0">
              <a:latin typeface="Helvetica"/>
              <a:ea typeface="+mn-ea"/>
              <a:cs typeface="Helvetica"/>
            </a:endParaRPr>
          </a:p>
        </p:txBody>
      </p:sp>
      <p:sp>
        <p:nvSpPr>
          <p:cNvPr id="54" name="Text Box 42">
            <a:extLst>
              <a:ext uri="{FF2B5EF4-FFF2-40B4-BE49-F238E27FC236}">
                <a16:creationId xmlns:a16="http://schemas.microsoft.com/office/drawing/2014/main" id="{172C8982-A4F4-5240-961B-3396956DE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6527800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err="1">
                <a:latin typeface="Helvetica"/>
                <a:ea typeface="+mn-ea"/>
                <a:cs typeface="Helvetica"/>
              </a:rPr>
              <a:t>Q</a:t>
            </a:r>
            <a:r>
              <a:rPr lang="en-US" sz="1000" b="0" baseline="-25000" dirty="0" err="1">
                <a:latin typeface="Helvetica"/>
                <a:ea typeface="+mn-ea"/>
                <a:cs typeface="Helvetica"/>
              </a:rPr>
              <a:t>y</a:t>
            </a:r>
            <a:endParaRPr lang="en-US" sz="1000" b="0" baseline="-25000" dirty="0"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2D7D83C1-F002-1547-9FCA-0647AB01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Accelerating polarized protons in RHIC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58B8C27C-4992-FA4A-B152-4A7224B5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079875"/>
            <a:ext cx="8801100" cy="2778125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Tune/coupling feedback on every ramp allows for: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Acceleration between Q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y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= 0.667  and Q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y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= 0.7 with best polarization transmission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Slow orbit feedback on every ramp allows for: 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Smaller y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rms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(smaller imperfection resonance strength)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Ramp reproducibility (have 24 h orbit variation)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Continuous fast 10 Hz orbit feedback eliminates effect of vibrating triplets</a:t>
            </a:r>
          </a:p>
        </p:txBody>
      </p:sp>
      <p:grpSp>
        <p:nvGrpSpPr>
          <p:cNvPr id="59395" name="Group 1">
            <a:extLst>
              <a:ext uri="{FF2B5EF4-FFF2-40B4-BE49-F238E27FC236}">
                <a16:creationId xmlns:a16="http://schemas.microsoft.com/office/drawing/2014/main" id="{71C329B4-5F78-C245-A565-FA03993127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413" y="804863"/>
            <a:ext cx="4365625" cy="3081337"/>
            <a:chOff x="1270083" y="815976"/>
            <a:chExt cx="6116697" cy="4315098"/>
          </a:xfrm>
        </p:grpSpPr>
        <p:pic>
          <p:nvPicPr>
            <p:cNvPr id="59410" name="Picture 1" descr="17396BBQ.pdf">
              <a:extLst>
                <a:ext uri="{FF2B5EF4-FFF2-40B4-BE49-F238E27FC236}">
                  <a16:creationId xmlns:a16="http://schemas.microsoft.com/office/drawing/2014/main" id="{9FDE07ED-3954-EB44-95FC-A6252072A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1" t="4367" r="10143" b="5783"/>
            <a:stretch>
              <a:fillRect/>
            </a:stretch>
          </p:blipFill>
          <p:spPr bwMode="auto">
            <a:xfrm rot="5400000">
              <a:off x="2170883" y="-84824"/>
              <a:ext cx="4315098" cy="611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1" name="TextBox 46">
              <a:extLst>
                <a:ext uri="{FF2B5EF4-FFF2-40B4-BE49-F238E27FC236}">
                  <a16:creationId xmlns:a16="http://schemas.microsoft.com/office/drawing/2014/main" id="{43AD31DA-4886-6648-AA5F-2B7BC5EC2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9484" y="2006534"/>
              <a:ext cx="1608431" cy="3448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FF"/>
                  </a:solidFill>
                  <a:latin typeface="Helvetica" pitchFamily="2" charset="0"/>
                </a:rPr>
                <a:t>x,y</a:t>
              </a:r>
              <a:r>
                <a:rPr lang="en-US" altLang="en-US" sz="1000" baseline="-25000">
                  <a:solidFill>
                    <a:srgbClr val="0000FF"/>
                  </a:solidFill>
                  <a:latin typeface="Helvetica" pitchFamily="2" charset="0"/>
                </a:rPr>
                <a:t>rms</a:t>
              </a:r>
              <a:r>
                <a:rPr lang="en-US" altLang="en-US" sz="1000">
                  <a:solidFill>
                    <a:srgbClr val="0000FF"/>
                  </a:solidFill>
                  <a:latin typeface="Helvetica" pitchFamily="2" charset="0"/>
                </a:rPr>
                <a:t> ≈ 25 </a:t>
              </a:r>
              <a:r>
                <a:rPr lang="en-US" altLang="en-US" sz="1000">
                  <a:solidFill>
                    <a:srgbClr val="0000FF"/>
                  </a:solidFill>
                  <a:latin typeface="Symbol" pitchFamily="2" charset="2"/>
                </a:rPr>
                <a:t>m</a:t>
              </a:r>
              <a:r>
                <a:rPr lang="en-US" altLang="en-US" sz="1000">
                  <a:solidFill>
                    <a:srgbClr val="0000FF"/>
                  </a:solidFill>
                  <a:latin typeface="Helvetica" pitchFamily="2" charset="0"/>
                </a:rPr>
                <a:t>m (!)</a:t>
              </a:r>
            </a:p>
          </p:txBody>
        </p:sp>
        <p:cxnSp>
          <p:nvCxnSpPr>
            <p:cNvPr id="59412" name="Straight Arrow Connector 42">
              <a:extLst>
                <a:ext uri="{FF2B5EF4-FFF2-40B4-BE49-F238E27FC236}">
                  <a16:creationId xmlns:a16="http://schemas.microsoft.com/office/drawing/2014/main" id="{094E3A91-C26F-BB42-8FF3-4C6EB0531E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95539" y="2421918"/>
              <a:ext cx="0" cy="1623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3" name="Straight Arrow Connector 43">
              <a:extLst>
                <a:ext uri="{FF2B5EF4-FFF2-40B4-BE49-F238E27FC236}">
                  <a16:creationId xmlns:a16="http://schemas.microsoft.com/office/drawing/2014/main" id="{E61C1BD4-6CB8-094C-AC86-4D8108BB85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95539" y="2780979"/>
              <a:ext cx="0" cy="1791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28">
            <a:extLst>
              <a:ext uri="{FF2B5EF4-FFF2-40B4-BE49-F238E27FC236}">
                <a16:creationId xmlns:a16="http://schemas.microsoft.com/office/drawing/2014/main" id="{65F73581-D983-7E48-BB43-5DCCF70F85C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41388"/>
            <a:ext cx="4495800" cy="2944812"/>
            <a:chOff x="3606800" y="2743200"/>
            <a:chExt cx="5461000" cy="4087813"/>
          </a:xfrm>
        </p:grpSpPr>
        <p:grpSp>
          <p:nvGrpSpPr>
            <p:cNvPr id="59398" name="Group 9">
              <a:extLst>
                <a:ext uri="{FF2B5EF4-FFF2-40B4-BE49-F238E27FC236}">
                  <a16:creationId xmlns:a16="http://schemas.microsoft.com/office/drawing/2014/main" id="{CF848654-4C67-5842-92CD-45E84A63F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800" y="2743200"/>
              <a:ext cx="5461000" cy="4087813"/>
              <a:chOff x="304800" y="823913"/>
              <a:chExt cx="8432800" cy="6007100"/>
            </a:xfrm>
          </p:grpSpPr>
          <p:pic>
            <p:nvPicPr>
              <p:cNvPr id="59406" name="Picture 3" descr="TuneScan_250GeV.gif">
                <a:extLst>
                  <a:ext uri="{FF2B5EF4-FFF2-40B4-BE49-F238E27FC236}">
                    <a16:creationId xmlns:a16="http://schemas.microsoft.com/office/drawing/2014/main" id="{DABB8148-0215-5146-A0B1-AABBED138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823913"/>
                <a:ext cx="8432800" cy="6007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07" name="TextBox 3">
                <a:extLst>
                  <a:ext uri="{FF2B5EF4-FFF2-40B4-BE49-F238E27FC236}">
                    <a16:creationId xmlns:a16="http://schemas.microsoft.com/office/drawing/2014/main" id="{0824D6FE-21A4-C44F-8B5E-50EE673F7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349914" y="1069768"/>
                <a:ext cx="895818" cy="404110"/>
              </a:xfrm>
              <a:prstGeom prst="rect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/>
                  <a:t>7/10</a:t>
                </a:r>
              </a:p>
            </p:txBody>
          </p:sp>
          <p:sp>
            <p:nvSpPr>
              <p:cNvPr id="59408" name="TextBox 3">
                <a:extLst>
                  <a:ext uri="{FF2B5EF4-FFF2-40B4-BE49-F238E27FC236}">
                    <a16:creationId xmlns:a16="http://schemas.microsoft.com/office/drawing/2014/main" id="{79798F5E-00BB-7945-89C3-876F9D7368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779016" y="1189166"/>
                <a:ext cx="892002" cy="404110"/>
              </a:xfrm>
              <a:prstGeom prst="rect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/>
                  <a:t>11/16</a:t>
                </a:r>
              </a:p>
            </p:txBody>
          </p:sp>
          <p:sp>
            <p:nvSpPr>
              <p:cNvPr id="59409" name="TextBox 3">
                <a:extLst>
                  <a:ext uri="{FF2B5EF4-FFF2-40B4-BE49-F238E27FC236}">
                    <a16:creationId xmlns:a16="http://schemas.microsoft.com/office/drawing/2014/main" id="{3F6D8FDE-EBEB-D24F-AC7B-BDB666BF2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951524" y="1179836"/>
                <a:ext cx="892000" cy="404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/>
                  <a:t>15/22</a:t>
                </a:r>
              </a:p>
            </p:txBody>
          </p:sp>
        </p:grpSp>
        <p:cxnSp>
          <p:nvCxnSpPr>
            <p:cNvPr id="59399" name="Straight Arrow Connector 10">
              <a:extLst>
                <a:ext uri="{FF2B5EF4-FFF2-40B4-BE49-F238E27FC236}">
                  <a16:creationId xmlns:a16="http://schemas.microsoft.com/office/drawing/2014/main" id="{BB8F1A0D-73C8-C34A-A313-7465AC1C1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50794" y="3498056"/>
              <a:ext cx="3683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0" name="Straight Arrow Connector 11">
              <a:extLst>
                <a:ext uri="{FF2B5EF4-FFF2-40B4-BE49-F238E27FC236}">
                  <a16:creationId xmlns:a16="http://schemas.microsoft.com/office/drawing/2014/main" id="{D3B1C174-FE6E-B245-B408-AC309C270E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25269" y="3526631"/>
              <a:ext cx="33655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1" name="Straight Arrow Connector 12">
              <a:extLst>
                <a:ext uri="{FF2B5EF4-FFF2-40B4-BE49-F238E27FC236}">
                  <a16:creationId xmlns:a16="http://schemas.microsoft.com/office/drawing/2014/main" id="{C0874A9B-C75A-E24C-B9B3-69E43368F6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795044" y="3523456"/>
              <a:ext cx="3683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02" name="TextBox 3">
              <a:extLst>
                <a:ext uri="{FF2B5EF4-FFF2-40B4-BE49-F238E27FC236}">
                  <a16:creationId xmlns:a16="http://schemas.microsoft.com/office/drawing/2014/main" id="{497A1EB0-C54B-4F44-8B83-25FC7BD1E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459287" y="2994939"/>
              <a:ext cx="606426" cy="26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/>
                <a:t>19/28</a:t>
              </a:r>
            </a:p>
          </p:txBody>
        </p:sp>
        <p:cxnSp>
          <p:nvCxnSpPr>
            <p:cNvPr id="59403" name="Straight Arrow Connector 14">
              <a:extLst>
                <a:ext uri="{FF2B5EF4-FFF2-40B4-BE49-F238E27FC236}">
                  <a16:creationId xmlns:a16="http://schemas.microsoft.com/office/drawing/2014/main" id="{304A671E-8F5B-E246-9DB1-3FE037C5D2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45819" y="3471069"/>
              <a:ext cx="2492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9404" name="Object 2">
              <a:extLst>
                <a:ext uri="{FF2B5EF4-FFF2-40B4-BE49-F238E27FC236}">
                  <a16:creationId xmlns:a16="http://schemas.microsoft.com/office/drawing/2014/main" id="{26A05519-76CB-A244-9CD6-98CE33CBAA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64822" y="3789944"/>
            <a:ext cx="1066360" cy="601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8" name="Equation" r:id="rId6" imgW="698500" imgH="393700" progId="Equation.3">
                    <p:embed/>
                  </p:oleObj>
                </mc:Choice>
                <mc:Fallback>
                  <p:oleObj name="Equation" r:id="rId6" imgW="698500" imgH="393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4822" y="3789944"/>
                          <a:ext cx="1066360" cy="601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5" name="TextBox 16">
              <a:extLst>
                <a:ext uri="{FF2B5EF4-FFF2-40B4-BE49-F238E27FC236}">
                  <a16:creationId xmlns:a16="http://schemas.microsoft.com/office/drawing/2014/main" id="{0E9777CE-E2B8-C745-8207-5BAE38211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2000" y="3429000"/>
              <a:ext cx="1693864" cy="38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Snake resonances:</a:t>
              </a:r>
            </a:p>
          </p:txBody>
        </p:sp>
      </p:grpSp>
      <p:sp>
        <p:nvSpPr>
          <p:cNvPr id="59397" name="TextBox 15">
            <a:extLst>
              <a:ext uri="{FF2B5EF4-FFF2-40B4-BE49-F238E27FC236}">
                <a16:creationId xmlns:a16="http://schemas.microsoft.com/office/drawing/2014/main" id="{3B69C659-A2B6-E846-8FA0-ED6C2BD1767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93357" y="2296318"/>
            <a:ext cx="2451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Helvetica" pitchFamily="2" charset="0"/>
              </a:rPr>
              <a:t>RHIC vertical tune during acceleration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>
            <a:extLst>
              <a:ext uri="{FF2B5EF4-FFF2-40B4-BE49-F238E27FC236}">
                <a16:creationId xmlns:a16="http://schemas.microsoft.com/office/drawing/2014/main" id="{B1395754-56AE-084D-942C-9AD1B7C97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5080000"/>
            <a:ext cx="8677275" cy="1778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Reached ~57% average polarization in 14 best stores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Little polarization loss on ramp and during store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Peak luminosity: 2.5 × 10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32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cm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-2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s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-1</a:t>
            </a: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Requires excellent control of orbit, tune and coupling</a:t>
            </a:r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D20DC8A9-D838-0947-8044-8AE79D8B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96838"/>
            <a:ext cx="8915400" cy="719137"/>
          </a:xfrm>
        </p:spPr>
        <p:txBody>
          <a:bodyPr/>
          <a:lstStyle/>
          <a:p>
            <a:pPr eaLnBrk="1" hangingPunct="1"/>
            <a:r>
              <a:rPr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Polarized proton collisions at 255 GeV beam energy</a:t>
            </a:r>
          </a:p>
        </p:txBody>
      </p:sp>
      <p:pic>
        <p:nvPicPr>
          <p:cNvPr id="61443" name="Picture 2" descr="17396.pdf">
            <a:extLst>
              <a:ext uri="{FF2B5EF4-FFF2-40B4-BE49-F238E27FC236}">
                <a16:creationId xmlns:a16="http://schemas.microsoft.com/office/drawing/2014/main" id="{2DA214F7-FCC8-2045-8BFC-5D5112DF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4176" r="11307" b="6081"/>
          <a:stretch>
            <a:fillRect/>
          </a:stretch>
        </p:blipFill>
        <p:spPr bwMode="auto">
          <a:xfrm rot="5400000">
            <a:off x="2494756" y="-216693"/>
            <a:ext cx="4092575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CC35B636-41A1-3D41-A973-807901EE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Depolarization and polarization profiles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F4A34D4A-0F60-DF4B-9217-AA0797BB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719138"/>
            <a:ext cx="8677275" cy="6138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Polarization loss from intrinsic resonances: polarization lost at edge of beam → polarization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Impact of polarization profile on beam polarization at collisions </a:t>
            </a:r>
            <a:r>
              <a:rPr lang="en-US" altLang="en-US" i="1">
                <a:latin typeface="Helvetica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 i="1" baseline="-25000">
                <a:latin typeface="Helvetica" pitchFamily="2" charset="0"/>
                <a:ea typeface="ＭＳ Ｐゴシック" panose="020B0600070205080204" pitchFamily="34" charset="-128"/>
              </a:rPr>
              <a:t>coll.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For R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H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≈ R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V 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≈ R and small: </a:t>
            </a:r>
            <a:r>
              <a:rPr lang="en-US" altLang="en-US" i="1">
                <a:latin typeface="Helvetica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 i="1" baseline="-25000">
                <a:latin typeface="Helvetica" pitchFamily="2" charset="0"/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latin typeface="Helvetica" pitchFamily="2" charset="0"/>
                <a:ea typeface="ＭＳ Ｐゴシック" panose="020B0600070205080204" pitchFamily="34" charset="-128"/>
              </a:rPr>
              <a:t> = &lt;P&gt; (1+R)</a:t>
            </a:r>
            <a:r>
              <a:rPr lang="en-US" altLang="en-US" i="1" baseline="30000"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latin typeface="Helvetica" pitchFamily="2" charset="0"/>
                <a:ea typeface="ＭＳ Ｐゴシック" panose="020B0600070205080204" pitchFamily="34" charset="-128"/>
              </a:rPr>
              <a:t>; 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Helvetica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 i="1" baseline="-25000">
                <a:latin typeface="Helvetica" pitchFamily="2" charset="0"/>
                <a:ea typeface="ＭＳ Ｐゴシック" panose="020B0600070205080204" pitchFamily="34" charset="-128"/>
              </a:rPr>
              <a:t>coll.</a:t>
            </a:r>
            <a:r>
              <a:rPr lang="en-US" altLang="en-US" i="1">
                <a:latin typeface="Helvetica" pitchFamily="2" charset="0"/>
                <a:ea typeface="ＭＳ Ｐゴシック" panose="020B0600070205080204" pitchFamily="34" charset="-128"/>
              </a:rPr>
              <a:t> ≈ &lt;P&gt; (1+½R)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&lt;P&gt; measured with H jet polarimeter; R measured with pC polarimeter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Typical values at RHIC 255 GeV: P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0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= 80%; &lt;P&gt;=57%, R=0.18, P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coll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.=62%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Note that P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0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, the polarization of the core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particle, should be equal to the maximum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achievable polarization.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Loss of average polarization is compatible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with development of polarization profiles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→ all remaining polarization loss in AGS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and RHIC is due to intrinsic resonances.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(no coherent polarization loss)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2467" name="Object 2">
            <a:extLst>
              <a:ext uri="{FF2B5EF4-FFF2-40B4-BE49-F238E27FC236}">
                <a16:creationId xmlns:a16="http://schemas.microsoft.com/office/drawing/2014/main" id="{B884A605-DF2F-CC4F-89E0-141C86AB4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776413"/>
          <a:ext cx="878840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3" imgW="5016500" imgH="774700" progId="Equation.3">
                  <p:embed/>
                </p:oleObj>
              </mc:Choice>
              <mc:Fallback>
                <p:oleObj name="Equation" r:id="rId3" imgW="5016500" imgH="77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776413"/>
                        <a:ext cx="8788400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8" name="Picture 3" descr="0502V3JQon.pdf">
            <a:extLst>
              <a:ext uri="{FF2B5EF4-FFF2-40B4-BE49-F238E27FC236}">
                <a16:creationId xmlns:a16="http://schemas.microsoft.com/office/drawing/2014/main" id="{41188A5C-A190-5444-8172-433C078EF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1475"/>
            <a:ext cx="3733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A4EF6A3F-75B6-C44A-B213-BE0D96BC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5F203B0F-5519-9945-B055-F8B06ED8F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RHIC – the most flexible, high luminosity hadron collider</a:t>
            </a:r>
          </a:p>
          <a:p>
            <a:pPr>
              <a:spcAft>
                <a:spcPts val="1200"/>
              </a:spcAft>
            </a:pPr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World’s only polarized proton collider</a:t>
            </a:r>
          </a:p>
          <a:p>
            <a:pPr>
              <a:spcAft>
                <a:spcPts val="1200"/>
              </a:spcAft>
            </a:pPr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Amplitude dependent intrinsic depolarizing resonances will produce polarization profiles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45" descr="Hel_Sect_Photo">
            <a:extLst>
              <a:ext uri="{FF2B5EF4-FFF2-40B4-BE49-F238E27FC236}">
                <a16:creationId xmlns:a16="http://schemas.microsoft.com/office/drawing/2014/main" id="{F99E78F3-DCF1-9A47-9ABE-EA679F9D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4598" r="21674" b="15193"/>
          <a:stretch>
            <a:fillRect/>
          </a:stretch>
        </p:blipFill>
        <p:spPr bwMode="auto">
          <a:xfrm>
            <a:off x="0" y="2286000"/>
            <a:ext cx="1447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47" descr="P1010001-cropped">
            <a:extLst>
              <a:ext uri="{FF2B5EF4-FFF2-40B4-BE49-F238E27FC236}">
                <a16:creationId xmlns:a16="http://schemas.microsoft.com/office/drawing/2014/main" id="{7B5B4F12-9699-C548-BCB6-E6567D4A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2995613"/>
            <a:ext cx="2101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52">
            <a:extLst>
              <a:ext uri="{FF2B5EF4-FFF2-40B4-BE49-F238E27FC236}">
                <a16:creationId xmlns:a16="http://schemas.microsoft.com/office/drawing/2014/main" id="{D81570AC-D105-EE4C-AC16-C214EBC16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1250950"/>
            <a:ext cx="18303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2772" name="Picture 490" descr="AGScoldhelix">
            <a:extLst>
              <a:ext uri="{FF2B5EF4-FFF2-40B4-BE49-F238E27FC236}">
                <a16:creationId xmlns:a16="http://schemas.microsoft.com/office/drawing/2014/main" id="{471D425F-C326-AC47-B896-197C3C85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46675"/>
            <a:ext cx="3352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tle 1">
            <a:extLst>
              <a:ext uri="{FF2B5EF4-FFF2-40B4-BE49-F238E27FC236}">
                <a16:creationId xmlns:a16="http://schemas.microsoft.com/office/drawing/2014/main" id="{86A82FAB-7767-374C-9D32-3FA78C12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RHIC – First Polarized Hadron Collider</a:t>
            </a: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FD0012E3-9C88-7548-A433-6BE96E405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1098550"/>
            <a:ext cx="18303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5" name="Line 5">
            <a:extLst>
              <a:ext uri="{FF2B5EF4-FFF2-40B4-BE49-F238E27FC236}">
                <a16:creationId xmlns:a16="http://schemas.microsoft.com/office/drawing/2014/main" id="{A6B55B83-E50E-8444-9EBD-86A706460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163" y="4171950"/>
            <a:ext cx="109537" cy="42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Freeform 6">
            <a:extLst>
              <a:ext uri="{FF2B5EF4-FFF2-40B4-BE49-F238E27FC236}">
                <a16:creationId xmlns:a16="http://schemas.microsoft.com/office/drawing/2014/main" id="{F0F58CCB-44D3-8645-94DA-F028B0F6EFE4}"/>
              </a:ext>
            </a:extLst>
          </p:cNvPr>
          <p:cNvSpPr>
            <a:spLocks/>
          </p:cNvSpPr>
          <p:nvPr/>
        </p:nvSpPr>
        <p:spPr bwMode="auto">
          <a:xfrm>
            <a:off x="6459538" y="2455863"/>
            <a:ext cx="463550" cy="390525"/>
          </a:xfrm>
          <a:custGeom>
            <a:avLst/>
            <a:gdLst>
              <a:gd name="T0" fmla="*/ 0 w 292"/>
              <a:gd name="T1" fmla="*/ 2147483647 h 246"/>
              <a:gd name="T2" fmla="*/ 2147483647 w 292"/>
              <a:gd name="T3" fmla="*/ 2147483647 h 246"/>
              <a:gd name="T4" fmla="*/ 2147483647 w 292"/>
              <a:gd name="T5" fmla="*/ 2147483647 h 246"/>
              <a:gd name="T6" fmla="*/ 2147483647 w 292"/>
              <a:gd name="T7" fmla="*/ 2147483647 h 246"/>
              <a:gd name="T8" fmla="*/ 2147483647 w 292"/>
              <a:gd name="T9" fmla="*/ 2147483647 h 246"/>
              <a:gd name="T10" fmla="*/ 2147483647 w 292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246"/>
              <a:gd name="T20" fmla="*/ 292 w 292"/>
              <a:gd name="T21" fmla="*/ 246 h 2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7">
            <a:extLst>
              <a:ext uri="{FF2B5EF4-FFF2-40B4-BE49-F238E27FC236}">
                <a16:creationId xmlns:a16="http://schemas.microsoft.com/office/drawing/2014/main" id="{F987283C-E212-254E-BD74-ED80BF35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990600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8" name="Rectangle 8">
            <a:extLst>
              <a:ext uri="{FF2B5EF4-FFF2-40B4-BE49-F238E27FC236}">
                <a16:creationId xmlns:a16="http://schemas.microsoft.com/office/drawing/2014/main" id="{8B8C5205-3536-334A-A6A4-1A5BECCC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2673350"/>
            <a:ext cx="1020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9" name="Rectangle 9">
            <a:extLst>
              <a:ext uri="{FF2B5EF4-FFF2-40B4-BE49-F238E27FC236}">
                <a16:creationId xmlns:a16="http://schemas.microsoft.com/office/drawing/2014/main" id="{6F72E4AF-F996-A54C-91C1-B73EA0D8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3087688"/>
            <a:ext cx="10207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80" name="Rectangle 10">
            <a:extLst>
              <a:ext uri="{FF2B5EF4-FFF2-40B4-BE49-F238E27FC236}">
                <a16:creationId xmlns:a16="http://schemas.microsoft.com/office/drawing/2014/main" id="{030FDE99-9CCF-204F-8AF1-D2AEC24C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2905125"/>
            <a:ext cx="1039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81" name="Rectangle 12">
            <a:extLst>
              <a:ext uri="{FF2B5EF4-FFF2-40B4-BE49-F238E27FC236}">
                <a16:creationId xmlns:a16="http://schemas.microsoft.com/office/drawing/2014/main" id="{CF9B85C5-1364-2F4B-8DE5-8132E9403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2640013"/>
            <a:ext cx="444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i="1" u="sng"/>
              <a:t>STAR</a:t>
            </a:r>
            <a:endParaRPr lang="en-US" altLang="en-US"/>
          </a:p>
        </p:txBody>
      </p:sp>
      <p:sp>
        <p:nvSpPr>
          <p:cNvPr id="32782" name="Rectangle 13">
            <a:extLst>
              <a:ext uri="{FF2B5EF4-FFF2-40B4-BE49-F238E27FC236}">
                <a16:creationId xmlns:a16="http://schemas.microsoft.com/office/drawing/2014/main" id="{21A72305-150E-B640-A241-E9BE92FB7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2328863"/>
            <a:ext cx="682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i="1" u="sng"/>
              <a:t>PHENIX</a:t>
            </a:r>
            <a:endParaRPr lang="en-US" altLang="en-US"/>
          </a:p>
        </p:txBody>
      </p:sp>
      <p:sp>
        <p:nvSpPr>
          <p:cNvPr id="32783" name="Rectangle 14">
            <a:extLst>
              <a:ext uri="{FF2B5EF4-FFF2-40B4-BE49-F238E27FC236}">
                <a16:creationId xmlns:a16="http://schemas.microsoft.com/office/drawing/2014/main" id="{1490E67E-19DC-104E-B29A-013C496A9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930400"/>
            <a:ext cx="9032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84" name="Rectangle 15">
            <a:extLst>
              <a:ext uri="{FF2B5EF4-FFF2-40B4-BE49-F238E27FC236}">
                <a16:creationId xmlns:a16="http://schemas.microsoft.com/office/drawing/2014/main" id="{539C5856-A043-004F-91B3-C403005B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4073525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85" name="Rectangle 16">
            <a:extLst>
              <a:ext uri="{FF2B5EF4-FFF2-40B4-BE49-F238E27FC236}">
                <a16:creationId xmlns:a16="http://schemas.microsoft.com/office/drawing/2014/main" id="{BD3A83BD-F4C3-6D4F-86D5-4F2D9D9F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4173538"/>
            <a:ext cx="392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AGS</a:t>
            </a:r>
            <a:endParaRPr lang="en-US" altLang="en-US"/>
          </a:p>
        </p:txBody>
      </p:sp>
      <p:sp>
        <p:nvSpPr>
          <p:cNvPr id="32786" name="Rectangle 17">
            <a:extLst>
              <a:ext uri="{FF2B5EF4-FFF2-40B4-BE49-F238E27FC236}">
                <a16:creationId xmlns:a16="http://schemas.microsoft.com/office/drawing/2014/main" id="{D4446629-6D88-D64F-BE5B-80BC6F70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3968750"/>
            <a:ext cx="628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87" name="Rectangle 18">
            <a:extLst>
              <a:ext uri="{FF2B5EF4-FFF2-40B4-BE49-F238E27FC236}">
                <a16:creationId xmlns:a16="http://schemas.microsoft.com/office/drawing/2014/main" id="{315FB73D-A462-FD4E-BAFD-865F551C0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732213"/>
            <a:ext cx="409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LINAC</a:t>
            </a:r>
            <a:endParaRPr lang="en-US" altLang="en-US" sz="800"/>
          </a:p>
        </p:txBody>
      </p:sp>
      <p:sp>
        <p:nvSpPr>
          <p:cNvPr id="32788" name="Rectangle 19">
            <a:extLst>
              <a:ext uri="{FF2B5EF4-FFF2-40B4-BE49-F238E27FC236}">
                <a16:creationId xmlns:a16="http://schemas.microsoft.com/office/drawing/2014/main" id="{95DDF705-50B8-6745-923A-63DEAB36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822700"/>
            <a:ext cx="4937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</a:rPr>
              <a:t>BOOSTER</a:t>
            </a:r>
            <a:endParaRPr lang="en-US" altLang="en-US" sz="800"/>
          </a:p>
        </p:txBody>
      </p:sp>
      <p:sp>
        <p:nvSpPr>
          <p:cNvPr id="32789" name="Rectangle 20">
            <a:extLst>
              <a:ext uri="{FF2B5EF4-FFF2-40B4-BE49-F238E27FC236}">
                <a16:creationId xmlns:a16="http://schemas.microsoft.com/office/drawing/2014/main" id="{9D3829BC-499A-C242-BC48-20B2C8CC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414713"/>
            <a:ext cx="9953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90" name="Oval 21">
            <a:extLst>
              <a:ext uri="{FF2B5EF4-FFF2-40B4-BE49-F238E27FC236}">
                <a16:creationId xmlns:a16="http://schemas.microsoft.com/office/drawing/2014/main" id="{CB97C33B-232E-AA4D-B047-17CB873C8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3935413"/>
            <a:ext cx="1658938" cy="744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91" name="Arc 22">
            <a:extLst>
              <a:ext uri="{FF2B5EF4-FFF2-40B4-BE49-F238E27FC236}">
                <a16:creationId xmlns:a16="http://schemas.microsoft.com/office/drawing/2014/main" id="{D1BA7CC9-68AE-7141-8801-F28A08A2DAC0}"/>
              </a:ext>
            </a:extLst>
          </p:cNvPr>
          <p:cNvSpPr>
            <a:spLocks/>
          </p:cNvSpPr>
          <p:nvPr/>
        </p:nvSpPr>
        <p:spPr bwMode="auto">
          <a:xfrm flipH="1">
            <a:off x="2598738" y="1503363"/>
            <a:ext cx="1897062" cy="711200"/>
          </a:xfrm>
          <a:custGeom>
            <a:avLst/>
            <a:gdLst>
              <a:gd name="T0" fmla="*/ 2147483647 w 15493"/>
              <a:gd name="T1" fmla="*/ 0 h 21120"/>
              <a:gd name="T2" fmla="*/ 2147483647 w 15493"/>
              <a:gd name="T3" fmla="*/ 2147483647 h 21120"/>
              <a:gd name="T4" fmla="*/ 0 w 15493"/>
              <a:gd name="T5" fmla="*/ 2147483647 h 21120"/>
              <a:gd name="T6" fmla="*/ 0 60000 65536"/>
              <a:gd name="T7" fmla="*/ 0 60000 65536"/>
              <a:gd name="T8" fmla="*/ 0 60000 65536"/>
              <a:gd name="T9" fmla="*/ 0 w 15493"/>
              <a:gd name="T10" fmla="*/ 0 h 21120"/>
              <a:gd name="T11" fmla="*/ 15493 w 15493"/>
              <a:gd name="T12" fmla="*/ 21120 h 2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lnTo>
                  <a:pt x="4529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Arc 23">
            <a:extLst>
              <a:ext uri="{FF2B5EF4-FFF2-40B4-BE49-F238E27FC236}">
                <a16:creationId xmlns:a16="http://schemas.microsoft.com/office/drawing/2014/main" id="{2E32ECD6-528E-F343-B855-385D8A8538C6}"/>
              </a:ext>
            </a:extLst>
          </p:cNvPr>
          <p:cNvSpPr>
            <a:spLocks/>
          </p:cNvSpPr>
          <p:nvPr/>
        </p:nvSpPr>
        <p:spPr bwMode="auto">
          <a:xfrm flipH="1">
            <a:off x="1789113" y="1924050"/>
            <a:ext cx="2646362" cy="544513"/>
          </a:xfrm>
          <a:custGeom>
            <a:avLst/>
            <a:gdLst>
              <a:gd name="T0" fmla="*/ 2147483647 w 21600"/>
              <a:gd name="T1" fmla="*/ 0 h 16156"/>
              <a:gd name="T2" fmla="*/ 2147483647 w 21600"/>
              <a:gd name="T3" fmla="*/ 2147483647 h 16156"/>
              <a:gd name="T4" fmla="*/ 0 w 21600"/>
              <a:gd name="T5" fmla="*/ 2147483647 h 16156"/>
              <a:gd name="T6" fmla="*/ 0 60000 65536"/>
              <a:gd name="T7" fmla="*/ 0 60000 65536"/>
              <a:gd name="T8" fmla="*/ 0 60000 65536"/>
              <a:gd name="T9" fmla="*/ 0 w 21600"/>
              <a:gd name="T10" fmla="*/ 0 h 16156"/>
              <a:gd name="T11" fmla="*/ 21600 w 21600"/>
              <a:gd name="T12" fmla="*/ 16156 h 16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lnTo>
                  <a:pt x="19847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Arc 24">
            <a:extLst>
              <a:ext uri="{FF2B5EF4-FFF2-40B4-BE49-F238E27FC236}">
                <a16:creationId xmlns:a16="http://schemas.microsoft.com/office/drawing/2014/main" id="{04B3D53F-594D-0A44-A66D-5A0A4186895F}"/>
              </a:ext>
            </a:extLst>
          </p:cNvPr>
          <p:cNvSpPr>
            <a:spLocks/>
          </p:cNvSpPr>
          <p:nvPr/>
        </p:nvSpPr>
        <p:spPr bwMode="auto">
          <a:xfrm flipH="1">
            <a:off x="4432300" y="1917700"/>
            <a:ext cx="2646363" cy="538163"/>
          </a:xfrm>
          <a:custGeom>
            <a:avLst/>
            <a:gdLst>
              <a:gd name="T0" fmla="*/ 2147483647 w 21600"/>
              <a:gd name="T1" fmla="*/ 2147483647 h 15969"/>
              <a:gd name="T2" fmla="*/ 2147483647 w 21600"/>
              <a:gd name="T3" fmla="*/ 0 h 15969"/>
              <a:gd name="T4" fmla="*/ 2147483647 w 21600"/>
              <a:gd name="T5" fmla="*/ 2147483647 h 15969"/>
              <a:gd name="T6" fmla="*/ 0 60000 65536"/>
              <a:gd name="T7" fmla="*/ 0 60000 65536"/>
              <a:gd name="T8" fmla="*/ 0 60000 65536"/>
              <a:gd name="T9" fmla="*/ 0 w 21600"/>
              <a:gd name="T10" fmla="*/ 0 h 15969"/>
              <a:gd name="T11" fmla="*/ 21600 w 21600"/>
              <a:gd name="T12" fmla="*/ 15969 h 15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0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0" y="5622"/>
                  <a:pt x="603" y="2705"/>
                  <a:pt x="1772" y="-1"/>
                </a:cubicBezTo>
                <a:lnTo>
                  <a:pt x="21600" y="8570"/>
                </a:lnTo>
                <a:lnTo>
                  <a:pt x="1306" y="15969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Arc 25">
            <a:extLst>
              <a:ext uri="{FF2B5EF4-FFF2-40B4-BE49-F238E27FC236}">
                <a16:creationId xmlns:a16="http://schemas.microsoft.com/office/drawing/2014/main" id="{449C8189-156A-F743-B010-68BB3273EA5B}"/>
              </a:ext>
            </a:extLst>
          </p:cNvPr>
          <p:cNvSpPr>
            <a:spLocks/>
          </p:cNvSpPr>
          <p:nvPr/>
        </p:nvSpPr>
        <p:spPr bwMode="auto">
          <a:xfrm flipH="1">
            <a:off x="4570413" y="2101850"/>
            <a:ext cx="1779587" cy="828675"/>
          </a:xfrm>
          <a:custGeom>
            <a:avLst/>
            <a:gdLst>
              <a:gd name="T0" fmla="*/ 2147483647 w 14614"/>
              <a:gd name="T1" fmla="*/ 2147483647 h 21395"/>
              <a:gd name="T2" fmla="*/ 0 w 14614"/>
              <a:gd name="T3" fmla="*/ 2147483647 h 21395"/>
              <a:gd name="T4" fmla="*/ 2147483647 w 14614"/>
              <a:gd name="T5" fmla="*/ 0 h 21395"/>
              <a:gd name="T6" fmla="*/ 0 60000 65536"/>
              <a:gd name="T7" fmla="*/ 0 60000 65536"/>
              <a:gd name="T8" fmla="*/ 0 60000 65536"/>
              <a:gd name="T9" fmla="*/ 0 w 14614"/>
              <a:gd name="T10" fmla="*/ 0 h 21395"/>
              <a:gd name="T11" fmla="*/ 14614 w 14614"/>
              <a:gd name="T12" fmla="*/ 21395 h 21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lnTo>
                  <a:pt x="11645" y="21395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Arc 26">
            <a:extLst>
              <a:ext uri="{FF2B5EF4-FFF2-40B4-BE49-F238E27FC236}">
                <a16:creationId xmlns:a16="http://schemas.microsoft.com/office/drawing/2014/main" id="{EADD8C10-27B4-3244-9F5C-D0C936D9C504}"/>
              </a:ext>
            </a:extLst>
          </p:cNvPr>
          <p:cNvSpPr>
            <a:spLocks/>
          </p:cNvSpPr>
          <p:nvPr/>
        </p:nvSpPr>
        <p:spPr bwMode="auto">
          <a:xfrm flipH="1">
            <a:off x="2576513" y="2292350"/>
            <a:ext cx="1970087" cy="631825"/>
          </a:xfrm>
          <a:custGeom>
            <a:avLst/>
            <a:gdLst>
              <a:gd name="T0" fmla="*/ 2147483647 w 16143"/>
              <a:gd name="T1" fmla="*/ 2147483647 h 21035"/>
              <a:gd name="T2" fmla="*/ 2147483647 w 16143"/>
              <a:gd name="T3" fmla="*/ 2147483647 h 21035"/>
              <a:gd name="T4" fmla="*/ 0 w 16143"/>
              <a:gd name="T5" fmla="*/ 0 h 21035"/>
              <a:gd name="T6" fmla="*/ 0 60000 65536"/>
              <a:gd name="T7" fmla="*/ 0 60000 65536"/>
              <a:gd name="T8" fmla="*/ 0 60000 65536"/>
              <a:gd name="T9" fmla="*/ 0 w 16143"/>
              <a:gd name="T10" fmla="*/ 0 h 21035"/>
              <a:gd name="T11" fmla="*/ 16143 w 16143"/>
              <a:gd name="T12" fmla="*/ 21035 h 21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lnTo>
                  <a:pt x="16143" y="14351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Arc 27">
            <a:extLst>
              <a:ext uri="{FF2B5EF4-FFF2-40B4-BE49-F238E27FC236}">
                <a16:creationId xmlns:a16="http://schemas.microsoft.com/office/drawing/2014/main" id="{59708E41-327F-DE40-ADC5-99C692A99FD3}"/>
              </a:ext>
            </a:extLst>
          </p:cNvPr>
          <p:cNvSpPr>
            <a:spLocks/>
          </p:cNvSpPr>
          <p:nvPr/>
        </p:nvSpPr>
        <p:spPr bwMode="auto">
          <a:xfrm flipH="1">
            <a:off x="4425950" y="1509713"/>
            <a:ext cx="1852613" cy="700087"/>
          </a:xfrm>
          <a:custGeom>
            <a:avLst/>
            <a:gdLst>
              <a:gd name="T0" fmla="*/ 0 w 15115"/>
              <a:gd name="T1" fmla="*/ 2147483647 h 21197"/>
              <a:gd name="T2" fmla="*/ 2147483647 w 15115"/>
              <a:gd name="T3" fmla="*/ 0 h 21197"/>
              <a:gd name="T4" fmla="*/ 2147483647 w 15115"/>
              <a:gd name="T5" fmla="*/ 2147483647 h 21197"/>
              <a:gd name="T6" fmla="*/ 0 60000 65536"/>
              <a:gd name="T7" fmla="*/ 0 60000 65536"/>
              <a:gd name="T8" fmla="*/ 0 60000 65536"/>
              <a:gd name="T9" fmla="*/ 0 w 15115"/>
              <a:gd name="T10" fmla="*/ 0 h 21197"/>
              <a:gd name="T11" fmla="*/ 15115 w 15115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lnTo>
                  <a:pt x="0" y="576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Arc 28">
            <a:extLst>
              <a:ext uri="{FF2B5EF4-FFF2-40B4-BE49-F238E27FC236}">
                <a16:creationId xmlns:a16="http://schemas.microsoft.com/office/drawing/2014/main" id="{2D3E192E-0AB2-A040-81A6-2AD300C09596}"/>
              </a:ext>
            </a:extLst>
          </p:cNvPr>
          <p:cNvSpPr>
            <a:spLocks/>
          </p:cNvSpPr>
          <p:nvPr/>
        </p:nvSpPr>
        <p:spPr bwMode="auto">
          <a:xfrm>
            <a:off x="4438650" y="2236788"/>
            <a:ext cx="2019300" cy="847725"/>
          </a:xfrm>
          <a:custGeom>
            <a:avLst/>
            <a:gdLst>
              <a:gd name="T0" fmla="*/ 2147483647 w 15361"/>
              <a:gd name="T1" fmla="*/ 2147483647 h 21244"/>
              <a:gd name="T2" fmla="*/ 2147483647 w 15361"/>
              <a:gd name="T3" fmla="*/ 2147483647 h 21244"/>
              <a:gd name="T4" fmla="*/ 0 w 15361"/>
              <a:gd name="T5" fmla="*/ 0 h 21244"/>
              <a:gd name="T6" fmla="*/ 0 60000 65536"/>
              <a:gd name="T7" fmla="*/ 0 60000 65536"/>
              <a:gd name="T8" fmla="*/ 0 60000 65536"/>
              <a:gd name="T9" fmla="*/ 0 w 15361"/>
              <a:gd name="T10" fmla="*/ 0 h 21244"/>
              <a:gd name="T11" fmla="*/ 15361 w 15361"/>
              <a:gd name="T12" fmla="*/ 21244 h 21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lnTo>
                  <a:pt x="15361" y="15185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Arc 29">
            <a:extLst>
              <a:ext uri="{FF2B5EF4-FFF2-40B4-BE49-F238E27FC236}">
                <a16:creationId xmlns:a16="http://schemas.microsoft.com/office/drawing/2014/main" id="{A7BE5D83-7ADB-8A49-A897-1AE19E6C7971}"/>
              </a:ext>
            </a:extLst>
          </p:cNvPr>
          <p:cNvSpPr>
            <a:spLocks/>
          </p:cNvSpPr>
          <p:nvPr/>
        </p:nvSpPr>
        <p:spPr bwMode="auto">
          <a:xfrm>
            <a:off x="2473325" y="2236788"/>
            <a:ext cx="1973263" cy="847725"/>
          </a:xfrm>
          <a:custGeom>
            <a:avLst/>
            <a:gdLst>
              <a:gd name="T0" fmla="*/ 2147483647 w 15013"/>
              <a:gd name="T1" fmla="*/ 2147483647 h 21246"/>
              <a:gd name="T2" fmla="*/ 0 w 15013"/>
              <a:gd name="T3" fmla="*/ 2147483647 h 21246"/>
              <a:gd name="T4" fmla="*/ 2147483647 w 15013"/>
              <a:gd name="T5" fmla="*/ 0 h 21246"/>
              <a:gd name="T6" fmla="*/ 0 60000 65536"/>
              <a:gd name="T7" fmla="*/ 0 60000 65536"/>
              <a:gd name="T8" fmla="*/ 0 60000 65536"/>
              <a:gd name="T9" fmla="*/ 0 w 15013"/>
              <a:gd name="T10" fmla="*/ 0 h 21246"/>
              <a:gd name="T11" fmla="*/ 15013 w 15013"/>
              <a:gd name="T12" fmla="*/ 21246 h 2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lnTo>
                  <a:pt x="11119" y="2124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Arc 30">
            <a:extLst>
              <a:ext uri="{FF2B5EF4-FFF2-40B4-BE49-F238E27FC236}">
                <a16:creationId xmlns:a16="http://schemas.microsoft.com/office/drawing/2014/main" id="{5450850D-FECB-6F44-9761-827F4D92B31C}"/>
              </a:ext>
            </a:extLst>
          </p:cNvPr>
          <p:cNvSpPr>
            <a:spLocks/>
          </p:cNvSpPr>
          <p:nvPr/>
        </p:nvSpPr>
        <p:spPr bwMode="auto">
          <a:xfrm>
            <a:off x="1609725" y="1868488"/>
            <a:ext cx="2838450" cy="704850"/>
          </a:xfrm>
          <a:custGeom>
            <a:avLst/>
            <a:gdLst>
              <a:gd name="T0" fmla="*/ 2147483647 w 21600"/>
              <a:gd name="T1" fmla="*/ 2147483647 h 17626"/>
              <a:gd name="T2" fmla="*/ 2147483647 w 21600"/>
              <a:gd name="T3" fmla="*/ 0 h 17626"/>
              <a:gd name="T4" fmla="*/ 2147483647 w 21600"/>
              <a:gd name="T5" fmla="*/ 2147483647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0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0" y="6052"/>
                  <a:pt x="711" y="2892"/>
                  <a:pt x="2082" y="0"/>
                </a:cubicBezTo>
                <a:lnTo>
                  <a:pt x="21600" y="9253"/>
                </a:lnTo>
                <a:lnTo>
                  <a:pt x="1688" y="17626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Arc 31">
            <a:extLst>
              <a:ext uri="{FF2B5EF4-FFF2-40B4-BE49-F238E27FC236}">
                <a16:creationId xmlns:a16="http://schemas.microsoft.com/office/drawing/2014/main" id="{48B1B31C-FA55-2E4B-9B68-0CFF8EE0A79E}"/>
              </a:ext>
            </a:extLst>
          </p:cNvPr>
          <p:cNvSpPr>
            <a:spLocks/>
          </p:cNvSpPr>
          <p:nvPr/>
        </p:nvSpPr>
        <p:spPr bwMode="auto">
          <a:xfrm>
            <a:off x="2508250" y="1384300"/>
            <a:ext cx="1939925" cy="860425"/>
          </a:xfrm>
          <a:custGeom>
            <a:avLst/>
            <a:gdLst>
              <a:gd name="T0" fmla="*/ 0 w 14768"/>
              <a:gd name="T1" fmla="*/ 2147483647 h 21256"/>
              <a:gd name="T2" fmla="*/ 2147483647 w 14768"/>
              <a:gd name="T3" fmla="*/ 0 h 21256"/>
              <a:gd name="T4" fmla="*/ 2147483647 w 14768"/>
              <a:gd name="T5" fmla="*/ 2147483647 h 21256"/>
              <a:gd name="T6" fmla="*/ 0 60000 65536"/>
              <a:gd name="T7" fmla="*/ 0 60000 65536"/>
              <a:gd name="T8" fmla="*/ 0 60000 65536"/>
              <a:gd name="T9" fmla="*/ 0 w 14768"/>
              <a:gd name="T10" fmla="*/ 0 h 21256"/>
              <a:gd name="T11" fmla="*/ 14768 w 14768"/>
              <a:gd name="T12" fmla="*/ 21256 h 2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lnTo>
                  <a:pt x="0" y="5493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Arc 32">
            <a:extLst>
              <a:ext uri="{FF2B5EF4-FFF2-40B4-BE49-F238E27FC236}">
                <a16:creationId xmlns:a16="http://schemas.microsoft.com/office/drawing/2014/main" id="{003D5649-EE11-CB45-8CC2-4045C0523E70}"/>
              </a:ext>
            </a:extLst>
          </p:cNvPr>
          <p:cNvSpPr>
            <a:spLocks/>
          </p:cNvSpPr>
          <p:nvPr/>
        </p:nvSpPr>
        <p:spPr bwMode="auto">
          <a:xfrm>
            <a:off x="4438650" y="1389063"/>
            <a:ext cx="1924050" cy="854075"/>
          </a:xfrm>
          <a:custGeom>
            <a:avLst/>
            <a:gdLst>
              <a:gd name="T0" fmla="*/ 2147483647 w 14647"/>
              <a:gd name="T1" fmla="*/ 0 h 21263"/>
              <a:gd name="T2" fmla="*/ 2147483647 w 14647"/>
              <a:gd name="T3" fmla="*/ 2147483647 h 21263"/>
              <a:gd name="T4" fmla="*/ 0 w 14647"/>
              <a:gd name="T5" fmla="*/ 2147483647 h 21263"/>
              <a:gd name="T6" fmla="*/ 0 60000 65536"/>
              <a:gd name="T7" fmla="*/ 0 60000 65536"/>
              <a:gd name="T8" fmla="*/ 0 60000 65536"/>
              <a:gd name="T9" fmla="*/ 0 w 14647"/>
              <a:gd name="T10" fmla="*/ 0 h 21263"/>
              <a:gd name="T11" fmla="*/ 14647 w 14647"/>
              <a:gd name="T12" fmla="*/ 21263 h 2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lnTo>
                  <a:pt x="3802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Arc 33">
            <a:extLst>
              <a:ext uri="{FF2B5EF4-FFF2-40B4-BE49-F238E27FC236}">
                <a16:creationId xmlns:a16="http://schemas.microsoft.com/office/drawing/2014/main" id="{AFEE18DA-7CCB-2B42-AFCF-E1F332370F3E}"/>
              </a:ext>
            </a:extLst>
          </p:cNvPr>
          <p:cNvSpPr>
            <a:spLocks/>
          </p:cNvSpPr>
          <p:nvPr/>
        </p:nvSpPr>
        <p:spPr bwMode="auto">
          <a:xfrm>
            <a:off x="4438650" y="1854200"/>
            <a:ext cx="2838450" cy="715963"/>
          </a:xfrm>
          <a:custGeom>
            <a:avLst/>
            <a:gdLst>
              <a:gd name="T0" fmla="*/ 2147483647 w 21600"/>
              <a:gd name="T1" fmla="*/ 0 h 17979"/>
              <a:gd name="T2" fmla="*/ 2147483647 w 21600"/>
              <a:gd name="T3" fmla="*/ 2147483647 h 17979"/>
              <a:gd name="T4" fmla="*/ 0 w 21600"/>
              <a:gd name="T5" fmla="*/ 2147483647 h 17979"/>
              <a:gd name="T6" fmla="*/ 0 60000 65536"/>
              <a:gd name="T7" fmla="*/ 0 60000 65536"/>
              <a:gd name="T8" fmla="*/ 0 60000 65536"/>
              <a:gd name="T9" fmla="*/ 0 w 21600"/>
              <a:gd name="T10" fmla="*/ 0 h 17979"/>
              <a:gd name="T11" fmla="*/ 21600 w 21600"/>
              <a:gd name="T12" fmla="*/ 17979 h 17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lnTo>
                  <a:pt x="19360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Freeform 34">
            <a:extLst>
              <a:ext uri="{FF2B5EF4-FFF2-40B4-BE49-F238E27FC236}">
                <a16:creationId xmlns:a16="http://schemas.microsoft.com/office/drawing/2014/main" id="{6FBBD62A-A1D2-3F43-8AD9-68C3BDF60A60}"/>
              </a:ext>
            </a:extLst>
          </p:cNvPr>
          <p:cNvSpPr>
            <a:spLocks/>
          </p:cNvSpPr>
          <p:nvPr/>
        </p:nvSpPr>
        <p:spPr bwMode="auto">
          <a:xfrm>
            <a:off x="3940175" y="2924175"/>
            <a:ext cx="1014413" cy="157163"/>
          </a:xfrm>
          <a:custGeom>
            <a:avLst/>
            <a:gdLst>
              <a:gd name="T0" fmla="*/ 0 w 639"/>
              <a:gd name="T1" fmla="*/ 0 h 99"/>
              <a:gd name="T2" fmla="*/ 2147483647 w 639"/>
              <a:gd name="T3" fmla="*/ 2147483647 h 99"/>
              <a:gd name="T4" fmla="*/ 2147483647 w 639"/>
              <a:gd name="T5" fmla="*/ 2147483647 h 99"/>
              <a:gd name="T6" fmla="*/ 2147483647 w 639"/>
              <a:gd name="T7" fmla="*/ 2147483647 h 99"/>
              <a:gd name="T8" fmla="*/ 2147483647 w 639"/>
              <a:gd name="T9" fmla="*/ 2147483647 h 99"/>
              <a:gd name="T10" fmla="*/ 2147483647 w 639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99"/>
              <a:gd name="T20" fmla="*/ 639 w 639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Freeform 35">
            <a:extLst>
              <a:ext uri="{FF2B5EF4-FFF2-40B4-BE49-F238E27FC236}">
                <a16:creationId xmlns:a16="http://schemas.microsoft.com/office/drawing/2014/main" id="{61313603-3DC0-7F41-8EC8-D587C423F8B7}"/>
              </a:ext>
            </a:extLst>
          </p:cNvPr>
          <p:cNvSpPr>
            <a:spLocks/>
          </p:cNvSpPr>
          <p:nvPr/>
        </p:nvSpPr>
        <p:spPr bwMode="auto">
          <a:xfrm>
            <a:off x="3932238" y="2928938"/>
            <a:ext cx="1000125" cy="153987"/>
          </a:xfrm>
          <a:custGeom>
            <a:avLst/>
            <a:gdLst>
              <a:gd name="T0" fmla="*/ 0 w 630"/>
              <a:gd name="T1" fmla="*/ 2147483647 h 97"/>
              <a:gd name="T2" fmla="*/ 2147483647 w 630"/>
              <a:gd name="T3" fmla="*/ 2147483647 h 97"/>
              <a:gd name="T4" fmla="*/ 2147483647 w 630"/>
              <a:gd name="T5" fmla="*/ 2147483647 h 97"/>
              <a:gd name="T6" fmla="*/ 2147483647 w 630"/>
              <a:gd name="T7" fmla="*/ 2147483647 h 97"/>
              <a:gd name="T8" fmla="*/ 2147483647 w 630"/>
              <a:gd name="T9" fmla="*/ 2147483647 h 97"/>
              <a:gd name="T10" fmla="*/ 2147483647 w 630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7"/>
              <a:gd name="T20" fmla="*/ 630 w 63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Rectangle 36">
            <a:extLst>
              <a:ext uri="{FF2B5EF4-FFF2-40B4-BE49-F238E27FC236}">
                <a16:creationId xmlns:a16="http://schemas.microsoft.com/office/drawing/2014/main" id="{416152F0-1C31-AB4E-A13D-88ACABE4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2970213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06" name="Arc 37">
            <a:extLst>
              <a:ext uri="{FF2B5EF4-FFF2-40B4-BE49-F238E27FC236}">
                <a16:creationId xmlns:a16="http://schemas.microsoft.com/office/drawing/2014/main" id="{8E5EE9EA-F92F-2E43-8BD9-90C787EA4B63}"/>
              </a:ext>
            </a:extLst>
          </p:cNvPr>
          <p:cNvSpPr>
            <a:spLocks/>
          </p:cNvSpPr>
          <p:nvPr/>
        </p:nvSpPr>
        <p:spPr bwMode="auto">
          <a:xfrm>
            <a:off x="3422650" y="3059113"/>
            <a:ext cx="1017588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lnTo>
                  <a:pt x="4198" y="-1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Arc 38">
            <a:extLst>
              <a:ext uri="{FF2B5EF4-FFF2-40B4-BE49-F238E27FC236}">
                <a16:creationId xmlns:a16="http://schemas.microsoft.com/office/drawing/2014/main" id="{491EEAC7-C6E8-5647-9EB6-AAD8119C6D78}"/>
              </a:ext>
            </a:extLst>
          </p:cNvPr>
          <p:cNvSpPr>
            <a:spLocks/>
          </p:cNvSpPr>
          <p:nvPr/>
        </p:nvSpPr>
        <p:spPr bwMode="auto">
          <a:xfrm flipH="1">
            <a:off x="4445000" y="3059113"/>
            <a:ext cx="1017588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lnTo>
                  <a:pt x="4198" y="-1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Freeform 39">
            <a:extLst>
              <a:ext uri="{FF2B5EF4-FFF2-40B4-BE49-F238E27FC236}">
                <a16:creationId xmlns:a16="http://schemas.microsoft.com/office/drawing/2014/main" id="{47CD10D9-2170-5445-925E-0F208E0E78D8}"/>
              </a:ext>
            </a:extLst>
          </p:cNvPr>
          <p:cNvSpPr>
            <a:spLocks/>
          </p:cNvSpPr>
          <p:nvPr/>
        </p:nvSpPr>
        <p:spPr bwMode="auto">
          <a:xfrm>
            <a:off x="3935413" y="1384300"/>
            <a:ext cx="1009650" cy="127000"/>
          </a:xfrm>
          <a:custGeom>
            <a:avLst/>
            <a:gdLst>
              <a:gd name="T0" fmla="*/ 0 w 636"/>
              <a:gd name="T1" fmla="*/ 0 h 80"/>
              <a:gd name="T2" fmla="*/ 2147483647 w 636"/>
              <a:gd name="T3" fmla="*/ 2147483647 h 80"/>
              <a:gd name="T4" fmla="*/ 2147483647 w 636"/>
              <a:gd name="T5" fmla="*/ 2147483647 h 80"/>
              <a:gd name="T6" fmla="*/ 2147483647 w 636"/>
              <a:gd name="T7" fmla="*/ 2147483647 h 80"/>
              <a:gd name="T8" fmla="*/ 2147483647 w 636"/>
              <a:gd name="T9" fmla="*/ 2147483647 h 80"/>
              <a:gd name="T10" fmla="*/ 2147483647 w 636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80"/>
              <a:gd name="T20" fmla="*/ 636 w 63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Freeform 40">
            <a:extLst>
              <a:ext uri="{FF2B5EF4-FFF2-40B4-BE49-F238E27FC236}">
                <a16:creationId xmlns:a16="http://schemas.microsoft.com/office/drawing/2014/main" id="{D732E894-A130-F54F-BD4C-C482D7539080}"/>
              </a:ext>
            </a:extLst>
          </p:cNvPr>
          <p:cNvSpPr>
            <a:spLocks/>
          </p:cNvSpPr>
          <p:nvPr/>
        </p:nvSpPr>
        <p:spPr bwMode="auto">
          <a:xfrm>
            <a:off x="3932238" y="1381125"/>
            <a:ext cx="1012825" cy="127000"/>
          </a:xfrm>
          <a:custGeom>
            <a:avLst/>
            <a:gdLst>
              <a:gd name="T0" fmla="*/ 0 w 638"/>
              <a:gd name="T1" fmla="*/ 2147483647 h 80"/>
              <a:gd name="T2" fmla="*/ 2147483647 w 638"/>
              <a:gd name="T3" fmla="*/ 2147483647 h 80"/>
              <a:gd name="T4" fmla="*/ 2147483647 w 638"/>
              <a:gd name="T5" fmla="*/ 2147483647 h 80"/>
              <a:gd name="T6" fmla="*/ 2147483647 w 638"/>
              <a:gd name="T7" fmla="*/ 2147483647 h 80"/>
              <a:gd name="T8" fmla="*/ 2147483647 w 638"/>
              <a:gd name="T9" fmla="*/ 0 h 80"/>
              <a:gd name="T10" fmla="*/ 2147483647 w 638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0"/>
              <a:gd name="T20" fmla="*/ 638 w 63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Freeform 41">
            <a:extLst>
              <a:ext uri="{FF2B5EF4-FFF2-40B4-BE49-F238E27FC236}">
                <a16:creationId xmlns:a16="http://schemas.microsoft.com/office/drawing/2014/main" id="{B4DBC4F7-366B-DB45-B1D7-2FF435877344}"/>
              </a:ext>
            </a:extLst>
          </p:cNvPr>
          <p:cNvSpPr>
            <a:spLocks/>
          </p:cNvSpPr>
          <p:nvPr/>
        </p:nvSpPr>
        <p:spPr bwMode="auto">
          <a:xfrm>
            <a:off x="1833563" y="2574925"/>
            <a:ext cx="746125" cy="152400"/>
          </a:xfrm>
          <a:custGeom>
            <a:avLst/>
            <a:gdLst>
              <a:gd name="T0" fmla="*/ 0 w 470"/>
              <a:gd name="T1" fmla="*/ 0 h 96"/>
              <a:gd name="T2" fmla="*/ 2147483647 w 470"/>
              <a:gd name="T3" fmla="*/ 2147483647 h 96"/>
              <a:gd name="T4" fmla="*/ 2147483647 w 470"/>
              <a:gd name="T5" fmla="*/ 2147483647 h 96"/>
              <a:gd name="T6" fmla="*/ 2147483647 w 470"/>
              <a:gd name="T7" fmla="*/ 2147483647 h 96"/>
              <a:gd name="T8" fmla="*/ 2147483647 w 470"/>
              <a:gd name="T9" fmla="*/ 2147483647 h 96"/>
              <a:gd name="T10" fmla="*/ 2147483647 w 47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"/>
              <a:gd name="T19" fmla="*/ 0 h 96"/>
              <a:gd name="T20" fmla="*/ 470 w 47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Freeform 42">
            <a:extLst>
              <a:ext uri="{FF2B5EF4-FFF2-40B4-BE49-F238E27FC236}">
                <a16:creationId xmlns:a16="http://schemas.microsoft.com/office/drawing/2014/main" id="{732CC78D-CCD2-0542-9715-5C7D2A9083B3}"/>
              </a:ext>
            </a:extLst>
          </p:cNvPr>
          <p:cNvSpPr>
            <a:spLocks/>
          </p:cNvSpPr>
          <p:nvPr/>
        </p:nvSpPr>
        <p:spPr bwMode="auto">
          <a:xfrm>
            <a:off x="1957388" y="2466975"/>
            <a:ext cx="523875" cy="393700"/>
          </a:xfrm>
          <a:custGeom>
            <a:avLst/>
            <a:gdLst>
              <a:gd name="T0" fmla="*/ 0 w 330"/>
              <a:gd name="T1" fmla="*/ 0 h 248"/>
              <a:gd name="T2" fmla="*/ 2147483647 w 330"/>
              <a:gd name="T3" fmla="*/ 2147483647 h 248"/>
              <a:gd name="T4" fmla="*/ 2147483647 w 330"/>
              <a:gd name="T5" fmla="*/ 2147483647 h 248"/>
              <a:gd name="T6" fmla="*/ 2147483647 w 330"/>
              <a:gd name="T7" fmla="*/ 2147483647 h 248"/>
              <a:gd name="T8" fmla="*/ 2147483647 w 330"/>
              <a:gd name="T9" fmla="*/ 2147483647 h 248"/>
              <a:gd name="T10" fmla="*/ 2147483647 w 330"/>
              <a:gd name="T11" fmla="*/ 2147483647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8"/>
              <a:gd name="T20" fmla="*/ 330 w 330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Rectangle 43">
            <a:extLst>
              <a:ext uri="{FF2B5EF4-FFF2-40B4-BE49-F238E27FC236}">
                <a16:creationId xmlns:a16="http://schemas.microsoft.com/office/drawing/2014/main" id="{50F81270-17B6-C043-BAA5-417483CF0EC3}"/>
              </a:ext>
            </a:extLst>
          </p:cNvPr>
          <p:cNvSpPr>
            <a:spLocks noChangeArrowheads="1"/>
          </p:cNvSpPr>
          <p:nvPr/>
        </p:nvSpPr>
        <p:spPr bwMode="auto">
          <a:xfrm rot="1511052">
            <a:off x="2100263" y="2622550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13" name="Freeform 44">
            <a:extLst>
              <a:ext uri="{FF2B5EF4-FFF2-40B4-BE49-F238E27FC236}">
                <a16:creationId xmlns:a16="http://schemas.microsoft.com/office/drawing/2014/main" id="{01FAEEBB-08B0-7445-BA4E-DCCAC99AF1E2}"/>
              </a:ext>
            </a:extLst>
          </p:cNvPr>
          <p:cNvSpPr>
            <a:spLocks/>
          </p:cNvSpPr>
          <p:nvPr/>
        </p:nvSpPr>
        <p:spPr bwMode="auto">
          <a:xfrm>
            <a:off x="1881188" y="1701800"/>
            <a:ext cx="723900" cy="174625"/>
          </a:xfrm>
          <a:custGeom>
            <a:avLst/>
            <a:gdLst>
              <a:gd name="T0" fmla="*/ 0 w 456"/>
              <a:gd name="T1" fmla="*/ 2147483647 h 110"/>
              <a:gd name="T2" fmla="*/ 2147483647 w 456"/>
              <a:gd name="T3" fmla="*/ 2147483647 h 110"/>
              <a:gd name="T4" fmla="*/ 2147483647 w 456"/>
              <a:gd name="T5" fmla="*/ 2147483647 h 110"/>
              <a:gd name="T6" fmla="*/ 2147483647 w 456"/>
              <a:gd name="T7" fmla="*/ 2147483647 h 110"/>
              <a:gd name="T8" fmla="*/ 2147483647 w 456"/>
              <a:gd name="T9" fmla="*/ 2147483647 h 110"/>
              <a:gd name="T10" fmla="*/ 2147483647 w 456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10"/>
              <a:gd name="T20" fmla="*/ 456 w 456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Freeform 45">
            <a:extLst>
              <a:ext uri="{FF2B5EF4-FFF2-40B4-BE49-F238E27FC236}">
                <a16:creationId xmlns:a16="http://schemas.microsoft.com/office/drawing/2014/main" id="{26A99C2D-88D3-3C42-B5CD-268C043BA8E7}"/>
              </a:ext>
            </a:extLst>
          </p:cNvPr>
          <p:cNvSpPr>
            <a:spLocks/>
          </p:cNvSpPr>
          <p:nvPr/>
        </p:nvSpPr>
        <p:spPr bwMode="auto">
          <a:xfrm>
            <a:off x="2001838" y="1603375"/>
            <a:ext cx="511175" cy="323850"/>
          </a:xfrm>
          <a:custGeom>
            <a:avLst/>
            <a:gdLst>
              <a:gd name="T0" fmla="*/ 0 w 322"/>
              <a:gd name="T1" fmla="*/ 2147483647 h 204"/>
              <a:gd name="T2" fmla="*/ 2147483647 w 322"/>
              <a:gd name="T3" fmla="*/ 2147483647 h 204"/>
              <a:gd name="T4" fmla="*/ 2147483647 w 322"/>
              <a:gd name="T5" fmla="*/ 2147483647 h 204"/>
              <a:gd name="T6" fmla="*/ 2147483647 w 322"/>
              <a:gd name="T7" fmla="*/ 2147483647 h 204"/>
              <a:gd name="T8" fmla="*/ 2147483647 w 322"/>
              <a:gd name="T9" fmla="*/ 2147483647 h 204"/>
              <a:gd name="T10" fmla="*/ 2147483647 w 322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4"/>
              <a:gd name="T20" fmla="*/ 322 w 322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Rectangle 46">
            <a:extLst>
              <a:ext uri="{FF2B5EF4-FFF2-40B4-BE49-F238E27FC236}">
                <a16:creationId xmlns:a16="http://schemas.microsoft.com/office/drawing/2014/main" id="{B7912A91-6BF9-AF4E-831F-9EE979335BFF}"/>
              </a:ext>
            </a:extLst>
          </p:cNvPr>
          <p:cNvSpPr>
            <a:spLocks noChangeArrowheads="1"/>
          </p:cNvSpPr>
          <p:nvPr/>
        </p:nvSpPr>
        <p:spPr bwMode="auto">
          <a:xfrm rot="-1277282">
            <a:off x="2160588" y="1704975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16" name="Freeform 47">
            <a:extLst>
              <a:ext uri="{FF2B5EF4-FFF2-40B4-BE49-F238E27FC236}">
                <a16:creationId xmlns:a16="http://schemas.microsoft.com/office/drawing/2014/main" id="{554001DB-F761-0A45-8A86-6283C9403197}"/>
              </a:ext>
            </a:extLst>
          </p:cNvPr>
          <p:cNvSpPr>
            <a:spLocks/>
          </p:cNvSpPr>
          <p:nvPr/>
        </p:nvSpPr>
        <p:spPr bwMode="auto">
          <a:xfrm>
            <a:off x="6364288" y="1604963"/>
            <a:ext cx="501650" cy="312737"/>
          </a:xfrm>
          <a:custGeom>
            <a:avLst/>
            <a:gdLst>
              <a:gd name="T0" fmla="*/ 0 w 316"/>
              <a:gd name="T1" fmla="*/ 0 h 197"/>
              <a:gd name="T2" fmla="*/ 2147483647 w 316"/>
              <a:gd name="T3" fmla="*/ 2147483647 h 197"/>
              <a:gd name="T4" fmla="*/ 2147483647 w 316"/>
              <a:gd name="T5" fmla="*/ 2147483647 h 197"/>
              <a:gd name="T6" fmla="*/ 2147483647 w 316"/>
              <a:gd name="T7" fmla="*/ 2147483647 h 197"/>
              <a:gd name="T8" fmla="*/ 2147483647 w 316"/>
              <a:gd name="T9" fmla="*/ 2147483647 h 197"/>
              <a:gd name="T10" fmla="*/ 2147483647 w 316"/>
              <a:gd name="T11" fmla="*/ 2147483647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"/>
              <a:gd name="T19" fmla="*/ 0 h 197"/>
              <a:gd name="T20" fmla="*/ 316 w 316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Freeform 48">
            <a:extLst>
              <a:ext uri="{FF2B5EF4-FFF2-40B4-BE49-F238E27FC236}">
                <a16:creationId xmlns:a16="http://schemas.microsoft.com/office/drawing/2014/main" id="{EB06372E-83AE-1140-846F-4FD8F0B067D8}"/>
              </a:ext>
            </a:extLst>
          </p:cNvPr>
          <p:cNvSpPr>
            <a:spLocks/>
          </p:cNvSpPr>
          <p:nvPr/>
        </p:nvSpPr>
        <p:spPr bwMode="auto">
          <a:xfrm>
            <a:off x="6345238" y="2570163"/>
            <a:ext cx="711200" cy="158750"/>
          </a:xfrm>
          <a:custGeom>
            <a:avLst/>
            <a:gdLst>
              <a:gd name="T0" fmla="*/ 0 w 448"/>
              <a:gd name="T1" fmla="*/ 2147483647 h 99"/>
              <a:gd name="T2" fmla="*/ 2147483647 w 448"/>
              <a:gd name="T3" fmla="*/ 2147483647 h 99"/>
              <a:gd name="T4" fmla="*/ 2147483647 w 448"/>
              <a:gd name="T5" fmla="*/ 2147483647 h 99"/>
              <a:gd name="T6" fmla="*/ 2147483647 w 448"/>
              <a:gd name="T7" fmla="*/ 2147483647 h 99"/>
              <a:gd name="T8" fmla="*/ 2147483647 w 448"/>
              <a:gd name="T9" fmla="*/ 2147483647 h 99"/>
              <a:gd name="T10" fmla="*/ 2147483647 w 448"/>
              <a:gd name="T11" fmla="*/ 0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99"/>
              <a:gd name="T20" fmla="*/ 448 w 448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Freeform 49">
            <a:extLst>
              <a:ext uri="{FF2B5EF4-FFF2-40B4-BE49-F238E27FC236}">
                <a16:creationId xmlns:a16="http://schemas.microsoft.com/office/drawing/2014/main" id="{306338C7-977D-5A4F-974C-5571129F228F}"/>
              </a:ext>
            </a:extLst>
          </p:cNvPr>
          <p:cNvSpPr>
            <a:spLocks/>
          </p:cNvSpPr>
          <p:nvPr/>
        </p:nvSpPr>
        <p:spPr bwMode="auto">
          <a:xfrm>
            <a:off x="6273800" y="1698625"/>
            <a:ext cx="712788" cy="160338"/>
          </a:xfrm>
          <a:custGeom>
            <a:avLst/>
            <a:gdLst>
              <a:gd name="T0" fmla="*/ 0 w 450"/>
              <a:gd name="T1" fmla="*/ 0 h 96"/>
              <a:gd name="T2" fmla="*/ 2147483647 w 450"/>
              <a:gd name="T3" fmla="*/ 2147483647 h 96"/>
              <a:gd name="T4" fmla="*/ 2147483647 w 450"/>
              <a:gd name="T5" fmla="*/ 0 h 96"/>
              <a:gd name="T6" fmla="*/ 2147483647 w 450"/>
              <a:gd name="T7" fmla="*/ 2147483647 h 96"/>
              <a:gd name="T8" fmla="*/ 2147483647 w 450"/>
              <a:gd name="T9" fmla="*/ 2147483647 h 96"/>
              <a:gd name="T10" fmla="*/ 2147483647 w 45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"/>
              <a:gd name="T19" fmla="*/ 0 h 96"/>
              <a:gd name="T20" fmla="*/ 450 w 45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Rectangle 50">
            <a:extLst>
              <a:ext uri="{FF2B5EF4-FFF2-40B4-BE49-F238E27FC236}">
                <a16:creationId xmlns:a16="http://schemas.microsoft.com/office/drawing/2014/main" id="{725F9B88-D15E-8944-80B5-2A5CBA2AED02}"/>
              </a:ext>
            </a:extLst>
          </p:cNvPr>
          <p:cNvSpPr>
            <a:spLocks noChangeArrowheads="1"/>
          </p:cNvSpPr>
          <p:nvPr/>
        </p:nvSpPr>
        <p:spPr bwMode="auto">
          <a:xfrm rot="1511052">
            <a:off x="6572250" y="1703388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0" name="Oval 51">
            <a:extLst>
              <a:ext uri="{FF2B5EF4-FFF2-40B4-BE49-F238E27FC236}">
                <a16:creationId xmlns:a16="http://schemas.microsoft.com/office/drawing/2014/main" id="{FF5F93EC-BDA4-F64D-8266-F17CDBFB7C10}"/>
              </a:ext>
            </a:extLst>
          </p:cNvPr>
          <p:cNvSpPr>
            <a:spLocks noChangeArrowheads="1"/>
          </p:cNvSpPr>
          <p:nvPr/>
        </p:nvSpPr>
        <p:spPr bwMode="auto">
          <a:xfrm rot="93880">
            <a:off x="4648200" y="3013075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1" name="AutoShape 52">
            <a:extLst>
              <a:ext uri="{FF2B5EF4-FFF2-40B4-BE49-F238E27FC236}">
                <a16:creationId xmlns:a16="http://schemas.microsoft.com/office/drawing/2014/main" id="{0A6FF01B-AC6E-E741-9F6B-A1E2CEC6CEF9}"/>
              </a:ext>
            </a:extLst>
          </p:cNvPr>
          <p:cNvSpPr>
            <a:spLocks noChangeArrowheads="1"/>
          </p:cNvSpPr>
          <p:nvPr/>
        </p:nvSpPr>
        <p:spPr bwMode="auto">
          <a:xfrm rot="245893">
            <a:off x="4705350" y="303053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2" name="Oval 53">
            <a:extLst>
              <a:ext uri="{FF2B5EF4-FFF2-40B4-BE49-F238E27FC236}">
                <a16:creationId xmlns:a16="http://schemas.microsoft.com/office/drawing/2014/main" id="{B8295236-6366-7E4D-A77B-0EB990CCF304}"/>
              </a:ext>
            </a:extLst>
          </p:cNvPr>
          <p:cNvSpPr>
            <a:spLocks noChangeArrowheads="1"/>
          </p:cNvSpPr>
          <p:nvPr/>
        </p:nvSpPr>
        <p:spPr bwMode="auto">
          <a:xfrm rot="-205518">
            <a:off x="4640263" y="2871788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3" name="AutoShape 54">
            <a:extLst>
              <a:ext uri="{FF2B5EF4-FFF2-40B4-BE49-F238E27FC236}">
                <a16:creationId xmlns:a16="http://schemas.microsoft.com/office/drawing/2014/main" id="{1B6072B3-1ECC-1144-8DE2-59EF4AD66A3F}"/>
              </a:ext>
            </a:extLst>
          </p:cNvPr>
          <p:cNvSpPr>
            <a:spLocks noChangeArrowheads="1"/>
          </p:cNvSpPr>
          <p:nvPr/>
        </p:nvSpPr>
        <p:spPr bwMode="auto">
          <a:xfrm rot="-53504">
            <a:off x="4697413" y="2882900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4" name="Oval 55">
            <a:extLst>
              <a:ext uri="{FF2B5EF4-FFF2-40B4-BE49-F238E27FC236}">
                <a16:creationId xmlns:a16="http://schemas.microsoft.com/office/drawing/2014/main" id="{7282960F-0835-004E-914B-3833E802971A}"/>
              </a:ext>
            </a:extLst>
          </p:cNvPr>
          <p:cNvSpPr>
            <a:spLocks noChangeArrowheads="1"/>
          </p:cNvSpPr>
          <p:nvPr/>
        </p:nvSpPr>
        <p:spPr bwMode="auto">
          <a:xfrm rot="-205518">
            <a:off x="3990975" y="3009900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5" name="AutoShape 56">
            <a:extLst>
              <a:ext uri="{FF2B5EF4-FFF2-40B4-BE49-F238E27FC236}">
                <a16:creationId xmlns:a16="http://schemas.microsoft.com/office/drawing/2014/main" id="{D900C1B0-48A7-7343-84FC-B03E49B63B5A}"/>
              </a:ext>
            </a:extLst>
          </p:cNvPr>
          <p:cNvSpPr>
            <a:spLocks noChangeArrowheads="1"/>
          </p:cNvSpPr>
          <p:nvPr/>
        </p:nvSpPr>
        <p:spPr bwMode="auto">
          <a:xfrm rot="-53504">
            <a:off x="4048125" y="3021013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6" name="Oval 57">
            <a:extLst>
              <a:ext uri="{FF2B5EF4-FFF2-40B4-BE49-F238E27FC236}">
                <a16:creationId xmlns:a16="http://schemas.microsoft.com/office/drawing/2014/main" id="{C803EC75-98D7-F54E-BA8E-CCA10DE7CF56}"/>
              </a:ext>
            </a:extLst>
          </p:cNvPr>
          <p:cNvSpPr>
            <a:spLocks noChangeArrowheads="1"/>
          </p:cNvSpPr>
          <p:nvPr/>
        </p:nvSpPr>
        <p:spPr bwMode="auto">
          <a:xfrm rot="93880">
            <a:off x="3984625" y="2868613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7" name="AutoShape 58">
            <a:extLst>
              <a:ext uri="{FF2B5EF4-FFF2-40B4-BE49-F238E27FC236}">
                <a16:creationId xmlns:a16="http://schemas.microsoft.com/office/drawing/2014/main" id="{ECB5ECD3-DB43-4745-ADE3-4F61AB0FC393}"/>
              </a:ext>
            </a:extLst>
          </p:cNvPr>
          <p:cNvSpPr>
            <a:spLocks noChangeArrowheads="1"/>
          </p:cNvSpPr>
          <p:nvPr/>
        </p:nvSpPr>
        <p:spPr bwMode="auto">
          <a:xfrm rot="245893">
            <a:off x="4041775" y="2886075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8" name="Oval 59">
            <a:extLst>
              <a:ext uri="{FF2B5EF4-FFF2-40B4-BE49-F238E27FC236}">
                <a16:creationId xmlns:a16="http://schemas.microsoft.com/office/drawing/2014/main" id="{F291E0F6-D1FB-E84F-BA84-B9C6DD204F27}"/>
              </a:ext>
            </a:extLst>
          </p:cNvPr>
          <p:cNvSpPr>
            <a:spLocks noChangeArrowheads="1"/>
          </p:cNvSpPr>
          <p:nvPr/>
        </p:nvSpPr>
        <p:spPr bwMode="auto">
          <a:xfrm rot="814006">
            <a:off x="2408238" y="2654300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9" name="AutoShape 60">
            <a:extLst>
              <a:ext uri="{FF2B5EF4-FFF2-40B4-BE49-F238E27FC236}">
                <a16:creationId xmlns:a16="http://schemas.microsoft.com/office/drawing/2014/main" id="{23DCBD45-1C4B-FE46-885D-E3B3D16E630C}"/>
              </a:ext>
            </a:extLst>
          </p:cNvPr>
          <p:cNvSpPr>
            <a:spLocks noChangeArrowheads="1"/>
          </p:cNvSpPr>
          <p:nvPr/>
        </p:nvSpPr>
        <p:spPr bwMode="auto">
          <a:xfrm rot="966021">
            <a:off x="2463800" y="2673350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0" name="Oval 61">
            <a:extLst>
              <a:ext uri="{FF2B5EF4-FFF2-40B4-BE49-F238E27FC236}">
                <a16:creationId xmlns:a16="http://schemas.microsoft.com/office/drawing/2014/main" id="{92185117-60AF-DA40-86AF-F8FE72D1B042}"/>
              </a:ext>
            </a:extLst>
          </p:cNvPr>
          <p:cNvSpPr>
            <a:spLocks noChangeArrowheads="1"/>
          </p:cNvSpPr>
          <p:nvPr/>
        </p:nvSpPr>
        <p:spPr bwMode="auto">
          <a:xfrm rot="1050912">
            <a:off x="2293938" y="2771775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1" name="AutoShape 62">
            <a:extLst>
              <a:ext uri="{FF2B5EF4-FFF2-40B4-BE49-F238E27FC236}">
                <a16:creationId xmlns:a16="http://schemas.microsoft.com/office/drawing/2014/main" id="{410DCB8E-0F8F-D04F-BE30-D45E5375109A}"/>
              </a:ext>
            </a:extLst>
          </p:cNvPr>
          <p:cNvSpPr>
            <a:spLocks noChangeArrowheads="1"/>
          </p:cNvSpPr>
          <p:nvPr/>
        </p:nvSpPr>
        <p:spPr bwMode="auto">
          <a:xfrm rot="1202926">
            <a:off x="2352675" y="2786063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2" name="Oval 63">
            <a:extLst>
              <a:ext uri="{FF2B5EF4-FFF2-40B4-BE49-F238E27FC236}">
                <a16:creationId xmlns:a16="http://schemas.microsoft.com/office/drawing/2014/main" id="{75469BCD-61F3-094C-86F2-D019C05E965C}"/>
              </a:ext>
            </a:extLst>
          </p:cNvPr>
          <p:cNvSpPr>
            <a:spLocks noChangeArrowheads="1"/>
          </p:cNvSpPr>
          <p:nvPr/>
        </p:nvSpPr>
        <p:spPr bwMode="auto">
          <a:xfrm rot="1911330">
            <a:off x="1844675" y="2397125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3" name="AutoShape 64">
            <a:extLst>
              <a:ext uri="{FF2B5EF4-FFF2-40B4-BE49-F238E27FC236}">
                <a16:creationId xmlns:a16="http://schemas.microsoft.com/office/drawing/2014/main" id="{9F57F804-ABC6-1544-A941-1F2B1ECF883E}"/>
              </a:ext>
            </a:extLst>
          </p:cNvPr>
          <p:cNvSpPr>
            <a:spLocks noChangeArrowheads="1"/>
          </p:cNvSpPr>
          <p:nvPr/>
        </p:nvSpPr>
        <p:spPr bwMode="auto">
          <a:xfrm rot="2063342">
            <a:off x="1903413" y="2414588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4" name="Oval 65">
            <a:extLst>
              <a:ext uri="{FF2B5EF4-FFF2-40B4-BE49-F238E27FC236}">
                <a16:creationId xmlns:a16="http://schemas.microsoft.com/office/drawing/2014/main" id="{2660593C-7E2B-4E4B-B606-EAE07E777214}"/>
              </a:ext>
            </a:extLst>
          </p:cNvPr>
          <p:cNvSpPr>
            <a:spLocks noChangeArrowheads="1"/>
          </p:cNvSpPr>
          <p:nvPr/>
        </p:nvSpPr>
        <p:spPr bwMode="auto">
          <a:xfrm rot="1594986">
            <a:off x="1744663" y="2508250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5" name="AutoShape 66">
            <a:extLst>
              <a:ext uri="{FF2B5EF4-FFF2-40B4-BE49-F238E27FC236}">
                <a16:creationId xmlns:a16="http://schemas.microsoft.com/office/drawing/2014/main" id="{ABF79624-EEEC-4841-87D9-1515C1936EDF}"/>
              </a:ext>
            </a:extLst>
          </p:cNvPr>
          <p:cNvSpPr>
            <a:spLocks noChangeArrowheads="1"/>
          </p:cNvSpPr>
          <p:nvPr/>
        </p:nvSpPr>
        <p:spPr bwMode="auto">
          <a:xfrm rot="1746998">
            <a:off x="1800225" y="252888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6" name="Oval 67">
            <a:extLst>
              <a:ext uri="{FF2B5EF4-FFF2-40B4-BE49-F238E27FC236}">
                <a16:creationId xmlns:a16="http://schemas.microsoft.com/office/drawing/2014/main" id="{60488DBC-4040-3A43-AE52-87332FE0CF23}"/>
              </a:ext>
            </a:extLst>
          </p:cNvPr>
          <p:cNvSpPr>
            <a:spLocks noChangeArrowheads="1"/>
          </p:cNvSpPr>
          <p:nvPr/>
        </p:nvSpPr>
        <p:spPr bwMode="auto">
          <a:xfrm rot="-2650724">
            <a:off x="1630363" y="1909763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7" name="AutoShape 68">
            <a:extLst>
              <a:ext uri="{FF2B5EF4-FFF2-40B4-BE49-F238E27FC236}">
                <a16:creationId xmlns:a16="http://schemas.microsoft.com/office/drawing/2014/main" id="{50B6D868-C99B-9846-A3B8-AE31604BD183}"/>
              </a:ext>
            </a:extLst>
          </p:cNvPr>
          <p:cNvSpPr>
            <a:spLocks noChangeArrowheads="1"/>
          </p:cNvSpPr>
          <p:nvPr/>
        </p:nvSpPr>
        <p:spPr bwMode="auto">
          <a:xfrm rot="-2498712">
            <a:off x="1684338" y="1919288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8" name="Oval 69">
            <a:extLst>
              <a:ext uri="{FF2B5EF4-FFF2-40B4-BE49-F238E27FC236}">
                <a16:creationId xmlns:a16="http://schemas.microsoft.com/office/drawing/2014/main" id="{D05A4132-B21A-344B-AD83-3C8A3F057970}"/>
              </a:ext>
            </a:extLst>
          </p:cNvPr>
          <p:cNvSpPr>
            <a:spLocks noChangeArrowheads="1"/>
          </p:cNvSpPr>
          <p:nvPr/>
        </p:nvSpPr>
        <p:spPr bwMode="auto">
          <a:xfrm rot="-2719334">
            <a:off x="1782763" y="1957388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9" name="AutoShape 70">
            <a:extLst>
              <a:ext uri="{FF2B5EF4-FFF2-40B4-BE49-F238E27FC236}">
                <a16:creationId xmlns:a16="http://schemas.microsoft.com/office/drawing/2014/main" id="{2C0A914F-AE6C-8843-A81D-93AF34C19CAA}"/>
              </a:ext>
            </a:extLst>
          </p:cNvPr>
          <p:cNvSpPr>
            <a:spLocks noChangeArrowheads="1"/>
          </p:cNvSpPr>
          <p:nvPr/>
        </p:nvSpPr>
        <p:spPr bwMode="auto">
          <a:xfrm rot="-2567322">
            <a:off x="1831975" y="196373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0" name="Oval 71">
            <a:extLst>
              <a:ext uri="{FF2B5EF4-FFF2-40B4-BE49-F238E27FC236}">
                <a16:creationId xmlns:a16="http://schemas.microsoft.com/office/drawing/2014/main" id="{3032B10C-618D-5B47-9B66-1D9817CB7563}"/>
              </a:ext>
            </a:extLst>
          </p:cNvPr>
          <p:cNvSpPr>
            <a:spLocks noChangeArrowheads="1"/>
          </p:cNvSpPr>
          <p:nvPr/>
        </p:nvSpPr>
        <p:spPr bwMode="auto">
          <a:xfrm rot="-2875454">
            <a:off x="7054850" y="2392363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1" name="AutoShape 72">
            <a:extLst>
              <a:ext uri="{FF2B5EF4-FFF2-40B4-BE49-F238E27FC236}">
                <a16:creationId xmlns:a16="http://schemas.microsoft.com/office/drawing/2014/main" id="{C680DB03-D3E7-5A48-984B-71696E58468A}"/>
              </a:ext>
            </a:extLst>
          </p:cNvPr>
          <p:cNvSpPr>
            <a:spLocks noChangeArrowheads="1"/>
          </p:cNvSpPr>
          <p:nvPr/>
        </p:nvSpPr>
        <p:spPr bwMode="auto">
          <a:xfrm rot="-2723441">
            <a:off x="7104063" y="2397125"/>
            <a:ext cx="133350" cy="92075"/>
          </a:xfrm>
          <a:prstGeom prst="curvedDownArrow">
            <a:avLst>
              <a:gd name="adj1" fmla="val 28966"/>
              <a:gd name="adj2" fmla="val 5793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2" name="Oval 73">
            <a:extLst>
              <a:ext uri="{FF2B5EF4-FFF2-40B4-BE49-F238E27FC236}">
                <a16:creationId xmlns:a16="http://schemas.microsoft.com/office/drawing/2014/main" id="{1FFB63CF-D9D7-3847-B9AB-2AE8FCBBDBF8}"/>
              </a:ext>
            </a:extLst>
          </p:cNvPr>
          <p:cNvSpPr>
            <a:spLocks noChangeArrowheads="1"/>
          </p:cNvSpPr>
          <p:nvPr/>
        </p:nvSpPr>
        <p:spPr bwMode="auto">
          <a:xfrm rot="-2682010">
            <a:off x="6859588" y="2333625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3" name="AutoShape 74">
            <a:extLst>
              <a:ext uri="{FF2B5EF4-FFF2-40B4-BE49-F238E27FC236}">
                <a16:creationId xmlns:a16="http://schemas.microsoft.com/office/drawing/2014/main" id="{E87315B8-E656-7344-9C3F-A6F119C2BB4C}"/>
              </a:ext>
            </a:extLst>
          </p:cNvPr>
          <p:cNvSpPr>
            <a:spLocks noChangeArrowheads="1"/>
          </p:cNvSpPr>
          <p:nvPr/>
        </p:nvSpPr>
        <p:spPr bwMode="auto">
          <a:xfrm rot="-2529997">
            <a:off x="6913563" y="2343150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4" name="Freeform 75">
            <a:extLst>
              <a:ext uri="{FF2B5EF4-FFF2-40B4-BE49-F238E27FC236}">
                <a16:creationId xmlns:a16="http://schemas.microsoft.com/office/drawing/2014/main" id="{5F1AAF78-68F0-9E42-997B-B2618E83140A}"/>
              </a:ext>
            </a:extLst>
          </p:cNvPr>
          <p:cNvSpPr>
            <a:spLocks/>
          </p:cNvSpPr>
          <p:nvPr/>
        </p:nvSpPr>
        <p:spPr bwMode="auto">
          <a:xfrm>
            <a:off x="2703513" y="4033838"/>
            <a:ext cx="280987" cy="141287"/>
          </a:xfrm>
          <a:custGeom>
            <a:avLst/>
            <a:gdLst>
              <a:gd name="T0" fmla="*/ 2147483647 w 177"/>
              <a:gd name="T1" fmla="*/ 0 h 89"/>
              <a:gd name="T2" fmla="*/ 2147483647 w 177"/>
              <a:gd name="T3" fmla="*/ 2147483647 h 89"/>
              <a:gd name="T4" fmla="*/ 2147483647 w 177"/>
              <a:gd name="T5" fmla="*/ 2147483647 h 89"/>
              <a:gd name="T6" fmla="*/ 0 w 17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89"/>
              <a:gd name="T14" fmla="*/ 177 w 17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89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Line 76">
            <a:extLst>
              <a:ext uri="{FF2B5EF4-FFF2-40B4-BE49-F238E27FC236}">
                <a16:creationId xmlns:a16="http://schemas.microsoft.com/office/drawing/2014/main" id="{B69DCECB-5A4F-C64A-A53C-5DC4BD3AA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3810000"/>
            <a:ext cx="200025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Freeform 77">
            <a:extLst>
              <a:ext uri="{FF2B5EF4-FFF2-40B4-BE49-F238E27FC236}">
                <a16:creationId xmlns:a16="http://schemas.microsoft.com/office/drawing/2014/main" id="{B239B37C-369B-6948-BE55-46602749AADD}"/>
              </a:ext>
            </a:extLst>
          </p:cNvPr>
          <p:cNvSpPr>
            <a:spLocks/>
          </p:cNvSpPr>
          <p:nvPr/>
        </p:nvSpPr>
        <p:spPr bwMode="auto">
          <a:xfrm>
            <a:off x="1835150" y="3851275"/>
            <a:ext cx="163513" cy="144463"/>
          </a:xfrm>
          <a:custGeom>
            <a:avLst/>
            <a:gdLst>
              <a:gd name="T0" fmla="*/ 0 w 103"/>
              <a:gd name="T1" fmla="*/ 2147483647 h 91"/>
              <a:gd name="T2" fmla="*/ 2147483647 w 103"/>
              <a:gd name="T3" fmla="*/ 2147483647 h 91"/>
              <a:gd name="T4" fmla="*/ 2147483647 w 103"/>
              <a:gd name="T5" fmla="*/ 0 h 91"/>
              <a:gd name="T6" fmla="*/ 0 60000 65536"/>
              <a:gd name="T7" fmla="*/ 0 60000 65536"/>
              <a:gd name="T8" fmla="*/ 0 60000 65536"/>
              <a:gd name="T9" fmla="*/ 0 w 103"/>
              <a:gd name="T10" fmla="*/ 0 h 91"/>
              <a:gd name="T11" fmla="*/ 103 w 103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Freeform 78">
            <a:extLst>
              <a:ext uri="{FF2B5EF4-FFF2-40B4-BE49-F238E27FC236}">
                <a16:creationId xmlns:a16="http://schemas.microsoft.com/office/drawing/2014/main" id="{F8D72648-725E-3B42-8F62-C6F10ACC7338}"/>
              </a:ext>
            </a:extLst>
          </p:cNvPr>
          <p:cNvSpPr>
            <a:spLocks/>
          </p:cNvSpPr>
          <p:nvPr/>
        </p:nvSpPr>
        <p:spPr bwMode="auto">
          <a:xfrm>
            <a:off x="3255963" y="3990975"/>
            <a:ext cx="80962" cy="266700"/>
          </a:xfrm>
          <a:custGeom>
            <a:avLst/>
            <a:gdLst>
              <a:gd name="T0" fmla="*/ 2147483647 w 54"/>
              <a:gd name="T1" fmla="*/ 0 h 168"/>
              <a:gd name="T2" fmla="*/ 2147483647 w 54"/>
              <a:gd name="T3" fmla="*/ 2147483647 h 168"/>
              <a:gd name="T4" fmla="*/ 0 w 54"/>
              <a:gd name="T5" fmla="*/ 2147483647 h 168"/>
              <a:gd name="T6" fmla="*/ 0 60000 65536"/>
              <a:gd name="T7" fmla="*/ 0 60000 65536"/>
              <a:gd name="T8" fmla="*/ 0 60000 65536"/>
              <a:gd name="T9" fmla="*/ 0 w 54"/>
              <a:gd name="T10" fmla="*/ 0 h 168"/>
              <a:gd name="T11" fmla="*/ 54 w 5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68">
                <a:moveTo>
                  <a:pt x="9" y="0"/>
                </a:moveTo>
                <a:lnTo>
                  <a:pt x="54" y="54"/>
                </a:lnTo>
                <a:lnTo>
                  <a:pt x="0" y="1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Oval 79">
            <a:extLst>
              <a:ext uri="{FF2B5EF4-FFF2-40B4-BE49-F238E27FC236}">
                <a16:creationId xmlns:a16="http://schemas.microsoft.com/office/drawing/2014/main" id="{67CFDE98-5D00-2E40-89B5-D4815C52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3967163"/>
            <a:ext cx="322263" cy="171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9" name="Freeform 80">
            <a:extLst>
              <a:ext uri="{FF2B5EF4-FFF2-40B4-BE49-F238E27FC236}">
                <a16:creationId xmlns:a16="http://schemas.microsoft.com/office/drawing/2014/main" id="{6B86C3E7-4C79-C542-A225-059D5A8108C9}"/>
              </a:ext>
            </a:extLst>
          </p:cNvPr>
          <p:cNvSpPr>
            <a:spLocks/>
          </p:cNvSpPr>
          <p:nvPr/>
        </p:nvSpPr>
        <p:spPr bwMode="auto">
          <a:xfrm>
            <a:off x="4441825" y="3538538"/>
            <a:ext cx="385763" cy="600075"/>
          </a:xfrm>
          <a:custGeom>
            <a:avLst/>
            <a:gdLst>
              <a:gd name="T0" fmla="*/ 2147483647 w 243"/>
              <a:gd name="T1" fmla="*/ 2147483647 h 378"/>
              <a:gd name="T2" fmla="*/ 2147483647 w 243"/>
              <a:gd name="T3" fmla="*/ 2147483647 h 378"/>
              <a:gd name="T4" fmla="*/ 2147483647 w 243"/>
              <a:gd name="T5" fmla="*/ 2147483647 h 378"/>
              <a:gd name="T6" fmla="*/ 0 w 243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78"/>
              <a:gd name="T14" fmla="*/ 243 w 243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Rectangle 81">
            <a:extLst>
              <a:ext uri="{FF2B5EF4-FFF2-40B4-BE49-F238E27FC236}">
                <a16:creationId xmlns:a16="http://schemas.microsoft.com/office/drawing/2014/main" id="{999E66D7-F0D4-1A4D-B7E0-85A8B3316F03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1658938" y="3875088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51" name="Rectangle 82">
            <a:extLst>
              <a:ext uri="{FF2B5EF4-FFF2-40B4-BE49-F238E27FC236}">
                <a16:creationId xmlns:a16="http://schemas.microsoft.com/office/drawing/2014/main" id="{C113826F-757E-1343-810B-8065F29776E5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1712913" y="3725863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52" name="Rectangle 83">
            <a:extLst>
              <a:ext uri="{FF2B5EF4-FFF2-40B4-BE49-F238E27FC236}">
                <a16:creationId xmlns:a16="http://schemas.microsoft.com/office/drawing/2014/main" id="{CD63F966-4FAA-FB42-98D1-FCC018E55F19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2070100" y="3933825"/>
            <a:ext cx="679450" cy="109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53" name="Rectangle 84">
            <a:extLst>
              <a:ext uri="{FF2B5EF4-FFF2-40B4-BE49-F238E27FC236}">
                <a16:creationId xmlns:a16="http://schemas.microsoft.com/office/drawing/2014/main" id="{8C1DF1B1-A8CD-4C42-81AC-984EF414D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84650"/>
            <a:ext cx="1060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Pol. H</a:t>
            </a:r>
            <a:r>
              <a:rPr lang="en-US" altLang="en-US" baseline="30000"/>
              <a:t>-</a:t>
            </a:r>
            <a:r>
              <a:rPr lang="en-US" altLang="en-US" sz="1400"/>
              <a:t> Source</a:t>
            </a:r>
          </a:p>
        </p:txBody>
      </p:sp>
      <p:sp>
        <p:nvSpPr>
          <p:cNvPr id="32854" name="Text Box 85">
            <a:extLst>
              <a:ext uri="{FF2B5EF4-FFF2-40B4-BE49-F238E27FC236}">
                <a16:creationId xmlns:a16="http://schemas.microsoft.com/office/drawing/2014/main" id="{78ABF60E-89B2-8644-B1C7-2B6FE8BD0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2895600"/>
            <a:ext cx="2054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Spin Rotators</a:t>
            </a:r>
          </a:p>
          <a:p>
            <a:pPr eaLnBrk="1" hangingPunct="1"/>
            <a:r>
              <a:rPr lang="en-US" altLang="en-US" sz="1400"/>
              <a:t>(longitudinal polarization)</a:t>
            </a:r>
          </a:p>
        </p:txBody>
      </p:sp>
      <p:sp>
        <p:nvSpPr>
          <p:cNvPr id="32855" name="Text Box 86">
            <a:extLst>
              <a:ext uri="{FF2B5EF4-FFF2-40B4-BE49-F238E27FC236}">
                <a16:creationId xmlns:a16="http://schemas.microsoft.com/office/drawing/2014/main" id="{221F1D31-60AA-6B4E-9A72-1AAF61B87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2038350"/>
            <a:ext cx="132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Siberian Snakes</a:t>
            </a:r>
          </a:p>
        </p:txBody>
      </p:sp>
      <p:sp>
        <p:nvSpPr>
          <p:cNvPr id="32856" name="Line 87">
            <a:extLst>
              <a:ext uri="{FF2B5EF4-FFF2-40B4-BE49-F238E27FC236}">
                <a16:creationId xmlns:a16="http://schemas.microsoft.com/office/drawing/2014/main" id="{BB7594BE-CB6A-D44B-AF1A-D0F8F132E8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31988" y="2705100"/>
            <a:ext cx="857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Line 88">
            <a:extLst>
              <a:ext uri="{FF2B5EF4-FFF2-40B4-BE49-F238E27FC236}">
                <a16:creationId xmlns:a16="http://schemas.microsoft.com/office/drawing/2014/main" id="{655FECF0-6B24-6E45-9972-037283FA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0113" y="2895600"/>
            <a:ext cx="114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8" name="Line 89">
            <a:extLst>
              <a:ext uri="{FF2B5EF4-FFF2-40B4-BE49-F238E27FC236}">
                <a16:creationId xmlns:a16="http://schemas.microsoft.com/office/drawing/2014/main" id="{BAA02D77-AA66-804D-A3ED-FC62EEF9F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6764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Oval 90">
            <a:extLst>
              <a:ext uri="{FF2B5EF4-FFF2-40B4-BE49-F238E27FC236}">
                <a16:creationId xmlns:a16="http://schemas.microsoft.com/office/drawing/2014/main" id="{BB81C8B1-4588-DB45-B372-33748EB7E8D3}"/>
              </a:ext>
            </a:extLst>
          </p:cNvPr>
          <p:cNvSpPr>
            <a:spLocks noChangeArrowheads="1"/>
          </p:cNvSpPr>
          <p:nvPr/>
        </p:nvSpPr>
        <p:spPr bwMode="auto">
          <a:xfrm rot="2676702">
            <a:off x="4737100" y="4471988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60" name="Line 91">
            <a:extLst>
              <a:ext uri="{FF2B5EF4-FFF2-40B4-BE49-F238E27FC236}">
                <a16:creationId xmlns:a16="http://schemas.microsoft.com/office/drawing/2014/main" id="{EA87FD27-F767-0545-9422-146626A442A3}"/>
              </a:ext>
            </a:extLst>
          </p:cNvPr>
          <p:cNvSpPr>
            <a:spLocks noChangeAspect="1" noChangeShapeType="1"/>
          </p:cNvSpPr>
          <p:nvPr/>
        </p:nvSpPr>
        <p:spPr bwMode="auto">
          <a:xfrm rot="2676702">
            <a:off x="4833938" y="4487863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1" name="Line 92">
            <a:extLst>
              <a:ext uri="{FF2B5EF4-FFF2-40B4-BE49-F238E27FC236}">
                <a16:creationId xmlns:a16="http://schemas.microsoft.com/office/drawing/2014/main" id="{BBB8E530-EB68-3742-AFB3-06732E360527}"/>
              </a:ext>
            </a:extLst>
          </p:cNvPr>
          <p:cNvSpPr>
            <a:spLocks noChangeAspect="1" noChangeShapeType="1"/>
          </p:cNvSpPr>
          <p:nvPr/>
        </p:nvSpPr>
        <p:spPr bwMode="auto">
          <a:xfrm rot="2676702">
            <a:off x="4873625" y="4486275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2" name="Line 93">
            <a:extLst>
              <a:ext uri="{FF2B5EF4-FFF2-40B4-BE49-F238E27FC236}">
                <a16:creationId xmlns:a16="http://schemas.microsoft.com/office/drawing/2014/main" id="{AFFAC501-876D-4B42-8E59-A6F62C70B40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723298">
            <a:off x="4768850" y="4416425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Line 94">
            <a:extLst>
              <a:ext uri="{FF2B5EF4-FFF2-40B4-BE49-F238E27FC236}">
                <a16:creationId xmlns:a16="http://schemas.microsoft.com/office/drawing/2014/main" id="{1C08A379-DFF9-CB4D-97B5-74F768951622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723298">
            <a:off x="4768851" y="4376737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4" name="Oval 95">
            <a:extLst>
              <a:ext uri="{FF2B5EF4-FFF2-40B4-BE49-F238E27FC236}">
                <a16:creationId xmlns:a16="http://schemas.microsoft.com/office/drawing/2014/main" id="{2663998D-1937-9348-A71E-B251E04FCFC8}"/>
              </a:ext>
            </a:extLst>
          </p:cNvPr>
          <p:cNvSpPr>
            <a:spLocks noChangeArrowheads="1"/>
          </p:cNvSpPr>
          <p:nvPr/>
        </p:nvSpPr>
        <p:spPr bwMode="auto">
          <a:xfrm rot="6499683">
            <a:off x="3048000" y="4187825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65" name="Line 96">
            <a:extLst>
              <a:ext uri="{FF2B5EF4-FFF2-40B4-BE49-F238E27FC236}">
                <a16:creationId xmlns:a16="http://schemas.microsoft.com/office/drawing/2014/main" id="{8DCC6C2F-D6C7-6449-9000-4EFCC035F853}"/>
              </a:ext>
            </a:extLst>
          </p:cNvPr>
          <p:cNvSpPr>
            <a:spLocks noChangeAspect="1" noChangeShapeType="1"/>
          </p:cNvSpPr>
          <p:nvPr/>
        </p:nvSpPr>
        <p:spPr bwMode="auto">
          <a:xfrm rot="6499683">
            <a:off x="3103562" y="4273551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6" name="Line 97">
            <a:extLst>
              <a:ext uri="{FF2B5EF4-FFF2-40B4-BE49-F238E27FC236}">
                <a16:creationId xmlns:a16="http://schemas.microsoft.com/office/drawing/2014/main" id="{FED36B5C-F06C-594E-8DB2-A5AEB051E1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6499683">
            <a:off x="3122613" y="4310063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7" name="Line 98">
            <a:extLst>
              <a:ext uri="{FF2B5EF4-FFF2-40B4-BE49-F238E27FC236}">
                <a16:creationId xmlns:a16="http://schemas.microsoft.com/office/drawing/2014/main" id="{03BEB81E-4E5A-FA41-84C7-6BEC177B091F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99684">
            <a:off x="3138488" y="4184650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8" name="Line 99">
            <a:extLst>
              <a:ext uri="{FF2B5EF4-FFF2-40B4-BE49-F238E27FC236}">
                <a16:creationId xmlns:a16="http://schemas.microsoft.com/office/drawing/2014/main" id="{38C7D814-5BFB-5840-88FE-A548403D02E1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99684">
            <a:off x="3175000" y="4167188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9" name="Oval 100">
            <a:extLst>
              <a:ext uri="{FF2B5EF4-FFF2-40B4-BE49-F238E27FC236}">
                <a16:creationId xmlns:a16="http://schemas.microsoft.com/office/drawing/2014/main" id="{FDEACC7C-43C6-2A4A-91D5-B80E0D95CCF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33925" y="1458913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70" name="Line 101">
            <a:extLst>
              <a:ext uri="{FF2B5EF4-FFF2-40B4-BE49-F238E27FC236}">
                <a16:creationId xmlns:a16="http://schemas.microsoft.com/office/drawing/2014/main" id="{B623E66E-A535-2E44-B33F-C91E7DEAC2EB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4810125" y="1530350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" name="Line 102">
            <a:extLst>
              <a:ext uri="{FF2B5EF4-FFF2-40B4-BE49-F238E27FC236}">
                <a16:creationId xmlns:a16="http://schemas.microsoft.com/office/drawing/2014/main" id="{F8CC77DB-FDD3-564A-95F0-34A084B2C612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4838700" y="1558925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Line 103">
            <a:extLst>
              <a:ext uri="{FF2B5EF4-FFF2-40B4-BE49-F238E27FC236}">
                <a16:creationId xmlns:a16="http://schemas.microsoft.com/office/drawing/2014/main" id="{641EC313-FD21-B848-9D70-5B00AB6A0B0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14888" y="1435100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" name="Line 104">
            <a:extLst>
              <a:ext uri="{FF2B5EF4-FFF2-40B4-BE49-F238E27FC236}">
                <a16:creationId xmlns:a16="http://schemas.microsoft.com/office/drawing/2014/main" id="{0BF100F3-5611-0140-A463-ABA929BC6BB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43463" y="1406525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Oval 105">
            <a:extLst>
              <a:ext uri="{FF2B5EF4-FFF2-40B4-BE49-F238E27FC236}">
                <a16:creationId xmlns:a16="http://schemas.microsoft.com/office/drawing/2014/main" id="{9CD7428A-4A12-204C-ACB7-3A5CAA9818E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1700" y="1346200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75" name="Line 106">
            <a:extLst>
              <a:ext uri="{FF2B5EF4-FFF2-40B4-BE49-F238E27FC236}">
                <a16:creationId xmlns:a16="http://schemas.microsoft.com/office/drawing/2014/main" id="{1F1F8B3C-BFD1-B747-A1DB-AF04C3695928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4673601" y="1312862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6" name="Line 107">
            <a:extLst>
              <a:ext uri="{FF2B5EF4-FFF2-40B4-BE49-F238E27FC236}">
                <a16:creationId xmlns:a16="http://schemas.microsoft.com/office/drawing/2014/main" id="{F8796A2C-34BB-6E48-9E06-5AB25A84FD40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4645026" y="1284287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7" name="Line 108">
            <a:extLst>
              <a:ext uri="{FF2B5EF4-FFF2-40B4-BE49-F238E27FC236}">
                <a16:creationId xmlns:a16="http://schemas.microsoft.com/office/drawing/2014/main" id="{8F214A6D-1C69-0E4D-A73F-86E1CD9C129D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800000">
            <a:off x="4668838" y="1408113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8" name="Line 109">
            <a:extLst>
              <a:ext uri="{FF2B5EF4-FFF2-40B4-BE49-F238E27FC236}">
                <a16:creationId xmlns:a16="http://schemas.microsoft.com/office/drawing/2014/main" id="{1850E62A-8715-1847-8C1E-CC80D0133220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800000">
            <a:off x="4640263" y="143668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Rectangle 110">
            <a:extLst>
              <a:ext uri="{FF2B5EF4-FFF2-40B4-BE49-F238E27FC236}">
                <a16:creationId xmlns:a16="http://schemas.microsoft.com/office/drawing/2014/main" id="{6FDDBAE1-C497-7B47-9851-53B12F551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97400"/>
            <a:ext cx="155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 MeV Polarimeter</a:t>
            </a:r>
          </a:p>
        </p:txBody>
      </p:sp>
      <p:sp>
        <p:nvSpPr>
          <p:cNvPr id="32880" name="Rectangle 111">
            <a:extLst>
              <a:ext uri="{FF2B5EF4-FFF2-40B4-BE49-F238E27FC236}">
                <a16:creationId xmlns:a16="http://schemas.microsoft.com/office/drawing/2014/main" id="{5DFD19FE-C312-3E44-B314-A201A7AAF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4270375"/>
            <a:ext cx="1128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Int. Polarimeter</a:t>
            </a:r>
          </a:p>
        </p:txBody>
      </p:sp>
      <p:sp>
        <p:nvSpPr>
          <p:cNvPr id="32881" name="Line 112">
            <a:extLst>
              <a:ext uri="{FF2B5EF4-FFF2-40B4-BE49-F238E27FC236}">
                <a16:creationId xmlns:a16="http://schemas.microsoft.com/office/drawing/2014/main" id="{4B2F48DF-A656-1E4C-90C8-58A82DEEF7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6488" y="4408488"/>
            <a:ext cx="220662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2" name="Line 113">
            <a:extLst>
              <a:ext uri="{FF2B5EF4-FFF2-40B4-BE49-F238E27FC236}">
                <a16:creationId xmlns:a16="http://schemas.microsoft.com/office/drawing/2014/main" id="{4845A9B8-090C-7742-B0BA-5D0E29EA0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267200"/>
            <a:ext cx="34607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3" name="Rectangle 114">
            <a:extLst>
              <a:ext uri="{FF2B5EF4-FFF2-40B4-BE49-F238E27FC236}">
                <a16:creationId xmlns:a16="http://schemas.microsoft.com/office/drawing/2014/main" id="{E63567A5-687B-3045-932F-B23473FFD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8" y="995363"/>
            <a:ext cx="1150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pC Polarimeters</a:t>
            </a:r>
          </a:p>
        </p:txBody>
      </p:sp>
      <p:sp>
        <p:nvSpPr>
          <p:cNvPr id="32884" name="Line 115">
            <a:extLst>
              <a:ext uri="{FF2B5EF4-FFF2-40B4-BE49-F238E27FC236}">
                <a16:creationId xmlns:a16="http://schemas.microsoft.com/office/drawing/2014/main" id="{ADDE0410-DC6C-3045-B12E-C0C92ACDB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3938" y="1212850"/>
            <a:ext cx="261937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Oval 116">
            <a:extLst>
              <a:ext uri="{FF2B5EF4-FFF2-40B4-BE49-F238E27FC236}">
                <a16:creationId xmlns:a16="http://schemas.microsoft.com/office/drawing/2014/main" id="{F5A8C10A-E7EF-9749-95CC-6BC457347DE4}"/>
              </a:ext>
            </a:extLst>
          </p:cNvPr>
          <p:cNvSpPr>
            <a:spLocks noChangeArrowheads="1"/>
          </p:cNvSpPr>
          <p:nvPr/>
        </p:nvSpPr>
        <p:spPr bwMode="auto">
          <a:xfrm rot="8100306">
            <a:off x="4386263" y="1392238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2886" name="Group 117">
            <a:extLst>
              <a:ext uri="{FF2B5EF4-FFF2-40B4-BE49-F238E27FC236}">
                <a16:creationId xmlns:a16="http://schemas.microsoft.com/office/drawing/2014/main" id="{0F39EE70-140D-4045-946D-4C91A5A7819C}"/>
              </a:ext>
            </a:extLst>
          </p:cNvPr>
          <p:cNvGrpSpPr>
            <a:grpSpLocks/>
          </p:cNvGrpSpPr>
          <p:nvPr/>
        </p:nvGrpSpPr>
        <p:grpSpPr bwMode="auto">
          <a:xfrm rot="2700306">
            <a:off x="4394200" y="1493838"/>
            <a:ext cx="65087" cy="65088"/>
            <a:chOff x="3936" y="1517"/>
            <a:chExt cx="41" cy="41"/>
          </a:xfrm>
        </p:grpSpPr>
        <p:sp>
          <p:nvSpPr>
            <p:cNvPr id="32921" name="Line 118">
              <a:extLst>
                <a:ext uri="{FF2B5EF4-FFF2-40B4-BE49-F238E27FC236}">
                  <a16:creationId xmlns:a16="http://schemas.microsoft.com/office/drawing/2014/main" id="{BD1AE3D0-9CFE-0344-B96C-FD0FA4FD25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36" y="151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2" name="Line 119">
              <a:extLst>
                <a:ext uri="{FF2B5EF4-FFF2-40B4-BE49-F238E27FC236}">
                  <a16:creationId xmlns:a16="http://schemas.microsoft.com/office/drawing/2014/main" id="{C7C727D6-44C9-D64D-B5FB-F096035EE15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54" y="153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87" name="Group 120">
            <a:extLst>
              <a:ext uri="{FF2B5EF4-FFF2-40B4-BE49-F238E27FC236}">
                <a16:creationId xmlns:a16="http://schemas.microsoft.com/office/drawing/2014/main" id="{A403041C-C111-F24B-B1E2-6755E66F05D6}"/>
              </a:ext>
            </a:extLst>
          </p:cNvPr>
          <p:cNvGrpSpPr>
            <a:grpSpLocks/>
          </p:cNvGrpSpPr>
          <p:nvPr/>
        </p:nvGrpSpPr>
        <p:grpSpPr bwMode="auto">
          <a:xfrm rot="2700306">
            <a:off x="4395788" y="1311275"/>
            <a:ext cx="65088" cy="65087"/>
            <a:chOff x="3936" y="1517"/>
            <a:chExt cx="41" cy="41"/>
          </a:xfrm>
        </p:grpSpPr>
        <p:sp>
          <p:nvSpPr>
            <p:cNvPr id="32919" name="Line 121">
              <a:extLst>
                <a:ext uri="{FF2B5EF4-FFF2-40B4-BE49-F238E27FC236}">
                  <a16:creationId xmlns:a16="http://schemas.microsoft.com/office/drawing/2014/main" id="{903C8D57-3CF4-BA49-B7E3-299B9FD473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36" y="151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0" name="Line 122">
              <a:extLst>
                <a:ext uri="{FF2B5EF4-FFF2-40B4-BE49-F238E27FC236}">
                  <a16:creationId xmlns:a16="http://schemas.microsoft.com/office/drawing/2014/main" id="{8581FD62-9E91-604B-A129-0EA45BD3259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54" y="153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88" name="Rectangle 123">
            <a:extLst>
              <a:ext uri="{FF2B5EF4-FFF2-40B4-BE49-F238E27FC236}">
                <a16:creationId xmlns:a16="http://schemas.microsoft.com/office/drawing/2014/main" id="{1808DACB-8D6D-2E4B-91FF-17E54F0BF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1001713"/>
            <a:ext cx="2136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Absolute Polarimeter (H</a:t>
            </a:r>
            <a:r>
              <a:rPr lang="en-US" altLang="en-US" sz="1400">
                <a:sym typeface="Symbol" pitchFamily="2" charset="2"/>
              </a:rPr>
              <a:t></a:t>
            </a:r>
            <a:r>
              <a:rPr lang="en-US" altLang="en-US" sz="1400"/>
              <a:t> jet)</a:t>
            </a:r>
          </a:p>
        </p:txBody>
      </p:sp>
      <p:sp>
        <p:nvSpPr>
          <p:cNvPr id="32889" name="Line 124">
            <a:extLst>
              <a:ext uri="{FF2B5EF4-FFF2-40B4-BE49-F238E27FC236}">
                <a16:creationId xmlns:a16="http://schemas.microsoft.com/office/drawing/2014/main" id="{9E9B9884-8284-EC48-9636-213D4AC5C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3988" y="1187450"/>
            <a:ext cx="363537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Line 125">
            <a:extLst>
              <a:ext uri="{FF2B5EF4-FFF2-40B4-BE49-F238E27FC236}">
                <a16:creationId xmlns:a16="http://schemas.microsoft.com/office/drawing/2014/main" id="{FECC7E05-CCCD-9C4D-AE90-624CCCD27C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5113" y="3997325"/>
            <a:ext cx="9525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1" name="Oval 126">
            <a:extLst>
              <a:ext uri="{FF2B5EF4-FFF2-40B4-BE49-F238E27FC236}">
                <a16:creationId xmlns:a16="http://schemas.microsoft.com/office/drawing/2014/main" id="{109658E6-17B5-8641-A69B-887721A8879B}"/>
              </a:ext>
            </a:extLst>
          </p:cNvPr>
          <p:cNvSpPr>
            <a:spLocks noChangeArrowheads="1"/>
          </p:cNvSpPr>
          <p:nvPr/>
        </p:nvSpPr>
        <p:spPr bwMode="auto">
          <a:xfrm rot="3845359">
            <a:off x="4521200" y="4575175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92" name="Line 127">
            <a:extLst>
              <a:ext uri="{FF2B5EF4-FFF2-40B4-BE49-F238E27FC236}">
                <a16:creationId xmlns:a16="http://schemas.microsoft.com/office/drawing/2014/main" id="{CE4FD947-CBD3-AA43-A5E8-BB7CB1D539F1}"/>
              </a:ext>
            </a:extLst>
          </p:cNvPr>
          <p:cNvSpPr>
            <a:spLocks noChangeAspect="1" noChangeShapeType="1"/>
          </p:cNvSpPr>
          <p:nvPr/>
        </p:nvSpPr>
        <p:spPr bwMode="auto">
          <a:xfrm rot="3845359">
            <a:off x="4614862" y="4616451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Line 128">
            <a:extLst>
              <a:ext uri="{FF2B5EF4-FFF2-40B4-BE49-F238E27FC236}">
                <a16:creationId xmlns:a16="http://schemas.microsoft.com/office/drawing/2014/main" id="{293CB18F-1115-7E41-B67B-F77594138B49}"/>
              </a:ext>
            </a:extLst>
          </p:cNvPr>
          <p:cNvSpPr>
            <a:spLocks noChangeAspect="1" noChangeShapeType="1"/>
          </p:cNvSpPr>
          <p:nvPr/>
        </p:nvSpPr>
        <p:spPr bwMode="auto">
          <a:xfrm rot="3845359">
            <a:off x="4652963" y="463073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Line 129">
            <a:extLst>
              <a:ext uri="{FF2B5EF4-FFF2-40B4-BE49-F238E27FC236}">
                <a16:creationId xmlns:a16="http://schemas.microsoft.com/office/drawing/2014/main" id="{8F17F5F1-7BCC-1341-B39A-DFDFA4A236B0}"/>
              </a:ext>
            </a:extLst>
          </p:cNvPr>
          <p:cNvSpPr>
            <a:spLocks noChangeAspect="1" noChangeShapeType="1"/>
          </p:cNvSpPr>
          <p:nvPr/>
        </p:nvSpPr>
        <p:spPr bwMode="auto">
          <a:xfrm rot="-1554641">
            <a:off x="4578350" y="4529138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Line 130">
            <a:extLst>
              <a:ext uri="{FF2B5EF4-FFF2-40B4-BE49-F238E27FC236}">
                <a16:creationId xmlns:a16="http://schemas.microsoft.com/office/drawing/2014/main" id="{E846178B-B44A-8E41-88BD-C6FF7C16364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1554641">
            <a:off x="4591050" y="4491038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Rectangle 131">
            <a:extLst>
              <a:ext uri="{FF2B5EF4-FFF2-40B4-BE49-F238E27FC236}">
                <a16:creationId xmlns:a16="http://schemas.microsoft.com/office/drawing/2014/main" id="{45D2AF3F-B719-D948-95E3-34BEBED5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581525"/>
            <a:ext cx="10810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pC Polarimeter</a:t>
            </a:r>
          </a:p>
        </p:txBody>
      </p:sp>
      <p:sp>
        <p:nvSpPr>
          <p:cNvPr id="32897" name="Line 132">
            <a:extLst>
              <a:ext uri="{FF2B5EF4-FFF2-40B4-BE49-F238E27FC236}">
                <a16:creationId xmlns:a16="http://schemas.microsoft.com/office/drawing/2014/main" id="{BFE95BB7-0123-424B-9537-E364094A42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02175" y="4683125"/>
            <a:ext cx="327025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Text Box 133">
            <a:extLst>
              <a:ext uri="{FF2B5EF4-FFF2-40B4-BE49-F238E27FC236}">
                <a16:creationId xmlns:a16="http://schemas.microsoft.com/office/drawing/2014/main" id="{5FC3DF00-AC0D-4D42-B96E-1B311B55A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4810125"/>
            <a:ext cx="292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10-25% Helical Partial Siberian Snake</a:t>
            </a:r>
          </a:p>
        </p:txBody>
      </p:sp>
      <p:sp>
        <p:nvSpPr>
          <p:cNvPr id="32899" name="Line 134">
            <a:extLst>
              <a:ext uri="{FF2B5EF4-FFF2-40B4-BE49-F238E27FC236}">
                <a16:creationId xmlns:a16="http://schemas.microsoft.com/office/drawing/2014/main" id="{B91E77EA-9620-334C-B471-EB65843CE5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3313" y="4727575"/>
            <a:ext cx="100012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00" name="Group 135">
            <a:extLst>
              <a:ext uri="{FF2B5EF4-FFF2-40B4-BE49-F238E27FC236}">
                <a16:creationId xmlns:a16="http://schemas.microsoft.com/office/drawing/2014/main" id="{CE8C0B8E-6219-D244-AD9C-999795EE521D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4083050"/>
            <a:ext cx="127000" cy="228600"/>
            <a:chOff x="5420" y="4309"/>
            <a:chExt cx="136" cy="211"/>
          </a:xfrm>
        </p:grpSpPr>
        <p:sp>
          <p:nvSpPr>
            <p:cNvPr id="32917" name="Oval 136">
              <a:extLst>
                <a:ext uri="{FF2B5EF4-FFF2-40B4-BE49-F238E27FC236}">
                  <a16:creationId xmlns:a16="http://schemas.microsoft.com/office/drawing/2014/main" id="{56EEEF0E-ED6C-1E42-958F-D2C7D7F7F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5382" y="4347"/>
              <a:ext cx="211" cy="1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8" name="AutoShape 137">
              <a:extLst>
                <a:ext uri="{FF2B5EF4-FFF2-40B4-BE49-F238E27FC236}">
                  <a16:creationId xmlns:a16="http://schemas.microsoft.com/office/drawing/2014/main" id="{3B9563E4-933A-3E46-A697-5092FD6F4D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5435" y="4371"/>
              <a:ext cx="122" cy="98"/>
            </a:xfrm>
            <a:prstGeom prst="curvedDownArrow">
              <a:avLst>
                <a:gd name="adj1" fmla="val 24898"/>
                <a:gd name="adj2" fmla="val 4979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2901" name="Text Box 138">
            <a:extLst>
              <a:ext uri="{FF2B5EF4-FFF2-40B4-BE49-F238E27FC236}">
                <a16:creationId xmlns:a16="http://schemas.microsoft.com/office/drawing/2014/main" id="{7BDF6AE5-F7EA-B44B-9164-FB94E5F6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57600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5.9% Helical Partial </a:t>
            </a:r>
          </a:p>
          <a:p>
            <a:pPr eaLnBrk="1" hangingPunct="1"/>
            <a:r>
              <a:rPr lang="en-US" altLang="en-US" sz="1400"/>
              <a:t>Siberian Snake</a:t>
            </a:r>
          </a:p>
        </p:txBody>
      </p:sp>
      <p:sp>
        <p:nvSpPr>
          <p:cNvPr id="32902" name="Line 139">
            <a:extLst>
              <a:ext uri="{FF2B5EF4-FFF2-40B4-BE49-F238E27FC236}">
                <a16:creationId xmlns:a16="http://schemas.microsoft.com/office/drawing/2014/main" id="{2A4DEDF7-3D86-264C-BAF7-26E55EC20C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5225" y="3962400"/>
            <a:ext cx="1301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Text Box 141">
            <a:extLst>
              <a:ext uri="{FF2B5EF4-FFF2-40B4-BE49-F238E27FC236}">
                <a16:creationId xmlns:a16="http://schemas.microsoft.com/office/drawing/2014/main" id="{4A34BF7D-A041-7441-A91E-88D8E551D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197225"/>
            <a:ext cx="2014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Spin Rotators (long. pol.)</a:t>
            </a:r>
          </a:p>
        </p:txBody>
      </p:sp>
      <p:sp>
        <p:nvSpPr>
          <p:cNvPr id="32904" name="Line 142">
            <a:extLst>
              <a:ext uri="{FF2B5EF4-FFF2-40B4-BE49-F238E27FC236}">
                <a16:creationId xmlns:a16="http://schemas.microsoft.com/office/drawing/2014/main" id="{810B4DA8-C891-3A4F-AEC9-4938573CE9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41875" y="3190875"/>
            <a:ext cx="2190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Line 143">
            <a:extLst>
              <a:ext uri="{FF2B5EF4-FFF2-40B4-BE49-F238E27FC236}">
                <a16:creationId xmlns:a16="http://schemas.microsoft.com/office/drawing/2014/main" id="{C363FE36-938A-7245-9FF0-B372EC0053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1163" y="3152775"/>
            <a:ext cx="8636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Rectangle 144">
            <a:extLst>
              <a:ext uri="{FF2B5EF4-FFF2-40B4-BE49-F238E27FC236}">
                <a16:creationId xmlns:a16="http://schemas.microsoft.com/office/drawing/2014/main" id="{7309499F-8A87-1342-91A8-E56D74BDC758}"/>
              </a:ext>
            </a:extLst>
          </p:cNvPr>
          <p:cNvSpPr>
            <a:spLocks noChangeArrowheads="1"/>
          </p:cNvSpPr>
          <p:nvPr/>
        </p:nvSpPr>
        <p:spPr bwMode="auto">
          <a:xfrm rot="-1213039">
            <a:off x="6621463" y="2633663"/>
            <a:ext cx="150812" cy="92075"/>
          </a:xfrm>
          <a:prstGeom prst="rect">
            <a:avLst/>
          </a:prstGeom>
          <a:solidFill>
            <a:srgbClr val="33CC3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907" name="Text Box 145">
            <a:extLst>
              <a:ext uri="{FF2B5EF4-FFF2-40B4-BE49-F238E27FC236}">
                <a16:creationId xmlns:a16="http://schemas.microsoft.com/office/drawing/2014/main" id="{B3217D63-5612-3244-B352-AACFE31C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102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Spin flipper</a:t>
            </a:r>
          </a:p>
        </p:txBody>
      </p:sp>
      <p:sp>
        <p:nvSpPr>
          <p:cNvPr id="32908" name="Line 146">
            <a:extLst>
              <a:ext uri="{FF2B5EF4-FFF2-40B4-BE49-F238E27FC236}">
                <a16:creationId xmlns:a16="http://schemas.microsoft.com/office/drawing/2014/main" id="{BA02B8D5-DE1E-8F48-BB32-2B4B031C0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1913" y="2257425"/>
            <a:ext cx="4000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Text Box 147">
            <a:extLst>
              <a:ext uri="{FF2B5EF4-FFF2-40B4-BE49-F238E27FC236}">
                <a16:creationId xmlns:a16="http://schemas.microsoft.com/office/drawing/2014/main" id="{885AD3A0-EB2F-B54E-B77A-96A1C403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1325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Siberian Snakes</a:t>
            </a:r>
          </a:p>
        </p:txBody>
      </p:sp>
      <p:sp>
        <p:nvSpPr>
          <p:cNvPr id="32910" name="Line 148">
            <a:extLst>
              <a:ext uri="{FF2B5EF4-FFF2-40B4-BE49-F238E27FC236}">
                <a16:creationId xmlns:a16="http://schemas.microsoft.com/office/drawing/2014/main" id="{D15AF4E7-B436-B347-B043-B4AC4D04FB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05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11" name="Group 149">
            <a:extLst>
              <a:ext uri="{FF2B5EF4-FFF2-40B4-BE49-F238E27FC236}">
                <a16:creationId xmlns:a16="http://schemas.microsoft.com/office/drawing/2014/main" id="{6B9B1390-8CFB-4F4D-8738-ABBFBD3C609A}"/>
              </a:ext>
            </a:extLst>
          </p:cNvPr>
          <p:cNvGrpSpPr>
            <a:grpSpLocks/>
          </p:cNvGrpSpPr>
          <p:nvPr/>
        </p:nvGrpSpPr>
        <p:grpSpPr bwMode="auto">
          <a:xfrm rot="-2695348">
            <a:off x="3505200" y="4486275"/>
            <a:ext cx="127000" cy="227013"/>
            <a:chOff x="5420" y="4309"/>
            <a:chExt cx="136" cy="211"/>
          </a:xfrm>
        </p:grpSpPr>
        <p:sp>
          <p:nvSpPr>
            <p:cNvPr id="32915" name="Oval 150">
              <a:extLst>
                <a:ext uri="{FF2B5EF4-FFF2-40B4-BE49-F238E27FC236}">
                  <a16:creationId xmlns:a16="http://schemas.microsoft.com/office/drawing/2014/main" id="{DC773BD3-9C6E-8447-9D27-54178C5DA4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5382" y="4347"/>
              <a:ext cx="211" cy="1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6" name="AutoShape 151">
              <a:extLst>
                <a:ext uri="{FF2B5EF4-FFF2-40B4-BE49-F238E27FC236}">
                  <a16:creationId xmlns:a16="http://schemas.microsoft.com/office/drawing/2014/main" id="{ABD7C2C0-E190-F943-B5FC-9EA13DF59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5435" y="4371"/>
              <a:ext cx="122" cy="98"/>
            </a:xfrm>
            <a:prstGeom prst="curvedDownArrow">
              <a:avLst>
                <a:gd name="adj1" fmla="val 24898"/>
                <a:gd name="adj2" fmla="val 4979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32912" name="Picture 19" descr="IMG_1176">
            <a:extLst>
              <a:ext uri="{FF2B5EF4-FFF2-40B4-BE49-F238E27FC236}">
                <a16:creationId xmlns:a16="http://schemas.microsoft.com/office/drawing/2014/main" id="{312265A9-D01E-4940-A374-9C0BC9B5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13" name="Line 143">
            <a:extLst>
              <a:ext uri="{FF2B5EF4-FFF2-40B4-BE49-F238E27FC236}">
                <a16:creationId xmlns:a16="http://schemas.microsoft.com/office/drawing/2014/main" id="{46E57BC8-FA27-A848-B619-881D85F0A9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40386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14" name="Picture 157" descr="2012-0510 OPPIS upgrade work.jpg">
            <a:extLst>
              <a:ext uri="{FF2B5EF4-FFF2-40B4-BE49-F238E27FC236}">
                <a16:creationId xmlns:a16="http://schemas.microsoft.com/office/drawing/2014/main" id="{1AAC7EEB-D9D3-4549-94F8-FDB226D02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913"/>
            <a:ext cx="280828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E0220AC4-EBF7-304F-8B74-EB31AAEDA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Optically pumped polarized 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He gas in high field EBIS solenoid</a:t>
            </a:r>
          </a:p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Feed into electron beam of EBIS for ionization to 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He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2+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without depolarization: ~ 2 x 10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11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polarized 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He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2+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per bunch</a:t>
            </a:r>
            <a:endParaRPr lang="en-US" altLang="en-US" baseline="300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4514" name="Title 4">
            <a:extLst>
              <a:ext uri="{FF2B5EF4-FFF2-40B4-BE49-F238E27FC236}">
                <a16:creationId xmlns:a16="http://schemas.microsoft.com/office/drawing/2014/main" id="{9C71BE4C-DF1E-C94F-96D4-EE56612E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High brightness polarized </a:t>
            </a:r>
            <a:r>
              <a:rPr altLang="en-US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He source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58FB10C0-C587-2249-B32A-18F09EC5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3463"/>
            <a:ext cx="77771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6">
            <a:extLst>
              <a:ext uri="{FF2B5EF4-FFF2-40B4-BE49-F238E27FC236}">
                <a16:creationId xmlns:a16="http://schemas.microsoft.com/office/drawing/2014/main" id="{C7318EBC-7279-8448-A190-A8676F54F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6416675"/>
            <a:ext cx="5508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 baseline="30000">
                <a:solidFill>
                  <a:srgbClr val="A50021"/>
                </a:solidFill>
                <a:latin typeface="Helvetica" pitchFamily="2" charset="0"/>
              </a:rPr>
              <a:t>3</a:t>
            </a:r>
            <a:r>
              <a:rPr lang="en-US" altLang="en-US" sz="1400" b="0">
                <a:solidFill>
                  <a:srgbClr val="A50021"/>
                </a:solidFill>
                <a:latin typeface="Helvetica" pitchFamily="2" charset="0"/>
              </a:rPr>
              <a:t>He</a:t>
            </a:r>
            <a:r>
              <a:rPr lang="en-US" altLang="en-US" sz="1400" b="0" baseline="30000">
                <a:solidFill>
                  <a:srgbClr val="A50021"/>
                </a:solidFill>
                <a:latin typeface="Helvetica" pitchFamily="2" charset="0"/>
              </a:rPr>
              <a:t>+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C2C2687-EF11-1C46-A89C-FB4BC6E70FF8}"/>
              </a:ext>
            </a:extLst>
          </p:cNvPr>
          <p:cNvSpPr/>
          <p:nvPr/>
        </p:nvSpPr>
        <p:spPr>
          <a:xfrm>
            <a:off x="3140075" y="6551613"/>
            <a:ext cx="457200" cy="777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0">
              <a:latin typeface="Helvetica"/>
              <a:cs typeface="Helvetica"/>
            </a:endParaRPr>
          </a:p>
        </p:txBody>
      </p:sp>
      <p:sp>
        <p:nvSpPr>
          <p:cNvPr id="64518" name="TextBox 10">
            <a:extLst>
              <a:ext uri="{FF2B5EF4-FFF2-40B4-BE49-F238E27FC236}">
                <a16:creationId xmlns:a16="http://schemas.microsoft.com/office/drawing/2014/main" id="{B92537E3-4305-4A49-86D3-1B2508D4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6407150"/>
            <a:ext cx="2895600" cy="31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A50021"/>
                </a:solidFill>
                <a:latin typeface="Helvetica" pitchFamily="2" charset="0"/>
              </a:rPr>
              <a:t>Ionization to </a:t>
            </a:r>
            <a:r>
              <a:rPr lang="en-US" altLang="en-US" sz="1400" b="0" baseline="30000">
                <a:solidFill>
                  <a:srgbClr val="A50021"/>
                </a:solidFill>
                <a:latin typeface="Helvetica" pitchFamily="2" charset="0"/>
              </a:rPr>
              <a:t>3</a:t>
            </a:r>
            <a:r>
              <a:rPr lang="en-US" altLang="en-US" sz="1400" b="0">
                <a:solidFill>
                  <a:srgbClr val="A50021"/>
                </a:solidFill>
                <a:latin typeface="Helvetica" pitchFamily="2" charset="0"/>
              </a:rPr>
              <a:t>He</a:t>
            </a:r>
            <a:r>
              <a:rPr lang="en-US" altLang="en-US" sz="1400" b="0" baseline="30000">
                <a:solidFill>
                  <a:srgbClr val="A50021"/>
                </a:solidFill>
                <a:latin typeface="Helvetica" pitchFamily="2" charset="0"/>
              </a:rPr>
              <a:t>++</a:t>
            </a:r>
          </a:p>
        </p:txBody>
      </p:sp>
      <p:sp>
        <p:nvSpPr>
          <p:cNvPr id="64519" name="TextBox 15">
            <a:extLst>
              <a:ext uri="{FF2B5EF4-FFF2-40B4-BE49-F238E27FC236}">
                <a16:creationId xmlns:a16="http://schemas.microsoft.com/office/drawing/2014/main" id="{58BBE75B-9053-E84E-B099-5703089D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2628900"/>
            <a:ext cx="19304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solidFill>
                  <a:srgbClr val="0000FF"/>
                </a:solidFill>
                <a:latin typeface="Helvetica" pitchFamily="2" charset="0"/>
              </a:rPr>
              <a:t>Optical pumping in</a:t>
            </a:r>
          </a:p>
          <a:p>
            <a:r>
              <a:rPr lang="en-US" altLang="en-US" sz="1600" b="0">
                <a:solidFill>
                  <a:srgbClr val="0000FF"/>
                </a:solidFill>
                <a:latin typeface="Helvetica" pitchFamily="2" charset="0"/>
              </a:rPr>
              <a:t>High magnetic field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CA2A17-28E0-4E4E-8D4A-83637954BF2B}"/>
              </a:ext>
            </a:extLst>
          </p:cNvPr>
          <p:cNvCxnSpPr>
            <a:stCxn id="64519" idx="2"/>
          </p:cNvCxnSpPr>
          <p:nvPr/>
        </p:nvCxnSpPr>
        <p:spPr>
          <a:xfrm flipH="1">
            <a:off x="3025775" y="3213100"/>
            <a:ext cx="1193800" cy="1244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1" name="TextBox 21">
            <a:extLst>
              <a:ext uri="{FF2B5EF4-FFF2-40B4-BE49-F238E27FC236}">
                <a16:creationId xmlns:a16="http://schemas.microsoft.com/office/drawing/2014/main" id="{7A9C4CCB-976D-0D4B-A6C0-9B5F7E1EB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42106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solidFill>
                  <a:srgbClr val="C00000"/>
                </a:solidFill>
                <a:latin typeface="Helvetica" pitchFamily="2" charset="0"/>
              </a:rPr>
              <a:t>5.0 T</a:t>
            </a:r>
          </a:p>
        </p:txBody>
      </p:sp>
      <p:sp>
        <p:nvSpPr>
          <p:cNvPr id="64522" name="TextBox 25">
            <a:extLst>
              <a:ext uri="{FF2B5EF4-FFF2-40B4-BE49-F238E27FC236}">
                <a16:creationId xmlns:a16="http://schemas.microsoft.com/office/drawing/2014/main" id="{431300B2-E79E-5D4E-899F-7199E169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00" y="338931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solidFill>
                  <a:srgbClr val="C00000"/>
                </a:solidFill>
                <a:latin typeface="Helvetica" pitchFamily="2" charset="0"/>
              </a:rPr>
              <a:t>5.0 T</a:t>
            </a:r>
          </a:p>
        </p:txBody>
      </p:sp>
      <p:sp>
        <p:nvSpPr>
          <p:cNvPr id="64523" name="TextBox 26">
            <a:extLst>
              <a:ext uri="{FF2B5EF4-FFF2-40B4-BE49-F238E27FC236}">
                <a16:creationId xmlns:a16="http://schemas.microsoft.com/office/drawing/2014/main" id="{5D3D056C-B874-A541-B33D-0E566805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775" y="6286500"/>
            <a:ext cx="1524000" cy="53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A50021"/>
                </a:solidFill>
                <a:latin typeface="Helvetica" pitchFamily="2" charset="0"/>
              </a:rPr>
              <a:t>Up to 2×10</a:t>
            </a:r>
            <a:r>
              <a:rPr lang="en-US" altLang="en-US" sz="1400" b="0" baseline="30000">
                <a:solidFill>
                  <a:srgbClr val="A50021"/>
                </a:solidFill>
                <a:latin typeface="Helvetica" pitchFamily="2" charset="0"/>
              </a:rPr>
              <a:t>11</a:t>
            </a:r>
          </a:p>
          <a:p>
            <a:r>
              <a:rPr lang="en-US" altLang="en-US" sz="1400" b="0" baseline="30000">
                <a:solidFill>
                  <a:srgbClr val="A50021"/>
                </a:solidFill>
                <a:latin typeface="Helvetica" pitchFamily="2" charset="0"/>
              </a:rPr>
              <a:t>3</a:t>
            </a:r>
            <a:r>
              <a:rPr lang="en-US" altLang="en-US" sz="1400" b="0">
                <a:solidFill>
                  <a:srgbClr val="A50021"/>
                </a:solidFill>
                <a:latin typeface="Helvetica" pitchFamily="2" charset="0"/>
              </a:rPr>
              <a:t>He</a:t>
            </a:r>
            <a:r>
              <a:rPr lang="en-US" altLang="en-US" sz="1400" b="0" baseline="30000">
                <a:solidFill>
                  <a:srgbClr val="A50021"/>
                </a:solidFill>
                <a:latin typeface="Helvetica" pitchFamily="2" charset="0"/>
              </a:rPr>
              <a:t>++</a:t>
            </a:r>
            <a:r>
              <a:rPr lang="en-US" altLang="en-US" sz="1400" b="0">
                <a:solidFill>
                  <a:srgbClr val="A50021"/>
                </a:solidFill>
                <a:latin typeface="Helvetica" pitchFamily="2" charset="0"/>
              </a:rPr>
              <a:t> ions/pulse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39FFF906-2EE5-844D-B3E0-28DD5DA3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171700"/>
            <a:ext cx="227488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61ABA8F9-88F1-0645-8C5E-6EBC1CC2869B}"/>
              </a:ext>
            </a:extLst>
          </p:cNvPr>
          <p:cNvSpPr/>
          <p:nvPr/>
        </p:nvSpPr>
        <p:spPr>
          <a:xfrm>
            <a:off x="7026275" y="6515100"/>
            <a:ext cx="457200" cy="777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0">
              <a:latin typeface="Helvetica"/>
              <a:cs typeface="Helvetica"/>
            </a:endParaRPr>
          </a:p>
        </p:txBody>
      </p:sp>
      <p:sp>
        <p:nvSpPr>
          <p:cNvPr id="64526" name="TextBox 9">
            <a:extLst>
              <a:ext uri="{FF2B5EF4-FFF2-40B4-BE49-F238E27FC236}">
                <a16:creationId xmlns:a16="http://schemas.microsoft.com/office/drawing/2014/main" id="{EEF80635-9AAC-F748-8B93-A623FD719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628900"/>
            <a:ext cx="3141663" cy="760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J. Maxwell, C. Epstein, R. Milner, MIT</a:t>
            </a:r>
          </a:p>
          <a:p>
            <a:pPr algn="l"/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J. Alessi, E. Beebe, A. Pikin, J. Ritter</a:t>
            </a:r>
          </a:p>
          <a:p>
            <a:pPr algn="l"/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A. Zelenski, BNL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6782CBEC-5364-584D-A6EC-2AC6932D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Polarized </a:t>
            </a:r>
            <a:r>
              <a:rPr altLang="en-US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He in RHIC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D2B47D12-48C6-4B45-B065-70B263157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7875"/>
            <a:ext cx="8801100" cy="1851025"/>
          </a:xfrm>
        </p:spPr>
        <p:txBody>
          <a:bodyPr/>
          <a:lstStyle/>
          <a:p>
            <a:pPr eaLnBrk="1" hangingPunct="1"/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Polarized </a:t>
            </a:r>
            <a:r>
              <a:rPr lang="en-US" altLang="en-US" sz="1600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He possible from new EBIS (J. Maxwell, Tue., 3:30 pm)</a:t>
            </a:r>
          </a:p>
          <a:p>
            <a:pPr eaLnBrk="1" hangingPunct="1"/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Max. energy in RHIC: 170 GeV/n</a:t>
            </a:r>
          </a:p>
          <a:p>
            <a:pPr eaLnBrk="1" hangingPunct="1"/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Depolarizing res. are stronger, however no depolarization expected with six snakes in RHIC</a:t>
            </a:r>
          </a:p>
          <a:p>
            <a:pPr eaLnBrk="1" hangingPunct="1"/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Accelerated unpolarized </a:t>
            </a:r>
            <a:r>
              <a:rPr lang="en-US" altLang="en-US" sz="1600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He from EBIS in AGS</a:t>
            </a:r>
          </a:p>
          <a:p>
            <a:pPr eaLnBrk="1" hangingPunct="1"/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Relative pol.: </a:t>
            </a:r>
            <a:r>
              <a:rPr lang="en-US" altLang="en-US" sz="1600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He-C CNI polarimeter; successfully tested with unpolarized </a:t>
            </a:r>
            <a:r>
              <a:rPr lang="en-US" altLang="en-US" sz="1600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He</a:t>
            </a:r>
          </a:p>
          <a:p>
            <a:pPr eaLnBrk="1" hangingPunct="1"/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Absolute pol.: </a:t>
            </a:r>
            <a:r>
              <a:rPr lang="en-US" altLang="en-US" sz="1600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He-</a:t>
            </a:r>
            <a:r>
              <a:rPr lang="en-US" altLang="en-US" sz="1600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He CNI polarimeter using polarized </a:t>
            </a:r>
            <a:r>
              <a:rPr lang="en-US" altLang="en-US" sz="1600" baseline="30000">
                <a:latin typeface="Helvetica" pitchFamily="2" charset="0"/>
                <a:ea typeface="ＭＳ Ｐゴシック" panose="020B0600070205080204" pitchFamily="34" charset="-128"/>
              </a:rPr>
              <a:t>3</a:t>
            </a:r>
            <a:r>
              <a:rPr lang="en-US" altLang="en-US" sz="1600">
                <a:latin typeface="Helvetica" pitchFamily="2" charset="0"/>
                <a:ea typeface="ＭＳ Ｐゴシック" panose="020B0600070205080204" pitchFamily="34" charset="-128"/>
              </a:rPr>
              <a:t>He jet?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CBB356E-D7D7-D744-A01D-5652A32EC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2838450"/>
            <a:ext cx="18303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40" name="Freeform 6">
            <a:extLst>
              <a:ext uri="{FF2B5EF4-FFF2-40B4-BE49-F238E27FC236}">
                <a16:creationId xmlns:a16="http://schemas.microsoft.com/office/drawing/2014/main" id="{06485DEF-945A-A045-ABA8-D9C8B2DCDFB1}"/>
              </a:ext>
            </a:extLst>
          </p:cNvPr>
          <p:cNvSpPr>
            <a:spLocks/>
          </p:cNvSpPr>
          <p:nvPr/>
        </p:nvSpPr>
        <p:spPr bwMode="auto">
          <a:xfrm>
            <a:off x="6992938" y="4195763"/>
            <a:ext cx="463550" cy="390525"/>
          </a:xfrm>
          <a:custGeom>
            <a:avLst/>
            <a:gdLst>
              <a:gd name="T0" fmla="*/ 0 w 292"/>
              <a:gd name="T1" fmla="*/ 2147483647 h 246"/>
              <a:gd name="T2" fmla="*/ 2147483647 w 292"/>
              <a:gd name="T3" fmla="*/ 2147483647 h 246"/>
              <a:gd name="T4" fmla="*/ 2147483647 w 292"/>
              <a:gd name="T5" fmla="*/ 2147483647 h 246"/>
              <a:gd name="T6" fmla="*/ 2147483647 w 292"/>
              <a:gd name="T7" fmla="*/ 2147483647 h 246"/>
              <a:gd name="T8" fmla="*/ 2147483647 w 292"/>
              <a:gd name="T9" fmla="*/ 2147483647 h 246"/>
              <a:gd name="T10" fmla="*/ 2147483647 w 292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246"/>
              <a:gd name="T20" fmla="*/ 292 w 292"/>
              <a:gd name="T21" fmla="*/ 246 h 2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F3CA8A6E-EA8B-934C-AE53-A29ED0471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2730500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42" name="Rectangle 9">
            <a:extLst>
              <a:ext uri="{FF2B5EF4-FFF2-40B4-BE49-F238E27FC236}">
                <a16:creationId xmlns:a16="http://schemas.microsoft.com/office/drawing/2014/main" id="{AD70032E-E69D-5540-9CEF-483C7425F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4827588"/>
            <a:ext cx="10207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43" name="Rectangle 10">
            <a:extLst>
              <a:ext uri="{FF2B5EF4-FFF2-40B4-BE49-F238E27FC236}">
                <a16:creationId xmlns:a16="http://schemas.microsoft.com/office/drawing/2014/main" id="{45A5CB2A-3F2A-CC49-88C4-A8B666FD0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4645025"/>
            <a:ext cx="1039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44" name="Rectangle 12">
            <a:extLst>
              <a:ext uri="{FF2B5EF4-FFF2-40B4-BE49-F238E27FC236}">
                <a16:creationId xmlns:a16="http://schemas.microsoft.com/office/drawing/2014/main" id="{C5823F09-5898-7B49-8EE3-D685655B1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4379913"/>
            <a:ext cx="495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i="1" u="sng">
                <a:latin typeface="Helvetica" pitchFamily="2" charset="0"/>
              </a:rPr>
              <a:t>STAR</a:t>
            </a:r>
            <a:endParaRPr lang="en-US" altLang="en-US" b="0">
              <a:latin typeface="Helvetica" pitchFamily="2" charset="0"/>
            </a:endParaRPr>
          </a:p>
        </p:txBody>
      </p:sp>
      <p:sp>
        <p:nvSpPr>
          <p:cNvPr id="65545" name="Rectangle 13">
            <a:extLst>
              <a:ext uri="{FF2B5EF4-FFF2-40B4-BE49-F238E27FC236}">
                <a16:creationId xmlns:a16="http://schemas.microsoft.com/office/drawing/2014/main" id="{D56F9CD1-85E8-4644-84B1-A45F96B4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068763"/>
            <a:ext cx="701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i="1" u="sng">
                <a:latin typeface="Helvetica" pitchFamily="2" charset="0"/>
              </a:rPr>
              <a:t>PHENIX</a:t>
            </a:r>
            <a:endParaRPr lang="en-US" altLang="en-US" b="0">
              <a:latin typeface="Helvetica" pitchFamily="2" charset="0"/>
            </a:endParaRPr>
          </a:p>
        </p:txBody>
      </p:sp>
      <p:sp>
        <p:nvSpPr>
          <p:cNvPr id="65546" name="Rectangle 14">
            <a:extLst>
              <a:ext uri="{FF2B5EF4-FFF2-40B4-BE49-F238E27FC236}">
                <a16:creationId xmlns:a16="http://schemas.microsoft.com/office/drawing/2014/main" id="{B0C8A7EA-694F-3A4E-9B63-0CD0C91B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3670300"/>
            <a:ext cx="9032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47" name="Rectangle 15">
            <a:extLst>
              <a:ext uri="{FF2B5EF4-FFF2-40B4-BE49-F238E27FC236}">
                <a16:creationId xmlns:a16="http://schemas.microsoft.com/office/drawing/2014/main" id="{37555B77-9391-294E-B268-8244B0A5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5813425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48" name="Rectangle 16">
            <a:extLst>
              <a:ext uri="{FF2B5EF4-FFF2-40B4-BE49-F238E27FC236}">
                <a16:creationId xmlns:a16="http://schemas.microsoft.com/office/drawing/2014/main" id="{7757BC0E-69CA-C24A-ABA2-066F942F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5913438"/>
            <a:ext cx="4238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latin typeface="Helvetica" pitchFamily="2" charset="0"/>
              </a:rPr>
              <a:t>AGS</a:t>
            </a:r>
            <a:endParaRPr lang="en-US" altLang="en-US" b="0">
              <a:latin typeface="Helvetica" pitchFamily="2" charset="0"/>
            </a:endParaRPr>
          </a:p>
        </p:txBody>
      </p:sp>
      <p:sp>
        <p:nvSpPr>
          <p:cNvPr id="65549" name="Rectangle 17">
            <a:extLst>
              <a:ext uri="{FF2B5EF4-FFF2-40B4-BE49-F238E27FC236}">
                <a16:creationId xmlns:a16="http://schemas.microsoft.com/office/drawing/2014/main" id="{5DA02853-28EC-E242-9B1C-11035DDD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5708650"/>
            <a:ext cx="628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50" name="Rectangle 18">
            <a:extLst>
              <a:ext uri="{FF2B5EF4-FFF2-40B4-BE49-F238E27FC236}">
                <a16:creationId xmlns:a16="http://schemas.microsoft.com/office/drawing/2014/main" id="{671980F1-0588-E041-8169-C61038D6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5854700"/>
            <a:ext cx="3905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Helvetica" pitchFamily="2" charset="0"/>
              </a:rPr>
              <a:t>LINAC</a:t>
            </a:r>
            <a:endParaRPr lang="en-US" altLang="en-US" sz="800" b="0">
              <a:latin typeface="Helvetica" pitchFamily="2" charset="0"/>
            </a:endParaRPr>
          </a:p>
        </p:txBody>
      </p:sp>
      <p:sp>
        <p:nvSpPr>
          <p:cNvPr id="65551" name="Rectangle 19">
            <a:extLst>
              <a:ext uri="{FF2B5EF4-FFF2-40B4-BE49-F238E27FC236}">
                <a16:creationId xmlns:a16="http://schemas.microsoft.com/office/drawing/2014/main" id="{819BF5A4-A76C-A04A-9A59-6596370F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5411788"/>
            <a:ext cx="5699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Helvetica" pitchFamily="2" charset="0"/>
              </a:rPr>
              <a:t>BOOSTER</a:t>
            </a:r>
            <a:endParaRPr lang="en-US" altLang="en-US" sz="900" b="0">
              <a:latin typeface="Helvetica" pitchFamily="2" charset="0"/>
            </a:endParaRPr>
          </a:p>
        </p:txBody>
      </p:sp>
      <p:sp>
        <p:nvSpPr>
          <p:cNvPr id="65552" name="Rectangle 20">
            <a:extLst>
              <a:ext uri="{FF2B5EF4-FFF2-40B4-BE49-F238E27FC236}">
                <a16:creationId xmlns:a16="http://schemas.microsoft.com/office/drawing/2014/main" id="{83F43DB5-01EE-704F-9919-960B3EC3B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154613"/>
            <a:ext cx="9953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53" name="Oval 21">
            <a:extLst>
              <a:ext uri="{FF2B5EF4-FFF2-40B4-BE49-F238E27FC236}">
                <a16:creationId xmlns:a16="http://schemas.microsoft.com/office/drawing/2014/main" id="{017AC9C0-A05E-D344-BCFC-7B1C83A19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5675313"/>
            <a:ext cx="1658938" cy="744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54" name="Arc 22">
            <a:extLst>
              <a:ext uri="{FF2B5EF4-FFF2-40B4-BE49-F238E27FC236}">
                <a16:creationId xmlns:a16="http://schemas.microsoft.com/office/drawing/2014/main" id="{BAC21C43-BBC3-414A-A867-A9B49058B465}"/>
              </a:ext>
            </a:extLst>
          </p:cNvPr>
          <p:cNvSpPr>
            <a:spLocks/>
          </p:cNvSpPr>
          <p:nvPr/>
        </p:nvSpPr>
        <p:spPr bwMode="auto">
          <a:xfrm flipH="1">
            <a:off x="3132138" y="3243263"/>
            <a:ext cx="1897062" cy="711200"/>
          </a:xfrm>
          <a:custGeom>
            <a:avLst/>
            <a:gdLst>
              <a:gd name="T0" fmla="*/ 2147483647 w 15493"/>
              <a:gd name="T1" fmla="*/ 0 h 21120"/>
              <a:gd name="T2" fmla="*/ 2147483647 w 15493"/>
              <a:gd name="T3" fmla="*/ 2147483647 h 21120"/>
              <a:gd name="T4" fmla="*/ 0 w 15493"/>
              <a:gd name="T5" fmla="*/ 2147483647 h 21120"/>
              <a:gd name="T6" fmla="*/ 0 60000 65536"/>
              <a:gd name="T7" fmla="*/ 0 60000 65536"/>
              <a:gd name="T8" fmla="*/ 0 60000 65536"/>
              <a:gd name="T9" fmla="*/ 0 w 15493"/>
              <a:gd name="T10" fmla="*/ 0 h 21120"/>
              <a:gd name="T11" fmla="*/ 15493 w 15493"/>
              <a:gd name="T12" fmla="*/ 21120 h 2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lnTo>
                  <a:pt x="4529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Arc 23">
            <a:extLst>
              <a:ext uri="{FF2B5EF4-FFF2-40B4-BE49-F238E27FC236}">
                <a16:creationId xmlns:a16="http://schemas.microsoft.com/office/drawing/2014/main" id="{6B715FB3-6B60-1446-821D-60D8FB075B1A}"/>
              </a:ext>
            </a:extLst>
          </p:cNvPr>
          <p:cNvSpPr>
            <a:spLocks/>
          </p:cNvSpPr>
          <p:nvPr/>
        </p:nvSpPr>
        <p:spPr bwMode="auto">
          <a:xfrm flipH="1">
            <a:off x="2322513" y="3663950"/>
            <a:ext cx="2646362" cy="544513"/>
          </a:xfrm>
          <a:custGeom>
            <a:avLst/>
            <a:gdLst>
              <a:gd name="T0" fmla="*/ 2147483647 w 21600"/>
              <a:gd name="T1" fmla="*/ 0 h 16156"/>
              <a:gd name="T2" fmla="*/ 2147483647 w 21600"/>
              <a:gd name="T3" fmla="*/ 2147483647 h 16156"/>
              <a:gd name="T4" fmla="*/ 0 w 21600"/>
              <a:gd name="T5" fmla="*/ 2147483647 h 16156"/>
              <a:gd name="T6" fmla="*/ 0 60000 65536"/>
              <a:gd name="T7" fmla="*/ 0 60000 65536"/>
              <a:gd name="T8" fmla="*/ 0 60000 65536"/>
              <a:gd name="T9" fmla="*/ 0 w 21600"/>
              <a:gd name="T10" fmla="*/ 0 h 16156"/>
              <a:gd name="T11" fmla="*/ 21600 w 21600"/>
              <a:gd name="T12" fmla="*/ 16156 h 16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lnTo>
                  <a:pt x="19847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Arc 24">
            <a:extLst>
              <a:ext uri="{FF2B5EF4-FFF2-40B4-BE49-F238E27FC236}">
                <a16:creationId xmlns:a16="http://schemas.microsoft.com/office/drawing/2014/main" id="{2FF37088-3161-E749-A3EC-8C55B5390E19}"/>
              </a:ext>
            </a:extLst>
          </p:cNvPr>
          <p:cNvSpPr>
            <a:spLocks/>
          </p:cNvSpPr>
          <p:nvPr/>
        </p:nvSpPr>
        <p:spPr bwMode="auto">
          <a:xfrm flipH="1">
            <a:off x="4965700" y="3657600"/>
            <a:ext cx="2646363" cy="538163"/>
          </a:xfrm>
          <a:custGeom>
            <a:avLst/>
            <a:gdLst>
              <a:gd name="T0" fmla="*/ 2147483647 w 21600"/>
              <a:gd name="T1" fmla="*/ 2147483647 h 15969"/>
              <a:gd name="T2" fmla="*/ 2147483647 w 21600"/>
              <a:gd name="T3" fmla="*/ 0 h 15969"/>
              <a:gd name="T4" fmla="*/ 2147483647 w 21600"/>
              <a:gd name="T5" fmla="*/ 2147483647 h 15969"/>
              <a:gd name="T6" fmla="*/ 0 60000 65536"/>
              <a:gd name="T7" fmla="*/ 0 60000 65536"/>
              <a:gd name="T8" fmla="*/ 0 60000 65536"/>
              <a:gd name="T9" fmla="*/ 0 w 21600"/>
              <a:gd name="T10" fmla="*/ 0 h 15969"/>
              <a:gd name="T11" fmla="*/ 21600 w 21600"/>
              <a:gd name="T12" fmla="*/ 15969 h 15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0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0" y="5622"/>
                  <a:pt x="603" y="2705"/>
                  <a:pt x="1772" y="-1"/>
                </a:cubicBezTo>
                <a:lnTo>
                  <a:pt x="21600" y="8570"/>
                </a:lnTo>
                <a:lnTo>
                  <a:pt x="1306" y="15969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Arc 25">
            <a:extLst>
              <a:ext uri="{FF2B5EF4-FFF2-40B4-BE49-F238E27FC236}">
                <a16:creationId xmlns:a16="http://schemas.microsoft.com/office/drawing/2014/main" id="{F37359E4-3CA6-D745-81D6-414B5DC1808F}"/>
              </a:ext>
            </a:extLst>
          </p:cNvPr>
          <p:cNvSpPr>
            <a:spLocks/>
          </p:cNvSpPr>
          <p:nvPr/>
        </p:nvSpPr>
        <p:spPr bwMode="auto">
          <a:xfrm flipH="1">
            <a:off x="5103813" y="3841750"/>
            <a:ext cx="1779587" cy="828675"/>
          </a:xfrm>
          <a:custGeom>
            <a:avLst/>
            <a:gdLst>
              <a:gd name="T0" fmla="*/ 2147483647 w 14614"/>
              <a:gd name="T1" fmla="*/ 2147483647 h 21395"/>
              <a:gd name="T2" fmla="*/ 0 w 14614"/>
              <a:gd name="T3" fmla="*/ 2147483647 h 21395"/>
              <a:gd name="T4" fmla="*/ 2147483647 w 14614"/>
              <a:gd name="T5" fmla="*/ 0 h 21395"/>
              <a:gd name="T6" fmla="*/ 0 60000 65536"/>
              <a:gd name="T7" fmla="*/ 0 60000 65536"/>
              <a:gd name="T8" fmla="*/ 0 60000 65536"/>
              <a:gd name="T9" fmla="*/ 0 w 14614"/>
              <a:gd name="T10" fmla="*/ 0 h 21395"/>
              <a:gd name="T11" fmla="*/ 14614 w 14614"/>
              <a:gd name="T12" fmla="*/ 21395 h 21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lnTo>
                  <a:pt x="11645" y="21395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Arc 26">
            <a:extLst>
              <a:ext uri="{FF2B5EF4-FFF2-40B4-BE49-F238E27FC236}">
                <a16:creationId xmlns:a16="http://schemas.microsoft.com/office/drawing/2014/main" id="{E5481ECC-E952-9D47-8071-1420DEF96DAF}"/>
              </a:ext>
            </a:extLst>
          </p:cNvPr>
          <p:cNvSpPr>
            <a:spLocks/>
          </p:cNvSpPr>
          <p:nvPr/>
        </p:nvSpPr>
        <p:spPr bwMode="auto">
          <a:xfrm flipH="1">
            <a:off x="3109913" y="4032250"/>
            <a:ext cx="1970087" cy="631825"/>
          </a:xfrm>
          <a:custGeom>
            <a:avLst/>
            <a:gdLst>
              <a:gd name="T0" fmla="*/ 2147483647 w 16143"/>
              <a:gd name="T1" fmla="*/ 2147483647 h 21035"/>
              <a:gd name="T2" fmla="*/ 2147483647 w 16143"/>
              <a:gd name="T3" fmla="*/ 2147483647 h 21035"/>
              <a:gd name="T4" fmla="*/ 0 w 16143"/>
              <a:gd name="T5" fmla="*/ 0 h 21035"/>
              <a:gd name="T6" fmla="*/ 0 60000 65536"/>
              <a:gd name="T7" fmla="*/ 0 60000 65536"/>
              <a:gd name="T8" fmla="*/ 0 60000 65536"/>
              <a:gd name="T9" fmla="*/ 0 w 16143"/>
              <a:gd name="T10" fmla="*/ 0 h 21035"/>
              <a:gd name="T11" fmla="*/ 16143 w 16143"/>
              <a:gd name="T12" fmla="*/ 21035 h 21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lnTo>
                  <a:pt x="16143" y="14351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Arc 27">
            <a:extLst>
              <a:ext uri="{FF2B5EF4-FFF2-40B4-BE49-F238E27FC236}">
                <a16:creationId xmlns:a16="http://schemas.microsoft.com/office/drawing/2014/main" id="{5520B25A-06B5-B344-A95E-9D83247C42CC}"/>
              </a:ext>
            </a:extLst>
          </p:cNvPr>
          <p:cNvSpPr>
            <a:spLocks/>
          </p:cNvSpPr>
          <p:nvPr/>
        </p:nvSpPr>
        <p:spPr bwMode="auto">
          <a:xfrm flipH="1">
            <a:off x="4959350" y="3249613"/>
            <a:ext cx="1852613" cy="700087"/>
          </a:xfrm>
          <a:custGeom>
            <a:avLst/>
            <a:gdLst>
              <a:gd name="T0" fmla="*/ 0 w 15115"/>
              <a:gd name="T1" fmla="*/ 2147483647 h 21197"/>
              <a:gd name="T2" fmla="*/ 2147483647 w 15115"/>
              <a:gd name="T3" fmla="*/ 0 h 21197"/>
              <a:gd name="T4" fmla="*/ 2147483647 w 15115"/>
              <a:gd name="T5" fmla="*/ 2147483647 h 21197"/>
              <a:gd name="T6" fmla="*/ 0 60000 65536"/>
              <a:gd name="T7" fmla="*/ 0 60000 65536"/>
              <a:gd name="T8" fmla="*/ 0 60000 65536"/>
              <a:gd name="T9" fmla="*/ 0 w 15115"/>
              <a:gd name="T10" fmla="*/ 0 h 21197"/>
              <a:gd name="T11" fmla="*/ 15115 w 15115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lnTo>
                  <a:pt x="0" y="576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Arc 28">
            <a:extLst>
              <a:ext uri="{FF2B5EF4-FFF2-40B4-BE49-F238E27FC236}">
                <a16:creationId xmlns:a16="http://schemas.microsoft.com/office/drawing/2014/main" id="{D15FCCE4-7741-294A-82B4-B1D7E9DCAAF1}"/>
              </a:ext>
            </a:extLst>
          </p:cNvPr>
          <p:cNvSpPr>
            <a:spLocks/>
          </p:cNvSpPr>
          <p:nvPr/>
        </p:nvSpPr>
        <p:spPr bwMode="auto">
          <a:xfrm>
            <a:off x="4972050" y="3976688"/>
            <a:ext cx="2019300" cy="847725"/>
          </a:xfrm>
          <a:custGeom>
            <a:avLst/>
            <a:gdLst>
              <a:gd name="T0" fmla="*/ 2147483647 w 15361"/>
              <a:gd name="T1" fmla="*/ 2147483647 h 21244"/>
              <a:gd name="T2" fmla="*/ 2147483647 w 15361"/>
              <a:gd name="T3" fmla="*/ 2147483647 h 21244"/>
              <a:gd name="T4" fmla="*/ 0 w 15361"/>
              <a:gd name="T5" fmla="*/ 0 h 21244"/>
              <a:gd name="T6" fmla="*/ 0 60000 65536"/>
              <a:gd name="T7" fmla="*/ 0 60000 65536"/>
              <a:gd name="T8" fmla="*/ 0 60000 65536"/>
              <a:gd name="T9" fmla="*/ 0 w 15361"/>
              <a:gd name="T10" fmla="*/ 0 h 21244"/>
              <a:gd name="T11" fmla="*/ 15361 w 15361"/>
              <a:gd name="T12" fmla="*/ 21244 h 21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lnTo>
                  <a:pt x="15361" y="15185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Arc 29">
            <a:extLst>
              <a:ext uri="{FF2B5EF4-FFF2-40B4-BE49-F238E27FC236}">
                <a16:creationId xmlns:a16="http://schemas.microsoft.com/office/drawing/2014/main" id="{6426031C-ADD8-DB4F-985B-3520F4F3FAF6}"/>
              </a:ext>
            </a:extLst>
          </p:cNvPr>
          <p:cNvSpPr>
            <a:spLocks/>
          </p:cNvSpPr>
          <p:nvPr/>
        </p:nvSpPr>
        <p:spPr bwMode="auto">
          <a:xfrm>
            <a:off x="3006725" y="3976688"/>
            <a:ext cx="1973263" cy="847725"/>
          </a:xfrm>
          <a:custGeom>
            <a:avLst/>
            <a:gdLst>
              <a:gd name="T0" fmla="*/ 2147483647 w 15013"/>
              <a:gd name="T1" fmla="*/ 2147483647 h 21246"/>
              <a:gd name="T2" fmla="*/ 0 w 15013"/>
              <a:gd name="T3" fmla="*/ 2147483647 h 21246"/>
              <a:gd name="T4" fmla="*/ 2147483647 w 15013"/>
              <a:gd name="T5" fmla="*/ 0 h 21246"/>
              <a:gd name="T6" fmla="*/ 0 60000 65536"/>
              <a:gd name="T7" fmla="*/ 0 60000 65536"/>
              <a:gd name="T8" fmla="*/ 0 60000 65536"/>
              <a:gd name="T9" fmla="*/ 0 w 15013"/>
              <a:gd name="T10" fmla="*/ 0 h 21246"/>
              <a:gd name="T11" fmla="*/ 15013 w 15013"/>
              <a:gd name="T12" fmla="*/ 21246 h 2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lnTo>
                  <a:pt x="11119" y="2124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Arc 30">
            <a:extLst>
              <a:ext uri="{FF2B5EF4-FFF2-40B4-BE49-F238E27FC236}">
                <a16:creationId xmlns:a16="http://schemas.microsoft.com/office/drawing/2014/main" id="{ED3EDD5F-F610-BE46-BF7A-DD75F8DFF668}"/>
              </a:ext>
            </a:extLst>
          </p:cNvPr>
          <p:cNvSpPr>
            <a:spLocks/>
          </p:cNvSpPr>
          <p:nvPr/>
        </p:nvSpPr>
        <p:spPr bwMode="auto">
          <a:xfrm>
            <a:off x="2143125" y="3608388"/>
            <a:ext cx="2838450" cy="704850"/>
          </a:xfrm>
          <a:custGeom>
            <a:avLst/>
            <a:gdLst>
              <a:gd name="T0" fmla="*/ 2147483647 w 21600"/>
              <a:gd name="T1" fmla="*/ 2147483647 h 17626"/>
              <a:gd name="T2" fmla="*/ 2147483647 w 21600"/>
              <a:gd name="T3" fmla="*/ 0 h 17626"/>
              <a:gd name="T4" fmla="*/ 2147483647 w 21600"/>
              <a:gd name="T5" fmla="*/ 2147483647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0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0" y="6052"/>
                  <a:pt x="711" y="2892"/>
                  <a:pt x="2082" y="0"/>
                </a:cubicBezTo>
                <a:lnTo>
                  <a:pt x="21600" y="9253"/>
                </a:lnTo>
                <a:lnTo>
                  <a:pt x="1688" y="17626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Arc 31">
            <a:extLst>
              <a:ext uri="{FF2B5EF4-FFF2-40B4-BE49-F238E27FC236}">
                <a16:creationId xmlns:a16="http://schemas.microsoft.com/office/drawing/2014/main" id="{59B150C9-5B7E-784A-9913-84A71D42DBEE}"/>
              </a:ext>
            </a:extLst>
          </p:cNvPr>
          <p:cNvSpPr>
            <a:spLocks/>
          </p:cNvSpPr>
          <p:nvPr/>
        </p:nvSpPr>
        <p:spPr bwMode="auto">
          <a:xfrm>
            <a:off x="3041650" y="3124200"/>
            <a:ext cx="1939925" cy="860425"/>
          </a:xfrm>
          <a:custGeom>
            <a:avLst/>
            <a:gdLst>
              <a:gd name="T0" fmla="*/ 0 w 14768"/>
              <a:gd name="T1" fmla="*/ 2147483647 h 21256"/>
              <a:gd name="T2" fmla="*/ 2147483647 w 14768"/>
              <a:gd name="T3" fmla="*/ 0 h 21256"/>
              <a:gd name="T4" fmla="*/ 2147483647 w 14768"/>
              <a:gd name="T5" fmla="*/ 2147483647 h 21256"/>
              <a:gd name="T6" fmla="*/ 0 60000 65536"/>
              <a:gd name="T7" fmla="*/ 0 60000 65536"/>
              <a:gd name="T8" fmla="*/ 0 60000 65536"/>
              <a:gd name="T9" fmla="*/ 0 w 14768"/>
              <a:gd name="T10" fmla="*/ 0 h 21256"/>
              <a:gd name="T11" fmla="*/ 14768 w 14768"/>
              <a:gd name="T12" fmla="*/ 21256 h 2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lnTo>
                  <a:pt x="0" y="5493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Arc 32">
            <a:extLst>
              <a:ext uri="{FF2B5EF4-FFF2-40B4-BE49-F238E27FC236}">
                <a16:creationId xmlns:a16="http://schemas.microsoft.com/office/drawing/2014/main" id="{9161899C-B5D1-1C4F-B35E-B09FFBDDC09B}"/>
              </a:ext>
            </a:extLst>
          </p:cNvPr>
          <p:cNvSpPr>
            <a:spLocks/>
          </p:cNvSpPr>
          <p:nvPr/>
        </p:nvSpPr>
        <p:spPr bwMode="auto">
          <a:xfrm>
            <a:off x="4972050" y="3128963"/>
            <a:ext cx="1924050" cy="854075"/>
          </a:xfrm>
          <a:custGeom>
            <a:avLst/>
            <a:gdLst>
              <a:gd name="T0" fmla="*/ 2147483647 w 14647"/>
              <a:gd name="T1" fmla="*/ 0 h 21263"/>
              <a:gd name="T2" fmla="*/ 2147483647 w 14647"/>
              <a:gd name="T3" fmla="*/ 2147483647 h 21263"/>
              <a:gd name="T4" fmla="*/ 0 w 14647"/>
              <a:gd name="T5" fmla="*/ 2147483647 h 21263"/>
              <a:gd name="T6" fmla="*/ 0 60000 65536"/>
              <a:gd name="T7" fmla="*/ 0 60000 65536"/>
              <a:gd name="T8" fmla="*/ 0 60000 65536"/>
              <a:gd name="T9" fmla="*/ 0 w 14647"/>
              <a:gd name="T10" fmla="*/ 0 h 21263"/>
              <a:gd name="T11" fmla="*/ 14647 w 14647"/>
              <a:gd name="T12" fmla="*/ 21263 h 2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lnTo>
                  <a:pt x="3802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Arc 33">
            <a:extLst>
              <a:ext uri="{FF2B5EF4-FFF2-40B4-BE49-F238E27FC236}">
                <a16:creationId xmlns:a16="http://schemas.microsoft.com/office/drawing/2014/main" id="{93AF0F79-27E9-3B46-8589-54B8D5C0731D}"/>
              </a:ext>
            </a:extLst>
          </p:cNvPr>
          <p:cNvSpPr>
            <a:spLocks/>
          </p:cNvSpPr>
          <p:nvPr/>
        </p:nvSpPr>
        <p:spPr bwMode="auto">
          <a:xfrm>
            <a:off x="4972050" y="3594100"/>
            <a:ext cx="2838450" cy="715963"/>
          </a:xfrm>
          <a:custGeom>
            <a:avLst/>
            <a:gdLst>
              <a:gd name="T0" fmla="*/ 2147483647 w 21600"/>
              <a:gd name="T1" fmla="*/ 0 h 17979"/>
              <a:gd name="T2" fmla="*/ 2147483647 w 21600"/>
              <a:gd name="T3" fmla="*/ 2147483647 h 17979"/>
              <a:gd name="T4" fmla="*/ 0 w 21600"/>
              <a:gd name="T5" fmla="*/ 2147483647 h 17979"/>
              <a:gd name="T6" fmla="*/ 0 60000 65536"/>
              <a:gd name="T7" fmla="*/ 0 60000 65536"/>
              <a:gd name="T8" fmla="*/ 0 60000 65536"/>
              <a:gd name="T9" fmla="*/ 0 w 21600"/>
              <a:gd name="T10" fmla="*/ 0 h 17979"/>
              <a:gd name="T11" fmla="*/ 21600 w 21600"/>
              <a:gd name="T12" fmla="*/ 17979 h 17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lnTo>
                  <a:pt x="19360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Freeform 34">
            <a:extLst>
              <a:ext uri="{FF2B5EF4-FFF2-40B4-BE49-F238E27FC236}">
                <a16:creationId xmlns:a16="http://schemas.microsoft.com/office/drawing/2014/main" id="{C1FF293D-96FD-FC4C-8166-1BE5750FB2E6}"/>
              </a:ext>
            </a:extLst>
          </p:cNvPr>
          <p:cNvSpPr>
            <a:spLocks/>
          </p:cNvSpPr>
          <p:nvPr/>
        </p:nvSpPr>
        <p:spPr bwMode="auto">
          <a:xfrm>
            <a:off x="4473575" y="4664075"/>
            <a:ext cx="1014413" cy="157163"/>
          </a:xfrm>
          <a:custGeom>
            <a:avLst/>
            <a:gdLst>
              <a:gd name="T0" fmla="*/ 0 w 639"/>
              <a:gd name="T1" fmla="*/ 0 h 99"/>
              <a:gd name="T2" fmla="*/ 2147483647 w 639"/>
              <a:gd name="T3" fmla="*/ 2147483647 h 99"/>
              <a:gd name="T4" fmla="*/ 2147483647 w 639"/>
              <a:gd name="T5" fmla="*/ 2147483647 h 99"/>
              <a:gd name="T6" fmla="*/ 2147483647 w 639"/>
              <a:gd name="T7" fmla="*/ 2147483647 h 99"/>
              <a:gd name="T8" fmla="*/ 2147483647 w 639"/>
              <a:gd name="T9" fmla="*/ 2147483647 h 99"/>
              <a:gd name="T10" fmla="*/ 2147483647 w 639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99"/>
              <a:gd name="T20" fmla="*/ 639 w 639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Freeform 35">
            <a:extLst>
              <a:ext uri="{FF2B5EF4-FFF2-40B4-BE49-F238E27FC236}">
                <a16:creationId xmlns:a16="http://schemas.microsoft.com/office/drawing/2014/main" id="{C77B460A-26A9-2643-AA92-37774ED416DC}"/>
              </a:ext>
            </a:extLst>
          </p:cNvPr>
          <p:cNvSpPr>
            <a:spLocks/>
          </p:cNvSpPr>
          <p:nvPr/>
        </p:nvSpPr>
        <p:spPr bwMode="auto">
          <a:xfrm>
            <a:off x="4465638" y="4668838"/>
            <a:ext cx="1000125" cy="153987"/>
          </a:xfrm>
          <a:custGeom>
            <a:avLst/>
            <a:gdLst>
              <a:gd name="T0" fmla="*/ 0 w 630"/>
              <a:gd name="T1" fmla="*/ 2147483647 h 97"/>
              <a:gd name="T2" fmla="*/ 2147483647 w 630"/>
              <a:gd name="T3" fmla="*/ 2147483647 h 97"/>
              <a:gd name="T4" fmla="*/ 2147483647 w 630"/>
              <a:gd name="T5" fmla="*/ 2147483647 h 97"/>
              <a:gd name="T6" fmla="*/ 2147483647 w 630"/>
              <a:gd name="T7" fmla="*/ 2147483647 h 97"/>
              <a:gd name="T8" fmla="*/ 2147483647 w 630"/>
              <a:gd name="T9" fmla="*/ 2147483647 h 97"/>
              <a:gd name="T10" fmla="*/ 2147483647 w 630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7"/>
              <a:gd name="T20" fmla="*/ 630 w 63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Rectangle 36">
            <a:extLst>
              <a:ext uri="{FF2B5EF4-FFF2-40B4-BE49-F238E27FC236}">
                <a16:creationId xmlns:a16="http://schemas.microsoft.com/office/drawing/2014/main" id="{BDFB25CE-9169-564A-B8CA-9E6CA760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4710113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69" name="Arc 37">
            <a:extLst>
              <a:ext uri="{FF2B5EF4-FFF2-40B4-BE49-F238E27FC236}">
                <a16:creationId xmlns:a16="http://schemas.microsoft.com/office/drawing/2014/main" id="{0D240736-A586-104C-97DA-90FF0D41B8F2}"/>
              </a:ext>
            </a:extLst>
          </p:cNvPr>
          <p:cNvSpPr>
            <a:spLocks/>
          </p:cNvSpPr>
          <p:nvPr/>
        </p:nvSpPr>
        <p:spPr bwMode="auto">
          <a:xfrm>
            <a:off x="3956050" y="4799013"/>
            <a:ext cx="1017588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lnTo>
                  <a:pt x="4198" y="-1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Arc 38">
            <a:extLst>
              <a:ext uri="{FF2B5EF4-FFF2-40B4-BE49-F238E27FC236}">
                <a16:creationId xmlns:a16="http://schemas.microsoft.com/office/drawing/2014/main" id="{E98FF188-C173-A848-AC1D-7916B2C28003}"/>
              </a:ext>
            </a:extLst>
          </p:cNvPr>
          <p:cNvSpPr>
            <a:spLocks/>
          </p:cNvSpPr>
          <p:nvPr/>
        </p:nvSpPr>
        <p:spPr bwMode="auto">
          <a:xfrm flipH="1">
            <a:off x="4978400" y="4799013"/>
            <a:ext cx="1017588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lnTo>
                  <a:pt x="4198" y="-1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Freeform 39">
            <a:extLst>
              <a:ext uri="{FF2B5EF4-FFF2-40B4-BE49-F238E27FC236}">
                <a16:creationId xmlns:a16="http://schemas.microsoft.com/office/drawing/2014/main" id="{107AFA9C-0596-1345-A35E-0DC89BE693EA}"/>
              </a:ext>
            </a:extLst>
          </p:cNvPr>
          <p:cNvSpPr>
            <a:spLocks/>
          </p:cNvSpPr>
          <p:nvPr/>
        </p:nvSpPr>
        <p:spPr bwMode="auto">
          <a:xfrm>
            <a:off x="4468813" y="3124200"/>
            <a:ext cx="1009650" cy="127000"/>
          </a:xfrm>
          <a:custGeom>
            <a:avLst/>
            <a:gdLst>
              <a:gd name="T0" fmla="*/ 0 w 636"/>
              <a:gd name="T1" fmla="*/ 0 h 80"/>
              <a:gd name="T2" fmla="*/ 2147483647 w 636"/>
              <a:gd name="T3" fmla="*/ 2147483647 h 80"/>
              <a:gd name="T4" fmla="*/ 2147483647 w 636"/>
              <a:gd name="T5" fmla="*/ 2147483647 h 80"/>
              <a:gd name="T6" fmla="*/ 2147483647 w 636"/>
              <a:gd name="T7" fmla="*/ 2147483647 h 80"/>
              <a:gd name="T8" fmla="*/ 2147483647 w 636"/>
              <a:gd name="T9" fmla="*/ 2147483647 h 80"/>
              <a:gd name="T10" fmla="*/ 2147483647 w 636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80"/>
              <a:gd name="T20" fmla="*/ 636 w 63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Freeform 40">
            <a:extLst>
              <a:ext uri="{FF2B5EF4-FFF2-40B4-BE49-F238E27FC236}">
                <a16:creationId xmlns:a16="http://schemas.microsoft.com/office/drawing/2014/main" id="{0AA9BDF4-3910-B54E-BDA9-90D71FE9EFAD}"/>
              </a:ext>
            </a:extLst>
          </p:cNvPr>
          <p:cNvSpPr>
            <a:spLocks/>
          </p:cNvSpPr>
          <p:nvPr/>
        </p:nvSpPr>
        <p:spPr bwMode="auto">
          <a:xfrm>
            <a:off x="4465638" y="3121025"/>
            <a:ext cx="1012825" cy="127000"/>
          </a:xfrm>
          <a:custGeom>
            <a:avLst/>
            <a:gdLst>
              <a:gd name="T0" fmla="*/ 0 w 638"/>
              <a:gd name="T1" fmla="*/ 2147483647 h 80"/>
              <a:gd name="T2" fmla="*/ 2147483647 w 638"/>
              <a:gd name="T3" fmla="*/ 2147483647 h 80"/>
              <a:gd name="T4" fmla="*/ 2147483647 w 638"/>
              <a:gd name="T5" fmla="*/ 2147483647 h 80"/>
              <a:gd name="T6" fmla="*/ 2147483647 w 638"/>
              <a:gd name="T7" fmla="*/ 2147483647 h 80"/>
              <a:gd name="T8" fmla="*/ 2147483647 w 638"/>
              <a:gd name="T9" fmla="*/ 0 h 80"/>
              <a:gd name="T10" fmla="*/ 2147483647 w 638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0"/>
              <a:gd name="T20" fmla="*/ 638 w 63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Freeform 41">
            <a:extLst>
              <a:ext uri="{FF2B5EF4-FFF2-40B4-BE49-F238E27FC236}">
                <a16:creationId xmlns:a16="http://schemas.microsoft.com/office/drawing/2014/main" id="{82C2030E-2061-4840-9B6B-72CD30383675}"/>
              </a:ext>
            </a:extLst>
          </p:cNvPr>
          <p:cNvSpPr>
            <a:spLocks/>
          </p:cNvSpPr>
          <p:nvPr/>
        </p:nvSpPr>
        <p:spPr bwMode="auto">
          <a:xfrm>
            <a:off x="2366963" y="4314825"/>
            <a:ext cx="746125" cy="152400"/>
          </a:xfrm>
          <a:custGeom>
            <a:avLst/>
            <a:gdLst>
              <a:gd name="T0" fmla="*/ 0 w 470"/>
              <a:gd name="T1" fmla="*/ 0 h 96"/>
              <a:gd name="T2" fmla="*/ 2147483647 w 470"/>
              <a:gd name="T3" fmla="*/ 2147483647 h 96"/>
              <a:gd name="T4" fmla="*/ 2147483647 w 470"/>
              <a:gd name="T5" fmla="*/ 2147483647 h 96"/>
              <a:gd name="T6" fmla="*/ 2147483647 w 470"/>
              <a:gd name="T7" fmla="*/ 2147483647 h 96"/>
              <a:gd name="T8" fmla="*/ 2147483647 w 470"/>
              <a:gd name="T9" fmla="*/ 2147483647 h 96"/>
              <a:gd name="T10" fmla="*/ 2147483647 w 47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"/>
              <a:gd name="T19" fmla="*/ 0 h 96"/>
              <a:gd name="T20" fmla="*/ 470 w 47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Freeform 42">
            <a:extLst>
              <a:ext uri="{FF2B5EF4-FFF2-40B4-BE49-F238E27FC236}">
                <a16:creationId xmlns:a16="http://schemas.microsoft.com/office/drawing/2014/main" id="{4C7BACE3-7B86-F548-8039-F919176CFD09}"/>
              </a:ext>
            </a:extLst>
          </p:cNvPr>
          <p:cNvSpPr>
            <a:spLocks/>
          </p:cNvSpPr>
          <p:nvPr/>
        </p:nvSpPr>
        <p:spPr bwMode="auto">
          <a:xfrm>
            <a:off x="2490788" y="4206875"/>
            <a:ext cx="523875" cy="393700"/>
          </a:xfrm>
          <a:custGeom>
            <a:avLst/>
            <a:gdLst>
              <a:gd name="T0" fmla="*/ 0 w 330"/>
              <a:gd name="T1" fmla="*/ 0 h 248"/>
              <a:gd name="T2" fmla="*/ 2147483647 w 330"/>
              <a:gd name="T3" fmla="*/ 2147483647 h 248"/>
              <a:gd name="T4" fmla="*/ 2147483647 w 330"/>
              <a:gd name="T5" fmla="*/ 2147483647 h 248"/>
              <a:gd name="T6" fmla="*/ 2147483647 w 330"/>
              <a:gd name="T7" fmla="*/ 2147483647 h 248"/>
              <a:gd name="T8" fmla="*/ 2147483647 w 330"/>
              <a:gd name="T9" fmla="*/ 2147483647 h 248"/>
              <a:gd name="T10" fmla="*/ 2147483647 w 330"/>
              <a:gd name="T11" fmla="*/ 2147483647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8"/>
              <a:gd name="T20" fmla="*/ 330 w 330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Rectangle 43">
            <a:extLst>
              <a:ext uri="{FF2B5EF4-FFF2-40B4-BE49-F238E27FC236}">
                <a16:creationId xmlns:a16="http://schemas.microsoft.com/office/drawing/2014/main" id="{E17466AF-71DF-2F42-8FA5-AB9B76FAE34D}"/>
              </a:ext>
            </a:extLst>
          </p:cNvPr>
          <p:cNvSpPr>
            <a:spLocks noChangeArrowheads="1"/>
          </p:cNvSpPr>
          <p:nvPr/>
        </p:nvSpPr>
        <p:spPr bwMode="auto">
          <a:xfrm rot="1511052">
            <a:off x="2633663" y="4362450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76" name="Freeform 44">
            <a:extLst>
              <a:ext uri="{FF2B5EF4-FFF2-40B4-BE49-F238E27FC236}">
                <a16:creationId xmlns:a16="http://schemas.microsoft.com/office/drawing/2014/main" id="{03780B5E-9546-FE48-ADFB-6FFCC8F6E340}"/>
              </a:ext>
            </a:extLst>
          </p:cNvPr>
          <p:cNvSpPr>
            <a:spLocks/>
          </p:cNvSpPr>
          <p:nvPr/>
        </p:nvSpPr>
        <p:spPr bwMode="auto">
          <a:xfrm>
            <a:off x="2414588" y="3441700"/>
            <a:ext cx="723900" cy="174625"/>
          </a:xfrm>
          <a:custGeom>
            <a:avLst/>
            <a:gdLst>
              <a:gd name="T0" fmla="*/ 0 w 456"/>
              <a:gd name="T1" fmla="*/ 2147483647 h 110"/>
              <a:gd name="T2" fmla="*/ 2147483647 w 456"/>
              <a:gd name="T3" fmla="*/ 2147483647 h 110"/>
              <a:gd name="T4" fmla="*/ 2147483647 w 456"/>
              <a:gd name="T5" fmla="*/ 2147483647 h 110"/>
              <a:gd name="T6" fmla="*/ 2147483647 w 456"/>
              <a:gd name="T7" fmla="*/ 2147483647 h 110"/>
              <a:gd name="T8" fmla="*/ 2147483647 w 456"/>
              <a:gd name="T9" fmla="*/ 2147483647 h 110"/>
              <a:gd name="T10" fmla="*/ 2147483647 w 456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10"/>
              <a:gd name="T20" fmla="*/ 456 w 456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Freeform 45">
            <a:extLst>
              <a:ext uri="{FF2B5EF4-FFF2-40B4-BE49-F238E27FC236}">
                <a16:creationId xmlns:a16="http://schemas.microsoft.com/office/drawing/2014/main" id="{7F9EE4EA-1BDB-CB47-93B8-003305CAA4D6}"/>
              </a:ext>
            </a:extLst>
          </p:cNvPr>
          <p:cNvSpPr>
            <a:spLocks/>
          </p:cNvSpPr>
          <p:nvPr/>
        </p:nvSpPr>
        <p:spPr bwMode="auto">
          <a:xfrm>
            <a:off x="2535238" y="3343275"/>
            <a:ext cx="511175" cy="323850"/>
          </a:xfrm>
          <a:custGeom>
            <a:avLst/>
            <a:gdLst>
              <a:gd name="T0" fmla="*/ 0 w 322"/>
              <a:gd name="T1" fmla="*/ 2147483647 h 204"/>
              <a:gd name="T2" fmla="*/ 2147483647 w 322"/>
              <a:gd name="T3" fmla="*/ 2147483647 h 204"/>
              <a:gd name="T4" fmla="*/ 2147483647 w 322"/>
              <a:gd name="T5" fmla="*/ 2147483647 h 204"/>
              <a:gd name="T6" fmla="*/ 2147483647 w 322"/>
              <a:gd name="T7" fmla="*/ 2147483647 h 204"/>
              <a:gd name="T8" fmla="*/ 2147483647 w 322"/>
              <a:gd name="T9" fmla="*/ 2147483647 h 204"/>
              <a:gd name="T10" fmla="*/ 2147483647 w 322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4"/>
              <a:gd name="T20" fmla="*/ 322 w 322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Freeform 47">
            <a:extLst>
              <a:ext uri="{FF2B5EF4-FFF2-40B4-BE49-F238E27FC236}">
                <a16:creationId xmlns:a16="http://schemas.microsoft.com/office/drawing/2014/main" id="{C18A7D41-0AD4-964F-AE02-F76BD0984432}"/>
              </a:ext>
            </a:extLst>
          </p:cNvPr>
          <p:cNvSpPr>
            <a:spLocks/>
          </p:cNvSpPr>
          <p:nvPr/>
        </p:nvSpPr>
        <p:spPr bwMode="auto">
          <a:xfrm>
            <a:off x="6897688" y="3344863"/>
            <a:ext cx="501650" cy="312737"/>
          </a:xfrm>
          <a:custGeom>
            <a:avLst/>
            <a:gdLst>
              <a:gd name="T0" fmla="*/ 0 w 316"/>
              <a:gd name="T1" fmla="*/ 0 h 197"/>
              <a:gd name="T2" fmla="*/ 2147483647 w 316"/>
              <a:gd name="T3" fmla="*/ 2147483647 h 197"/>
              <a:gd name="T4" fmla="*/ 2147483647 w 316"/>
              <a:gd name="T5" fmla="*/ 2147483647 h 197"/>
              <a:gd name="T6" fmla="*/ 2147483647 w 316"/>
              <a:gd name="T7" fmla="*/ 2147483647 h 197"/>
              <a:gd name="T8" fmla="*/ 2147483647 w 316"/>
              <a:gd name="T9" fmla="*/ 2147483647 h 197"/>
              <a:gd name="T10" fmla="*/ 2147483647 w 316"/>
              <a:gd name="T11" fmla="*/ 2147483647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"/>
              <a:gd name="T19" fmla="*/ 0 h 197"/>
              <a:gd name="T20" fmla="*/ 316 w 316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Freeform 48">
            <a:extLst>
              <a:ext uri="{FF2B5EF4-FFF2-40B4-BE49-F238E27FC236}">
                <a16:creationId xmlns:a16="http://schemas.microsoft.com/office/drawing/2014/main" id="{BFD33293-C93E-E140-B40B-0582E81A32CC}"/>
              </a:ext>
            </a:extLst>
          </p:cNvPr>
          <p:cNvSpPr>
            <a:spLocks/>
          </p:cNvSpPr>
          <p:nvPr/>
        </p:nvSpPr>
        <p:spPr bwMode="auto">
          <a:xfrm>
            <a:off x="6878638" y="4310063"/>
            <a:ext cx="711200" cy="158750"/>
          </a:xfrm>
          <a:custGeom>
            <a:avLst/>
            <a:gdLst>
              <a:gd name="T0" fmla="*/ 0 w 448"/>
              <a:gd name="T1" fmla="*/ 2147483647 h 99"/>
              <a:gd name="T2" fmla="*/ 2147483647 w 448"/>
              <a:gd name="T3" fmla="*/ 2147483647 h 99"/>
              <a:gd name="T4" fmla="*/ 2147483647 w 448"/>
              <a:gd name="T5" fmla="*/ 2147483647 h 99"/>
              <a:gd name="T6" fmla="*/ 2147483647 w 448"/>
              <a:gd name="T7" fmla="*/ 2147483647 h 99"/>
              <a:gd name="T8" fmla="*/ 2147483647 w 448"/>
              <a:gd name="T9" fmla="*/ 2147483647 h 99"/>
              <a:gd name="T10" fmla="*/ 2147483647 w 448"/>
              <a:gd name="T11" fmla="*/ 0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99"/>
              <a:gd name="T20" fmla="*/ 448 w 448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Freeform 49">
            <a:extLst>
              <a:ext uri="{FF2B5EF4-FFF2-40B4-BE49-F238E27FC236}">
                <a16:creationId xmlns:a16="http://schemas.microsoft.com/office/drawing/2014/main" id="{98DE4A65-9A80-B642-B90E-82E39A504490}"/>
              </a:ext>
            </a:extLst>
          </p:cNvPr>
          <p:cNvSpPr>
            <a:spLocks/>
          </p:cNvSpPr>
          <p:nvPr/>
        </p:nvSpPr>
        <p:spPr bwMode="auto">
          <a:xfrm>
            <a:off x="6807200" y="3438525"/>
            <a:ext cx="712788" cy="160338"/>
          </a:xfrm>
          <a:custGeom>
            <a:avLst/>
            <a:gdLst>
              <a:gd name="T0" fmla="*/ 0 w 450"/>
              <a:gd name="T1" fmla="*/ 0 h 96"/>
              <a:gd name="T2" fmla="*/ 2147483647 w 450"/>
              <a:gd name="T3" fmla="*/ 2147483647 h 96"/>
              <a:gd name="T4" fmla="*/ 2147483647 w 450"/>
              <a:gd name="T5" fmla="*/ 0 h 96"/>
              <a:gd name="T6" fmla="*/ 2147483647 w 450"/>
              <a:gd name="T7" fmla="*/ 2147483647 h 96"/>
              <a:gd name="T8" fmla="*/ 2147483647 w 450"/>
              <a:gd name="T9" fmla="*/ 2147483647 h 96"/>
              <a:gd name="T10" fmla="*/ 2147483647 w 45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"/>
              <a:gd name="T19" fmla="*/ 0 h 96"/>
              <a:gd name="T20" fmla="*/ 450 w 45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51">
            <a:extLst>
              <a:ext uri="{FF2B5EF4-FFF2-40B4-BE49-F238E27FC236}">
                <a16:creationId xmlns:a16="http://schemas.microsoft.com/office/drawing/2014/main" id="{8C0BDBA1-80B1-5445-BBC4-B49EAB3D9F1D}"/>
              </a:ext>
            </a:extLst>
          </p:cNvPr>
          <p:cNvSpPr>
            <a:spLocks noChangeArrowheads="1"/>
          </p:cNvSpPr>
          <p:nvPr/>
        </p:nvSpPr>
        <p:spPr bwMode="auto">
          <a:xfrm rot="93880">
            <a:off x="5181600" y="4752975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2" name="AutoShape 52">
            <a:extLst>
              <a:ext uri="{FF2B5EF4-FFF2-40B4-BE49-F238E27FC236}">
                <a16:creationId xmlns:a16="http://schemas.microsoft.com/office/drawing/2014/main" id="{7AF858CC-565E-7E42-9656-1CBEE345F5B1}"/>
              </a:ext>
            </a:extLst>
          </p:cNvPr>
          <p:cNvSpPr>
            <a:spLocks noChangeArrowheads="1"/>
          </p:cNvSpPr>
          <p:nvPr/>
        </p:nvSpPr>
        <p:spPr bwMode="auto">
          <a:xfrm rot="245893">
            <a:off x="5238750" y="477043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3" name="Oval 53">
            <a:extLst>
              <a:ext uri="{FF2B5EF4-FFF2-40B4-BE49-F238E27FC236}">
                <a16:creationId xmlns:a16="http://schemas.microsoft.com/office/drawing/2014/main" id="{7DA28EAC-3C3D-3D4D-92B0-14C68DD2C9DD}"/>
              </a:ext>
            </a:extLst>
          </p:cNvPr>
          <p:cNvSpPr>
            <a:spLocks noChangeArrowheads="1"/>
          </p:cNvSpPr>
          <p:nvPr/>
        </p:nvSpPr>
        <p:spPr bwMode="auto">
          <a:xfrm rot="-205518">
            <a:off x="5173663" y="4611688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4" name="AutoShape 54">
            <a:extLst>
              <a:ext uri="{FF2B5EF4-FFF2-40B4-BE49-F238E27FC236}">
                <a16:creationId xmlns:a16="http://schemas.microsoft.com/office/drawing/2014/main" id="{C8AE417A-6004-6741-A88D-F2A027911FAA}"/>
              </a:ext>
            </a:extLst>
          </p:cNvPr>
          <p:cNvSpPr>
            <a:spLocks noChangeArrowheads="1"/>
          </p:cNvSpPr>
          <p:nvPr/>
        </p:nvSpPr>
        <p:spPr bwMode="auto">
          <a:xfrm rot="-53504">
            <a:off x="5230813" y="4622800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5" name="Oval 55">
            <a:extLst>
              <a:ext uri="{FF2B5EF4-FFF2-40B4-BE49-F238E27FC236}">
                <a16:creationId xmlns:a16="http://schemas.microsoft.com/office/drawing/2014/main" id="{26D65EFD-EC2A-934A-BE7E-568F8AF8BE29}"/>
              </a:ext>
            </a:extLst>
          </p:cNvPr>
          <p:cNvSpPr>
            <a:spLocks noChangeArrowheads="1"/>
          </p:cNvSpPr>
          <p:nvPr/>
        </p:nvSpPr>
        <p:spPr bwMode="auto">
          <a:xfrm rot="-205518">
            <a:off x="4524375" y="4749800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6" name="AutoShape 56">
            <a:extLst>
              <a:ext uri="{FF2B5EF4-FFF2-40B4-BE49-F238E27FC236}">
                <a16:creationId xmlns:a16="http://schemas.microsoft.com/office/drawing/2014/main" id="{15FEE74C-E244-6F42-911D-F86A5BB8C4CF}"/>
              </a:ext>
            </a:extLst>
          </p:cNvPr>
          <p:cNvSpPr>
            <a:spLocks noChangeArrowheads="1"/>
          </p:cNvSpPr>
          <p:nvPr/>
        </p:nvSpPr>
        <p:spPr bwMode="auto">
          <a:xfrm rot="-53504">
            <a:off x="4581525" y="4760913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7" name="Oval 57">
            <a:extLst>
              <a:ext uri="{FF2B5EF4-FFF2-40B4-BE49-F238E27FC236}">
                <a16:creationId xmlns:a16="http://schemas.microsoft.com/office/drawing/2014/main" id="{8B038B26-969B-CF4F-B002-B6B2D200E960}"/>
              </a:ext>
            </a:extLst>
          </p:cNvPr>
          <p:cNvSpPr>
            <a:spLocks noChangeArrowheads="1"/>
          </p:cNvSpPr>
          <p:nvPr/>
        </p:nvSpPr>
        <p:spPr bwMode="auto">
          <a:xfrm rot="93880">
            <a:off x="4518025" y="4608513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8" name="AutoShape 58">
            <a:extLst>
              <a:ext uri="{FF2B5EF4-FFF2-40B4-BE49-F238E27FC236}">
                <a16:creationId xmlns:a16="http://schemas.microsoft.com/office/drawing/2014/main" id="{30F8026E-CBAA-B844-ACC3-6EE7A857056D}"/>
              </a:ext>
            </a:extLst>
          </p:cNvPr>
          <p:cNvSpPr>
            <a:spLocks noChangeArrowheads="1"/>
          </p:cNvSpPr>
          <p:nvPr/>
        </p:nvSpPr>
        <p:spPr bwMode="auto">
          <a:xfrm rot="245893">
            <a:off x="4575175" y="4625975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89" name="Oval 59">
            <a:extLst>
              <a:ext uri="{FF2B5EF4-FFF2-40B4-BE49-F238E27FC236}">
                <a16:creationId xmlns:a16="http://schemas.microsoft.com/office/drawing/2014/main" id="{D6B286BD-15CC-8141-8772-C714BA49B36D}"/>
              </a:ext>
            </a:extLst>
          </p:cNvPr>
          <p:cNvSpPr>
            <a:spLocks noChangeArrowheads="1"/>
          </p:cNvSpPr>
          <p:nvPr/>
        </p:nvSpPr>
        <p:spPr bwMode="auto">
          <a:xfrm rot="814006">
            <a:off x="2941638" y="4394200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0" name="AutoShape 60">
            <a:extLst>
              <a:ext uri="{FF2B5EF4-FFF2-40B4-BE49-F238E27FC236}">
                <a16:creationId xmlns:a16="http://schemas.microsoft.com/office/drawing/2014/main" id="{01120883-AFE0-0543-8F83-47CF0040726F}"/>
              </a:ext>
            </a:extLst>
          </p:cNvPr>
          <p:cNvSpPr>
            <a:spLocks noChangeArrowheads="1"/>
          </p:cNvSpPr>
          <p:nvPr/>
        </p:nvSpPr>
        <p:spPr bwMode="auto">
          <a:xfrm rot="966021">
            <a:off x="2997200" y="4413250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1" name="Oval 61">
            <a:extLst>
              <a:ext uri="{FF2B5EF4-FFF2-40B4-BE49-F238E27FC236}">
                <a16:creationId xmlns:a16="http://schemas.microsoft.com/office/drawing/2014/main" id="{862F2762-8144-B645-8189-07E317108CC5}"/>
              </a:ext>
            </a:extLst>
          </p:cNvPr>
          <p:cNvSpPr>
            <a:spLocks noChangeArrowheads="1"/>
          </p:cNvSpPr>
          <p:nvPr/>
        </p:nvSpPr>
        <p:spPr bwMode="auto">
          <a:xfrm rot="1050912">
            <a:off x="2827338" y="4511675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2" name="AutoShape 62">
            <a:extLst>
              <a:ext uri="{FF2B5EF4-FFF2-40B4-BE49-F238E27FC236}">
                <a16:creationId xmlns:a16="http://schemas.microsoft.com/office/drawing/2014/main" id="{91862671-BB27-4C4B-ADE6-F532FC4AA08A}"/>
              </a:ext>
            </a:extLst>
          </p:cNvPr>
          <p:cNvSpPr>
            <a:spLocks noChangeArrowheads="1"/>
          </p:cNvSpPr>
          <p:nvPr/>
        </p:nvSpPr>
        <p:spPr bwMode="auto">
          <a:xfrm rot="1202926">
            <a:off x="2886075" y="4525963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3" name="Oval 63">
            <a:extLst>
              <a:ext uri="{FF2B5EF4-FFF2-40B4-BE49-F238E27FC236}">
                <a16:creationId xmlns:a16="http://schemas.microsoft.com/office/drawing/2014/main" id="{A7ACA142-EBB2-7B4A-A543-07A18205E49C}"/>
              </a:ext>
            </a:extLst>
          </p:cNvPr>
          <p:cNvSpPr>
            <a:spLocks noChangeArrowheads="1"/>
          </p:cNvSpPr>
          <p:nvPr/>
        </p:nvSpPr>
        <p:spPr bwMode="auto">
          <a:xfrm rot="1911330">
            <a:off x="2378075" y="4137025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4" name="AutoShape 64">
            <a:extLst>
              <a:ext uri="{FF2B5EF4-FFF2-40B4-BE49-F238E27FC236}">
                <a16:creationId xmlns:a16="http://schemas.microsoft.com/office/drawing/2014/main" id="{60707E01-1CBC-4D42-9484-2109A5DC5B28}"/>
              </a:ext>
            </a:extLst>
          </p:cNvPr>
          <p:cNvSpPr>
            <a:spLocks noChangeArrowheads="1"/>
          </p:cNvSpPr>
          <p:nvPr/>
        </p:nvSpPr>
        <p:spPr bwMode="auto">
          <a:xfrm rot="2063342">
            <a:off x="2436813" y="4154488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5" name="Oval 65">
            <a:extLst>
              <a:ext uri="{FF2B5EF4-FFF2-40B4-BE49-F238E27FC236}">
                <a16:creationId xmlns:a16="http://schemas.microsoft.com/office/drawing/2014/main" id="{89475EDD-8A4D-5D42-BA48-F7E9FC0D9A77}"/>
              </a:ext>
            </a:extLst>
          </p:cNvPr>
          <p:cNvSpPr>
            <a:spLocks noChangeArrowheads="1"/>
          </p:cNvSpPr>
          <p:nvPr/>
        </p:nvSpPr>
        <p:spPr bwMode="auto">
          <a:xfrm rot="1594986">
            <a:off x="2278063" y="4248150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6" name="AutoShape 66">
            <a:extLst>
              <a:ext uri="{FF2B5EF4-FFF2-40B4-BE49-F238E27FC236}">
                <a16:creationId xmlns:a16="http://schemas.microsoft.com/office/drawing/2014/main" id="{2298F187-C099-DA45-858C-9A7AEF02338E}"/>
              </a:ext>
            </a:extLst>
          </p:cNvPr>
          <p:cNvSpPr>
            <a:spLocks noChangeArrowheads="1"/>
          </p:cNvSpPr>
          <p:nvPr/>
        </p:nvSpPr>
        <p:spPr bwMode="auto">
          <a:xfrm rot="1746998">
            <a:off x="2333625" y="426878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7" name="Oval 67">
            <a:extLst>
              <a:ext uri="{FF2B5EF4-FFF2-40B4-BE49-F238E27FC236}">
                <a16:creationId xmlns:a16="http://schemas.microsoft.com/office/drawing/2014/main" id="{73165671-C63F-9346-8946-3295AB765179}"/>
              </a:ext>
            </a:extLst>
          </p:cNvPr>
          <p:cNvSpPr>
            <a:spLocks noChangeArrowheads="1"/>
          </p:cNvSpPr>
          <p:nvPr/>
        </p:nvSpPr>
        <p:spPr bwMode="auto">
          <a:xfrm rot="-2650724">
            <a:off x="2163763" y="3649663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8" name="AutoShape 68">
            <a:extLst>
              <a:ext uri="{FF2B5EF4-FFF2-40B4-BE49-F238E27FC236}">
                <a16:creationId xmlns:a16="http://schemas.microsoft.com/office/drawing/2014/main" id="{8D807A16-183A-9640-811E-67460851039D}"/>
              </a:ext>
            </a:extLst>
          </p:cNvPr>
          <p:cNvSpPr>
            <a:spLocks noChangeArrowheads="1"/>
          </p:cNvSpPr>
          <p:nvPr/>
        </p:nvSpPr>
        <p:spPr bwMode="auto">
          <a:xfrm rot="-2498712">
            <a:off x="2217738" y="3659188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599" name="Oval 69">
            <a:extLst>
              <a:ext uri="{FF2B5EF4-FFF2-40B4-BE49-F238E27FC236}">
                <a16:creationId xmlns:a16="http://schemas.microsoft.com/office/drawing/2014/main" id="{2A161226-0ECB-C34D-99F8-B15F95A9063D}"/>
              </a:ext>
            </a:extLst>
          </p:cNvPr>
          <p:cNvSpPr>
            <a:spLocks noChangeArrowheads="1"/>
          </p:cNvSpPr>
          <p:nvPr/>
        </p:nvSpPr>
        <p:spPr bwMode="auto">
          <a:xfrm rot="-2719334">
            <a:off x="2316163" y="3697288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00" name="AutoShape 70">
            <a:extLst>
              <a:ext uri="{FF2B5EF4-FFF2-40B4-BE49-F238E27FC236}">
                <a16:creationId xmlns:a16="http://schemas.microsoft.com/office/drawing/2014/main" id="{08959F7D-310A-E747-B8B0-0BAA7746679B}"/>
              </a:ext>
            </a:extLst>
          </p:cNvPr>
          <p:cNvSpPr>
            <a:spLocks noChangeArrowheads="1"/>
          </p:cNvSpPr>
          <p:nvPr/>
        </p:nvSpPr>
        <p:spPr bwMode="auto">
          <a:xfrm rot="-2567322">
            <a:off x="2365375" y="370363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grpSp>
        <p:nvGrpSpPr>
          <p:cNvPr id="65601" name="Group 152">
            <a:extLst>
              <a:ext uri="{FF2B5EF4-FFF2-40B4-BE49-F238E27FC236}">
                <a16:creationId xmlns:a16="http://schemas.microsoft.com/office/drawing/2014/main" id="{4F6BF047-0201-B34C-A0C7-978119FBCD4E}"/>
              </a:ext>
            </a:extLst>
          </p:cNvPr>
          <p:cNvGrpSpPr>
            <a:grpSpLocks/>
          </p:cNvGrpSpPr>
          <p:nvPr/>
        </p:nvGrpSpPr>
        <p:grpSpPr bwMode="auto">
          <a:xfrm>
            <a:off x="7639050" y="4081463"/>
            <a:ext cx="127000" cy="228600"/>
            <a:chOff x="7639050" y="4017963"/>
            <a:chExt cx="127000" cy="228600"/>
          </a:xfrm>
        </p:grpSpPr>
        <p:sp>
          <p:nvSpPr>
            <p:cNvPr id="65681" name="Oval 71">
              <a:extLst>
                <a:ext uri="{FF2B5EF4-FFF2-40B4-BE49-F238E27FC236}">
                  <a16:creationId xmlns:a16="http://schemas.microsoft.com/office/drawing/2014/main" id="{92B37FA9-F5D9-674E-9957-465D8A1B89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75454">
              <a:off x="7588250" y="4068763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65682" name="AutoShape 72">
              <a:extLst>
                <a:ext uri="{FF2B5EF4-FFF2-40B4-BE49-F238E27FC236}">
                  <a16:creationId xmlns:a16="http://schemas.microsoft.com/office/drawing/2014/main" id="{D60EE6DB-A63B-D141-8355-FF7873AD6B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23441">
              <a:off x="7637463" y="4073525"/>
              <a:ext cx="133350" cy="92075"/>
            </a:xfrm>
            <a:prstGeom prst="curvedDownArrow">
              <a:avLst>
                <a:gd name="adj1" fmla="val 28966"/>
                <a:gd name="adj2" fmla="val 5793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</p:grpSp>
      <p:sp>
        <p:nvSpPr>
          <p:cNvPr id="65602" name="Oval 73">
            <a:extLst>
              <a:ext uri="{FF2B5EF4-FFF2-40B4-BE49-F238E27FC236}">
                <a16:creationId xmlns:a16="http://schemas.microsoft.com/office/drawing/2014/main" id="{A217EBDE-6076-F94B-B858-2A58BC5A5565}"/>
              </a:ext>
            </a:extLst>
          </p:cNvPr>
          <p:cNvSpPr>
            <a:spLocks noChangeArrowheads="1"/>
          </p:cNvSpPr>
          <p:nvPr/>
        </p:nvSpPr>
        <p:spPr bwMode="auto">
          <a:xfrm rot="-2682010">
            <a:off x="7392988" y="4073525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03" name="AutoShape 74">
            <a:extLst>
              <a:ext uri="{FF2B5EF4-FFF2-40B4-BE49-F238E27FC236}">
                <a16:creationId xmlns:a16="http://schemas.microsoft.com/office/drawing/2014/main" id="{66E09027-7604-9B48-8C58-772168460E6F}"/>
              </a:ext>
            </a:extLst>
          </p:cNvPr>
          <p:cNvSpPr>
            <a:spLocks noChangeArrowheads="1"/>
          </p:cNvSpPr>
          <p:nvPr/>
        </p:nvSpPr>
        <p:spPr bwMode="auto">
          <a:xfrm rot="-2529997">
            <a:off x="7446963" y="4083050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04" name="Freeform 75">
            <a:extLst>
              <a:ext uri="{FF2B5EF4-FFF2-40B4-BE49-F238E27FC236}">
                <a16:creationId xmlns:a16="http://schemas.microsoft.com/office/drawing/2014/main" id="{E6B58AA8-D575-4342-A615-51B3CCEEE853}"/>
              </a:ext>
            </a:extLst>
          </p:cNvPr>
          <p:cNvSpPr>
            <a:spLocks/>
          </p:cNvSpPr>
          <p:nvPr/>
        </p:nvSpPr>
        <p:spPr bwMode="auto">
          <a:xfrm>
            <a:off x="3236913" y="5624513"/>
            <a:ext cx="239712" cy="277812"/>
          </a:xfrm>
          <a:custGeom>
            <a:avLst/>
            <a:gdLst>
              <a:gd name="T0" fmla="*/ 2147483647 w 151"/>
              <a:gd name="T1" fmla="*/ 0 h 175"/>
              <a:gd name="T2" fmla="*/ 2147483647 w 151"/>
              <a:gd name="T3" fmla="*/ 2147483647 h 175"/>
              <a:gd name="T4" fmla="*/ 2147483647 w 151"/>
              <a:gd name="T5" fmla="*/ 2147483647 h 175"/>
              <a:gd name="T6" fmla="*/ 0 w 151"/>
              <a:gd name="T7" fmla="*/ 2147483647 h 1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" h="175">
                <a:moveTo>
                  <a:pt x="151" y="0"/>
                </a:moveTo>
                <a:cubicBezTo>
                  <a:pt x="142" y="19"/>
                  <a:pt x="115" y="23"/>
                  <a:pt x="116" y="80"/>
                </a:cubicBezTo>
                <a:cubicBezTo>
                  <a:pt x="122" y="95"/>
                  <a:pt x="135" y="154"/>
                  <a:pt x="127" y="175"/>
                </a:cubicBezTo>
                <a:lnTo>
                  <a:pt x="0" y="13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5" name="Line 76">
            <a:extLst>
              <a:ext uri="{FF2B5EF4-FFF2-40B4-BE49-F238E27FC236}">
                <a16:creationId xmlns:a16="http://schemas.microsoft.com/office/drawing/2014/main" id="{900EB3C7-6F6D-D64F-AE33-686026631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3" y="5549900"/>
            <a:ext cx="200025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6" name="Freeform 77">
            <a:extLst>
              <a:ext uri="{FF2B5EF4-FFF2-40B4-BE49-F238E27FC236}">
                <a16:creationId xmlns:a16="http://schemas.microsoft.com/office/drawing/2014/main" id="{D2D61D6B-9C0B-5143-8D13-72A90546C2E7}"/>
              </a:ext>
            </a:extLst>
          </p:cNvPr>
          <p:cNvSpPr>
            <a:spLocks/>
          </p:cNvSpPr>
          <p:nvPr/>
        </p:nvSpPr>
        <p:spPr bwMode="auto">
          <a:xfrm>
            <a:off x="2368550" y="5591175"/>
            <a:ext cx="163513" cy="144463"/>
          </a:xfrm>
          <a:custGeom>
            <a:avLst/>
            <a:gdLst>
              <a:gd name="T0" fmla="*/ 0 w 103"/>
              <a:gd name="T1" fmla="*/ 2147483647 h 91"/>
              <a:gd name="T2" fmla="*/ 2147483647 w 103"/>
              <a:gd name="T3" fmla="*/ 2147483647 h 91"/>
              <a:gd name="T4" fmla="*/ 2147483647 w 103"/>
              <a:gd name="T5" fmla="*/ 0 h 91"/>
              <a:gd name="T6" fmla="*/ 0 60000 65536"/>
              <a:gd name="T7" fmla="*/ 0 60000 65536"/>
              <a:gd name="T8" fmla="*/ 0 60000 65536"/>
              <a:gd name="T9" fmla="*/ 0 w 103"/>
              <a:gd name="T10" fmla="*/ 0 h 91"/>
              <a:gd name="T11" fmla="*/ 103 w 103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7" name="Freeform 78">
            <a:extLst>
              <a:ext uri="{FF2B5EF4-FFF2-40B4-BE49-F238E27FC236}">
                <a16:creationId xmlns:a16="http://schemas.microsoft.com/office/drawing/2014/main" id="{DB80A534-C963-CC4C-A96A-07A335057F4D}"/>
              </a:ext>
            </a:extLst>
          </p:cNvPr>
          <p:cNvSpPr>
            <a:spLocks/>
          </p:cNvSpPr>
          <p:nvPr/>
        </p:nvSpPr>
        <p:spPr bwMode="auto">
          <a:xfrm>
            <a:off x="3789363" y="5635625"/>
            <a:ext cx="80962" cy="361950"/>
          </a:xfrm>
          <a:custGeom>
            <a:avLst/>
            <a:gdLst>
              <a:gd name="T0" fmla="*/ 2147483647 w 54"/>
              <a:gd name="T1" fmla="*/ 0 h 228"/>
              <a:gd name="T2" fmla="*/ 2147483647 w 54"/>
              <a:gd name="T3" fmla="*/ 2147483647 h 228"/>
              <a:gd name="T4" fmla="*/ 0 w 54"/>
              <a:gd name="T5" fmla="*/ 2147483647 h 2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28">
                <a:moveTo>
                  <a:pt x="34" y="0"/>
                </a:moveTo>
                <a:cubicBezTo>
                  <a:pt x="42" y="37"/>
                  <a:pt x="46" y="77"/>
                  <a:pt x="54" y="114"/>
                </a:cubicBezTo>
                <a:lnTo>
                  <a:pt x="0" y="22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8" name="Oval 79">
            <a:extLst>
              <a:ext uri="{FF2B5EF4-FFF2-40B4-BE49-F238E27FC236}">
                <a16:creationId xmlns:a16="http://schemas.microsoft.com/office/drawing/2014/main" id="{3592E672-07ED-304E-A3BE-7798BB5A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549900"/>
            <a:ext cx="373063" cy="222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09" name="Freeform 80">
            <a:extLst>
              <a:ext uri="{FF2B5EF4-FFF2-40B4-BE49-F238E27FC236}">
                <a16:creationId xmlns:a16="http://schemas.microsoft.com/office/drawing/2014/main" id="{90CACF77-007B-5940-8E4C-C1072C01B0B6}"/>
              </a:ext>
            </a:extLst>
          </p:cNvPr>
          <p:cNvSpPr>
            <a:spLocks/>
          </p:cNvSpPr>
          <p:nvPr/>
        </p:nvSpPr>
        <p:spPr bwMode="auto">
          <a:xfrm>
            <a:off x="4975225" y="5278438"/>
            <a:ext cx="385763" cy="600075"/>
          </a:xfrm>
          <a:custGeom>
            <a:avLst/>
            <a:gdLst>
              <a:gd name="T0" fmla="*/ 2147483647 w 243"/>
              <a:gd name="T1" fmla="*/ 2147483647 h 378"/>
              <a:gd name="T2" fmla="*/ 2147483647 w 243"/>
              <a:gd name="T3" fmla="*/ 2147483647 h 378"/>
              <a:gd name="T4" fmla="*/ 2147483647 w 243"/>
              <a:gd name="T5" fmla="*/ 2147483647 h 378"/>
              <a:gd name="T6" fmla="*/ 0 w 243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78"/>
              <a:gd name="T14" fmla="*/ 243 w 243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0" name="Rectangle 81">
            <a:extLst>
              <a:ext uri="{FF2B5EF4-FFF2-40B4-BE49-F238E27FC236}">
                <a16:creationId xmlns:a16="http://schemas.microsoft.com/office/drawing/2014/main" id="{09A7647F-8AAE-9140-BBB5-07703C03A95B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2192338" y="5614988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11" name="Rectangle 82">
            <a:extLst>
              <a:ext uri="{FF2B5EF4-FFF2-40B4-BE49-F238E27FC236}">
                <a16:creationId xmlns:a16="http://schemas.microsoft.com/office/drawing/2014/main" id="{6214E0EA-CE54-C14A-8CFC-6D40D0C5A2B3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2246313" y="5465763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12" name="Rectangle 83">
            <a:extLst>
              <a:ext uri="{FF2B5EF4-FFF2-40B4-BE49-F238E27FC236}">
                <a16:creationId xmlns:a16="http://schemas.microsoft.com/office/drawing/2014/main" id="{56E01439-C87D-2841-AE7C-EF803ACC6199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2601913" y="5703888"/>
            <a:ext cx="679450" cy="55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13" name="Rectangle 84">
            <a:extLst>
              <a:ext uri="{FF2B5EF4-FFF2-40B4-BE49-F238E27FC236}">
                <a16:creationId xmlns:a16="http://schemas.microsoft.com/office/drawing/2014/main" id="{427E0FA6-675C-C949-8FF6-314CC4BA5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5549900"/>
            <a:ext cx="1174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Pol. H</a:t>
            </a:r>
            <a:r>
              <a:rPr lang="en-US" altLang="en-US" b="0" baseline="30000">
                <a:latin typeface="Helvetica" pitchFamily="2" charset="0"/>
              </a:rPr>
              <a:t>-</a:t>
            </a:r>
            <a:r>
              <a:rPr lang="en-US" altLang="en-US" sz="1400" b="0">
                <a:latin typeface="Helvetica" pitchFamily="2" charset="0"/>
              </a:rPr>
              <a:t> Source</a:t>
            </a:r>
          </a:p>
        </p:txBody>
      </p:sp>
      <p:sp>
        <p:nvSpPr>
          <p:cNvPr id="65614" name="Text Box 85">
            <a:extLst>
              <a:ext uri="{FF2B5EF4-FFF2-40B4-BE49-F238E27FC236}">
                <a16:creationId xmlns:a16="http://schemas.microsoft.com/office/drawing/2014/main" id="{7B863000-B38B-974E-A9B0-05CEE016E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422775"/>
            <a:ext cx="218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Spin Rotators</a:t>
            </a:r>
          </a:p>
          <a:p>
            <a:r>
              <a:rPr lang="en-US" altLang="en-US" sz="1400" b="0">
                <a:latin typeface="Helvetica" pitchFamily="2" charset="0"/>
              </a:rPr>
              <a:t>(longitudinal polarization)</a:t>
            </a:r>
          </a:p>
        </p:txBody>
      </p:sp>
      <p:sp>
        <p:nvSpPr>
          <p:cNvPr id="65615" name="Text Box 86">
            <a:extLst>
              <a:ext uri="{FF2B5EF4-FFF2-40B4-BE49-F238E27FC236}">
                <a16:creationId xmlns:a16="http://schemas.microsoft.com/office/drawing/2014/main" id="{CF0B1DD5-6FE3-A24C-815B-94EE46E6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3778250"/>
            <a:ext cx="1490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Siberian Snakes</a:t>
            </a:r>
          </a:p>
        </p:txBody>
      </p:sp>
      <p:sp>
        <p:nvSpPr>
          <p:cNvPr id="65616" name="Line 87">
            <a:extLst>
              <a:ext uri="{FF2B5EF4-FFF2-40B4-BE49-F238E27FC236}">
                <a16:creationId xmlns:a16="http://schemas.microsoft.com/office/drawing/2014/main" id="{04302EB0-6DF4-1E4F-B158-AA6CDAA824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445000"/>
            <a:ext cx="1793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7" name="Line 88">
            <a:extLst>
              <a:ext uri="{FF2B5EF4-FFF2-40B4-BE49-F238E27FC236}">
                <a16:creationId xmlns:a16="http://schemas.microsoft.com/office/drawing/2014/main" id="{E6390931-7871-824B-AA6D-300D824E4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4635500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8" name="Line 89">
            <a:extLst>
              <a:ext uri="{FF2B5EF4-FFF2-40B4-BE49-F238E27FC236}">
                <a16:creationId xmlns:a16="http://schemas.microsoft.com/office/drawing/2014/main" id="{1CB1DB84-7CD1-C34C-8465-CFA4E46A4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3" y="3306763"/>
            <a:ext cx="249237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Oval 100">
            <a:extLst>
              <a:ext uri="{FF2B5EF4-FFF2-40B4-BE49-F238E27FC236}">
                <a16:creationId xmlns:a16="http://schemas.microsoft.com/office/drawing/2014/main" id="{AD842068-DBFE-1941-9AC7-02D7AF167B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67325" y="3198813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20" name="Line 101">
            <a:extLst>
              <a:ext uri="{FF2B5EF4-FFF2-40B4-BE49-F238E27FC236}">
                <a16:creationId xmlns:a16="http://schemas.microsoft.com/office/drawing/2014/main" id="{08629D20-0C06-E146-A09E-8EE59A1B08FE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5343525" y="3270250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Line 102">
            <a:extLst>
              <a:ext uri="{FF2B5EF4-FFF2-40B4-BE49-F238E27FC236}">
                <a16:creationId xmlns:a16="http://schemas.microsoft.com/office/drawing/2014/main" id="{B9EDD241-6565-2941-A1B5-5A09D2504E0F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5372100" y="3298825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2" name="Line 103">
            <a:extLst>
              <a:ext uri="{FF2B5EF4-FFF2-40B4-BE49-F238E27FC236}">
                <a16:creationId xmlns:a16="http://schemas.microsoft.com/office/drawing/2014/main" id="{3E2998C2-44BB-8B44-9086-034ED924F2A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348288" y="3175000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3" name="Line 104">
            <a:extLst>
              <a:ext uri="{FF2B5EF4-FFF2-40B4-BE49-F238E27FC236}">
                <a16:creationId xmlns:a16="http://schemas.microsoft.com/office/drawing/2014/main" id="{28546CF2-9939-2F44-8675-B36D8CDB51C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376863" y="3146425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4" name="Oval 105">
            <a:extLst>
              <a:ext uri="{FF2B5EF4-FFF2-40B4-BE49-F238E27FC236}">
                <a16:creationId xmlns:a16="http://schemas.microsoft.com/office/drawing/2014/main" id="{3BB00DB3-56C1-684D-8FEA-8E085C90A65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45100" y="3086100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25" name="Line 106">
            <a:extLst>
              <a:ext uri="{FF2B5EF4-FFF2-40B4-BE49-F238E27FC236}">
                <a16:creationId xmlns:a16="http://schemas.microsoft.com/office/drawing/2014/main" id="{175D2A7F-256C-584F-8425-9F8CA0F182FE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5207001" y="3052762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6" name="Line 107">
            <a:extLst>
              <a:ext uri="{FF2B5EF4-FFF2-40B4-BE49-F238E27FC236}">
                <a16:creationId xmlns:a16="http://schemas.microsoft.com/office/drawing/2014/main" id="{0122F1DC-819E-4243-945F-B6E96AC00463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5178426" y="3024187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7" name="Line 108">
            <a:extLst>
              <a:ext uri="{FF2B5EF4-FFF2-40B4-BE49-F238E27FC236}">
                <a16:creationId xmlns:a16="http://schemas.microsoft.com/office/drawing/2014/main" id="{A41A7477-FDE5-F44F-B29C-00ED72C721C9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800000">
            <a:off x="5202238" y="3148013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8" name="Line 109">
            <a:extLst>
              <a:ext uri="{FF2B5EF4-FFF2-40B4-BE49-F238E27FC236}">
                <a16:creationId xmlns:a16="http://schemas.microsoft.com/office/drawing/2014/main" id="{FC4283B7-4C05-FA43-9C2E-F0D5604429A1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800000">
            <a:off x="5173663" y="317658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9" name="Rectangle 114">
            <a:extLst>
              <a:ext uri="{FF2B5EF4-FFF2-40B4-BE49-F238E27FC236}">
                <a16:creationId xmlns:a16="http://schemas.microsoft.com/office/drawing/2014/main" id="{DFDDACFD-8DE0-C24A-8B64-E3E8F71A9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2963863"/>
            <a:ext cx="1487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He3-C Polarimeter</a:t>
            </a:r>
          </a:p>
        </p:txBody>
      </p:sp>
      <p:sp>
        <p:nvSpPr>
          <p:cNvPr id="65630" name="Line 115">
            <a:extLst>
              <a:ext uri="{FF2B5EF4-FFF2-40B4-BE49-F238E27FC236}">
                <a16:creationId xmlns:a16="http://schemas.microsoft.com/office/drawing/2014/main" id="{C4C2D9FB-DC5D-DC4C-BA38-91E49DA6A8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3063" y="3103563"/>
            <a:ext cx="711200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31" name="Oval 116">
            <a:extLst>
              <a:ext uri="{FF2B5EF4-FFF2-40B4-BE49-F238E27FC236}">
                <a16:creationId xmlns:a16="http://schemas.microsoft.com/office/drawing/2014/main" id="{477B3635-D8A7-414F-B42A-054A044FA4EC}"/>
              </a:ext>
            </a:extLst>
          </p:cNvPr>
          <p:cNvSpPr>
            <a:spLocks noChangeArrowheads="1"/>
          </p:cNvSpPr>
          <p:nvPr/>
        </p:nvSpPr>
        <p:spPr bwMode="auto">
          <a:xfrm rot="8100306">
            <a:off x="4919663" y="3132138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grpSp>
        <p:nvGrpSpPr>
          <p:cNvPr id="65632" name="Group 117">
            <a:extLst>
              <a:ext uri="{FF2B5EF4-FFF2-40B4-BE49-F238E27FC236}">
                <a16:creationId xmlns:a16="http://schemas.microsoft.com/office/drawing/2014/main" id="{DFA6768D-FA96-9348-89F5-92188870C901}"/>
              </a:ext>
            </a:extLst>
          </p:cNvPr>
          <p:cNvGrpSpPr>
            <a:grpSpLocks/>
          </p:cNvGrpSpPr>
          <p:nvPr/>
        </p:nvGrpSpPr>
        <p:grpSpPr bwMode="auto">
          <a:xfrm rot="2700306">
            <a:off x="4927600" y="3233738"/>
            <a:ext cx="65087" cy="65088"/>
            <a:chOff x="3936" y="1517"/>
            <a:chExt cx="41" cy="41"/>
          </a:xfrm>
        </p:grpSpPr>
        <p:sp>
          <p:nvSpPr>
            <p:cNvPr id="65679" name="Line 118">
              <a:extLst>
                <a:ext uri="{FF2B5EF4-FFF2-40B4-BE49-F238E27FC236}">
                  <a16:creationId xmlns:a16="http://schemas.microsoft.com/office/drawing/2014/main" id="{F28CC566-9860-4F45-809E-13730C4196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36" y="151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0" name="Line 119">
              <a:extLst>
                <a:ext uri="{FF2B5EF4-FFF2-40B4-BE49-F238E27FC236}">
                  <a16:creationId xmlns:a16="http://schemas.microsoft.com/office/drawing/2014/main" id="{A20C6052-7DA2-C648-A113-03B0E0E5BD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54" y="153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33" name="Group 120">
            <a:extLst>
              <a:ext uri="{FF2B5EF4-FFF2-40B4-BE49-F238E27FC236}">
                <a16:creationId xmlns:a16="http://schemas.microsoft.com/office/drawing/2014/main" id="{404D3F42-A7D2-DC4B-9198-480594972B01}"/>
              </a:ext>
            </a:extLst>
          </p:cNvPr>
          <p:cNvGrpSpPr>
            <a:grpSpLocks/>
          </p:cNvGrpSpPr>
          <p:nvPr/>
        </p:nvGrpSpPr>
        <p:grpSpPr bwMode="auto">
          <a:xfrm rot="2700306">
            <a:off x="4929188" y="3051175"/>
            <a:ext cx="65088" cy="65087"/>
            <a:chOff x="3936" y="1517"/>
            <a:chExt cx="41" cy="41"/>
          </a:xfrm>
        </p:grpSpPr>
        <p:sp>
          <p:nvSpPr>
            <p:cNvPr id="65677" name="Line 121">
              <a:extLst>
                <a:ext uri="{FF2B5EF4-FFF2-40B4-BE49-F238E27FC236}">
                  <a16:creationId xmlns:a16="http://schemas.microsoft.com/office/drawing/2014/main" id="{45030A28-5D3C-AD4D-BD08-8898707C82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36" y="151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Line 122">
              <a:extLst>
                <a:ext uri="{FF2B5EF4-FFF2-40B4-BE49-F238E27FC236}">
                  <a16:creationId xmlns:a16="http://schemas.microsoft.com/office/drawing/2014/main" id="{25A91809-4A0C-474A-8B32-95308895BD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54" y="153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634" name="Rectangle 123">
            <a:extLst>
              <a:ext uri="{FF2B5EF4-FFF2-40B4-BE49-F238E27FC236}">
                <a16:creationId xmlns:a16="http://schemas.microsoft.com/office/drawing/2014/main" id="{216862AA-86FA-D643-A995-1E71D623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3508375"/>
            <a:ext cx="1565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Abs. Pol. (He3</a:t>
            </a:r>
            <a:r>
              <a:rPr lang="en-US" altLang="en-US" sz="1400" b="0">
                <a:latin typeface="Helvetica" pitchFamily="2" charset="0"/>
                <a:sym typeface="Symbol" pitchFamily="2" charset="2"/>
              </a:rPr>
              <a:t></a:t>
            </a:r>
            <a:r>
              <a:rPr lang="en-US" altLang="en-US" sz="1400" b="0">
                <a:latin typeface="Helvetica" pitchFamily="2" charset="0"/>
              </a:rPr>
              <a:t> jet)</a:t>
            </a:r>
          </a:p>
        </p:txBody>
      </p:sp>
      <p:sp>
        <p:nvSpPr>
          <p:cNvPr id="65635" name="Line 124">
            <a:extLst>
              <a:ext uri="{FF2B5EF4-FFF2-40B4-BE49-F238E27FC236}">
                <a16:creationId xmlns:a16="http://schemas.microsoft.com/office/drawing/2014/main" id="{D3B5F9CB-713B-8540-9975-FEFEBB3E3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2639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36" name="Line 125">
            <a:extLst>
              <a:ext uri="{FF2B5EF4-FFF2-40B4-BE49-F238E27FC236}">
                <a16:creationId xmlns:a16="http://schemas.microsoft.com/office/drawing/2014/main" id="{2410D993-3765-934F-AD50-4CE291958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664200"/>
            <a:ext cx="23495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37" name="Oval 126">
            <a:extLst>
              <a:ext uri="{FF2B5EF4-FFF2-40B4-BE49-F238E27FC236}">
                <a16:creationId xmlns:a16="http://schemas.microsoft.com/office/drawing/2014/main" id="{2D207933-E32E-DD41-8ED9-EE1B73EE3DAB}"/>
              </a:ext>
            </a:extLst>
          </p:cNvPr>
          <p:cNvSpPr>
            <a:spLocks noChangeArrowheads="1"/>
          </p:cNvSpPr>
          <p:nvPr/>
        </p:nvSpPr>
        <p:spPr bwMode="auto">
          <a:xfrm rot="3845359">
            <a:off x="5054600" y="6315075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38" name="Line 127">
            <a:extLst>
              <a:ext uri="{FF2B5EF4-FFF2-40B4-BE49-F238E27FC236}">
                <a16:creationId xmlns:a16="http://schemas.microsoft.com/office/drawing/2014/main" id="{CE61FCBE-70F3-1448-8F92-01B47E80A337}"/>
              </a:ext>
            </a:extLst>
          </p:cNvPr>
          <p:cNvSpPr>
            <a:spLocks noChangeAspect="1" noChangeShapeType="1"/>
          </p:cNvSpPr>
          <p:nvPr/>
        </p:nvSpPr>
        <p:spPr bwMode="auto">
          <a:xfrm rot="3845359">
            <a:off x="5148262" y="6356351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39" name="Line 128">
            <a:extLst>
              <a:ext uri="{FF2B5EF4-FFF2-40B4-BE49-F238E27FC236}">
                <a16:creationId xmlns:a16="http://schemas.microsoft.com/office/drawing/2014/main" id="{53C6CC06-BBDB-E242-9FA6-0932832B25F4}"/>
              </a:ext>
            </a:extLst>
          </p:cNvPr>
          <p:cNvSpPr>
            <a:spLocks noChangeAspect="1" noChangeShapeType="1"/>
          </p:cNvSpPr>
          <p:nvPr/>
        </p:nvSpPr>
        <p:spPr bwMode="auto">
          <a:xfrm rot="3845359">
            <a:off x="5186363" y="637063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0" name="Line 129">
            <a:extLst>
              <a:ext uri="{FF2B5EF4-FFF2-40B4-BE49-F238E27FC236}">
                <a16:creationId xmlns:a16="http://schemas.microsoft.com/office/drawing/2014/main" id="{D412C987-9A0B-EA4D-BCC6-DA5858410DB8}"/>
              </a:ext>
            </a:extLst>
          </p:cNvPr>
          <p:cNvSpPr>
            <a:spLocks noChangeAspect="1" noChangeShapeType="1"/>
          </p:cNvSpPr>
          <p:nvPr/>
        </p:nvSpPr>
        <p:spPr bwMode="auto">
          <a:xfrm rot="-1554641">
            <a:off x="5111750" y="6269038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1" name="Line 130">
            <a:extLst>
              <a:ext uri="{FF2B5EF4-FFF2-40B4-BE49-F238E27FC236}">
                <a16:creationId xmlns:a16="http://schemas.microsoft.com/office/drawing/2014/main" id="{8AA012A7-9E69-2845-A91A-7961714B1AC3}"/>
              </a:ext>
            </a:extLst>
          </p:cNvPr>
          <p:cNvSpPr>
            <a:spLocks noChangeAspect="1" noChangeShapeType="1"/>
          </p:cNvSpPr>
          <p:nvPr/>
        </p:nvSpPr>
        <p:spPr bwMode="auto">
          <a:xfrm rot="-1554641">
            <a:off x="5124450" y="6230938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2" name="Rectangle 131">
            <a:extLst>
              <a:ext uri="{FF2B5EF4-FFF2-40B4-BE49-F238E27FC236}">
                <a16:creationId xmlns:a16="http://schemas.microsoft.com/office/drawing/2014/main" id="{3119CED3-E81B-1B48-9A11-4775599F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6235700"/>
            <a:ext cx="1487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He3-C Polarimeter</a:t>
            </a:r>
          </a:p>
        </p:txBody>
      </p:sp>
      <p:sp>
        <p:nvSpPr>
          <p:cNvPr id="65643" name="Line 132">
            <a:extLst>
              <a:ext uri="{FF2B5EF4-FFF2-40B4-BE49-F238E27FC236}">
                <a16:creationId xmlns:a16="http://schemas.microsoft.com/office/drawing/2014/main" id="{C3ADD409-701B-1040-BFDE-742185C9E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6388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4" name="Text Box 133">
            <a:extLst>
              <a:ext uri="{FF2B5EF4-FFF2-40B4-BE49-F238E27FC236}">
                <a16:creationId xmlns:a16="http://schemas.microsoft.com/office/drawing/2014/main" id="{E08CB423-55CD-134F-AEBC-272139A3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6550025"/>
            <a:ext cx="321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20-50% Helical Partial Siberian Snake</a:t>
            </a:r>
          </a:p>
        </p:txBody>
      </p:sp>
      <p:sp>
        <p:nvSpPr>
          <p:cNvPr id="65645" name="Line 134">
            <a:extLst>
              <a:ext uri="{FF2B5EF4-FFF2-40B4-BE49-F238E27FC236}">
                <a16:creationId xmlns:a16="http://schemas.microsoft.com/office/drawing/2014/main" id="{D6853908-CEA7-2043-A585-6CB4631D86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6713" y="6467475"/>
            <a:ext cx="100012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46" name="Group 135">
            <a:extLst>
              <a:ext uri="{FF2B5EF4-FFF2-40B4-BE49-F238E27FC236}">
                <a16:creationId xmlns:a16="http://schemas.microsoft.com/office/drawing/2014/main" id="{F1B1F1BB-36A5-904B-9092-B18957DEE56A}"/>
              </a:ext>
            </a:extLst>
          </p:cNvPr>
          <p:cNvGrpSpPr>
            <a:grpSpLocks/>
          </p:cNvGrpSpPr>
          <p:nvPr/>
        </p:nvGrpSpPr>
        <p:grpSpPr bwMode="auto">
          <a:xfrm>
            <a:off x="5319713" y="5822950"/>
            <a:ext cx="127000" cy="228600"/>
            <a:chOff x="5420" y="4309"/>
            <a:chExt cx="136" cy="211"/>
          </a:xfrm>
        </p:grpSpPr>
        <p:sp>
          <p:nvSpPr>
            <p:cNvPr id="65675" name="Oval 136">
              <a:extLst>
                <a:ext uri="{FF2B5EF4-FFF2-40B4-BE49-F238E27FC236}">
                  <a16:creationId xmlns:a16="http://schemas.microsoft.com/office/drawing/2014/main" id="{28B80F06-1D89-C447-83D8-9C999892A9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5382" y="4347"/>
              <a:ext cx="211" cy="1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65676" name="AutoShape 137">
              <a:extLst>
                <a:ext uri="{FF2B5EF4-FFF2-40B4-BE49-F238E27FC236}">
                  <a16:creationId xmlns:a16="http://schemas.microsoft.com/office/drawing/2014/main" id="{A12600C0-2E53-C04F-8026-D8C5D80551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5435" y="4371"/>
              <a:ext cx="122" cy="98"/>
            </a:xfrm>
            <a:prstGeom prst="curvedDownArrow">
              <a:avLst>
                <a:gd name="adj1" fmla="val 24898"/>
                <a:gd name="adj2" fmla="val 4979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</p:grpSp>
      <p:sp>
        <p:nvSpPr>
          <p:cNvPr id="65647" name="Text Box 138">
            <a:extLst>
              <a:ext uri="{FF2B5EF4-FFF2-40B4-BE49-F238E27FC236}">
                <a16:creationId xmlns:a16="http://schemas.microsoft.com/office/drawing/2014/main" id="{7C1E7A80-C334-6B45-B68F-9387F2624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397500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15 % Helical Partial </a:t>
            </a:r>
          </a:p>
          <a:p>
            <a:r>
              <a:rPr lang="en-US" altLang="en-US" sz="1400" b="0">
                <a:latin typeface="Helvetica" pitchFamily="2" charset="0"/>
              </a:rPr>
              <a:t>Siberian Snake</a:t>
            </a:r>
          </a:p>
        </p:txBody>
      </p:sp>
      <p:sp>
        <p:nvSpPr>
          <p:cNvPr id="65648" name="Line 139">
            <a:extLst>
              <a:ext uri="{FF2B5EF4-FFF2-40B4-BE49-F238E27FC236}">
                <a16:creationId xmlns:a16="http://schemas.microsoft.com/office/drawing/2014/main" id="{54EB2333-E002-834A-A41A-44100FCC9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5702300"/>
            <a:ext cx="1301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9" name="Text Box 141">
            <a:extLst>
              <a:ext uri="{FF2B5EF4-FFF2-40B4-BE49-F238E27FC236}">
                <a16:creationId xmlns:a16="http://schemas.microsoft.com/office/drawing/2014/main" id="{879F8AB0-C1E3-4A4D-B701-A21129E71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4937125"/>
            <a:ext cx="217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Spin Rotators (long. pol.)</a:t>
            </a:r>
          </a:p>
        </p:txBody>
      </p:sp>
      <p:sp>
        <p:nvSpPr>
          <p:cNvPr id="65650" name="Line 142">
            <a:extLst>
              <a:ext uri="{FF2B5EF4-FFF2-40B4-BE49-F238E27FC236}">
                <a16:creationId xmlns:a16="http://schemas.microsoft.com/office/drawing/2014/main" id="{696E6BCC-BC54-6D48-BADF-5F27B6D3D3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5275" y="4930775"/>
            <a:ext cx="2190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51" name="Line 143">
            <a:extLst>
              <a:ext uri="{FF2B5EF4-FFF2-40B4-BE49-F238E27FC236}">
                <a16:creationId xmlns:a16="http://schemas.microsoft.com/office/drawing/2014/main" id="{61302628-1F1E-9C48-AC3F-5B9C0D8332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4563" y="4892675"/>
            <a:ext cx="8636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52" name="Text Box 145">
            <a:extLst>
              <a:ext uri="{FF2B5EF4-FFF2-40B4-BE49-F238E27FC236}">
                <a16:creationId xmlns:a16="http://schemas.microsoft.com/office/drawing/2014/main" id="{D364F1BE-13FB-4547-B58B-B895808A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111500"/>
            <a:ext cx="1084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Spin flipper</a:t>
            </a:r>
          </a:p>
        </p:txBody>
      </p:sp>
      <p:sp>
        <p:nvSpPr>
          <p:cNvPr id="65653" name="Line 146">
            <a:extLst>
              <a:ext uri="{FF2B5EF4-FFF2-40B4-BE49-F238E27FC236}">
                <a16:creationId xmlns:a16="http://schemas.microsoft.com/office/drawing/2014/main" id="{01520BAB-6EE9-594E-B7C4-6E73E6C8E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5450" y="3975100"/>
            <a:ext cx="5699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54" name="Text Box 147">
            <a:extLst>
              <a:ext uri="{FF2B5EF4-FFF2-40B4-BE49-F238E27FC236}">
                <a16:creationId xmlns:a16="http://schemas.microsoft.com/office/drawing/2014/main" id="{85BA2AF6-FD1C-5D42-BDBF-CF5FC094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3797300"/>
            <a:ext cx="1490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Siberian Snakes</a:t>
            </a:r>
          </a:p>
        </p:txBody>
      </p:sp>
      <p:sp>
        <p:nvSpPr>
          <p:cNvPr id="65655" name="Line 148">
            <a:extLst>
              <a:ext uri="{FF2B5EF4-FFF2-40B4-BE49-F238E27FC236}">
                <a16:creationId xmlns:a16="http://schemas.microsoft.com/office/drawing/2014/main" id="{0BCE9913-D2D6-EB45-99E3-14EE618FE4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7973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56" name="Group 149">
            <a:extLst>
              <a:ext uri="{FF2B5EF4-FFF2-40B4-BE49-F238E27FC236}">
                <a16:creationId xmlns:a16="http://schemas.microsoft.com/office/drawing/2014/main" id="{5D89EFD2-BB25-4D4F-B72C-851C53B36642}"/>
              </a:ext>
            </a:extLst>
          </p:cNvPr>
          <p:cNvGrpSpPr>
            <a:grpSpLocks/>
          </p:cNvGrpSpPr>
          <p:nvPr/>
        </p:nvGrpSpPr>
        <p:grpSpPr bwMode="auto">
          <a:xfrm rot="-2695348">
            <a:off x="4038600" y="6226175"/>
            <a:ext cx="127000" cy="227013"/>
            <a:chOff x="5420" y="4309"/>
            <a:chExt cx="136" cy="211"/>
          </a:xfrm>
        </p:grpSpPr>
        <p:sp>
          <p:nvSpPr>
            <p:cNvPr id="65673" name="Oval 150">
              <a:extLst>
                <a:ext uri="{FF2B5EF4-FFF2-40B4-BE49-F238E27FC236}">
                  <a16:creationId xmlns:a16="http://schemas.microsoft.com/office/drawing/2014/main" id="{755509E9-9A3C-DD49-BFDF-FBD8F31C5B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5382" y="4347"/>
              <a:ext cx="211" cy="1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65674" name="AutoShape 151">
              <a:extLst>
                <a:ext uri="{FF2B5EF4-FFF2-40B4-BE49-F238E27FC236}">
                  <a16:creationId xmlns:a16="http://schemas.microsoft.com/office/drawing/2014/main" id="{E5777617-FD47-EF4C-9D25-223CC1CA60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5435" y="4371"/>
              <a:ext cx="122" cy="98"/>
            </a:xfrm>
            <a:prstGeom prst="curvedDownArrow">
              <a:avLst>
                <a:gd name="adj1" fmla="val 24898"/>
                <a:gd name="adj2" fmla="val 4979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</p:grpSp>
      <p:sp>
        <p:nvSpPr>
          <p:cNvPr id="65657" name="Oval 71">
            <a:extLst>
              <a:ext uri="{FF2B5EF4-FFF2-40B4-BE49-F238E27FC236}">
                <a16:creationId xmlns:a16="http://schemas.microsoft.com/office/drawing/2014/main" id="{37C6A78B-6B49-E246-8DE3-ACD45007DE5C}"/>
              </a:ext>
            </a:extLst>
          </p:cNvPr>
          <p:cNvSpPr>
            <a:spLocks noChangeArrowheads="1"/>
          </p:cNvSpPr>
          <p:nvPr/>
        </p:nvSpPr>
        <p:spPr bwMode="auto">
          <a:xfrm rot="-142621">
            <a:off x="5468938" y="4598988"/>
            <a:ext cx="228600" cy="1270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58" name="AutoShape 72">
            <a:extLst>
              <a:ext uri="{FF2B5EF4-FFF2-40B4-BE49-F238E27FC236}">
                <a16:creationId xmlns:a16="http://schemas.microsoft.com/office/drawing/2014/main" id="{0A9B13D0-EFEF-714D-9FDD-A34F46613558}"/>
              </a:ext>
            </a:extLst>
          </p:cNvPr>
          <p:cNvSpPr>
            <a:spLocks noChangeArrowheads="1"/>
          </p:cNvSpPr>
          <p:nvPr/>
        </p:nvSpPr>
        <p:spPr bwMode="auto">
          <a:xfrm rot="9392">
            <a:off x="5527675" y="4608513"/>
            <a:ext cx="133350" cy="92075"/>
          </a:xfrm>
          <a:prstGeom prst="curvedDownArrow">
            <a:avLst>
              <a:gd name="adj1" fmla="val 28966"/>
              <a:gd name="adj2" fmla="val 5793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59" name="Oval 71">
            <a:extLst>
              <a:ext uri="{FF2B5EF4-FFF2-40B4-BE49-F238E27FC236}">
                <a16:creationId xmlns:a16="http://schemas.microsoft.com/office/drawing/2014/main" id="{253B7FEC-EA44-3B43-81EB-E94A102662B2}"/>
              </a:ext>
            </a:extLst>
          </p:cNvPr>
          <p:cNvSpPr>
            <a:spLocks noChangeArrowheads="1"/>
          </p:cNvSpPr>
          <p:nvPr/>
        </p:nvSpPr>
        <p:spPr bwMode="auto">
          <a:xfrm rot="613829">
            <a:off x="3103563" y="4589463"/>
            <a:ext cx="228600" cy="1270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60" name="AutoShape 72">
            <a:extLst>
              <a:ext uri="{FF2B5EF4-FFF2-40B4-BE49-F238E27FC236}">
                <a16:creationId xmlns:a16="http://schemas.microsoft.com/office/drawing/2014/main" id="{C125172E-14EB-F441-997A-EB229170BFF9}"/>
              </a:ext>
            </a:extLst>
          </p:cNvPr>
          <p:cNvSpPr>
            <a:spLocks noChangeArrowheads="1"/>
          </p:cNvSpPr>
          <p:nvPr/>
        </p:nvSpPr>
        <p:spPr bwMode="auto">
          <a:xfrm rot="765842">
            <a:off x="3162300" y="4600575"/>
            <a:ext cx="133350" cy="92075"/>
          </a:xfrm>
          <a:prstGeom prst="curvedDownArrow">
            <a:avLst>
              <a:gd name="adj1" fmla="val 28966"/>
              <a:gd name="adj2" fmla="val 5793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61" name="Oval 71">
            <a:extLst>
              <a:ext uri="{FF2B5EF4-FFF2-40B4-BE49-F238E27FC236}">
                <a16:creationId xmlns:a16="http://schemas.microsoft.com/office/drawing/2014/main" id="{9A4BA3EF-CBB5-0F48-A3C2-522390D46C69}"/>
              </a:ext>
            </a:extLst>
          </p:cNvPr>
          <p:cNvSpPr>
            <a:spLocks noChangeArrowheads="1"/>
          </p:cNvSpPr>
          <p:nvPr/>
        </p:nvSpPr>
        <p:spPr bwMode="auto">
          <a:xfrm rot="693070">
            <a:off x="6578600" y="3344863"/>
            <a:ext cx="228600" cy="1270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62" name="AutoShape 72">
            <a:extLst>
              <a:ext uri="{FF2B5EF4-FFF2-40B4-BE49-F238E27FC236}">
                <a16:creationId xmlns:a16="http://schemas.microsoft.com/office/drawing/2014/main" id="{72CAE1CE-BDD6-224B-85A1-90EF70EE0AA9}"/>
              </a:ext>
            </a:extLst>
          </p:cNvPr>
          <p:cNvSpPr>
            <a:spLocks noChangeArrowheads="1"/>
          </p:cNvSpPr>
          <p:nvPr/>
        </p:nvSpPr>
        <p:spPr bwMode="auto">
          <a:xfrm rot="845083">
            <a:off x="6637338" y="3355975"/>
            <a:ext cx="133350" cy="92075"/>
          </a:xfrm>
          <a:prstGeom prst="curvedDownArrow">
            <a:avLst>
              <a:gd name="adj1" fmla="val 28966"/>
              <a:gd name="adj2" fmla="val 5793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63" name="Oval 71">
            <a:extLst>
              <a:ext uri="{FF2B5EF4-FFF2-40B4-BE49-F238E27FC236}">
                <a16:creationId xmlns:a16="http://schemas.microsoft.com/office/drawing/2014/main" id="{1004DD64-790C-C344-A591-A46B4CFEB0FE}"/>
              </a:ext>
            </a:extLst>
          </p:cNvPr>
          <p:cNvSpPr>
            <a:spLocks noChangeArrowheads="1"/>
          </p:cNvSpPr>
          <p:nvPr/>
        </p:nvSpPr>
        <p:spPr bwMode="auto">
          <a:xfrm rot="-269480">
            <a:off x="4135438" y="3078163"/>
            <a:ext cx="228600" cy="1270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64" name="AutoShape 72">
            <a:extLst>
              <a:ext uri="{FF2B5EF4-FFF2-40B4-BE49-F238E27FC236}">
                <a16:creationId xmlns:a16="http://schemas.microsoft.com/office/drawing/2014/main" id="{BBB302DB-81B4-EC4B-9A52-58BD4182353D}"/>
              </a:ext>
            </a:extLst>
          </p:cNvPr>
          <p:cNvSpPr>
            <a:spLocks noChangeArrowheads="1"/>
          </p:cNvSpPr>
          <p:nvPr/>
        </p:nvSpPr>
        <p:spPr bwMode="auto">
          <a:xfrm rot="-117467">
            <a:off x="4194175" y="3087688"/>
            <a:ext cx="133350" cy="92075"/>
          </a:xfrm>
          <a:prstGeom prst="curvedDownArrow">
            <a:avLst>
              <a:gd name="adj1" fmla="val 28966"/>
              <a:gd name="adj2" fmla="val 5793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65" name="Line 146">
            <a:extLst>
              <a:ext uri="{FF2B5EF4-FFF2-40B4-BE49-F238E27FC236}">
                <a16:creationId xmlns:a16="http://schemas.microsoft.com/office/drawing/2014/main" id="{7302DA2F-A6CE-1D44-AD49-CF9DB309C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4925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66" name="Line 146">
            <a:extLst>
              <a:ext uri="{FF2B5EF4-FFF2-40B4-BE49-F238E27FC236}">
                <a16:creationId xmlns:a16="http://schemas.microsoft.com/office/drawing/2014/main" id="{11B178F0-EDB6-7449-A8C9-998C318FE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4083050"/>
            <a:ext cx="41910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67" name="Line 148">
            <a:extLst>
              <a:ext uri="{FF2B5EF4-FFF2-40B4-BE49-F238E27FC236}">
                <a16:creationId xmlns:a16="http://schemas.microsoft.com/office/drawing/2014/main" id="{2FA7E5A0-60A2-CD44-9281-BC03BB3BF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3401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68" name="Line 148">
            <a:extLst>
              <a:ext uri="{FF2B5EF4-FFF2-40B4-BE49-F238E27FC236}">
                <a16:creationId xmlns:a16="http://schemas.microsoft.com/office/drawing/2014/main" id="{6D5EBFF0-4625-BB48-952A-59FA9DD22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4550" y="4102100"/>
            <a:ext cx="27305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69" name="Freeform 75">
            <a:extLst>
              <a:ext uri="{FF2B5EF4-FFF2-40B4-BE49-F238E27FC236}">
                <a16:creationId xmlns:a16="http://schemas.microsoft.com/office/drawing/2014/main" id="{63E6956D-C9FE-754F-B5BA-409EB13DAC7D}"/>
              </a:ext>
            </a:extLst>
          </p:cNvPr>
          <p:cNvSpPr>
            <a:spLocks/>
          </p:cNvSpPr>
          <p:nvPr/>
        </p:nvSpPr>
        <p:spPr bwMode="auto">
          <a:xfrm>
            <a:off x="3281363" y="5726113"/>
            <a:ext cx="280987" cy="127000"/>
          </a:xfrm>
          <a:custGeom>
            <a:avLst/>
            <a:gdLst>
              <a:gd name="T0" fmla="*/ 2147483647 w 177"/>
              <a:gd name="T1" fmla="*/ 0 h 80"/>
              <a:gd name="T2" fmla="*/ 2147483647 w 177"/>
              <a:gd name="T3" fmla="*/ 2147483647 h 80"/>
              <a:gd name="T4" fmla="*/ 0 w 177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" h="80">
                <a:moveTo>
                  <a:pt x="139" y="0"/>
                </a:moveTo>
                <a:cubicBezTo>
                  <a:pt x="159" y="55"/>
                  <a:pt x="177" y="80"/>
                  <a:pt x="141" y="79"/>
                </a:cubicBezTo>
                <a:lnTo>
                  <a:pt x="0" y="2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70" name="Rectangle 81">
            <a:extLst>
              <a:ext uri="{FF2B5EF4-FFF2-40B4-BE49-F238E27FC236}">
                <a16:creationId xmlns:a16="http://schemas.microsoft.com/office/drawing/2014/main" id="{823893CA-DD0E-554A-ABD1-9088CEECCE19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3109913" y="5711825"/>
            <a:ext cx="180975" cy="57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65671" name="Rectangle 84">
            <a:extLst>
              <a:ext uri="{FF2B5EF4-FFF2-40B4-BE49-F238E27FC236}">
                <a16:creationId xmlns:a16="http://schemas.microsoft.com/office/drawing/2014/main" id="{03A99A2F-B6C8-3B46-A292-F41D3411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5168900"/>
            <a:ext cx="1946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latin typeface="Helvetica" pitchFamily="2" charset="0"/>
              </a:rPr>
              <a:t>Pol. He-3 Source (EBIS)</a:t>
            </a:r>
          </a:p>
        </p:txBody>
      </p:sp>
      <p:sp>
        <p:nvSpPr>
          <p:cNvPr id="65672" name="Line 125">
            <a:extLst>
              <a:ext uri="{FF2B5EF4-FFF2-40B4-BE49-F238E27FC236}">
                <a16:creationId xmlns:a16="http://schemas.microsoft.com/office/drawing/2014/main" id="{1CB9DFE7-9A5D-E94B-A3E8-66AB6B264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397500"/>
            <a:ext cx="1651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F88BD729-8691-CC49-B145-064DEEA9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19138"/>
          </a:xfrm>
        </p:spPr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CeC for RHIC: High Luminosity with large Piwinski angle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71BBE096-6A97-BD47-84EF-B2E5673E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571500"/>
            <a:ext cx="8677275" cy="5943600"/>
          </a:xfrm>
        </p:spPr>
        <p:txBody>
          <a:bodyPr/>
          <a:lstStyle/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If head-on collisions are at beam-beam limit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large Piwinski angle collisions with very small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emittance can increase luminosity (Super B factory)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Needs strong cooling: synchrotron rad. or </a:t>
            </a:r>
            <a:r>
              <a:rPr lang="en-US" altLang="en-US" b="1">
                <a:latin typeface="Helvetica" pitchFamily="2" charset="0"/>
                <a:ea typeface="ＭＳ Ｐゴシック" panose="020B0600070205080204" pitchFamily="34" charset="-128"/>
              </a:rPr>
              <a:t>CeC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Separate bunches outside high luminosity region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to avoid beam-beam from low luminosity region.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Reducing beam emittance back to beam-beam limit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Smaller emittance and shorter overlap region allows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for smaller beta-star</a:t>
            </a:r>
          </a:p>
          <a:p>
            <a:pPr lvl="1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RHIC: overlap length ~ 10 cm,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e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(95%) ~ 1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m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m , </a:t>
            </a:r>
            <a:b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b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* ~ 10 cm  ~ x10 luminosity increase ( ~ 5 x10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33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cm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-2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s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-1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!)</a:t>
            </a:r>
          </a:p>
        </p:txBody>
      </p:sp>
      <p:grpSp>
        <p:nvGrpSpPr>
          <p:cNvPr id="66563" name="Group 3">
            <a:extLst>
              <a:ext uri="{FF2B5EF4-FFF2-40B4-BE49-F238E27FC236}">
                <a16:creationId xmlns:a16="http://schemas.microsoft.com/office/drawing/2014/main" id="{FC126F5C-8000-2049-BCFF-B6162551DDB4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685800"/>
            <a:ext cx="3206750" cy="1417638"/>
            <a:chOff x="374650" y="4296832"/>
            <a:chExt cx="3207155" cy="1418168"/>
          </a:xfrm>
        </p:grpSpPr>
        <p:sp>
          <p:nvSpPr>
            <p:cNvPr id="66668" name="Freeform 4">
              <a:extLst>
                <a:ext uri="{FF2B5EF4-FFF2-40B4-BE49-F238E27FC236}">
                  <a16:creationId xmlns:a16="http://schemas.microsoft.com/office/drawing/2014/main" id="{2AB52F90-B1E9-3047-A104-4329340B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" y="4296832"/>
              <a:ext cx="3200400" cy="1418167"/>
            </a:xfrm>
            <a:custGeom>
              <a:avLst/>
              <a:gdLst>
                <a:gd name="T0" fmla="*/ 0 w 3200400"/>
                <a:gd name="T1" fmla="*/ 2117 h 1418167"/>
                <a:gd name="T2" fmla="*/ 1225550 w 3200400"/>
                <a:gd name="T3" fmla="*/ 491067 h 1418167"/>
                <a:gd name="T4" fmla="*/ 2076450 w 3200400"/>
                <a:gd name="T5" fmla="*/ 491067 h 1418167"/>
                <a:gd name="T6" fmla="*/ 3200400 w 3200400"/>
                <a:gd name="T7" fmla="*/ 0 h 1418167"/>
                <a:gd name="T8" fmla="*/ 3200400 w 3200400"/>
                <a:gd name="T9" fmla="*/ 1418167 h 1418167"/>
                <a:gd name="T10" fmla="*/ 2051050 w 3200400"/>
                <a:gd name="T11" fmla="*/ 916517 h 1418167"/>
                <a:gd name="T12" fmla="*/ 1248833 w 3200400"/>
                <a:gd name="T13" fmla="*/ 922867 h 1418167"/>
                <a:gd name="T14" fmla="*/ 12700 w 3200400"/>
                <a:gd name="T15" fmla="*/ 1418167 h 1418167"/>
                <a:gd name="T16" fmla="*/ 0 w 3200400"/>
                <a:gd name="T17" fmla="*/ 2117 h 1418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00400" h="1418167">
                  <a:moveTo>
                    <a:pt x="0" y="2117"/>
                  </a:moveTo>
                  <a:lnTo>
                    <a:pt x="1225550" y="491067"/>
                  </a:lnTo>
                  <a:cubicBezTo>
                    <a:pt x="1504950" y="579967"/>
                    <a:pt x="1792817" y="592667"/>
                    <a:pt x="2076450" y="491067"/>
                  </a:cubicBezTo>
                  <a:lnTo>
                    <a:pt x="3200400" y="0"/>
                  </a:lnTo>
                  <a:lnTo>
                    <a:pt x="3200400" y="1418167"/>
                  </a:lnTo>
                  <a:lnTo>
                    <a:pt x="2051050" y="916517"/>
                  </a:lnTo>
                  <a:cubicBezTo>
                    <a:pt x="1779411" y="817034"/>
                    <a:pt x="1512006" y="831850"/>
                    <a:pt x="1248833" y="922867"/>
                  </a:cubicBezTo>
                  <a:lnTo>
                    <a:pt x="12700" y="1418167"/>
                  </a:lnTo>
                  <a:cubicBezTo>
                    <a:pt x="10583" y="948267"/>
                    <a:pt x="6350" y="8467"/>
                    <a:pt x="0" y="2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id="{76CA39CF-40FD-2C45-8035-909426F8DBA1}"/>
                </a:ext>
              </a:extLst>
            </p:cNvPr>
            <p:cNvGrpSpPr/>
            <p:nvPr/>
          </p:nvGrpSpPr>
          <p:grpSpPr>
            <a:xfrm>
              <a:off x="375803" y="4302043"/>
              <a:ext cx="3206002" cy="1412957"/>
              <a:chOff x="375803" y="4302043"/>
              <a:chExt cx="3206002" cy="1412957"/>
            </a:xfrm>
            <a:solidFill>
              <a:schemeClr val="bg1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B01F53F-44BB-4049-942B-2180FE563804}"/>
                  </a:ext>
                </a:extLst>
              </p:cNvPr>
              <p:cNvSpPr/>
              <p:nvPr/>
            </p:nvSpPr>
            <p:spPr bwMode="auto">
              <a:xfrm>
                <a:off x="375803" y="4302043"/>
                <a:ext cx="3200805" cy="618351"/>
              </a:xfrm>
              <a:custGeom>
                <a:avLst/>
                <a:gdLst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12215"/>
                  <a:gd name="connsiteX1" fmla="*/ 1490253 w 3200805"/>
                  <a:gd name="connsiteY1" fmla="*/ 570150 h 612215"/>
                  <a:gd name="connsiteX2" fmla="*/ 1904933 w 3200805"/>
                  <a:gd name="connsiteY2" fmla="*/ 557192 h 612215"/>
                  <a:gd name="connsiteX3" fmla="*/ 3200805 w 3200805"/>
                  <a:gd name="connsiteY3" fmla="*/ 0 h 612215"/>
                  <a:gd name="connsiteX4" fmla="*/ 3200805 w 3200805"/>
                  <a:gd name="connsiteY4" fmla="*/ 0 h 612215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299753 w 3200805"/>
                  <a:gd name="connsiteY1" fmla="*/ 5066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01417"/>
                  <a:gd name="connsiteX1" fmla="*/ 1299753 w 3200805"/>
                  <a:gd name="connsiteY1" fmla="*/ 506650 h 601417"/>
                  <a:gd name="connsiteX2" fmla="*/ 1989599 w 3200805"/>
                  <a:gd name="connsiteY2" fmla="*/ 523326 h 601417"/>
                  <a:gd name="connsiteX3" fmla="*/ 3200805 w 3200805"/>
                  <a:gd name="connsiteY3" fmla="*/ 0 h 601417"/>
                  <a:gd name="connsiteX4" fmla="*/ 3200805 w 3200805"/>
                  <a:gd name="connsiteY4" fmla="*/ 0 h 601417"/>
                  <a:gd name="connsiteX0" fmla="*/ 0 w 3200805"/>
                  <a:gd name="connsiteY0" fmla="*/ 0 h 592951"/>
                  <a:gd name="connsiteX1" fmla="*/ 1299753 w 3200805"/>
                  <a:gd name="connsiteY1" fmla="*/ 506650 h 592951"/>
                  <a:gd name="connsiteX2" fmla="*/ 2002299 w 3200805"/>
                  <a:gd name="connsiteY2" fmla="*/ 514860 h 592951"/>
                  <a:gd name="connsiteX3" fmla="*/ 3200805 w 3200805"/>
                  <a:gd name="connsiteY3" fmla="*/ 0 h 592951"/>
                  <a:gd name="connsiteX4" fmla="*/ 3200805 w 3200805"/>
                  <a:gd name="connsiteY4" fmla="*/ 0 h 5929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0805" h="618351">
                    <a:moveTo>
                      <a:pt x="0" y="0"/>
                    </a:moveTo>
                    <a:cubicBezTo>
                      <a:pt x="586382" y="238642"/>
                      <a:pt x="546230" y="235986"/>
                      <a:pt x="1270120" y="502417"/>
                    </a:cubicBezTo>
                    <a:cubicBezTo>
                      <a:pt x="1553743" y="607982"/>
                      <a:pt x="1751073" y="618351"/>
                      <a:pt x="2002299" y="514860"/>
                    </a:cubicBezTo>
                    <a:cubicBezTo>
                      <a:pt x="2659924" y="242035"/>
                      <a:pt x="2752072" y="194733"/>
                      <a:pt x="3200805" y="0"/>
                    </a:cubicBezTo>
                    <a:lnTo>
                      <a:pt x="3200805" y="0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0">
                  <a:latin typeface="Helvetica"/>
                  <a:cs typeface="Helvetica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E685569-0112-FC48-A728-FE1209ABD37C}"/>
                  </a:ext>
                </a:extLst>
              </p:cNvPr>
              <p:cNvSpPr/>
              <p:nvPr/>
            </p:nvSpPr>
            <p:spPr bwMode="auto">
              <a:xfrm flipV="1">
                <a:off x="381000" y="5096649"/>
                <a:ext cx="3200805" cy="618351"/>
              </a:xfrm>
              <a:custGeom>
                <a:avLst/>
                <a:gdLst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12215"/>
                  <a:gd name="connsiteX1" fmla="*/ 1490253 w 3200805"/>
                  <a:gd name="connsiteY1" fmla="*/ 570150 h 612215"/>
                  <a:gd name="connsiteX2" fmla="*/ 1904933 w 3200805"/>
                  <a:gd name="connsiteY2" fmla="*/ 557192 h 612215"/>
                  <a:gd name="connsiteX3" fmla="*/ 3200805 w 3200805"/>
                  <a:gd name="connsiteY3" fmla="*/ 0 h 612215"/>
                  <a:gd name="connsiteX4" fmla="*/ 3200805 w 3200805"/>
                  <a:gd name="connsiteY4" fmla="*/ 0 h 612215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299753 w 3200805"/>
                  <a:gd name="connsiteY1" fmla="*/ 5066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01417"/>
                  <a:gd name="connsiteX1" fmla="*/ 1299753 w 3200805"/>
                  <a:gd name="connsiteY1" fmla="*/ 506650 h 601417"/>
                  <a:gd name="connsiteX2" fmla="*/ 1989599 w 3200805"/>
                  <a:gd name="connsiteY2" fmla="*/ 523326 h 601417"/>
                  <a:gd name="connsiteX3" fmla="*/ 3200805 w 3200805"/>
                  <a:gd name="connsiteY3" fmla="*/ 0 h 601417"/>
                  <a:gd name="connsiteX4" fmla="*/ 3200805 w 3200805"/>
                  <a:gd name="connsiteY4" fmla="*/ 0 h 601417"/>
                  <a:gd name="connsiteX0" fmla="*/ 0 w 3200805"/>
                  <a:gd name="connsiteY0" fmla="*/ 0 h 592951"/>
                  <a:gd name="connsiteX1" fmla="*/ 1299753 w 3200805"/>
                  <a:gd name="connsiteY1" fmla="*/ 506650 h 592951"/>
                  <a:gd name="connsiteX2" fmla="*/ 2002299 w 3200805"/>
                  <a:gd name="connsiteY2" fmla="*/ 514860 h 592951"/>
                  <a:gd name="connsiteX3" fmla="*/ 3200805 w 3200805"/>
                  <a:gd name="connsiteY3" fmla="*/ 0 h 592951"/>
                  <a:gd name="connsiteX4" fmla="*/ 3200805 w 3200805"/>
                  <a:gd name="connsiteY4" fmla="*/ 0 h 5929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0805" h="618351">
                    <a:moveTo>
                      <a:pt x="0" y="0"/>
                    </a:moveTo>
                    <a:cubicBezTo>
                      <a:pt x="586382" y="238642"/>
                      <a:pt x="546230" y="235986"/>
                      <a:pt x="1270120" y="502417"/>
                    </a:cubicBezTo>
                    <a:cubicBezTo>
                      <a:pt x="1553743" y="607982"/>
                      <a:pt x="1751073" y="618351"/>
                      <a:pt x="2002299" y="514860"/>
                    </a:cubicBezTo>
                    <a:cubicBezTo>
                      <a:pt x="2659924" y="242035"/>
                      <a:pt x="2752072" y="194733"/>
                      <a:pt x="3200805" y="0"/>
                    </a:cubicBezTo>
                    <a:lnTo>
                      <a:pt x="3200805" y="0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0"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66564" name="TextBox 18">
            <a:extLst>
              <a:ext uri="{FF2B5EF4-FFF2-40B4-BE49-F238E27FC236}">
                <a16:creationId xmlns:a16="http://schemas.microsoft.com/office/drawing/2014/main" id="{830799A1-312E-E240-A567-C58E1163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1676400"/>
            <a:ext cx="1443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0">
                <a:latin typeface="Helvetica" pitchFamily="2" charset="0"/>
              </a:rPr>
              <a:t>Head-on collisions</a:t>
            </a:r>
          </a:p>
        </p:txBody>
      </p:sp>
      <p:grpSp>
        <p:nvGrpSpPr>
          <p:cNvPr id="66565" name="Group 1">
            <a:extLst>
              <a:ext uri="{FF2B5EF4-FFF2-40B4-BE49-F238E27FC236}">
                <a16:creationId xmlns:a16="http://schemas.microsoft.com/office/drawing/2014/main" id="{5EC2EF23-48E3-254D-97A1-37F0167A2E23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2673350"/>
            <a:ext cx="3222625" cy="984250"/>
            <a:chOff x="5902325" y="3222625"/>
            <a:chExt cx="3222625" cy="984250"/>
          </a:xfrm>
        </p:grpSpPr>
        <p:grpSp>
          <p:nvGrpSpPr>
            <p:cNvPr id="66661" name="Group 8">
              <a:extLst>
                <a:ext uri="{FF2B5EF4-FFF2-40B4-BE49-F238E27FC236}">
                  <a16:creationId xmlns:a16="http://schemas.microsoft.com/office/drawing/2014/main" id="{CF0412B2-4AE9-3E42-AB2C-D7B9659BE6A0}"/>
                </a:ext>
              </a:extLst>
            </p:cNvPr>
            <p:cNvGrpSpPr>
              <a:grpSpLocks/>
            </p:cNvGrpSpPr>
            <p:nvPr/>
          </p:nvGrpSpPr>
          <p:grpSpPr bwMode="auto">
            <a:xfrm rot="804587">
              <a:off x="5902325" y="3222625"/>
              <a:ext cx="3206750" cy="533400"/>
              <a:chOff x="374650" y="4296832"/>
              <a:chExt cx="3207155" cy="1418168"/>
            </a:xfrm>
          </p:grpSpPr>
          <p:sp>
            <p:nvSpPr>
              <p:cNvPr id="66666" name="Freeform 9">
                <a:extLst>
                  <a:ext uri="{FF2B5EF4-FFF2-40B4-BE49-F238E27FC236}">
                    <a16:creationId xmlns:a16="http://schemas.microsoft.com/office/drawing/2014/main" id="{7B210AA3-4D98-3A4F-91A2-5189C200D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" y="4296832"/>
                <a:ext cx="3200400" cy="1418167"/>
              </a:xfrm>
              <a:custGeom>
                <a:avLst/>
                <a:gdLst>
                  <a:gd name="T0" fmla="*/ 0 w 3200400"/>
                  <a:gd name="T1" fmla="*/ 2117 h 1418167"/>
                  <a:gd name="T2" fmla="*/ 1225550 w 3200400"/>
                  <a:gd name="T3" fmla="*/ 491067 h 1418167"/>
                  <a:gd name="T4" fmla="*/ 2076450 w 3200400"/>
                  <a:gd name="T5" fmla="*/ 491067 h 1418167"/>
                  <a:gd name="T6" fmla="*/ 3200400 w 3200400"/>
                  <a:gd name="T7" fmla="*/ 0 h 1418167"/>
                  <a:gd name="T8" fmla="*/ 3200400 w 3200400"/>
                  <a:gd name="T9" fmla="*/ 1418167 h 1418167"/>
                  <a:gd name="T10" fmla="*/ 2051050 w 3200400"/>
                  <a:gd name="T11" fmla="*/ 916517 h 1418167"/>
                  <a:gd name="T12" fmla="*/ 1248833 w 3200400"/>
                  <a:gd name="T13" fmla="*/ 922867 h 1418167"/>
                  <a:gd name="T14" fmla="*/ 12700 w 3200400"/>
                  <a:gd name="T15" fmla="*/ 1418167 h 1418167"/>
                  <a:gd name="T16" fmla="*/ 0 w 3200400"/>
                  <a:gd name="T17" fmla="*/ 2117 h 1418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00400" h="1418167">
                    <a:moveTo>
                      <a:pt x="0" y="2117"/>
                    </a:moveTo>
                    <a:lnTo>
                      <a:pt x="1225550" y="491067"/>
                    </a:lnTo>
                    <a:cubicBezTo>
                      <a:pt x="1504950" y="579967"/>
                      <a:pt x="1792817" y="592667"/>
                      <a:pt x="2076450" y="491067"/>
                    </a:cubicBezTo>
                    <a:lnTo>
                      <a:pt x="3200400" y="0"/>
                    </a:lnTo>
                    <a:lnTo>
                      <a:pt x="3200400" y="1418167"/>
                    </a:lnTo>
                    <a:lnTo>
                      <a:pt x="2051050" y="916517"/>
                    </a:lnTo>
                    <a:cubicBezTo>
                      <a:pt x="1779411" y="817034"/>
                      <a:pt x="1512006" y="831850"/>
                      <a:pt x="1248833" y="922867"/>
                    </a:cubicBezTo>
                    <a:lnTo>
                      <a:pt x="12700" y="1418167"/>
                    </a:lnTo>
                    <a:cubicBezTo>
                      <a:pt x="10583" y="948267"/>
                      <a:pt x="6350" y="8467"/>
                      <a:pt x="0" y="2117"/>
                    </a:cubicBezTo>
                    <a:close/>
                  </a:path>
                </a:pathLst>
              </a:custGeom>
              <a:solidFill>
                <a:srgbClr val="3366FF">
                  <a:alpha val="9215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8478E75-4626-A646-90B2-57A230E281EE}"/>
                  </a:ext>
                </a:extLst>
              </p:cNvPr>
              <p:cNvGrpSpPr/>
              <p:nvPr/>
            </p:nvGrpSpPr>
            <p:grpSpPr>
              <a:xfrm>
                <a:off x="375803" y="4302043"/>
                <a:ext cx="3206002" cy="1412957"/>
                <a:chOff x="375803" y="4302043"/>
                <a:chExt cx="3206002" cy="1412957"/>
              </a:xfrm>
              <a:solidFill>
                <a:schemeClr val="bg1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45BD35F-EDBF-1246-A57F-358D32A58A57}"/>
                    </a:ext>
                  </a:extLst>
                </p:cNvPr>
                <p:cNvSpPr/>
                <p:nvPr/>
              </p:nvSpPr>
              <p:spPr bwMode="auto">
                <a:xfrm>
                  <a:off x="375803" y="4302043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AC8B815-345B-4446-A36E-913FE62A4B4A}"/>
                    </a:ext>
                  </a:extLst>
                </p:cNvPr>
                <p:cNvSpPr/>
                <p:nvPr/>
              </p:nvSpPr>
              <p:spPr bwMode="auto">
                <a:xfrm flipV="1">
                  <a:off x="381000" y="5096649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</p:grpSp>
        </p:grpSp>
        <p:grpSp>
          <p:nvGrpSpPr>
            <p:cNvPr id="66662" name="Group 13">
              <a:extLst>
                <a:ext uri="{FF2B5EF4-FFF2-40B4-BE49-F238E27FC236}">
                  <a16:creationId xmlns:a16="http://schemas.microsoft.com/office/drawing/2014/main" id="{A14FC438-AC29-214A-8CC5-7167E165B03A}"/>
                </a:ext>
              </a:extLst>
            </p:cNvPr>
            <p:cNvGrpSpPr>
              <a:grpSpLocks/>
            </p:cNvGrpSpPr>
            <p:nvPr/>
          </p:nvGrpSpPr>
          <p:grpSpPr bwMode="auto">
            <a:xfrm rot="-780000">
              <a:off x="5918200" y="3240088"/>
              <a:ext cx="3206750" cy="533400"/>
              <a:chOff x="374650" y="4296832"/>
              <a:chExt cx="3207155" cy="1418168"/>
            </a:xfrm>
          </p:grpSpPr>
          <p:sp>
            <p:nvSpPr>
              <p:cNvPr id="66664" name="Freeform 14">
                <a:extLst>
                  <a:ext uri="{FF2B5EF4-FFF2-40B4-BE49-F238E27FC236}">
                    <a16:creationId xmlns:a16="http://schemas.microsoft.com/office/drawing/2014/main" id="{AC8C56E0-1293-3245-BAD1-D52CB5D1D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" y="4296832"/>
                <a:ext cx="3200400" cy="1418167"/>
              </a:xfrm>
              <a:custGeom>
                <a:avLst/>
                <a:gdLst>
                  <a:gd name="T0" fmla="*/ 0 w 3200400"/>
                  <a:gd name="T1" fmla="*/ 2117 h 1418167"/>
                  <a:gd name="T2" fmla="*/ 1225550 w 3200400"/>
                  <a:gd name="T3" fmla="*/ 491067 h 1418167"/>
                  <a:gd name="T4" fmla="*/ 2076450 w 3200400"/>
                  <a:gd name="T5" fmla="*/ 491067 h 1418167"/>
                  <a:gd name="T6" fmla="*/ 3200400 w 3200400"/>
                  <a:gd name="T7" fmla="*/ 0 h 1418167"/>
                  <a:gd name="T8" fmla="*/ 3200400 w 3200400"/>
                  <a:gd name="T9" fmla="*/ 1418167 h 1418167"/>
                  <a:gd name="T10" fmla="*/ 2051050 w 3200400"/>
                  <a:gd name="T11" fmla="*/ 916517 h 1418167"/>
                  <a:gd name="T12" fmla="*/ 1248833 w 3200400"/>
                  <a:gd name="T13" fmla="*/ 922867 h 1418167"/>
                  <a:gd name="T14" fmla="*/ 12700 w 3200400"/>
                  <a:gd name="T15" fmla="*/ 1418167 h 1418167"/>
                  <a:gd name="T16" fmla="*/ 0 w 3200400"/>
                  <a:gd name="T17" fmla="*/ 2117 h 1418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00400" h="1418167">
                    <a:moveTo>
                      <a:pt x="0" y="2117"/>
                    </a:moveTo>
                    <a:lnTo>
                      <a:pt x="1225550" y="491067"/>
                    </a:lnTo>
                    <a:cubicBezTo>
                      <a:pt x="1504950" y="579967"/>
                      <a:pt x="1792817" y="592667"/>
                      <a:pt x="2076450" y="491067"/>
                    </a:cubicBezTo>
                    <a:lnTo>
                      <a:pt x="3200400" y="0"/>
                    </a:lnTo>
                    <a:lnTo>
                      <a:pt x="3200400" y="1418167"/>
                    </a:lnTo>
                    <a:lnTo>
                      <a:pt x="2051050" y="916517"/>
                    </a:lnTo>
                    <a:cubicBezTo>
                      <a:pt x="1779411" y="817034"/>
                      <a:pt x="1512006" y="831850"/>
                      <a:pt x="1248833" y="922867"/>
                    </a:cubicBezTo>
                    <a:lnTo>
                      <a:pt x="12700" y="1418167"/>
                    </a:lnTo>
                    <a:cubicBezTo>
                      <a:pt x="10583" y="948267"/>
                      <a:pt x="6350" y="8467"/>
                      <a:pt x="0" y="2117"/>
                    </a:cubicBezTo>
                    <a:close/>
                  </a:path>
                </a:pathLst>
              </a:custGeom>
              <a:solidFill>
                <a:srgbClr val="FF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7257D40B-5F62-AB4C-A184-8B14215D8550}"/>
                  </a:ext>
                </a:extLst>
              </p:cNvPr>
              <p:cNvGrpSpPr/>
              <p:nvPr/>
            </p:nvGrpSpPr>
            <p:grpSpPr>
              <a:xfrm>
                <a:off x="375803" y="4302043"/>
                <a:ext cx="3206002" cy="1412957"/>
                <a:chOff x="375803" y="4302043"/>
                <a:chExt cx="3206002" cy="1412957"/>
              </a:xfrm>
              <a:solidFill>
                <a:schemeClr val="bg1"/>
              </a:solidFill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499397B9-6188-6241-90A6-F7667951F124}"/>
                    </a:ext>
                  </a:extLst>
                </p:cNvPr>
                <p:cNvSpPr/>
                <p:nvPr/>
              </p:nvSpPr>
              <p:spPr bwMode="auto">
                <a:xfrm>
                  <a:off x="375803" y="4302043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DA22FC30-1ECE-6C43-AE11-1940100E3748}"/>
                    </a:ext>
                  </a:extLst>
                </p:cNvPr>
                <p:cNvSpPr/>
                <p:nvPr/>
              </p:nvSpPr>
              <p:spPr bwMode="auto">
                <a:xfrm flipV="1">
                  <a:off x="381000" y="5096649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</p:grpSp>
        </p:grpSp>
        <p:sp>
          <p:nvSpPr>
            <p:cNvPr id="66663" name="TextBox 19">
              <a:extLst>
                <a:ext uri="{FF2B5EF4-FFF2-40B4-BE49-F238E27FC236}">
                  <a16:creationId xmlns:a16="http://schemas.microsoft.com/office/drawing/2014/main" id="{5F121897-C2CC-C542-A222-944E485B3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550" y="3746500"/>
              <a:ext cx="11779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0">
                  <a:latin typeface="Helvetica" pitchFamily="2" charset="0"/>
                </a:rPr>
                <a:t>Collisions with </a:t>
              </a:r>
              <a:br>
                <a:rPr lang="en-US" altLang="en-US" sz="1200" b="0">
                  <a:latin typeface="Helvetica" pitchFamily="2" charset="0"/>
                </a:rPr>
              </a:br>
              <a:r>
                <a:rPr lang="en-US" altLang="en-US" sz="1200" b="0">
                  <a:latin typeface="Helvetica" pitchFamily="2" charset="0"/>
                </a:rPr>
                <a:t>crossing angle</a:t>
              </a:r>
            </a:p>
          </p:txBody>
        </p:sp>
      </p:grpSp>
      <p:grpSp>
        <p:nvGrpSpPr>
          <p:cNvPr id="66566" name="Group 100">
            <a:extLst>
              <a:ext uri="{FF2B5EF4-FFF2-40B4-BE49-F238E27FC236}">
                <a16:creationId xmlns:a16="http://schemas.microsoft.com/office/drawing/2014/main" id="{720AAABB-A5D3-8B4A-ACD6-9C0C64100780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4000500"/>
            <a:ext cx="8534400" cy="2901950"/>
            <a:chOff x="381000" y="2771001"/>
            <a:chExt cx="8534401" cy="2901286"/>
          </a:xfrm>
        </p:grpSpPr>
        <p:cxnSp>
          <p:nvCxnSpPr>
            <p:cNvPr id="24" name="Straight Connector 3">
              <a:extLst>
                <a:ext uri="{FF2B5EF4-FFF2-40B4-BE49-F238E27FC236}">
                  <a16:creationId xmlns:a16="http://schemas.microsoft.com/office/drawing/2014/main" id="{A129ED71-6921-0B48-BD0D-08E85A1D04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87775" y="3558221"/>
              <a:ext cx="1565275" cy="1588"/>
            </a:xfrm>
            <a:prstGeom prst="line">
              <a:avLst/>
            </a:prstGeom>
            <a:noFill/>
            <a:ln w="76200" cmpd="tri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5C456D-AB93-C94D-BEA8-9300A67B1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69051" y="3180482"/>
              <a:ext cx="2546350" cy="1588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263C78-187E-CC47-8E7B-11C0B5AAEF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69051" y="3843905"/>
              <a:ext cx="2532063" cy="1588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Can 26">
              <a:extLst>
                <a:ext uri="{FF2B5EF4-FFF2-40B4-BE49-F238E27FC236}">
                  <a16:creationId xmlns:a16="http://schemas.microsoft.com/office/drawing/2014/main" id="{08253FF1-47C4-1040-B29F-11F7411D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62283" y="3002685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5963C0D-6D6C-5C41-9D4C-CC4E7A41C8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000" y="3180482"/>
              <a:ext cx="2424113" cy="1588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Can 28">
              <a:extLst>
                <a:ext uri="{FF2B5EF4-FFF2-40B4-BE49-F238E27FC236}">
                  <a16:creationId xmlns:a16="http://schemas.microsoft.com/office/drawing/2014/main" id="{703ED0FF-A8AF-5A45-AF5C-72E7A90A30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07133" y="3007446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30" name="Can 29">
              <a:extLst>
                <a:ext uri="{FF2B5EF4-FFF2-40B4-BE49-F238E27FC236}">
                  <a16:creationId xmlns:a16="http://schemas.microsoft.com/office/drawing/2014/main" id="{C9A2C843-2193-1D4E-A974-BB40927A6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07133" y="3672456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52384D-D4B1-C044-BDE5-2940939651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688" y="4754922"/>
              <a:ext cx="2338387" cy="126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314B55-91B7-2C4E-9870-52A0FB94DB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46751" y="4756510"/>
              <a:ext cx="2641600" cy="952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04FEB18A-B438-E345-BF67-53E7B2AAE8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55933" y="3674043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97298-6C46-BB4F-B8EC-16C65E83C0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000" y="3845493"/>
              <a:ext cx="2424113" cy="0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7BCBE57-40BD-D34A-9EDA-6466F1A430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8050" y="3845493"/>
              <a:ext cx="1346200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A7BD2F-4EFC-1547-B4AB-9FE477576F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77051" y="3170959"/>
              <a:ext cx="13176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52FF19-E3C7-B449-8FEF-8F3401E1F5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53051" y="3180482"/>
              <a:ext cx="673100" cy="377739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DD8AC4-4B31-D641-9AC2-71482CBCD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17850" y="3558221"/>
              <a:ext cx="663575" cy="288859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6223D2-957B-1043-88C7-B12905B5AC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4200" y="3182070"/>
              <a:ext cx="671513" cy="377739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FADFFFC-D4D5-0B4B-8432-C24D2E917A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48289" y="3559808"/>
              <a:ext cx="714375" cy="285685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65265D-6FF1-374D-8D17-0793B269C5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54250" y="3648688"/>
              <a:ext cx="698500" cy="1983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6386EB-83F0-3D43-8877-838D9712D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713" y="3577266"/>
              <a:ext cx="1557337" cy="177759"/>
            </a:xfrm>
            <a:prstGeom prst="rect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49B511-5CBE-FB4A-ABF7-2DF27F61D1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62664" y="3170959"/>
              <a:ext cx="814387" cy="4824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7C4740-E6B9-5149-8A5C-E764D8514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73826" y="3358242"/>
              <a:ext cx="212725" cy="1206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A534AA6-3F8E-2A40-B2DC-8E62FDD39A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73325" y="3593138"/>
              <a:ext cx="331788" cy="1206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943603-4115-4241-8E8D-E8462FBE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713" y="3329673"/>
              <a:ext cx="1557337" cy="177759"/>
            </a:xfrm>
            <a:prstGeom prst="rect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id="{FDC0FB6E-E635-4C43-AC89-1DDA90405FC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97864" y="3284257"/>
              <a:ext cx="1804575" cy="1597025"/>
            </a:xfrm>
            <a:custGeom>
              <a:avLst/>
              <a:gdLst>
                <a:gd name="T0" fmla="*/ 0 w 1804575"/>
                <a:gd name="T1" fmla="*/ 798511 h 1597025"/>
                <a:gd name="T2" fmla="*/ 882199 w 1804575"/>
                <a:gd name="T3" fmla="*/ 198 h 1597025"/>
                <a:gd name="T4" fmla="*/ 1803119 w 1804575"/>
                <a:gd name="T5" fmla="*/ 753145 h 1597025"/>
                <a:gd name="T6" fmla="*/ 1803117 w 1804575"/>
                <a:gd name="T7" fmla="*/ 753144 h 1597025"/>
                <a:gd name="T8" fmla="*/ 882197 w 1804575"/>
                <a:gd name="T9" fmla="*/ 198 h 1597025"/>
                <a:gd name="T10" fmla="*/ -2 w 1804575"/>
                <a:gd name="T11" fmla="*/ 798511 h 1597025"/>
                <a:gd name="T12" fmla="*/ 0 w 1804575"/>
                <a:gd name="T13" fmla="*/ 798511 h 1597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4575" h="1597025">
                  <a:moveTo>
                    <a:pt x="0" y="798511"/>
                  </a:moveTo>
                  <a:cubicBezTo>
                    <a:pt x="1" y="364433"/>
                    <a:pt x="391829" y="9862"/>
                    <a:pt x="882199" y="198"/>
                  </a:cubicBezTo>
                  <a:cubicBezTo>
                    <a:pt x="1368257" y="-9382"/>
                    <a:pt x="1775496" y="323578"/>
                    <a:pt x="1803119" y="753145"/>
                  </a:cubicBezTo>
                  <a:cubicBezTo>
                    <a:pt x="1803118" y="753145"/>
                    <a:pt x="1803118" y="753144"/>
                    <a:pt x="1803117" y="753144"/>
                  </a:cubicBezTo>
                  <a:cubicBezTo>
                    <a:pt x="1775494" y="323578"/>
                    <a:pt x="1368255" y="-9382"/>
                    <a:pt x="882197" y="198"/>
                  </a:cubicBezTo>
                  <a:cubicBezTo>
                    <a:pt x="391827" y="9863"/>
                    <a:pt x="-1" y="364433"/>
                    <a:pt x="-2" y="798511"/>
                  </a:cubicBezTo>
                  <a:lnTo>
                    <a:pt x="0" y="798511"/>
                  </a:lnTo>
                  <a:close/>
                </a:path>
              </a:pathLst>
            </a:custGeom>
            <a:solidFill>
              <a:srgbClr val="660066"/>
            </a:solidFill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5878F28-7435-5348-B14E-503F510532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632576" y="5119963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A103440-35BD-724A-AD6E-F5692F6DF1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473325" y="4678739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9A7D3D-FF32-744F-9642-231EC8AE79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60725" y="4766032"/>
              <a:ext cx="266700" cy="1063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06E3B1A-833E-A647-BF54-11DE28211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60725" y="4875544"/>
              <a:ext cx="266700" cy="10951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AB2083-8D3A-DE43-A9C7-3F83AD6DE1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83226" y="4767619"/>
              <a:ext cx="266700" cy="106339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CF06854-5043-1841-9A9A-6D45246193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52750" y="3651862"/>
              <a:ext cx="3109913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40C1998-0961-1040-9369-EAD555566D97}"/>
                </a:ext>
              </a:extLst>
            </p:cNvPr>
            <p:cNvCxnSpPr>
              <a:cxnSpLocks noChangeShapeType="1"/>
              <a:stCxn id="47" idx="0"/>
            </p:cNvCxnSpPr>
            <p:nvPr/>
          </p:nvCxnSpPr>
          <p:spPr bwMode="auto">
            <a:xfrm>
              <a:off x="1200150" y="4985057"/>
              <a:ext cx="2066925" cy="1587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Block Arc 54">
              <a:extLst>
                <a:ext uri="{FF2B5EF4-FFF2-40B4-BE49-F238E27FC236}">
                  <a16:creationId xmlns:a16="http://schemas.microsoft.com/office/drawing/2014/main" id="{244F04DB-C12B-FE46-81D7-780E1438310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4767" y="3873964"/>
              <a:ext cx="909429" cy="852487"/>
            </a:xfrm>
            <a:custGeom>
              <a:avLst/>
              <a:gdLst>
                <a:gd name="T0" fmla="*/ 0 w 909429"/>
                <a:gd name="T1" fmla="*/ 426244 h 852487"/>
                <a:gd name="T2" fmla="*/ 443991 w 909429"/>
                <a:gd name="T3" fmla="*/ 119 h 852487"/>
                <a:gd name="T4" fmla="*/ 908775 w 909429"/>
                <a:gd name="T5" fmla="*/ 403376 h 852487"/>
                <a:gd name="T6" fmla="*/ 908774 w 909429"/>
                <a:gd name="T7" fmla="*/ 403376 h 852487"/>
                <a:gd name="T8" fmla="*/ 443990 w 909429"/>
                <a:gd name="T9" fmla="*/ 119 h 852487"/>
                <a:gd name="T10" fmla="*/ -1 w 909429"/>
                <a:gd name="T11" fmla="*/ 426244 h 852487"/>
                <a:gd name="T12" fmla="*/ 0 w 909429"/>
                <a:gd name="T13" fmla="*/ 426244 h 8524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9429" h="852487">
                  <a:moveTo>
                    <a:pt x="0" y="426244"/>
                  </a:moveTo>
                  <a:cubicBezTo>
                    <a:pt x="0" y="194752"/>
                    <a:pt x="197106" y="5578"/>
                    <a:pt x="443991" y="119"/>
                  </a:cubicBezTo>
                  <a:cubicBezTo>
                    <a:pt x="689728" y="-5315"/>
                    <a:pt x="895587" y="173294"/>
                    <a:pt x="908775" y="403376"/>
                  </a:cubicBezTo>
                  <a:lnTo>
                    <a:pt x="908774" y="403376"/>
                  </a:lnTo>
                  <a:cubicBezTo>
                    <a:pt x="895587" y="173293"/>
                    <a:pt x="689727" y="-5315"/>
                    <a:pt x="443990" y="119"/>
                  </a:cubicBezTo>
                  <a:cubicBezTo>
                    <a:pt x="197105" y="5578"/>
                    <a:pt x="-1" y="194753"/>
                    <a:pt x="-1" y="426244"/>
                  </a:cubicBezTo>
                  <a:lnTo>
                    <a:pt x="0" y="426244"/>
                  </a:lnTo>
                  <a:close/>
                </a:path>
              </a:pathLst>
            </a:cu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653F1A3-5ED5-2549-8F89-6A2B589381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62664" y="3420140"/>
              <a:ext cx="701675" cy="42535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FE6946-7585-D348-85C5-089482E95E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52750" y="3418553"/>
              <a:ext cx="3109913" cy="158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F4C60B4-460E-B240-9B82-1D3F357155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64339" y="3843905"/>
              <a:ext cx="1654175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268FB2-92F1-404A-99DE-BB66E2CD0B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3226" y="4875544"/>
              <a:ext cx="266700" cy="1095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7166FA2-FA6A-9F41-A573-5E48A384FA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6751" y="4986644"/>
              <a:ext cx="2366963" cy="3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48D9B36-914F-FD44-8BC1-17A1A921BB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6632576" y="4677153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471F020-84A8-364F-8A08-BD23BE6136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2492375" y="5062826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47427CA-C6DC-704F-A640-A61A0221CD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4250" y="3182070"/>
              <a:ext cx="698500" cy="23648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CD802C-75CB-4B47-B92A-F8DA956EEF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4113" y="3182070"/>
              <a:ext cx="1100137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5A633AE-5735-4042-81B7-BBB7474E04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595438" y="3082080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62C311F-1188-1143-B185-FAE8589334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595438" y="3269362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98B8A3F-C88E-2946-96AB-B815DBFE18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415214" y="3935959"/>
              <a:ext cx="401637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00B4AFA-8740-394C-B5E1-08EE1EF58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415214" y="3751852"/>
              <a:ext cx="401637" cy="1588"/>
            </a:xfrm>
            <a:prstGeom prst="straightConnector1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0D2DB40-3ACE-3949-B60F-2C9E2723AC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1355725" y="3937547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19E9D92-D7C7-A141-860C-3E5B0B68FD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1355725" y="3750265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C9B72B2-4E91-0A4A-98D4-A1F911FD64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7213601" y="3080493"/>
              <a:ext cx="401638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0DBC0C6-94DB-E441-8E6D-22851F2503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7213601" y="3270950"/>
              <a:ext cx="401638" cy="1587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895CDA74-B146-244E-A7A6-F4BB27A48A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78464" y="4877132"/>
              <a:ext cx="407987" cy="407894"/>
            </a:xfrm>
            <a:prstGeom prst="curvedConnector3">
              <a:avLst>
                <a:gd name="adj1" fmla="val 48653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27BC8DD-9200-494B-B16E-AD41EB3B9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464" y="5170752"/>
              <a:ext cx="133350" cy="209502"/>
            </a:xfrm>
            <a:prstGeom prst="ellipse">
              <a:avLst/>
            </a:prstGeom>
            <a:solidFill>
              <a:srgbClr val="8AC6CD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2AFE1F36-56C6-C649-A239-D13B37DA78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61618" y="4536616"/>
              <a:ext cx="320602" cy="658812"/>
            </a:xfrm>
            <a:prstGeom prst="can">
              <a:avLst>
                <a:gd name="adj" fmla="val 25002"/>
              </a:avLst>
            </a:prstGeom>
            <a:solidFill>
              <a:srgbClr val="8AC6CD">
                <a:alpha val="58823"/>
              </a:srgbClr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0B59800F-F0C3-BA4A-B36B-6820A3636A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8963" y="4883481"/>
              <a:ext cx="409575" cy="407894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34AD09D-38C5-A242-A5F6-782A92794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175" y="5186623"/>
              <a:ext cx="133350" cy="207915"/>
            </a:xfrm>
            <a:prstGeom prst="ellipse">
              <a:avLst/>
            </a:prstGeom>
            <a:solidFill>
              <a:srgbClr val="8AC6CD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E481B219-052C-B744-9411-E9179D8CFC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67063" y="4462889"/>
              <a:ext cx="407987" cy="40472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2A242BA-5A70-9542-9F92-41E9DBB10C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327421" y="5096143"/>
              <a:ext cx="171411" cy="111125"/>
            </a:xfrm>
            <a:prstGeom prst="straightConnector1">
              <a:avLst/>
            </a:prstGeom>
            <a:noFill/>
            <a:ln w="127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554F642-E542-FE43-B1C2-55D79979DF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5522139" y="5111221"/>
              <a:ext cx="171411" cy="11906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12E1530-BE14-FF4F-94F1-1D4266BBC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750" y="4362900"/>
              <a:ext cx="231775" cy="207914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1BD6FCE-3786-AE41-89DE-FB1B3F1C25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3325831" y="4427956"/>
              <a:ext cx="150777" cy="13493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693EAE80-3868-224B-9480-451AC1CE8A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70526" y="4458128"/>
              <a:ext cx="411163" cy="40630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93E8FE-4504-2F4B-8912-9068EF377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464" y="4353377"/>
              <a:ext cx="231775" cy="2079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2910C7A-87F3-DC42-B5C8-72CCF86787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473826" y="3588377"/>
              <a:ext cx="212725" cy="120622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81B822E-A3F6-D64C-A999-A3DAF32C4A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366963" y="3297930"/>
              <a:ext cx="295275" cy="120622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C9227E5-AF99-9142-9F4F-9E299FAA73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351338" y="3269362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3C4B4D1-03D3-1149-9C76-0C9704D13B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351338" y="3842319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632" name="TextBox 160">
              <a:extLst>
                <a:ext uri="{FF2B5EF4-FFF2-40B4-BE49-F238E27FC236}">
                  <a16:creationId xmlns:a16="http://schemas.microsoft.com/office/drawing/2014/main" id="{3B2C8DE8-6DCB-BF47-8AD2-ABD326B23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5379500"/>
              <a:ext cx="6688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Helvetica" pitchFamily="2" charset="0"/>
                </a:rPr>
                <a:t>Gun 1</a:t>
              </a:r>
            </a:p>
          </p:txBody>
        </p:sp>
        <p:sp>
          <p:nvSpPr>
            <p:cNvPr id="66633" name="TextBox 161">
              <a:extLst>
                <a:ext uri="{FF2B5EF4-FFF2-40B4-BE49-F238E27FC236}">
                  <a16:creationId xmlns:a16="http://schemas.microsoft.com/office/drawing/2014/main" id="{082BD1B4-A380-EF43-8522-BFFE62C7C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7702" y="5395288"/>
              <a:ext cx="6512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660066"/>
                  </a:solidFill>
                  <a:latin typeface="Helvetica" pitchFamily="2" charset="0"/>
                </a:rPr>
                <a:t>Gun 2</a:t>
              </a:r>
            </a:p>
          </p:txBody>
        </p:sp>
        <p:sp>
          <p:nvSpPr>
            <p:cNvPr id="66634" name="TextBox 162">
              <a:extLst>
                <a:ext uri="{FF2B5EF4-FFF2-40B4-BE49-F238E27FC236}">
                  <a16:creationId xmlns:a16="http://schemas.microsoft.com/office/drawing/2014/main" id="{F396EE94-103A-0B4B-B61E-2608BEC8F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1148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Helvetica" pitchFamily="2" charset="0"/>
                </a:rPr>
                <a:t>Beam dump 1</a:t>
              </a:r>
            </a:p>
          </p:txBody>
        </p:sp>
        <p:sp>
          <p:nvSpPr>
            <p:cNvPr id="66635" name="TextBox 163">
              <a:extLst>
                <a:ext uri="{FF2B5EF4-FFF2-40B4-BE49-F238E27FC236}">
                  <a16:creationId xmlns:a16="http://schemas.microsoft.com/office/drawing/2014/main" id="{5A649E21-2B8A-6D44-A657-70C623EF3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4103772"/>
              <a:ext cx="12327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660066"/>
                  </a:solidFill>
                  <a:latin typeface="Helvetica" pitchFamily="2" charset="0"/>
                </a:rPr>
                <a:t>Beam dump 2</a:t>
              </a:r>
            </a:p>
          </p:txBody>
        </p:sp>
        <p:sp>
          <p:nvSpPr>
            <p:cNvPr id="66636" name="TextBox 164">
              <a:extLst>
                <a:ext uri="{FF2B5EF4-FFF2-40B4-BE49-F238E27FC236}">
                  <a16:creationId xmlns:a16="http://schemas.microsoft.com/office/drawing/2014/main" id="{CE6C6725-C5A9-6644-B69E-058D02795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5105400"/>
              <a:ext cx="2286000" cy="4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90"/>
                  </a:solidFill>
                  <a:latin typeface="Helvetica" pitchFamily="2" charset="0"/>
                </a:rPr>
                <a:t>ERL dual-way electron linac</a:t>
              </a:r>
            </a:p>
            <a:p>
              <a:pPr eaLnBrk="1" hangingPunct="1"/>
              <a:r>
                <a:rPr lang="en-US" altLang="en-US" sz="1200">
                  <a:solidFill>
                    <a:srgbClr val="000090"/>
                  </a:solidFill>
                  <a:latin typeface="Helvetica" pitchFamily="2" charset="0"/>
                </a:rPr>
                <a:t>2 Standard eRHIC modules</a:t>
              </a:r>
            </a:p>
          </p:txBody>
        </p:sp>
        <p:sp>
          <p:nvSpPr>
            <p:cNvPr id="94" name="Can 93">
              <a:extLst>
                <a:ext uri="{FF2B5EF4-FFF2-40B4-BE49-F238E27FC236}">
                  <a16:creationId xmlns:a16="http://schemas.microsoft.com/office/drawing/2014/main" id="{CF1A6AE1-A1B5-2D4F-92AB-7ADCDD76DC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976056" y="4558835"/>
              <a:ext cx="320602" cy="658813"/>
            </a:xfrm>
            <a:prstGeom prst="can">
              <a:avLst>
                <a:gd name="adj" fmla="val 25002"/>
              </a:avLst>
            </a:prstGeom>
            <a:solidFill>
              <a:srgbClr val="8AC6CD">
                <a:alpha val="58823"/>
              </a:srgbClr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2702886-7590-1740-8EA9-8B3C746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4794601"/>
              <a:ext cx="1919288" cy="92054"/>
            </a:xfrm>
            <a:custGeom>
              <a:avLst/>
              <a:gdLst>
                <a:gd name="T0" fmla="*/ 0 w 2055628"/>
                <a:gd name="T1" fmla="*/ 79065 h 160473"/>
                <a:gd name="T2" fmla="*/ 705945 w 2055628"/>
                <a:gd name="T3" fmla="*/ 79065 h 160473"/>
                <a:gd name="T4" fmla="*/ 965159 w 2055628"/>
                <a:gd name="T5" fmla="*/ 1130 h 160473"/>
                <a:gd name="T6" fmla="*/ 1202313 w 2055628"/>
                <a:gd name="T7" fmla="*/ 72288 h 160473"/>
                <a:gd name="T8" fmla="*/ 1919288 w 2055628"/>
                <a:gd name="T9" fmla="*/ 79065 h 160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5628" h="160473">
                  <a:moveTo>
                    <a:pt x="0" y="137830"/>
                  </a:moveTo>
                  <a:cubicBezTo>
                    <a:pt x="291903" y="149151"/>
                    <a:pt x="583806" y="160473"/>
                    <a:pt x="756093" y="137830"/>
                  </a:cubicBezTo>
                  <a:cubicBezTo>
                    <a:pt x="928380" y="115187"/>
                    <a:pt x="945116" y="3938"/>
                    <a:pt x="1033721" y="1969"/>
                  </a:cubicBezTo>
                  <a:cubicBezTo>
                    <a:pt x="1122326" y="0"/>
                    <a:pt x="1117403" y="103373"/>
                    <a:pt x="1287721" y="126016"/>
                  </a:cubicBezTo>
                  <a:cubicBezTo>
                    <a:pt x="1458039" y="148659"/>
                    <a:pt x="1756833" y="143244"/>
                    <a:pt x="2055628" y="13783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90B087A-4F33-DA49-8B1D-A257C0B465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56000" y="4864435"/>
              <a:ext cx="1917700" cy="92054"/>
            </a:xfrm>
            <a:custGeom>
              <a:avLst/>
              <a:gdLst>
                <a:gd name="T0" fmla="*/ 0 w 2055628"/>
                <a:gd name="T1" fmla="*/ 79065 h 160473"/>
                <a:gd name="T2" fmla="*/ 705361 w 2055628"/>
                <a:gd name="T3" fmla="*/ 79065 h 160473"/>
                <a:gd name="T4" fmla="*/ 964361 w 2055628"/>
                <a:gd name="T5" fmla="*/ 1130 h 160473"/>
                <a:gd name="T6" fmla="*/ 1201318 w 2055628"/>
                <a:gd name="T7" fmla="*/ 72288 h 160473"/>
                <a:gd name="T8" fmla="*/ 1917700 w 2055628"/>
                <a:gd name="T9" fmla="*/ 79065 h 160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5628" h="160473">
                  <a:moveTo>
                    <a:pt x="0" y="137830"/>
                  </a:moveTo>
                  <a:cubicBezTo>
                    <a:pt x="291903" y="149151"/>
                    <a:pt x="583806" y="160473"/>
                    <a:pt x="756093" y="137830"/>
                  </a:cubicBezTo>
                  <a:cubicBezTo>
                    <a:pt x="928380" y="115187"/>
                    <a:pt x="945116" y="3938"/>
                    <a:pt x="1033721" y="1969"/>
                  </a:cubicBezTo>
                  <a:cubicBezTo>
                    <a:pt x="1122326" y="0"/>
                    <a:pt x="1117403" y="103373"/>
                    <a:pt x="1287721" y="126016"/>
                  </a:cubicBezTo>
                  <a:cubicBezTo>
                    <a:pt x="1458039" y="148659"/>
                    <a:pt x="1756833" y="143244"/>
                    <a:pt x="2055628" y="137830"/>
                  </a:cubicBezTo>
                </a:path>
              </a:pathLst>
            </a:custGeom>
            <a:noFill/>
            <a:ln w="25400" cap="flat" cmpd="sng">
              <a:solidFill>
                <a:srgbClr val="660066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2BAE513-9E07-074A-AD43-649DADDC00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368800" y="4710482"/>
              <a:ext cx="223838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6F7F0C7-80A9-AE4A-AC38-6C4B5B6DB7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422775" y="5121551"/>
              <a:ext cx="225425" cy="1587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E6C5462-158C-B145-8F65-D04B8971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139" y="4962837"/>
              <a:ext cx="120650" cy="460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22AA448-DC71-0946-91A6-8775C27F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575" y="4927920"/>
              <a:ext cx="119063" cy="4444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1C4027C6-5D36-824D-B1A1-71041DE4B01A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208253" y="3282670"/>
              <a:ext cx="1818859" cy="1595437"/>
            </a:xfrm>
            <a:custGeom>
              <a:avLst/>
              <a:gdLst>
                <a:gd name="T0" fmla="*/ 0 w 1818859"/>
                <a:gd name="T1" fmla="*/ 797717 h 1595437"/>
                <a:gd name="T2" fmla="*/ 889361 w 1818859"/>
                <a:gd name="T3" fmla="*/ 194 h 1595437"/>
                <a:gd name="T4" fmla="*/ 1817365 w 1818859"/>
                <a:gd name="T5" fmla="*/ 751992 h 1595437"/>
                <a:gd name="T6" fmla="*/ 1817364 w 1818859"/>
                <a:gd name="T7" fmla="*/ 751992 h 1595437"/>
                <a:gd name="T8" fmla="*/ 889360 w 1818859"/>
                <a:gd name="T9" fmla="*/ 194 h 1595437"/>
                <a:gd name="T10" fmla="*/ -1 w 1818859"/>
                <a:gd name="T11" fmla="*/ 797717 h 1595437"/>
                <a:gd name="T12" fmla="*/ 0 w 1818859"/>
                <a:gd name="T13" fmla="*/ 797717 h 1595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8859" h="1595437">
                  <a:moveTo>
                    <a:pt x="0" y="797717"/>
                  </a:moveTo>
                  <a:cubicBezTo>
                    <a:pt x="1" y="364009"/>
                    <a:pt x="395038" y="9765"/>
                    <a:pt x="889361" y="194"/>
                  </a:cubicBezTo>
                  <a:cubicBezTo>
                    <a:pt x="1379020" y="-9287"/>
                    <a:pt x="1789290" y="323083"/>
                    <a:pt x="1817365" y="751992"/>
                  </a:cubicBezTo>
                  <a:lnTo>
                    <a:pt x="1817364" y="751992"/>
                  </a:lnTo>
                  <a:cubicBezTo>
                    <a:pt x="1789289" y="323082"/>
                    <a:pt x="1379019" y="-9287"/>
                    <a:pt x="889360" y="194"/>
                  </a:cubicBezTo>
                  <a:cubicBezTo>
                    <a:pt x="395037" y="9765"/>
                    <a:pt x="0" y="364009"/>
                    <a:pt x="-1" y="797717"/>
                  </a:cubicBezTo>
                  <a:lnTo>
                    <a:pt x="0" y="797717"/>
                  </a:lnTo>
                  <a:close/>
                </a:path>
              </a:pathLst>
            </a:custGeom>
            <a:solidFill>
              <a:srgbClr val="660066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0329FBE7-56C7-8443-BD5B-BB9BC15D2C0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937605" y="3875551"/>
              <a:ext cx="909430" cy="852488"/>
            </a:xfrm>
            <a:custGeom>
              <a:avLst/>
              <a:gdLst>
                <a:gd name="T0" fmla="*/ 0 w 909430"/>
                <a:gd name="T1" fmla="*/ 426244 h 852488"/>
                <a:gd name="T2" fmla="*/ 443991 w 909430"/>
                <a:gd name="T3" fmla="*/ 119 h 852488"/>
                <a:gd name="T4" fmla="*/ 908775 w 909430"/>
                <a:gd name="T5" fmla="*/ 403376 h 852488"/>
                <a:gd name="T6" fmla="*/ 908775 w 909430"/>
                <a:gd name="T7" fmla="*/ 403376 h 852488"/>
                <a:gd name="T8" fmla="*/ 443991 w 909430"/>
                <a:gd name="T9" fmla="*/ 119 h 852488"/>
                <a:gd name="T10" fmla="*/ 0 w 909430"/>
                <a:gd name="T11" fmla="*/ 426244 h 852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9430" h="852488">
                  <a:moveTo>
                    <a:pt x="0" y="426244"/>
                  </a:moveTo>
                  <a:cubicBezTo>
                    <a:pt x="0" y="194752"/>
                    <a:pt x="197106" y="5578"/>
                    <a:pt x="443991" y="119"/>
                  </a:cubicBezTo>
                  <a:cubicBezTo>
                    <a:pt x="689728" y="-5315"/>
                    <a:pt x="895587" y="173294"/>
                    <a:pt x="908775" y="403376"/>
                  </a:cubicBezTo>
                  <a:cubicBezTo>
                    <a:pt x="895588" y="173293"/>
                    <a:pt x="689728" y="-5315"/>
                    <a:pt x="443991" y="119"/>
                  </a:cubicBezTo>
                  <a:cubicBezTo>
                    <a:pt x="197106" y="5578"/>
                    <a:pt x="0" y="194753"/>
                    <a:pt x="0" y="4262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7BA5144-0F5C-A549-AF63-3B2CB850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4" y="4742225"/>
              <a:ext cx="120650" cy="4444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FDB245-661D-4C4E-BB01-20622BA765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00000">
              <a:off x="5637227" y="5110437"/>
              <a:ext cx="125384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54100BB-C441-9A4A-A942-FACA5197E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413" y="4959663"/>
              <a:ext cx="120650" cy="4602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35B5AFA-76C0-4D4A-B20F-5BAF48EFF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575" y="4773968"/>
              <a:ext cx="119063" cy="444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E2630FD-18A8-C447-8210-5C40A58BD6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0">
              <a:off x="3256772" y="5100119"/>
              <a:ext cx="126971" cy="4286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2D0EC67-15BF-3446-8A67-6FC35CFE4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605483" y="4420023"/>
              <a:ext cx="171411" cy="111125"/>
            </a:xfrm>
            <a:prstGeom prst="straightConnector1">
              <a:avLst/>
            </a:prstGeom>
            <a:noFill/>
            <a:ln w="127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DC31AAF-84D3-5045-A5A1-23BF3B13E5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0">
              <a:off x="5622940" y="4602553"/>
              <a:ext cx="128558" cy="42862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6A9C6F8-7791-A048-BDE8-D4F569E2DF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00000">
              <a:off x="3302015" y="4602553"/>
              <a:ext cx="128558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6D791B6-0F26-1743-958F-54838DACD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4739051"/>
              <a:ext cx="120650" cy="444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66655" name="TextBox 117">
              <a:extLst>
                <a:ext uri="{FF2B5EF4-FFF2-40B4-BE49-F238E27FC236}">
                  <a16:creationId xmlns:a16="http://schemas.microsoft.com/office/drawing/2014/main" id="{C682CC5E-C454-3C47-885A-6FCF100CB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3914001"/>
              <a:ext cx="1638300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  <a:latin typeface="Helvetica" pitchFamily="2" charset="0"/>
                </a:rPr>
                <a:t>Modulator for Blue</a:t>
              </a:r>
            </a:p>
          </p:txBody>
        </p:sp>
        <p:sp>
          <p:nvSpPr>
            <p:cNvPr id="66656" name="TextBox 118">
              <a:extLst>
                <a:ext uri="{FF2B5EF4-FFF2-40B4-BE49-F238E27FC236}">
                  <a16:creationId xmlns:a16="http://schemas.microsoft.com/office/drawing/2014/main" id="{6EE4117F-E3C6-DC48-92BE-CE3ACBD91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1" y="3962400"/>
              <a:ext cx="1752601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itchFamily="2" charset="0"/>
                </a:rPr>
                <a:t>Modulator for Yellow</a:t>
              </a:r>
            </a:p>
          </p:txBody>
        </p:sp>
        <p:sp>
          <p:nvSpPr>
            <p:cNvPr id="66657" name="TextBox 120">
              <a:extLst>
                <a:ext uri="{FF2B5EF4-FFF2-40B4-BE49-F238E27FC236}">
                  <a16:creationId xmlns:a16="http://schemas.microsoft.com/office/drawing/2014/main" id="{1D83E513-75F1-5244-AB80-9EA3774AC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3886200"/>
              <a:ext cx="1325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  <a:latin typeface="Helvetica" pitchFamily="2" charset="0"/>
                </a:rPr>
                <a:t>FEL for Blue</a:t>
              </a:r>
            </a:p>
          </p:txBody>
        </p:sp>
        <p:sp>
          <p:nvSpPr>
            <p:cNvPr id="66658" name="TextBox 122">
              <a:extLst>
                <a:ext uri="{FF2B5EF4-FFF2-40B4-BE49-F238E27FC236}">
                  <a16:creationId xmlns:a16="http://schemas.microsoft.com/office/drawing/2014/main" id="{5CB80B42-CB89-9E45-82B1-0F6724EE4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943303"/>
              <a:ext cx="13881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itchFamily="2" charset="0"/>
                </a:rPr>
                <a:t>FEL for Yellow</a:t>
              </a:r>
            </a:p>
          </p:txBody>
        </p:sp>
        <p:sp>
          <p:nvSpPr>
            <p:cNvPr id="66659" name="TextBox 123">
              <a:extLst>
                <a:ext uri="{FF2B5EF4-FFF2-40B4-BE49-F238E27FC236}">
                  <a16:creationId xmlns:a16="http://schemas.microsoft.com/office/drawing/2014/main" id="{E3394B42-EE96-FE43-9FA8-2BCF2D868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4021" y="2771001"/>
              <a:ext cx="15417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  <a:latin typeface="Helvetica" pitchFamily="2" charset="0"/>
                </a:rPr>
                <a:t>Kicker for Blue</a:t>
              </a:r>
            </a:p>
          </p:txBody>
        </p:sp>
        <p:sp>
          <p:nvSpPr>
            <p:cNvPr id="66660" name="TextBox 129">
              <a:extLst>
                <a:ext uri="{FF2B5EF4-FFF2-40B4-BE49-F238E27FC236}">
                  <a16:creationId xmlns:a16="http://schemas.microsoft.com/office/drawing/2014/main" id="{843E3CA9-3299-434D-A58F-F4FEB75E9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771001"/>
              <a:ext cx="1524000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itchFamily="2" charset="0"/>
                </a:rPr>
                <a:t>Kicker for Yellow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7FA3F808-B19B-E449-886C-46EC384B1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Spin Dynamics in Rings</a:t>
            </a:r>
          </a:p>
        </p:txBody>
      </p:sp>
      <p:sp>
        <p:nvSpPr>
          <p:cNvPr id="560131" name="Text Box 3">
            <a:extLst>
              <a:ext uri="{FF2B5EF4-FFF2-40B4-BE49-F238E27FC236}">
                <a16:creationId xmlns:a16="http://schemas.microsoft.com/office/drawing/2014/main" id="{3F253C1D-184F-8E4C-AC49-BE9238406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58850"/>
            <a:ext cx="73914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50" tIns="28575" rIns="57150" bIns="28575">
            <a:spAutoFit/>
          </a:bodyPr>
          <a:lstStyle>
            <a:lvl1pPr marL="349250" indent="-349250" algn="l" defTabSz="571500"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3550" algn="l" defTabSz="571500"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77850" algn="l" defTabSz="571500"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57250" algn="l" defTabSz="571500"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143000" algn="l" defTabSz="571500"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600200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57400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514600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71800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97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Helvetica"/>
                <a:cs typeface="Helvetica"/>
              </a:rPr>
              <a:t>Precession Equation in Laboratory Frame: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Helvetica"/>
                <a:cs typeface="Helvetica"/>
              </a:rPr>
              <a:t>(Thomas [1927], </a:t>
            </a:r>
            <a:r>
              <a:rPr lang="en-US" sz="2000" dirty="0" err="1">
                <a:latin typeface="Helvetica"/>
                <a:cs typeface="Helvetica"/>
              </a:rPr>
              <a:t>Bargmann</a:t>
            </a:r>
            <a:r>
              <a:rPr lang="en-US" sz="2000" dirty="0">
                <a:latin typeface="Helvetica"/>
                <a:cs typeface="Helvetica"/>
              </a:rPr>
              <a:t>, Michel, </a:t>
            </a:r>
            <a:r>
              <a:rPr lang="en-US" sz="2000" dirty="0" err="1">
                <a:latin typeface="Helvetica"/>
                <a:cs typeface="Helvetica"/>
              </a:rPr>
              <a:t>Telegdi</a:t>
            </a:r>
            <a:r>
              <a:rPr lang="en-US" sz="2000" dirty="0">
                <a:latin typeface="Helvetica"/>
                <a:cs typeface="Helvetica"/>
              </a:rPr>
              <a:t> [1959])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0000FF"/>
                </a:solidFill>
                <a:latin typeface="Helvetica"/>
                <a:cs typeface="Helvetica"/>
              </a:rPr>
              <a:t>dS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Helvetica"/>
                <a:cs typeface="Helvetica"/>
              </a:rPr>
              <a:t>dt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= - (e/</a:t>
            </a:r>
            <a:r>
              <a:rPr lang="en-US" sz="2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 err="1">
                <a:solidFill>
                  <a:srgbClr val="0000FF"/>
                </a:solidFill>
                <a:latin typeface="Helvetica"/>
                <a:cs typeface="Helvetica"/>
              </a:rPr>
              <a:t>m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) [(1+G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)B</a:t>
            </a:r>
            <a:r>
              <a:rPr lang="en-US" sz="2000" baseline="-20000" dirty="0">
                <a:solidFill>
                  <a:srgbClr val="0000FF"/>
                </a:solidFill>
                <a:latin typeface="Helvetica"/>
                <a:cs typeface="Helvetica"/>
                <a:sym typeface="Symbol" charset="0"/>
              </a:rPr>
              <a:t>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 + (1+G) B</a:t>
            </a:r>
            <a:r>
              <a:rPr lang="en-US" sz="2000" baseline="-25000" dirty="0">
                <a:solidFill>
                  <a:srgbClr val="0000FF"/>
                </a:solidFill>
                <a:latin typeface="Helvetica"/>
                <a:cs typeface="Helvetica"/>
                <a:sym typeface="CommercialPi BT" charset="0"/>
              </a:rPr>
              <a:t>II	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] 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  <a:sym typeface="Symbol" charset="0"/>
              </a:rPr>
              <a:t>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Helvetica"/>
                <a:cs typeface="Helvetica"/>
              </a:rPr>
              <a:t>Lorentz Force equation: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dv/</a:t>
            </a:r>
            <a:r>
              <a:rPr lang="en-US" sz="2000" dirty="0" err="1">
                <a:solidFill>
                  <a:srgbClr val="0000FF"/>
                </a:solidFill>
                <a:latin typeface="Helvetica"/>
                <a:cs typeface="Helvetica"/>
              </a:rPr>
              <a:t>dt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= - (e/</a:t>
            </a:r>
            <a:r>
              <a:rPr lang="en-US" sz="2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 err="1">
                <a:solidFill>
                  <a:srgbClr val="0000FF"/>
                </a:solidFill>
                <a:latin typeface="Helvetica"/>
                <a:cs typeface="Helvetica"/>
              </a:rPr>
              <a:t>m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) [            B</a:t>
            </a:r>
            <a:r>
              <a:rPr lang="en-US" sz="2000" baseline="-20000" dirty="0">
                <a:solidFill>
                  <a:srgbClr val="0000FF"/>
                </a:solidFill>
                <a:latin typeface="Helvetica"/>
                <a:cs typeface="Helvetica"/>
                <a:sym typeface="Symbol" charset="0"/>
              </a:rPr>
              <a:t>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                      	] 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  <a:sym typeface="Symbol" charset="0"/>
              </a:rPr>
              <a:t>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For pure vertical field:</a:t>
            </a:r>
            <a:b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Spin rotates 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G</a:t>
            </a:r>
            <a:r>
              <a:rPr lang="en-US" sz="20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 times faster than motion, </a:t>
            </a:r>
            <a:r>
              <a:rPr lang="en-US" sz="20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14000" dirty="0" err="1">
                <a:solidFill>
                  <a:srgbClr val="FF0000"/>
                </a:solidFill>
                <a:latin typeface="Helvetica"/>
                <a:cs typeface="Helvetica"/>
              </a:rPr>
              <a:t>sp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G</a:t>
            </a:r>
            <a:r>
              <a:rPr lang="en-US" sz="20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endParaRPr lang="en-US" sz="2000" dirty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For spin manipulation:</a:t>
            </a:r>
            <a:b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At low energy, use longitudinal fields</a:t>
            </a:r>
            <a:b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At high energy, use transverse fields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>
            <a:extLst>
              <a:ext uri="{FF2B5EF4-FFF2-40B4-BE49-F238E27FC236}">
                <a16:creationId xmlns:a16="http://schemas.microsoft.com/office/drawing/2014/main" id="{BA3DB1F4-392C-284A-8FEB-8CCCC1B4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1" t="15007" r="4312" b="4639"/>
          <a:stretch>
            <a:fillRect/>
          </a:stretch>
        </p:blipFill>
        <p:spPr bwMode="auto">
          <a:xfrm>
            <a:off x="5029200" y="3667125"/>
            <a:ext cx="391953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Rectangle 3">
            <a:extLst>
              <a:ext uri="{FF2B5EF4-FFF2-40B4-BE49-F238E27FC236}">
                <a16:creationId xmlns:a16="http://schemas.microsoft.com/office/drawing/2014/main" id="{3B8689C4-C344-E544-9DE3-248E9FA7A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Spin tune and Depolarizing Resonances</a:t>
            </a:r>
          </a:p>
        </p:txBody>
      </p:sp>
      <p:sp>
        <p:nvSpPr>
          <p:cNvPr id="562180" name="Text Box 4">
            <a:extLst>
              <a:ext uri="{FF2B5EF4-FFF2-40B4-BE49-F238E27FC236}">
                <a16:creationId xmlns:a16="http://schemas.microsoft.com/office/drawing/2014/main" id="{0803F86F-F604-AA41-87AE-FAA86D47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5363"/>
            <a:ext cx="8431213" cy="535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50" tIns="28575" rIns="57150" bIns="28575">
            <a:spAutoFit/>
          </a:bodyPr>
          <a:lstStyle>
            <a:lvl1pPr defTabSz="571500"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571500"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571500"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571500"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571500"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u="sng">
                <a:solidFill>
                  <a:srgbClr val="0000FF"/>
                </a:solidFill>
              </a:rPr>
              <a:t>Depolarizing resonance condition:</a:t>
            </a:r>
            <a:endParaRPr lang="en-US" altLang="en-US">
              <a:solidFill>
                <a:srgbClr val="0000FF"/>
              </a:solidFill>
            </a:endParaRPr>
          </a:p>
          <a:p>
            <a:pPr algn="l"/>
            <a:endParaRPr lang="en-US" altLang="en-US" sz="800"/>
          </a:p>
          <a:p>
            <a:pPr algn="l"/>
            <a:r>
              <a:rPr lang="en-US" altLang="en-US"/>
              <a:t>Number of spin rotations per turn = Number of spin kicks per turn</a:t>
            </a:r>
          </a:p>
          <a:p>
            <a:pPr algn="l"/>
            <a:r>
              <a:rPr lang="en-US" altLang="en-US"/>
              <a:t>Spin resonance strength </a:t>
            </a:r>
            <a:r>
              <a:rPr lang="en-US" altLang="en-US">
                <a:latin typeface="Symbol" pitchFamily="2" charset="2"/>
              </a:rPr>
              <a:t>e</a:t>
            </a:r>
            <a:r>
              <a:rPr lang="en-US" altLang="en-US"/>
              <a:t> = spin rotation per turn / 2</a:t>
            </a:r>
            <a:r>
              <a:rPr lang="en-US" altLang="en-US">
                <a:latin typeface="Symbol" pitchFamily="2" charset="2"/>
              </a:rPr>
              <a:t>p</a:t>
            </a:r>
          </a:p>
          <a:p>
            <a:pPr algn="l"/>
            <a:endParaRPr lang="en-US" altLang="en-US" sz="800"/>
          </a:p>
          <a:p>
            <a:pPr algn="l"/>
            <a:r>
              <a:rPr lang="en-US" altLang="en-US" u="sng">
                <a:solidFill>
                  <a:srgbClr val="0000FF"/>
                </a:solidFill>
              </a:rPr>
              <a:t>Imperfection resonance</a:t>
            </a:r>
            <a:r>
              <a:rPr lang="en-US" altLang="en-US">
                <a:solidFill>
                  <a:srgbClr val="0000FF"/>
                </a:solidFill>
              </a:rPr>
              <a:t> (magnet errors and misalignments):</a:t>
            </a:r>
          </a:p>
          <a:p>
            <a:pPr algn="l"/>
            <a:endParaRPr lang="en-US" altLang="en-US" sz="800">
              <a:solidFill>
                <a:srgbClr val="FF0000"/>
              </a:solidFill>
            </a:endParaRPr>
          </a:p>
          <a:p>
            <a:pPr algn="l"/>
            <a:r>
              <a:rPr lang="en-US" altLang="en-US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en-US" altLang="en-US" baseline="-25000">
                <a:solidFill>
                  <a:srgbClr val="FF0000"/>
                </a:solidFill>
              </a:rPr>
              <a:t>sp</a:t>
            </a:r>
            <a:r>
              <a:rPr lang="en-US" altLang="en-US">
                <a:solidFill>
                  <a:srgbClr val="FF0000"/>
                </a:solidFill>
              </a:rPr>
              <a:t> = n</a:t>
            </a:r>
            <a:endParaRPr lang="en-US" altLang="en-US"/>
          </a:p>
          <a:p>
            <a:pPr algn="l"/>
            <a:endParaRPr lang="en-US" altLang="en-US" sz="800"/>
          </a:p>
          <a:p>
            <a:pPr algn="l"/>
            <a:r>
              <a:rPr lang="en-US" altLang="en-US" u="sng">
                <a:solidFill>
                  <a:srgbClr val="0000FF"/>
                </a:solidFill>
              </a:rPr>
              <a:t>Intrinsic resonance</a:t>
            </a:r>
            <a:r>
              <a:rPr lang="en-US" altLang="en-US">
                <a:solidFill>
                  <a:srgbClr val="0000FF"/>
                </a:solidFill>
              </a:rPr>
              <a:t> (Vertical focusing fields):</a:t>
            </a:r>
          </a:p>
          <a:p>
            <a:pPr algn="l"/>
            <a:endParaRPr lang="en-US" altLang="en-US" sz="800">
              <a:solidFill>
                <a:srgbClr val="FF0000"/>
              </a:solidFill>
            </a:endParaRPr>
          </a:p>
          <a:p>
            <a:pPr algn="l"/>
            <a:endParaRPr lang="en-US" altLang="en-US" sz="800">
              <a:solidFill>
                <a:srgbClr val="FF0000"/>
              </a:solidFill>
            </a:endParaRPr>
          </a:p>
          <a:p>
            <a:pPr algn="l"/>
            <a:r>
              <a:rPr lang="en-US" altLang="en-US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en-US" altLang="en-US" baseline="-25000">
                <a:solidFill>
                  <a:srgbClr val="FF0000"/>
                </a:solidFill>
              </a:rPr>
              <a:t>sp</a:t>
            </a:r>
            <a:r>
              <a:rPr lang="en-US" altLang="en-US">
                <a:solidFill>
                  <a:srgbClr val="FF0000"/>
                </a:solidFill>
              </a:rPr>
              <a:t> = Pn ± Q</a:t>
            </a:r>
            <a:r>
              <a:rPr lang="en-US" altLang="en-US" baseline="-25000">
                <a:solidFill>
                  <a:srgbClr val="FF0000"/>
                </a:solidFill>
              </a:rPr>
              <a:t>y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endParaRPr lang="en-US" altLang="en-US" baseline="-25000">
              <a:solidFill>
                <a:srgbClr val="FF0000"/>
              </a:solidFill>
            </a:endParaRPr>
          </a:p>
          <a:p>
            <a:endParaRPr lang="en-US" altLang="en-US" baseline="-25000">
              <a:solidFill>
                <a:srgbClr val="FF0000"/>
              </a:solidFill>
            </a:endParaRPr>
          </a:p>
          <a:p>
            <a:pPr algn="l"/>
            <a:r>
              <a:rPr lang="en-US" altLang="en-US">
                <a:solidFill>
                  <a:srgbClr val="FF0000"/>
                </a:solidFill>
              </a:rPr>
              <a:t>P : Superperiodicity [AGS: 12]</a:t>
            </a:r>
          </a:p>
          <a:p>
            <a:pPr algn="l"/>
            <a:r>
              <a:rPr lang="en-US" altLang="en-US">
                <a:solidFill>
                  <a:srgbClr val="FF0000"/>
                </a:solidFill>
              </a:rPr>
              <a:t>Q</a:t>
            </a:r>
            <a:r>
              <a:rPr lang="en-US" altLang="en-US" baseline="-25000">
                <a:solidFill>
                  <a:srgbClr val="FF0000"/>
                </a:solidFill>
              </a:rPr>
              <a:t>y </a:t>
            </a:r>
            <a:r>
              <a:rPr lang="en-US" altLang="en-US">
                <a:solidFill>
                  <a:srgbClr val="FF0000"/>
                </a:solidFill>
              </a:rPr>
              <a:t>: Betatron tune [AGS: 8.75]</a:t>
            </a:r>
          </a:p>
          <a:p>
            <a:pPr algn="l"/>
            <a:endParaRPr lang="en-US" altLang="en-US" sz="800">
              <a:solidFill>
                <a:srgbClr val="FF0000"/>
              </a:solidFill>
            </a:endParaRPr>
          </a:p>
          <a:p>
            <a:pPr algn="l"/>
            <a:endParaRPr lang="en-US" altLang="en-US" sz="800">
              <a:solidFill>
                <a:srgbClr val="FF0000"/>
              </a:solidFill>
            </a:endParaRPr>
          </a:p>
          <a:p>
            <a:pPr algn="l"/>
            <a:r>
              <a:rPr lang="en-US" altLang="en-US" u="sng">
                <a:solidFill>
                  <a:srgbClr val="0000FF"/>
                </a:solidFill>
              </a:rPr>
              <a:t>Weak resonances</a:t>
            </a:r>
            <a:r>
              <a:rPr lang="en-US" altLang="en-US">
                <a:solidFill>
                  <a:srgbClr val="0000FF"/>
                </a:solidFill>
              </a:rPr>
              <a:t>: some depolarization</a:t>
            </a:r>
          </a:p>
          <a:p>
            <a:pPr algn="l"/>
            <a:r>
              <a:rPr lang="en-US" altLang="en-US" u="sng">
                <a:solidFill>
                  <a:srgbClr val="0000FF"/>
                </a:solidFill>
              </a:rPr>
              <a:t>Strong resonances</a:t>
            </a:r>
            <a:r>
              <a:rPr lang="en-US" altLang="en-US">
                <a:solidFill>
                  <a:srgbClr val="0000FF"/>
                </a:solidFill>
              </a:rPr>
              <a:t>: partial or complete spin flip</a:t>
            </a:r>
          </a:p>
        </p:txBody>
      </p:sp>
      <p:sp>
        <p:nvSpPr>
          <p:cNvPr id="562181" name="Text Box 5">
            <a:extLst>
              <a:ext uri="{FF2B5EF4-FFF2-40B4-BE49-F238E27FC236}">
                <a16:creationId xmlns:a16="http://schemas.microsoft.com/office/drawing/2014/main" id="{72A46C17-D8BF-124E-80CD-D15CECD5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5943600"/>
            <a:ext cx="246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  <a:ea typeface="+mn-ea"/>
              </a:rPr>
              <a:t>Illustration by W.W. MacKay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DAD95BB0-913C-C844-9261-DDEB5AE92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pPr eaLnBrk="1" hangingPunct="1"/>
            <a:r>
              <a:rPr kumimoji="0" altLang="en-US">
                <a:latin typeface="Helvetica" pitchFamily="2" charset="0"/>
                <a:ea typeface="ＭＳ Ｐゴシック" panose="020B0600070205080204" pitchFamily="34" charset="-128"/>
              </a:rPr>
              <a:t>Spin Resonance Crossing </a:t>
            </a:r>
          </a:p>
        </p:txBody>
      </p:sp>
      <p:sp>
        <p:nvSpPr>
          <p:cNvPr id="564227" name="Rectangle 3">
            <a:extLst>
              <a:ext uri="{FF2B5EF4-FFF2-40B4-BE49-F238E27FC236}">
                <a16:creationId xmlns:a16="http://schemas.microsoft.com/office/drawing/2014/main" id="{AF112E03-05CC-F740-A33E-2C8FF97E2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382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tabLst>
                <a:tab pos="3771900" algn="l"/>
                <a:tab pos="4337050" algn="l"/>
              </a:tabLst>
              <a:defRPr/>
            </a:pPr>
            <a:r>
              <a:rPr lang="en-US" sz="2000" dirty="0">
                <a:latin typeface="+mn-lt"/>
                <a:ea typeface="+mn-ea"/>
              </a:rPr>
              <a:t>Froissart-</a:t>
            </a:r>
            <a:r>
              <a:rPr lang="en-US" sz="2000" dirty="0" err="1">
                <a:latin typeface="+mn-lt"/>
                <a:ea typeface="+mn-ea"/>
              </a:rPr>
              <a:t>Stora</a:t>
            </a:r>
            <a:r>
              <a:rPr lang="en-US" sz="2000" dirty="0">
                <a:latin typeface="+mn-lt"/>
                <a:ea typeface="+mn-ea"/>
              </a:rPr>
              <a:t>: 		          </a:t>
            </a:r>
            <a:r>
              <a:rPr lang="en-US" sz="2000" dirty="0">
                <a:latin typeface="Symbol" charset="0"/>
                <a:ea typeface="+mn-ea"/>
              </a:rPr>
              <a:t>[a</a:t>
            </a:r>
            <a:r>
              <a:rPr lang="en-US" sz="2000" dirty="0">
                <a:latin typeface="+mn-lt"/>
                <a:ea typeface="+mn-ea"/>
              </a:rPr>
              <a:t>: crossing speed]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tabLst>
                <a:tab pos="3771900" algn="l"/>
                <a:tab pos="4337050" algn="l"/>
              </a:tabLst>
              <a:defRPr/>
            </a:pPr>
            <a:endParaRPr lang="en-US" sz="2000" dirty="0">
              <a:latin typeface="+mn-lt"/>
              <a:ea typeface="+mn-ea"/>
            </a:endParaRPr>
          </a:p>
          <a:p>
            <a:pPr algn="l" fontAlgn="auto">
              <a:spcBef>
                <a:spcPct val="50000"/>
              </a:spcBef>
              <a:spcAft>
                <a:spcPts val="0"/>
              </a:spcAft>
              <a:tabLst>
                <a:tab pos="3314700" algn="l"/>
                <a:tab pos="4337050" algn="l"/>
              </a:tabLst>
              <a:defRPr/>
            </a:pPr>
            <a:r>
              <a:rPr lang="en-US" sz="2000" dirty="0">
                <a:latin typeface="+mn-lt"/>
                <a:ea typeface="+mn-ea"/>
              </a:rPr>
              <a:t>Non-adiabatic (</a:t>
            </a:r>
            <a:r>
              <a:rPr lang="en-US" sz="2000" dirty="0">
                <a:latin typeface="Symbol" charset="0"/>
                <a:ea typeface="+mn-ea"/>
              </a:rPr>
              <a:t>e</a:t>
            </a:r>
            <a:r>
              <a:rPr lang="en-US" sz="2000" baseline="30000" dirty="0">
                <a:latin typeface="+mn-lt"/>
                <a:ea typeface="+mn-ea"/>
              </a:rPr>
              <a:t>2</a:t>
            </a:r>
            <a:r>
              <a:rPr lang="en-US" sz="2000" dirty="0">
                <a:latin typeface="+mn-lt"/>
                <a:ea typeface="+mn-ea"/>
              </a:rPr>
              <a:t>/</a:t>
            </a:r>
            <a:r>
              <a:rPr lang="en-US" sz="2000" dirty="0">
                <a:latin typeface="Symbol" charset="0"/>
                <a:ea typeface="+mn-ea"/>
              </a:rPr>
              <a:t>a &lt;&lt; </a:t>
            </a:r>
            <a:r>
              <a:rPr lang="en-US" sz="2000" dirty="0">
                <a:latin typeface="+mn-lt"/>
                <a:ea typeface="+mn-ea"/>
              </a:rPr>
              <a:t>1) 	</a:t>
            </a:r>
            <a:r>
              <a:rPr lang="en-US" sz="2000" dirty="0">
                <a:latin typeface="+mn-lt"/>
                <a:ea typeface="+mn-ea"/>
                <a:sym typeface="Symbol" charset="0"/>
              </a:rPr>
              <a:t></a:t>
            </a:r>
            <a:r>
              <a:rPr lang="en-US" sz="2000" dirty="0">
                <a:latin typeface="+mn-lt"/>
                <a:ea typeface="+mn-ea"/>
              </a:rPr>
              <a:t> 	Adiabatic (</a:t>
            </a:r>
            <a:r>
              <a:rPr lang="en-US" sz="2000" dirty="0">
                <a:latin typeface="Symbol" charset="0"/>
                <a:ea typeface="+mn-ea"/>
              </a:rPr>
              <a:t>e</a:t>
            </a:r>
            <a:r>
              <a:rPr lang="en-US" sz="2000" baseline="30000" dirty="0">
                <a:latin typeface="+mn-lt"/>
                <a:ea typeface="+mn-ea"/>
              </a:rPr>
              <a:t>2</a:t>
            </a:r>
            <a:r>
              <a:rPr lang="en-US" sz="2000" dirty="0">
                <a:latin typeface="+mn-lt"/>
                <a:ea typeface="+mn-ea"/>
              </a:rPr>
              <a:t>/</a:t>
            </a:r>
            <a:r>
              <a:rPr lang="en-US" sz="2000" dirty="0">
                <a:latin typeface="Symbol" charset="0"/>
                <a:ea typeface="+mn-ea"/>
              </a:rPr>
              <a:t>a &gt;&gt; </a:t>
            </a:r>
            <a:r>
              <a:rPr lang="en-US" sz="2000" dirty="0">
                <a:latin typeface="+mn-lt"/>
                <a:ea typeface="+mn-ea"/>
              </a:rPr>
              <a:t>1)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tabLst>
                <a:tab pos="3771900" algn="l"/>
                <a:tab pos="4337050" algn="l"/>
              </a:tabLst>
              <a:defRPr/>
            </a:pPr>
            <a:r>
              <a:rPr lang="en-US" sz="2000" dirty="0">
                <a:latin typeface="+mn-lt"/>
                <a:ea typeface="+mn-ea"/>
              </a:rPr>
              <a:t>P</a:t>
            </a:r>
            <a:r>
              <a:rPr lang="en-US" sz="2000" baseline="-25000" dirty="0">
                <a:latin typeface="+mn-lt"/>
                <a:ea typeface="+mn-ea"/>
              </a:rPr>
              <a:t>f </a:t>
            </a:r>
            <a:r>
              <a:rPr lang="en-US" sz="2000" dirty="0">
                <a:latin typeface="+mn-lt"/>
                <a:ea typeface="+mn-ea"/>
              </a:rPr>
              <a:t>/P</a:t>
            </a:r>
            <a:r>
              <a:rPr lang="en-US" sz="2000" baseline="-25000" dirty="0">
                <a:latin typeface="+mn-lt"/>
                <a:ea typeface="+mn-ea"/>
              </a:rPr>
              <a:t>i</a:t>
            </a:r>
            <a:r>
              <a:rPr lang="en-US" sz="2000" dirty="0">
                <a:latin typeface="+mn-lt"/>
                <a:ea typeface="+mn-ea"/>
              </a:rPr>
              <a:t> =  1		 P</a:t>
            </a:r>
            <a:r>
              <a:rPr lang="en-US" sz="2000" baseline="-25000" dirty="0">
                <a:latin typeface="+mn-lt"/>
                <a:ea typeface="+mn-ea"/>
              </a:rPr>
              <a:t>f </a:t>
            </a:r>
            <a:r>
              <a:rPr lang="en-US" sz="2000" dirty="0">
                <a:latin typeface="+mn-lt"/>
                <a:ea typeface="+mn-ea"/>
              </a:rPr>
              <a:t>/P</a:t>
            </a:r>
            <a:r>
              <a:rPr lang="en-US" sz="2000" baseline="-25000" dirty="0">
                <a:latin typeface="+mn-lt"/>
                <a:ea typeface="+mn-ea"/>
              </a:rPr>
              <a:t>i</a:t>
            </a:r>
            <a:r>
              <a:rPr lang="en-US" sz="2000" dirty="0">
                <a:latin typeface="+mn-lt"/>
                <a:ea typeface="+mn-ea"/>
              </a:rPr>
              <a:t> = </a:t>
            </a:r>
            <a:r>
              <a:rPr lang="en-US" sz="2000" dirty="0">
                <a:latin typeface="Symbol" charset="0"/>
                <a:ea typeface="+mn-ea"/>
              </a:rPr>
              <a:t>-</a:t>
            </a:r>
            <a:r>
              <a:rPr lang="en-US" sz="2000" dirty="0">
                <a:latin typeface="+mn-lt"/>
                <a:ea typeface="+mn-ea"/>
              </a:rPr>
              <a:t> 1</a:t>
            </a:r>
            <a:r>
              <a:rPr lang="en-US" sz="1400" dirty="0">
                <a:latin typeface="+mn-lt"/>
                <a:ea typeface="+mn-ea"/>
              </a:rPr>
              <a:t>	</a:t>
            </a:r>
            <a:endParaRPr lang="en-US" sz="2000" dirty="0">
              <a:latin typeface="+mn-lt"/>
              <a:ea typeface="+mn-ea"/>
            </a:endParaRPr>
          </a:p>
        </p:txBody>
      </p:sp>
      <p:pic>
        <p:nvPicPr>
          <p:cNvPr id="564228" name="Picture 4">
            <a:extLst>
              <a:ext uri="{FF2B5EF4-FFF2-40B4-BE49-F238E27FC236}">
                <a16:creationId xmlns:a16="http://schemas.microsoft.com/office/drawing/2014/main" id="{33F96226-6A57-494F-8F07-CE2021CE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20988"/>
            <a:ext cx="5626100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8916" name="Object 5">
            <a:extLst>
              <a:ext uri="{FF2B5EF4-FFF2-40B4-BE49-F238E27FC236}">
                <a16:creationId xmlns:a16="http://schemas.microsoft.com/office/drawing/2014/main" id="{11510833-B2B5-7B47-9CA2-5584316EF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2088" y="762000"/>
          <a:ext cx="23082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5" imgW="28968700" imgH="12001500" progId="Equation.3">
                  <p:embed/>
                </p:oleObj>
              </mc:Choice>
              <mc:Fallback>
                <p:oleObj name="Equation" r:id="rId5" imgW="28968700" imgH="12001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762000"/>
                        <a:ext cx="230822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>
            <a:extLst>
              <a:ext uri="{FF2B5EF4-FFF2-40B4-BE49-F238E27FC236}">
                <a16:creationId xmlns:a16="http://schemas.microsoft.com/office/drawing/2014/main" id="{D8CED883-F4C5-5B40-B82C-907FDC630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7" imgW="2628900" imgH="4978400" progId="Equation.3">
                  <p:embed/>
                </p:oleObj>
              </mc:Choice>
              <mc:Fallback>
                <p:oleObj name="Equation" r:id="rId7" imgW="2628900" imgH="497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31" name="Oval 7">
            <a:extLst>
              <a:ext uri="{FF2B5EF4-FFF2-40B4-BE49-F238E27FC236}">
                <a16:creationId xmlns:a16="http://schemas.microsoft.com/office/drawing/2014/main" id="{E8D60869-ED85-3745-B49C-B84CC753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9144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32" name="Line 8">
            <a:extLst>
              <a:ext uri="{FF2B5EF4-FFF2-40B4-BE49-F238E27FC236}">
                <a16:creationId xmlns:a16="http://schemas.microsoft.com/office/drawing/2014/main" id="{9D3B42EE-219A-D14B-A14F-7EC8654A2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76800"/>
            <a:ext cx="457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33" name="Line 9">
            <a:extLst>
              <a:ext uri="{FF2B5EF4-FFF2-40B4-BE49-F238E27FC236}">
                <a16:creationId xmlns:a16="http://schemas.microsoft.com/office/drawing/2014/main" id="{BEB80206-6A05-1B4B-AA8C-E0D1B2EDFD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34" name="Line 10">
            <a:extLst>
              <a:ext uri="{FF2B5EF4-FFF2-40B4-BE49-F238E27FC236}">
                <a16:creationId xmlns:a16="http://schemas.microsoft.com/office/drawing/2014/main" id="{D982F949-0963-B040-963E-2FA73D09E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35" name="Text Box 11">
            <a:extLst>
              <a:ext uri="{FF2B5EF4-FFF2-40B4-BE49-F238E27FC236}">
                <a16:creationId xmlns:a16="http://schemas.microsoft.com/office/drawing/2014/main" id="{36E18040-1206-3E40-9A77-6F4993B3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3" y="4572000"/>
            <a:ext cx="2746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Symbol" charset="0"/>
                <a:ea typeface="+mn-ea"/>
              </a:rPr>
              <a:t>e</a:t>
            </a:r>
          </a:p>
        </p:txBody>
      </p:sp>
      <p:sp>
        <p:nvSpPr>
          <p:cNvPr id="564236" name="Text Box 12">
            <a:extLst>
              <a:ext uri="{FF2B5EF4-FFF2-40B4-BE49-F238E27FC236}">
                <a16:creationId xmlns:a16="http://schemas.microsoft.com/office/drawing/2014/main" id="{A77CCB55-0F95-5744-A7F7-CA80A938D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195888"/>
            <a:ext cx="701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  <a:ea typeface="+mn-ea"/>
              </a:rPr>
              <a:t>K</a:t>
            </a:r>
            <a:r>
              <a:rPr lang="en-US" sz="1600">
                <a:latin typeface="Symbol" charset="0"/>
                <a:ea typeface="+mn-ea"/>
              </a:rPr>
              <a:t>-</a:t>
            </a:r>
            <a:r>
              <a:rPr lang="en-US" sz="1600">
                <a:latin typeface="+mn-lt"/>
                <a:ea typeface="+mn-ea"/>
              </a:rPr>
              <a:t>G</a:t>
            </a:r>
            <a:r>
              <a:rPr lang="en-US" sz="1600">
                <a:latin typeface="Symbol" charset="0"/>
                <a:ea typeface="+mn-ea"/>
              </a:rPr>
              <a:t>g</a:t>
            </a:r>
          </a:p>
        </p:txBody>
      </p:sp>
      <p:sp>
        <p:nvSpPr>
          <p:cNvPr id="564237" name="Oval 13">
            <a:extLst>
              <a:ext uri="{FF2B5EF4-FFF2-40B4-BE49-F238E27FC236}">
                <a16:creationId xmlns:a16="http://schemas.microsoft.com/office/drawing/2014/main" id="{32C9645B-439B-FA46-A84C-EEBBD0FF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2667000"/>
            <a:ext cx="9144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38" name="Line 14">
            <a:extLst>
              <a:ext uri="{FF2B5EF4-FFF2-40B4-BE49-F238E27FC236}">
                <a16:creationId xmlns:a16="http://schemas.microsoft.com/office/drawing/2014/main" id="{58B3B55F-D5BF-6042-BE10-3E2030B9BB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4625" y="2819400"/>
            <a:ext cx="457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39" name="Line 15">
            <a:extLst>
              <a:ext uri="{FF2B5EF4-FFF2-40B4-BE49-F238E27FC236}">
                <a16:creationId xmlns:a16="http://schemas.microsoft.com/office/drawing/2014/main" id="{05A62FDF-8704-694A-B1A1-82291FD14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4625" y="2819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40" name="Line 16">
            <a:extLst>
              <a:ext uri="{FF2B5EF4-FFF2-40B4-BE49-F238E27FC236}">
                <a16:creationId xmlns:a16="http://schemas.microsoft.com/office/drawing/2014/main" id="{77A95A0A-B271-B14F-9515-3871BA174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4625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41" name="Text Box 17">
            <a:extLst>
              <a:ext uri="{FF2B5EF4-FFF2-40B4-BE49-F238E27FC236}">
                <a16:creationId xmlns:a16="http://schemas.microsoft.com/office/drawing/2014/main" id="{49B06A45-6650-0E47-8F7D-7F1FAE550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2514600"/>
            <a:ext cx="2746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Symbol" charset="0"/>
                <a:ea typeface="+mn-ea"/>
              </a:rPr>
              <a:t>e</a:t>
            </a:r>
          </a:p>
        </p:txBody>
      </p:sp>
      <p:sp>
        <p:nvSpPr>
          <p:cNvPr id="564242" name="Text Box 18">
            <a:extLst>
              <a:ext uri="{FF2B5EF4-FFF2-40B4-BE49-F238E27FC236}">
                <a16:creationId xmlns:a16="http://schemas.microsoft.com/office/drawing/2014/main" id="{AFEC0B40-D500-AF48-A49B-236B3218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3138488"/>
            <a:ext cx="701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  <a:ea typeface="+mn-ea"/>
              </a:rPr>
              <a:t>G</a:t>
            </a:r>
            <a:r>
              <a:rPr lang="en-US" sz="1600">
                <a:latin typeface="Symbol" charset="0"/>
                <a:ea typeface="+mn-ea"/>
              </a:rPr>
              <a:t>g-</a:t>
            </a:r>
            <a:r>
              <a:rPr lang="en-US" sz="1600">
                <a:latin typeface="+mn-lt"/>
                <a:ea typeface="+mn-ea"/>
              </a:rPr>
              <a:t>K</a:t>
            </a:r>
          </a:p>
        </p:txBody>
      </p:sp>
      <p:sp>
        <p:nvSpPr>
          <p:cNvPr id="564244" name="Oval 20">
            <a:extLst>
              <a:ext uri="{FF2B5EF4-FFF2-40B4-BE49-F238E27FC236}">
                <a16:creationId xmlns:a16="http://schemas.microsoft.com/office/drawing/2014/main" id="{283A2CA2-ABF3-F046-9599-61CFE8A31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9144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45" name="Line 21">
            <a:extLst>
              <a:ext uri="{FF2B5EF4-FFF2-40B4-BE49-F238E27FC236}">
                <a16:creationId xmlns:a16="http://schemas.microsoft.com/office/drawing/2014/main" id="{7FEBD807-3231-C942-9875-715757A48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819400"/>
            <a:ext cx="457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46" name="Line 22">
            <a:extLst>
              <a:ext uri="{FF2B5EF4-FFF2-40B4-BE49-F238E27FC236}">
                <a16:creationId xmlns:a16="http://schemas.microsoft.com/office/drawing/2014/main" id="{6832D47E-0650-DF45-968B-C9E08AA0A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19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47" name="Line 23">
            <a:extLst>
              <a:ext uri="{FF2B5EF4-FFF2-40B4-BE49-F238E27FC236}">
                <a16:creationId xmlns:a16="http://schemas.microsoft.com/office/drawing/2014/main" id="{CA9B39D4-6755-B24F-84B4-9093811DF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48" name="Text Box 24">
            <a:extLst>
              <a:ext uri="{FF2B5EF4-FFF2-40B4-BE49-F238E27FC236}">
                <a16:creationId xmlns:a16="http://schemas.microsoft.com/office/drawing/2014/main" id="{278D6B95-8180-B449-B871-FCEF87D5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3" y="3962400"/>
            <a:ext cx="2746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Symbol" charset="0"/>
                <a:ea typeface="+mn-ea"/>
              </a:rPr>
              <a:t>e</a:t>
            </a:r>
          </a:p>
        </p:txBody>
      </p:sp>
      <p:sp>
        <p:nvSpPr>
          <p:cNvPr id="564249" name="Text Box 25">
            <a:extLst>
              <a:ext uri="{FF2B5EF4-FFF2-40B4-BE49-F238E27FC236}">
                <a16:creationId xmlns:a16="http://schemas.microsoft.com/office/drawing/2014/main" id="{70E04837-CFC8-9148-8DB4-4797CBC0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138488"/>
            <a:ext cx="701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+mn-lt"/>
                <a:ea typeface="+mn-ea"/>
              </a:rPr>
              <a:t>G</a:t>
            </a:r>
            <a:r>
              <a:rPr lang="en-US" sz="1600" dirty="0" err="1">
                <a:latin typeface="Symbol" charset="0"/>
                <a:ea typeface="+mn-ea"/>
              </a:rPr>
              <a:t>g</a:t>
            </a:r>
            <a:r>
              <a:rPr lang="en-US" sz="1600" dirty="0">
                <a:latin typeface="Symbol" charset="0"/>
                <a:ea typeface="+mn-ea"/>
              </a:rPr>
              <a:t>-</a:t>
            </a:r>
            <a:r>
              <a:rPr lang="en-US" sz="1600" dirty="0">
                <a:latin typeface="+mn-lt"/>
                <a:ea typeface="+mn-ea"/>
              </a:rPr>
              <a:t>K</a:t>
            </a:r>
          </a:p>
        </p:txBody>
      </p:sp>
      <p:sp>
        <p:nvSpPr>
          <p:cNvPr id="564250" name="Oval 26">
            <a:extLst>
              <a:ext uri="{FF2B5EF4-FFF2-40B4-BE49-F238E27FC236}">
                <a16:creationId xmlns:a16="http://schemas.microsoft.com/office/drawing/2014/main" id="{77BDDB4A-1C85-2F45-A1F8-75C75876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662488"/>
            <a:ext cx="9144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51" name="Line 27">
            <a:extLst>
              <a:ext uri="{FF2B5EF4-FFF2-40B4-BE49-F238E27FC236}">
                <a16:creationId xmlns:a16="http://schemas.microsoft.com/office/drawing/2014/main" id="{9D5D497A-2148-EC4D-B18E-5EB629F98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4625" y="4814888"/>
            <a:ext cx="457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52" name="Line 28">
            <a:extLst>
              <a:ext uri="{FF2B5EF4-FFF2-40B4-BE49-F238E27FC236}">
                <a16:creationId xmlns:a16="http://schemas.microsoft.com/office/drawing/2014/main" id="{709C0E5B-94CD-D64A-963F-CEF734DB4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4625" y="481488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53" name="Line 29">
            <a:extLst>
              <a:ext uri="{FF2B5EF4-FFF2-40B4-BE49-F238E27FC236}">
                <a16:creationId xmlns:a16="http://schemas.microsoft.com/office/drawing/2014/main" id="{9D2E8885-5903-084E-8E01-9C2BEB18A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4625" y="603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ea typeface="+mn-ea"/>
            </a:endParaRPr>
          </a:p>
        </p:txBody>
      </p:sp>
      <p:sp>
        <p:nvSpPr>
          <p:cNvPr id="564254" name="Text Box 30">
            <a:extLst>
              <a:ext uri="{FF2B5EF4-FFF2-40B4-BE49-F238E27FC236}">
                <a16:creationId xmlns:a16="http://schemas.microsoft.com/office/drawing/2014/main" id="{3585F8CD-740A-2941-9DF7-284B0FC2D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5957888"/>
            <a:ext cx="2746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Symbol" charset="0"/>
                <a:ea typeface="+mn-ea"/>
              </a:rPr>
              <a:t>e</a:t>
            </a:r>
          </a:p>
        </p:txBody>
      </p:sp>
      <p:sp>
        <p:nvSpPr>
          <p:cNvPr id="564256" name="Text Box 32">
            <a:extLst>
              <a:ext uri="{FF2B5EF4-FFF2-40B4-BE49-F238E27FC236}">
                <a16:creationId xmlns:a16="http://schemas.microsoft.com/office/drawing/2014/main" id="{E098532A-B0B3-8141-9C2E-3AB2B1F0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5181600"/>
            <a:ext cx="701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  <a:ea typeface="+mn-ea"/>
              </a:rPr>
              <a:t>K</a:t>
            </a:r>
            <a:r>
              <a:rPr lang="en-US" sz="1600">
                <a:latin typeface="Symbol" charset="0"/>
                <a:ea typeface="+mn-ea"/>
              </a:rPr>
              <a:t>-</a:t>
            </a:r>
            <a:r>
              <a:rPr lang="en-US" sz="1600">
                <a:latin typeface="+mn-lt"/>
                <a:ea typeface="+mn-ea"/>
              </a:rPr>
              <a:t>G</a:t>
            </a:r>
            <a:r>
              <a:rPr lang="en-US" sz="1600">
                <a:latin typeface="Symbol" charset="0"/>
                <a:ea typeface="+mn-ea"/>
              </a:rPr>
              <a:t>g</a:t>
            </a:r>
          </a:p>
        </p:txBody>
      </p:sp>
      <p:sp>
        <p:nvSpPr>
          <p:cNvPr id="564257" name="Text Box 33">
            <a:extLst>
              <a:ext uri="{FF2B5EF4-FFF2-40B4-BE49-F238E27FC236}">
                <a16:creationId xmlns:a16="http://schemas.microsoft.com/office/drawing/2014/main" id="{3706BD57-04E5-754E-872D-C9010B91B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6019800"/>
            <a:ext cx="723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  <a:ea typeface="+mn-ea"/>
              </a:rPr>
              <a:t>G</a:t>
            </a:r>
            <a:r>
              <a:rPr lang="en-US" sz="1600">
                <a:latin typeface="Symbol" charset="0"/>
                <a:ea typeface="+mn-ea"/>
              </a:rPr>
              <a:t>g</a:t>
            </a:r>
            <a:r>
              <a:rPr lang="en-US" sz="1600">
                <a:latin typeface="+mn-lt"/>
                <a:ea typeface="+mn-ea"/>
              </a:rPr>
              <a:t>=K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>
            <a:extLst>
              <a:ext uri="{FF2B5EF4-FFF2-40B4-BE49-F238E27FC236}">
                <a16:creationId xmlns:a16="http://schemas.microsoft.com/office/drawing/2014/main" id="{F565BF8E-E39C-AE46-B47E-884AB242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altLang="en-US">
                <a:latin typeface="Helvetica" pitchFamily="2" charset="0"/>
                <a:ea typeface="ＭＳ Ｐゴシック" panose="020B0600070205080204" pitchFamily="34" charset="-128"/>
              </a:rPr>
              <a:t>Spin Resonance Crossing </a:t>
            </a:r>
            <a:endParaRPr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Content Placeholder 3">
            <a:extLst>
              <a:ext uri="{FF2B5EF4-FFF2-40B4-BE49-F238E27FC236}">
                <a16:creationId xmlns:a16="http://schemas.microsoft.com/office/drawing/2014/main" id="{6E190845-CEC2-C54C-866F-78726F7B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15975"/>
            <a:ext cx="4191000" cy="6042025"/>
          </a:xfrm>
        </p:spPr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Non-adiabatic (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e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a &lt;&lt; 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1)</a:t>
            </a: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f 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/P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=  1</a:t>
            </a: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Imperfection resonances: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Correction dipoles (</a:t>
            </a:r>
            <a:r>
              <a:rPr lang="en-US" altLang="en-US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e </a:t>
            </a: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small) </a:t>
            </a: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Intrinsic resonances: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Pulsed quadrupoles (</a:t>
            </a:r>
            <a:r>
              <a:rPr lang="en-US" altLang="en-US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large)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Lattice modifications (</a:t>
            </a:r>
            <a:r>
              <a:rPr lang="en-US" altLang="en-US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e </a:t>
            </a: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small)</a:t>
            </a: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Content Placeholder 4">
            <a:extLst>
              <a:ext uri="{FF2B5EF4-FFF2-40B4-BE49-F238E27FC236}">
                <a16:creationId xmlns:a16="http://schemas.microsoft.com/office/drawing/2014/main" id="{F52EA45A-961B-364F-84AD-88B5E74C79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Adiabatic (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e</a:t>
            </a:r>
            <a:r>
              <a:rPr lang="en-US" altLang="en-US" baseline="30000"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a &gt;&gt; 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1)</a:t>
            </a: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f 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/P</a:t>
            </a:r>
            <a:r>
              <a:rPr lang="en-US" altLang="en-US" baseline="-25000">
                <a:latin typeface="Helvetica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=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-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1</a:t>
            </a: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Imperfection resonances: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Partial Siberian snake(s) (</a:t>
            </a:r>
            <a:r>
              <a:rPr lang="en-US" altLang="en-US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e </a:t>
            </a: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large)</a:t>
            </a: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Intrinsic resonances:</a:t>
            </a:r>
            <a:endParaRPr lang="en-US" altLang="en-US">
              <a:solidFill>
                <a:srgbClr val="FF0000"/>
              </a:solidFill>
              <a:latin typeface="Helvetica" pitchFamily="2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RF Dipole (</a:t>
            </a:r>
            <a:r>
              <a:rPr lang="en-US" altLang="en-US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e </a:t>
            </a: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large)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Strong partial Siberian snake(s) </a:t>
            </a:r>
            <a:b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e </a:t>
            </a: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large)</a:t>
            </a: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8D366FD9-956E-034A-9585-C0860965C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Siberian Snakes (Local Spin Rotators)</a:t>
            </a:r>
          </a:p>
        </p:txBody>
      </p:sp>
      <p:pic>
        <p:nvPicPr>
          <p:cNvPr id="566275" name="Picture 3">
            <a:extLst>
              <a:ext uri="{FF2B5EF4-FFF2-40B4-BE49-F238E27FC236}">
                <a16:creationId xmlns:a16="http://schemas.microsoft.com/office/drawing/2014/main" id="{2B2CA6DF-886D-8A4E-865C-8F686706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5" t="18379" r="7106" b="4405"/>
          <a:stretch>
            <a:fillRect/>
          </a:stretch>
        </p:blipFill>
        <p:spPr bwMode="auto">
          <a:xfrm>
            <a:off x="457200" y="1143000"/>
            <a:ext cx="24225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6276" name="Picture 4">
            <a:extLst>
              <a:ext uri="{FF2B5EF4-FFF2-40B4-BE49-F238E27FC236}">
                <a16:creationId xmlns:a16="http://schemas.microsoft.com/office/drawing/2014/main" id="{B24B3CD6-2DF1-5447-8728-E84B6FFE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4" t="17165" r="3465" b="4405"/>
          <a:stretch>
            <a:fillRect/>
          </a:stretch>
        </p:blipFill>
        <p:spPr bwMode="auto">
          <a:xfrm>
            <a:off x="304800" y="3581400"/>
            <a:ext cx="28797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6277" name="Text Box 5">
            <a:extLst>
              <a:ext uri="{FF2B5EF4-FFF2-40B4-BE49-F238E27FC236}">
                <a16:creationId xmlns:a16="http://schemas.microsoft.com/office/drawing/2014/main" id="{240725BF-1876-5846-910B-6FEFC2F5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44563"/>
            <a:ext cx="4384675" cy="4000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Book Antiqua" panose="02040602050305030304" pitchFamily="18" charset="0"/>
              </a:rPr>
              <a:t>cos(180</a:t>
            </a:r>
            <a:r>
              <a:rPr lang="en-US" altLang="en-US" sz="1400" baseline="70000">
                <a:solidFill>
                  <a:srgbClr val="0000FF"/>
                </a:solidFill>
                <a:latin typeface="Book Antiqua" panose="02040602050305030304" pitchFamily="18" charset="0"/>
                <a:sym typeface="Wingdings" pitchFamily="2" charset="2"/>
              </a:rPr>
              <a:t> 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Wingdings" pitchFamily="2" charset="2"/>
              </a:rPr>
              <a:t>n</a:t>
            </a:r>
            <a:r>
              <a:rPr lang="en-US" altLang="en-US" sz="2000" baseline="-25000">
                <a:solidFill>
                  <a:srgbClr val="0000FF"/>
                </a:solidFill>
                <a:latin typeface="Book Antiqua" panose="02040602050305030304" pitchFamily="18" charset="0"/>
                <a:sym typeface="Wingdings" pitchFamily="2" charset="2"/>
              </a:rPr>
              <a:t>sp</a:t>
            </a:r>
            <a:r>
              <a:rPr lang="en-US" altLang="en-US" sz="2000">
                <a:solidFill>
                  <a:srgbClr val="0000FF"/>
                </a:solidFill>
                <a:latin typeface="Book Antiqua" panose="02040602050305030304" pitchFamily="18" charset="0"/>
                <a:sym typeface="Wingdings" pitchFamily="2" charset="2"/>
              </a:rPr>
              <a:t>) = cos(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en-US" altLang="en-US" sz="2000">
                <a:solidFill>
                  <a:srgbClr val="0000FF"/>
                </a:solidFill>
                <a:latin typeface="Book Antiqua" panose="02040602050305030304" pitchFamily="18" charset="0"/>
                <a:sym typeface="Wingdings" pitchFamily="2" charset="2"/>
              </a:rPr>
              <a:t>/2) </a:t>
            </a:r>
            <a:r>
              <a:rPr lang="en-US" altLang="en-US" sz="2000">
                <a:solidFill>
                  <a:srgbClr val="0000FF"/>
                </a:solidFill>
                <a:latin typeface="Book Antiqua" panose="02040602050305030304" pitchFamily="18" charset="0"/>
              </a:rPr>
              <a:t>·</a:t>
            </a:r>
            <a:r>
              <a:rPr lang="en-US" altLang="en-US" sz="2000">
                <a:solidFill>
                  <a:srgbClr val="0000FF"/>
                </a:solidFill>
                <a:latin typeface="Book Antiqua" panose="02040602050305030304" pitchFamily="18" charset="0"/>
                <a:sym typeface="Symbol" pitchFamily="2" charset="2"/>
              </a:rPr>
              <a:t> cos(180</a:t>
            </a:r>
            <a:r>
              <a:rPr lang="en-US" altLang="en-US" sz="1400" baseline="70000">
                <a:solidFill>
                  <a:srgbClr val="0000FF"/>
                </a:solidFill>
                <a:latin typeface="Book Antiqua" panose="02040602050305030304" pitchFamily="18" charset="0"/>
                <a:sym typeface="Wingdings" pitchFamily="2" charset="2"/>
              </a:rPr>
              <a:t>  </a:t>
            </a:r>
            <a:r>
              <a:rPr lang="en-US" altLang="en-US" sz="2000">
                <a:solidFill>
                  <a:srgbClr val="0000FF"/>
                </a:solidFill>
                <a:latin typeface="Book Antiqua" panose="02040602050305030304" pitchFamily="18" charset="0"/>
                <a:sym typeface="Symbol" pitchFamily="2" charset="2"/>
              </a:rPr>
              <a:t>G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g</a:t>
            </a:r>
            <a:r>
              <a:rPr lang="en-US" altLang="en-US" sz="2000">
                <a:solidFill>
                  <a:srgbClr val="0000FF"/>
                </a:solidFill>
                <a:latin typeface="Book Antiqua" panose="02040602050305030304" pitchFamily="18" charset="0"/>
                <a:sym typeface="Symbol" pitchFamily="2" charset="2"/>
              </a:rPr>
              <a:t>)</a:t>
            </a:r>
          </a:p>
        </p:txBody>
      </p:sp>
      <p:sp>
        <p:nvSpPr>
          <p:cNvPr id="566278" name="Text Box 6">
            <a:extLst>
              <a:ext uri="{FF2B5EF4-FFF2-40B4-BE49-F238E27FC236}">
                <a16:creationId xmlns:a16="http://schemas.microsoft.com/office/drawing/2014/main" id="{29F3D049-726B-DB43-BB74-37ABBB74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98638"/>
            <a:ext cx="5638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>
                <a:solidFill>
                  <a:srgbClr val="0000FF"/>
                </a:solidFill>
                <a:latin typeface="Symbol" pitchFamily="2" charset="2"/>
              </a:rPr>
              <a:t>d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 0</a:t>
            </a:r>
            <a:r>
              <a:rPr lang="en-US" altLang="en-US" sz="1400" baseline="70000">
                <a:solidFill>
                  <a:srgbClr val="0000FF"/>
                </a:solidFill>
                <a:sym typeface="Wingdings" pitchFamily="2" charset="2"/>
              </a:rPr>
              <a:t></a:t>
            </a:r>
            <a:r>
              <a:rPr lang="en-US" altLang="en-US" sz="140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 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Wingdings" pitchFamily="2" charset="2"/>
              </a:rPr>
              <a:t>n</a:t>
            </a:r>
            <a:r>
              <a:rPr lang="en-US" altLang="en-US" sz="2000" baseline="-25000">
                <a:solidFill>
                  <a:srgbClr val="0000FF"/>
                </a:solidFill>
                <a:sym typeface="Wingdings" pitchFamily="2" charset="2"/>
              </a:rPr>
              <a:t>sp 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 n </a:t>
            </a:r>
          </a:p>
          <a:p>
            <a:pPr algn="l"/>
            <a:endParaRPr lang="en-US" altLang="en-US" sz="900">
              <a:sym typeface="Symbol" pitchFamily="2" charset="2"/>
            </a:endParaRPr>
          </a:p>
          <a:p>
            <a:pPr algn="l"/>
            <a:r>
              <a:rPr lang="en-US" altLang="en-US" sz="2000">
                <a:sym typeface="Symbol" pitchFamily="2" charset="2"/>
              </a:rPr>
              <a:t>	</a:t>
            </a:r>
            <a:r>
              <a:rPr lang="en-US" altLang="en-US" sz="2000" u="sng">
                <a:sym typeface="Symbol" pitchFamily="2" charset="2"/>
              </a:rPr>
              <a:t>No</a:t>
            </a:r>
            <a:r>
              <a:rPr lang="en-US" altLang="en-US" sz="2000">
                <a:sym typeface="Symbol" pitchFamily="2" charset="2"/>
              </a:rPr>
              <a:t> imperfection resonances</a:t>
            </a:r>
          </a:p>
          <a:p>
            <a:pPr algn="l"/>
            <a:r>
              <a:rPr lang="en-US" altLang="en-US" sz="2000">
                <a:solidFill>
                  <a:srgbClr val="FF0000"/>
                </a:solidFill>
                <a:sym typeface="Symbol" pitchFamily="2" charset="2"/>
              </a:rPr>
              <a:t>	Partial Siberian snake (AGS)</a:t>
            </a:r>
          </a:p>
          <a:p>
            <a:pPr algn="l"/>
            <a:endParaRPr lang="en-US" altLang="en-US" sz="900">
              <a:solidFill>
                <a:srgbClr val="FF0000"/>
              </a:solidFill>
              <a:sym typeface="Symbol" pitchFamily="2" charset="2"/>
            </a:endParaRPr>
          </a:p>
          <a:p>
            <a:pPr algn="l"/>
            <a:r>
              <a:rPr lang="en-US" altLang="en-US" sz="2000">
                <a:solidFill>
                  <a:srgbClr val="0000FF"/>
                </a:solidFill>
                <a:latin typeface="Symbol" pitchFamily="2" charset="2"/>
              </a:rPr>
              <a:t>d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= 180</a:t>
            </a:r>
            <a:r>
              <a:rPr lang="en-US" altLang="en-US" sz="1400" baseline="70000">
                <a:solidFill>
                  <a:srgbClr val="0000FF"/>
                </a:solidFill>
                <a:sym typeface="Wingdings" pitchFamily="2" charset="2"/>
              </a:rPr>
              <a:t></a:t>
            </a:r>
            <a:r>
              <a:rPr lang="en-US" altLang="en-US" sz="140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 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Wingdings" pitchFamily="2" charset="2"/>
              </a:rPr>
              <a:t>n</a:t>
            </a:r>
            <a:r>
              <a:rPr lang="en-US" altLang="en-US" sz="2000" baseline="-25000">
                <a:solidFill>
                  <a:srgbClr val="0000FF"/>
                </a:solidFill>
                <a:sym typeface="Wingdings" pitchFamily="2" charset="2"/>
              </a:rPr>
              <a:t>sp 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= ½	</a:t>
            </a:r>
          </a:p>
          <a:p>
            <a:pPr algn="l"/>
            <a:r>
              <a:rPr lang="en-US" altLang="en-US" sz="2000">
                <a:sym typeface="Symbol" pitchFamily="2" charset="2"/>
              </a:rPr>
              <a:t>	</a:t>
            </a:r>
            <a:r>
              <a:rPr lang="en-US" altLang="en-US" sz="2000" u="sng">
                <a:sym typeface="Symbol" pitchFamily="2" charset="2"/>
              </a:rPr>
              <a:t>No</a:t>
            </a:r>
            <a:r>
              <a:rPr lang="en-US" altLang="en-US" sz="2000">
                <a:sym typeface="Symbol" pitchFamily="2" charset="2"/>
              </a:rPr>
              <a:t> imperfection resonances </a:t>
            </a:r>
            <a:r>
              <a:rPr lang="en-US" altLang="en-US" sz="2000" u="sng">
                <a:sym typeface="Symbol" pitchFamily="2" charset="2"/>
              </a:rPr>
              <a:t>and</a:t>
            </a:r>
            <a:endParaRPr lang="en-US" altLang="en-US" sz="2000">
              <a:sym typeface="Symbol" pitchFamily="2" charset="2"/>
            </a:endParaRPr>
          </a:p>
          <a:p>
            <a:pPr algn="l"/>
            <a:r>
              <a:rPr lang="en-US" altLang="en-US" sz="2000">
                <a:sym typeface="Symbol" pitchFamily="2" charset="2"/>
              </a:rPr>
              <a:t>	</a:t>
            </a:r>
            <a:r>
              <a:rPr lang="en-US" altLang="en-US" sz="2000" u="sng">
                <a:sym typeface="Symbol" pitchFamily="2" charset="2"/>
              </a:rPr>
              <a:t>No</a:t>
            </a:r>
            <a:r>
              <a:rPr lang="en-US" altLang="en-US" sz="2000">
                <a:sym typeface="Symbol" pitchFamily="2" charset="2"/>
              </a:rPr>
              <a:t> Intrinsic resonances</a:t>
            </a:r>
          </a:p>
          <a:p>
            <a:pPr algn="l"/>
            <a:r>
              <a:rPr lang="en-US" altLang="en-US" sz="2000">
                <a:sym typeface="Symbol" pitchFamily="2" charset="2"/>
              </a:rPr>
              <a:t>	</a:t>
            </a:r>
            <a:r>
              <a:rPr lang="en-US" altLang="en-US" sz="2000">
                <a:solidFill>
                  <a:srgbClr val="FF0000"/>
                </a:solidFill>
                <a:sym typeface="Symbol" pitchFamily="2" charset="2"/>
              </a:rPr>
              <a:t>Full Siberian Snake</a:t>
            </a:r>
          </a:p>
          <a:p>
            <a:pPr algn="l"/>
            <a:r>
              <a:rPr lang="en-US" altLang="en-US" sz="2000">
                <a:solidFill>
                  <a:srgbClr val="FF0000"/>
                </a:solidFill>
                <a:sym typeface="Symbol" pitchFamily="2" charset="2"/>
              </a:rPr>
              <a:t>	</a:t>
            </a:r>
            <a:r>
              <a:rPr lang="en-US" altLang="en-US" sz="1800">
                <a:solidFill>
                  <a:srgbClr val="FF0000"/>
                </a:solidFill>
                <a:sym typeface="Symbol" pitchFamily="2" charset="2"/>
              </a:rPr>
              <a:t>(Ya.S. Derbenev and A.M. Kondratenko)</a:t>
            </a:r>
          </a:p>
          <a:p>
            <a:pPr algn="l"/>
            <a:endParaRPr lang="en-US" altLang="en-US" sz="1800">
              <a:solidFill>
                <a:srgbClr val="FF0000"/>
              </a:solidFill>
              <a:sym typeface="Symbol" pitchFamily="2" charset="2"/>
            </a:endParaRPr>
          </a:p>
          <a:p>
            <a:pPr algn="l"/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Two Siberian Snakes (RHIC):</a:t>
            </a:r>
          </a:p>
          <a:p>
            <a:pPr algn="l"/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Wingdings" pitchFamily="2" charset="2"/>
              </a:rPr>
              <a:t>n</a:t>
            </a:r>
            <a:r>
              <a:rPr lang="en-US" altLang="en-US" sz="2000" baseline="-25000">
                <a:solidFill>
                  <a:srgbClr val="0000FF"/>
                </a:solidFill>
                <a:sym typeface="Wingdings" pitchFamily="2" charset="2"/>
              </a:rPr>
              <a:t>sp 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= (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a</a:t>
            </a:r>
            <a:r>
              <a:rPr lang="en-US" altLang="en-US" sz="2000" baseline="-2500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2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-a</a:t>
            </a:r>
            <a:r>
              <a:rPr lang="en-US" altLang="en-US" sz="2000" baseline="-2500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1</a:t>
            </a:r>
            <a:r>
              <a:rPr lang="en-US" altLang="en-US" sz="200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)</a:t>
            </a:r>
            <a:r>
              <a:rPr lang="en-US" altLang="en-US" sz="2000">
                <a:solidFill>
                  <a:srgbClr val="0000FF"/>
                </a:solidFill>
                <a:sym typeface="Symbol" pitchFamily="2" charset="2"/>
              </a:rPr>
              <a:t>/180</a:t>
            </a:r>
            <a:r>
              <a:rPr lang="en-US" altLang="en-US" sz="1400" baseline="70000">
                <a:solidFill>
                  <a:srgbClr val="0000FF"/>
                </a:solidFill>
                <a:sym typeface="Wingdings" pitchFamily="2" charset="2"/>
              </a:rPr>
              <a:t></a:t>
            </a:r>
            <a:r>
              <a:rPr lang="en-US" altLang="en-US" sz="140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altLang="en-US" sz="2000">
                <a:sym typeface="Wingdings" pitchFamily="2" charset="2"/>
              </a:rPr>
              <a:t>(</a:t>
            </a:r>
            <a:r>
              <a:rPr lang="en-US" altLang="en-US" sz="2000">
                <a:latin typeface="Symbol" pitchFamily="2" charset="2"/>
                <a:sym typeface="Wingdings" pitchFamily="2" charset="2"/>
              </a:rPr>
              <a:t>a</a:t>
            </a:r>
            <a:r>
              <a:rPr lang="en-US" altLang="en-US" sz="2000" baseline="-25000">
                <a:latin typeface="Symbol" pitchFamily="2" charset="2"/>
                <a:sym typeface="Wingdings" pitchFamily="2" charset="2"/>
              </a:rPr>
              <a:t>1,2</a:t>
            </a:r>
            <a:r>
              <a:rPr lang="en-US" altLang="en-US" sz="2000">
                <a:sym typeface="Wingdings" pitchFamily="2" charset="2"/>
              </a:rPr>
              <a:t>: angles between snake axis 		            and beam direction)</a:t>
            </a:r>
          </a:p>
          <a:p>
            <a:pPr algn="l"/>
            <a:r>
              <a:rPr lang="en-US" altLang="en-US" sz="1600">
                <a:sym typeface="Wingdings" pitchFamily="2" charset="2"/>
              </a:rPr>
              <a:t>	</a:t>
            </a:r>
            <a:r>
              <a:rPr lang="en-US" altLang="en-US" sz="2000">
                <a:solidFill>
                  <a:srgbClr val="FF0000"/>
                </a:solidFill>
                <a:sym typeface="Wingdings" pitchFamily="2" charset="2"/>
              </a:rPr>
              <a:t>Orthogonal snake axis: </a:t>
            </a:r>
            <a:r>
              <a:rPr lang="en-US" altLang="en-US" sz="2000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n</a:t>
            </a:r>
            <a:r>
              <a:rPr lang="en-US" altLang="en-US" sz="2000" baseline="-25000">
                <a:solidFill>
                  <a:srgbClr val="FF0000"/>
                </a:solidFill>
                <a:sym typeface="Wingdings" pitchFamily="2" charset="2"/>
              </a:rPr>
              <a:t>sp </a:t>
            </a:r>
            <a:r>
              <a:rPr lang="en-US" altLang="en-US" sz="2000">
                <a:solidFill>
                  <a:srgbClr val="FF0000"/>
                </a:solidFill>
                <a:sym typeface="Symbol" pitchFamily="2" charset="2"/>
              </a:rPr>
              <a:t>= ½ and independent of beam emittance (SRM, S. Mane)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1487-B934-6C46-818A-C6C11E85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236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0033CC"/>
              </a:solidFill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33CC"/>
                </a:solidFill>
                <a:latin typeface="Helvetica" pitchFamily="2" charset="0"/>
                <a:ea typeface="ＭＳ Ｐゴシック" panose="020B0600070205080204" pitchFamily="34" charset="-128"/>
              </a:rPr>
              <a:t>Without snakes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Full spin flip, width ~ ± 5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e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FF0000"/>
              </a:solidFill>
              <a:latin typeface="Helvetica" pitchFamily="2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With snakes:</a:t>
            </a: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Opening/closing of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spin cone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, nodes at ±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Resonance crossing during acceleration is adiabatic with no polarization loss.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BF6D28F-850D-2342-9652-F02C8FE18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9144000" cy="719137"/>
          </a:xfrm>
        </p:spPr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Beam Polarization Near a Single Strong Intrinsic Resonance</a:t>
            </a:r>
          </a:p>
        </p:txBody>
      </p:sp>
      <p:grpSp>
        <p:nvGrpSpPr>
          <p:cNvPr id="44035" name="Group 1">
            <a:extLst>
              <a:ext uri="{FF2B5EF4-FFF2-40B4-BE49-F238E27FC236}">
                <a16:creationId xmlns:a16="http://schemas.microsoft.com/office/drawing/2014/main" id="{92449CEA-1E4F-D745-A10C-F14B32FEED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9163" y="3398838"/>
            <a:ext cx="3765550" cy="3402012"/>
            <a:chOff x="3058970" y="1904945"/>
            <a:chExt cx="5436451" cy="4910826"/>
          </a:xfrm>
        </p:grpSpPr>
        <p:pic>
          <p:nvPicPr>
            <p:cNvPr id="603141" name="Picture 5">
              <a:extLst>
                <a:ext uri="{FF2B5EF4-FFF2-40B4-BE49-F238E27FC236}">
                  <a16:creationId xmlns:a16="http://schemas.microsoft.com/office/drawing/2014/main" id="{B57E72CD-2785-1442-93F8-F61269EC8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829" t="3033" r="3620" b="4416"/>
            <a:stretch/>
          </p:blipFill>
          <p:spPr bwMode="auto">
            <a:xfrm>
              <a:off x="3058970" y="1904945"/>
              <a:ext cx="5436451" cy="4647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03149" name="Text Box 13">
              <a:extLst>
                <a:ext uri="{FF2B5EF4-FFF2-40B4-BE49-F238E27FC236}">
                  <a16:creationId xmlns:a16="http://schemas.microsoft.com/office/drawing/2014/main" id="{981DF0AA-071B-2B4B-8C81-6AE5D342E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162" y="5383543"/>
              <a:ext cx="1975641" cy="5339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Helvetica"/>
                  <a:ea typeface="+mn-ea"/>
                  <a:cs typeface="Helvetica"/>
                </a:rPr>
                <a:t>Resonance strength: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Symbol" charset="2"/>
                  <a:ea typeface="+mn-ea"/>
                  <a:cs typeface="Symbol" charset="2"/>
                </a:rPr>
                <a:t>e</a:t>
              </a:r>
              <a:r>
                <a:rPr lang="en-US" sz="900" i="1" dirty="0">
                  <a:latin typeface="Helvetica"/>
                  <a:ea typeface="+mn-ea"/>
                  <a:cs typeface="Helvetica"/>
                </a:rPr>
                <a:t> =</a:t>
              </a:r>
              <a:r>
                <a:rPr lang="en-US" sz="900" dirty="0">
                  <a:latin typeface="Helvetica"/>
                  <a:ea typeface="+mn-ea"/>
                  <a:cs typeface="Helvetica"/>
                </a:rPr>
                <a:t> 0.3, 0.6</a:t>
              </a:r>
            </a:p>
          </p:txBody>
        </p:sp>
        <p:sp>
          <p:nvSpPr>
            <p:cNvPr id="603152" name="Text Box 16">
              <a:extLst>
                <a:ext uri="{FF2B5EF4-FFF2-40B4-BE49-F238E27FC236}">
                  <a16:creationId xmlns:a16="http://schemas.microsoft.com/office/drawing/2014/main" id="{FB09FCE1-FA98-D849-8720-A26B990F0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2816" y="6460579"/>
              <a:ext cx="600485" cy="355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err="1">
                  <a:latin typeface="Symbol" charset="0"/>
                  <a:ea typeface="+mn-ea"/>
                </a:rPr>
                <a:t>D</a:t>
              </a:r>
              <a:r>
                <a:rPr lang="en-US" sz="1000" dirty="0" err="1">
                  <a:latin typeface="+mn-lt"/>
                  <a:ea typeface="+mn-ea"/>
                </a:rPr>
                <a:t>G</a:t>
              </a:r>
              <a:r>
                <a:rPr lang="en-US" sz="1000" dirty="0" err="1">
                  <a:latin typeface="Symbol" charset="0"/>
                  <a:ea typeface="+mn-ea"/>
                </a:rPr>
                <a:t>g</a:t>
              </a:r>
              <a:endParaRPr lang="en-US" sz="1000" dirty="0">
                <a:latin typeface="Symbol" charset="0"/>
                <a:ea typeface="+mn-ea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1EFA6295-226D-0E4B-A75E-AE0A5A57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BNL - High intensity polarized H- source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B0F6693D-1CC3-3B47-9BD8-3E62FCCB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Developed as BNL, TRIUMF, KEK, INR collaboration</a:t>
            </a:r>
          </a:p>
          <a:p>
            <a:r>
              <a:rPr lang="en-US" altLang="en-US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1.0 mA in 300 </a:t>
            </a:r>
            <a:r>
              <a:rPr lang="en-US" altLang="en-US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rPr>
              <a:t>m</a:t>
            </a:r>
            <a:r>
              <a:rPr lang="en-US" altLang="en-US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s (1.8 x 10</a:t>
            </a:r>
            <a:r>
              <a:rPr lang="en-US" altLang="en-US" baseline="30000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12</a:t>
            </a:r>
            <a:r>
              <a:rPr lang="en-US" altLang="en-US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 protons per pulse); 83% polarization</a:t>
            </a:r>
          </a:p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One source pulse is captured and accelerated for one bunch in RHIC</a:t>
            </a:r>
          </a:p>
          <a:p>
            <a:r>
              <a:rPr lang="en-US" altLang="en-US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With inefficiencies and scraping to lower emittance and higher polarization bunch intensity in RHIC is 2.5 x 10</a:t>
            </a:r>
            <a:r>
              <a:rPr lang="en-US" altLang="en-US" baseline="30000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11</a:t>
            </a:r>
            <a:r>
              <a:rPr lang="en-US" altLang="en-US">
                <a:solidFill>
                  <a:srgbClr val="000000"/>
                </a:solidFill>
                <a:latin typeface="Helvetica" pitchFamily="2" charset="0"/>
                <a:ea typeface="ＭＳ Ｐゴシック" panose="020B0600070205080204" pitchFamily="34" charset="-128"/>
              </a:rPr>
              <a:t> polarized protons</a:t>
            </a:r>
          </a:p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D54E02E-3F46-8C46-ABD3-047A50EF0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19238"/>
          <a:stretch/>
        </p:blipFill>
        <p:spPr bwMode="auto">
          <a:xfrm>
            <a:off x="685800" y="2743200"/>
            <a:ext cx="7696200" cy="40814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Helvetica template.potx</Template>
  <TotalTime>118090</TotalTime>
  <Words>1415</Words>
  <Application>Microsoft Macintosh PowerPoint</Application>
  <PresentationFormat>On-screen Show (4:3)</PresentationFormat>
  <Paragraphs>340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Times New Roman</vt:lpstr>
      <vt:lpstr>ＭＳ Ｐゴシック</vt:lpstr>
      <vt:lpstr>Arial</vt:lpstr>
      <vt:lpstr>Helvetica</vt:lpstr>
      <vt:lpstr>Book Antiqua</vt:lpstr>
      <vt:lpstr>Wingdings3</vt:lpstr>
      <vt:lpstr>Symbol</vt:lpstr>
      <vt:lpstr>CommercialPi BT</vt:lpstr>
      <vt:lpstr>Wingdings</vt:lpstr>
      <vt:lpstr>Tahoma</vt:lpstr>
      <vt:lpstr>Calibri</vt:lpstr>
      <vt:lpstr>1_Default Design</vt:lpstr>
      <vt:lpstr>Equation</vt:lpstr>
      <vt:lpstr>Microsoft Equation</vt:lpstr>
      <vt:lpstr>Mathcad</vt:lpstr>
      <vt:lpstr>Document</vt:lpstr>
      <vt:lpstr>Polarized Proton Acceleration</vt:lpstr>
      <vt:lpstr>RHIC – First Polarized Hadron Collider</vt:lpstr>
      <vt:lpstr>Spin Dynamics in Rings</vt:lpstr>
      <vt:lpstr>Spin tune and Depolarizing Resonances</vt:lpstr>
      <vt:lpstr>Spin Resonance Crossing </vt:lpstr>
      <vt:lpstr>Spin Resonance Crossing </vt:lpstr>
      <vt:lpstr>Siberian Snakes (Local Spin Rotators)</vt:lpstr>
      <vt:lpstr>Beam Polarization Near a Single Strong Intrinsic Resonance</vt:lpstr>
      <vt:lpstr>BNL - High intensity polarized H- source</vt:lpstr>
      <vt:lpstr>RHIC polarimetry</vt:lpstr>
      <vt:lpstr>Polarized proton acceleration in the AGS</vt:lpstr>
      <vt:lpstr>Horizontal spin resonances</vt:lpstr>
      <vt:lpstr>Spin Resonances in RHIC w/o Snakes</vt:lpstr>
      <vt:lpstr>Beam Polarization Near a Single Strong Intrinsic Resonance</vt:lpstr>
      <vt:lpstr>Snake Resonances</vt:lpstr>
      <vt:lpstr>Accelerating polarized protons in RHIC</vt:lpstr>
      <vt:lpstr>Polarized proton collisions at 255 GeV beam energy</vt:lpstr>
      <vt:lpstr>Depolarization and polarization profiles</vt:lpstr>
      <vt:lpstr>Summary</vt:lpstr>
      <vt:lpstr>High brightness polarized 3He source</vt:lpstr>
      <vt:lpstr>Polarized 3He in RHIC</vt:lpstr>
      <vt:lpstr>CeC for RHIC: High Luminosity with large Piwinski angle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Roser, Thomas</cp:lastModifiedBy>
  <cp:revision>706</cp:revision>
  <cp:lastPrinted>2012-07-17T21:12:28Z</cp:lastPrinted>
  <dcterms:created xsi:type="dcterms:W3CDTF">2011-02-21T05:12:41Z</dcterms:created>
  <dcterms:modified xsi:type="dcterms:W3CDTF">2019-06-17T10:46:58Z</dcterms:modified>
</cp:coreProperties>
</file>