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p:restoredTop sz="94643"/>
  </p:normalViewPr>
  <p:slideViewPr>
    <p:cSldViewPr snapToGrid="0" snapToObjects="1">
      <p:cViewPr varScale="1">
        <p:scale>
          <a:sx n="86" d="100"/>
          <a:sy n="86" d="100"/>
        </p:scale>
        <p:origin x="23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B841-2888-E94E-8AA0-49B5E6ACC9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A8D2BD-41AC-DE41-B0F9-23C62E363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3448B3-F913-7C4E-AA23-A41F38A0128A}"/>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5" name="Footer Placeholder 4">
            <a:extLst>
              <a:ext uri="{FF2B5EF4-FFF2-40B4-BE49-F238E27FC236}">
                <a16:creationId xmlns:a16="http://schemas.microsoft.com/office/drawing/2014/main" id="{1F32D367-D1C8-AD47-A0E8-BF88C9496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68FB5-88ED-9A40-A9C8-283333A5AACD}"/>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354230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6873-5978-1448-9604-BFA9A4DE9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4EA55-91E4-AF40-A39D-F98E544365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38144-7629-1D40-BA7F-E6647831B2C0}"/>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5" name="Footer Placeholder 4">
            <a:extLst>
              <a:ext uri="{FF2B5EF4-FFF2-40B4-BE49-F238E27FC236}">
                <a16:creationId xmlns:a16="http://schemas.microsoft.com/office/drawing/2014/main" id="{F5D86D8F-C1A8-504C-991A-08E502B97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0BC62-C417-9442-B731-B3A58918195A}"/>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16043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44E34-A512-9E45-BD47-BF30431ED9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55EC55-E3F5-E742-A1B9-D174CD4B64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E40F-6BAC-4346-8D60-F8B80FE7731D}"/>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5" name="Footer Placeholder 4">
            <a:extLst>
              <a:ext uri="{FF2B5EF4-FFF2-40B4-BE49-F238E27FC236}">
                <a16:creationId xmlns:a16="http://schemas.microsoft.com/office/drawing/2014/main" id="{C97B3F01-F2C5-BD40-8D8C-E8F47E744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CBD07-754B-994F-B344-0683A8A1EA3B}"/>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76181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689F-08F7-0849-BF3F-A288F942F3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71991-819B-A748-9B33-DCBEDC5D83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C6030-6CC4-5C42-862F-1A6F7A4163B2}"/>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5" name="Footer Placeholder 4">
            <a:extLst>
              <a:ext uri="{FF2B5EF4-FFF2-40B4-BE49-F238E27FC236}">
                <a16:creationId xmlns:a16="http://schemas.microsoft.com/office/drawing/2014/main" id="{4DFCF1C9-045D-F647-8B48-CA57C5B40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30F30-36B0-B740-A844-5D49370B9E4E}"/>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182078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4F17-4A27-7849-9B15-C3FD4B8EE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3A2950-595F-A74E-8F74-743CE7128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398E92-BCFE-284F-BB3C-4BCFCD644F16}"/>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5" name="Footer Placeholder 4">
            <a:extLst>
              <a:ext uri="{FF2B5EF4-FFF2-40B4-BE49-F238E27FC236}">
                <a16:creationId xmlns:a16="http://schemas.microsoft.com/office/drawing/2014/main" id="{94F7C48D-0BDB-9540-B9F5-B0B4D4C02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E43B4-9CCE-FD49-A0EB-8F39CC047E21}"/>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17697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E543-1CF3-5E41-816B-3B44DB715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E757F-6AEA-3A4F-8995-4C8E06553D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627D6-334B-8C4A-BBE3-BF453C9D3A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D432B-0270-2A4F-8BC2-7C323615A99C}"/>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6" name="Footer Placeholder 5">
            <a:extLst>
              <a:ext uri="{FF2B5EF4-FFF2-40B4-BE49-F238E27FC236}">
                <a16:creationId xmlns:a16="http://schemas.microsoft.com/office/drawing/2014/main" id="{3F83905C-0AE3-F144-BF54-BF57155FC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6E7C8-8B53-B742-802A-6C7601933E3A}"/>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278889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9EA6-91C4-E646-8DCB-8267D15CB5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C6E16F-3923-4F45-8A4D-27BDF7562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09447A-959B-0F49-8898-04353F8A86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AE76FE-ACFC-CA42-84FD-893A13799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70FD9B-F38F-734D-8CC5-98DE3D536E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728724-4C74-3B41-AA27-94D96FFC269A}"/>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8" name="Footer Placeholder 7">
            <a:extLst>
              <a:ext uri="{FF2B5EF4-FFF2-40B4-BE49-F238E27FC236}">
                <a16:creationId xmlns:a16="http://schemas.microsoft.com/office/drawing/2014/main" id="{114B7537-1B17-EC4D-B792-72FB525E2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B9505-CA3D-7546-84C5-28961C40790B}"/>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277799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6832-753A-734F-B5F0-1615F33F8A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5EC993-CB04-2848-8144-E5B462DE2C8E}"/>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4" name="Footer Placeholder 3">
            <a:extLst>
              <a:ext uri="{FF2B5EF4-FFF2-40B4-BE49-F238E27FC236}">
                <a16:creationId xmlns:a16="http://schemas.microsoft.com/office/drawing/2014/main" id="{44FE3E07-DAC2-5E47-BB87-423CDE2A5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0FA2C5-807A-1947-B36A-F7D701FAF082}"/>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196934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B38E4-6E31-6248-A107-A4597669508F}"/>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3" name="Footer Placeholder 2">
            <a:extLst>
              <a:ext uri="{FF2B5EF4-FFF2-40B4-BE49-F238E27FC236}">
                <a16:creationId xmlns:a16="http://schemas.microsoft.com/office/drawing/2014/main" id="{8186ACDA-9EFE-8346-B254-B37986285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04353-0CEB-B544-B59B-00C695F7179C}"/>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110469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4276-F6DC-A641-90F0-42A302C22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155A7A-D2E0-864F-86F1-FEE477A4D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D8C847-C7A5-9A46-9A16-7A042954B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3A166A-7FE3-4843-8758-DAD88E68CF67}"/>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6" name="Footer Placeholder 5">
            <a:extLst>
              <a:ext uri="{FF2B5EF4-FFF2-40B4-BE49-F238E27FC236}">
                <a16:creationId xmlns:a16="http://schemas.microsoft.com/office/drawing/2014/main" id="{C148C66B-15E4-B14B-BEE4-1A538530F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B9BA5-CE68-734E-AB2A-E239E03BA70A}"/>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154361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3F2C-E3A4-214D-A980-C4CACA90B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98127A-CEDB-E747-A0EC-7EE191821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A97FAC-1535-F24F-8055-5E5DBA186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0A1DD-5497-094D-9D5D-35A938FD953F}"/>
              </a:ext>
            </a:extLst>
          </p:cNvPr>
          <p:cNvSpPr>
            <a:spLocks noGrp="1"/>
          </p:cNvSpPr>
          <p:nvPr>
            <p:ph type="dt" sz="half" idx="10"/>
          </p:nvPr>
        </p:nvSpPr>
        <p:spPr/>
        <p:txBody>
          <a:bodyPr/>
          <a:lstStyle/>
          <a:p>
            <a:fld id="{2E6DF3E9-16C5-4A42-97F2-7E1D407CD6C5}" type="datetimeFigureOut">
              <a:rPr lang="en-US" smtClean="0"/>
              <a:t>6/14/19</a:t>
            </a:fld>
            <a:endParaRPr lang="en-US"/>
          </a:p>
        </p:txBody>
      </p:sp>
      <p:sp>
        <p:nvSpPr>
          <p:cNvPr id="6" name="Footer Placeholder 5">
            <a:extLst>
              <a:ext uri="{FF2B5EF4-FFF2-40B4-BE49-F238E27FC236}">
                <a16:creationId xmlns:a16="http://schemas.microsoft.com/office/drawing/2014/main" id="{6CFCAE81-8314-D44E-A2E9-FFC86DD35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C6038-FED9-3C4D-9F4C-444FD1161436}"/>
              </a:ext>
            </a:extLst>
          </p:cNvPr>
          <p:cNvSpPr>
            <a:spLocks noGrp="1"/>
          </p:cNvSpPr>
          <p:nvPr>
            <p:ph type="sldNum" sz="quarter" idx="12"/>
          </p:nvPr>
        </p:nvSpPr>
        <p:spPr/>
        <p:txBody>
          <a:bodyPr/>
          <a:lstStyle/>
          <a:p>
            <a:fld id="{4E4C06B5-35E1-664D-BC83-931D9BDAAF6F}" type="slidenum">
              <a:rPr lang="en-US" smtClean="0"/>
              <a:t>‹#›</a:t>
            </a:fld>
            <a:endParaRPr lang="en-US"/>
          </a:p>
        </p:txBody>
      </p:sp>
    </p:spTree>
    <p:extLst>
      <p:ext uri="{BB962C8B-B14F-4D97-AF65-F5344CB8AC3E}">
        <p14:creationId xmlns:p14="http://schemas.microsoft.com/office/powerpoint/2010/main" val="15488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9115A-45F5-1F46-B695-258D7408D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41F244-C916-7946-A513-239D075BA1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7A61E-B7B8-A442-89F2-0EBCDF104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DF3E9-16C5-4A42-97F2-7E1D407CD6C5}" type="datetimeFigureOut">
              <a:rPr lang="en-US" smtClean="0"/>
              <a:t>6/14/19</a:t>
            </a:fld>
            <a:endParaRPr lang="en-US"/>
          </a:p>
        </p:txBody>
      </p:sp>
      <p:sp>
        <p:nvSpPr>
          <p:cNvPr id="5" name="Footer Placeholder 4">
            <a:extLst>
              <a:ext uri="{FF2B5EF4-FFF2-40B4-BE49-F238E27FC236}">
                <a16:creationId xmlns:a16="http://schemas.microsoft.com/office/drawing/2014/main" id="{EB4AC794-39ED-754C-AE4E-196D48D04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C1308-C1A1-7845-8732-85D66F39A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C06B5-35E1-664D-BC83-931D9BDAAF6F}" type="slidenum">
              <a:rPr lang="en-US" smtClean="0"/>
              <a:t>‹#›</a:t>
            </a:fld>
            <a:endParaRPr lang="en-US"/>
          </a:p>
        </p:txBody>
      </p:sp>
    </p:spTree>
    <p:extLst>
      <p:ext uri="{BB962C8B-B14F-4D97-AF65-F5344CB8AC3E}">
        <p14:creationId xmlns:p14="http://schemas.microsoft.com/office/powerpoint/2010/main" val="231551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8EB7-25D3-3F47-AEA1-D2506D0378ED}"/>
              </a:ext>
            </a:extLst>
          </p:cNvPr>
          <p:cNvSpPr>
            <a:spLocks noGrp="1"/>
          </p:cNvSpPr>
          <p:nvPr>
            <p:ph type="ctrTitle"/>
          </p:nvPr>
        </p:nvSpPr>
        <p:spPr/>
        <p:txBody>
          <a:bodyPr/>
          <a:lstStyle/>
          <a:p>
            <a:r>
              <a:rPr lang="en-US" dirty="0"/>
              <a:t>Fitting Polarization Profiles in RHIC</a:t>
            </a:r>
          </a:p>
        </p:txBody>
      </p:sp>
    </p:spTree>
    <p:extLst>
      <p:ext uri="{BB962C8B-B14F-4D97-AF65-F5344CB8AC3E}">
        <p14:creationId xmlns:p14="http://schemas.microsoft.com/office/powerpoint/2010/main" val="240837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6D2E-BE3E-374B-AF5A-A0D73A996FF5}"/>
              </a:ext>
            </a:extLst>
          </p:cNvPr>
          <p:cNvSpPr>
            <a:spLocks noGrp="1"/>
          </p:cNvSpPr>
          <p:nvPr>
            <p:ph type="title"/>
          </p:nvPr>
        </p:nvSpPr>
        <p:spPr/>
        <p:txBody>
          <a:bodyPr/>
          <a:lstStyle/>
          <a:p>
            <a:r>
              <a:rPr lang="en-US" dirty="0"/>
              <a:t>RHIC Data:</a:t>
            </a:r>
          </a:p>
        </p:txBody>
      </p:sp>
      <p:sp>
        <p:nvSpPr>
          <p:cNvPr id="3" name="Content Placeholder 2">
            <a:extLst>
              <a:ext uri="{FF2B5EF4-FFF2-40B4-BE49-F238E27FC236}">
                <a16:creationId xmlns:a16="http://schemas.microsoft.com/office/drawing/2014/main" id="{56E4D040-907B-8048-B5AF-48BD21C6FD3C}"/>
              </a:ext>
            </a:extLst>
          </p:cNvPr>
          <p:cNvSpPr>
            <a:spLocks noGrp="1"/>
          </p:cNvSpPr>
          <p:nvPr>
            <p:ph idx="1"/>
          </p:nvPr>
        </p:nvSpPr>
        <p:spPr/>
        <p:txBody>
          <a:bodyPr>
            <a:normAutofit fontScale="92500" lnSpcReduction="10000"/>
          </a:bodyPr>
          <a:lstStyle/>
          <a:p>
            <a:r>
              <a:rPr lang="en-US" dirty="0"/>
              <a:t>Carbon Target measurements:</a:t>
            </a:r>
          </a:p>
          <a:p>
            <a:pPr lvl="1"/>
            <a:r>
              <a:rPr lang="en-US" dirty="0"/>
              <a:t>At injection and top energy</a:t>
            </a:r>
          </a:p>
          <a:p>
            <a:pPr lvl="1"/>
            <a:r>
              <a:rPr lang="en-US" dirty="0"/>
              <a:t>In horizontal and vertical plane</a:t>
            </a:r>
          </a:p>
          <a:p>
            <a:pPr lvl="1"/>
            <a:r>
              <a:rPr lang="en-US" dirty="0"/>
              <a:t>Rx and Ry profiles</a:t>
            </a:r>
          </a:p>
          <a:p>
            <a:pPr lvl="1"/>
            <a:r>
              <a:rPr lang="en-US" dirty="0"/>
              <a:t>Average Polarization measurements</a:t>
            </a:r>
          </a:p>
          <a:p>
            <a:r>
              <a:rPr lang="en-US" dirty="0"/>
              <a:t>Jet Measurements at top energy only over whole Store</a:t>
            </a:r>
          </a:p>
          <a:p>
            <a:r>
              <a:rPr lang="en-US" dirty="0"/>
              <a:t>Problems:</a:t>
            </a:r>
          </a:p>
          <a:p>
            <a:pPr lvl="1"/>
            <a:r>
              <a:rPr lang="en-US" dirty="0"/>
              <a:t>Missing or bad measurements</a:t>
            </a:r>
          </a:p>
          <a:p>
            <a:pPr lvl="1"/>
            <a:r>
              <a:rPr lang="en-US" dirty="0"/>
              <a:t>Measurement not all self-consistent: Average Polarization can be deduced from </a:t>
            </a:r>
          </a:p>
          <a:p>
            <a:pPr lvl="2"/>
            <a:r>
              <a:rPr lang="en-US" dirty="0"/>
              <a:t>Carbon target in each plane</a:t>
            </a:r>
          </a:p>
          <a:p>
            <a:pPr lvl="2"/>
            <a:r>
              <a:rPr lang="en-US" dirty="0"/>
              <a:t>From Jet</a:t>
            </a:r>
          </a:p>
          <a:p>
            <a:pPr lvl="2"/>
            <a:r>
              <a:rPr lang="en-US" dirty="0"/>
              <a:t>From Profiles: </a:t>
            </a:r>
          </a:p>
        </p:txBody>
      </p:sp>
      <p:pic>
        <p:nvPicPr>
          <p:cNvPr id="5" name="Picture 4">
            <a:extLst>
              <a:ext uri="{FF2B5EF4-FFF2-40B4-BE49-F238E27FC236}">
                <a16:creationId xmlns:a16="http://schemas.microsoft.com/office/drawing/2014/main" id="{605525B5-F3AF-2E4A-B719-2FF2A9E15317}"/>
              </a:ext>
            </a:extLst>
          </p:cNvPr>
          <p:cNvPicPr>
            <a:picLocks noChangeAspect="1"/>
          </p:cNvPicPr>
          <p:nvPr/>
        </p:nvPicPr>
        <p:blipFill>
          <a:blip r:embed="rId2"/>
          <a:stretch>
            <a:fillRect/>
          </a:stretch>
        </p:blipFill>
        <p:spPr>
          <a:xfrm>
            <a:off x="3799903" y="5549900"/>
            <a:ext cx="5041900" cy="1308100"/>
          </a:xfrm>
          <a:prstGeom prst="rect">
            <a:avLst/>
          </a:prstGeom>
        </p:spPr>
      </p:pic>
    </p:spTree>
    <p:extLst>
      <p:ext uri="{BB962C8B-B14F-4D97-AF65-F5344CB8AC3E}">
        <p14:creationId xmlns:p14="http://schemas.microsoft.com/office/powerpoint/2010/main" val="313789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87A-BFEF-8544-9897-FB3E500A3546}"/>
              </a:ext>
            </a:extLst>
          </p:cNvPr>
          <p:cNvSpPr>
            <a:spLocks noGrp="1"/>
          </p:cNvSpPr>
          <p:nvPr>
            <p:ph type="title"/>
          </p:nvPr>
        </p:nvSpPr>
        <p:spPr/>
        <p:txBody>
          <a:bodyPr/>
          <a:lstStyle/>
          <a:p>
            <a:r>
              <a:rPr lang="en-US" dirty="0"/>
              <a:t>Our Approach:</a:t>
            </a:r>
          </a:p>
        </p:txBody>
      </p:sp>
      <p:sp>
        <p:nvSpPr>
          <p:cNvPr id="3" name="Content Placeholder 2">
            <a:extLst>
              <a:ext uri="{FF2B5EF4-FFF2-40B4-BE49-F238E27FC236}">
                <a16:creationId xmlns:a16="http://schemas.microsoft.com/office/drawing/2014/main" id="{B82D8552-3F26-D74C-9C0B-1D6856FB5FB7}"/>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Assumes P</a:t>
            </a:r>
            <a:r>
              <a:rPr lang="en-US" baseline="-25000" dirty="0"/>
              <a:t>0 </a:t>
            </a:r>
            <a:r>
              <a:rPr lang="en-US" dirty="0"/>
              <a:t>is stable and 80% for all fills</a:t>
            </a:r>
          </a:p>
          <a:p>
            <a:pPr marL="514350" indent="-514350">
              <a:buFont typeface="+mj-lt"/>
              <a:buAutoNum type="arabicPeriod"/>
            </a:pPr>
            <a:r>
              <a:rPr lang="en-US" dirty="0" err="1"/>
              <a:t>R</a:t>
            </a:r>
            <a:r>
              <a:rPr lang="en-US" baseline="-25000" dirty="0" err="1"/>
              <a:t>x,y</a:t>
            </a:r>
            <a:r>
              <a:rPr lang="en-US" dirty="0"/>
              <a:t> at injection is determined:  </a:t>
            </a:r>
          </a:p>
          <a:p>
            <a:pPr marL="971550" lvl="1" indent="-514350">
              <a:buFont typeface="+mj-lt"/>
              <a:buAutoNum type="arabicPeriod"/>
            </a:pPr>
            <a:r>
              <a:rPr lang="en-US" dirty="0"/>
              <a:t>Calculate super average polarization (</a:t>
            </a:r>
            <a:r>
              <a:rPr lang="en-US" dirty="0" err="1"/>
              <a:t>P</a:t>
            </a:r>
            <a:r>
              <a:rPr lang="en-US" baseline="-25000" dirty="0" err="1"/>
              <a:t>avgS</a:t>
            </a:r>
            <a:r>
              <a:rPr lang="en-US" dirty="0"/>
              <a:t>) by averaging the following: Horizontal, Vertical avg. and average polarization deduced using profiles</a:t>
            </a:r>
          </a:p>
          <a:p>
            <a:pPr marL="971550" lvl="1" indent="-514350">
              <a:buFont typeface="+mj-lt"/>
              <a:buAutoNum type="arabicPeriod"/>
            </a:pPr>
            <a:r>
              <a:rPr lang="en-US" dirty="0"/>
              <a:t>Using the new super average polarization and the </a:t>
            </a:r>
            <a:r>
              <a:rPr lang="en-US" dirty="0" err="1"/>
              <a:t>R</a:t>
            </a:r>
            <a:r>
              <a:rPr lang="en-US" baseline="-25000" dirty="0" err="1"/>
              <a:t>x,y</a:t>
            </a:r>
            <a:r>
              <a:rPr lang="en-US" dirty="0"/>
              <a:t> from one plane we can solve for the other </a:t>
            </a:r>
            <a:r>
              <a:rPr lang="en-US" dirty="0" err="1"/>
              <a:t>R</a:t>
            </a:r>
            <a:r>
              <a:rPr lang="en-US" baseline="-25000" dirty="0" err="1"/>
              <a:t>x,y</a:t>
            </a:r>
            <a:r>
              <a:rPr lang="en-US" dirty="0"/>
              <a:t> using: R</a:t>
            </a:r>
            <a:r>
              <a:rPr lang="en-US" baseline="-25000" dirty="0"/>
              <a:t>i </a:t>
            </a:r>
            <a:r>
              <a:rPr lang="en-US" dirty="0"/>
              <a:t>=(P</a:t>
            </a:r>
            <a:r>
              <a:rPr lang="en-US" baseline="-25000" dirty="0"/>
              <a:t>0</a:t>
            </a:r>
            <a:r>
              <a:rPr lang="en-US" dirty="0"/>
              <a:t>/P</a:t>
            </a:r>
            <a:r>
              <a:rPr lang="en-US" baseline="-25000" dirty="0"/>
              <a:t>avgS</a:t>
            </a:r>
            <a:r>
              <a:rPr lang="en-US" dirty="0"/>
              <a:t>-1-R</a:t>
            </a:r>
            <a:r>
              <a:rPr lang="en-US" baseline="-25000" dirty="0"/>
              <a:t>j </a:t>
            </a:r>
            <a:r>
              <a:rPr lang="en-US" dirty="0"/>
              <a:t>)/(1-R</a:t>
            </a:r>
            <a:r>
              <a:rPr lang="en-US" baseline="-25000" dirty="0"/>
              <a:t>j</a:t>
            </a:r>
            <a:r>
              <a:rPr lang="en-US" dirty="0"/>
              <a:t>) then we average these two profiles: the directly measured and the other estimated from the average polarization and the other directly measured profile.</a:t>
            </a:r>
          </a:p>
          <a:p>
            <a:pPr marL="514350" indent="-514350">
              <a:buFont typeface="+mj-lt"/>
              <a:buAutoNum type="arabicPeriod"/>
            </a:pPr>
            <a:r>
              <a:rPr lang="en-US" dirty="0"/>
              <a:t>For </a:t>
            </a:r>
            <a:r>
              <a:rPr lang="en-US" dirty="0" err="1"/>
              <a:t>P</a:t>
            </a:r>
            <a:r>
              <a:rPr lang="en-US" baseline="-25000" dirty="0" err="1"/>
              <a:t>f</a:t>
            </a:r>
            <a:r>
              <a:rPr lang="en-US" dirty="0"/>
              <a:t>  the top energy polarization we use the jet measurement if available. If there is no jet measurement then we average the direct carbon target measurement in both planes with the average calculated from the final profiles </a:t>
            </a:r>
            <a:r>
              <a:rPr lang="en-US" dirty="0" err="1"/>
              <a:t>R</a:t>
            </a:r>
            <a:r>
              <a:rPr lang="en-US" baseline="-25000" dirty="0" err="1"/>
              <a:t>x,y</a:t>
            </a:r>
            <a:r>
              <a:rPr lang="en-US" dirty="0"/>
              <a:t> </a:t>
            </a:r>
          </a:p>
          <a:p>
            <a:pPr marL="514350" indent="-514350">
              <a:buFont typeface="+mj-lt"/>
              <a:buAutoNum type="arabicPeriod"/>
            </a:pPr>
            <a:r>
              <a:rPr lang="en-US" dirty="0"/>
              <a:t>The emittance used is the average of the injection and top energy vertical emittance measurement if available. If not then we use the average horizontal injection and top energy measurement.</a:t>
            </a:r>
          </a:p>
          <a:p>
            <a:pPr marL="514350" indent="-514350">
              <a:buFont typeface="+mj-lt"/>
              <a:buAutoNum type="arabicPeriod"/>
            </a:pPr>
            <a:r>
              <a:rPr lang="en-US" dirty="0"/>
              <a:t>Using the R x and y values, emittance and assuming a=0.4 I do a best fit to the new profile formula to extract b. </a:t>
            </a:r>
          </a:p>
          <a:p>
            <a:pPr marL="514350" indent="-514350">
              <a:buFont typeface="+mj-lt"/>
              <a:buAutoNum type="arabicPeriod"/>
            </a:pPr>
            <a:r>
              <a:rPr lang="en-US" dirty="0"/>
              <a:t>We also do several logic and error checks:</a:t>
            </a:r>
          </a:p>
          <a:p>
            <a:pPr marL="971550" lvl="1" indent="-514350">
              <a:buFont typeface="+mj-lt"/>
              <a:buAutoNum type="arabicPeriod"/>
            </a:pPr>
            <a:r>
              <a:rPr lang="en-US" dirty="0"/>
              <a:t>Throw out measurements where the ratio of the top energy polarization to initial polarization as  calculated by R values is greater than 0.99 </a:t>
            </a:r>
          </a:p>
          <a:p>
            <a:pPr marL="971550" lvl="1" indent="-514350">
              <a:buFont typeface="+mj-lt"/>
              <a:buAutoNum type="arabicPeriod"/>
            </a:pPr>
            <a:r>
              <a:rPr lang="en-US" dirty="0"/>
              <a:t>If the estimated b value is &gt; 25 or &lt; 0</a:t>
            </a:r>
          </a:p>
          <a:p>
            <a:pPr marL="971550" lvl="1" indent="-514350">
              <a:buFont typeface="+mj-lt"/>
              <a:buAutoNum type="arabicPeriod"/>
            </a:pPr>
            <a:endParaRPr lang="en-US" dirty="0"/>
          </a:p>
        </p:txBody>
      </p:sp>
    </p:spTree>
    <p:extLst>
      <p:ext uri="{BB962C8B-B14F-4D97-AF65-F5344CB8AC3E}">
        <p14:creationId xmlns:p14="http://schemas.microsoft.com/office/powerpoint/2010/main" val="235251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FA0A-782B-9246-A1B7-7D33247B0411}"/>
              </a:ext>
            </a:extLst>
          </p:cNvPr>
          <p:cNvPicPr>
            <a:picLocks noChangeAspect="1"/>
          </p:cNvPicPr>
          <p:nvPr/>
        </p:nvPicPr>
        <p:blipFill>
          <a:blip r:embed="rId2"/>
          <a:stretch>
            <a:fillRect/>
          </a:stretch>
        </p:blipFill>
        <p:spPr>
          <a:xfrm>
            <a:off x="950100" y="0"/>
            <a:ext cx="9272469" cy="6858000"/>
          </a:xfrm>
          <a:prstGeom prst="rect">
            <a:avLst/>
          </a:prstGeom>
        </p:spPr>
      </p:pic>
    </p:spTree>
    <p:extLst>
      <p:ext uri="{BB962C8B-B14F-4D97-AF65-F5344CB8AC3E}">
        <p14:creationId xmlns:p14="http://schemas.microsoft.com/office/powerpoint/2010/main" val="143820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856-9E0C-9248-8B3F-4681C328834C}"/>
              </a:ext>
            </a:extLst>
          </p:cNvPr>
          <p:cNvSpPr>
            <a:spLocks noGrp="1"/>
          </p:cNvSpPr>
          <p:nvPr>
            <p:ph type="title"/>
          </p:nvPr>
        </p:nvSpPr>
        <p:spPr/>
        <p:txBody>
          <a:bodyPr/>
          <a:lstStyle/>
          <a:p>
            <a:r>
              <a:rPr lang="en-US" dirty="0"/>
              <a:t>Analysis and Summary</a:t>
            </a:r>
          </a:p>
        </p:txBody>
      </p:sp>
      <p:sp>
        <p:nvSpPr>
          <p:cNvPr id="3" name="Content Placeholder 2">
            <a:extLst>
              <a:ext uri="{FF2B5EF4-FFF2-40B4-BE49-F238E27FC236}">
                <a16:creationId xmlns:a16="http://schemas.microsoft.com/office/drawing/2014/main" id="{8AADDF83-AC34-9747-BD6A-26CC632512DE}"/>
              </a:ext>
            </a:extLst>
          </p:cNvPr>
          <p:cNvSpPr>
            <a:spLocks noGrp="1"/>
          </p:cNvSpPr>
          <p:nvPr>
            <p:ph idx="1"/>
          </p:nvPr>
        </p:nvSpPr>
        <p:spPr/>
        <p:txBody>
          <a:bodyPr>
            <a:normAutofit lnSpcReduction="10000"/>
          </a:bodyPr>
          <a:lstStyle/>
          <a:p>
            <a:r>
              <a:rPr lang="en-US" dirty="0"/>
              <a:t>For 255 GeV Run best efficiency was Blue FY12 lattice run b=14.4 which means the ‘effective’ imperfection was &lt; 0.028. The worst was Blue FY12 using the FY12 lattice with b=7.5 which means the ‘effective’ imperfection was greater than 0.1 </a:t>
            </a:r>
          </a:p>
          <a:p>
            <a:r>
              <a:rPr lang="en-US" dirty="0"/>
              <a:t> For Yellow 255 Run the best was also FY12 with b= 13.4 and worst FY13 using </a:t>
            </a:r>
            <a:r>
              <a:rPr lang="en-US" dirty="0" err="1"/>
              <a:t>elens</a:t>
            </a:r>
            <a:r>
              <a:rPr lang="en-US" dirty="0"/>
              <a:t> lattice with b= 9.17 </a:t>
            </a:r>
          </a:p>
          <a:p>
            <a:r>
              <a:rPr lang="en-US" dirty="0"/>
              <a:t>For the 100 GeV the best was Blue FY12 with b=13.35 and the worst Blue FY15 with b= 11.65</a:t>
            </a:r>
          </a:p>
          <a:p>
            <a:pPr lvl="1"/>
            <a:r>
              <a:rPr lang="en-US" dirty="0"/>
              <a:t>We need more tracking studies to better understand how b values correlate with imperfection strength for energies &lt; 100 GeV  and intrinsic resonances &lt; 0.2</a:t>
            </a:r>
          </a:p>
        </p:txBody>
      </p:sp>
    </p:spTree>
    <p:extLst>
      <p:ext uri="{BB962C8B-B14F-4D97-AF65-F5344CB8AC3E}">
        <p14:creationId xmlns:p14="http://schemas.microsoft.com/office/powerpoint/2010/main" val="175835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A8AF-8BA7-E044-8317-9A09E100762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DCC229-D944-8845-98E7-1AB92A11BD20}"/>
              </a:ext>
            </a:extLst>
          </p:cNvPr>
          <p:cNvSpPr>
            <a:spLocks noGrp="1"/>
          </p:cNvSpPr>
          <p:nvPr>
            <p:ph idx="1"/>
          </p:nvPr>
        </p:nvSpPr>
        <p:spPr/>
        <p:txBody>
          <a:bodyPr/>
          <a:lstStyle/>
          <a:p>
            <a:r>
              <a:rPr lang="en-US" dirty="0"/>
              <a:t>Direct tracking results in RHIC</a:t>
            </a:r>
          </a:p>
          <a:p>
            <a:r>
              <a:rPr lang="en-US" dirty="0"/>
              <a:t>Simplified Polarization Profile Model for System with two Snakes.</a:t>
            </a:r>
          </a:p>
          <a:p>
            <a:r>
              <a:rPr lang="en-US" dirty="0"/>
              <a:t>Fitting Models for RHIC PP Runs FY12-17</a:t>
            </a:r>
          </a:p>
          <a:p>
            <a:pPr lvl="1"/>
            <a:r>
              <a:rPr lang="en-US" dirty="0"/>
              <a:t>Data Analysis Approach:</a:t>
            </a:r>
          </a:p>
          <a:p>
            <a:pPr lvl="2">
              <a:buFont typeface="Wingdings" pitchFamily="2" charset="2"/>
              <a:buChar char="v"/>
            </a:pPr>
            <a:r>
              <a:rPr lang="en-US" dirty="0"/>
              <a:t> Handling Measured </a:t>
            </a:r>
            <a:r>
              <a:rPr lang="en-US" dirty="0" err="1"/>
              <a:t>Rx,Ry</a:t>
            </a:r>
            <a:r>
              <a:rPr lang="en-US" dirty="0"/>
              <a:t> and Average Pol. By CNI and Jet</a:t>
            </a:r>
          </a:p>
          <a:p>
            <a:pPr lvl="2">
              <a:buFont typeface="Wingdings" pitchFamily="2" charset="2"/>
              <a:buChar char="v"/>
            </a:pPr>
            <a:r>
              <a:rPr lang="en-US" dirty="0"/>
              <a:t> Handling conflicting missing data and conflicting data</a:t>
            </a:r>
          </a:p>
          <a:p>
            <a:pPr lvl="2">
              <a:buFont typeface="Wingdings" pitchFamily="2" charset="2"/>
              <a:buChar char="v"/>
            </a:pPr>
            <a:r>
              <a:rPr lang="en-US" dirty="0"/>
              <a:t> Emittance measurements</a:t>
            </a:r>
          </a:p>
          <a:p>
            <a:pPr lvl="1"/>
            <a:r>
              <a:rPr lang="en-US" dirty="0"/>
              <a:t>Fit to Model parameters</a:t>
            </a:r>
          </a:p>
        </p:txBody>
      </p:sp>
    </p:spTree>
    <p:extLst>
      <p:ext uri="{BB962C8B-B14F-4D97-AF65-F5344CB8AC3E}">
        <p14:creationId xmlns:p14="http://schemas.microsoft.com/office/powerpoint/2010/main" val="187862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D375-ACEC-374C-BBCA-2B4B86E5AB39}"/>
              </a:ext>
            </a:extLst>
          </p:cNvPr>
          <p:cNvSpPr>
            <a:spLocks noGrp="1"/>
          </p:cNvSpPr>
          <p:nvPr>
            <p:ph type="title"/>
          </p:nvPr>
        </p:nvSpPr>
        <p:spPr/>
        <p:txBody>
          <a:bodyPr/>
          <a:lstStyle/>
          <a:p>
            <a:r>
              <a:rPr lang="en-US" dirty="0"/>
              <a:t>Review of Resonances Structure in RHIC</a:t>
            </a:r>
          </a:p>
        </p:txBody>
      </p:sp>
      <p:pic>
        <p:nvPicPr>
          <p:cNvPr id="5" name="Picture 4">
            <a:extLst>
              <a:ext uri="{FF2B5EF4-FFF2-40B4-BE49-F238E27FC236}">
                <a16:creationId xmlns:a16="http://schemas.microsoft.com/office/drawing/2014/main" id="{57D98C00-904C-354E-ADC0-42CFBF0ABFAC}"/>
              </a:ext>
            </a:extLst>
          </p:cNvPr>
          <p:cNvPicPr>
            <a:picLocks noChangeAspect="1"/>
          </p:cNvPicPr>
          <p:nvPr/>
        </p:nvPicPr>
        <p:blipFill>
          <a:blip r:embed="rId2"/>
          <a:stretch>
            <a:fillRect/>
          </a:stretch>
        </p:blipFill>
        <p:spPr>
          <a:xfrm>
            <a:off x="4516577" y="1556657"/>
            <a:ext cx="7613406" cy="4514359"/>
          </a:xfrm>
          <a:prstGeom prst="rect">
            <a:avLst/>
          </a:prstGeom>
        </p:spPr>
      </p:pic>
      <p:pic>
        <p:nvPicPr>
          <p:cNvPr id="7" name="Picture 6">
            <a:extLst>
              <a:ext uri="{FF2B5EF4-FFF2-40B4-BE49-F238E27FC236}">
                <a16:creationId xmlns:a16="http://schemas.microsoft.com/office/drawing/2014/main" id="{BE6F3CD8-64E7-E141-98E6-559D554396F4}"/>
              </a:ext>
            </a:extLst>
          </p:cNvPr>
          <p:cNvPicPr>
            <a:picLocks noChangeAspect="1"/>
          </p:cNvPicPr>
          <p:nvPr/>
        </p:nvPicPr>
        <p:blipFill>
          <a:blip r:embed="rId3"/>
          <a:stretch>
            <a:fillRect/>
          </a:stretch>
        </p:blipFill>
        <p:spPr>
          <a:xfrm>
            <a:off x="0" y="1556657"/>
            <a:ext cx="4788355" cy="1502229"/>
          </a:xfrm>
          <a:prstGeom prst="rect">
            <a:avLst/>
          </a:prstGeom>
        </p:spPr>
      </p:pic>
      <p:sp>
        <p:nvSpPr>
          <p:cNvPr id="8" name="Oval 7">
            <a:extLst>
              <a:ext uri="{FF2B5EF4-FFF2-40B4-BE49-F238E27FC236}">
                <a16:creationId xmlns:a16="http://schemas.microsoft.com/office/drawing/2014/main" id="{AAED6476-EE8D-B848-9D9C-1A6C14A7968E}"/>
              </a:ext>
            </a:extLst>
          </p:cNvPr>
          <p:cNvSpPr/>
          <p:nvPr/>
        </p:nvSpPr>
        <p:spPr>
          <a:xfrm>
            <a:off x="9917803" y="1690688"/>
            <a:ext cx="402772" cy="34564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90611F-84E8-3E48-8D35-79F99F6EDBC0}"/>
              </a:ext>
            </a:extLst>
          </p:cNvPr>
          <p:cNvSpPr/>
          <p:nvPr/>
        </p:nvSpPr>
        <p:spPr>
          <a:xfrm>
            <a:off x="8330268" y="1689794"/>
            <a:ext cx="402772" cy="34582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2CF0B8F-37A1-0640-A3C8-350890529D46}"/>
              </a:ext>
            </a:extLst>
          </p:cNvPr>
          <p:cNvSpPr/>
          <p:nvPr/>
        </p:nvSpPr>
        <p:spPr>
          <a:xfrm>
            <a:off x="10341062" y="1839240"/>
            <a:ext cx="402772" cy="34582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77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A6FA-4018-BF45-9C84-21A46AF2EA36}"/>
              </a:ext>
            </a:extLst>
          </p:cNvPr>
          <p:cNvSpPr>
            <a:spLocks noGrp="1"/>
          </p:cNvSpPr>
          <p:nvPr>
            <p:ph type="title"/>
          </p:nvPr>
        </p:nvSpPr>
        <p:spPr>
          <a:xfrm>
            <a:off x="838199" y="365125"/>
            <a:ext cx="10815403" cy="1325563"/>
          </a:xfrm>
        </p:spPr>
        <p:txBody>
          <a:bodyPr/>
          <a:lstStyle/>
          <a:p>
            <a:r>
              <a:rPr lang="en-US" dirty="0"/>
              <a:t>Results from Direct tracking 393+Nu Tune Scan:</a:t>
            </a:r>
          </a:p>
        </p:txBody>
      </p:sp>
      <p:pic>
        <p:nvPicPr>
          <p:cNvPr id="9" name="Picture 8">
            <a:extLst>
              <a:ext uri="{FF2B5EF4-FFF2-40B4-BE49-F238E27FC236}">
                <a16:creationId xmlns:a16="http://schemas.microsoft.com/office/drawing/2014/main" id="{22B641A1-CCF1-B04D-BCC1-0758E9EEDBE6}"/>
              </a:ext>
            </a:extLst>
          </p:cNvPr>
          <p:cNvPicPr>
            <a:picLocks noChangeAspect="1"/>
          </p:cNvPicPr>
          <p:nvPr/>
        </p:nvPicPr>
        <p:blipFill>
          <a:blip r:embed="rId2"/>
          <a:stretch>
            <a:fillRect/>
          </a:stretch>
        </p:blipFill>
        <p:spPr>
          <a:xfrm>
            <a:off x="299803" y="1464615"/>
            <a:ext cx="11353800" cy="4859191"/>
          </a:xfrm>
          <a:prstGeom prst="rect">
            <a:avLst/>
          </a:prstGeom>
        </p:spPr>
      </p:pic>
    </p:spTree>
    <p:extLst>
      <p:ext uri="{BB962C8B-B14F-4D97-AF65-F5344CB8AC3E}">
        <p14:creationId xmlns:p14="http://schemas.microsoft.com/office/powerpoint/2010/main" val="327511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4717-C4CD-F54E-8E08-C08E38701ECF}"/>
              </a:ext>
            </a:extLst>
          </p:cNvPr>
          <p:cNvSpPr>
            <a:spLocks noGrp="1"/>
          </p:cNvSpPr>
          <p:nvPr>
            <p:ph type="title"/>
          </p:nvPr>
        </p:nvSpPr>
        <p:spPr/>
        <p:txBody>
          <a:bodyPr/>
          <a:lstStyle/>
          <a:p>
            <a:r>
              <a:rPr lang="en-US" dirty="0"/>
              <a:t>Simplified Polarization Response Model:</a:t>
            </a:r>
          </a:p>
        </p:txBody>
      </p:sp>
      <p:pic>
        <p:nvPicPr>
          <p:cNvPr id="4" name="Picture 3">
            <a:extLst>
              <a:ext uri="{FF2B5EF4-FFF2-40B4-BE49-F238E27FC236}">
                <a16:creationId xmlns:a16="http://schemas.microsoft.com/office/drawing/2014/main" id="{CAA7BE00-C1EF-CB4B-9AFC-B91CA8C09519}"/>
              </a:ext>
            </a:extLst>
          </p:cNvPr>
          <p:cNvPicPr>
            <a:picLocks noChangeAspect="1"/>
          </p:cNvPicPr>
          <p:nvPr/>
        </p:nvPicPr>
        <p:blipFill>
          <a:blip r:embed="rId2"/>
          <a:stretch>
            <a:fillRect/>
          </a:stretch>
        </p:blipFill>
        <p:spPr>
          <a:xfrm>
            <a:off x="421405" y="1690688"/>
            <a:ext cx="4870123" cy="1547187"/>
          </a:xfrm>
          <a:prstGeom prst="rect">
            <a:avLst/>
          </a:prstGeom>
        </p:spPr>
      </p:pic>
      <p:sp>
        <p:nvSpPr>
          <p:cNvPr id="6" name="TextBox 5">
            <a:extLst>
              <a:ext uri="{FF2B5EF4-FFF2-40B4-BE49-F238E27FC236}">
                <a16:creationId xmlns:a16="http://schemas.microsoft.com/office/drawing/2014/main" id="{69F163E4-4741-AD4C-8807-4E79CB3F0FAC}"/>
              </a:ext>
            </a:extLst>
          </p:cNvPr>
          <p:cNvSpPr txBox="1"/>
          <p:nvPr/>
        </p:nvSpPr>
        <p:spPr>
          <a:xfrm>
            <a:off x="704329" y="3641075"/>
            <a:ext cx="5501599" cy="2862322"/>
          </a:xfrm>
          <a:prstGeom prst="rect">
            <a:avLst/>
          </a:prstGeom>
          <a:noFill/>
        </p:spPr>
        <p:txBody>
          <a:bodyPr wrap="square" rtlCol="0">
            <a:spAutoFit/>
          </a:bodyPr>
          <a:lstStyle/>
          <a:p>
            <a:r>
              <a:rPr lang="en-US" dirty="0"/>
              <a:t>Models a Step or heavy-side function, but with smooth step. Here b controls the general location of the step and a the slope of the step.  Captures Step features unique to crossing resonance with snakes. Different from FS.</a:t>
            </a:r>
          </a:p>
          <a:p>
            <a:endParaRPr lang="en-US" dirty="0"/>
          </a:p>
          <a:p>
            <a:r>
              <a:rPr lang="en-US" dirty="0"/>
              <a:t>The good thing about this simple model is that it still works for the ’cumulative effects’ of several resonance crossings. Here we see how the effects of three strong resonances crossings can still be modeled by this equation. Looks to </a:t>
            </a:r>
          </a:p>
        </p:txBody>
      </p:sp>
      <p:pic>
        <p:nvPicPr>
          <p:cNvPr id="8" name="Picture 7">
            <a:extLst>
              <a:ext uri="{FF2B5EF4-FFF2-40B4-BE49-F238E27FC236}">
                <a16:creationId xmlns:a16="http://schemas.microsoft.com/office/drawing/2014/main" id="{C0FF1D4E-4298-2C42-82BB-D440EE118282}"/>
              </a:ext>
            </a:extLst>
          </p:cNvPr>
          <p:cNvPicPr>
            <a:picLocks noChangeAspect="1"/>
          </p:cNvPicPr>
          <p:nvPr/>
        </p:nvPicPr>
        <p:blipFill>
          <a:blip r:embed="rId3"/>
          <a:stretch>
            <a:fillRect/>
          </a:stretch>
        </p:blipFill>
        <p:spPr>
          <a:xfrm>
            <a:off x="6328535" y="4016798"/>
            <a:ext cx="5659816" cy="2110875"/>
          </a:xfrm>
          <a:prstGeom prst="rect">
            <a:avLst/>
          </a:prstGeom>
        </p:spPr>
      </p:pic>
      <p:pic>
        <p:nvPicPr>
          <p:cNvPr id="10" name="Picture 9">
            <a:extLst>
              <a:ext uri="{FF2B5EF4-FFF2-40B4-BE49-F238E27FC236}">
                <a16:creationId xmlns:a16="http://schemas.microsoft.com/office/drawing/2014/main" id="{FE2976FE-BDDB-C145-A292-AE3D2AD30E91}"/>
              </a:ext>
            </a:extLst>
          </p:cNvPr>
          <p:cNvPicPr>
            <a:picLocks noChangeAspect="1"/>
          </p:cNvPicPr>
          <p:nvPr/>
        </p:nvPicPr>
        <p:blipFill>
          <a:blip r:embed="rId4"/>
          <a:stretch>
            <a:fillRect/>
          </a:stretch>
        </p:blipFill>
        <p:spPr>
          <a:xfrm>
            <a:off x="6205928" y="1357210"/>
            <a:ext cx="5224304" cy="2214142"/>
          </a:xfrm>
          <a:prstGeom prst="rect">
            <a:avLst/>
          </a:prstGeom>
        </p:spPr>
      </p:pic>
    </p:spTree>
    <p:extLst>
      <p:ext uri="{BB962C8B-B14F-4D97-AF65-F5344CB8AC3E}">
        <p14:creationId xmlns:p14="http://schemas.microsoft.com/office/powerpoint/2010/main" val="267717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0D7C1-3170-F14E-A8B2-DE4092DFFF26}"/>
              </a:ext>
            </a:extLst>
          </p:cNvPr>
          <p:cNvSpPr>
            <a:spLocks noGrp="1"/>
          </p:cNvSpPr>
          <p:nvPr>
            <p:ph type="title"/>
          </p:nvPr>
        </p:nvSpPr>
        <p:spPr/>
        <p:txBody>
          <a:bodyPr/>
          <a:lstStyle/>
          <a:p>
            <a:r>
              <a:rPr lang="en-US" dirty="0"/>
              <a:t>Results from Direct Tracking 411-Nu:</a:t>
            </a:r>
          </a:p>
        </p:txBody>
      </p:sp>
      <p:pic>
        <p:nvPicPr>
          <p:cNvPr id="6" name="Picture 5">
            <a:extLst>
              <a:ext uri="{FF2B5EF4-FFF2-40B4-BE49-F238E27FC236}">
                <a16:creationId xmlns:a16="http://schemas.microsoft.com/office/drawing/2014/main" id="{CA6FFF17-FD4D-FB4A-B2D0-E2EC7A4E1480}"/>
              </a:ext>
            </a:extLst>
          </p:cNvPr>
          <p:cNvPicPr>
            <a:picLocks noChangeAspect="1"/>
          </p:cNvPicPr>
          <p:nvPr/>
        </p:nvPicPr>
        <p:blipFill>
          <a:blip r:embed="rId2"/>
          <a:stretch>
            <a:fillRect/>
          </a:stretch>
        </p:blipFill>
        <p:spPr>
          <a:xfrm>
            <a:off x="-239842" y="1365200"/>
            <a:ext cx="12192000" cy="5176911"/>
          </a:xfrm>
          <a:prstGeom prst="rect">
            <a:avLst/>
          </a:prstGeom>
        </p:spPr>
      </p:pic>
    </p:spTree>
    <p:extLst>
      <p:ext uri="{BB962C8B-B14F-4D97-AF65-F5344CB8AC3E}">
        <p14:creationId xmlns:p14="http://schemas.microsoft.com/office/powerpoint/2010/main" val="341025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BC85-20E4-E541-8311-05967FDB60F7}"/>
              </a:ext>
            </a:extLst>
          </p:cNvPr>
          <p:cNvSpPr>
            <a:spLocks noGrp="1"/>
          </p:cNvSpPr>
          <p:nvPr>
            <p:ph type="title"/>
          </p:nvPr>
        </p:nvSpPr>
        <p:spPr/>
        <p:txBody>
          <a:bodyPr/>
          <a:lstStyle/>
          <a:p>
            <a:r>
              <a:rPr lang="en-US" dirty="0"/>
              <a:t>Results from Direct Tracking effect of Imp Res:</a:t>
            </a:r>
          </a:p>
        </p:txBody>
      </p:sp>
      <p:pic>
        <p:nvPicPr>
          <p:cNvPr id="6" name="Picture 5">
            <a:extLst>
              <a:ext uri="{FF2B5EF4-FFF2-40B4-BE49-F238E27FC236}">
                <a16:creationId xmlns:a16="http://schemas.microsoft.com/office/drawing/2014/main" id="{A5A1FCD2-5B39-4343-9A51-6E4DC4E972B2}"/>
              </a:ext>
            </a:extLst>
          </p:cNvPr>
          <p:cNvPicPr>
            <a:picLocks noChangeAspect="1"/>
          </p:cNvPicPr>
          <p:nvPr/>
        </p:nvPicPr>
        <p:blipFill>
          <a:blip r:embed="rId2"/>
          <a:stretch>
            <a:fillRect/>
          </a:stretch>
        </p:blipFill>
        <p:spPr>
          <a:xfrm>
            <a:off x="269823" y="1690688"/>
            <a:ext cx="11249064" cy="4589443"/>
          </a:xfrm>
          <a:prstGeom prst="rect">
            <a:avLst/>
          </a:prstGeom>
        </p:spPr>
      </p:pic>
    </p:spTree>
    <p:extLst>
      <p:ext uri="{BB962C8B-B14F-4D97-AF65-F5344CB8AC3E}">
        <p14:creationId xmlns:p14="http://schemas.microsoft.com/office/powerpoint/2010/main" val="426322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BA85E8-222F-D34C-89D8-67CB52EB1270}"/>
              </a:ext>
            </a:extLst>
          </p:cNvPr>
          <p:cNvPicPr>
            <a:picLocks noChangeAspect="1"/>
          </p:cNvPicPr>
          <p:nvPr/>
        </p:nvPicPr>
        <p:blipFill>
          <a:blip r:embed="rId2"/>
          <a:stretch>
            <a:fillRect/>
          </a:stretch>
        </p:blipFill>
        <p:spPr>
          <a:xfrm>
            <a:off x="2699686" y="1825886"/>
            <a:ext cx="6429323" cy="4786499"/>
          </a:xfrm>
          <a:prstGeom prst="rect">
            <a:avLst/>
          </a:prstGeom>
        </p:spPr>
      </p:pic>
      <p:sp>
        <p:nvSpPr>
          <p:cNvPr id="5" name="Title 4">
            <a:extLst>
              <a:ext uri="{FF2B5EF4-FFF2-40B4-BE49-F238E27FC236}">
                <a16:creationId xmlns:a16="http://schemas.microsoft.com/office/drawing/2014/main" id="{371739A3-9F2A-4D4C-9B24-813501E4B81A}"/>
              </a:ext>
            </a:extLst>
          </p:cNvPr>
          <p:cNvSpPr>
            <a:spLocks noGrp="1"/>
          </p:cNvSpPr>
          <p:nvPr>
            <p:ph type="title"/>
          </p:nvPr>
        </p:nvSpPr>
        <p:spPr/>
        <p:txBody>
          <a:bodyPr/>
          <a:lstStyle/>
          <a:p>
            <a:r>
              <a:rPr lang="en-US" dirty="0"/>
              <a:t>Integrating with beam distribution and initial profile from AGS:</a:t>
            </a:r>
          </a:p>
        </p:txBody>
      </p:sp>
    </p:spTree>
    <p:extLst>
      <p:ext uri="{BB962C8B-B14F-4D97-AF65-F5344CB8AC3E}">
        <p14:creationId xmlns:p14="http://schemas.microsoft.com/office/powerpoint/2010/main" val="161104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B2D7-6B8F-364D-92D9-64DC0403DBCE}"/>
              </a:ext>
            </a:extLst>
          </p:cNvPr>
          <p:cNvSpPr>
            <a:spLocks noGrp="1"/>
          </p:cNvSpPr>
          <p:nvPr>
            <p:ph type="title"/>
          </p:nvPr>
        </p:nvSpPr>
        <p:spPr/>
        <p:txBody>
          <a:bodyPr/>
          <a:lstStyle/>
          <a:p>
            <a:r>
              <a:rPr lang="en-US" dirty="0"/>
              <a:t>New Integrated Profile Function for RHIC</a:t>
            </a:r>
          </a:p>
        </p:txBody>
      </p:sp>
      <p:pic>
        <p:nvPicPr>
          <p:cNvPr id="6" name="Picture 5">
            <a:extLst>
              <a:ext uri="{FF2B5EF4-FFF2-40B4-BE49-F238E27FC236}">
                <a16:creationId xmlns:a16="http://schemas.microsoft.com/office/drawing/2014/main" id="{FEAE459E-D45B-7541-9287-0A98D6CBA46A}"/>
              </a:ext>
            </a:extLst>
          </p:cNvPr>
          <p:cNvPicPr>
            <a:picLocks noChangeAspect="1"/>
          </p:cNvPicPr>
          <p:nvPr/>
        </p:nvPicPr>
        <p:blipFill>
          <a:blip r:embed="rId2"/>
          <a:stretch>
            <a:fillRect/>
          </a:stretch>
        </p:blipFill>
        <p:spPr>
          <a:xfrm>
            <a:off x="838200" y="1469661"/>
            <a:ext cx="9902773" cy="5205094"/>
          </a:xfrm>
          <a:prstGeom prst="rect">
            <a:avLst/>
          </a:prstGeom>
        </p:spPr>
      </p:pic>
    </p:spTree>
    <p:extLst>
      <p:ext uri="{BB962C8B-B14F-4D97-AF65-F5344CB8AC3E}">
        <p14:creationId xmlns:p14="http://schemas.microsoft.com/office/powerpoint/2010/main" val="412456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629</Words>
  <Application>Microsoft Macintosh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Fitting Polarization Profiles in RHIC</vt:lpstr>
      <vt:lpstr>Outline</vt:lpstr>
      <vt:lpstr>Review of Resonances Structure in RHIC</vt:lpstr>
      <vt:lpstr>Results from Direct tracking 393+Nu Tune Scan:</vt:lpstr>
      <vt:lpstr>Simplified Polarization Response Model:</vt:lpstr>
      <vt:lpstr>Results from Direct Tracking 411-Nu:</vt:lpstr>
      <vt:lpstr>Results from Direct Tracking effect of Imp Res:</vt:lpstr>
      <vt:lpstr>Integrating with beam distribution and initial profile from AGS:</vt:lpstr>
      <vt:lpstr>New Integrated Profile Function for RHIC</vt:lpstr>
      <vt:lpstr>RHIC Data:</vt:lpstr>
      <vt:lpstr>Our Approach:</vt:lpstr>
      <vt:lpstr>PowerPoint Presentation</vt:lpstr>
      <vt:lpstr>Analysis and 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Fitting Polarization Profiles in RHIC</dc:title>
  <dc:creator>Ranjbar, Vahid</dc:creator>
  <cp:lastModifiedBy>Ranjbar, Vahid</cp:lastModifiedBy>
  <cp:revision>15</cp:revision>
  <dcterms:created xsi:type="dcterms:W3CDTF">2019-06-14T14:38:07Z</dcterms:created>
  <dcterms:modified xsi:type="dcterms:W3CDTF">2019-06-15T02:03:27Z</dcterms:modified>
</cp:coreProperties>
</file>