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86" r:id="rId3"/>
    <p:sldMasterId id="2147483690" r:id="rId4"/>
    <p:sldMasterId id="2147483692" r:id="rId5"/>
    <p:sldMasterId id="2147483710" r:id="rId6"/>
  </p:sldMasterIdLst>
  <p:notesMasterIdLst>
    <p:notesMasterId r:id="rId31"/>
  </p:notesMasterIdLst>
  <p:handoutMasterIdLst>
    <p:handoutMasterId r:id="rId32"/>
  </p:handoutMasterIdLst>
  <p:sldIdLst>
    <p:sldId id="256" r:id="rId7"/>
    <p:sldId id="354" r:id="rId8"/>
    <p:sldId id="361" r:id="rId9"/>
    <p:sldId id="362" r:id="rId10"/>
    <p:sldId id="363" r:id="rId11"/>
    <p:sldId id="331" r:id="rId12"/>
    <p:sldId id="346" r:id="rId13"/>
    <p:sldId id="333" r:id="rId14"/>
    <p:sldId id="382" r:id="rId15"/>
    <p:sldId id="383" r:id="rId16"/>
    <p:sldId id="365" r:id="rId17"/>
    <p:sldId id="366" r:id="rId18"/>
    <p:sldId id="369" r:id="rId19"/>
    <p:sldId id="370" r:id="rId20"/>
    <p:sldId id="371" r:id="rId21"/>
    <p:sldId id="373" r:id="rId22"/>
    <p:sldId id="374" r:id="rId23"/>
    <p:sldId id="375" r:id="rId24"/>
    <p:sldId id="376" r:id="rId25"/>
    <p:sldId id="377" r:id="rId26"/>
    <p:sldId id="307" r:id="rId27"/>
    <p:sldId id="378" r:id="rId28"/>
    <p:sldId id="381" r:id="rId29"/>
    <p:sldId id="351" r:id="rId30"/>
  </p:sldIdLst>
  <p:sldSz cx="9144000" cy="6858000" type="screen4x3"/>
  <p:notesSz cx="7010400" cy="9296400"/>
  <p:defaultTex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CCECFF"/>
    <a:srgbClr val="DDF2FF"/>
    <a:srgbClr val="0000FF"/>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168" autoAdjust="0"/>
  </p:normalViewPr>
  <p:slideViewPr>
    <p:cSldViewPr>
      <p:cViewPr varScale="1">
        <p:scale>
          <a:sx n="105" d="100"/>
          <a:sy n="105" d="100"/>
        </p:scale>
        <p:origin x="-1002"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pitchFamily="34"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BA0ACF27-6E6D-4846-902B-3ADC99793E6E}" type="datetimeFigureOut">
              <a:rPr lang="en-US"/>
              <a:pPr>
                <a:defRPr/>
              </a:pPr>
              <a:t>4/29/2013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pitchFamily="34"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C91233C-4F13-4540-95B3-ECA9E0F5382D}" type="slidenum">
              <a:rPr lang="en-US"/>
              <a:pPr>
                <a:defRPr/>
              </a:pPr>
              <a:t>‹#›</a:t>
            </a:fld>
            <a:endParaRPr lang="en-US"/>
          </a:p>
        </p:txBody>
      </p:sp>
    </p:spTree>
    <p:extLst>
      <p:ext uri="{BB962C8B-B14F-4D97-AF65-F5344CB8AC3E}">
        <p14:creationId xmlns:p14="http://schemas.microsoft.com/office/powerpoint/2010/main" val="3179573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34" charset="0"/>
                <a:ea typeface="ＭＳ Ｐゴシック" pitchFamily="34" charset="-128"/>
                <a:cs typeface="+mn-cs"/>
              </a:defRPr>
            </a:lvl1pPr>
          </a:lstStyle>
          <a:p>
            <a:pPr>
              <a:defRPr/>
            </a:pPr>
            <a:endParaRPr lang="en-US"/>
          </a:p>
        </p:txBody>
      </p:sp>
      <p:sp>
        <p:nvSpPr>
          <p:cNvPr id="30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34" charset="0"/>
                <a:ea typeface="ＭＳ Ｐゴシック" pitchFamily="34" charset="-128"/>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34" charset="0"/>
                <a:ea typeface="ＭＳ Ｐゴシック" pitchFamily="3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25E3241-B105-4E0A-8B1B-AE052E24DA3A}" type="slidenum">
              <a:rPr lang="en-US"/>
              <a:pPr>
                <a:defRPr/>
              </a:pPr>
              <a:t>‹#›</a:t>
            </a:fld>
            <a:endParaRPr lang="en-US"/>
          </a:p>
        </p:txBody>
      </p:sp>
    </p:spTree>
    <p:extLst>
      <p:ext uri="{BB962C8B-B14F-4D97-AF65-F5344CB8AC3E}">
        <p14:creationId xmlns:p14="http://schemas.microsoft.com/office/powerpoint/2010/main" val="23066506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itchFamily="34" charset="0"/>
                <a:ea typeface="ＭＳ Ｐゴシック" charset="-128"/>
              </a:defRPr>
            </a:lvl1pPr>
            <a:lvl2pPr marL="742950" indent="-285750">
              <a:defRPr sz="2800">
                <a:solidFill>
                  <a:schemeClr val="tx1"/>
                </a:solidFill>
                <a:latin typeface="Arial" pitchFamily="34" charset="0"/>
                <a:ea typeface="ＭＳ Ｐゴシック" charset="-128"/>
              </a:defRPr>
            </a:lvl2pPr>
            <a:lvl3pPr marL="1143000" indent="-228600">
              <a:defRPr sz="2800">
                <a:solidFill>
                  <a:schemeClr val="tx1"/>
                </a:solidFill>
                <a:latin typeface="Arial" pitchFamily="34" charset="0"/>
                <a:ea typeface="ＭＳ Ｐゴシック" charset="-128"/>
              </a:defRPr>
            </a:lvl3pPr>
            <a:lvl4pPr marL="1600200" indent="-228600">
              <a:defRPr sz="2800">
                <a:solidFill>
                  <a:schemeClr val="tx1"/>
                </a:solidFill>
                <a:latin typeface="Arial" pitchFamily="34" charset="0"/>
                <a:ea typeface="ＭＳ Ｐゴシック" charset="-128"/>
              </a:defRPr>
            </a:lvl4pPr>
            <a:lvl5pPr marL="2057400" indent="-228600">
              <a:defRPr sz="28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charset="-128"/>
              </a:defRPr>
            </a:lvl9pPr>
          </a:lstStyle>
          <a:p>
            <a:fld id="{19F4C5B3-D4C9-4372-9E21-6582D32B0A90}" type="slidenum">
              <a:rPr lang="en-US" sz="1200" smtClean="0"/>
              <a:pPr/>
              <a:t>1</a:t>
            </a:fld>
            <a:endParaRPr lang="en-US" sz="1200" smtClean="0"/>
          </a:p>
        </p:txBody>
      </p:sp>
      <p:sp>
        <p:nvSpPr>
          <p:cNvPr id="41987"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p:txBody>
          <a:bodyPr/>
          <a:lstStyle/>
          <a:p>
            <a:pPr eaLnBrk="1" hangingPunct="1">
              <a:defRPr/>
            </a:pPr>
            <a:endParaRPr lang="en-US">
              <a:latin typeface="Arial"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971386" y="8830621"/>
            <a:ext cx="3037413" cy="464180"/>
          </a:xfrm>
          <a:prstGeom prst="rect">
            <a:avLst/>
          </a:prstGeom>
          <a:noFill/>
          <a:ln w="9525">
            <a:noFill/>
            <a:miter lim="800000"/>
            <a:headEnd/>
            <a:tailEnd/>
          </a:ln>
        </p:spPr>
        <p:txBody>
          <a:bodyPr lIns="93166" tIns="46583" rIns="93166" bIns="46583" anchor="b"/>
          <a:lstStyle/>
          <a:p>
            <a:pPr algn="r" defTabSz="464334"/>
            <a:fld id="{8AD72F59-6652-4937-988C-A64FF8253A61}" type="slidenum">
              <a:rPr lang="en-US" sz="1200"/>
              <a:pPr algn="r" defTabSz="464334"/>
              <a:t>10</a:t>
            </a:fld>
            <a:endParaRPr lang="en-US" sz="12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solidFill>
            <a:srgbClr val="FFFFFF"/>
          </a:solidFill>
          <a:ln>
            <a:solidFill>
              <a:srgbClr val="000000"/>
            </a:solidFill>
          </a:ln>
        </p:spPr>
        <p:txBody>
          <a:bodyPr lIns="92197" tIns="46098" rIns="92197" bIns="46098"/>
          <a:lstStyle/>
          <a:p>
            <a:pPr defTabSz="451525">
              <a:spcBef>
                <a:spcPct val="0"/>
              </a:spcBef>
            </a:pPr>
            <a:r>
              <a:rPr lang="en-US" smtClean="0">
                <a:ea typeface="ＭＳ Ｐゴシック"/>
              </a:rPr>
              <a:t>BNL has many advantages in this area by virtue of being a multi-disciplinary lab.  There are lots of resources that can be accessed outside the direct KA1503 support.</a:t>
            </a:r>
          </a:p>
        </p:txBody>
      </p:sp>
      <p:sp>
        <p:nvSpPr>
          <p:cNvPr id="31748" name="Slide Number Placeholder 3"/>
          <p:cNvSpPr txBox="1">
            <a:spLocks noGrp="1"/>
          </p:cNvSpPr>
          <p:nvPr/>
        </p:nvSpPr>
        <p:spPr bwMode="auto">
          <a:xfrm>
            <a:off x="3971386" y="8830621"/>
            <a:ext cx="3037413" cy="464180"/>
          </a:xfrm>
          <a:prstGeom prst="rect">
            <a:avLst/>
          </a:prstGeom>
          <a:noFill/>
          <a:ln w="9525">
            <a:noFill/>
            <a:miter lim="800000"/>
            <a:headEnd/>
            <a:tailEnd/>
          </a:ln>
        </p:spPr>
        <p:txBody>
          <a:bodyPr lIns="92197" tIns="46098" rIns="92197" bIns="46098" anchor="b"/>
          <a:lstStyle/>
          <a:p>
            <a:pPr algn="r" defTabSz="459531"/>
            <a:fld id="{B338D7BF-E604-496F-B9F6-68862079CD77}" type="slidenum">
              <a:rPr lang="en-US" sz="1200">
                <a:latin typeface="Calibri" pitchFamily="34" charset="0"/>
              </a:rPr>
              <a:pPr algn="r" defTabSz="459531"/>
              <a:t>10</a:t>
            </a:fld>
            <a:endParaRPr 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1FB7E-9F7E-4A39-9D00-9DDA7B8A8773}" type="slidenum">
              <a:rPr lang="en-US"/>
              <a:pPr/>
              <a:t>11</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269D0-0902-4C14-AFF3-9AAEB387C8B9}" type="slidenum">
              <a:rPr lang="en-US"/>
              <a:pPr/>
              <a:t>12</a:t>
            </a:fld>
            <a:endParaRPr lang="en-US"/>
          </a:p>
        </p:txBody>
      </p:sp>
      <p:sp>
        <p:nvSpPr>
          <p:cNvPr id="105474" name="Rectangle 2"/>
          <p:cNvSpPr>
            <a:spLocks noGrp="1" noRot="1" noChangeAspect="1" noChangeArrowheads="1" noTextEdit="1"/>
          </p:cNvSpPr>
          <p:nvPr>
            <p:ph type="sldImg"/>
          </p:nvPr>
        </p:nvSpPr>
        <p:spPr>
          <a:xfrm>
            <a:off x="1190625" y="693738"/>
            <a:ext cx="4630738" cy="3473450"/>
          </a:xfrm>
          <a:ln/>
        </p:spPr>
      </p:sp>
      <p:sp>
        <p:nvSpPr>
          <p:cNvPr id="105475" name="Rectangle 3"/>
          <p:cNvSpPr>
            <a:spLocks noGrp="1" noChangeArrowheads="1"/>
          </p:cNvSpPr>
          <p:nvPr>
            <p:ph type="body" idx="1"/>
          </p:nvPr>
        </p:nvSpPr>
        <p:spPr>
          <a:xfrm>
            <a:off x="934720" y="4399650"/>
            <a:ext cx="5140960" cy="4165627"/>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9F1DF-071B-4E14-9AC5-3712F85B7785}" type="slidenum">
              <a:rPr lang="en-US"/>
              <a:pPr/>
              <a:t>13</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1B7C4-2B53-4975-B6F3-794F006EDFA6}"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D74EA-1C73-4BEC-8872-78E16E58AD3C}" type="slidenum">
              <a:rPr lang="en-US"/>
              <a:pPr/>
              <a:t>15</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6D21519-225A-48FA-A1FA-C2B04F45ACDD}" type="slidenum">
              <a:rPr lang="en-US"/>
              <a:pPr/>
              <a:t>16</a:t>
            </a:fld>
            <a:endParaRPr lang="en-US"/>
          </a:p>
        </p:txBody>
      </p:sp>
      <p:sp>
        <p:nvSpPr>
          <p:cNvPr id="64514"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6" rIns="93313" bIns="46656" anchor="b"/>
          <a:lstStyle>
            <a:lvl1pPr defTabSz="915988">
              <a:defRPr sz="2400">
                <a:solidFill>
                  <a:schemeClr val="tx1"/>
                </a:solidFill>
                <a:latin typeface="Times New Roman" pitchFamily="18" charset="0"/>
              </a:defRPr>
            </a:lvl1pPr>
            <a:lvl2pPr marL="735013" indent="-282575" defTabSz="915988">
              <a:defRPr sz="2400">
                <a:solidFill>
                  <a:schemeClr val="tx1"/>
                </a:solidFill>
                <a:latin typeface="Times New Roman" pitchFamily="18" charset="0"/>
              </a:defRPr>
            </a:lvl2pPr>
            <a:lvl3pPr marL="1131888" indent="-227013" defTabSz="915988">
              <a:defRPr sz="2400">
                <a:solidFill>
                  <a:schemeClr val="tx1"/>
                </a:solidFill>
                <a:latin typeface="Times New Roman" pitchFamily="18" charset="0"/>
              </a:defRPr>
            </a:lvl3pPr>
            <a:lvl4pPr marL="1584325" indent="-227013" defTabSz="915988">
              <a:defRPr sz="2400">
                <a:solidFill>
                  <a:schemeClr val="tx1"/>
                </a:solidFill>
                <a:latin typeface="Times New Roman" pitchFamily="18" charset="0"/>
              </a:defRPr>
            </a:lvl4pPr>
            <a:lvl5pPr marL="2036763" indent="-227013" defTabSz="915988">
              <a:defRPr sz="2400">
                <a:solidFill>
                  <a:schemeClr val="tx1"/>
                </a:solidFill>
                <a:latin typeface="Times New Roman" pitchFamily="18" charset="0"/>
              </a:defRPr>
            </a:lvl5pPr>
            <a:lvl6pPr marL="2493963" indent="-227013" defTabSz="915988" fontAlgn="base">
              <a:spcBef>
                <a:spcPct val="0"/>
              </a:spcBef>
              <a:spcAft>
                <a:spcPct val="0"/>
              </a:spcAft>
              <a:defRPr sz="2400">
                <a:solidFill>
                  <a:schemeClr val="tx1"/>
                </a:solidFill>
                <a:latin typeface="Times New Roman" pitchFamily="18" charset="0"/>
              </a:defRPr>
            </a:lvl6pPr>
            <a:lvl7pPr marL="2951163" indent="-227013" defTabSz="915988" fontAlgn="base">
              <a:spcBef>
                <a:spcPct val="0"/>
              </a:spcBef>
              <a:spcAft>
                <a:spcPct val="0"/>
              </a:spcAft>
              <a:defRPr sz="2400">
                <a:solidFill>
                  <a:schemeClr val="tx1"/>
                </a:solidFill>
                <a:latin typeface="Times New Roman" pitchFamily="18" charset="0"/>
              </a:defRPr>
            </a:lvl7pPr>
            <a:lvl8pPr marL="3408363" indent="-227013" defTabSz="915988" fontAlgn="base">
              <a:spcBef>
                <a:spcPct val="0"/>
              </a:spcBef>
              <a:spcAft>
                <a:spcPct val="0"/>
              </a:spcAft>
              <a:defRPr sz="2400">
                <a:solidFill>
                  <a:schemeClr val="tx1"/>
                </a:solidFill>
                <a:latin typeface="Times New Roman" pitchFamily="18" charset="0"/>
              </a:defRPr>
            </a:lvl8pPr>
            <a:lvl9pPr marL="3865563" indent="-227013" defTabSz="915988" fontAlgn="base">
              <a:spcBef>
                <a:spcPct val="0"/>
              </a:spcBef>
              <a:spcAft>
                <a:spcPct val="0"/>
              </a:spcAft>
              <a:defRPr sz="2400">
                <a:solidFill>
                  <a:schemeClr val="tx1"/>
                </a:solidFill>
                <a:latin typeface="Times New Roman" pitchFamily="18" charset="0"/>
              </a:defRPr>
            </a:lvl9pPr>
          </a:lstStyle>
          <a:p>
            <a:pPr algn="r" eaLnBrk="1" hangingPunct="1"/>
            <a:fld id="{559B6969-CB0D-4B47-9A7C-A877BC895A97}" type="slidenum">
              <a:rPr lang="en-US" sz="1200"/>
              <a:pPr algn="r" eaLnBrk="1" hangingPunct="1"/>
              <a:t>16</a:t>
            </a:fld>
            <a:endParaRPr lang="en-US" sz="1200"/>
          </a:p>
        </p:txBody>
      </p:sp>
      <p:sp>
        <p:nvSpPr>
          <p:cNvPr id="64515" name="Rectangle 2"/>
          <p:cNvSpPr>
            <a:spLocks noGrp="1" noRot="1" noChangeAspect="1" noChangeArrowheads="1" noTextEdit="1"/>
          </p:cNvSpPr>
          <p:nvPr>
            <p:ph type="sldImg"/>
          </p:nvPr>
        </p:nvSpPr>
        <p:spPr>
          <a:xfrm>
            <a:off x="1192213" y="703263"/>
            <a:ext cx="4629150" cy="3471862"/>
          </a:xfrm>
          <a:ln/>
        </p:spPr>
      </p:sp>
      <p:sp>
        <p:nvSpPr>
          <p:cNvPr id="64516" name="Rectangle 3"/>
          <p:cNvSpPr>
            <a:spLocks noGrp="1" noChangeArrowheads="1"/>
          </p:cNvSpPr>
          <p:nvPr>
            <p:ph type="body" idx="1"/>
          </p:nvPr>
        </p:nvSpPr>
        <p:spPr>
          <a:xfrm>
            <a:off x="915247" y="4425473"/>
            <a:ext cx="5121487" cy="4202748"/>
          </a:xfrm>
        </p:spPr>
        <p:txBody>
          <a:bodyPr lIns="90000" tIns="45005" rIns="90000" bIns="45005"/>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763DE-1A7B-4225-96B3-C3D47FF162A0}" type="slidenum">
              <a:rPr lang="en-US"/>
              <a:pPr/>
              <a:t>17</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701040" y="4415790"/>
            <a:ext cx="5608320" cy="418338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3471D-725E-43FB-98C0-B707B54420AE}" type="slidenum">
              <a:rPr lang="en-US"/>
              <a:pPr/>
              <a:t>18</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701040" y="4415790"/>
            <a:ext cx="5608320" cy="418338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1DFD0-1731-4702-9497-6E1F4AFD4D20}" type="slidenum">
              <a:rPr lang="en-US"/>
              <a:pPr/>
              <a:t>19</a:t>
            </a:fld>
            <a:endParaRPr lang="en-US"/>
          </a:p>
        </p:txBody>
      </p:sp>
      <p:sp>
        <p:nvSpPr>
          <p:cNvPr id="162818" name="Rectangle 2"/>
          <p:cNvSpPr>
            <a:spLocks noGrp="1" noRot="1" noChangeAspect="1" noChangeArrowheads="1" noTextEdit="1"/>
          </p:cNvSpPr>
          <p:nvPr>
            <p:ph type="sldImg"/>
          </p:nvPr>
        </p:nvSpPr>
        <p:spPr>
          <a:xfrm>
            <a:off x="1195388" y="692150"/>
            <a:ext cx="4621212" cy="3465513"/>
          </a:xfrm>
          <a:ln/>
        </p:spPr>
      </p:sp>
      <p:sp>
        <p:nvSpPr>
          <p:cNvPr id="162819" name="Rectangle 3"/>
          <p:cNvSpPr>
            <a:spLocks noGrp="1" noChangeArrowheads="1"/>
          </p:cNvSpPr>
          <p:nvPr>
            <p:ph type="body" idx="1"/>
          </p:nvPr>
        </p:nvSpPr>
        <p:spPr>
          <a:xfrm>
            <a:off x="934720" y="4388354"/>
            <a:ext cx="5140960" cy="4236640"/>
          </a:xfrm>
        </p:spPr>
        <p:txBody>
          <a:bodyPr/>
          <a:lstStyle/>
          <a:p>
            <a:r>
              <a:rPr lang="en-US"/>
              <a:t>As I mentioned earlier, coordinating multiple facilities will be a powerful approach to address the complex functionality of nano-materials.  A good example of how this will work is in the area of catalytic behavior of nanoparticles.  As we all know, gold is a very inert material in the bulk.  However, nanoparticles of Au behave quite differently from the bulk.  For instance Jan Hrbek and his collaborators have shown that nanometer sized gold particles deposited on TiO2 exhibits a remarkably strong ability to decompose SO2.  In fact particles in the 2-5nm size range are 7-10 times more active than commercial catalysts.  The origin of this functionality is still unresolved, however it is clear that to answer how this works and to control it will require coupling photoemission spectroscopy of reactivity to electron and scanning probe characterization of the nanoparticles and an understanding of the charge transfer mechanisms of the reaction.  In conjuction, synthesis and patterning techniques need to be developed optimize the functionality of these nanoparticle systems.  Using the our CFN capabilities in such coordinated research is an important aspect of what we will offer to users.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B39FF-4D05-4FAE-B705-87D9DA55AD25}" type="slidenum">
              <a:rPr lang="en-US"/>
              <a:pPr/>
              <a:t>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F5527-58E3-42A0-A776-301ADF4CB8D8}" type="slidenum">
              <a:rPr lang="en-US"/>
              <a:pPr/>
              <a:t>20</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701040" y="4415790"/>
            <a:ext cx="5608320" cy="418338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ea typeface="ＭＳ Ｐゴシック" charset="-128"/>
            </a:endParaRPr>
          </a:p>
        </p:txBody>
      </p:sp>
      <p:sp>
        <p:nvSpPr>
          <p:cNvPr id="532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800">
                <a:solidFill>
                  <a:schemeClr val="tx1"/>
                </a:solidFill>
                <a:latin typeface="Arial" pitchFamily="34" charset="0"/>
                <a:ea typeface="ＭＳ Ｐゴシック" charset="-128"/>
              </a:defRPr>
            </a:lvl1pPr>
            <a:lvl2pPr marL="742950" indent="-285750">
              <a:defRPr sz="2800">
                <a:solidFill>
                  <a:schemeClr val="tx1"/>
                </a:solidFill>
                <a:latin typeface="Arial" pitchFamily="34" charset="0"/>
                <a:ea typeface="ＭＳ Ｐゴシック" charset="-128"/>
              </a:defRPr>
            </a:lvl2pPr>
            <a:lvl3pPr marL="1143000" indent="-228600">
              <a:defRPr sz="2800">
                <a:solidFill>
                  <a:schemeClr val="tx1"/>
                </a:solidFill>
                <a:latin typeface="Arial" pitchFamily="34" charset="0"/>
                <a:ea typeface="ＭＳ Ｐゴシック" charset="-128"/>
              </a:defRPr>
            </a:lvl3pPr>
            <a:lvl4pPr marL="1600200" indent="-228600">
              <a:defRPr sz="2800">
                <a:solidFill>
                  <a:schemeClr val="tx1"/>
                </a:solidFill>
                <a:latin typeface="Arial" pitchFamily="34" charset="0"/>
                <a:ea typeface="ＭＳ Ｐゴシック" charset="-128"/>
              </a:defRPr>
            </a:lvl4pPr>
            <a:lvl5pPr marL="2057400" indent="-228600">
              <a:defRPr sz="28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charset="-128"/>
              </a:defRPr>
            </a:lvl9pPr>
          </a:lstStyle>
          <a:p>
            <a:pPr algn="r" eaLnBrk="1" hangingPunct="1"/>
            <a:fld id="{28FD2C83-2296-4AA5-8558-CA2ECDCCCD44}" type="slidenum">
              <a:rPr lang="en-US" sz="1200">
                <a:latin typeface="Calibri" pitchFamily="34" charset="0"/>
              </a:rPr>
              <a:pPr algn="r" eaLnBrk="1" hangingPunct="1"/>
              <a:t>21</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3074FC9-770B-4297-A65F-0C37262CF03E}" type="slidenum">
              <a:rPr lang="en-US"/>
              <a:pPr/>
              <a:t>22</a:t>
            </a:fld>
            <a:endParaRPr lang="en-US"/>
          </a:p>
        </p:txBody>
      </p:sp>
      <p:sp>
        <p:nvSpPr>
          <p:cNvPr id="68610"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6" rIns="93313" bIns="46656" anchor="b"/>
          <a:lstStyle>
            <a:lvl1pPr defTabSz="915988">
              <a:defRPr sz="2400">
                <a:solidFill>
                  <a:schemeClr val="tx1"/>
                </a:solidFill>
                <a:latin typeface="Times New Roman" pitchFamily="18" charset="0"/>
              </a:defRPr>
            </a:lvl1pPr>
            <a:lvl2pPr marL="735013" indent="-282575" defTabSz="915988">
              <a:defRPr sz="2400">
                <a:solidFill>
                  <a:schemeClr val="tx1"/>
                </a:solidFill>
                <a:latin typeface="Times New Roman" pitchFamily="18" charset="0"/>
              </a:defRPr>
            </a:lvl2pPr>
            <a:lvl3pPr marL="1131888" indent="-227013" defTabSz="915988">
              <a:defRPr sz="2400">
                <a:solidFill>
                  <a:schemeClr val="tx1"/>
                </a:solidFill>
                <a:latin typeface="Times New Roman" pitchFamily="18" charset="0"/>
              </a:defRPr>
            </a:lvl3pPr>
            <a:lvl4pPr marL="1584325" indent="-227013" defTabSz="915988">
              <a:defRPr sz="2400">
                <a:solidFill>
                  <a:schemeClr val="tx1"/>
                </a:solidFill>
                <a:latin typeface="Times New Roman" pitchFamily="18" charset="0"/>
              </a:defRPr>
            </a:lvl4pPr>
            <a:lvl5pPr marL="2036763" indent="-227013" defTabSz="915988">
              <a:defRPr sz="2400">
                <a:solidFill>
                  <a:schemeClr val="tx1"/>
                </a:solidFill>
                <a:latin typeface="Times New Roman" pitchFamily="18" charset="0"/>
              </a:defRPr>
            </a:lvl5pPr>
            <a:lvl6pPr marL="2493963" indent="-227013" defTabSz="915988" fontAlgn="base">
              <a:spcBef>
                <a:spcPct val="0"/>
              </a:spcBef>
              <a:spcAft>
                <a:spcPct val="0"/>
              </a:spcAft>
              <a:defRPr sz="2400">
                <a:solidFill>
                  <a:schemeClr val="tx1"/>
                </a:solidFill>
                <a:latin typeface="Times New Roman" pitchFamily="18" charset="0"/>
              </a:defRPr>
            </a:lvl6pPr>
            <a:lvl7pPr marL="2951163" indent="-227013" defTabSz="915988" fontAlgn="base">
              <a:spcBef>
                <a:spcPct val="0"/>
              </a:spcBef>
              <a:spcAft>
                <a:spcPct val="0"/>
              </a:spcAft>
              <a:defRPr sz="2400">
                <a:solidFill>
                  <a:schemeClr val="tx1"/>
                </a:solidFill>
                <a:latin typeface="Times New Roman" pitchFamily="18" charset="0"/>
              </a:defRPr>
            </a:lvl7pPr>
            <a:lvl8pPr marL="3408363" indent="-227013" defTabSz="915988" fontAlgn="base">
              <a:spcBef>
                <a:spcPct val="0"/>
              </a:spcBef>
              <a:spcAft>
                <a:spcPct val="0"/>
              </a:spcAft>
              <a:defRPr sz="2400">
                <a:solidFill>
                  <a:schemeClr val="tx1"/>
                </a:solidFill>
                <a:latin typeface="Times New Roman" pitchFamily="18" charset="0"/>
              </a:defRPr>
            </a:lvl8pPr>
            <a:lvl9pPr marL="3865563" indent="-227013" defTabSz="915988" fontAlgn="base">
              <a:spcBef>
                <a:spcPct val="0"/>
              </a:spcBef>
              <a:spcAft>
                <a:spcPct val="0"/>
              </a:spcAft>
              <a:defRPr sz="2400">
                <a:solidFill>
                  <a:schemeClr val="tx1"/>
                </a:solidFill>
                <a:latin typeface="Times New Roman" pitchFamily="18" charset="0"/>
              </a:defRPr>
            </a:lvl9pPr>
          </a:lstStyle>
          <a:p>
            <a:pPr algn="r" eaLnBrk="1" hangingPunct="1"/>
            <a:fld id="{8BA83CA9-2E15-47B9-BA93-2D51D88DD541}" type="slidenum">
              <a:rPr lang="en-US" sz="1200"/>
              <a:pPr algn="r" eaLnBrk="1" hangingPunct="1"/>
              <a:t>22</a:t>
            </a:fld>
            <a:endParaRPr lang="en-US" sz="1200"/>
          </a:p>
        </p:txBody>
      </p:sp>
      <p:sp>
        <p:nvSpPr>
          <p:cNvPr id="68611" name="Rectangle 2"/>
          <p:cNvSpPr>
            <a:spLocks noGrp="1" noRot="1" noChangeAspect="1" noChangeArrowheads="1" noTextEdit="1"/>
          </p:cNvSpPr>
          <p:nvPr>
            <p:ph type="sldImg"/>
          </p:nvPr>
        </p:nvSpPr>
        <p:spPr>
          <a:xfrm>
            <a:off x="1182688" y="696913"/>
            <a:ext cx="4648200" cy="3486150"/>
          </a:xfrm>
          <a:ln/>
        </p:spPr>
      </p:sp>
      <p:sp>
        <p:nvSpPr>
          <p:cNvPr id="68612" name="Rectangle 3"/>
          <p:cNvSpPr>
            <a:spLocks noGrp="1" noChangeArrowheads="1"/>
          </p:cNvSpPr>
          <p:nvPr>
            <p:ph type="body" idx="1"/>
          </p:nvPr>
        </p:nvSpPr>
        <p:spPr>
          <a:xfrm>
            <a:off x="701040" y="4415790"/>
            <a:ext cx="5608320" cy="4183380"/>
          </a:xfrm>
        </p:spPr>
        <p:txBody>
          <a:bodyPr lIns="93313" tIns="46656" rIns="93313" bIns="46656"/>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6D25A-5C2C-4744-94F5-B39F4003800E}" type="slidenum">
              <a:rPr lang="en-US"/>
              <a:pPr/>
              <a:t>23</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0855C-AC81-4F44-AF2E-5FD979C208D5}" type="slidenum">
              <a:rPr lang="en-US"/>
              <a:pPr/>
              <a:t>24</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B4FFB-E804-473C-BAA7-D542544058BA}" type="slidenum">
              <a:rPr lang="en-US"/>
              <a:pPr/>
              <a:t>3</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EC6C5A80-70B7-45B6-8300-708B79A93363}" type="slidenum">
              <a:rPr lang="en-US"/>
              <a:pPr/>
              <a:t>4</a:t>
            </a:fld>
            <a:endParaRPr lang="en-US"/>
          </a:p>
        </p:txBody>
      </p:sp>
      <p:sp>
        <p:nvSpPr>
          <p:cNvPr id="140290"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eaLnBrk="1" hangingPunct="1"/>
            <a:fld id="{463054D0-15DC-4002-A396-56B68D540ADF}" type="slidenum">
              <a:rPr lang="en-US" sz="1200">
                <a:latin typeface="Arial" charset="0"/>
              </a:rPr>
              <a:pPr algn="r" eaLnBrk="1" hangingPunct="1"/>
              <a:t>4</a:t>
            </a:fld>
            <a:endParaRPr lang="en-US" sz="1200">
              <a:latin typeface="Arial" charset="0"/>
            </a:endParaRPr>
          </a:p>
        </p:txBody>
      </p:sp>
      <p:sp>
        <p:nvSpPr>
          <p:cNvPr id="140291" name="Rectangle 7"/>
          <p:cNvSpPr txBox="1">
            <a:spLocks noGrp="1" noChangeArrowheads="1"/>
          </p:cNvSpPr>
          <p:nvPr/>
        </p:nvSpPr>
        <p:spPr bwMode="auto">
          <a:xfrm>
            <a:off x="3969315" y="8829967"/>
            <a:ext cx="3039463"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3" tIns="46576" rIns="93153" bIns="46576" anchor="b"/>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fontAlgn="base">
              <a:spcBef>
                <a:spcPct val="0"/>
              </a:spcBef>
              <a:spcAft>
                <a:spcPct val="0"/>
              </a:spcAft>
              <a:defRPr sz="2400">
                <a:solidFill>
                  <a:schemeClr val="tx1"/>
                </a:solidFill>
                <a:latin typeface="Times New Roman" pitchFamily="18" charset="0"/>
              </a:defRPr>
            </a:lvl6pPr>
            <a:lvl7pPr marL="2971800" indent="-228600" defTabSz="912813" fontAlgn="base">
              <a:spcBef>
                <a:spcPct val="0"/>
              </a:spcBef>
              <a:spcAft>
                <a:spcPct val="0"/>
              </a:spcAft>
              <a:defRPr sz="2400">
                <a:solidFill>
                  <a:schemeClr val="tx1"/>
                </a:solidFill>
                <a:latin typeface="Times New Roman" pitchFamily="18" charset="0"/>
              </a:defRPr>
            </a:lvl7pPr>
            <a:lvl8pPr marL="3429000" indent="-228600" defTabSz="912813" fontAlgn="base">
              <a:spcBef>
                <a:spcPct val="0"/>
              </a:spcBef>
              <a:spcAft>
                <a:spcPct val="0"/>
              </a:spcAft>
              <a:defRPr sz="2400">
                <a:solidFill>
                  <a:schemeClr val="tx1"/>
                </a:solidFill>
                <a:latin typeface="Times New Roman" pitchFamily="18" charset="0"/>
              </a:defRPr>
            </a:lvl8pPr>
            <a:lvl9pPr marL="3886200" indent="-228600" defTabSz="912813" fontAlgn="base">
              <a:spcBef>
                <a:spcPct val="0"/>
              </a:spcBef>
              <a:spcAft>
                <a:spcPct val="0"/>
              </a:spcAft>
              <a:defRPr sz="2400">
                <a:solidFill>
                  <a:schemeClr val="tx1"/>
                </a:solidFill>
                <a:latin typeface="Times New Roman" pitchFamily="18" charset="0"/>
              </a:defRPr>
            </a:lvl9pPr>
          </a:lstStyle>
          <a:p>
            <a:pPr algn="r" eaLnBrk="1" hangingPunct="1"/>
            <a:fld id="{F09AD638-C98D-4C30-B365-0DEED90B8A36}" type="slidenum">
              <a:rPr lang="en-US" sz="1300">
                <a:latin typeface="Arial" charset="0"/>
              </a:rPr>
              <a:pPr algn="r" eaLnBrk="1" hangingPunct="1"/>
              <a:t>4</a:t>
            </a:fld>
            <a:endParaRPr lang="en-US" sz="1300">
              <a:latin typeface="Arial" charset="0"/>
            </a:endParaRPr>
          </a:p>
        </p:txBody>
      </p:sp>
      <p:sp>
        <p:nvSpPr>
          <p:cNvPr id="140292"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3" tIns="46653" rIns="93303" bIns="46653" anchor="b"/>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fontAlgn="base">
              <a:spcBef>
                <a:spcPct val="0"/>
              </a:spcBef>
              <a:spcAft>
                <a:spcPct val="0"/>
              </a:spcAft>
              <a:defRPr sz="2400">
                <a:solidFill>
                  <a:schemeClr val="tx1"/>
                </a:solidFill>
                <a:latin typeface="Times New Roman" pitchFamily="18" charset="0"/>
              </a:defRPr>
            </a:lvl6pPr>
            <a:lvl7pPr marL="2971800" indent="-228600" defTabSz="912813" fontAlgn="base">
              <a:spcBef>
                <a:spcPct val="0"/>
              </a:spcBef>
              <a:spcAft>
                <a:spcPct val="0"/>
              </a:spcAft>
              <a:defRPr sz="2400">
                <a:solidFill>
                  <a:schemeClr val="tx1"/>
                </a:solidFill>
                <a:latin typeface="Times New Roman" pitchFamily="18" charset="0"/>
              </a:defRPr>
            </a:lvl7pPr>
            <a:lvl8pPr marL="3429000" indent="-228600" defTabSz="912813" fontAlgn="base">
              <a:spcBef>
                <a:spcPct val="0"/>
              </a:spcBef>
              <a:spcAft>
                <a:spcPct val="0"/>
              </a:spcAft>
              <a:defRPr sz="2400">
                <a:solidFill>
                  <a:schemeClr val="tx1"/>
                </a:solidFill>
                <a:latin typeface="Times New Roman" pitchFamily="18" charset="0"/>
              </a:defRPr>
            </a:lvl8pPr>
            <a:lvl9pPr marL="3886200" indent="-228600" defTabSz="912813" fontAlgn="base">
              <a:spcBef>
                <a:spcPct val="0"/>
              </a:spcBef>
              <a:spcAft>
                <a:spcPct val="0"/>
              </a:spcAft>
              <a:defRPr sz="2400">
                <a:solidFill>
                  <a:schemeClr val="tx1"/>
                </a:solidFill>
                <a:latin typeface="Times New Roman" pitchFamily="18" charset="0"/>
              </a:defRPr>
            </a:lvl9pPr>
          </a:lstStyle>
          <a:p>
            <a:pPr algn="r" eaLnBrk="1" hangingPunct="1"/>
            <a:fld id="{B5905C6E-EE87-4CAA-BD43-EA9ACFB452BE}" type="slidenum">
              <a:rPr lang="en-US" sz="1300"/>
              <a:pPr algn="r" eaLnBrk="1" hangingPunct="1"/>
              <a:t>4</a:t>
            </a:fld>
            <a:endParaRPr lang="en-US" sz="1300"/>
          </a:p>
        </p:txBody>
      </p:sp>
      <p:sp>
        <p:nvSpPr>
          <p:cNvPr id="140293" name="Rectangle 2"/>
          <p:cNvSpPr>
            <a:spLocks noGrp="1" noRot="1" noChangeAspect="1" noChangeArrowheads="1" noTextEdit="1"/>
          </p:cNvSpPr>
          <p:nvPr>
            <p:ph type="sldImg"/>
          </p:nvPr>
        </p:nvSpPr>
        <p:spPr>
          <a:xfrm>
            <a:off x="1182688" y="696913"/>
            <a:ext cx="4648200" cy="3486150"/>
          </a:xfrm>
          <a:ln/>
        </p:spPr>
      </p:sp>
      <p:sp>
        <p:nvSpPr>
          <p:cNvPr id="140294" name="Rectangle 3"/>
          <p:cNvSpPr>
            <a:spLocks noGrp="1" noChangeArrowheads="1"/>
          </p:cNvSpPr>
          <p:nvPr>
            <p:ph type="body" idx="1"/>
          </p:nvPr>
        </p:nvSpPr>
        <p:spPr>
          <a:xfrm>
            <a:off x="701040" y="4415790"/>
            <a:ext cx="5608320" cy="4183380"/>
          </a:xfrm>
        </p:spPr>
        <p:txBody>
          <a:bodyPr lIns="93303" tIns="46653" rIns="93303" bIns="46653"/>
          <a:lstStyle/>
          <a:p>
            <a:pPr algn="ctr">
              <a:spcBef>
                <a:spcPct val="0"/>
              </a:spcBef>
            </a:pPr>
            <a:endParaRPr lang="en-US" sz="3800">
              <a:solidFill>
                <a:srgbClr val="3366FF"/>
              </a:solidFill>
              <a:ea typeface="ＭＳ Ｐゴシック" pitchFamily="3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6EA2F-0F6D-4BA3-9CD0-EDA1C507E4BA}" type="slidenum">
              <a:rPr lang="en-US"/>
              <a:pPr/>
              <a:t>5</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200150" y="255588"/>
            <a:ext cx="4648200" cy="3486150"/>
          </a:xfrm>
          <a:ln/>
        </p:spPr>
      </p:sp>
      <p:sp>
        <p:nvSpPr>
          <p:cNvPr id="27651" name="Notes Placeholder 2"/>
          <p:cNvSpPr>
            <a:spLocks noGrp="1"/>
          </p:cNvSpPr>
          <p:nvPr>
            <p:ph type="body" idx="1"/>
          </p:nvPr>
        </p:nvSpPr>
        <p:spPr>
          <a:xfrm>
            <a:off x="136439" y="3788804"/>
            <a:ext cx="6745684" cy="5392351"/>
          </a:xfrm>
          <a:noFill/>
        </p:spPr>
        <p:txBody>
          <a:bodyPr/>
          <a:lstStyle/>
          <a:p>
            <a:pPr>
              <a:spcBef>
                <a:spcPct val="0"/>
              </a:spcBef>
            </a:pPr>
            <a:r>
              <a:rPr lang="en-US" sz="1900" dirty="0"/>
              <a:t>You see here the time line for the experiments that BNL is committed to. </a:t>
            </a:r>
          </a:p>
          <a:p>
            <a:pPr>
              <a:spcBef>
                <a:spcPct val="0"/>
              </a:spcBef>
            </a:pPr>
            <a:r>
              <a:rPr lang="en-US" sz="1900" dirty="0"/>
              <a:t>In the Energy frontier it is based on the ATLAS experiment.</a:t>
            </a:r>
          </a:p>
          <a:p>
            <a:pPr>
              <a:spcBef>
                <a:spcPct val="0"/>
              </a:spcBef>
            </a:pPr>
            <a:endParaRPr lang="en-US" sz="1000" dirty="0"/>
          </a:p>
          <a:p>
            <a:pPr>
              <a:spcBef>
                <a:spcPct val="0"/>
              </a:spcBef>
            </a:pPr>
            <a:r>
              <a:rPr lang="en-US" sz="1900" dirty="0"/>
              <a:t>In the Intensity frontier our main thrust is in neutrino physics but we have a strong contributions and interest in Rare process. </a:t>
            </a:r>
          </a:p>
          <a:p>
            <a:pPr>
              <a:spcBef>
                <a:spcPct val="0"/>
              </a:spcBef>
            </a:pPr>
            <a:endParaRPr lang="en-US" sz="1000" dirty="0"/>
          </a:p>
          <a:p>
            <a:pPr>
              <a:spcBef>
                <a:spcPct val="0"/>
              </a:spcBef>
            </a:pPr>
            <a:r>
              <a:rPr lang="en-US" sz="1900" dirty="0"/>
              <a:t>The Cosmic frontier our main thrust is toward LSST – but our experimentalists are busy analyzing BOSS and DES data. </a:t>
            </a:r>
          </a:p>
          <a:p>
            <a:pPr>
              <a:spcBef>
                <a:spcPct val="0"/>
              </a:spcBef>
            </a:pPr>
            <a:endParaRPr lang="en-US" sz="1900" dirty="0"/>
          </a:p>
          <a:p>
            <a:pPr>
              <a:spcBef>
                <a:spcPct val="0"/>
              </a:spcBef>
            </a:pPr>
            <a:r>
              <a:rPr lang="en-US" sz="1900" dirty="0"/>
              <a:t>We aim to have some ongoing analysis, construction and planning for future experiments and or upgrades. </a:t>
            </a:r>
          </a:p>
          <a:p>
            <a:pPr>
              <a:spcBef>
                <a:spcPct val="0"/>
              </a:spcBef>
            </a:pPr>
            <a:r>
              <a:rPr lang="en-US" sz="1900" dirty="0"/>
              <a:t>To maintain our technical infrastructure we need to have a balance between R&amp;D, Construction and analysis at any given time. While the analysis part is supported mainly from the base the technical part is supported mainly from the R&amp;D and Projects.</a:t>
            </a:r>
          </a:p>
        </p:txBody>
      </p:sp>
      <p:sp>
        <p:nvSpPr>
          <p:cNvPr id="27652" name="Slide Number Placeholder 3"/>
          <p:cNvSpPr>
            <a:spLocks noGrp="1"/>
          </p:cNvSpPr>
          <p:nvPr>
            <p:ph type="sldNum" sz="quarter" idx="5"/>
          </p:nvPr>
        </p:nvSpPr>
        <p:spPr>
          <a:noFill/>
        </p:spPr>
        <p:txBody>
          <a:bodyPr/>
          <a:lstStyle>
            <a:lvl1pPr defTabSz="941420">
              <a:defRPr sz="2800">
                <a:solidFill>
                  <a:schemeClr val="tx1"/>
                </a:solidFill>
                <a:latin typeface="Arial" pitchFamily="34" charset="0"/>
                <a:ea typeface="MS PGothic" pitchFamily="34" charset="-128"/>
              </a:defRPr>
            </a:lvl1pPr>
            <a:lvl2pPr marL="757019" indent="-291161" defTabSz="941420">
              <a:defRPr sz="2800">
                <a:solidFill>
                  <a:schemeClr val="tx1"/>
                </a:solidFill>
                <a:latin typeface="Arial" pitchFamily="34" charset="0"/>
                <a:ea typeface="MS PGothic" pitchFamily="34" charset="-128"/>
              </a:defRPr>
            </a:lvl2pPr>
            <a:lvl3pPr marL="1164645" indent="-232929" defTabSz="941420">
              <a:defRPr sz="2800">
                <a:solidFill>
                  <a:schemeClr val="tx1"/>
                </a:solidFill>
                <a:latin typeface="Arial" pitchFamily="34" charset="0"/>
                <a:ea typeface="MS PGothic" pitchFamily="34" charset="-128"/>
              </a:defRPr>
            </a:lvl3pPr>
            <a:lvl4pPr marL="1630502" indent="-232929" defTabSz="941420">
              <a:defRPr sz="2800">
                <a:solidFill>
                  <a:schemeClr val="tx1"/>
                </a:solidFill>
                <a:latin typeface="Arial" pitchFamily="34" charset="0"/>
                <a:ea typeface="MS PGothic" pitchFamily="34" charset="-128"/>
              </a:defRPr>
            </a:lvl4pPr>
            <a:lvl5pPr marL="2096360" indent="-232929" defTabSz="941420">
              <a:defRPr sz="2800">
                <a:solidFill>
                  <a:schemeClr val="tx1"/>
                </a:solidFill>
                <a:latin typeface="Arial" pitchFamily="34" charset="0"/>
                <a:ea typeface="MS PGothic" pitchFamily="34" charset="-128"/>
              </a:defRPr>
            </a:lvl5pPr>
            <a:lvl6pPr marL="2562217" indent="-232929" defTabSz="941420" eaLnBrk="0" fontAlgn="base" hangingPunct="0">
              <a:spcBef>
                <a:spcPct val="0"/>
              </a:spcBef>
              <a:spcAft>
                <a:spcPct val="0"/>
              </a:spcAft>
              <a:defRPr sz="2800">
                <a:solidFill>
                  <a:schemeClr val="tx1"/>
                </a:solidFill>
                <a:latin typeface="Arial" pitchFamily="34" charset="0"/>
                <a:ea typeface="MS PGothic" pitchFamily="34" charset="-128"/>
              </a:defRPr>
            </a:lvl6pPr>
            <a:lvl7pPr marL="3028076" indent="-232929" defTabSz="941420" eaLnBrk="0" fontAlgn="base" hangingPunct="0">
              <a:spcBef>
                <a:spcPct val="0"/>
              </a:spcBef>
              <a:spcAft>
                <a:spcPct val="0"/>
              </a:spcAft>
              <a:defRPr sz="2800">
                <a:solidFill>
                  <a:schemeClr val="tx1"/>
                </a:solidFill>
                <a:latin typeface="Arial" pitchFamily="34" charset="0"/>
                <a:ea typeface="MS PGothic" pitchFamily="34" charset="-128"/>
              </a:defRPr>
            </a:lvl7pPr>
            <a:lvl8pPr marL="3493934" indent="-232929" defTabSz="941420" eaLnBrk="0" fontAlgn="base" hangingPunct="0">
              <a:spcBef>
                <a:spcPct val="0"/>
              </a:spcBef>
              <a:spcAft>
                <a:spcPct val="0"/>
              </a:spcAft>
              <a:defRPr sz="2800">
                <a:solidFill>
                  <a:schemeClr val="tx1"/>
                </a:solidFill>
                <a:latin typeface="Arial" pitchFamily="34" charset="0"/>
                <a:ea typeface="MS PGothic" pitchFamily="34" charset="-128"/>
              </a:defRPr>
            </a:lvl8pPr>
            <a:lvl9pPr marL="3959791" indent="-232929" defTabSz="94142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5A827A9B-D0AE-4728-9399-A4371A92F401}" type="slidenum">
              <a:rPr lang="en-US" sz="1200">
                <a:solidFill>
                  <a:prstClr val="black"/>
                </a:solidFill>
              </a:rPr>
              <a:pPr/>
              <a:t>9</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612897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342218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78546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04800"/>
            <a:ext cx="8382000" cy="10906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057400" y="6223000"/>
            <a:ext cx="9906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181350" y="6235700"/>
            <a:ext cx="3009900" cy="457200"/>
          </a:xfrm>
          <a:prstGeom prst="rect">
            <a:avLst/>
          </a:prstGeom>
        </p:spPr>
        <p:txBody>
          <a:bodyPr/>
          <a:lstStyle>
            <a:lvl1pPr>
              <a:defRPr/>
            </a:lvl1pPr>
          </a:lstStyle>
          <a:p>
            <a:pPr>
              <a:defRPr/>
            </a:pPr>
            <a:r>
              <a:rPr lang="en-US" smtClean="0"/>
              <a:t>‹#›</a:t>
            </a:r>
            <a:endParaRPr lang="en-US"/>
          </a:p>
        </p:txBody>
      </p:sp>
      <p:sp>
        <p:nvSpPr>
          <p:cNvPr id="9" name="Slide Number Placeholder 8"/>
          <p:cNvSpPr>
            <a:spLocks noGrp="1"/>
          </p:cNvSpPr>
          <p:nvPr>
            <p:ph type="sldNum" sz="quarter" idx="12"/>
          </p:nvPr>
        </p:nvSpPr>
        <p:spPr>
          <a:xfrm>
            <a:off x="6324600" y="6235700"/>
            <a:ext cx="990600" cy="457200"/>
          </a:xfrm>
          <a:prstGeom prst="rect">
            <a:avLst/>
          </a:prstGeom>
        </p:spPr>
        <p:txBody>
          <a:bodyPr/>
          <a:lstStyle>
            <a:lvl1pPr>
              <a:defRPr smtClean="0"/>
            </a:lvl1pPr>
          </a:lstStyle>
          <a:p>
            <a:pPr>
              <a:defRPr/>
            </a:pPr>
            <a:fld id="{87A068F1-0F2D-4FFD-99B2-A620ED40A675}" type="slidenum">
              <a:rPr lang="en-US"/>
              <a:pPr>
                <a:defRPr/>
              </a:pPr>
              <a:t>‹#›</a:t>
            </a:fld>
            <a:endParaRPr lang="en-US"/>
          </a:p>
        </p:txBody>
      </p:sp>
    </p:spTree>
    <p:extLst>
      <p:ext uri="{BB962C8B-B14F-4D97-AF65-F5344CB8AC3E}">
        <p14:creationId xmlns:p14="http://schemas.microsoft.com/office/powerpoint/2010/main" val="1077714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5CCA2-AE3F-4E46-9D28-CA0751E70F8D}" type="slidenum">
              <a:rPr lang="en-US"/>
              <a:pPr>
                <a:defRPr/>
              </a:pPr>
              <a:t>‹#›</a:t>
            </a:fld>
            <a:endParaRPr lang="en-US"/>
          </a:p>
        </p:txBody>
      </p:sp>
    </p:spTree>
    <p:extLst>
      <p:ext uri="{BB962C8B-B14F-4D97-AF65-F5344CB8AC3E}">
        <p14:creationId xmlns:p14="http://schemas.microsoft.com/office/powerpoint/2010/main" val="277087542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D85D47-F101-4D5C-8C59-50971700A440}" type="slidenum">
              <a:rPr lang="en-US"/>
              <a:pPr>
                <a:defRPr/>
              </a:pPr>
              <a:t>‹#›</a:t>
            </a:fld>
            <a:endParaRPr lang="en-US"/>
          </a:p>
        </p:txBody>
      </p:sp>
    </p:spTree>
    <p:extLst>
      <p:ext uri="{BB962C8B-B14F-4D97-AF65-F5344CB8AC3E}">
        <p14:creationId xmlns:p14="http://schemas.microsoft.com/office/powerpoint/2010/main" val="102684572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C0AFAB-8B61-49FA-8CF1-D2D9A1AAAC3F}" type="slidenum">
              <a:rPr lang="en-US"/>
              <a:pPr>
                <a:defRPr/>
              </a:pPr>
              <a:t>‹#›</a:t>
            </a:fld>
            <a:endParaRPr lang="en-US"/>
          </a:p>
        </p:txBody>
      </p:sp>
    </p:spTree>
    <p:extLst>
      <p:ext uri="{BB962C8B-B14F-4D97-AF65-F5344CB8AC3E}">
        <p14:creationId xmlns:p14="http://schemas.microsoft.com/office/powerpoint/2010/main" val="117051900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A76B2-87BC-459D-89D9-02558A561AD8}" type="slidenum">
              <a:rPr lang="en-US"/>
              <a:pPr>
                <a:defRPr/>
              </a:pPr>
              <a:t>‹#›</a:t>
            </a:fld>
            <a:endParaRPr lang="en-US"/>
          </a:p>
        </p:txBody>
      </p:sp>
    </p:spTree>
    <p:extLst>
      <p:ext uri="{BB962C8B-B14F-4D97-AF65-F5344CB8AC3E}">
        <p14:creationId xmlns:p14="http://schemas.microsoft.com/office/powerpoint/2010/main" val="406587458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992DEF-46CE-4DF1-B48A-D732F9F075A8}" type="slidenum">
              <a:rPr lang="en-US"/>
              <a:pPr>
                <a:defRPr/>
              </a:pPr>
              <a:t>‹#›</a:t>
            </a:fld>
            <a:endParaRPr lang="en-US"/>
          </a:p>
        </p:txBody>
      </p:sp>
    </p:spTree>
    <p:extLst>
      <p:ext uri="{BB962C8B-B14F-4D97-AF65-F5344CB8AC3E}">
        <p14:creationId xmlns:p14="http://schemas.microsoft.com/office/powerpoint/2010/main" val="274350984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EEFB89-169D-4C0F-8720-6CFAD05386F0}" type="slidenum">
              <a:rPr lang="en-US"/>
              <a:pPr>
                <a:defRPr/>
              </a:pPr>
              <a:t>‹#›</a:t>
            </a:fld>
            <a:endParaRPr lang="en-US"/>
          </a:p>
        </p:txBody>
      </p:sp>
    </p:spTree>
    <p:extLst>
      <p:ext uri="{BB962C8B-B14F-4D97-AF65-F5344CB8AC3E}">
        <p14:creationId xmlns:p14="http://schemas.microsoft.com/office/powerpoint/2010/main" val="18083394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82F52B-A2A9-4212-B851-4D4681D67801}" type="slidenum">
              <a:rPr lang="en-US"/>
              <a:pPr>
                <a:defRPr/>
              </a:pPr>
              <a:t>‹#›</a:t>
            </a:fld>
            <a:endParaRPr lang="en-US"/>
          </a:p>
        </p:txBody>
      </p:sp>
    </p:spTree>
    <p:extLst>
      <p:ext uri="{BB962C8B-B14F-4D97-AF65-F5344CB8AC3E}">
        <p14:creationId xmlns:p14="http://schemas.microsoft.com/office/powerpoint/2010/main" val="247824295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89955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67BD0C-D867-4B94-8566-D1295878B072}" type="slidenum">
              <a:rPr lang="en-US"/>
              <a:pPr>
                <a:defRPr/>
              </a:pPr>
              <a:t>‹#›</a:t>
            </a:fld>
            <a:endParaRPr lang="en-US"/>
          </a:p>
        </p:txBody>
      </p:sp>
    </p:spTree>
    <p:extLst>
      <p:ext uri="{BB962C8B-B14F-4D97-AF65-F5344CB8AC3E}">
        <p14:creationId xmlns:p14="http://schemas.microsoft.com/office/powerpoint/2010/main" val="116576602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AE22E-7A15-48D9-BE5E-B7D7B30CBBED}" type="slidenum">
              <a:rPr lang="en-US"/>
              <a:pPr>
                <a:defRPr/>
              </a:pPr>
              <a:t>‹#›</a:t>
            </a:fld>
            <a:endParaRPr lang="en-US"/>
          </a:p>
        </p:txBody>
      </p:sp>
    </p:spTree>
    <p:extLst>
      <p:ext uri="{BB962C8B-B14F-4D97-AF65-F5344CB8AC3E}">
        <p14:creationId xmlns:p14="http://schemas.microsoft.com/office/powerpoint/2010/main" val="72692481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3021C2-D0E6-421F-831C-6F08DD19FBF3}" type="slidenum">
              <a:rPr lang="en-US"/>
              <a:pPr>
                <a:defRPr/>
              </a:pPr>
              <a:t>‹#›</a:t>
            </a:fld>
            <a:endParaRPr lang="en-US"/>
          </a:p>
        </p:txBody>
      </p:sp>
    </p:spTree>
    <p:extLst>
      <p:ext uri="{BB962C8B-B14F-4D97-AF65-F5344CB8AC3E}">
        <p14:creationId xmlns:p14="http://schemas.microsoft.com/office/powerpoint/2010/main" val="310302017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8ECA7-23F4-434D-9D99-AE5FDEA75B03}" type="slidenum">
              <a:rPr lang="en-US"/>
              <a:pPr>
                <a:defRPr/>
              </a:pPr>
              <a:t>‹#›</a:t>
            </a:fld>
            <a:endParaRPr lang="en-US"/>
          </a:p>
        </p:txBody>
      </p:sp>
    </p:spTree>
    <p:extLst>
      <p:ext uri="{BB962C8B-B14F-4D97-AF65-F5344CB8AC3E}">
        <p14:creationId xmlns:p14="http://schemas.microsoft.com/office/powerpoint/2010/main" val="339068198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2D7851-BC93-4894-8118-A86D9389DCAB}" type="slidenum">
              <a:rPr lang="en-US"/>
              <a:pPr>
                <a:defRPr/>
              </a:pPr>
              <a:t>‹#›</a:t>
            </a:fld>
            <a:endParaRPr lang="en-US"/>
          </a:p>
        </p:txBody>
      </p:sp>
    </p:spTree>
    <p:extLst>
      <p:ext uri="{BB962C8B-B14F-4D97-AF65-F5344CB8AC3E}">
        <p14:creationId xmlns:p14="http://schemas.microsoft.com/office/powerpoint/2010/main" val="331352109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04800"/>
            <a:ext cx="8382000" cy="10906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057400" y="6223000"/>
            <a:ext cx="9906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181350" y="6235700"/>
            <a:ext cx="3009900" cy="457200"/>
          </a:xfrm>
          <a:prstGeom prst="rect">
            <a:avLst/>
          </a:prstGeom>
        </p:spPr>
        <p:txBody>
          <a:bodyPr/>
          <a:lstStyle>
            <a:lvl1pPr>
              <a:defRPr/>
            </a:lvl1pPr>
          </a:lstStyle>
          <a:p>
            <a:pPr>
              <a:defRPr/>
            </a:pPr>
            <a:r>
              <a:rPr lang="en-US" smtClean="0"/>
              <a:t>‹#›</a:t>
            </a:r>
            <a:endParaRPr lang="en-US"/>
          </a:p>
        </p:txBody>
      </p:sp>
      <p:sp>
        <p:nvSpPr>
          <p:cNvPr id="9" name="Slide Number Placeholder 8"/>
          <p:cNvSpPr>
            <a:spLocks noGrp="1"/>
          </p:cNvSpPr>
          <p:nvPr>
            <p:ph type="sldNum" sz="quarter" idx="12"/>
          </p:nvPr>
        </p:nvSpPr>
        <p:spPr>
          <a:xfrm>
            <a:off x="6324600" y="6235700"/>
            <a:ext cx="990600" cy="457200"/>
          </a:xfrm>
          <a:prstGeom prst="rect">
            <a:avLst/>
          </a:prstGeom>
        </p:spPr>
        <p:txBody>
          <a:bodyPr/>
          <a:lstStyle>
            <a:lvl1pPr>
              <a:defRPr smtClean="0"/>
            </a:lvl1pPr>
          </a:lstStyle>
          <a:p>
            <a:pPr>
              <a:defRPr/>
            </a:pPr>
            <a:fld id="{87A068F1-0F2D-4FFD-99B2-A620ED40A675}" type="slidenum">
              <a:rPr lang="en-US"/>
              <a:pPr>
                <a:defRPr/>
              </a:pPr>
              <a:t>‹#›</a:t>
            </a:fld>
            <a:endParaRPr lang="en-US"/>
          </a:p>
        </p:txBody>
      </p:sp>
    </p:spTree>
    <p:extLst>
      <p:ext uri="{BB962C8B-B14F-4D97-AF65-F5344CB8AC3E}">
        <p14:creationId xmlns:p14="http://schemas.microsoft.com/office/powerpoint/2010/main" val="1077714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8ACB549-4C38-DA40-A59C-FF0C5FB744E6}" type="slidenum">
              <a:rPr lang="en-US"/>
              <a:pPr>
                <a:defRPr/>
              </a:pPr>
              <a:t>‹#›</a:t>
            </a:fld>
            <a:endParaRPr lang="en-US"/>
          </a:p>
        </p:txBody>
      </p:sp>
    </p:spTree>
    <p:extLst>
      <p:ext uri="{BB962C8B-B14F-4D97-AF65-F5344CB8AC3E}">
        <p14:creationId xmlns:p14="http://schemas.microsoft.com/office/powerpoint/2010/main" val="3044530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5CCA2-AE3F-4E46-9D28-CA0751E70F8D}" type="slidenum">
              <a:rPr lang="en-US"/>
              <a:pPr>
                <a:defRPr/>
              </a:pPr>
              <a:t>‹#›</a:t>
            </a:fld>
            <a:endParaRPr lang="en-US"/>
          </a:p>
        </p:txBody>
      </p:sp>
    </p:spTree>
    <p:extLst>
      <p:ext uri="{BB962C8B-B14F-4D97-AF65-F5344CB8AC3E}">
        <p14:creationId xmlns:p14="http://schemas.microsoft.com/office/powerpoint/2010/main" val="277087542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02D85D47-F101-4D5C-8C59-50971700A440}" type="slidenum">
              <a:rPr lang="en-US" smtClean="0"/>
              <a:pPr/>
              <a:t>‹#›</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02684572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82F52B-A2A9-4212-B851-4D4681D67801}" type="slidenum">
              <a:rPr lang="en-US"/>
              <a:pPr>
                <a:defRPr/>
              </a:pPr>
              <a:t>‹#›</a:t>
            </a:fld>
            <a:endParaRPr lang="en-US"/>
          </a:p>
        </p:txBody>
      </p:sp>
    </p:spTree>
    <p:extLst>
      <p:ext uri="{BB962C8B-B14F-4D97-AF65-F5344CB8AC3E}">
        <p14:creationId xmlns:p14="http://schemas.microsoft.com/office/powerpoint/2010/main" val="24782429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00446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04800"/>
            <a:ext cx="8382000" cy="10906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37338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057400" y="6223000"/>
            <a:ext cx="9906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181350" y="6235700"/>
            <a:ext cx="3009900" cy="457200"/>
          </a:xfrm>
          <a:prstGeom prst="rect">
            <a:avLst/>
          </a:prstGeom>
        </p:spPr>
        <p:txBody>
          <a:bodyPr/>
          <a:lstStyle>
            <a:lvl1pPr>
              <a:defRPr/>
            </a:lvl1pPr>
          </a:lstStyle>
          <a:p>
            <a:pPr>
              <a:defRPr/>
            </a:pPr>
            <a:r>
              <a:rPr lang="en-US" smtClean="0"/>
              <a:t>‹#›</a:t>
            </a:r>
            <a:endParaRPr lang="en-US"/>
          </a:p>
        </p:txBody>
      </p:sp>
      <p:sp>
        <p:nvSpPr>
          <p:cNvPr id="9" name="Slide Number Placeholder 8"/>
          <p:cNvSpPr>
            <a:spLocks noGrp="1"/>
          </p:cNvSpPr>
          <p:nvPr>
            <p:ph type="sldNum" sz="quarter" idx="12"/>
          </p:nvPr>
        </p:nvSpPr>
        <p:spPr>
          <a:xfrm>
            <a:off x="6324600" y="6235700"/>
            <a:ext cx="990600" cy="457200"/>
          </a:xfrm>
          <a:prstGeom prst="rect">
            <a:avLst/>
          </a:prstGeom>
        </p:spPr>
        <p:txBody>
          <a:bodyPr/>
          <a:lstStyle>
            <a:lvl1pPr>
              <a:defRPr smtClean="0"/>
            </a:lvl1pPr>
          </a:lstStyle>
          <a:p>
            <a:pPr>
              <a:defRPr/>
            </a:pPr>
            <a:fld id="{87A068F1-0F2D-4FFD-99B2-A620ED40A675}" type="slidenum">
              <a:rPr lang="en-US"/>
              <a:pPr>
                <a:defRPr/>
              </a:pPr>
              <a:t>‹#›</a:t>
            </a:fld>
            <a:endParaRPr lang="en-US"/>
          </a:p>
        </p:txBody>
      </p:sp>
    </p:spTree>
    <p:extLst>
      <p:ext uri="{BB962C8B-B14F-4D97-AF65-F5344CB8AC3E}">
        <p14:creationId xmlns:p14="http://schemas.microsoft.com/office/powerpoint/2010/main" val="1077714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fld id="{490CBD07-AC04-4EC5-9F85-7826844571D4}" type="slidenum">
              <a:rPr lang="en-US" smtClean="0">
                <a:solidFill>
                  <a:prstClr val="black">
                    <a:tint val="75000"/>
                  </a:prstClr>
                </a:solidFill>
              </a:rPr>
              <a:t>‹#›</a:t>
            </a:fld>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8729E8-1475-7E44-8227-F59E626BA266}" type="slidenum">
              <a:rPr lang="en-US"/>
              <a:pPr>
                <a:defRPr/>
              </a:pPr>
              <a:t>‹#›</a:t>
            </a:fld>
            <a:endParaRPr lang="en-US"/>
          </a:p>
        </p:txBody>
      </p:sp>
    </p:spTree>
    <p:extLst>
      <p:ext uri="{BB962C8B-B14F-4D97-AF65-F5344CB8AC3E}">
        <p14:creationId xmlns:p14="http://schemas.microsoft.com/office/powerpoint/2010/main" val="3924494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16824"/>
            <a:ext cx="8382000" cy="578800"/>
          </a:xfrm>
        </p:spPr>
        <p:txBody>
          <a:bodyPr/>
          <a:lstStyle>
            <a:lvl1pPr algn="ctr">
              <a:defRPr sz="3200" i="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C904B5-FB45-4C24-8A74-2DA7CEF16CE0}" type="slidenum">
              <a:rPr lang="en-US"/>
              <a:pPr>
                <a:defRPr/>
              </a:pPr>
              <a:t>‹#›</a:t>
            </a:fld>
            <a:endParaRPr lang="en-US"/>
          </a:p>
        </p:txBody>
      </p:sp>
      <p:sp>
        <p:nvSpPr>
          <p:cNvPr id="7" name="Rectangle 1"/>
          <p:cNvSpPr>
            <a:spLocks noChangeArrowheads="1"/>
          </p:cNvSpPr>
          <p:nvPr userDrawn="1"/>
        </p:nvSpPr>
        <p:spPr bwMode="auto">
          <a:xfrm>
            <a:off x="0" y="795624"/>
            <a:ext cx="9144000" cy="46038"/>
          </a:xfrm>
          <a:prstGeom prst="rect">
            <a:avLst/>
          </a:prstGeom>
          <a:solidFill>
            <a:schemeClr val="accent1"/>
          </a:solidFill>
          <a:ln w="9525">
            <a:solidFill>
              <a:srgbClr val="0000FF"/>
            </a:solidFill>
            <a:round/>
            <a:headEnd/>
            <a:tailEnd/>
          </a:ln>
        </p:spPr>
        <p:txBody>
          <a:bodyPr/>
          <a:lstStyle/>
          <a:p>
            <a:pPr eaLnBrk="0" hangingPunct="0"/>
            <a:endParaRPr lang="en-US">
              <a:solidFill>
                <a:srgbClr val="322F31"/>
              </a:solidFill>
              <a:ea typeface="ＭＳ Ｐゴシック" pitchFamily="-48" charset="-128"/>
              <a:cs typeface="+mn-cs"/>
            </a:endParaRPr>
          </a:p>
        </p:txBody>
      </p:sp>
      <p:pic>
        <p:nvPicPr>
          <p:cNvPr id="9" name="Picture 10" descr="SC-Banner-CMYK-whitethumb[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2225"/>
            <a:ext cx="1246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699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07EC436-8ACD-492C-8CEF-12D3A4C6F3DD}" type="slidenum">
              <a:rPr lang="en-US"/>
              <a:pPr/>
              <a:t>‹#›</a:t>
            </a:fld>
            <a:endParaRPr lang="en-US"/>
          </a:p>
        </p:txBody>
      </p:sp>
    </p:spTree>
    <p:extLst>
      <p:ext uri="{BB962C8B-B14F-4D97-AF65-F5344CB8AC3E}">
        <p14:creationId xmlns:p14="http://schemas.microsoft.com/office/powerpoint/2010/main" val="42888084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a:t>
            </a:r>
            <a:fld id="{A35BEEFE-8932-4241-84DF-D05029918148}" type="slidenum">
              <a:rPr lang="en-US" smtClean="0"/>
              <a:pPr/>
              <a:t>‹#›</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12741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8729E8-1475-7E44-8227-F59E626BA266}" type="slidenum">
              <a:rPr lang="en-US"/>
              <a:pPr>
                <a:defRPr/>
              </a:pPr>
              <a:t>‹#›</a:t>
            </a:fld>
            <a:endParaRPr lang="en-US" dirty="0"/>
          </a:p>
        </p:txBody>
      </p:sp>
    </p:spTree>
    <p:extLst>
      <p:ext uri="{BB962C8B-B14F-4D97-AF65-F5344CB8AC3E}">
        <p14:creationId xmlns:p14="http://schemas.microsoft.com/office/powerpoint/2010/main" val="392449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037769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753874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262083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5742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458767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82127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0" descr="ppt_BG_Title_BNL_blue"/>
          <p:cNvPicPr>
            <a:picLocks noChangeAspect="1" noChangeArrowheads="1"/>
          </p:cNvPicPr>
          <p:nvPr/>
        </p:nvPicPr>
        <p:blipFill>
          <a:blip r:embed="rId14" cstate="print"/>
          <a:srcRect/>
          <a:stretch>
            <a:fillRect/>
          </a:stretch>
        </p:blipFill>
        <p:spPr bwMode="auto">
          <a:xfrm>
            <a:off x="-19050" y="0"/>
            <a:ext cx="9182100" cy="6859588"/>
          </a:xfrm>
          <a:prstGeom prst="rect">
            <a:avLst/>
          </a:prstGeom>
          <a:noFill/>
          <a:ln>
            <a:noFill/>
          </a:ln>
          <a:effectLst>
            <a:outerShdw blurRad="63500" dist="107763" dir="13500000" algn="ctr" rotWithShape="0">
              <a:srgbClr val="000000">
                <a:alpha val="50000"/>
              </a:srgbClr>
            </a:outerShdw>
          </a:effectLst>
          <a:extLst/>
        </p:spPr>
      </p:pic>
      <p:sp>
        <p:nvSpPr>
          <p:cNvPr id="1027"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2"/>
          <p:cNvSpPr>
            <a:spLocks noGrp="1" noChangeArrowheads="1"/>
          </p:cNvSpPr>
          <p:nvPr>
            <p:ph type="title"/>
          </p:nvPr>
        </p:nvSpPr>
        <p:spPr bwMode="auto">
          <a:xfrm>
            <a:off x="381000" y="304800"/>
            <a:ext cx="8382000" cy="1090613"/>
          </a:xfrm>
          <a:prstGeom prst="rect">
            <a:avLst/>
          </a:prstGeom>
          <a:noFill/>
          <a:ln>
            <a:noFill/>
          </a:ln>
          <a:effectLst>
            <a:outerShdw blurRad="63500" dist="71842" dir="2700000" algn="ctr" rotWithShape="0">
              <a:srgbClr val="292929">
                <a:alpha val="50000"/>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14" r:id="rId12"/>
  </p:sldLayoutIdLst>
  <p:transition spd="med">
    <p:fade/>
  </p:transition>
  <p:hf hdr="0" ftr="0" dt="0"/>
  <p:txStyles>
    <p:titleStyle>
      <a:lvl1pPr algn="l" rtl="0" eaLnBrk="0" fontAlgn="base" hangingPunct="0">
        <a:lnSpc>
          <a:spcPct val="80000"/>
        </a:lnSpc>
        <a:spcBef>
          <a:spcPct val="0"/>
        </a:spcBef>
        <a:spcAft>
          <a:spcPct val="0"/>
        </a:spcAft>
        <a:defRPr sz="3600" b="1">
          <a:solidFill>
            <a:schemeClr val="bg1"/>
          </a:solidFill>
          <a:latin typeface="+mj-lt"/>
          <a:ea typeface="+mj-ea"/>
          <a:cs typeface="ＭＳ Ｐゴシック" charset="0"/>
        </a:defRPr>
      </a:lvl1pPr>
      <a:lvl2pPr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cs typeface="ＭＳ Ｐゴシック" charset="0"/>
        </a:defRPr>
      </a:lvl2pPr>
      <a:lvl3pPr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cs typeface="ＭＳ Ｐゴシック" charset="0"/>
        </a:defRPr>
      </a:lvl3pPr>
      <a:lvl4pPr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cs typeface="ＭＳ Ｐゴシック" charset="0"/>
        </a:defRPr>
      </a:lvl4pPr>
      <a:lvl5pPr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cs typeface="ＭＳ Ｐゴシック" charset="0"/>
        </a:defRPr>
      </a:lvl5pPr>
      <a:lvl6pPr marL="457200"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defRPr>
      </a:lvl6pPr>
      <a:lvl7pPr marL="914400"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defRPr>
      </a:lvl7pPr>
      <a:lvl8pPr marL="1371600"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defRPr>
      </a:lvl8pPr>
      <a:lvl9pPr marL="1828800" algn="l" rtl="0" eaLnBrk="0" fontAlgn="base" hangingPunct="0">
        <a:lnSpc>
          <a:spcPct val="80000"/>
        </a:lnSpc>
        <a:spcBef>
          <a:spcPct val="0"/>
        </a:spcBef>
        <a:spcAft>
          <a:spcPct val="0"/>
        </a:spcAft>
        <a:defRPr sz="3600" b="1">
          <a:solidFill>
            <a:schemeClr val="bg1"/>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042B7F"/>
        </a:buClr>
        <a:buSzPct val="110000"/>
        <a:buFont typeface="Wingdings" pitchFamily="2" charset="2"/>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bg1"/>
          </a:solidFill>
          <a:latin typeface="+mn-lt"/>
          <a:ea typeface="+mn-ea"/>
        </a:defRPr>
      </a:lvl2pPr>
      <a:lvl3pPr marL="1085850" indent="-228600" algn="l" rtl="0" eaLnBrk="0" fontAlgn="base" hangingPunct="0">
        <a:lnSpc>
          <a:spcPct val="80000"/>
        </a:lnSpc>
        <a:spcBef>
          <a:spcPct val="20000"/>
        </a:spcBef>
        <a:spcAft>
          <a:spcPct val="0"/>
        </a:spcAft>
        <a:buClr>
          <a:srgbClr val="042B7F"/>
        </a:buClr>
        <a:buSzPct val="90000"/>
        <a:buChar char="-"/>
        <a:defRPr sz="2400">
          <a:solidFill>
            <a:schemeClr val="bg1"/>
          </a:solidFill>
          <a:latin typeface="+mn-lt"/>
          <a:ea typeface="+mn-ea"/>
        </a:defRPr>
      </a:lvl3pPr>
      <a:lvl4pPr marL="14287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4pPr>
      <a:lvl5pPr marL="17716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5pPr>
      <a:lvl6pPr marL="22288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6pPr>
      <a:lvl7pPr marL="26860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7pPr>
      <a:lvl8pPr marL="31432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8pPr>
      <a:lvl9pPr marL="3600450" indent="-228600" algn="l" rtl="0" eaLnBrk="0" fontAlgn="base" hangingPunct="0">
        <a:lnSpc>
          <a:spcPct val="80000"/>
        </a:lnSpc>
        <a:spcBef>
          <a:spcPct val="20000"/>
        </a:spcBef>
        <a:spcAft>
          <a:spcPct val="0"/>
        </a:spcAft>
        <a:buClr>
          <a:srgbClr val="042B7F"/>
        </a:buClr>
        <a:buSzPct val="90000"/>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8" descr="REVBG_Slide4_Blu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762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0574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813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r>
              <a:rPr lang="en-US" smtClean="0"/>
              <a:t>‹#›</a:t>
            </a:r>
            <a:endParaRPr lang="en-US"/>
          </a:p>
        </p:txBody>
      </p:sp>
      <p:sp>
        <p:nvSpPr>
          <p:cNvPr id="1030" name="Rectangle 6"/>
          <p:cNvSpPr>
            <a:spLocks noGrp="1" noChangeArrowheads="1"/>
          </p:cNvSpPr>
          <p:nvPr>
            <p:ph type="sldNum" sz="quarter" idx="4"/>
          </p:nvPr>
        </p:nvSpPr>
        <p:spPr bwMode="auto">
          <a:xfrm>
            <a:off x="63246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defRPr>
            </a:lvl1pPr>
          </a:lstStyle>
          <a:p>
            <a:pPr>
              <a:defRPr/>
            </a:pPr>
            <a:endParaRPr lang="en-US" dirty="0"/>
          </a:p>
        </p:txBody>
      </p:sp>
      <p:sp>
        <p:nvSpPr>
          <p:cNvPr id="3079"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15" r:id="rId13"/>
  </p:sldLayoutIdLst>
  <p:transition spd="med">
    <p:fade/>
  </p:transition>
  <p:hf hdr="0" ftr="0" dt="0"/>
  <p:txStyles>
    <p:titleStyle>
      <a:lvl1pPr algn="l" rtl="0" eaLnBrk="0" fontAlgn="base" hangingPunct="0">
        <a:lnSpc>
          <a:spcPct val="80000"/>
        </a:lnSpc>
        <a:spcBef>
          <a:spcPct val="0"/>
        </a:spcBef>
        <a:spcAft>
          <a:spcPct val="0"/>
        </a:spcAft>
        <a:defRPr sz="3600" b="1">
          <a:solidFill>
            <a:srgbClr val="042B7F"/>
          </a:solidFill>
          <a:latin typeface="+mj-lt"/>
          <a:ea typeface="+mj-ea"/>
          <a:cs typeface="ＭＳ Ｐゴシック" charset="0"/>
        </a:defRPr>
      </a:lvl1pPr>
      <a:lvl2pPr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cs typeface="ＭＳ Ｐゴシック" charset="0"/>
        </a:defRPr>
      </a:lvl2pPr>
      <a:lvl3pPr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cs typeface="ＭＳ Ｐゴシック" charset="0"/>
        </a:defRPr>
      </a:lvl3pPr>
      <a:lvl4pPr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cs typeface="ＭＳ Ｐゴシック" charset="0"/>
        </a:defRPr>
      </a:lvl4pPr>
      <a:lvl5pPr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cs typeface="ＭＳ Ｐゴシック" charset="0"/>
        </a:defRPr>
      </a:lvl5pPr>
      <a:lvl6pPr marL="457200"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defRPr>
      </a:lvl6pPr>
      <a:lvl7pPr marL="914400"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defRPr>
      </a:lvl7pPr>
      <a:lvl8pPr marL="1371600"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defRPr>
      </a:lvl8pPr>
      <a:lvl9pPr marL="1828800" algn="l" rtl="0" eaLnBrk="0" fontAlgn="base" hangingPunct="0">
        <a:lnSpc>
          <a:spcPct val="80000"/>
        </a:lnSpc>
        <a:spcBef>
          <a:spcPct val="0"/>
        </a:spcBef>
        <a:spcAft>
          <a:spcPct val="0"/>
        </a:spcAft>
        <a:defRPr sz="3600" b="1">
          <a:solidFill>
            <a:srgbClr val="042B7F"/>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3pPr>
      <a:lvl4pPr marL="14287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4pPr>
      <a:lvl5pPr marL="17716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5pPr>
      <a:lvl6pPr marL="22288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6pPr>
      <a:lvl7pPr marL="26860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7pPr>
      <a:lvl8pPr marL="31432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8pPr>
      <a:lvl9pPr marL="36004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ＭＳ Ｐゴシック" pitchFamily="48" charset="-128"/>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ＭＳ Ｐゴシック" pitchFamily="48" charset="-128"/>
                <a:cs typeface="+mn-cs"/>
              </a:defRPr>
            </a:lvl1pPr>
          </a:lstStyle>
          <a:p>
            <a:pPr>
              <a:defRPr/>
            </a:pPr>
            <a:r>
              <a:rPr lang="en-US" smtClean="0">
                <a:solidFill>
                  <a:prstClr val="black">
                    <a:tint val="75000"/>
                  </a:prstClr>
                </a:solidFill>
              </a:rPr>
              <a: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F72D775D-99A0-9549-B369-710B147A3673}" type="slidenum">
              <a:rPr lang="en-US">
                <a:latin typeface="Arial" charset="0"/>
                <a:ea typeface="ＭＳ Ｐゴシック" charset="0"/>
              </a:rPr>
              <a:pPr>
                <a:defRPr/>
              </a:pPr>
              <a:t>‹#›</a:t>
            </a:fld>
            <a:endParaRPr lang="en-US">
              <a:latin typeface="Arial" charset="0"/>
              <a:ea typeface="ＭＳ Ｐゴシック" charset="0"/>
            </a:endParaRPr>
          </a:p>
        </p:txBody>
      </p:sp>
      <p:pic>
        <p:nvPicPr>
          <p:cNvPr id="1031" name="Picture 18" descr="REVBG_Slide4_Blue"/>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716" r:id="rId2"/>
    <p:sldLayoutId id="2147483717" r:id="rId3"/>
    <p:sldLayoutId id="2147483718" r:id="rId4"/>
    <p:sldLayoutId id="2147483719" r:id="rId5"/>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9"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9"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ＭＳ Ｐゴシック" pitchFamily="48" charset="-128"/>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ＭＳ Ｐゴシック" pitchFamily="48" charset="-128"/>
                <a:cs typeface="+mn-cs"/>
              </a:defRPr>
            </a:lvl1pPr>
          </a:lstStyle>
          <a:p>
            <a:pPr>
              <a:defRPr/>
            </a:pPr>
            <a:r>
              <a:rPr lang="en-US" smtClean="0">
                <a:solidFill>
                  <a:prstClr val="black">
                    <a:tint val="75000"/>
                  </a:prstClr>
                </a:solidFill>
              </a:rPr>
              <a: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F72D775D-99A0-9549-B369-710B147A3673}" type="slidenum">
              <a:rPr lang="en-US">
                <a:latin typeface="Arial" charset="0"/>
                <a:ea typeface="ＭＳ Ｐゴシック" charset="0"/>
              </a:rPr>
              <a:pPr>
                <a:defRPr/>
              </a:pPr>
              <a:t>‹#›</a:t>
            </a:fld>
            <a:endParaRPr lang="en-US">
              <a:latin typeface="Arial" charset="0"/>
              <a:ea typeface="ＭＳ Ｐゴシック" charset="0"/>
            </a:endParaRPr>
          </a:p>
        </p:txBody>
      </p:sp>
      <p:pic>
        <p:nvPicPr>
          <p:cNvPr id="1031" name="Picture 18" descr="REVBG_Slide4_Blue"/>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720" r:id="rId2"/>
    <p:sldLayoutId id="2147483721" r:id="rId3"/>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9"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9"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ＭＳ Ｐゴシック" pitchFamily="48" charset="-128"/>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ＭＳ Ｐゴシック" pitchFamily="48" charset="-128"/>
                <a:cs typeface="+mn-cs"/>
              </a:defRPr>
            </a:lvl1pPr>
          </a:lstStyle>
          <a:p>
            <a:pPr>
              <a:defRPr/>
            </a:pPr>
            <a:r>
              <a:rPr lang="en-US" smtClean="0">
                <a:solidFill>
                  <a:prstClr val="black">
                    <a:tint val="75000"/>
                  </a:prstClr>
                </a:solidFill>
              </a:rPr>
              <a:t>‹#›</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F72D775D-99A0-9549-B369-710B147A3673}" type="slidenum">
              <a:rPr lang="en-US">
                <a:latin typeface="Arial" charset="0"/>
              </a:rPr>
              <a:pPr>
                <a:defRPr/>
              </a:pPr>
              <a:t>‹#›</a:t>
            </a:fld>
            <a:endParaRPr lang="en-US" dirty="0">
              <a:latin typeface="Arial" charset="0"/>
            </a:endParaRPr>
          </a:p>
        </p:txBody>
      </p:sp>
      <p:pic>
        <p:nvPicPr>
          <p:cNvPr id="1031" name="Picture 18" descr="REVBG_Slide4_Blu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9"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9"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ＭＳ Ｐゴシック" pitchFamily="48" charset="-128"/>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ＭＳ Ｐゴシック" pitchFamily="48" charset="-128"/>
                <a:cs typeface="+mn-cs"/>
              </a:defRPr>
            </a:lvl1pPr>
          </a:lstStyle>
          <a:p>
            <a:pPr>
              <a:defRPr/>
            </a:pPr>
            <a:r>
              <a:rPr lang="en-US" smtClean="0">
                <a:solidFill>
                  <a:prstClr val="black">
                    <a:tint val="75000"/>
                  </a:prstClr>
                </a:solidFill>
              </a:rPr>
              <a:t>‹#›</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F72D775D-99A0-9549-B369-710B147A3673}" type="slidenum">
              <a:rPr lang="en-US">
                <a:latin typeface="Arial" charset="0"/>
                <a:ea typeface="ＭＳ Ｐゴシック" charset="0"/>
              </a:rPr>
              <a:pPr>
                <a:defRPr/>
              </a:pPr>
              <a:t>‹#›</a:t>
            </a:fld>
            <a:endParaRPr lang="en-US" dirty="0">
              <a:latin typeface="Arial" charset="0"/>
              <a:ea typeface="ＭＳ Ｐゴシック" charset="0"/>
            </a:endParaRPr>
          </a:p>
        </p:txBody>
      </p:sp>
      <p:pic>
        <p:nvPicPr>
          <p:cNvPr id="1031" name="Picture 18" descr="REVBG_Slide4_Blu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9"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9" charset="-128"/>
          <a:cs typeface="ＭＳ Ｐゴシック"/>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hyperlink" Target="http://aspenface.mtu.edu/" TargetMode="External"/><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27.jpeg"/><Relationship Id="rId5" Type="http://schemas.openxmlformats.org/officeDocument/2006/relationships/hyperlink" Target="http://www.bnl.gov/bnlweb/pubaf/pr/photos/2007/Leaf-cell-300.jpg"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www.bnl.gov/bnlweb/pubaf/pr/photos/2009/01/AdzicPotentialCover-Full.jpg"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hyperlink" Target="http://www.bnl.gov/bnlweb/pubaf/pr/photos/2007/NYBlue_group-300.jp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1752600"/>
            <a:ext cx="6172200" cy="3733800"/>
          </a:xfrm>
          <a:prstGeom prst="rect">
            <a:avLst/>
          </a:prstGeom>
          <a:noFill/>
          <a:ln w="9525">
            <a:noFill/>
            <a:miter lim="800000"/>
            <a:headEnd/>
            <a:tailEnd/>
          </a:ln>
        </p:spPr>
        <p:txBody>
          <a:bodyPr/>
          <a:lstStyle/>
          <a:p>
            <a:pPr algn="ctr" eaLnBrk="1" hangingPunct="1">
              <a:spcBef>
                <a:spcPct val="20000"/>
              </a:spcBef>
              <a:buClr>
                <a:srgbClr val="042B7F"/>
              </a:buClr>
              <a:buSzPct val="110000"/>
              <a:defRPr/>
            </a:pPr>
            <a:r>
              <a:rPr lang="en-US" sz="2400" i="1" dirty="0" smtClean="0">
                <a:solidFill>
                  <a:schemeClr val="bg1"/>
                </a:solidFill>
                <a:latin typeface="Calibri" pitchFamily="34" charset="0"/>
                <a:cs typeface="Calibri" pitchFamily="34" charset="0"/>
              </a:rPr>
              <a:t>Peter Bond</a:t>
            </a:r>
            <a:endParaRPr lang="en-US" sz="2400" i="1" dirty="0">
              <a:solidFill>
                <a:schemeClr val="bg1"/>
              </a:solidFill>
              <a:latin typeface="Calibri" pitchFamily="34" charset="0"/>
              <a:cs typeface="Calibri" pitchFamily="34" charset="0"/>
            </a:endParaRPr>
          </a:p>
          <a:p>
            <a:pPr algn="ctr" eaLnBrk="1" hangingPunct="1">
              <a:spcBef>
                <a:spcPct val="20000"/>
              </a:spcBef>
              <a:buClr>
                <a:srgbClr val="042B7F"/>
              </a:buClr>
              <a:buSzPct val="110000"/>
              <a:buFont typeface="Wingdings" pitchFamily="2" charset="2"/>
              <a:buNone/>
              <a:defRPr/>
            </a:pPr>
            <a:r>
              <a:rPr lang="en-US" sz="2400" i="1" dirty="0" smtClean="0">
                <a:solidFill>
                  <a:schemeClr val="bg1"/>
                </a:solidFill>
                <a:latin typeface="Calibri" pitchFamily="34" charset="0"/>
                <a:cs typeface="Calibri" pitchFamily="34" charset="0"/>
              </a:rPr>
              <a:t>February 22, 2013</a:t>
            </a:r>
            <a:endParaRPr lang="en-US" sz="2400" i="1" dirty="0">
              <a:solidFill>
                <a:schemeClr val="bg1"/>
              </a:solidFill>
              <a:latin typeface="Calibri" pitchFamily="34" charset="0"/>
              <a:cs typeface="Calibri" pitchFamily="34" charset="0"/>
            </a:endParaRPr>
          </a:p>
        </p:txBody>
      </p:sp>
      <p:sp>
        <p:nvSpPr>
          <p:cNvPr id="4100" name="Rectangle 2"/>
          <p:cNvSpPr>
            <a:spLocks noChangeArrowheads="1"/>
          </p:cNvSpPr>
          <p:nvPr/>
        </p:nvSpPr>
        <p:spPr bwMode="auto">
          <a:xfrm>
            <a:off x="457200" y="457200"/>
            <a:ext cx="6477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eaLnBrk="1" hangingPunct="1">
              <a:lnSpc>
                <a:spcPct val="80000"/>
              </a:lnSpc>
            </a:pPr>
            <a:r>
              <a:rPr lang="en-US" sz="3600" b="1">
                <a:solidFill>
                  <a:schemeClr val="bg1"/>
                </a:solidFill>
                <a:latin typeface="Calibri" pitchFamily="34" charset="0"/>
              </a:rPr>
              <a:t>Brookhaven National Laboratory Overview</a:t>
            </a:r>
          </a:p>
        </p:txBody>
      </p:sp>
      <p:sp>
        <p:nvSpPr>
          <p:cNvPr id="4" name="Title 3"/>
          <p:cNvSpPr>
            <a:spLocks noGrp="1"/>
          </p:cNvSpPr>
          <p:nvPr>
            <p:ph type="ctrTitle"/>
          </p:nvPr>
        </p:nvSpPr>
        <p:spPr/>
        <p:txBody>
          <a:bodyPr/>
          <a:lstStyle/>
          <a:p>
            <a:r>
              <a:rPr lang="en-US" dirty="0" smtClean="0"/>
              <a:t>Welcome to </a:t>
            </a:r>
            <a:br>
              <a:rPr lang="en-US" dirty="0" smtClean="0"/>
            </a:br>
            <a:r>
              <a:rPr lang="en-US" dirty="0" smtClean="0"/>
              <a:t>Brookhaven National Laboratory </a:t>
            </a:r>
            <a:br>
              <a:rPr lang="en-US" dirty="0" smtClean="0"/>
            </a:br>
            <a:endParaRPr lang="en-US" dirty="0" smtClean="0"/>
          </a:p>
        </p:txBody>
      </p:sp>
      <p:sp>
        <p:nvSpPr>
          <p:cNvPr id="5" name="Subtitle 4"/>
          <p:cNvSpPr>
            <a:spLocks noGrp="1"/>
          </p:cNvSpPr>
          <p:nvPr>
            <p:ph type="subTitle" idx="1"/>
          </p:nvPr>
        </p:nvSpPr>
        <p:spPr/>
        <p:txBody>
          <a:bodyPr/>
          <a:lstStyle/>
          <a:p>
            <a:r>
              <a:rPr lang="en-US" dirty="0" smtClean="0"/>
              <a:t>Brookhaven Forum</a:t>
            </a:r>
          </a:p>
          <a:p>
            <a:r>
              <a:rPr lang="en-US" dirty="0" smtClean="0"/>
              <a:t>May 1, 2013</a:t>
            </a:r>
            <a:endParaRPr lang="en-US" dirty="0"/>
          </a:p>
        </p:txBody>
      </p:sp>
      <p:sp>
        <p:nvSpPr>
          <p:cNvPr id="7" name="Slide Number Placeholder 6"/>
          <p:cNvSpPr>
            <a:spLocks noGrp="1"/>
          </p:cNvSpPr>
          <p:nvPr>
            <p:ph type="sldNum" sz="quarter" idx="12"/>
          </p:nvPr>
        </p:nvSpPr>
        <p:spPr/>
        <p:txBody>
          <a:bodyPr/>
          <a:lstStyle/>
          <a:p>
            <a:pPr>
              <a:defRPr/>
            </a:pPr>
            <a:fld id="{0995CCA2-AE3F-4E46-9D28-CA0751E70F8D}" type="slidenum">
              <a:rPr lang="en-US" smtClean="0"/>
              <a:pPr>
                <a:defRPr/>
              </a:pPr>
              <a:t>1</a:t>
            </a:fld>
            <a:endParaRPr lang="en-US"/>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7"/>
          <p:cNvSpPr>
            <a:spLocks noGrp="1"/>
          </p:cNvSpPr>
          <p:nvPr>
            <p:ph type="title" idx="4294967295"/>
          </p:nvPr>
        </p:nvSpPr>
        <p:spPr/>
        <p:txBody>
          <a:bodyPr/>
          <a:lstStyle/>
          <a:p>
            <a:pPr eaLnBrk="1" hangingPunct="1"/>
            <a:r>
              <a:rPr lang="en-US" smtClean="0">
                <a:solidFill>
                  <a:schemeClr val="bg1"/>
                </a:solidFill>
              </a:rPr>
              <a:t>Synergy</a:t>
            </a:r>
            <a:endParaRPr lang="en-US" smtClean="0"/>
          </a:p>
        </p:txBody>
      </p:sp>
      <p:sp>
        <p:nvSpPr>
          <p:cNvPr id="3072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defTabSz="457200" eaLnBrk="0" hangingPunct="0"/>
            <a:fld id="{13542C32-AE55-439F-9810-6F079AC69024}" type="slidenum">
              <a:rPr lang="en-US" sz="1200">
                <a:solidFill>
                  <a:srgbClr val="898989"/>
                </a:solidFill>
                <a:latin typeface="Calibri" pitchFamily="34" charset="0"/>
              </a:rPr>
              <a:pPr algn="r" defTabSz="457200" eaLnBrk="0" hangingPunct="0"/>
              <a:t>10</a:t>
            </a:fld>
            <a:endParaRPr lang="en-US" sz="1200">
              <a:solidFill>
                <a:srgbClr val="898989"/>
              </a:solidFill>
              <a:latin typeface="Calibri" pitchFamily="34" charset="0"/>
            </a:endParaRPr>
          </a:p>
        </p:txBody>
      </p:sp>
      <p:sp>
        <p:nvSpPr>
          <p:cNvPr id="16" name="Rounded Rectangle 15" descr="Wide upward diagonal"/>
          <p:cNvSpPr>
            <a:spLocks noChangeArrowheads="1"/>
          </p:cNvSpPr>
          <p:nvPr/>
        </p:nvSpPr>
        <p:spPr bwMode="auto">
          <a:xfrm>
            <a:off x="3252788" y="5591175"/>
            <a:ext cx="3168650" cy="820738"/>
          </a:xfrm>
          <a:prstGeom prst="roundRect">
            <a:avLst>
              <a:gd name="adj" fmla="val 0"/>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algn="ctr" defTabSz="457200" eaLnBrk="0" hangingPunct="0">
              <a:defRPr/>
            </a:pPr>
            <a:r>
              <a:rPr lang="en-US">
                <a:solidFill>
                  <a:srgbClr val="FFFF00"/>
                </a:solidFill>
                <a:ea typeface="ＭＳ Ｐゴシック" pitchFamily="-48" charset="-128"/>
                <a:cs typeface="+mn-cs"/>
              </a:rPr>
              <a:t>High Energy Physics</a:t>
            </a:r>
            <a:endParaRPr lang="en-US">
              <a:solidFill>
                <a:srgbClr val="FF0000"/>
              </a:solidFill>
              <a:ea typeface="ＭＳ Ｐゴシック" pitchFamily="-48" charset="-128"/>
              <a:cs typeface="+mn-cs"/>
            </a:endParaRPr>
          </a:p>
        </p:txBody>
      </p:sp>
      <p:sp>
        <p:nvSpPr>
          <p:cNvPr id="30" name="Up-Down Arrow 29"/>
          <p:cNvSpPr>
            <a:spLocks noChangeArrowheads="1"/>
          </p:cNvSpPr>
          <p:nvPr/>
        </p:nvSpPr>
        <p:spPr bwMode="auto">
          <a:xfrm rot="1265106">
            <a:off x="5783263" y="1358900"/>
            <a:ext cx="457200" cy="4343400"/>
          </a:xfrm>
          <a:prstGeom prst="upDownArrow">
            <a:avLst>
              <a:gd name="adj1" fmla="val 50000"/>
              <a:gd name="adj2" fmla="val 50007"/>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11" name="Rounded Rectangle 10" descr="Wide upward diagonal"/>
          <p:cNvSpPr>
            <a:spLocks noChangeArrowheads="1"/>
          </p:cNvSpPr>
          <p:nvPr/>
        </p:nvSpPr>
        <p:spPr bwMode="auto">
          <a:xfrm>
            <a:off x="823913" y="703263"/>
            <a:ext cx="2057400" cy="819150"/>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C-A Department</a:t>
            </a:r>
          </a:p>
        </p:txBody>
      </p:sp>
      <p:sp>
        <p:nvSpPr>
          <p:cNvPr id="12" name="Rounded Rectangle 11" descr="Wide upward diagonal"/>
          <p:cNvSpPr>
            <a:spLocks noChangeArrowheads="1"/>
          </p:cNvSpPr>
          <p:nvPr/>
        </p:nvSpPr>
        <p:spPr bwMode="auto">
          <a:xfrm>
            <a:off x="3265488" y="430213"/>
            <a:ext cx="2590800" cy="820737"/>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Instrumentation</a:t>
            </a:r>
          </a:p>
          <a:p>
            <a:pPr defTabSz="457200" eaLnBrk="0" hangingPunct="0">
              <a:defRPr/>
            </a:pPr>
            <a:r>
              <a:rPr lang="en-US" sz="2000" dirty="0">
                <a:solidFill>
                  <a:srgbClr val="FFFFFF"/>
                </a:solidFill>
                <a:latin typeface="Calibri" pitchFamily="34" charset="0"/>
                <a:ea typeface="ＭＳ Ｐゴシック" pitchFamily="-48" charset="-128"/>
                <a:cs typeface="+mn-cs"/>
              </a:rPr>
              <a:t>Division</a:t>
            </a:r>
          </a:p>
        </p:txBody>
      </p:sp>
      <p:sp>
        <p:nvSpPr>
          <p:cNvPr id="13" name="Rounded Rectangle 12" descr="Wide upward diagonal"/>
          <p:cNvSpPr>
            <a:spLocks noChangeArrowheads="1"/>
          </p:cNvSpPr>
          <p:nvPr/>
        </p:nvSpPr>
        <p:spPr bwMode="auto">
          <a:xfrm>
            <a:off x="6923088" y="2419350"/>
            <a:ext cx="2057400" cy="819150"/>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Magnet Division</a:t>
            </a:r>
          </a:p>
        </p:txBody>
      </p:sp>
      <p:sp>
        <p:nvSpPr>
          <p:cNvPr id="14" name="Rounded Rectangle 13"/>
          <p:cNvSpPr>
            <a:spLocks noChangeArrowheads="1"/>
          </p:cNvSpPr>
          <p:nvPr/>
        </p:nvSpPr>
        <p:spPr bwMode="auto">
          <a:xfrm>
            <a:off x="409575" y="2881313"/>
            <a:ext cx="2057400" cy="8207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Chemistry Department</a:t>
            </a:r>
          </a:p>
        </p:txBody>
      </p:sp>
      <p:sp>
        <p:nvSpPr>
          <p:cNvPr id="15" name="Rounded Rectangle 14" descr="Wide upward diagonal"/>
          <p:cNvSpPr>
            <a:spLocks noChangeArrowheads="1"/>
          </p:cNvSpPr>
          <p:nvPr/>
        </p:nvSpPr>
        <p:spPr bwMode="auto">
          <a:xfrm>
            <a:off x="7086600" y="5578475"/>
            <a:ext cx="2057400" cy="820738"/>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00"/>
                </a:solidFill>
                <a:latin typeface="Calibri" pitchFamily="34" charset="0"/>
                <a:ea typeface="ＭＳ Ｐゴシック" pitchFamily="-48" charset="-128"/>
                <a:cs typeface="+mn-cs"/>
              </a:rPr>
              <a:t>Nuclear Physics</a:t>
            </a:r>
          </a:p>
        </p:txBody>
      </p:sp>
      <p:sp>
        <p:nvSpPr>
          <p:cNvPr id="30730" name="TextBox 16"/>
          <p:cNvSpPr txBox="1">
            <a:spLocks noChangeArrowheads="1"/>
          </p:cNvSpPr>
          <p:nvPr/>
        </p:nvSpPr>
        <p:spPr bwMode="auto">
          <a:xfrm>
            <a:off x="7242175" y="3238500"/>
            <a:ext cx="1901825" cy="1200150"/>
          </a:xfrm>
          <a:prstGeom prst="rect">
            <a:avLst/>
          </a:prstGeom>
          <a:solidFill>
            <a:srgbClr val="FCD5B5"/>
          </a:solidFill>
          <a:ln w="9525">
            <a:noFill/>
            <a:miter lim="800000"/>
            <a:headEnd/>
            <a:tailEnd/>
          </a:ln>
        </p:spPr>
        <p:txBody>
          <a:bodyPr>
            <a:spAutoFit/>
          </a:bodyPr>
          <a:lstStyle/>
          <a:p>
            <a:pPr defTabSz="457200" eaLnBrk="0" hangingPunct="0"/>
            <a:r>
              <a:rPr lang="en-US" sz="1800">
                <a:latin typeface="Calibri" pitchFamily="34" charset="0"/>
              </a:rPr>
              <a:t>Magnets, Cryogenics, LARP &amp; APUL leadership</a:t>
            </a:r>
          </a:p>
        </p:txBody>
      </p:sp>
      <p:sp>
        <p:nvSpPr>
          <p:cNvPr id="30731" name="TextBox 17"/>
          <p:cNvSpPr txBox="1">
            <a:spLocks noChangeArrowheads="1"/>
          </p:cNvSpPr>
          <p:nvPr/>
        </p:nvSpPr>
        <p:spPr bwMode="auto">
          <a:xfrm>
            <a:off x="0" y="1479550"/>
            <a:ext cx="2466975" cy="1200150"/>
          </a:xfrm>
          <a:prstGeom prst="rect">
            <a:avLst/>
          </a:prstGeom>
          <a:solidFill>
            <a:srgbClr val="FFCCCC"/>
          </a:solidFill>
          <a:ln w="9525">
            <a:noFill/>
            <a:miter lim="800000"/>
            <a:headEnd/>
            <a:tailEnd/>
          </a:ln>
        </p:spPr>
        <p:txBody>
          <a:bodyPr>
            <a:spAutoFit/>
          </a:bodyPr>
          <a:lstStyle/>
          <a:p>
            <a:pPr defTabSz="457200" eaLnBrk="0" hangingPunct="0"/>
            <a:r>
              <a:rPr lang="en-US" sz="1800">
                <a:latin typeface="Calibri" pitchFamily="34" charset="0"/>
              </a:rPr>
              <a:t>Mech. &amp; Elec. </a:t>
            </a:r>
          </a:p>
          <a:p>
            <a:pPr defTabSz="457200" eaLnBrk="0" hangingPunct="0"/>
            <a:r>
              <a:rPr lang="en-US" sz="1800">
                <a:latin typeface="Calibri" pitchFamily="34" charset="0"/>
              </a:rPr>
              <a:t>Engineering; ATF support; collab’n on LARP, Proj. X; BLIP, NSRL</a:t>
            </a:r>
          </a:p>
        </p:txBody>
      </p:sp>
      <p:sp>
        <p:nvSpPr>
          <p:cNvPr id="30732" name="TextBox 18"/>
          <p:cNvSpPr txBox="1">
            <a:spLocks noChangeArrowheads="1"/>
          </p:cNvSpPr>
          <p:nvPr/>
        </p:nvSpPr>
        <p:spPr bwMode="auto">
          <a:xfrm>
            <a:off x="131763" y="3633788"/>
            <a:ext cx="1925637" cy="923330"/>
          </a:xfrm>
          <a:prstGeom prst="rect">
            <a:avLst/>
          </a:prstGeom>
          <a:solidFill>
            <a:srgbClr val="FFCCCC"/>
          </a:solidFill>
          <a:ln w="9525">
            <a:noFill/>
            <a:miter lim="800000"/>
            <a:headEnd/>
            <a:tailEnd/>
          </a:ln>
        </p:spPr>
        <p:txBody>
          <a:bodyPr>
            <a:spAutoFit/>
          </a:bodyPr>
          <a:lstStyle/>
          <a:p>
            <a:pPr defTabSz="457200" eaLnBrk="0" hangingPunct="0"/>
            <a:r>
              <a:rPr lang="en-US" sz="1800" dirty="0">
                <a:latin typeface="Calibri" pitchFamily="34" charset="0"/>
              </a:rPr>
              <a:t>Material Studies, Purification, </a:t>
            </a:r>
            <a:r>
              <a:rPr lang="en-US" sz="1800" u="sng" dirty="0" smtClean="0">
                <a:latin typeface="Calibri" pitchFamily="34" charset="0"/>
              </a:rPr>
              <a:t>liquid </a:t>
            </a:r>
            <a:r>
              <a:rPr lang="en-US" sz="1800" u="sng" dirty="0" err="1" smtClean="0">
                <a:latin typeface="Calibri" pitchFamily="34" charset="0"/>
              </a:rPr>
              <a:t>scint</a:t>
            </a:r>
            <a:r>
              <a:rPr lang="en-US" sz="1800" u="sng" dirty="0" smtClean="0">
                <a:latin typeface="Calibri" pitchFamily="34" charset="0"/>
              </a:rPr>
              <a:t> development</a:t>
            </a:r>
            <a:endParaRPr lang="en-US" sz="1800" u="sng" dirty="0">
              <a:latin typeface="Calibri" pitchFamily="34" charset="0"/>
            </a:endParaRPr>
          </a:p>
        </p:txBody>
      </p:sp>
      <p:sp>
        <p:nvSpPr>
          <p:cNvPr id="21" name="Up-Down Arrow 20"/>
          <p:cNvSpPr>
            <a:spLocks noChangeArrowheads="1"/>
          </p:cNvSpPr>
          <p:nvPr/>
        </p:nvSpPr>
        <p:spPr bwMode="auto">
          <a:xfrm>
            <a:off x="4356100" y="1187450"/>
            <a:ext cx="457200" cy="4352925"/>
          </a:xfrm>
          <a:prstGeom prst="upDownArrow">
            <a:avLst>
              <a:gd name="adj1" fmla="val 50000"/>
              <a:gd name="adj2" fmla="val 49984"/>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23" name="Up-Down Arrow 22"/>
          <p:cNvSpPr>
            <a:spLocks noChangeArrowheads="1"/>
          </p:cNvSpPr>
          <p:nvPr/>
        </p:nvSpPr>
        <p:spPr bwMode="auto">
          <a:xfrm rot="-2389823">
            <a:off x="2551113" y="3463925"/>
            <a:ext cx="457200" cy="2355850"/>
          </a:xfrm>
          <a:prstGeom prst="upDown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24" name="Up-Down Arrow 23"/>
          <p:cNvSpPr>
            <a:spLocks noChangeArrowheads="1"/>
          </p:cNvSpPr>
          <p:nvPr/>
        </p:nvSpPr>
        <p:spPr bwMode="auto">
          <a:xfrm rot="-1204260">
            <a:off x="3000375" y="1435100"/>
            <a:ext cx="457200" cy="4264025"/>
          </a:xfrm>
          <a:prstGeom prst="upDownArrow">
            <a:avLst>
              <a:gd name="adj1" fmla="val 50000"/>
              <a:gd name="adj2" fmla="val 6108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25" name="Up-Down Arrow 24"/>
          <p:cNvSpPr>
            <a:spLocks noChangeArrowheads="1"/>
          </p:cNvSpPr>
          <p:nvPr/>
        </p:nvSpPr>
        <p:spPr bwMode="auto">
          <a:xfrm rot="1699743">
            <a:off x="6183313" y="3133725"/>
            <a:ext cx="457200" cy="2579688"/>
          </a:xfrm>
          <a:prstGeom prst="upDown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26" name="Up-Down Arrow 25"/>
          <p:cNvSpPr>
            <a:spLocks noChangeArrowheads="1"/>
          </p:cNvSpPr>
          <p:nvPr/>
        </p:nvSpPr>
        <p:spPr bwMode="auto">
          <a:xfrm rot="5400000">
            <a:off x="6515101" y="5713412"/>
            <a:ext cx="457200" cy="644525"/>
          </a:xfrm>
          <a:prstGeom prst="upDownArrow">
            <a:avLst>
              <a:gd name="adj1" fmla="val 50000"/>
              <a:gd name="adj2" fmla="val 4255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30738" name="TextBox 7"/>
          <p:cNvSpPr txBox="1">
            <a:spLocks noChangeArrowheads="1"/>
          </p:cNvSpPr>
          <p:nvPr/>
        </p:nvSpPr>
        <p:spPr bwMode="auto">
          <a:xfrm>
            <a:off x="4903788" y="1074738"/>
            <a:ext cx="1246187" cy="1465262"/>
          </a:xfrm>
          <a:prstGeom prst="rect">
            <a:avLst/>
          </a:prstGeom>
          <a:solidFill>
            <a:srgbClr val="FFCCCC"/>
          </a:solidFill>
          <a:ln w="9525">
            <a:noFill/>
            <a:miter lim="800000"/>
            <a:headEnd/>
            <a:tailEnd/>
          </a:ln>
        </p:spPr>
        <p:txBody>
          <a:bodyPr wrap="none">
            <a:spAutoFit/>
          </a:bodyPr>
          <a:lstStyle/>
          <a:p>
            <a:pPr defTabSz="457200" eaLnBrk="0" hangingPunct="0"/>
            <a:r>
              <a:rPr lang="en-US" sz="1800">
                <a:latin typeface="Calibri" pitchFamily="34" charset="0"/>
              </a:rPr>
              <a:t>Detectors,</a:t>
            </a:r>
          </a:p>
          <a:p>
            <a:pPr defTabSz="457200" eaLnBrk="0" hangingPunct="0"/>
            <a:r>
              <a:rPr lang="en-US" sz="1800">
                <a:latin typeface="Calibri" pitchFamily="34" charset="0"/>
              </a:rPr>
              <a:t>Electronics </a:t>
            </a:r>
          </a:p>
          <a:p>
            <a:pPr defTabSz="457200" eaLnBrk="0" hangingPunct="0"/>
            <a:r>
              <a:rPr lang="en-US" sz="1800">
                <a:latin typeface="Calibri" pitchFamily="34" charset="0"/>
              </a:rPr>
              <a:t>Incl. LSST </a:t>
            </a:r>
          </a:p>
          <a:p>
            <a:pPr defTabSz="457200" eaLnBrk="0" hangingPunct="0"/>
            <a:r>
              <a:rPr lang="en-US" sz="1800">
                <a:latin typeface="Calibri" pitchFamily="34" charset="0"/>
              </a:rPr>
              <a:t>focal plane</a:t>
            </a:r>
          </a:p>
          <a:p>
            <a:pPr defTabSz="457200" eaLnBrk="0" hangingPunct="0"/>
            <a:r>
              <a:rPr lang="en-US" sz="1800">
                <a:latin typeface="Calibri" pitchFamily="34" charset="0"/>
              </a:rPr>
              <a:t>sensors </a:t>
            </a:r>
          </a:p>
        </p:txBody>
      </p:sp>
      <p:sp>
        <p:nvSpPr>
          <p:cNvPr id="2" name="Up-Down Arrow 25"/>
          <p:cNvSpPr>
            <a:spLocks noChangeArrowheads="1"/>
          </p:cNvSpPr>
          <p:nvPr/>
        </p:nvSpPr>
        <p:spPr bwMode="auto">
          <a:xfrm rot="5400000">
            <a:off x="2664619" y="5699919"/>
            <a:ext cx="457200" cy="757238"/>
          </a:xfrm>
          <a:prstGeom prst="upDownArrow">
            <a:avLst>
              <a:gd name="adj1" fmla="val 50000"/>
              <a:gd name="adj2" fmla="val 50056"/>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rot="10800000" vert="eaVert"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3" name="Rounded Rectangle 14"/>
          <p:cNvSpPr>
            <a:spLocks noChangeArrowheads="1"/>
          </p:cNvSpPr>
          <p:nvPr/>
        </p:nvSpPr>
        <p:spPr bwMode="auto">
          <a:xfrm>
            <a:off x="457200" y="5621338"/>
            <a:ext cx="2057400" cy="8207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00"/>
                </a:solidFill>
                <a:latin typeface="Calibri" pitchFamily="34" charset="0"/>
                <a:ea typeface="ＭＳ Ｐゴシック" pitchFamily="-48" charset="-128"/>
                <a:cs typeface="+mn-cs"/>
              </a:rPr>
              <a:t>Light Sources</a:t>
            </a:r>
          </a:p>
        </p:txBody>
      </p:sp>
      <p:sp>
        <p:nvSpPr>
          <p:cNvPr id="28" name="Rounded Rectangle 27"/>
          <p:cNvSpPr>
            <a:spLocks noChangeArrowheads="1"/>
          </p:cNvSpPr>
          <p:nvPr/>
        </p:nvSpPr>
        <p:spPr bwMode="auto">
          <a:xfrm>
            <a:off x="6743700" y="666750"/>
            <a:ext cx="2057400"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a:solidFill>
                  <a:srgbClr val="FFFFFF"/>
                </a:solidFill>
                <a:latin typeface="Calibri" pitchFamily="34" charset="0"/>
                <a:ea typeface="ＭＳ Ｐゴシック" pitchFamily="-48" charset="-128"/>
                <a:cs typeface="+mn-cs"/>
              </a:rPr>
              <a:t>            BNL </a:t>
            </a:r>
          </a:p>
        </p:txBody>
      </p:sp>
      <p:sp>
        <p:nvSpPr>
          <p:cNvPr id="30742" name="TextBox 28"/>
          <p:cNvSpPr txBox="1">
            <a:spLocks noChangeArrowheads="1"/>
          </p:cNvSpPr>
          <p:nvPr/>
        </p:nvSpPr>
        <p:spPr bwMode="auto">
          <a:xfrm>
            <a:off x="7686675" y="1268413"/>
            <a:ext cx="1457325" cy="923925"/>
          </a:xfrm>
          <a:prstGeom prst="rect">
            <a:avLst/>
          </a:prstGeom>
          <a:solidFill>
            <a:srgbClr val="FCD5B5"/>
          </a:solidFill>
          <a:ln w="9525">
            <a:noFill/>
            <a:miter lim="800000"/>
            <a:headEnd/>
            <a:tailEnd/>
          </a:ln>
        </p:spPr>
        <p:txBody>
          <a:bodyPr>
            <a:spAutoFit/>
          </a:bodyPr>
          <a:lstStyle/>
          <a:p>
            <a:pPr defTabSz="457200" eaLnBrk="0" hangingPunct="0"/>
            <a:r>
              <a:rPr lang="en-US" sz="1800">
                <a:latin typeface="Calibri" pitchFamily="34" charset="0"/>
              </a:rPr>
              <a:t>LDRDs, </a:t>
            </a:r>
          </a:p>
          <a:p>
            <a:pPr defTabSz="457200" eaLnBrk="0" hangingPunct="0"/>
            <a:r>
              <a:rPr lang="en-US" sz="1800">
                <a:latin typeface="Calibri" pitchFamily="34" charset="0"/>
              </a:rPr>
              <a:t>Program Development</a:t>
            </a:r>
          </a:p>
        </p:txBody>
      </p:sp>
      <p:sp>
        <p:nvSpPr>
          <p:cNvPr id="4" name="Up-Down Arrow 22"/>
          <p:cNvSpPr>
            <a:spLocks noChangeArrowheads="1"/>
          </p:cNvSpPr>
          <p:nvPr/>
        </p:nvSpPr>
        <p:spPr bwMode="auto">
          <a:xfrm rot="-25590375">
            <a:off x="2567782" y="4991893"/>
            <a:ext cx="457200" cy="925513"/>
          </a:xfrm>
          <a:prstGeom prst="upDownArrow">
            <a:avLst>
              <a:gd name="adj1" fmla="val 50000"/>
              <a:gd name="adj2" fmla="val 1964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vert="eaVert"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5" name="Rounded Rectangle 10"/>
          <p:cNvSpPr>
            <a:spLocks noChangeArrowheads="1"/>
          </p:cNvSpPr>
          <p:nvPr/>
        </p:nvSpPr>
        <p:spPr bwMode="auto">
          <a:xfrm>
            <a:off x="0" y="4502150"/>
            <a:ext cx="2390775"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BNL/SBU Center for Accelerator Science &amp; Education</a:t>
            </a:r>
          </a:p>
        </p:txBody>
      </p:sp>
      <p:sp>
        <p:nvSpPr>
          <p:cNvPr id="6" name="Up-Down Arrow 22"/>
          <p:cNvSpPr>
            <a:spLocks noChangeArrowheads="1"/>
          </p:cNvSpPr>
          <p:nvPr/>
        </p:nvSpPr>
        <p:spPr bwMode="auto">
          <a:xfrm rot="3094799" flipH="1">
            <a:off x="6533357" y="4842668"/>
            <a:ext cx="457200" cy="887413"/>
          </a:xfrm>
          <a:prstGeom prst="upDownArrow">
            <a:avLst>
              <a:gd name="adj1" fmla="val 50000"/>
              <a:gd name="adj2" fmla="val 18835"/>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rot="10800000" vert="eaVert" anchor="ctr"/>
          <a:lstStyle/>
          <a:p>
            <a:pPr defTabSz="457200" eaLnBrk="0" hangingPunct="0">
              <a:defRPr/>
            </a:pPr>
            <a:endParaRPr lang="en-US">
              <a:solidFill>
                <a:srgbClr val="FFFFFF"/>
              </a:solidFill>
              <a:latin typeface="Calibri" pitchFamily="34" charset="0"/>
              <a:ea typeface="ＭＳ Ｐゴシック" pitchFamily="-48" charset="-128"/>
              <a:cs typeface="+mn-cs"/>
            </a:endParaRPr>
          </a:p>
        </p:txBody>
      </p:sp>
      <p:sp>
        <p:nvSpPr>
          <p:cNvPr id="7" name="Rounded Rectangle 12"/>
          <p:cNvSpPr>
            <a:spLocks noChangeArrowheads="1"/>
          </p:cNvSpPr>
          <p:nvPr/>
        </p:nvSpPr>
        <p:spPr bwMode="auto">
          <a:xfrm>
            <a:off x="7086600" y="4348163"/>
            <a:ext cx="2057400"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cs typeface="+mn-cs"/>
              </a:rPr>
              <a:t>RIKEN-BNL Research Center</a:t>
            </a:r>
          </a:p>
        </p:txBody>
      </p:sp>
      <p:sp>
        <p:nvSpPr>
          <p:cNvPr id="30747" name="TextBox 16"/>
          <p:cNvSpPr txBox="1">
            <a:spLocks noChangeArrowheads="1"/>
          </p:cNvSpPr>
          <p:nvPr/>
        </p:nvSpPr>
        <p:spPr bwMode="auto">
          <a:xfrm>
            <a:off x="7626350" y="5157788"/>
            <a:ext cx="1374775" cy="369887"/>
          </a:xfrm>
          <a:prstGeom prst="rect">
            <a:avLst/>
          </a:prstGeom>
          <a:solidFill>
            <a:srgbClr val="FCD5B5"/>
          </a:solidFill>
          <a:ln w="9525">
            <a:noFill/>
            <a:miter lim="800000"/>
            <a:headEnd/>
            <a:tailEnd/>
          </a:ln>
        </p:spPr>
        <p:txBody>
          <a:bodyPr>
            <a:spAutoFit/>
          </a:bodyPr>
          <a:lstStyle/>
          <a:p>
            <a:pPr defTabSz="457200" eaLnBrk="0" hangingPunct="0"/>
            <a:r>
              <a:rPr lang="en-US" sz="1800">
                <a:latin typeface="Calibri" pitchFamily="34" charset="0"/>
              </a:rPr>
              <a:t>Lattice QCD</a:t>
            </a:r>
          </a:p>
        </p:txBody>
      </p:sp>
      <p:sp>
        <p:nvSpPr>
          <p:cNvPr id="30748" name="Text Box 30"/>
          <p:cNvSpPr txBox="1">
            <a:spLocks noChangeArrowheads="1"/>
          </p:cNvSpPr>
          <p:nvPr/>
        </p:nvSpPr>
        <p:spPr bwMode="auto">
          <a:xfrm>
            <a:off x="3141663" y="3175000"/>
            <a:ext cx="2916237" cy="519113"/>
          </a:xfrm>
          <a:prstGeom prst="rect">
            <a:avLst/>
          </a:prstGeom>
          <a:solidFill>
            <a:srgbClr val="FFFF00"/>
          </a:solidFill>
          <a:ln w="9525">
            <a:noFill/>
            <a:miter lim="800000"/>
            <a:headEnd/>
            <a:tailEnd/>
          </a:ln>
        </p:spPr>
        <p:txBody>
          <a:bodyPr>
            <a:spAutoFit/>
          </a:bodyPr>
          <a:lstStyle/>
          <a:p>
            <a:pPr eaLnBrk="0" hangingPunct="0">
              <a:spcBef>
                <a:spcPct val="50000"/>
              </a:spcBef>
            </a:pPr>
            <a:r>
              <a:rPr lang="en-US" b="1" i="1">
                <a:solidFill>
                  <a:srgbClr val="FF0000"/>
                </a:solidFill>
                <a:latin typeface="Comic Sans MS" pitchFamily="66" charset="0"/>
              </a:rPr>
              <a:t>BNL Synergies</a:t>
            </a:r>
          </a:p>
        </p:txBody>
      </p:sp>
      <p:sp>
        <p:nvSpPr>
          <p:cNvPr id="30749" name="Text Box 32"/>
          <p:cNvSpPr txBox="1">
            <a:spLocks noChangeArrowheads="1"/>
          </p:cNvSpPr>
          <p:nvPr/>
        </p:nvSpPr>
        <p:spPr bwMode="auto">
          <a:xfrm>
            <a:off x="0" y="6472238"/>
            <a:ext cx="7351713" cy="338137"/>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b="1" i="1">
                <a:solidFill>
                  <a:srgbClr val="D60093"/>
                </a:solidFill>
              </a:rPr>
              <a:t>Cross-hatched boxes reside in Nuclear and Particle Physics Directorate</a:t>
            </a:r>
          </a:p>
        </p:txBody>
      </p:sp>
      <p:sp>
        <p:nvSpPr>
          <p:cNvPr id="30750" name="Rectangle 2"/>
          <p:cNvSpPr>
            <a:spLocks noChangeArrowheads="1"/>
          </p:cNvSpPr>
          <p:nvPr/>
        </p:nvSpPr>
        <p:spPr bwMode="auto">
          <a:xfrm>
            <a:off x="0" y="38100"/>
            <a:ext cx="9144000" cy="411163"/>
          </a:xfrm>
          <a:prstGeom prst="rect">
            <a:avLst/>
          </a:prstGeom>
          <a:noFill/>
          <a:ln w="9525">
            <a:noFill/>
            <a:miter lim="800000"/>
            <a:headEnd/>
            <a:tailEnd/>
          </a:ln>
        </p:spPr>
        <p:txBody>
          <a:bodyPr anchor="ctr"/>
          <a:lstStyle/>
          <a:p>
            <a:pPr algn="ctr" eaLnBrk="0" hangingPunct="0">
              <a:lnSpc>
                <a:spcPct val="80000"/>
              </a:lnSpc>
            </a:pPr>
            <a:r>
              <a:rPr lang="en-US" b="1" i="1">
                <a:solidFill>
                  <a:srgbClr val="042B7F"/>
                </a:solidFill>
                <a:latin typeface="Comic Sans MS" pitchFamily="66" charset="0"/>
              </a:rPr>
              <a:t>Even Broader Leveraging for Overall HEP Efforts</a:t>
            </a:r>
          </a:p>
        </p:txBody>
      </p:sp>
      <p:sp>
        <p:nvSpPr>
          <p:cNvPr id="30751" name="TextBox 16"/>
          <p:cNvSpPr txBox="1">
            <a:spLocks noChangeArrowheads="1"/>
          </p:cNvSpPr>
          <p:nvPr/>
        </p:nvSpPr>
        <p:spPr bwMode="auto">
          <a:xfrm>
            <a:off x="7507288" y="6211888"/>
            <a:ext cx="1636712" cy="646112"/>
          </a:xfrm>
          <a:prstGeom prst="rect">
            <a:avLst/>
          </a:prstGeom>
          <a:solidFill>
            <a:srgbClr val="FCD5B5"/>
          </a:solidFill>
          <a:ln w="9525">
            <a:noFill/>
            <a:miter lim="800000"/>
            <a:headEnd/>
            <a:tailEnd/>
          </a:ln>
        </p:spPr>
        <p:txBody>
          <a:bodyPr>
            <a:spAutoFit/>
          </a:bodyPr>
          <a:lstStyle/>
          <a:p>
            <a:pPr defTabSz="457200" eaLnBrk="0" hangingPunct="0"/>
            <a:r>
              <a:rPr lang="en-US" sz="1800">
                <a:latin typeface="Calibri" pitchFamily="34" charset="0"/>
              </a:rPr>
              <a:t>RHIC &amp; RHIC Computing</a:t>
            </a:r>
          </a:p>
        </p:txBody>
      </p:sp>
      <p:sp>
        <p:nvSpPr>
          <p:cNvPr id="10" name="Slide Number Placeholder 9"/>
          <p:cNvSpPr>
            <a:spLocks noGrp="1"/>
          </p:cNvSpPr>
          <p:nvPr>
            <p:ph type="sldNum" sz="quarter" idx="12"/>
          </p:nvPr>
        </p:nvSpPr>
        <p:spPr/>
        <p:txBody>
          <a:bodyPr/>
          <a:lstStyle/>
          <a:p>
            <a:fld id="{E07EC436-8ACD-492C-8CEF-12D3A4C6F3DD}" type="slidenum">
              <a:rPr lang="en-US" smtClean="0"/>
              <a:pPr/>
              <a:t>10</a:t>
            </a:fld>
            <a:endParaRPr lang="en-US"/>
          </a:p>
        </p:txBody>
      </p:sp>
    </p:spTree>
    <p:extLst>
      <p:ext uri="{BB962C8B-B14F-4D97-AF65-F5344CB8AC3E}">
        <p14:creationId xmlns:p14="http://schemas.microsoft.com/office/powerpoint/2010/main" val="519668086"/>
      </p:ext>
    </p:extLst>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Nuclear Physics programs</a:t>
            </a:r>
          </a:p>
        </p:txBody>
      </p:sp>
      <p:sp>
        <p:nvSpPr>
          <p:cNvPr id="3075" name="Rectangle 3"/>
          <p:cNvSpPr>
            <a:spLocks noGrp="1" noChangeArrowheads="1"/>
          </p:cNvSpPr>
          <p:nvPr>
            <p:ph idx="1"/>
          </p:nvPr>
        </p:nvSpPr>
        <p:spPr/>
        <p:txBody>
          <a:bodyPr/>
          <a:lstStyle/>
          <a:p>
            <a:r>
              <a:rPr lang="en-US" sz="2400" dirty="0"/>
              <a:t>RHIC Heavy Ions</a:t>
            </a:r>
          </a:p>
          <a:p>
            <a:pPr lvl="1"/>
            <a:r>
              <a:rPr lang="en-US" sz="2400" dirty="0"/>
              <a:t>Collide nuclei together (Au-Au) at high energies to create conditions similar to those in the early </a:t>
            </a:r>
            <a:r>
              <a:rPr lang="en-US" sz="2400" dirty="0" smtClean="0"/>
              <a:t>universe</a:t>
            </a:r>
          </a:p>
          <a:p>
            <a:pPr lvl="1"/>
            <a:r>
              <a:rPr lang="en-US" sz="2400" dirty="0" smtClean="0"/>
              <a:t>Most recently U-U!</a:t>
            </a:r>
            <a:endParaRPr lang="en-US" sz="2400" dirty="0"/>
          </a:p>
          <a:p>
            <a:r>
              <a:rPr lang="en-US" sz="2400" dirty="0"/>
              <a:t>RHIC Spin</a:t>
            </a:r>
          </a:p>
          <a:p>
            <a:pPr lvl="1"/>
            <a:r>
              <a:rPr lang="en-US" sz="2400" dirty="0"/>
              <a:t>Collide polarized protons together to understand the “spin” </a:t>
            </a:r>
            <a:r>
              <a:rPr lang="en-US" sz="2400" dirty="0" smtClean="0"/>
              <a:t>of the proton</a:t>
            </a:r>
            <a:endParaRPr lang="en-US" sz="2400" dirty="0"/>
          </a:p>
          <a:p>
            <a:r>
              <a:rPr lang="en-US" sz="2400" dirty="0" smtClean="0"/>
              <a:t>Theory</a:t>
            </a:r>
          </a:p>
          <a:p>
            <a:r>
              <a:rPr lang="en-US" sz="2400" dirty="0" smtClean="0"/>
              <a:t>Produce </a:t>
            </a:r>
            <a:r>
              <a:rPr lang="en-US" sz="2400" dirty="0"/>
              <a:t>Medical Radioisotopes</a:t>
            </a:r>
          </a:p>
          <a:p>
            <a:r>
              <a:rPr lang="en-US" sz="2400" dirty="0" smtClean="0"/>
              <a:t>User facility for </a:t>
            </a:r>
            <a:r>
              <a:rPr lang="en-US" sz="2400" dirty="0"/>
              <a:t>NASA radiobiology </a:t>
            </a:r>
            <a:endParaRPr lang="en-US" sz="2400" dirty="0" smtClean="0"/>
          </a:p>
          <a:p>
            <a:r>
              <a:rPr lang="en-US" sz="2400" dirty="0" smtClean="0"/>
              <a:t>National </a:t>
            </a:r>
            <a:r>
              <a:rPr lang="en-US" sz="2400" dirty="0"/>
              <a:t>Nuclear Data Center</a:t>
            </a:r>
          </a:p>
        </p:txBody>
      </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t="6636" r="6444" b="3017"/>
          <a:stretch>
            <a:fillRect/>
          </a:stretch>
        </p:blipFill>
        <p:spPr bwMode="auto">
          <a:xfrm>
            <a:off x="762000" y="1219200"/>
            <a:ext cx="7934325" cy="4949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Grp="1" noChangeArrowheads="1"/>
          </p:cNvSpPr>
          <p:nvPr>
            <p:ph type="title" sz="quarter"/>
          </p:nvPr>
        </p:nvSpPr>
        <p:spPr/>
        <p:txBody>
          <a:bodyPr/>
          <a:lstStyle/>
          <a:p>
            <a:r>
              <a:rPr lang="en-US" sz="3200">
                <a:solidFill>
                  <a:schemeClr val="accent2"/>
                </a:solidFill>
              </a:rPr>
              <a:t>RHIC Overview</a:t>
            </a:r>
          </a:p>
        </p:txBody>
      </p:sp>
      <p:grpSp>
        <p:nvGrpSpPr>
          <p:cNvPr id="104452" name="Group 4"/>
          <p:cNvGrpSpPr>
            <a:grpSpLocks/>
          </p:cNvGrpSpPr>
          <p:nvPr/>
        </p:nvGrpSpPr>
        <p:grpSpPr bwMode="auto">
          <a:xfrm>
            <a:off x="228600" y="3290888"/>
            <a:ext cx="3352800" cy="2514600"/>
            <a:chOff x="-25" y="2073"/>
            <a:chExt cx="2225" cy="1584"/>
          </a:xfrm>
        </p:grpSpPr>
        <p:pic>
          <p:nvPicPr>
            <p:cNvPr id="1044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 y="2073"/>
              <a:ext cx="2225" cy="1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4" name="Picture 6" descr="phenixg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 y="2115"/>
              <a:ext cx="1056" cy="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455" name="Group 7"/>
          <p:cNvGrpSpPr>
            <a:grpSpLocks/>
          </p:cNvGrpSpPr>
          <p:nvPr/>
        </p:nvGrpSpPr>
        <p:grpSpPr bwMode="auto">
          <a:xfrm>
            <a:off x="4348163" y="3478213"/>
            <a:ext cx="3735387" cy="2236787"/>
            <a:chOff x="2322" y="1915"/>
            <a:chExt cx="2520" cy="1408"/>
          </a:xfrm>
        </p:grpSpPr>
        <p:pic>
          <p:nvPicPr>
            <p:cNvPr id="104456" name="Picture 8" descr="Coll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2" y="1915"/>
              <a:ext cx="2520" cy="1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4457" name="Group 9"/>
            <p:cNvGrpSpPr>
              <a:grpSpLocks/>
            </p:cNvGrpSpPr>
            <p:nvPr/>
          </p:nvGrpSpPr>
          <p:grpSpPr bwMode="auto">
            <a:xfrm>
              <a:off x="3061" y="2510"/>
              <a:ext cx="833" cy="644"/>
              <a:chOff x="672" y="2784"/>
              <a:chExt cx="905" cy="650"/>
            </a:xfrm>
          </p:grpSpPr>
          <p:sp>
            <p:nvSpPr>
              <p:cNvPr id="104458" name="AutoShape 10"/>
              <p:cNvSpPr>
                <a:spLocks noChangeArrowheads="1"/>
              </p:cNvSpPr>
              <p:nvPr/>
            </p:nvSpPr>
            <p:spPr bwMode="auto">
              <a:xfrm>
                <a:off x="672" y="2784"/>
                <a:ext cx="528" cy="470"/>
              </a:xfrm>
              <a:prstGeom prst="star5">
                <a:avLst/>
              </a:prstGeom>
              <a:solidFill>
                <a:srgbClr val="FF0000"/>
              </a:solidFill>
              <a:ln w="9525">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i="1"/>
              </a:p>
            </p:txBody>
          </p:sp>
          <p:sp>
            <p:nvSpPr>
              <p:cNvPr id="104459" name="Text Box 11"/>
              <p:cNvSpPr txBox="1">
                <a:spLocks noChangeArrowheads="1"/>
              </p:cNvSpPr>
              <p:nvPr/>
            </p:nvSpPr>
            <p:spPr bwMode="auto">
              <a:xfrm>
                <a:off x="856" y="2913"/>
                <a:ext cx="721" cy="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i="1">
                    <a:solidFill>
                      <a:schemeClr val="accent2"/>
                    </a:solidFill>
                    <a:effectLst>
                      <a:outerShdw blurRad="38100" dist="38100" dir="2700000" algn="tl">
                        <a:srgbClr val="C0C0C0"/>
                      </a:outerShdw>
                    </a:effectLst>
                    <a:latin typeface="Helvetica" pitchFamily="34" charset="0"/>
                  </a:rPr>
                  <a:t>STAR</a:t>
                </a:r>
              </a:p>
            </p:txBody>
          </p:sp>
        </p:grpSp>
      </p:grpSp>
      <p:pic>
        <p:nvPicPr>
          <p:cNvPr id="104460" name="Picture 12" descr="newev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284538"/>
            <a:ext cx="230505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04461" name="Picture 13" descr="screenshot_06252k_front_r1177002_t25_ev9"/>
          <p:cNvPicPr>
            <a:picLocks noChangeAspect="1" noChangeArrowheads="1"/>
          </p:cNvPicPr>
          <p:nvPr/>
        </p:nvPicPr>
        <p:blipFill>
          <a:blip r:embed="rId8" cstate="print">
            <a:extLst>
              <a:ext uri="{28A0092B-C50C-407E-A947-70E740481C1C}">
                <a14:useLocalDpi xmlns:a14="http://schemas.microsoft.com/office/drawing/2010/main" val="0"/>
              </a:ext>
            </a:extLst>
          </a:blip>
          <a:srcRect l="10701" r="10832"/>
          <a:stretch>
            <a:fillRect/>
          </a:stretch>
        </p:blipFill>
        <p:spPr bwMode="auto">
          <a:xfrm>
            <a:off x="3962400" y="3771900"/>
            <a:ext cx="2286000" cy="22479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4462" name="Text Box 14"/>
          <p:cNvSpPr txBox="1">
            <a:spLocks noChangeArrowheads="1"/>
          </p:cNvSpPr>
          <p:nvPr/>
        </p:nvSpPr>
        <p:spPr bwMode="auto">
          <a:xfrm>
            <a:off x="2474913" y="1487488"/>
            <a:ext cx="4259262" cy="1993900"/>
          </a:xfrm>
          <a:prstGeom prst="rect">
            <a:avLst/>
          </a:prstGeom>
          <a:gradFill rotWithShape="1">
            <a:gsLst>
              <a:gs pos="0">
                <a:schemeClr val="bg1">
                  <a:alpha val="75999"/>
                </a:schemeClr>
              </a:gs>
              <a:gs pos="100000">
                <a:schemeClr val="bg1">
                  <a:gamma/>
                  <a:invGamma/>
                  <a:alpha val="75999"/>
                </a:schemeClr>
              </a:gs>
            </a:gsLst>
            <a:lin ang="5400000" scaled="1"/>
          </a:gradFill>
          <a:ln w="9525">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defRPr sz="2400">
                <a:solidFill>
                  <a:schemeClr val="tx1"/>
                </a:solidFill>
                <a:latin typeface="Times New Roman" pitchFamily="18" charset="0"/>
              </a:defRPr>
            </a:lvl1pPr>
            <a:lvl2pPr marL="625475" indent="-16827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buFontTx/>
              <a:buChar char="•"/>
            </a:pPr>
            <a:r>
              <a:rPr lang="en-US" sz="1800">
                <a:solidFill>
                  <a:srgbClr val="000099"/>
                </a:solidFill>
                <a:latin typeface="Trebuchet MS" pitchFamily="34" charset="0"/>
              </a:rPr>
              <a:t>7 coupled accelerators</a:t>
            </a:r>
          </a:p>
          <a:p>
            <a:pPr eaLnBrk="1" hangingPunct="1">
              <a:buFontTx/>
              <a:buChar char="•"/>
            </a:pPr>
            <a:r>
              <a:rPr lang="en-US" sz="1800">
                <a:solidFill>
                  <a:srgbClr val="000099"/>
                </a:solidFill>
                <a:latin typeface="Trebuchet MS" pitchFamily="34" charset="0"/>
              </a:rPr>
              <a:t>Nucleus –nucleus collider from </a:t>
            </a:r>
          </a:p>
          <a:p>
            <a:pPr lvl="1" eaLnBrk="1" hangingPunct="1"/>
            <a:r>
              <a:rPr lang="en-US" sz="1800">
                <a:solidFill>
                  <a:srgbClr val="000099"/>
                </a:solidFill>
                <a:latin typeface="Trebuchet MS" pitchFamily="34" charset="0"/>
              </a:rPr>
              <a:t>    10-200 GeV/nucleon</a:t>
            </a:r>
          </a:p>
          <a:p>
            <a:pPr lvl="1" eaLnBrk="1" hangingPunct="1"/>
            <a:r>
              <a:rPr lang="en-US" sz="1600" i="1">
                <a:latin typeface="Trebuchet MS" pitchFamily="34" charset="0"/>
              </a:rPr>
              <a:t>Symmetric or asymmetric species</a:t>
            </a:r>
            <a:endParaRPr lang="en-US" sz="1800" i="1">
              <a:latin typeface="Trebuchet MS" pitchFamily="34" charset="0"/>
            </a:endParaRPr>
          </a:p>
          <a:p>
            <a:pPr eaLnBrk="1" hangingPunct="1">
              <a:buFontTx/>
              <a:buChar char="•"/>
            </a:pPr>
            <a:r>
              <a:rPr lang="en-US" sz="1800">
                <a:solidFill>
                  <a:srgbClr val="000099"/>
                </a:solidFill>
                <a:latin typeface="Trebuchet MS" pitchFamily="34" charset="0"/>
              </a:rPr>
              <a:t>Polarized p-p collisions up to 500 GeV</a:t>
            </a:r>
          </a:p>
          <a:p>
            <a:pPr eaLnBrk="1" hangingPunct="1">
              <a:buFontTx/>
              <a:buChar char="•"/>
            </a:pPr>
            <a:endParaRPr lang="en-US" sz="1800">
              <a:solidFill>
                <a:srgbClr val="000099"/>
              </a:solidFill>
              <a:latin typeface="Trebuchet MS" pitchFamily="34" charset="0"/>
            </a:endParaRPr>
          </a:p>
          <a:p>
            <a:pPr eaLnBrk="1" hangingPunct="1">
              <a:buFontTx/>
              <a:buChar char="•"/>
            </a:pPr>
            <a:r>
              <a:rPr lang="en-US" sz="1800">
                <a:solidFill>
                  <a:srgbClr val="CC0000"/>
                </a:solidFill>
                <a:latin typeface="Trebuchet MS" pitchFamily="34" charset="0"/>
              </a:rPr>
              <a:t>Capabilities unique world-wide</a:t>
            </a:r>
            <a:endParaRPr lang="en-US" sz="1800" b="1">
              <a:latin typeface="Trebuchet MS" pitchFamily="34" charset="0"/>
            </a:endParaRPr>
          </a:p>
        </p:txBody>
      </p:sp>
      <p:pic>
        <p:nvPicPr>
          <p:cNvPr id="104465" name="Picture 17" descr="RHIC tunne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1600200"/>
            <a:ext cx="2286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87A068F1-0F2D-4FFD-99B2-A620ED40A675}" type="slidenum">
              <a:rPr lang="en-US" smtClean="0"/>
              <a:pPr>
                <a:defRPr/>
              </a:pPr>
              <a:t>12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62"/>
                                        </p:tgtEl>
                                        <p:attrNameLst>
                                          <p:attrName>style.visibility</p:attrName>
                                        </p:attrNameLst>
                                      </p:cBhvr>
                                      <p:to>
                                        <p:strVal val="visible"/>
                                      </p:to>
                                    </p:set>
                                    <p:anim calcmode="lin" valueType="num">
                                      <p:cBhvr>
                                        <p:cTn id="7" dur="1000" fill="hold"/>
                                        <p:tgtEl>
                                          <p:spTgt spid="104462"/>
                                        </p:tgtEl>
                                        <p:attrNameLst>
                                          <p:attrName>ppt_w</p:attrName>
                                        </p:attrNameLst>
                                      </p:cBhvr>
                                      <p:tavLst>
                                        <p:tav tm="0">
                                          <p:val>
                                            <p:strVal val="#ppt_w*0.70"/>
                                          </p:val>
                                        </p:tav>
                                        <p:tav tm="100000">
                                          <p:val>
                                            <p:strVal val="#ppt_w"/>
                                          </p:val>
                                        </p:tav>
                                      </p:tavLst>
                                    </p:anim>
                                    <p:anim calcmode="lin" valueType="num">
                                      <p:cBhvr>
                                        <p:cTn id="8" dur="1000" fill="hold"/>
                                        <p:tgtEl>
                                          <p:spTgt spid="104462"/>
                                        </p:tgtEl>
                                        <p:attrNameLst>
                                          <p:attrName>ppt_h</p:attrName>
                                        </p:attrNameLst>
                                      </p:cBhvr>
                                      <p:tavLst>
                                        <p:tav tm="0">
                                          <p:val>
                                            <p:strVal val="#ppt_h"/>
                                          </p:val>
                                        </p:tav>
                                        <p:tav tm="100000">
                                          <p:val>
                                            <p:strVal val="#ppt_h"/>
                                          </p:val>
                                        </p:tav>
                                      </p:tavLst>
                                    </p:anim>
                                    <p:animEffect transition="in" filter="fade">
                                      <p:cBhvr>
                                        <p:cTn id="9" dur="1000"/>
                                        <p:tgtEl>
                                          <p:spTgt spid="1044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nodeType="clickEffect">
                                  <p:stCondLst>
                                    <p:cond delay="0"/>
                                  </p:stCondLst>
                                  <p:childTnLst>
                                    <p:anim calcmode="lin" valueType="num">
                                      <p:cBhvr>
                                        <p:cTn id="13" dur="1000"/>
                                        <p:tgtEl>
                                          <p:spTgt spid="104462"/>
                                        </p:tgtEl>
                                        <p:attrNameLst>
                                          <p:attrName>ppt_w</p:attrName>
                                        </p:attrNameLst>
                                      </p:cBhvr>
                                      <p:tavLst>
                                        <p:tav tm="0">
                                          <p:val>
                                            <p:strVal val="ppt_w"/>
                                          </p:val>
                                        </p:tav>
                                        <p:tav tm="100000">
                                          <p:val>
                                            <p:strVal val="ppt_w*0.70"/>
                                          </p:val>
                                        </p:tav>
                                      </p:tavLst>
                                    </p:anim>
                                    <p:anim calcmode="lin" valueType="num">
                                      <p:cBhvr>
                                        <p:cTn id="14" dur="1000"/>
                                        <p:tgtEl>
                                          <p:spTgt spid="104462"/>
                                        </p:tgtEl>
                                        <p:attrNameLst>
                                          <p:attrName>ppt_h</p:attrName>
                                        </p:attrNameLst>
                                      </p:cBhvr>
                                      <p:tavLst>
                                        <p:tav tm="0">
                                          <p:val>
                                            <p:strVal val="ppt_h"/>
                                          </p:val>
                                        </p:tav>
                                        <p:tav tm="100000">
                                          <p:val>
                                            <p:strVal val="ppt_h"/>
                                          </p:val>
                                        </p:tav>
                                      </p:tavLst>
                                    </p:anim>
                                    <p:animEffect transition="out" filter="fade">
                                      <p:cBhvr>
                                        <p:cTn id="15" dur="1000"/>
                                        <p:tgtEl>
                                          <p:spTgt spid="104462"/>
                                        </p:tgtEl>
                                      </p:cBhvr>
                                    </p:animEffect>
                                    <p:set>
                                      <p:cBhvr>
                                        <p:cTn id="16" dur="1" fill="hold">
                                          <p:stCondLst>
                                            <p:cond delay="999"/>
                                          </p:stCondLst>
                                        </p:cTn>
                                        <p:tgtEl>
                                          <p:spTgt spid="10446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4465"/>
                                        </p:tgtEl>
                                        <p:attrNameLst>
                                          <p:attrName>style.visibility</p:attrName>
                                        </p:attrNameLst>
                                      </p:cBhvr>
                                      <p:to>
                                        <p:strVal val="visible"/>
                                      </p:to>
                                    </p:set>
                                    <p:anim calcmode="lin" valueType="num">
                                      <p:cBhvr additive="base">
                                        <p:cTn id="21" dur="500" fill="hold"/>
                                        <p:tgtEl>
                                          <p:spTgt spid="104465"/>
                                        </p:tgtEl>
                                        <p:attrNameLst>
                                          <p:attrName>ppt_x</p:attrName>
                                        </p:attrNameLst>
                                      </p:cBhvr>
                                      <p:tavLst>
                                        <p:tav tm="0">
                                          <p:val>
                                            <p:strVal val="#ppt_x"/>
                                          </p:val>
                                        </p:tav>
                                        <p:tav tm="100000">
                                          <p:val>
                                            <p:strVal val="#ppt_x"/>
                                          </p:val>
                                        </p:tav>
                                      </p:tavLst>
                                    </p:anim>
                                    <p:anim calcmode="lin" valueType="num">
                                      <p:cBhvr additive="base">
                                        <p:cTn id="22" dur="500" fill="hold"/>
                                        <p:tgtEl>
                                          <p:spTgt spid="104465"/>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104452"/>
                                        </p:tgtEl>
                                        <p:attrNameLst>
                                          <p:attrName>style.visibility</p:attrName>
                                        </p:attrNameLst>
                                      </p:cBhvr>
                                      <p:to>
                                        <p:strVal val="visible"/>
                                      </p:to>
                                    </p:set>
                                    <p:animEffect transition="in" filter="dissolve">
                                      <p:cBhvr>
                                        <p:cTn id="26" dur="1000"/>
                                        <p:tgtEl>
                                          <p:spTgt spid="104452"/>
                                        </p:tgtEl>
                                      </p:cBhvr>
                                    </p:animEffect>
                                  </p:childTnLst>
                                </p:cTn>
                              </p:par>
                            </p:childTnLst>
                          </p:cTn>
                        </p:par>
                        <p:par>
                          <p:cTn id="27" fill="hold" nodeType="afterGroup">
                            <p:stCondLst>
                              <p:cond delay="1500"/>
                            </p:stCondLst>
                            <p:childTnLst>
                              <p:par>
                                <p:cTn id="28" presetID="9" presetClass="entr" presetSubtype="0" fill="hold" nodeType="afterEffect">
                                  <p:stCondLst>
                                    <p:cond delay="0"/>
                                  </p:stCondLst>
                                  <p:childTnLst>
                                    <p:set>
                                      <p:cBhvr>
                                        <p:cTn id="29" dur="1" fill="hold">
                                          <p:stCondLst>
                                            <p:cond delay="0"/>
                                          </p:stCondLst>
                                        </p:cTn>
                                        <p:tgtEl>
                                          <p:spTgt spid="104455"/>
                                        </p:tgtEl>
                                        <p:attrNameLst>
                                          <p:attrName>style.visibility</p:attrName>
                                        </p:attrNameLst>
                                      </p:cBhvr>
                                      <p:to>
                                        <p:strVal val="visible"/>
                                      </p:to>
                                    </p:set>
                                    <p:animEffect transition="in" filter="dissolve">
                                      <p:cBhvr>
                                        <p:cTn id="30" dur="1000"/>
                                        <p:tgtEl>
                                          <p:spTgt spid="1044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104460"/>
                                        </p:tgtEl>
                                        <p:attrNameLst>
                                          <p:attrName>style.visibility</p:attrName>
                                        </p:attrNameLst>
                                      </p:cBhvr>
                                      <p:to>
                                        <p:strVal val="visible"/>
                                      </p:to>
                                    </p:set>
                                    <p:animEffect transition="in" filter="dissolve">
                                      <p:cBhvr>
                                        <p:cTn id="35" dur="2000"/>
                                        <p:tgtEl>
                                          <p:spTgt spid="104460"/>
                                        </p:tgtEl>
                                      </p:cBhvr>
                                    </p:animEffect>
                                  </p:childTnLst>
                                </p:cTn>
                              </p:par>
                            </p:childTnLst>
                          </p:cTn>
                        </p:par>
                        <p:par>
                          <p:cTn id="36" fill="hold" nodeType="afterGroup">
                            <p:stCondLst>
                              <p:cond delay="2000"/>
                            </p:stCondLst>
                            <p:childTnLst>
                              <p:par>
                                <p:cTn id="37" presetID="9" presetClass="entr" presetSubtype="0" fill="hold" nodeType="afterEffect">
                                  <p:stCondLst>
                                    <p:cond delay="0"/>
                                  </p:stCondLst>
                                  <p:childTnLst>
                                    <p:set>
                                      <p:cBhvr>
                                        <p:cTn id="38" dur="1" fill="hold">
                                          <p:stCondLst>
                                            <p:cond delay="0"/>
                                          </p:stCondLst>
                                        </p:cTn>
                                        <p:tgtEl>
                                          <p:spTgt spid="104461"/>
                                        </p:tgtEl>
                                        <p:attrNameLst>
                                          <p:attrName>style.visibility</p:attrName>
                                        </p:attrNameLst>
                                      </p:cBhvr>
                                      <p:to>
                                        <p:strVal val="visible"/>
                                      </p:to>
                                    </p:set>
                                    <p:animEffect transition="in" filter="dissolve">
                                      <p:cBhvr>
                                        <p:cTn id="39" dur="2000"/>
                                        <p:tgtEl>
                                          <p:spTgt spid="104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Basic Energy Sciences</a:t>
            </a:r>
          </a:p>
        </p:txBody>
      </p:sp>
      <p:sp>
        <p:nvSpPr>
          <p:cNvPr id="40963" name="Rectangle 3"/>
          <p:cNvSpPr>
            <a:spLocks noGrp="1" noChangeArrowheads="1"/>
          </p:cNvSpPr>
          <p:nvPr>
            <p:ph idx="1"/>
          </p:nvPr>
        </p:nvSpPr>
        <p:spPr/>
        <p:txBody>
          <a:bodyPr/>
          <a:lstStyle/>
          <a:p>
            <a:r>
              <a:rPr lang="en-US" dirty="0">
                <a:latin typeface="Times New Roman" pitchFamily="18" charset="0"/>
              </a:rPr>
              <a:t>National Synchrotron Light Source facility</a:t>
            </a:r>
          </a:p>
          <a:p>
            <a:endParaRPr lang="en-US" dirty="0">
              <a:latin typeface="Times New Roman" pitchFamily="18" charset="0"/>
            </a:endParaRPr>
          </a:p>
          <a:p>
            <a:r>
              <a:rPr lang="en-US" dirty="0">
                <a:latin typeface="Times New Roman" pitchFamily="18" charset="0"/>
              </a:rPr>
              <a:t>Center for Functional </a:t>
            </a:r>
            <a:r>
              <a:rPr lang="en-US" dirty="0" err="1">
                <a:latin typeface="Times New Roman" pitchFamily="18" charset="0"/>
              </a:rPr>
              <a:t>Nanomaterials</a:t>
            </a:r>
            <a:r>
              <a:rPr lang="en-US" dirty="0"/>
              <a:t> </a:t>
            </a:r>
          </a:p>
          <a:p>
            <a:pPr lvl="1">
              <a:lnSpc>
                <a:spcPct val="80000"/>
              </a:lnSpc>
              <a:buClr>
                <a:schemeClr val="tx1"/>
              </a:buClr>
              <a:buSzPct val="70000"/>
            </a:pPr>
            <a:r>
              <a:rPr lang="en-US" dirty="0">
                <a:latin typeface="Times New Roman" pitchFamily="18" charset="0"/>
              </a:rPr>
              <a:t>Rational design of catalysts </a:t>
            </a:r>
          </a:p>
          <a:p>
            <a:pPr lvl="1">
              <a:lnSpc>
                <a:spcPct val="80000"/>
              </a:lnSpc>
              <a:buClr>
                <a:schemeClr val="tx1"/>
              </a:buClr>
              <a:buSzPct val="70000"/>
            </a:pPr>
            <a:r>
              <a:rPr lang="en-US" dirty="0">
                <a:latin typeface="Times New Roman" pitchFamily="18" charset="0"/>
              </a:rPr>
              <a:t>Strongly correlated and complex systems</a:t>
            </a:r>
          </a:p>
          <a:p>
            <a:pPr lvl="1">
              <a:lnSpc>
                <a:spcPct val="80000"/>
              </a:lnSpc>
              <a:buClr>
                <a:schemeClr val="tx1"/>
              </a:buClr>
              <a:buSzPct val="70000"/>
            </a:pPr>
            <a:r>
              <a:rPr lang="en-US" dirty="0">
                <a:latin typeface="Times New Roman" pitchFamily="18" charset="0"/>
              </a:rPr>
              <a:t>Interface of life and physical sciences</a:t>
            </a:r>
          </a:p>
          <a:p>
            <a:pPr lvl="1">
              <a:lnSpc>
                <a:spcPct val="80000"/>
              </a:lnSpc>
              <a:buClr>
                <a:schemeClr val="tx1"/>
              </a:buClr>
              <a:buSzPct val="70000"/>
            </a:pPr>
            <a:r>
              <a:rPr lang="en-US" dirty="0">
                <a:latin typeface="Times New Roman" pitchFamily="18" charset="0"/>
              </a:rPr>
              <a:t>Focus on Solutions to Energy Problems</a:t>
            </a:r>
          </a:p>
          <a:p>
            <a:pPr lvl="1">
              <a:lnSpc>
                <a:spcPct val="80000"/>
              </a:lnSpc>
              <a:buClr>
                <a:schemeClr val="tx1"/>
              </a:buClr>
              <a:buSzPct val="70000"/>
            </a:pPr>
            <a:endParaRPr lang="en-US" dirty="0">
              <a:latin typeface="Times New Roman" pitchFamily="18" charset="0"/>
            </a:endParaRPr>
          </a:p>
          <a:p>
            <a:pPr>
              <a:lnSpc>
                <a:spcPct val="80000"/>
              </a:lnSpc>
              <a:buClr>
                <a:schemeClr val="tx1"/>
              </a:buClr>
              <a:buSzPct val="70000"/>
            </a:pPr>
            <a:r>
              <a:rPr lang="en-US" dirty="0" smtClean="0">
                <a:latin typeface="Times New Roman" pitchFamily="18" charset="0"/>
              </a:rPr>
              <a:t>New </a:t>
            </a:r>
            <a:r>
              <a:rPr lang="en-US" dirty="0">
                <a:latin typeface="Times New Roman" pitchFamily="18" charset="0"/>
              </a:rPr>
              <a:t>Light Source NSLS II</a:t>
            </a:r>
          </a:p>
          <a:p>
            <a:endParaRPr lang="en-US" dirty="0"/>
          </a:p>
        </p:txBody>
      </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19200"/>
            <a:ext cx="7696200" cy="5043488"/>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3"/>
          <p:cNvSpPr>
            <a:spLocks noGrp="1" noChangeArrowheads="1"/>
          </p:cNvSpPr>
          <p:nvPr>
            <p:ph type="title"/>
          </p:nvPr>
        </p:nvSpPr>
        <p:spPr/>
        <p:txBody>
          <a:bodyPr/>
          <a:lstStyle/>
          <a:p>
            <a:r>
              <a:rPr lang="en-US"/>
              <a:t>NSLS X-ray and VUV Beamlines</a:t>
            </a:r>
          </a:p>
        </p:txBody>
      </p:sp>
      <p:sp>
        <p:nvSpPr>
          <p:cNvPr id="33796" name="Rectangle 4"/>
          <p:cNvSpPr>
            <a:spLocks noChangeArrowheads="1"/>
          </p:cNvSpPr>
          <p:nvPr/>
        </p:nvSpPr>
        <p:spPr bwMode="auto">
          <a:xfrm>
            <a:off x="1766888" y="1590675"/>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5" name="Slide Number Placeholder 4"/>
          <p:cNvSpPr>
            <a:spLocks noGrp="1"/>
          </p:cNvSpPr>
          <p:nvPr>
            <p:ph type="sldNum" sz="quarter" idx="12"/>
          </p:nvPr>
        </p:nvSpPr>
        <p:spPr/>
        <p:txBody>
          <a:bodyPr/>
          <a:lstStyle/>
          <a:p>
            <a:pPr>
              <a:defRPr/>
            </a:pPr>
            <a:fld id="{98ACB549-4C38-DA40-A59C-FF0C5FB744E6}" type="slidenum">
              <a:rPr lang="en-US" smtClean="0"/>
              <a:pPr>
                <a:defRPr/>
              </a:pPr>
              <a:t>14</a:t>
            </a:fld>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NSLS Experimental areas</a:t>
            </a:r>
          </a:p>
        </p:txBody>
      </p:sp>
      <p:pic>
        <p:nvPicPr>
          <p:cNvPr id="83973" name="Picture 5" descr="VUV_Floor4_hi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95413"/>
            <a:ext cx="6096000" cy="406558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98ACB549-4C38-DA40-A59C-FF0C5FB744E6}" type="slidenum">
              <a:rPr lang="en-US" smtClean="0"/>
              <a:pPr>
                <a:defRPr/>
              </a:pPr>
              <a:t>15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NSLS_2_05.jpg"/>
          <p:cNvPicPr>
            <a:picLocks noChangeAspect="1"/>
          </p:cNvPicPr>
          <p:nvPr/>
        </p:nvPicPr>
        <p:blipFill>
          <a:blip r:embed="rId3">
            <a:extLst>
              <a:ext uri="{28A0092B-C50C-407E-A947-70E740481C1C}">
                <a14:useLocalDpi xmlns:a14="http://schemas.microsoft.com/office/drawing/2010/main" val="0"/>
              </a:ext>
            </a:extLst>
          </a:blip>
          <a:srcRect l="8475" r="8475"/>
          <a:stretch>
            <a:fillRect/>
          </a:stretch>
        </p:blipFill>
        <p:spPr bwMode="auto">
          <a:xfrm>
            <a:off x="5562600" y="1590675"/>
            <a:ext cx="3124200" cy="1431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1" name="Rectangle 23"/>
          <p:cNvSpPr>
            <a:spLocks noGrp="1" noChangeArrowheads="1"/>
          </p:cNvSpPr>
          <p:nvPr>
            <p:ph type="title" idx="4294967295"/>
          </p:nvPr>
        </p:nvSpPr>
        <p:spPr>
          <a:xfrm>
            <a:off x="0" y="304800"/>
            <a:ext cx="8382000" cy="1090613"/>
          </a:xfrm>
        </p:spPr>
        <p:txBody>
          <a:bodyPr/>
          <a:lstStyle/>
          <a:p>
            <a:pPr eaLnBrk="1" hangingPunct="1"/>
            <a:r>
              <a:rPr lang="en-US" sz="3200"/>
              <a:t>NSLS-II: Enable the </a:t>
            </a:r>
            <a:br>
              <a:rPr lang="en-US" sz="3200"/>
            </a:br>
            <a:r>
              <a:rPr lang="en-US" sz="3200"/>
              <a:t>Nanoscience Revolution</a:t>
            </a:r>
          </a:p>
        </p:txBody>
      </p:sp>
      <p:sp>
        <p:nvSpPr>
          <p:cNvPr id="63492" name="Rectangle 24"/>
          <p:cNvSpPr>
            <a:spLocks noGrp="1" noChangeArrowheads="1"/>
          </p:cNvSpPr>
          <p:nvPr>
            <p:ph idx="4294967295"/>
          </p:nvPr>
        </p:nvSpPr>
        <p:spPr>
          <a:xfrm>
            <a:off x="0" y="1524000"/>
            <a:ext cx="5029200" cy="3733800"/>
          </a:xfrm>
        </p:spPr>
        <p:txBody>
          <a:bodyPr/>
          <a:lstStyle/>
          <a:p>
            <a:pPr eaLnBrk="1" hangingPunct="1">
              <a:lnSpc>
                <a:spcPct val="90000"/>
              </a:lnSpc>
            </a:pPr>
            <a:endParaRPr lang="en-US" sz="1800" b="1"/>
          </a:p>
          <a:p>
            <a:pPr eaLnBrk="1" hangingPunct="1">
              <a:lnSpc>
                <a:spcPct val="90000"/>
              </a:lnSpc>
            </a:pPr>
            <a:r>
              <a:rPr lang="en-US" sz="2000" b="1"/>
              <a:t>World-leading performance</a:t>
            </a:r>
          </a:p>
          <a:p>
            <a:pPr lvl="1" eaLnBrk="1" hangingPunct="1">
              <a:lnSpc>
                <a:spcPct val="90000"/>
              </a:lnSpc>
            </a:pPr>
            <a:r>
              <a:rPr lang="en-US" sz="1800"/>
              <a:t>10,000 brighter than NSLS</a:t>
            </a:r>
          </a:p>
          <a:p>
            <a:pPr lvl="1" eaLnBrk="1" hangingPunct="1">
              <a:lnSpc>
                <a:spcPct val="90000"/>
              </a:lnSpc>
            </a:pPr>
            <a:r>
              <a:rPr lang="en-US" sz="1800"/>
              <a:t>1 nm spatial resolution</a:t>
            </a:r>
          </a:p>
          <a:p>
            <a:pPr lvl="1" eaLnBrk="1" hangingPunct="1">
              <a:lnSpc>
                <a:spcPct val="90000"/>
              </a:lnSpc>
            </a:pPr>
            <a:r>
              <a:rPr lang="en-US" sz="1800"/>
              <a:t>0.1 meV energy resolution</a:t>
            </a:r>
          </a:p>
          <a:p>
            <a:pPr lvl="1" eaLnBrk="1" hangingPunct="1">
              <a:lnSpc>
                <a:spcPct val="90000"/>
              </a:lnSpc>
            </a:pPr>
            <a:r>
              <a:rPr lang="en-US" sz="1800"/>
              <a:t>Synergy with the CFN</a:t>
            </a:r>
          </a:p>
          <a:p>
            <a:pPr lvl="2" eaLnBrk="1" hangingPunct="1">
              <a:lnSpc>
                <a:spcPct val="95000"/>
              </a:lnSpc>
            </a:pPr>
            <a:r>
              <a:rPr lang="en-US" sz="1800"/>
              <a:t>Dynamical characterization of new materials, reactions, processes</a:t>
            </a:r>
          </a:p>
          <a:p>
            <a:pPr lvl="1" eaLnBrk="1" hangingPunct="1">
              <a:lnSpc>
                <a:spcPct val="90000"/>
              </a:lnSpc>
            </a:pPr>
            <a:r>
              <a:rPr lang="en-US" sz="1800"/>
              <a:t>$925M </a:t>
            </a:r>
          </a:p>
          <a:p>
            <a:pPr lvl="1" eaLnBrk="1" hangingPunct="1">
              <a:lnSpc>
                <a:spcPct val="90000"/>
              </a:lnSpc>
            </a:pPr>
            <a:r>
              <a:rPr lang="en-US" sz="1800"/>
              <a:t>Full operations in FY2015 </a:t>
            </a:r>
          </a:p>
        </p:txBody>
      </p:sp>
      <p:pic>
        <p:nvPicPr>
          <p:cNvPr id="63493" name="Picture 5" descr="Scene07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225800"/>
            <a:ext cx="3124200" cy="195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9682F52B-A2A9-4212-B851-4D4681D67801}" type="slidenum">
              <a:rPr lang="en-US" smtClean="0"/>
              <a:pPr>
                <a:defRPr/>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Climate, Environment, Bio-Sciences</a:t>
            </a:r>
          </a:p>
        </p:txBody>
      </p:sp>
      <p:sp>
        <p:nvSpPr>
          <p:cNvPr id="149507" name="Rectangle 3"/>
          <p:cNvSpPr>
            <a:spLocks noGrp="1" noChangeArrowheads="1"/>
          </p:cNvSpPr>
          <p:nvPr>
            <p:ph idx="1"/>
          </p:nvPr>
        </p:nvSpPr>
        <p:spPr>
          <a:xfrm>
            <a:off x="762000" y="1295400"/>
            <a:ext cx="5943600" cy="5257800"/>
          </a:xfrm>
        </p:spPr>
        <p:txBody>
          <a:bodyPr/>
          <a:lstStyle/>
          <a:p>
            <a:pPr marL="234950" indent="-234950"/>
            <a:r>
              <a:rPr lang="en-US" sz="2000"/>
              <a:t>Understand the effects of -</a:t>
            </a:r>
            <a:r>
              <a:rPr lang="en-US"/>
              <a:t>  </a:t>
            </a:r>
          </a:p>
          <a:p>
            <a:pPr marL="519113" lvl="1" indent="-169863"/>
            <a:r>
              <a:rPr lang="en-US" sz="1800"/>
              <a:t>CO</a:t>
            </a:r>
            <a:r>
              <a:rPr lang="en-US" sz="1800" baseline="-25000"/>
              <a:t>2</a:t>
            </a:r>
            <a:r>
              <a:rPr lang="en-US" sz="1800"/>
              <a:t>, and O</a:t>
            </a:r>
            <a:r>
              <a:rPr lang="en-US" sz="1800" baseline="-25000"/>
              <a:t>3</a:t>
            </a:r>
            <a:r>
              <a:rPr lang="en-US" sz="1800"/>
              <a:t> levels </a:t>
            </a:r>
            <a:r>
              <a:rPr lang="en-US" sz="1800">
                <a:sym typeface="Wingdings" pitchFamily="2" charset="2"/>
              </a:rPr>
              <a:t></a:t>
            </a:r>
            <a:r>
              <a:rPr lang="en-US" sz="1800"/>
              <a:t> genetic, epigenetic changes in crops</a:t>
            </a:r>
          </a:p>
          <a:p>
            <a:pPr marL="519113" lvl="1" indent="-169863"/>
            <a:endParaRPr lang="en-US"/>
          </a:p>
          <a:p>
            <a:pPr marL="234950" indent="-234950"/>
            <a:r>
              <a:rPr lang="en-US" sz="2000"/>
              <a:t>Multidisciplinary initiative that integrates BNL leadership areas in:</a:t>
            </a:r>
          </a:p>
          <a:p>
            <a:pPr marL="519113" lvl="1" indent="-169863"/>
            <a:r>
              <a:rPr lang="en-US" sz="1800"/>
              <a:t>Plant biology – imaging, genetics, plant-endophyte systems</a:t>
            </a:r>
          </a:p>
          <a:p>
            <a:pPr marL="519113" lvl="1" indent="-169863"/>
            <a:r>
              <a:rPr lang="en-US" sz="1800"/>
              <a:t>Climate science – cloud &amp; aerosol science, FACE technology, climate modeling</a:t>
            </a:r>
          </a:p>
          <a:p>
            <a:pPr marL="519113" lvl="1" indent="-169863"/>
            <a:r>
              <a:rPr lang="en-US" sz="1800"/>
              <a:t>Energy policy – MARKAL program</a:t>
            </a:r>
          </a:p>
          <a:p>
            <a:pPr marL="519113" lvl="1" indent="-169863"/>
            <a:endParaRPr lang="en-US"/>
          </a:p>
          <a:p>
            <a:pPr marL="234950" indent="-234950"/>
            <a:r>
              <a:rPr lang="en-US" sz="2000"/>
              <a:t>Leverages NYCCS, NSLS, NSLS-II</a:t>
            </a:r>
          </a:p>
          <a:p>
            <a:pPr marL="519113" lvl="1" indent="-169863"/>
            <a:r>
              <a:rPr lang="en-US" sz="1800"/>
              <a:t>Large climate modeling effort</a:t>
            </a:r>
          </a:p>
        </p:txBody>
      </p:sp>
      <p:grpSp>
        <p:nvGrpSpPr>
          <p:cNvPr id="149508" name="Group 4"/>
          <p:cNvGrpSpPr>
            <a:grpSpLocks/>
          </p:cNvGrpSpPr>
          <p:nvPr/>
        </p:nvGrpSpPr>
        <p:grpSpPr bwMode="auto">
          <a:xfrm>
            <a:off x="6781800" y="1905000"/>
            <a:ext cx="1981200" cy="4038600"/>
            <a:chOff x="4080" y="567"/>
            <a:chExt cx="1440" cy="2888"/>
          </a:xfrm>
        </p:grpSpPr>
        <p:pic>
          <p:nvPicPr>
            <p:cNvPr id="149509" name="Picture 5" descr="ASpen_overview_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 y="1538"/>
              <a:ext cx="1440" cy="9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9510" name="Picture 6" descr="Photo of plant apparatu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 y="567"/>
              <a:ext cx="1440" cy="9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9511" name="Picture 7" descr="New York Blue by Brookhaven National Laborato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0" y="2496"/>
              <a:ext cx="1440" cy="9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t>Nanoscience – CFN </a:t>
            </a:r>
          </a:p>
        </p:txBody>
      </p:sp>
      <p:sp>
        <p:nvSpPr>
          <p:cNvPr id="151555" name="Rectangle 3"/>
          <p:cNvSpPr>
            <a:spLocks noGrp="1" noChangeArrowheads="1"/>
          </p:cNvSpPr>
          <p:nvPr>
            <p:ph idx="1"/>
          </p:nvPr>
        </p:nvSpPr>
        <p:spPr>
          <a:xfrm>
            <a:off x="757238" y="1219200"/>
            <a:ext cx="5948362" cy="5181600"/>
          </a:xfrm>
          <a:noFill/>
        </p:spPr>
        <p:txBody>
          <a:bodyPr/>
          <a:lstStyle/>
          <a:p>
            <a:pPr marL="234950" indent="-234950"/>
            <a:r>
              <a:rPr lang="en-US" sz="2000" dirty="0" err="1"/>
              <a:t>Nanomaterials</a:t>
            </a:r>
            <a:r>
              <a:rPr lang="en-US" sz="2000" dirty="0"/>
              <a:t> </a:t>
            </a:r>
            <a:r>
              <a:rPr lang="en-US" sz="2000" dirty="0" smtClean="0"/>
              <a:t>(small clusters of atoms)</a:t>
            </a:r>
          </a:p>
          <a:p>
            <a:pPr marL="0" indent="0">
              <a:buNone/>
            </a:pPr>
            <a:r>
              <a:rPr lang="en-US" sz="2000" dirty="0" smtClean="0"/>
              <a:t>      act differently than </a:t>
            </a:r>
            <a:r>
              <a:rPr lang="en-US" sz="2000" dirty="0"/>
              <a:t>bulk materials</a:t>
            </a:r>
          </a:p>
          <a:p>
            <a:pPr marL="234950" indent="-234950">
              <a:buFont typeface="Wingdings" pitchFamily="2" charset="2"/>
              <a:buNone/>
            </a:pPr>
            <a:r>
              <a:rPr lang="en-US" dirty="0"/>
              <a:t> </a:t>
            </a:r>
          </a:p>
          <a:p>
            <a:pPr marL="234950" indent="-234950"/>
            <a:r>
              <a:rPr lang="en-US" sz="2000" dirty="0"/>
              <a:t>BNL focus - </a:t>
            </a:r>
            <a:r>
              <a:rPr lang="en-US" sz="2000" dirty="0" err="1"/>
              <a:t>Nanoscale</a:t>
            </a:r>
            <a:r>
              <a:rPr lang="en-US" sz="2000" dirty="0"/>
              <a:t> materials to address </a:t>
            </a:r>
          </a:p>
          <a:p>
            <a:pPr marL="519113" lvl="1" indent="-169863">
              <a:buFont typeface="Times" pitchFamily="36" charset="0"/>
              <a:buNone/>
            </a:pPr>
            <a:r>
              <a:rPr lang="en-US" sz="2000" dirty="0"/>
              <a:t>the Nation's challenges in energy security </a:t>
            </a:r>
          </a:p>
          <a:p>
            <a:pPr marL="234950" indent="-234950"/>
            <a:endParaRPr lang="en-US" sz="2000" dirty="0"/>
          </a:p>
          <a:p>
            <a:pPr marL="234950" indent="-234950"/>
            <a:r>
              <a:rPr lang="en-US" sz="2000" dirty="0"/>
              <a:t>Full CFN operations began in FY08</a:t>
            </a:r>
          </a:p>
          <a:p>
            <a:pPr marL="519113" lvl="1" indent="-169863"/>
            <a:r>
              <a:rPr lang="en-US" sz="2000" dirty="0"/>
              <a:t>Over </a:t>
            </a:r>
            <a:r>
              <a:rPr lang="en-US" sz="2000" dirty="0" smtClean="0"/>
              <a:t>300 users</a:t>
            </a:r>
            <a:endParaRPr lang="en-US" sz="2000" dirty="0"/>
          </a:p>
          <a:p>
            <a:pPr marL="234950" indent="-234950"/>
            <a:endParaRPr lang="en-US" sz="2000" dirty="0"/>
          </a:p>
          <a:p>
            <a:pPr marL="234950" indent="-234950"/>
            <a:r>
              <a:rPr lang="en-US" sz="2000" dirty="0"/>
              <a:t>Research highlights</a:t>
            </a:r>
          </a:p>
          <a:p>
            <a:pPr marL="519113" lvl="1" indent="-169863"/>
            <a:r>
              <a:rPr lang="en-US" sz="2000" dirty="0"/>
              <a:t>Self-assembled 3-D crystalline structures </a:t>
            </a:r>
            <a:r>
              <a:rPr lang="en-US" sz="2000" dirty="0" smtClean="0"/>
              <a:t>of </a:t>
            </a:r>
            <a:r>
              <a:rPr lang="en-US" sz="2000" dirty="0"/>
              <a:t>gold nanoparticles using single-strand DNA</a:t>
            </a:r>
          </a:p>
          <a:p>
            <a:pPr marL="519113" lvl="1" indent="-169863">
              <a:buFontTx/>
              <a:buChar char="•"/>
            </a:pPr>
            <a:r>
              <a:rPr lang="en-US" sz="2000" dirty="0"/>
              <a:t>Breakthrough in catalysts for ethanol fuel cells</a:t>
            </a:r>
          </a:p>
        </p:txBody>
      </p:sp>
      <p:pic>
        <p:nvPicPr>
          <p:cNvPr id="151556" name="Picture 4" descr="banner-2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85800"/>
            <a:ext cx="3505200" cy="1335088"/>
          </a:xfrm>
          <a:prstGeom prst="rect">
            <a:avLst/>
          </a:prstGeom>
          <a:noFill/>
          <a:extLst>
            <a:ext uri="{909E8E84-426E-40DD-AFC4-6F175D3DCCD1}">
              <a14:hiddenFill xmlns:a14="http://schemas.microsoft.com/office/drawing/2010/main">
                <a:solidFill>
                  <a:srgbClr val="FFFFFF"/>
                </a:solidFill>
              </a14:hiddenFill>
            </a:ext>
          </a:extLst>
        </p:spPr>
      </p:pic>
      <p:pic>
        <p:nvPicPr>
          <p:cNvPr id="151557" name="Picture 5" descr="Model of a ternary electrocatalyst for ethanol oxid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10000"/>
            <a:ext cx="2057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6" descr="cover_na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133600"/>
            <a:ext cx="2057400" cy="27432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539750" y="185738"/>
            <a:ext cx="8102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t>NanoCatalysis Research: 3D Nanoparticles </a:t>
            </a:r>
          </a:p>
        </p:txBody>
      </p:sp>
      <p:grpSp>
        <p:nvGrpSpPr>
          <p:cNvPr id="161795" name="Group 3"/>
          <p:cNvGrpSpPr>
            <a:grpSpLocks/>
          </p:cNvGrpSpPr>
          <p:nvPr/>
        </p:nvGrpSpPr>
        <p:grpSpPr bwMode="auto">
          <a:xfrm>
            <a:off x="2593975" y="1100138"/>
            <a:ext cx="2176463" cy="1063625"/>
            <a:chOff x="1643" y="683"/>
            <a:chExt cx="1371" cy="670"/>
          </a:xfrm>
        </p:grpSpPr>
        <p:sp>
          <p:nvSpPr>
            <p:cNvPr id="161796" name="Oval 4"/>
            <p:cNvSpPr>
              <a:spLocks noChangeArrowheads="1"/>
            </p:cNvSpPr>
            <p:nvPr/>
          </p:nvSpPr>
          <p:spPr bwMode="auto">
            <a:xfrm>
              <a:off x="2347" y="994"/>
              <a:ext cx="337" cy="247"/>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sz="1600" b="1"/>
                <a:t>Au</a:t>
              </a:r>
            </a:p>
          </p:txBody>
        </p:sp>
        <p:sp>
          <p:nvSpPr>
            <p:cNvPr id="161797" name="Rectangle 5"/>
            <p:cNvSpPr>
              <a:spLocks noChangeArrowheads="1"/>
            </p:cNvSpPr>
            <p:nvPr/>
          </p:nvSpPr>
          <p:spPr bwMode="auto">
            <a:xfrm>
              <a:off x="1906" y="1196"/>
              <a:ext cx="1108" cy="15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pPr>
              <a:r>
                <a:rPr lang="en-US" sz="1600" b="1"/>
                <a:t>     </a:t>
              </a:r>
              <a:r>
                <a:rPr lang="en-US" sz="1600" b="1">
                  <a:solidFill>
                    <a:schemeClr val="bg1"/>
                  </a:solidFill>
                </a:rPr>
                <a:t>TiO</a:t>
              </a:r>
              <a:r>
                <a:rPr lang="en-US" sz="1600" b="1" baseline="-25000">
                  <a:solidFill>
                    <a:schemeClr val="bg1"/>
                  </a:solidFill>
                </a:rPr>
                <a:t>2</a:t>
              </a:r>
              <a:endParaRPr lang="en-US" sz="1600" b="1">
                <a:solidFill>
                  <a:schemeClr val="bg1"/>
                </a:solidFill>
              </a:endParaRPr>
            </a:p>
          </p:txBody>
        </p:sp>
        <p:grpSp>
          <p:nvGrpSpPr>
            <p:cNvPr id="161798" name="Group 6"/>
            <p:cNvGrpSpPr>
              <a:grpSpLocks/>
            </p:cNvGrpSpPr>
            <p:nvPr/>
          </p:nvGrpSpPr>
          <p:grpSpPr bwMode="auto">
            <a:xfrm>
              <a:off x="1643" y="683"/>
              <a:ext cx="485" cy="371"/>
              <a:chOff x="1643" y="683"/>
              <a:chExt cx="485" cy="371"/>
            </a:xfrm>
          </p:grpSpPr>
          <p:sp>
            <p:nvSpPr>
              <p:cNvPr id="161799" name="Text Box 7"/>
              <p:cNvSpPr txBox="1">
                <a:spLocks noChangeArrowheads="1"/>
              </p:cNvSpPr>
              <p:nvPr/>
            </p:nvSpPr>
            <p:spPr bwMode="auto">
              <a:xfrm>
                <a:off x="1643" y="683"/>
                <a:ext cx="3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0033CC"/>
                    </a:solidFill>
                  </a:rPr>
                  <a:t>SO</a:t>
                </a:r>
                <a:r>
                  <a:rPr lang="en-US" sz="1600" b="1" baseline="-25000">
                    <a:solidFill>
                      <a:srgbClr val="0033CC"/>
                    </a:solidFill>
                  </a:rPr>
                  <a:t>2</a:t>
                </a:r>
                <a:endParaRPr lang="en-US" sz="1600" b="1">
                  <a:solidFill>
                    <a:srgbClr val="0033CC"/>
                  </a:solidFill>
                </a:endParaRPr>
              </a:p>
            </p:txBody>
          </p:sp>
          <p:sp>
            <p:nvSpPr>
              <p:cNvPr id="161800" name="Line 8"/>
              <p:cNvSpPr>
                <a:spLocks noChangeShapeType="1"/>
              </p:cNvSpPr>
              <p:nvPr/>
            </p:nvSpPr>
            <p:spPr bwMode="auto">
              <a:xfrm>
                <a:off x="1927" y="882"/>
                <a:ext cx="201" cy="17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1801" name="Text Box 9"/>
            <p:cNvSpPr txBox="1">
              <a:spLocks noChangeArrowheads="1"/>
            </p:cNvSpPr>
            <p:nvPr/>
          </p:nvSpPr>
          <p:spPr bwMode="auto">
            <a:xfrm>
              <a:off x="2220" y="741"/>
              <a:ext cx="3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0033CC"/>
                  </a:solidFill>
                </a:rPr>
                <a:t>SO</a:t>
              </a:r>
              <a:r>
                <a:rPr lang="en-US" sz="1600" b="1" baseline="-25000">
                  <a:solidFill>
                    <a:srgbClr val="0033CC"/>
                  </a:solidFill>
                </a:rPr>
                <a:t>2</a:t>
              </a:r>
              <a:endParaRPr lang="en-US" sz="1600" b="1">
                <a:solidFill>
                  <a:srgbClr val="0033CC"/>
                </a:solidFill>
              </a:endParaRPr>
            </a:p>
          </p:txBody>
        </p:sp>
        <p:sp>
          <p:nvSpPr>
            <p:cNvPr id="161802" name="Line 10"/>
            <p:cNvSpPr>
              <a:spLocks noChangeShapeType="1"/>
            </p:cNvSpPr>
            <p:nvPr/>
          </p:nvSpPr>
          <p:spPr bwMode="auto">
            <a:xfrm>
              <a:off x="2385" y="926"/>
              <a:ext cx="0" cy="1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3" name="Text Box 11"/>
            <p:cNvSpPr txBox="1">
              <a:spLocks noChangeArrowheads="1"/>
            </p:cNvSpPr>
            <p:nvPr/>
          </p:nvSpPr>
          <p:spPr bwMode="auto">
            <a:xfrm>
              <a:off x="2549" y="748"/>
              <a:ext cx="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FF0000"/>
                  </a:solidFill>
                </a:rPr>
                <a:t>S</a:t>
              </a:r>
            </a:p>
          </p:txBody>
        </p:sp>
        <p:sp>
          <p:nvSpPr>
            <p:cNvPr id="161804" name="Line 12"/>
            <p:cNvSpPr>
              <a:spLocks noChangeShapeType="1"/>
            </p:cNvSpPr>
            <p:nvPr/>
          </p:nvSpPr>
          <p:spPr bwMode="auto">
            <a:xfrm>
              <a:off x="2646" y="925"/>
              <a:ext cx="0" cy="1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1805" name="Text Box 13"/>
          <p:cNvSpPr txBox="1">
            <a:spLocks noChangeArrowheads="1"/>
          </p:cNvSpPr>
          <p:nvPr/>
        </p:nvSpPr>
        <p:spPr bwMode="auto">
          <a:xfrm>
            <a:off x="4913313" y="4043363"/>
            <a:ext cx="3981450" cy="68580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00" b="1">
                <a:latin typeface="Comic Sans MS" pitchFamily="66" charset="0"/>
              </a:rPr>
              <a:t>Au/TiO</a:t>
            </a:r>
            <a:r>
              <a:rPr lang="en-US" sz="1600" b="1" baseline="-25000">
                <a:latin typeface="Comic Sans MS" pitchFamily="66" charset="0"/>
              </a:rPr>
              <a:t>2</a:t>
            </a:r>
            <a:r>
              <a:rPr lang="en-US" sz="1600" b="1">
                <a:latin typeface="Comic Sans MS" pitchFamily="66" charset="0"/>
              </a:rPr>
              <a:t> catalyst is 7-10 times more active than commercial catalyst.</a:t>
            </a:r>
          </a:p>
        </p:txBody>
      </p:sp>
      <p:grpSp>
        <p:nvGrpSpPr>
          <p:cNvPr id="161806" name="Group 14"/>
          <p:cNvGrpSpPr>
            <a:grpSpLocks/>
          </p:cNvGrpSpPr>
          <p:nvPr/>
        </p:nvGrpSpPr>
        <p:grpSpPr bwMode="auto">
          <a:xfrm>
            <a:off x="522288" y="2332038"/>
            <a:ext cx="8181975" cy="3916362"/>
            <a:chOff x="329" y="1469"/>
            <a:chExt cx="5154" cy="2467"/>
          </a:xfrm>
        </p:grpSpPr>
        <p:grpSp>
          <p:nvGrpSpPr>
            <p:cNvPr id="161807" name="Group 15"/>
            <p:cNvGrpSpPr>
              <a:grpSpLocks/>
            </p:cNvGrpSpPr>
            <p:nvPr/>
          </p:nvGrpSpPr>
          <p:grpSpPr bwMode="auto">
            <a:xfrm>
              <a:off x="2343" y="1835"/>
              <a:ext cx="3140" cy="592"/>
              <a:chOff x="2343" y="1835"/>
              <a:chExt cx="3140" cy="592"/>
            </a:xfrm>
          </p:grpSpPr>
          <p:sp>
            <p:nvSpPr>
              <p:cNvPr id="161808" name="Text Box 16"/>
              <p:cNvSpPr txBox="1">
                <a:spLocks noChangeArrowheads="1"/>
              </p:cNvSpPr>
              <p:nvPr/>
            </p:nvSpPr>
            <p:spPr bwMode="auto">
              <a:xfrm>
                <a:off x="3134" y="1835"/>
                <a:ext cx="2349" cy="59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00" b="1">
                    <a:latin typeface="Comic Sans MS" pitchFamily="66" charset="0"/>
                  </a:rPr>
                  <a:t>Au nanoparticles  supported on TiO</a:t>
                </a:r>
                <a:r>
                  <a:rPr lang="en-US" sz="1600" b="1" baseline="-25000">
                    <a:latin typeface="Comic Sans MS" pitchFamily="66" charset="0"/>
                  </a:rPr>
                  <a:t>2</a:t>
                </a:r>
                <a:r>
                  <a:rPr lang="en-US" sz="1600" b="1">
                    <a:latin typeface="Comic Sans MS" pitchFamily="66" charset="0"/>
                  </a:rPr>
                  <a:t> are extremely  reactive towards SO</a:t>
                </a:r>
                <a:r>
                  <a:rPr lang="en-US" sz="1600" b="1" baseline="-25000">
                    <a:latin typeface="Comic Sans MS" pitchFamily="66" charset="0"/>
                  </a:rPr>
                  <a:t>2</a:t>
                </a:r>
                <a:r>
                  <a:rPr lang="en-US" sz="1600" b="1">
                    <a:latin typeface="Comic Sans MS" pitchFamily="66" charset="0"/>
                  </a:rPr>
                  <a:t>.</a:t>
                </a:r>
              </a:p>
            </p:txBody>
          </p:sp>
          <p:sp>
            <p:nvSpPr>
              <p:cNvPr id="161809" name="AutoShape 17"/>
              <p:cNvSpPr>
                <a:spLocks noChangeArrowheads="1"/>
              </p:cNvSpPr>
              <p:nvPr/>
            </p:nvSpPr>
            <p:spPr bwMode="auto">
              <a:xfrm>
                <a:off x="2343" y="2013"/>
                <a:ext cx="791" cy="172"/>
              </a:xfrm>
              <a:prstGeom prst="rightArrow">
                <a:avLst>
                  <a:gd name="adj1" fmla="val 50000"/>
                  <a:gd name="adj2" fmla="val 114971"/>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endParaRPr lang="en-US" b="1">
                  <a:solidFill>
                    <a:srgbClr val="FF9900"/>
                  </a:solidFill>
                </a:endParaRPr>
              </a:p>
            </p:txBody>
          </p:sp>
        </p:grpSp>
        <p:grpSp>
          <p:nvGrpSpPr>
            <p:cNvPr id="161810" name="Group 18"/>
            <p:cNvGrpSpPr>
              <a:grpSpLocks/>
            </p:cNvGrpSpPr>
            <p:nvPr/>
          </p:nvGrpSpPr>
          <p:grpSpPr bwMode="auto">
            <a:xfrm>
              <a:off x="329" y="1469"/>
              <a:ext cx="5154" cy="2467"/>
              <a:chOff x="329" y="1469"/>
              <a:chExt cx="5154" cy="2467"/>
            </a:xfrm>
          </p:grpSpPr>
          <p:grpSp>
            <p:nvGrpSpPr>
              <p:cNvPr id="161811" name="Group 19"/>
              <p:cNvGrpSpPr>
                <a:grpSpLocks/>
              </p:cNvGrpSpPr>
              <p:nvPr/>
            </p:nvGrpSpPr>
            <p:grpSpPr bwMode="auto">
              <a:xfrm>
                <a:off x="2343" y="3087"/>
                <a:ext cx="3140" cy="664"/>
                <a:chOff x="2343" y="3087"/>
                <a:chExt cx="3140" cy="664"/>
              </a:xfrm>
            </p:grpSpPr>
            <p:sp>
              <p:nvSpPr>
                <p:cNvPr id="161812" name="Text Box 20"/>
                <p:cNvSpPr txBox="1">
                  <a:spLocks noChangeArrowheads="1"/>
                </p:cNvSpPr>
                <p:nvPr/>
              </p:nvSpPr>
              <p:spPr bwMode="auto">
                <a:xfrm>
                  <a:off x="3134" y="3087"/>
                  <a:ext cx="2349" cy="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00" b="1">
                      <a:latin typeface="Comic Sans MS" pitchFamily="66" charset="0"/>
                    </a:rPr>
                    <a:t>Bulk metallic Au and TiO</a:t>
                  </a:r>
                  <a:r>
                    <a:rPr lang="en-US" sz="1600" b="1" baseline="-25000">
                      <a:latin typeface="Comic Sans MS" pitchFamily="66" charset="0"/>
                    </a:rPr>
                    <a:t>2</a:t>
                  </a:r>
                  <a:r>
                    <a:rPr lang="en-US" sz="1600" b="1">
                      <a:latin typeface="Comic Sans MS" pitchFamily="66" charset="0"/>
                    </a:rPr>
                    <a:t> exhibit a </a:t>
                  </a:r>
                </a:p>
                <a:p>
                  <a:pPr>
                    <a:spcBef>
                      <a:spcPct val="20000"/>
                    </a:spcBef>
                  </a:pPr>
                  <a:r>
                    <a:rPr lang="en-US" sz="1600" b="1">
                      <a:latin typeface="Comic Sans MS" pitchFamily="66" charset="0"/>
                    </a:rPr>
                    <a:t>low reactivity for the dissociation </a:t>
                  </a:r>
                </a:p>
                <a:p>
                  <a:pPr>
                    <a:spcBef>
                      <a:spcPct val="20000"/>
                    </a:spcBef>
                  </a:pPr>
                  <a:r>
                    <a:rPr lang="en-US" sz="1600" b="1">
                      <a:latin typeface="Comic Sans MS" pitchFamily="66" charset="0"/>
                    </a:rPr>
                    <a:t>of SO</a:t>
                  </a:r>
                  <a:r>
                    <a:rPr lang="en-US" sz="1600" b="1" baseline="-25000">
                      <a:latin typeface="Comic Sans MS" pitchFamily="66" charset="0"/>
                    </a:rPr>
                    <a:t>2.</a:t>
                  </a:r>
                  <a:endParaRPr lang="en-US" sz="1600" b="1">
                    <a:latin typeface="Comic Sans MS" pitchFamily="66" charset="0"/>
                  </a:endParaRPr>
                </a:p>
              </p:txBody>
            </p:sp>
            <p:sp>
              <p:nvSpPr>
                <p:cNvPr id="161813" name="AutoShape 21"/>
                <p:cNvSpPr>
                  <a:spLocks noChangeArrowheads="1"/>
                </p:cNvSpPr>
                <p:nvPr/>
              </p:nvSpPr>
              <p:spPr bwMode="auto">
                <a:xfrm>
                  <a:off x="2343" y="3266"/>
                  <a:ext cx="791" cy="172"/>
                </a:xfrm>
                <a:prstGeom prst="rightArrow">
                  <a:avLst>
                    <a:gd name="adj1" fmla="val 50000"/>
                    <a:gd name="adj2" fmla="val 114971"/>
                  </a:avLst>
                </a:prstGeom>
                <a:solidFill>
                  <a:srgbClr val="0033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1814" name="Group 22"/>
              <p:cNvGrpSpPr>
                <a:grpSpLocks/>
              </p:cNvGrpSpPr>
              <p:nvPr/>
            </p:nvGrpSpPr>
            <p:grpSpPr bwMode="auto">
              <a:xfrm>
                <a:off x="329" y="1469"/>
                <a:ext cx="2624" cy="2467"/>
                <a:chOff x="329" y="1469"/>
                <a:chExt cx="2624" cy="2467"/>
              </a:xfrm>
            </p:grpSpPr>
            <p:graphicFrame>
              <p:nvGraphicFramePr>
                <p:cNvPr id="161815" name="Object 23"/>
                <p:cNvGraphicFramePr>
                  <a:graphicFrameLocks noChangeAspect="1"/>
                </p:cNvGraphicFramePr>
                <p:nvPr/>
              </p:nvGraphicFramePr>
              <p:xfrm>
                <a:off x="329" y="1522"/>
                <a:ext cx="2039" cy="2414"/>
              </p:xfrm>
              <a:graphic>
                <a:graphicData uri="http://schemas.openxmlformats.org/presentationml/2006/ole">
                  <mc:AlternateContent xmlns:mc="http://schemas.openxmlformats.org/markup-compatibility/2006">
                    <mc:Choice xmlns:v="urn:schemas-microsoft-com:vml" Requires="v">
                      <p:oleObj spid="_x0000_s4124" name="SPW 6.0 Graph" r:id="rId4" imgW="5067360" imgH="5784480" progId="SigmaPlotGraphicObject.4">
                        <p:embed/>
                      </p:oleObj>
                    </mc:Choice>
                    <mc:Fallback>
                      <p:oleObj name="SPW 6.0 Graph" r:id="rId4" imgW="5067360" imgH="5784480" progId="SigmaPlotGraphicObjec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4742"/>
                            <a:stretch>
                              <a:fillRect/>
                            </a:stretch>
                          </p:blipFill>
                          <p:spPr bwMode="auto">
                            <a:xfrm>
                              <a:off x="329" y="1522"/>
                              <a:ext cx="2039" cy="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816" name="Rectangle 24"/>
                <p:cNvSpPr>
                  <a:spLocks noChangeAspect="1" noChangeArrowheads="1"/>
                </p:cNvSpPr>
                <p:nvPr/>
              </p:nvSpPr>
              <p:spPr bwMode="auto">
                <a:xfrm>
                  <a:off x="2317" y="2121"/>
                  <a:ext cx="4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1400" b="1">
                      <a:solidFill>
                        <a:srgbClr val="FF9900"/>
                      </a:solidFill>
                    </a:rPr>
                    <a:t>3-5 nm</a:t>
                  </a:r>
                </a:p>
              </p:txBody>
            </p:sp>
            <p:sp>
              <p:nvSpPr>
                <p:cNvPr id="161817" name="Rectangle 25"/>
                <p:cNvSpPr>
                  <a:spLocks noChangeAspect="1" noChangeArrowheads="1"/>
                </p:cNvSpPr>
                <p:nvPr/>
              </p:nvSpPr>
              <p:spPr bwMode="auto">
                <a:xfrm>
                  <a:off x="2286" y="2428"/>
                  <a:ext cx="55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1400" b="1">
                      <a:solidFill>
                        <a:srgbClr val="FF9900"/>
                      </a:solidFill>
                    </a:rPr>
                    <a:t>2-3 nm</a:t>
                  </a:r>
                </a:p>
              </p:txBody>
            </p:sp>
            <p:sp>
              <p:nvSpPr>
                <p:cNvPr id="161818" name="Text Box 26"/>
                <p:cNvSpPr txBox="1">
                  <a:spLocks noChangeAspect="1" noChangeArrowheads="1"/>
                </p:cNvSpPr>
                <p:nvPr/>
              </p:nvSpPr>
              <p:spPr bwMode="auto">
                <a:xfrm>
                  <a:off x="2280" y="1469"/>
                  <a:ext cx="6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1600" b="1">
                      <a:solidFill>
                        <a:srgbClr val="FF9900"/>
                      </a:solidFill>
                    </a:rPr>
                    <a:t>Au </a:t>
                  </a:r>
                </a:p>
                <a:p>
                  <a:pPr algn="ctr">
                    <a:spcBef>
                      <a:spcPct val="20000"/>
                    </a:spcBef>
                  </a:pPr>
                  <a:r>
                    <a:rPr lang="en-US" sz="1600" b="1">
                      <a:solidFill>
                        <a:srgbClr val="FF9900"/>
                      </a:solidFill>
                    </a:rPr>
                    <a:t>particle </a:t>
                  </a:r>
                </a:p>
                <a:p>
                  <a:pPr algn="ctr">
                    <a:spcBef>
                      <a:spcPct val="20000"/>
                    </a:spcBef>
                  </a:pPr>
                  <a:r>
                    <a:rPr lang="en-US" sz="1600" b="1">
                      <a:solidFill>
                        <a:srgbClr val="FF9900"/>
                      </a:solidFill>
                    </a:rPr>
                    <a:t>size</a:t>
                  </a:r>
                </a:p>
              </p:txBody>
            </p:sp>
            <p:sp>
              <p:nvSpPr>
                <p:cNvPr id="161819" name="Rectangle 27"/>
                <p:cNvSpPr>
                  <a:spLocks noChangeAspect="1" noChangeArrowheads="1"/>
                </p:cNvSpPr>
                <p:nvPr/>
              </p:nvSpPr>
              <p:spPr bwMode="auto">
                <a:xfrm>
                  <a:off x="2310" y="2835"/>
                  <a:ext cx="47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1400" b="1">
                      <a:solidFill>
                        <a:srgbClr val="FF9900"/>
                      </a:solidFill>
                    </a:rPr>
                    <a:t>&gt; 1 nm</a:t>
                  </a:r>
                </a:p>
              </p:txBody>
            </p:sp>
            <p:sp>
              <p:nvSpPr>
                <p:cNvPr id="161820" name="Line 28"/>
                <p:cNvSpPr>
                  <a:spLocks noChangeShapeType="1"/>
                </p:cNvSpPr>
                <p:nvPr/>
              </p:nvSpPr>
              <p:spPr bwMode="auto">
                <a:xfrm>
                  <a:off x="1766" y="1900"/>
                  <a:ext cx="7" cy="107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21" name="Line 29"/>
                <p:cNvSpPr>
                  <a:spLocks noChangeShapeType="1"/>
                </p:cNvSpPr>
                <p:nvPr/>
              </p:nvSpPr>
              <p:spPr bwMode="auto">
                <a:xfrm>
                  <a:off x="1788" y="1938"/>
                  <a:ext cx="0" cy="104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22" name="Line 30"/>
                <p:cNvSpPr>
                  <a:spLocks noChangeShapeType="1"/>
                </p:cNvSpPr>
                <p:nvPr/>
              </p:nvSpPr>
              <p:spPr bwMode="auto">
                <a:xfrm>
                  <a:off x="1049" y="1899"/>
                  <a:ext cx="0" cy="1040"/>
                </a:xfrm>
                <a:prstGeom prst="line">
                  <a:avLst/>
                </a:prstGeom>
                <a:noFill/>
                <a:ln w="19050">
                  <a:solidFill>
                    <a:srgbClr val="00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61823" name="Group 31"/>
          <p:cNvGrpSpPr>
            <a:grpSpLocks/>
          </p:cNvGrpSpPr>
          <p:nvPr/>
        </p:nvGrpSpPr>
        <p:grpSpPr bwMode="auto">
          <a:xfrm>
            <a:off x="5122863" y="1095375"/>
            <a:ext cx="3732212" cy="1811338"/>
            <a:chOff x="3227" y="690"/>
            <a:chExt cx="2351" cy="1141"/>
          </a:xfrm>
        </p:grpSpPr>
        <p:pic>
          <p:nvPicPr>
            <p:cNvPr id="161824" name="Picture 32"/>
            <p:cNvPicPr>
              <a:picLocks noChangeAspect="1" noChangeArrowheads="1"/>
            </p:cNvPicPr>
            <p:nvPr/>
          </p:nvPicPr>
          <p:blipFill>
            <a:blip r:embed="rId6" cstate="print">
              <a:extLst>
                <a:ext uri="{28A0092B-C50C-407E-A947-70E740481C1C}">
                  <a14:useLocalDpi xmlns:a14="http://schemas.microsoft.com/office/drawing/2010/main" val="0"/>
                </a:ext>
              </a:extLst>
            </a:blip>
            <a:srcRect t="20978" b="14684"/>
            <a:stretch>
              <a:fillRect/>
            </a:stretch>
          </p:blipFill>
          <p:spPr bwMode="auto">
            <a:xfrm>
              <a:off x="3304" y="1044"/>
              <a:ext cx="2142"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825" name="Text Box 33"/>
            <p:cNvSpPr txBox="1">
              <a:spLocks noChangeArrowheads="1"/>
            </p:cNvSpPr>
            <p:nvPr/>
          </p:nvSpPr>
          <p:spPr bwMode="auto">
            <a:xfrm>
              <a:off x="3227" y="690"/>
              <a:ext cx="235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00" b="1"/>
                <a:t>Calculations show that SO</a:t>
              </a:r>
              <a:r>
                <a:rPr lang="en-US" sz="1600" b="1" baseline="-25000"/>
                <a:t>2</a:t>
              </a:r>
              <a:r>
                <a:rPr lang="en-US" sz="1600" b="1"/>
                <a:t> binds to both Au particle and TiO</a:t>
              </a:r>
              <a:r>
                <a:rPr lang="en-US" sz="1600" b="1" baseline="-25000"/>
                <a:t>2</a:t>
              </a:r>
              <a:r>
                <a:rPr lang="en-US" sz="1600" b="1"/>
                <a:t>support</a:t>
              </a:r>
            </a:p>
          </p:txBody>
        </p:sp>
      </p:grpSp>
      <p:sp>
        <p:nvSpPr>
          <p:cNvPr id="161826" name="Text Box 34"/>
          <p:cNvSpPr txBox="1">
            <a:spLocks noChangeArrowheads="1"/>
          </p:cNvSpPr>
          <p:nvPr/>
        </p:nvSpPr>
        <p:spPr bwMode="auto">
          <a:xfrm>
            <a:off x="327025" y="1109663"/>
            <a:ext cx="24955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00" b="1"/>
              <a:t>Supported metal nanoparticles can exhibit reactivity not characteristic of the bulk metal or support</a:t>
            </a:r>
          </a:p>
        </p:txBody>
      </p:sp>
      <p:sp>
        <p:nvSpPr>
          <p:cNvPr id="5" name="Slide Number Placeholder 4"/>
          <p:cNvSpPr>
            <a:spLocks noGrp="1"/>
          </p:cNvSpPr>
          <p:nvPr>
            <p:ph type="sldNum" sz="quarter" idx="12"/>
          </p:nvPr>
        </p:nvSpPr>
        <p:spPr/>
        <p:txBody>
          <a:bodyPr/>
          <a:lstStyle/>
          <a:p>
            <a:pPr>
              <a:defRPr/>
            </a:pPr>
            <a:fld id="{9682F52B-A2A9-4212-B851-4D4681D67801}" type="slidenum">
              <a:rPr lang="en-US" smtClean="0"/>
              <a:pPr>
                <a:defRPr/>
              </a:pPr>
              <a:t>19</a:t>
            </a:fld>
            <a:endParaRPr lang="en-US"/>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7311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24" name="Picture 4" descr="CBA-Landsa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8077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Grp="1" noChangeArrowheads="1"/>
          </p:cNvSpPr>
          <p:nvPr>
            <p:ph type="title"/>
          </p:nvPr>
        </p:nvSpPr>
        <p:spPr/>
        <p:txBody>
          <a:bodyPr/>
          <a:lstStyle/>
          <a:p>
            <a:r>
              <a:rPr lang="en-US"/>
              <a:t>Long Island and Brookhaven</a:t>
            </a:r>
          </a:p>
        </p:txBody>
      </p:sp>
      <p:sp>
        <p:nvSpPr>
          <p:cNvPr id="5" name="Slide Number Placeholder 4"/>
          <p:cNvSpPr>
            <a:spLocks noGrp="1"/>
          </p:cNvSpPr>
          <p:nvPr>
            <p:ph type="sldNum" sz="quarter" idx="12"/>
          </p:nvPr>
        </p:nvSpPr>
        <p:spPr/>
        <p:txBody>
          <a:bodyPr/>
          <a:lstStyle/>
          <a:p>
            <a:pPr>
              <a:defRPr/>
            </a:pPr>
            <a:fld id="{98ACB549-4C38-DA40-A59C-FF0C5FB744E6}" type="slidenum">
              <a:rPr lang="en-US" smtClean="0"/>
              <a:pPr>
                <a:defRPr/>
              </a:pPr>
              <a:t>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Energy</a:t>
            </a:r>
          </a:p>
        </p:txBody>
      </p:sp>
      <p:sp>
        <p:nvSpPr>
          <p:cNvPr id="147459" name="Rectangle 3"/>
          <p:cNvSpPr>
            <a:spLocks noGrp="1" noChangeArrowheads="1"/>
          </p:cNvSpPr>
          <p:nvPr>
            <p:ph idx="1"/>
          </p:nvPr>
        </p:nvSpPr>
        <p:spPr>
          <a:xfrm>
            <a:off x="762000" y="1371600"/>
            <a:ext cx="6324600" cy="5334000"/>
          </a:xfrm>
        </p:spPr>
        <p:txBody>
          <a:bodyPr/>
          <a:lstStyle/>
          <a:p>
            <a:pPr marL="234950" indent="-234950"/>
            <a:r>
              <a:rPr lang="en-US" sz="2000" dirty="0"/>
              <a:t>Advancing the effective conversion and use of renewable energy</a:t>
            </a:r>
          </a:p>
          <a:p>
            <a:pPr marL="568325" lvl="1" indent="-219075"/>
            <a:r>
              <a:rPr lang="en-US" sz="1800" dirty="0"/>
              <a:t>Superconductivity, catalysis, solar energy utilization, energy storage, and biofuels</a:t>
            </a:r>
          </a:p>
          <a:p>
            <a:pPr marL="234950" indent="-234950"/>
            <a:endParaRPr lang="en-US" sz="2000" dirty="0"/>
          </a:p>
          <a:p>
            <a:pPr marL="234950" indent="-234950"/>
            <a:r>
              <a:rPr lang="en-US" sz="2000" dirty="0"/>
              <a:t>DOE Energy Frontier Research Center</a:t>
            </a:r>
          </a:p>
          <a:p>
            <a:pPr marL="568325" lvl="1" indent="-219075"/>
            <a:r>
              <a:rPr lang="en-US" sz="1800" dirty="0"/>
              <a:t>BNL-led Center for Emergent Superconductivity funded ($22.5M over 5 years)</a:t>
            </a:r>
          </a:p>
          <a:p>
            <a:pPr marL="234950" indent="-234950"/>
            <a:endParaRPr lang="en-US" sz="2000" dirty="0"/>
          </a:p>
          <a:p>
            <a:pPr marL="234950" indent="-234950"/>
            <a:r>
              <a:rPr lang="en-US" sz="2000" dirty="0"/>
              <a:t>Host site for </a:t>
            </a:r>
            <a:r>
              <a:rPr lang="en-US" sz="2000" dirty="0" smtClean="0"/>
              <a:t>32 </a:t>
            </a:r>
            <a:r>
              <a:rPr lang="en-US" sz="2000" dirty="0"/>
              <a:t>MW solar PV power station</a:t>
            </a:r>
          </a:p>
          <a:p>
            <a:pPr marL="568325" lvl="1" indent="-219075"/>
            <a:r>
              <a:rPr lang="en-US" sz="1800" dirty="0"/>
              <a:t>Complete 2011</a:t>
            </a:r>
          </a:p>
          <a:p>
            <a:pPr marL="568325" lvl="1" indent="-219075"/>
            <a:r>
              <a:rPr lang="en-US" sz="1800" dirty="0"/>
              <a:t>Power plus research components</a:t>
            </a:r>
          </a:p>
          <a:p>
            <a:pPr marL="234950" indent="-234950"/>
            <a:endParaRPr lang="en-US" sz="2000" dirty="0"/>
          </a:p>
          <a:p>
            <a:pPr marL="234950" indent="-234950"/>
            <a:r>
              <a:rPr lang="en-US" sz="2000" dirty="0"/>
              <a:t>Increasing interactions with Federal, State and Industrial partners</a:t>
            </a:r>
          </a:p>
        </p:txBody>
      </p:sp>
      <p:grpSp>
        <p:nvGrpSpPr>
          <p:cNvPr id="147460" name="Group 4"/>
          <p:cNvGrpSpPr>
            <a:grpSpLocks/>
          </p:cNvGrpSpPr>
          <p:nvPr/>
        </p:nvGrpSpPr>
        <p:grpSpPr bwMode="auto">
          <a:xfrm>
            <a:off x="7088188" y="228600"/>
            <a:ext cx="1830387" cy="6400800"/>
            <a:chOff x="4465" y="144"/>
            <a:chExt cx="1153" cy="4032"/>
          </a:xfrm>
        </p:grpSpPr>
        <p:pic>
          <p:nvPicPr>
            <p:cNvPr id="147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 y="144"/>
              <a:ext cx="1152" cy="9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2" name="Picture 6"/>
            <p:cNvPicPr>
              <a:picLocks noChangeAspect="1" noChangeArrowheads="1"/>
            </p:cNvPicPr>
            <p:nvPr/>
          </p:nvPicPr>
          <p:blipFill>
            <a:blip r:embed="rId4">
              <a:extLst>
                <a:ext uri="{28A0092B-C50C-407E-A947-70E740481C1C}">
                  <a14:useLocalDpi xmlns:a14="http://schemas.microsoft.com/office/drawing/2010/main" val="0"/>
                </a:ext>
              </a:extLst>
            </a:blip>
            <a:srcRect t="6401" b="8002"/>
            <a:stretch>
              <a:fillRect/>
            </a:stretch>
          </p:blipFill>
          <p:spPr bwMode="auto">
            <a:xfrm>
              <a:off x="4466" y="976"/>
              <a:ext cx="1152" cy="857"/>
            </a:xfrm>
            <a:prstGeom prst="rect">
              <a:avLst/>
            </a:prstGeom>
            <a:noFill/>
            <a:ln w="190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7463" name="Group 7"/>
            <p:cNvGrpSpPr>
              <a:grpSpLocks/>
            </p:cNvGrpSpPr>
            <p:nvPr/>
          </p:nvGrpSpPr>
          <p:grpSpPr bwMode="auto">
            <a:xfrm>
              <a:off x="4465" y="1822"/>
              <a:ext cx="1152" cy="2354"/>
              <a:chOff x="4464" y="1822"/>
              <a:chExt cx="1152" cy="2354"/>
            </a:xfrm>
          </p:grpSpPr>
          <p:pic>
            <p:nvPicPr>
              <p:cNvPr id="147464" name="Picture 8" descr="Hydrogen Storage Materia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2580"/>
                <a:ext cx="1152" cy="8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7465" name="Picture 9" descr="pl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3390"/>
                <a:ext cx="1152" cy="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7466" name="Picture 10" descr="Etsuko Fuj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4" y="1822"/>
                <a:ext cx="1152" cy="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01613" y="96838"/>
            <a:ext cx="8637587" cy="1090612"/>
          </a:xfrm>
        </p:spPr>
        <p:txBody>
          <a:bodyPr anchor="t"/>
          <a:lstStyle/>
          <a:p>
            <a:pPr>
              <a:lnSpc>
                <a:spcPct val="100000"/>
              </a:lnSpc>
            </a:pPr>
            <a:r>
              <a:rPr lang="en-US" sz="2800" dirty="0" smtClean="0">
                <a:solidFill>
                  <a:srgbClr val="002060"/>
                </a:solidFill>
              </a:rPr>
              <a:t>Long Island Solar Farm, LLC constructed a Large Solar Plant on the BNL Campus</a:t>
            </a:r>
          </a:p>
        </p:txBody>
      </p:sp>
      <p:sp>
        <p:nvSpPr>
          <p:cNvPr id="15363" name="Content Placeholder 4"/>
          <p:cNvSpPr>
            <a:spLocks noGrp="1"/>
          </p:cNvSpPr>
          <p:nvPr>
            <p:ph idx="1"/>
          </p:nvPr>
        </p:nvSpPr>
        <p:spPr>
          <a:xfrm>
            <a:off x="330200" y="1127125"/>
            <a:ext cx="4878388" cy="5502275"/>
          </a:xfrm>
        </p:spPr>
        <p:txBody>
          <a:bodyPr/>
          <a:lstStyle/>
          <a:p>
            <a:pPr marL="0" indent="0">
              <a:buFont typeface="Wingdings" pitchFamily="2" charset="2"/>
              <a:buNone/>
            </a:pPr>
            <a:r>
              <a:rPr lang="en-US" sz="2200" dirty="0" smtClean="0">
                <a:latin typeface="Calibri" pitchFamily="34" charset="0"/>
                <a:cs typeface="Calibri" pitchFamily="34" charset="0"/>
              </a:rPr>
              <a:t>32 </a:t>
            </a:r>
            <a:r>
              <a:rPr lang="en-US" sz="2200" dirty="0" err="1" smtClean="0">
                <a:latin typeface="Calibri" pitchFamily="34" charset="0"/>
                <a:cs typeface="Calibri" pitchFamily="34" charset="0"/>
              </a:rPr>
              <a:t>MWac</a:t>
            </a:r>
            <a:r>
              <a:rPr lang="en-US" sz="2200" dirty="0" smtClean="0">
                <a:latin typeface="Calibri" pitchFamily="34" charset="0"/>
                <a:cs typeface="Calibri" pitchFamily="34" charset="0"/>
              </a:rPr>
              <a:t> grid-connected  solar PV plant</a:t>
            </a:r>
          </a:p>
          <a:p>
            <a:pPr marL="0" indent="0">
              <a:lnSpc>
                <a:spcPct val="120000"/>
              </a:lnSpc>
              <a:buFont typeface="Wingdings" pitchFamily="2" charset="2"/>
              <a:buNone/>
            </a:pPr>
            <a:r>
              <a:rPr lang="en-US" sz="2200" dirty="0" smtClean="0">
                <a:latin typeface="Calibri" pitchFamily="34" charset="0"/>
                <a:cs typeface="Calibri" pitchFamily="34" charset="0"/>
              </a:rPr>
              <a:t>Located on 195 acres on BNL campus</a:t>
            </a:r>
          </a:p>
          <a:p>
            <a:pPr marL="0" indent="0">
              <a:lnSpc>
                <a:spcPct val="120000"/>
              </a:lnSpc>
              <a:buFont typeface="Wingdings" pitchFamily="2" charset="2"/>
              <a:buNone/>
            </a:pPr>
            <a:r>
              <a:rPr lang="en-US" sz="2200" dirty="0" smtClean="0">
                <a:latin typeface="Calibri" pitchFamily="34" charset="0"/>
                <a:cs typeface="Calibri" pitchFamily="34" charset="0"/>
              </a:rPr>
              <a:t>A unique </a:t>
            </a:r>
            <a:r>
              <a:rPr lang="en-US" sz="2200" b="1" dirty="0" smtClean="0">
                <a:latin typeface="Calibri" pitchFamily="34" charset="0"/>
                <a:cs typeface="Calibri" pitchFamily="34" charset="0"/>
              </a:rPr>
              <a:t>research opportunity</a:t>
            </a:r>
          </a:p>
          <a:p>
            <a:pPr marL="0" indent="0">
              <a:lnSpc>
                <a:spcPct val="120000"/>
              </a:lnSpc>
              <a:buFont typeface="Wingdings" pitchFamily="2" charset="2"/>
              <a:buNone/>
            </a:pPr>
            <a:r>
              <a:rPr lang="en-US" sz="2200" dirty="0" smtClean="0">
                <a:latin typeface="Calibri" pitchFamily="34" charset="0"/>
                <a:cs typeface="Calibri" pitchFamily="34" charset="0"/>
              </a:rPr>
              <a:t>BNL is developing a research agenda to leverage this opportunity</a:t>
            </a:r>
          </a:p>
          <a:p>
            <a:pPr marL="0" indent="0">
              <a:lnSpc>
                <a:spcPct val="120000"/>
              </a:lnSpc>
              <a:buFont typeface="Wingdings" pitchFamily="2" charset="2"/>
              <a:buNone/>
            </a:pPr>
            <a:r>
              <a:rPr lang="en-US" sz="2200" b="1" dirty="0" smtClean="0">
                <a:latin typeface="Calibri" pitchFamily="34" charset="0"/>
                <a:cs typeface="Calibri" pitchFamily="34" charset="0"/>
              </a:rPr>
              <a:t>Collaborations</a:t>
            </a:r>
            <a:r>
              <a:rPr lang="en-US" sz="2200" dirty="0" smtClean="0">
                <a:latin typeface="Calibri" pitchFamily="34" charset="0"/>
                <a:cs typeface="Calibri" pitchFamily="34" charset="0"/>
              </a:rPr>
              <a:t> with other interested parties being pursued </a:t>
            </a:r>
          </a:p>
          <a:p>
            <a:pPr marL="284163" lvl="1" indent="0">
              <a:buFont typeface="Times" charset="0"/>
              <a:buNone/>
            </a:pPr>
            <a:r>
              <a:rPr lang="en-US" sz="2000" dirty="0" smtClean="0">
                <a:latin typeface="Calibri" pitchFamily="34" charset="0"/>
                <a:cs typeface="Calibri" pitchFamily="34" charset="0"/>
              </a:rPr>
              <a:t>Sponsors: DOE-EERE, NYSERA, EPRI…</a:t>
            </a:r>
          </a:p>
          <a:p>
            <a:pPr marL="284163" lvl="1" indent="0">
              <a:buFont typeface="Times" charset="0"/>
              <a:buNone/>
            </a:pPr>
            <a:r>
              <a:rPr lang="en-US" sz="2000" dirty="0" smtClean="0">
                <a:latin typeface="Calibri" pitchFamily="34" charset="0"/>
                <a:cs typeface="Calibri" pitchFamily="34" charset="0"/>
              </a:rPr>
              <a:t>Industry: </a:t>
            </a:r>
            <a:r>
              <a:rPr lang="en-US" sz="2000" dirty="0" err="1" smtClean="0">
                <a:latin typeface="Calibri" pitchFamily="34" charset="0"/>
                <a:cs typeface="Calibri" pitchFamily="34" charset="0"/>
              </a:rPr>
              <a:t>BPSolar</a:t>
            </a:r>
            <a:r>
              <a:rPr lang="en-US" sz="2000" dirty="0" smtClean="0">
                <a:latin typeface="Calibri" pitchFamily="34" charset="0"/>
                <a:cs typeface="Calibri" pitchFamily="34" charset="0"/>
              </a:rPr>
              <a:t>, GE, AMSC, First Solar…</a:t>
            </a:r>
          </a:p>
          <a:p>
            <a:pPr marL="284163" lvl="1" indent="0">
              <a:buFont typeface="Times" charset="0"/>
              <a:buNone/>
            </a:pPr>
            <a:r>
              <a:rPr lang="en-US" sz="2000" dirty="0" smtClean="0">
                <a:latin typeface="Calibri" pitchFamily="34" charset="0"/>
                <a:cs typeface="Calibri" pitchFamily="34" charset="0"/>
              </a:rPr>
              <a:t>Utilities: NYPA, LIPA…</a:t>
            </a:r>
          </a:p>
          <a:p>
            <a:pPr marL="284163" lvl="1" indent="0">
              <a:buFont typeface="Times" charset="0"/>
              <a:buNone/>
            </a:pPr>
            <a:r>
              <a:rPr lang="en-US" sz="2000" dirty="0" smtClean="0">
                <a:latin typeface="Calibri" pitchFamily="34" charset="0"/>
                <a:cs typeface="Calibri" pitchFamily="34" charset="0"/>
              </a:rPr>
              <a:t>National Labs: NREL, Sandia..</a:t>
            </a:r>
          </a:p>
          <a:p>
            <a:pPr marL="284163" lvl="1" indent="0">
              <a:buFont typeface="Times" charset="0"/>
              <a:buNone/>
            </a:pPr>
            <a:r>
              <a:rPr lang="en-US" sz="2000" dirty="0" smtClean="0">
                <a:latin typeface="Calibri" pitchFamily="34" charset="0"/>
                <a:cs typeface="Calibri" pitchFamily="34" charset="0"/>
              </a:rPr>
              <a:t>Universities: SBU, UCSD, Clarkson…</a:t>
            </a:r>
          </a:p>
          <a:p>
            <a:pPr marL="284163" lvl="1" indent="0">
              <a:buFont typeface="Times" charset="0"/>
              <a:buNone/>
            </a:pPr>
            <a:r>
              <a:rPr lang="en-US" sz="2000" dirty="0" smtClean="0">
                <a:latin typeface="Calibri" pitchFamily="34" charset="0"/>
                <a:cs typeface="Calibri" pitchFamily="34" charset="0"/>
              </a:rPr>
              <a:t>Industry Associations: SEPA, EPRI…</a:t>
            </a:r>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24000"/>
            <a:ext cx="3740979" cy="22860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8125" t="14999" r="25313" b="5000"/>
          <a:stretch>
            <a:fillRect/>
          </a:stretch>
        </p:blipFill>
        <p:spPr bwMode="auto">
          <a:xfrm rot="554052">
            <a:off x="5759450" y="3844925"/>
            <a:ext cx="2173288" cy="2789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304800"/>
            <a:ext cx="8382000" cy="1090613"/>
          </a:xfrm>
        </p:spPr>
        <p:txBody>
          <a:bodyPr/>
          <a:lstStyle/>
          <a:p>
            <a:pPr eaLnBrk="1" hangingPunct="1"/>
            <a:r>
              <a:rPr lang="en-US"/>
              <a:t>SBU/BNL New York Center for Computational Sciences</a:t>
            </a:r>
          </a:p>
        </p:txBody>
      </p:sp>
      <p:sp>
        <p:nvSpPr>
          <p:cNvPr id="67587" name="Rectangle 5"/>
          <p:cNvSpPr>
            <a:spLocks noGrp="1" noChangeArrowheads="1"/>
          </p:cNvSpPr>
          <p:nvPr>
            <p:ph idx="4294967295"/>
          </p:nvPr>
        </p:nvSpPr>
        <p:spPr>
          <a:xfrm>
            <a:off x="228600" y="1524000"/>
            <a:ext cx="5272088" cy="4495800"/>
          </a:xfrm>
        </p:spPr>
        <p:txBody>
          <a:bodyPr/>
          <a:lstStyle/>
          <a:p>
            <a:pPr marL="228600" indent="-228600" eaLnBrk="1" hangingPunct="1">
              <a:lnSpc>
                <a:spcPct val="80000"/>
              </a:lnSpc>
              <a:buFontTx/>
              <a:buNone/>
            </a:pPr>
            <a:r>
              <a:rPr lang="en-US" sz="1400" b="1" dirty="0"/>
              <a:t>New York State Initiative for Computational Science</a:t>
            </a:r>
          </a:p>
          <a:p>
            <a:pPr marL="228600" indent="-228600" eaLnBrk="1" hangingPunct="1">
              <a:lnSpc>
                <a:spcPct val="95000"/>
              </a:lnSpc>
            </a:pPr>
            <a:r>
              <a:rPr lang="en-US" sz="1400" dirty="0"/>
              <a:t>Funded two regional centers: SBU/BNL NYCCS and Computational Center for Nanotechnology at RPI </a:t>
            </a:r>
          </a:p>
          <a:p>
            <a:pPr marL="228600" indent="-228600" eaLnBrk="1" hangingPunct="1">
              <a:lnSpc>
                <a:spcPct val="95000"/>
              </a:lnSpc>
            </a:pPr>
            <a:r>
              <a:rPr lang="en-US" sz="1400" dirty="0"/>
              <a:t>Promotes a state-wide program for collaborative research (academia, national laboratories, and industry) and education </a:t>
            </a:r>
            <a:br>
              <a:rPr lang="en-US" sz="1400" dirty="0"/>
            </a:br>
            <a:r>
              <a:rPr lang="en-US" sz="1400" dirty="0"/>
              <a:t>in computational science and its applications</a:t>
            </a:r>
          </a:p>
          <a:p>
            <a:pPr marL="228600" indent="-228600" eaLnBrk="1" hangingPunct="1">
              <a:lnSpc>
                <a:spcPct val="80000"/>
              </a:lnSpc>
              <a:buFontTx/>
              <a:buNone/>
            </a:pPr>
            <a:endParaRPr lang="en-US" sz="1400" dirty="0"/>
          </a:p>
          <a:p>
            <a:pPr marL="228600" indent="-228600" eaLnBrk="1" hangingPunct="1">
              <a:lnSpc>
                <a:spcPct val="80000"/>
              </a:lnSpc>
            </a:pPr>
            <a:r>
              <a:rPr lang="en-US" sz="1400" dirty="0"/>
              <a:t>$26M Grant for hardware</a:t>
            </a:r>
          </a:p>
          <a:p>
            <a:pPr lvl="1" eaLnBrk="1" hangingPunct="1">
              <a:lnSpc>
                <a:spcPct val="80000"/>
              </a:lnSpc>
              <a:buFont typeface="Wingdings" pitchFamily="2" charset="2"/>
              <a:buChar char="§"/>
            </a:pPr>
            <a:r>
              <a:rPr lang="en-US" sz="1400" dirty="0"/>
              <a:t>100 teraflop IBM </a:t>
            </a:r>
            <a:r>
              <a:rPr lang="en-US" sz="1400" dirty="0" err="1"/>
              <a:t>BlueGene</a:t>
            </a:r>
            <a:r>
              <a:rPr lang="en-US" sz="1400" dirty="0"/>
              <a:t>/L now</a:t>
            </a:r>
          </a:p>
          <a:p>
            <a:pPr lvl="1" eaLnBrk="1" hangingPunct="1">
              <a:lnSpc>
                <a:spcPct val="80000"/>
              </a:lnSpc>
              <a:buFont typeface="Wingdings" pitchFamily="2" charset="2"/>
              <a:buChar char="§"/>
            </a:pPr>
            <a:r>
              <a:rPr lang="en-US" sz="1400" dirty="0"/>
              <a:t>28Tflops of BG/P coming later</a:t>
            </a:r>
          </a:p>
          <a:p>
            <a:pPr lvl="1" eaLnBrk="1" hangingPunct="1">
              <a:lnSpc>
                <a:spcPct val="80000"/>
              </a:lnSpc>
              <a:buFont typeface="Wingdings" pitchFamily="2" charset="2"/>
              <a:buChar char="§"/>
            </a:pPr>
            <a:endParaRPr lang="en-US" sz="1400" dirty="0"/>
          </a:p>
          <a:p>
            <a:pPr marL="228600" indent="-228600" eaLnBrk="1" hangingPunct="1">
              <a:lnSpc>
                <a:spcPct val="80000"/>
              </a:lnSpc>
            </a:pPr>
            <a:r>
              <a:rPr lang="en-US" sz="1400" dirty="0"/>
              <a:t>Immediate Research Applications </a:t>
            </a:r>
          </a:p>
          <a:p>
            <a:pPr lvl="1" eaLnBrk="1" hangingPunct="1">
              <a:lnSpc>
                <a:spcPct val="80000"/>
              </a:lnSpc>
              <a:buFont typeface="Wingdings" pitchFamily="2" charset="2"/>
              <a:buChar char="§"/>
            </a:pPr>
            <a:r>
              <a:rPr lang="en-US" sz="1400" dirty="0"/>
              <a:t>QCD – lattice gauge theory</a:t>
            </a:r>
          </a:p>
          <a:p>
            <a:pPr lvl="1" eaLnBrk="1" hangingPunct="1">
              <a:lnSpc>
                <a:spcPct val="80000"/>
              </a:lnSpc>
              <a:buFont typeface="Wingdings" pitchFamily="2" charset="2"/>
              <a:buChar char="§"/>
            </a:pPr>
            <a:r>
              <a:rPr lang="en-US" sz="1400" dirty="0"/>
              <a:t>Astrophysics/fluid dynamics</a:t>
            </a:r>
          </a:p>
          <a:p>
            <a:pPr lvl="1" eaLnBrk="1" hangingPunct="1">
              <a:lnSpc>
                <a:spcPct val="80000"/>
              </a:lnSpc>
              <a:buFont typeface="Wingdings" pitchFamily="2" charset="2"/>
              <a:buChar char="§"/>
            </a:pPr>
            <a:r>
              <a:rPr lang="en-US" sz="1400" dirty="0" err="1"/>
              <a:t>Nanoscience</a:t>
            </a:r>
            <a:r>
              <a:rPr lang="en-US" sz="1400" dirty="0"/>
              <a:t>/Materials Science</a:t>
            </a:r>
          </a:p>
          <a:p>
            <a:pPr lvl="1" eaLnBrk="1" hangingPunct="1">
              <a:lnSpc>
                <a:spcPct val="80000"/>
              </a:lnSpc>
              <a:buFont typeface="Wingdings" pitchFamily="2" charset="2"/>
              <a:buChar char="§"/>
            </a:pPr>
            <a:endParaRPr lang="en-US" sz="1400" dirty="0"/>
          </a:p>
          <a:p>
            <a:pPr marL="228600" indent="-228600" eaLnBrk="1" hangingPunct="1">
              <a:lnSpc>
                <a:spcPct val="80000"/>
              </a:lnSpc>
            </a:pPr>
            <a:r>
              <a:rPr lang="en-US" sz="1400" dirty="0"/>
              <a:t>Future Research</a:t>
            </a:r>
          </a:p>
          <a:p>
            <a:pPr lvl="1" eaLnBrk="1" hangingPunct="1">
              <a:lnSpc>
                <a:spcPct val="80000"/>
              </a:lnSpc>
              <a:buFont typeface="Wingdings" pitchFamily="2" charset="2"/>
              <a:buChar char="§"/>
            </a:pPr>
            <a:r>
              <a:rPr lang="en-US" sz="1400" dirty="0"/>
              <a:t>Computational biology/drug design</a:t>
            </a:r>
          </a:p>
          <a:p>
            <a:pPr lvl="1" eaLnBrk="1" hangingPunct="1">
              <a:lnSpc>
                <a:spcPct val="80000"/>
              </a:lnSpc>
              <a:buFont typeface="Wingdings" pitchFamily="2" charset="2"/>
              <a:buChar char="§"/>
            </a:pPr>
            <a:r>
              <a:rPr lang="en-US" sz="1400" dirty="0"/>
              <a:t>Climate modeling/energy modeling</a:t>
            </a:r>
          </a:p>
        </p:txBody>
      </p:sp>
      <p:grpSp>
        <p:nvGrpSpPr>
          <p:cNvPr id="67588" name="Group 16"/>
          <p:cNvGrpSpPr>
            <a:grpSpLocks/>
          </p:cNvGrpSpPr>
          <p:nvPr/>
        </p:nvGrpSpPr>
        <p:grpSpPr bwMode="auto">
          <a:xfrm>
            <a:off x="6096000" y="1524000"/>
            <a:ext cx="2373313" cy="3962400"/>
            <a:chOff x="3792" y="766"/>
            <a:chExt cx="1919" cy="2953"/>
          </a:xfrm>
        </p:grpSpPr>
        <p:pic>
          <p:nvPicPr>
            <p:cNvPr id="67589" name="Picture 3" descr="D6401006"/>
            <p:cNvPicPr>
              <a:picLocks noChangeAspect="1" noChangeArrowheads="1"/>
            </p:cNvPicPr>
            <p:nvPr/>
          </p:nvPicPr>
          <p:blipFill>
            <a:blip r:embed="rId3">
              <a:extLst>
                <a:ext uri="{28A0092B-C50C-407E-A947-70E740481C1C}">
                  <a14:useLocalDpi xmlns:a14="http://schemas.microsoft.com/office/drawing/2010/main" val="0"/>
                </a:ext>
              </a:extLst>
            </a:blip>
            <a:srcRect l="7979"/>
            <a:stretch>
              <a:fillRect/>
            </a:stretch>
          </p:blipFill>
          <p:spPr bwMode="auto">
            <a:xfrm>
              <a:off x="3792" y="766"/>
              <a:ext cx="1919" cy="14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0" name="Picture 15" descr="New York Blue grou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2208"/>
              <a:ext cx="1917" cy="15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7591" name="Text Box 17"/>
          <p:cNvSpPr txBox="1">
            <a:spLocks noChangeArrowheads="1"/>
          </p:cNvSpPr>
          <p:nvPr/>
        </p:nvSpPr>
        <p:spPr bwMode="auto">
          <a:xfrm>
            <a:off x="5867400" y="55626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eaLnBrk="1" hangingPunct="1"/>
            <a:r>
              <a:rPr lang="en-US" sz="1000">
                <a:solidFill>
                  <a:schemeClr val="bg2"/>
                </a:solidFill>
                <a:latin typeface="Arial" charset="0"/>
              </a:rPr>
              <a:t>www.sunysb.edu/nyccs/</a:t>
            </a:r>
          </a:p>
          <a:p>
            <a:pPr algn="ctr" eaLnBrk="1" hangingPunct="1"/>
            <a:r>
              <a:rPr lang="en-US" sz="1000">
                <a:solidFill>
                  <a:schemeClr val="bg2"/>
                </a:solidFill>
                <a:latin typeface="Arial" charset="0"/>
              </a:rPr>
              <a:t>www.bnl.gov/newyorkblue/</a:t>
            </a:r>
            <a:endParaRPr lang="en-US" sz="1400">
              <a:solidFill>
                <a:srgbClr val="3366FF"/>
              </a:solidFill>
              <a:latin typeface="Arial" charset="0"/>
            </a:endParaRPr>
          </a:p>
        </p:txBody>
      </p:sp>
      <p:sp>
        <p:nvSpPr>
          <p:cNvPr id="5" name="Slide Number Placeholder 4"/>
          <p:cNvSpPr>
            <a:spLocks noGrp="1"/>
          </p:cNvSpPr>
          <p:nvPr>
            <p:ph type="sldNum" sz="quarter" idx="12"/>
          </p:nvPr>
        </p:nvSpPr>
        <p:spPr/>
        <p:txBody>
          <a:bodyPr/>
          <a:lstStyle/>
          <a:p>
            <a:pPr>
              <a:defRPr/>
            </a:pPr>
            <a:fld id="{9682F52B-A2A9-4212-B851-4D4681D67801}" type="slidenum">
              <a:rPr lang="en-US" smtClean="0"/>
              <a:pPr>
                <a:defRPr/>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Other Applied Research</a:t>
            </a:r>
          </a:p>
        </p:txBody>
      </p:sp>
      <p:sp>
        <p:nvSpPr>
          <p:cNvPr id="36867" name="Rectangle 3"/>
          <p:cNvSpPr>
            <a:spLocks noGrp="1" noChangeArrowheads="1"/>
          </p:cNvSpPr>
          <p:nvPr>
            <p:ph idx="1"/>
          </p:nvPr>
        </p:nvSpPr>
        <p:spPr>
          <a:xfrm>
            <a:off x="762000" y="1447800"/>
            <a:ext cx="7620000" cy="4267200"/>
          </a:xfrm>
        </p:spPr>
        <p:txBody>
          <a:bodyPr/>
          <a:lstStyle/>
          <a:p>
            <a:r>
              <a:rPr lang="en-US"/>
              <a:t>Environmental Studies</a:t>
            </a:r>
          </a:p>
          <a:p>
            <a:pPr lvl="1"/>
            <a:r>
              <a:rPr lang="en-US"/>
              <a:t>Innovative cleanup methods</a:t>
            </a:r>
          </a:p>
          <a:p>
            <a:r>
              <a:rPr lang="en-US"/>
              <a:t>Energy Research</a:t>
            </a:r>
          </a:p>
          <a:p>
            <a:pPr lvl="1"/>
            <a:r>
              <a:rPr lang="en-US"/>
              <a:t>Efficient Oil burners</a:t>
            </a:r>
          </a:p>
          <a:p>
            <a:pPr lvl="1"/>
            <a:r>
              <a:rPr lang="en-US"/>
              <a:t>Nuclear plant risk assessments</a:t>
            </a:r>
          </a:p>
          <a:p>
            <a:r>
              <a:rPr lang="en-US"/>
              <a:t>Nuclear Non-proliferation studies</a:t>
            </a:r>
          </a:p>
          <a:p>
            <a:r>
              <a:rPr lang="en-US"/>
              <a:t>Detector Studies for Homeland Security</a:t>
            </a:r>
          </a:p>
          <a:p>
            <a:endParaRPr lang="en-US"/>
          </a:p>
        </p:txBody>
      </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t>Summary</a:t>
            </a:r>
          </a:p>
        </p:txBody>
      </p:sp>
      <p:sp>
        <p:nvSpPr>
          <p:cNvPr id="159747" name="Rectangle 3"/>
          <p:cNvSpPr>
            <a:spLocks noGrp="1" noChangeArrowheads="1"/>
          </p:cNvSpPr>
          <p:nvPr>
            <p:ph type="body" idx="1"/>
          </p:nvPr>
        </p:nvSpPr>
        <p:spPr>
          <a:xfrm>
            <a:off x="762000" y="1371601"/>
            <a:ext cx="7924800" cy="4495799"/>
          </a:xfrm>
        </p:spPr>
        <p:txBody>
          <a:bodyPr/>
          <a:lstStyle/>
          <a:p>
            <a:r>
              <a:rPr lang="en-US" sz="2800" dirty="0"/>
              <a:t>BNL has a lot of interesting and exciting research </a:t>
            </a:r>
          </a:p>
          <a:p>
            <a:endParaRPr lang="en-US" sz="2800" dirty="0"/>
          </a:p>
          <a:p>
            <a:r>
              <a:rPr lang="en-US" sz="2800" dirty="0" smtClean="0"/>
              <a:t>If you are interested in learning more about any of these areas or touring some of the facilities, let me know</a:t>
            </a:r>
            <a:endParaRPr lang="en-US" sz="2800" dirty="0"/>
          </a:p>
          <a:p>
            <a:endParaRPr lang="en-US" sz="2800" dirty="0"/>
          </a:p>
        </p:txBody>
      </p:sp>
      <p:sp>
        <p:nvSpPr>
          <p:cNvPr id="5" name="Slide Number Placeholder 4"/>
          <p:cNvSpPr>
            <a:spLocks noGrp="1"/>
          </p:cNvSpPr>
          <p:nvPr>
            <p:ph type="sldNum" sz="quarter" idx="12"/>
          </p:nvPr>
        </p:nvSpPr>
        <p:spPr/>
        <p:txBody>
          <a:bodyPr/>
          <a:lstStyle/>
          <a:p>
            <a:pPr>
              <a:defRPr/>
            </a:pPr>
            <a:fld id="{A35BEEFE-8932-4241-84DF-D05029918148}"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dirty="0">
                <a:solidFill>
                  <a:schemeClr val="tx1"/>
                </a:solidFill>
              </a:rPr>
              <a:t>Brookhaven’s Mission</a:t>
            </a:r>
          </a:p>
        </p:txBody>
      </p:sp>
      <p:sp>
        <p:nvSpPr>
          <p:cNvPr id="92163" name="Rectangle 3"/>
          <p:cNvSpPr>
            <a:spLocks noGrp="1" noChangeArrowheads="1"/>
          </p:cNvSpPr>
          <p:nvPr>
            <p:ph idx="1"/>
          </p:nvPr>
        </p:nvSpPr>
        <p:spPr/>
        <p:txBody>
          <a:bodyPr/>
          <a:lstStyle/>
          <a:p>
            <a:pPr>
              <a:spcAft>
                <a:spcPct val="30000"/>
              </a:spcAft>
            </a:pPr>
            <a:r>
              <a:rPr lang="en-US" sz="2400" dirty="0">
                <a:solidFill>
                  <a:schemeClr val="tx1"/>
                </a:solidFill>
              </a:rPr>
              <a:t>Design, build and operate large research facilities for the international scientific community</a:t>
            </a:r>
          </a:p>
          <a:p>
            <a:pPr>
              <a:spcAft>
                <a:spcPct val="30000"/>
              </a:spcAft>
            </a:pPr>
            <a:r>
              <a:rPr lang="en-US" sz="2400" dirty="0">
                <a:solidFill>
                  <a:schemeClr val="tx1"/>
                </a:solidFill>
              </a:rPr>
              <a:t>Carry </a:t>
            </a:r>
            <a:r>
              <a:rPr lang="en-US" sz="2400" dirty="0" smtClean="0">
                <a:solidFill>
                  <a:schemeClr val="tx1"/>
                </a:solidFill>
              </a:rPr>
              <a:t>out </a:t>
            </a:r>
            <a:r>
              <a:rPr lang="en-US" sz="2400" dirty="0">
                <a:solidFill>
                  <a:schemeClr val="tx1"/>
                </a:solidFill>
              </a:rPr>
              <a:t>forefront scientific research in both basic and applied areas</a:t>
            </a:r>
          </a:p>
          <a:p>
            <a:r>
              <a:rPr lang="en-US" sz="2400" dirty="0">
                <a:solidFill>
                  <a:schemeClr val="tx1"/>
                </a:solidFill>
              </a:rPr>
              <a:t>Contribute to the technology base of the nation through research, technology transfer and science education</a:t>
            </a:r>
          </a:p>
        </p:txBody>
      </p:sp>
      <p:sp>
        <p:nvSpPr>
          <p:cNvPr id="3" name="TextBox 2"/>
          <p:cNvSpPr txBox="1"/>
          <p:nvPr/>
        </p:nvSpPr>
        <p:spPr>
          <a:xfrm>
            <a:off x="1066800" y="4876800"/>
            <a:ext cx="6705600" cy="707886"/>
          </a:xfrm>
          <a:prstGeom prst="rect">
            <a:avLst/>
          </a:prstGeom>
          <a:noFill/>
        </p:spPr>
        <p:txBody>
          <a:bodyPr wrap="square" rtlCol="0">
            <a:spAutoFit/>
          </a:bodyPr>
          <a:lstStyle/>
          <a:p>
            <a:r>
              <a:rPr lang="en-US" sz="2000" dirty="0" smtClean="0"/>
              <a:t>While the specific facilities and focus areas have changed over 65 years, the basic mission has remained steady </a:t>
            </a:r>
            <a:endParaRPr lang="en-US" sz="2000" dirty="0"/>
          </a:p>
        </p:txBody>
      </p:sp>
      <p:sp>
        <p:nvSpPr>
          <p:cNvPr id="6" name="Slide Number Placeholder 5"/>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txBox="1">
            <a:spLocks noGrp="1" noChangeArrowheads="1"/>
          </p:cNvSpPr>
          <p:nvPr/>
        </p:nvSpPr>
        <p:spPr bwMode="auto">
          <a:xfrm>
            <a:off x="6324600" y="6235700"/>
            <a:ext cx="990600" cy="457200"/>
          </a:xfrm>
          <a:prstGeom prst="rect">
            <a:avLst/>
          </a:prstGeom>
          <a:noFill/>
          <a:ln>
            <a:miter lim="800000"/>
            <a:headEnd/>
            <a:tailEnd/>
          </a:ln>
        </p:spPr>
        <p:txBody>
          <a:bodyPr anchor="b"/>
          <a:lstStyle/>
          <a:p>
            <a:pPr>
              <a:defRPr/>
            </a:pPr>
            <a:fld id="{AC62F8FC-506A-434A-ABC8-714DC6231BD3}" type="slidenum">
              <a:rPr lang="en-US" sz="1400">
                <a:solidFill>
                  <a:srgbClr val="042B7F"/>
                </a:solidFill>
                <a:latin typeface="+mn-lt"/>
                <a:ea typeface="+mn-ea"/>
              </a:rPr>
              <a:pPr>
                <a:defRPr/>
              </a:pPr>
              <a:t>4</a:t>
            </a:fld>
            <a:endParaRPr lang="en-US" sz="1400">
              <a:solidFill>
                <a:srgbClr val="042B7F"/>
              </a:solidFill>
              <a:latin typeface="+mn-lt"/>
              <a:ea typeface="+mn-ea"/>
            </a:endParaRPr>
          </a:p>
        </p:txBody>
      </p:sp>
      <p:sp>
        <p:nvSpPr>
          <p:cNvPr id="139267" name="Rectangle 4"/>
          <p:cNvSpPr>
            <a:spLocks noGrp="1" noChangeArrowheads="1"/>
          </p:cNvSpPr>
          <p:nvPr>
            <p:ph type="title" idx="4294967295"/>
          </p:nvPr>
        </p:nvSpPr>
        <p:spPr>
          <a:xfrm>
            <a:off x="228600" y="153988"/>
            <a:ext cx="8610600" cy="912812"/>
          </a:xfrm>
        </p:spPr>
        <p:txBody>
          <a:bodyPr/>
          <a:lstStyle/>
          <a:p>
            <a:pPr eaLnBrk="1" hangingPunct="1"/>
            <a:r>
              <a:rPr lang="en-US" sz="4800" dirty="0"/>
              <a:t>Brookhaven at a glance</a:t>
            </a:r>
          </a:p>
        </p:txBody>
      </p:sp>
      <p:sp>
        <p:nvSpPr>
          <p:cNvPr id="118787" name="Rectangle 5"/>
          <p:cNvSpPr>
            <a:spLocks noGrp="1" noChangeArrowheads="1"/>
          </p:cNvSpPr>
          <p:nvPr>
            <p:ph type="body" sz="half" idx="4294967295"/>
          </p:nvPr>
        </p:nvSpPr>
        <p:spPr>
          <a:xfrm>
            <a:off x="152400" y="1447800"/>
            <a:ext cx="4495800" cy="4495800"/>
          </a:xfrm>
        </p:spPr>
        <p:txBody>
          <a:bodyPr/>
          <a:lstStyle/>
          <a:p>
            <a:pPr eaLnBrk="1" hangingPunct="1"/>
            <a:endParaRPr lang="en-US" sz="2000" dirty="0"/>
          </a:p>
          <a:p>
            <a:pPr eaLnBrk="1" hangingPunct="1"/>
            <a:r>
              <a:rPr lang="en-US" sz="2000" dirty="0"/>
              <a:t>~</a:t>
            </a:r>
            <a:r>
              <a:rPr lang="en-US" sz="2000" dirty="0" smtClean="0"/>
              <a:t>2950 employees;  </a:t>
            </a:r>
          </a:p>
          <a:p>
            <a:pPr eaLnBrk="1" hangingPunct="1"/>
            <a:endParaRPr lang="en-US" sz="2000" dirty="0"/>
          </a:p>
          <a:p>
            <a:pPr eaLnBrk="1" hangingPunct="1"/>
            <a:r>
              <a:rPr lang="en-US" sz="2000" dirty="0" smtClean="0"/>
              <a:t>Budget – about $750M</a:t>
            </a:r>
            <a:endParaRPr lang="en-US" sz="2000" dirty="0"/>
          </a:p>
          <a:p>
            <a:pPr eaLnBrk="1" hangingPunct="1"/>
            <a:endParaRPr lang="en-US" sz="2000" dirty="0"/>
          </a:p>
          <a:p>
            <a:pPr eaLnBrk="1" hangingPunct="1"/>
            <a:r>
              <a:rPr lang="en-US" sz="2000" dirty="0"/>
              <a:t>&gt;4000 scientific facility users annually </a:t>
            </a:r>
          </a:p>
          <a:p>
            <a:pPr eaLnBrk="1" hangingPunct="1">
              <a:lnSpc>
                <a:spcPct val="80000"/>
              </a:lnSpc>
            </a:pPr>
            <a:endParaRPr lang="en-US" sz="2000" dirty="0"/>
          </a:p>
          <a:p>
            <a:pPr eaLnBrk="1" hangingPunct="1">
              <a:lnSpc>
                <a:spcPct val="80000"/>
              </a:lnSpc>
            </a:pPr>
            <a:r>
              <a:rPr lang="en-US" sz="2000" dirty="0"/>
              <a:t>Seven Nobel Prizes garnered</a:t>
            </a:r>
          </a:p>
          <a:p>
            <a:pPr lvl="1" eaLnBrk="1" hangingPunct="1"/>
            <a:r>
              <a:rPr lang="en-US" sz="2000" dirty="0"/>
              <a:t>12 Scientists honored (users &amp; staff)</a:t>
            </a:r>
          </a:p>
          <a:p>
            <a:pPr lvl="1" eaLnBrk="1" hangingPunct="1"/>
            <a:r>
              <a:rPr lang="en-US" sz="2000" dirty="0"/>
              <a:t>First in 1957, latest in 2009</a:t>
            </a:r>
          </a:p>
          <a:p>
            <a:pPr eaLnBrk="1" hangingPunct="1"/>
            <a:endParaRPr lang="en-US" b="1" dirty="0">
              <a:effectLst>
                <a:outerShdw blurRad="38100" dist="38100" dir="2700000" algn="tl">
                  <a:srgbClr val="C0C0C0"/>
                </a:outerShdw>
              </a:effectLst>
            </a:endParaRPr>
          </a:p>
          <a:p>
            <a:pPr eaLnBrk="1" hangingPunct="1"/>
            <a:endParaRPr lang="en-US" sz="2000" dirty="0">
              <a:effectLst>
                <a:outerShdw blurRad="38100" dist="38100" dir="2700000" algn="tl">
                  <a:srgbClr val="C0C0C0"/>
                </a:outerShdw>
              </a:effectLst>
            </a:endParaRPr>
          </a:p>
        </p:txBody>
      </p:sp>
      <p:sp>
        <p:nvSpPr>
          <p:cNvPr id="139269" name="Rectangle 14"/>
          <p:cNvSpPr>
            <a:spLocks noChangeArrowheads="1"/>
          </p:cNvSpPr>
          <p:nvPr/>
        </p:nvSpPr>
        <p:spPr bwMode="auto">
          <a:xfrm>
            <a:off x="5334000" y="4973638"/>
            <a:ext cx="3733800" cy="4370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114300" lvl="1" eaLnBrk="1" hangingPunct="1">
              <a:lnSpc>
                <a:spcPct val="80000"/>
              </a:lnSpc>
              <a:spcBef>
                <a:spcPct val="20000"/>
              </a:spcBef>
            </a:pPr>
            <a:r>
              <a:rPr lang="en-US" sz="1400" dirty="0"/>
              <a:t>	</a:t>
            </a:r>
            <a:r>
              <a:rPr lang="en-US" sz="1200" dirty="0" smtClean="0"/>
              <a:t>~</a:t>
            </a:r>
            <a:r>
              <a:rPr lang="en-US" sz="1200" dirty="0"/>
              <a:t>3/4 from Department of En</a:t>
            </a:r>
            <a:r>
              <a:rPr lang="en-US" sz="1200" b="1" dirty="0"/>
              <a:t>ergy </a:t>
            </a:r>
            <a:r>
              <a:rPr lang="en-US" sz="1200" dirty="0"/>
              <a:t>(DOE) Office of Science</a:t>
            </a:r>
            <a:r>
              <a:rPr lang="en-US" sz="1400" dirty="0"/>
              <a:t> ; </a:t>
            </a:r>
            <a:r>
              <a:rPr lang="en-US" sz="1200" dirty="0"/>
              <a:t>others NASA, NIH, NRC</a:t>
            </a:r>
          </a:p>
        </p:txBody>
      </p:sp>
      <p:grpSp>
        <p:nvGrpSpPr>
          <p:cNvPr id="36" name="Group 71"/>
          <p:cNvGrpSpPr>
            <a:grpSpLocks/>
          </p:cNvGrpSpPr>
          <p:nvPr/>
        </p:nvGrpSpPr>
        <p:grpSpPr bwMode="auto">
          <a:xfrm>
            <a:off x="4419600" y="2089150"/>
            <a:ext cx="4724400" cy="2863850"/>
            <a:chOff x="2832" y="2208"/>
            <a:chExt cx="2757" cy="1681"/>
          </a:xfrm>
          <a:grpFill/>
        </p:grpSpPr>
        <p:graphicFrame>
          <p:nvGraphicFramePr>
            <p:cNvPr id="139271" name="Object 6"/>
            <p:cNvGraphicFramePr>
              <a:graphicFrameLocks noChangeAspect="1"/>
            </p:cNvGraphicFramePr>
            <p:nvPr/>
          </p:nvGraphicFramePr>
          <p:xfrm>
            <a:off x="3403" y="2208"/>
            <a:ext cx="2186" cy="1493"/>
          </p:xfrm>
          <a:graphic>
            <a:graphicData uri="http://schemas.openxmlformats.org/presentationml/2006/ole">
              <mc:AlternateContent xmlns:mc="http://schemas.openxmlformats.org/markup-compatibility/2006">
                <mc:Choice xmlns:v="urn:schemas-microsoft-com:vml" Requires="v">
                  <p:oleObj spid="_x0000_s2076" name="Chart" r:id="rId5" imgW="7096001" imgH="4848326" progId="Excel.Sheet.8">
                    <p:embed/>
                  </p:oleObj>
                </mc:Choice>
                <mc:Fallback>
                  <p:oleObj name="Chart" r:id="rId5" imgW="7096001" imgH="4848326"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3" y="2208"/>
                          <a:ext cx="2186" cy="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41"/>
            <p:cNvSpPr txBox="1">
              <a:spLocks noChangeAspect="1" noChangeArrowheads="1"/>
            </p:cNvSpPr>
            <p:nvPr/>
          </p:nvSpPr>
          <p:spPr bwMode="auto">
            <a:xfrm>
              <a:off x="4658" y="2208"/>
              <a:ext cx="608"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High Energy </a:t>
              </a:r>
            </a:p>
            <a:p>
              <a:pPr algn="ctr" eaLnBrk="1" hangingPunct="1">
                <a:lnSpc>
                  <a:spcPct val="80000"/>
                </a:lnSpc>
                <a:defRPr/>
              </a:pPr>
              <a:r>
                <a:rPr lang="en-US" sz="1000" b="1">
                  <a:ea typeface="ＭＳ Ｐゴシック" pitchFamily="-112" charset="-128"/>
                </a:rPr>
                <a:t>Physics 9%</a:t>
              </a:r>
            </a:p>
          </p:txBody>
        </p:sp>
        <p:sp>
          <p:nvSpPr>
            <p:cNvPr id="13" name="Text Box 42"/>
            <p:cNvSpPr txBox="1">
              <a:spLocks noChangeAspect="1" noChangeArrowheads="1"/>
            </p:cNvSpPr>
            <p:nvPr/>
          </p:nvSpPr>
          <p:spPr bwMode="auto">
            <a:xfrm>
              <a:off x="5088" y="2747"/>
              <a:ext cx="430" cy="28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Nuclear </a:t>
              </a:r>
            </a:p>
            <a:p>
              <a:pPr algn="ctr" eaLnBrk="1" hangingPunct="1">
                <a:lnSpc>
                  <a:spcPct val="80000"/>
                </a:lnSpc>
                <a:defRPr/>
              </a:pPr>
              <a:r>
                <a:rPr lang="en-US" sz="1000" b="1">
                  <a:ea typeface="ＭＳ Ｐゴシック" pitchFamily="-112" charset="-128"/>
                </a:rPr>
                <a:t>Physics</a:t>
              </a:r>
            </a:p>
            <a:p>
              <a:pPr algn="ctr" eaLnBrk="1" hangingPunct="1">
                <a:lnSpc>
                  <a:spcPct val="80000"/>
                </a:lnSpc>
                <a:defRPr/>
              </a:pPr>
              <a:r>
                <a:rPr lang="en-US" sz="1000" b="1">
                  <a:ea typeface="ＭＳ Ｐゴシック" pitchFamily="-112" charset="-128"/>
                </a:rPr>
                <a:t>31%</a:t>
              </a:r>
            </a:p>
          </p:txBody>
        </p:sp>
        <p:grpSp>
          <p:nvGrpSpPr>
            <p:cNvPr id="3" name="Group 64"/>
            <p:cNvGrpSpPr>
              <a:grpSpLocks/>
            </p:cNvGrpSpPr>
            <p:nvPr/>
          </p:nvGrpSpPr>
          <p:grpSpPr bwMode="auto">
            <a:xfrm>
              <a:off x="4418" y="3524"/>
              <a:ext cx="1050" cy="365"/>
              <a:chOff x="4272" y="3524"/>
              <a:chExt cx="1050" cy="365"/>
            </a:xfrm>
            <a:grpFill/>
          </p:grpSpPr>
          <p:sp>
            <p:nvSpPr>
              <p:cNvPr id="33" name="Text Box 44"/>
              <p:cNvSpPr txBox="1">
                <a:spLocks noChangeAspect="1" noChangeArrowheads="1"/>
              </p:cNvSpPr>
              <p:nvPr/>
            </p:nvSpPr>
            <p:spPr bwMode="auto">
              <a:xfrm>
                <a:off x="4272" y="3600"/>
                <a:ext cx="1050" cy="28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dirty="0">
                    <a:ea typeface="ＭＳ Ｐゴシック" pitchFamily="-112" charset="-128"/>
                  </a:rPr>
                  <a:t>Biological &amp; </a:t>
                </a:r>
              </a:p>
              <a:p>
                <a:pPr algn="ctr" eaLnBrk="1" hangingPunct="1">
                  <a:lnSpc>
                    <a:spcPct val="80000"/>
                  </a:lnSpc>
                  <a:defRPr/>
                </a:pPr>
                <a:r>
                  <a:rPr lang="en-US" sz="1000" b="1" dirty="0">
                    <a:ea typeface="ＭＳ Ｐゴシック" pitchFamily="-112" charset="-128"/>
                  </a:rPr>
                  <a:t>Environmental Research</a:t>
                </a:r>
              </a:p>
              <a:p>
                <a:pPr algn="ctr" eaLnBrk="1" hangingPunct="1">
                  <a:lnSpc>
                    <a:spcPct val="80000"/>
                  </a:lnSpc>
                  <a:defRPr/>
                </a:pPr>
                <a:r>
                  <a:rPr lang="en-US" sz="1000" b="1" dirty="0">
                    <a:ea typeface="ＭＳ Ｐゴシック" pitchFamily="-112" charset="-128"/>
                  </a:rPr>
                  <a:t>4%</a:t>
                </a:r>
              </a:p>
            </p:txBody>
          </p:sp>
          <p:sp>
            <p:nvSpPr>
              <p:cNvPr id="34" name="Line 45"/>
              <p:cNvSpPr>
                <a:spLocks noChangeAspect="1" noChangeShapeType="1"/>
              </p:cNvSpPr>
              <p:nvPr/>
            </p:nvSpPr>
            <p:spPr bwMode="auto">
              <a:xfrm rot="11463599">
                <a:off x="4643" y="3524"/>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sp>
          <p:nvSpPr>
            <p:cNvPr id="15" name="Text Box 46"/>
            <p:cNvSpPr txBox="1">
              <a:spLocks noChangeAspect="1" noChangeArrowheads="1"/>
            </p:cNvSpPr>
            <p:nvPr/>
          </p:nvSpPr>
          <p:spPr bwMode="auto">
            <a:xfrm>
              <a:off x="3593" y="3552"/>
              <a:ext cx="777" cy="231"/>
            </a:xfrm>
            <a:prstGeom prst="rect">
              <a:avLst/>
            </a:prstGeom>
            <a:grpFill/>
            <a:ln w="9525">
              <a:noFill/>
              <a:miter lim="800000"/>
              <a:headEnd/>
              <a:tailEnd/>
            </a:ln>
            <a:effectLst/>
          </p:spPr>
          <p:txBody>
            <a:bodyPr>
              <a:spAutoFit/>
            </a:bodyPr>
            <a:lstStyle/>
            <a:p>
              <a:pPr algn="ctr" eaLnBrk="1" hangingPunct="1">
                <a:defRPr/>
              </a:pPr>
              <a:r>
                <a:rPr lang="en-US" sz="1000" b="1" dirty="0">
                  <a:ea typeface="ＭＳ Ｐゴシック" pitchFamily="-112" charset="-128"/>
                </a:rPr>
                <a:t>Basic Energy </a:t>
              </a:r>
            </a:p>
            <a:p>
              <a:pPr algn="ctr" eaLnBrk="1" hangingPunct="1">
                <a:lnSpc>
                  <a:spcPct val="80000"/>
                </a:lnSpc>
                <a:defRPr/>
              </a:pPr>
              <a:r>
                <a:rPr lang="en-US" sz="1000" b="1" dirty="0">
                  <a:ea typeface="ＭＳ Ｐゴシック" pitchFamily="-112" charset="-128"/>
                </a:rPr>
                <a:t>Sciences 26%</a:t>
              </a:r>
            </a:p>
          </p:txBody>
        </p:sp>
        <p:sp>
          <p:nvSpPr>
            <p:cNvPr id="16" name="Line 47"/>
            <p:cNvSpPr>
              <a:spLocks noChangeAspect="1" noChangeShapeType="1"/>
            </p:cNvSpPr>
            <p:nvPr/>
          </p:nvSpPr>
          <p:spPr bwMode="auto">
            <a:xfrm rot="17460000">
              <a:off x="3960" y="3507"/>
              <a:ext cx="113" cy="5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nvGrpSpPr>
            <p:cNvPr id="4" name="Group 65"/>
            <p:cNvGrpSpPr>
              <a:grpSpLocks/>
            </p:cNvGrpSpPr>
            <p:nvPr/>
          </p:nvGrpSpPr>
          <p:grpSpPr bwMode="auto">
            <a:xfrm>
              <a:off x="3170" y="3138"/>
              <a:ext cx="642" cy="290"/>
              <a:chOff x="3024" y="3138"/>
              <a:chExt cx="642" cy="290"/>
            </a:xfrm>
            <a:grpFill/>
          </p:grpSpPr>
          <p:sp>
            <p:nvSpPr>
              <p:cNvPr id="31" name="Text Box 49"/>
              <p:cNvSpPr txBox="1">
                <a:spLocks noChangeAspect="1" noChangeArrowheads="1"/>
              </p:cNvSpPr>
              <p:nvPr/>
            </p:nvSpPr>
            <p:spPr bwMode="auto">
              <a:xfrm>
                <a:off x="3024" y="3216"/>
                <a:ext cx="630"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Safeguards &amp;</a:t>
                </a:r>
              </a:p>
              <a:p>
                <a:pPr algn="ctr" eaLnBrk="1" hangingPunct="1">
                  <a:lnSpc>
                    <a:spcPct val="80000"/>
                  </a:lnSpc>
                  <a:defRPr/>
                </a:pPr>
                <a:r>
                  <a:rPr lang="en-US" sz="1000" b="1">
                    <a:ea typeface="ＭＳ Ｐゴシック" pitchFamily="-112" charset="-128"/>
                  </a:rPr>
                  <a:t>Security 2%</a:t>
                </a:r>
              </a:p>
            </p:txBody>
          </p:sp>
          <p:sp>
            <p:nvSpPr>
              <p:cNvPr id="32" name="Line 50"/>
              <p:cNvSpPr>
                <a:spLocks noChangeAspect="1" noChangeShapeType="1"/>
              </p:cNvSpPr>
              <p:nvPr/>
            </p:nvSpPr>
            <p:spPr bwMode="auto">
              <a:xfrm rot="17819106">
                <a:off x="3581" y="3167"/>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5" name="Group 66"/>
            <p:cNvGrpSpPr>
              <a:grpSpLocks/>
            </p:cNvGrpSpPr>
            <p:nvPr/>
          </p:nvGrpSpPr>
          <p:grpSpPr bwMode="auto">
            <a:xfrm>
              <a:off x="3074" y="3024"/>
              <a:ext cx="722" cy="212"/>
              <a:chOff x="2928" y="3024"/>
              <a:chExt cx="722" cy="212"/>
            </a:xfrm>
            <a:grpFill/>
          </p:grpSpPr>
          <p:sp>
            <p:nvSpPr>
              <p:cNvPr id="29" name="Text Box 52"/>
              <p:cNvSpPr txBox="1">
                <a:spLocks noChangeAspect="1" noChangeArrowheads="1"/>
              </p:cNvSpPr>
              <p:nvPr/>
            </p:nvSpPr>
            <p:spPr bwMode="auto">
              <a:xfrm>
                <a:off x="2928" y="3024"/>
                <a:ext cx="697"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Other Office of </a:t>
                </a:r>
              </a:p>
              <a:p>
                <a:pPr algn="ctr" eaLnBrk="1" hangingPunct="1">
                  <a:lnSpc>
                    <a:spcPct val="80000"/>
                  </a:lnSpc>
                  <a:defRPr/>
                </a:pPr>
                <a:r>
                  <a:rPr lang="en-US" sz="1000" b="1">
                    <a:ea typeface="ＭＳ Ｐゴシック" pitchFamily="-112" charset="-128"/>
                  </a:rPr>
                  <a:t>Science 2%</a:t>
                </a:r>
              </a:p>
            </p:txBody>
          </p:sp>
          <p:sp>
            <p:nvSpPr>
              <p:cNvPr id="30" name="Line 53"/>
              <p:cNvSpPr>
                <a:spLocks noChangeAspect="1" noChangeShapeType="1"/>
              </p:cNvSpPr>
              <p:nvPr/>
            </p:nvSpPr>
            <p:spPr bwMode="auto">
              <a:xfrm rot="18300000">
                <a:off x="3565" y="3086"/>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6" name="Group 67"/>
            <p:cNvGrpSpPr>
              <a:grpSpLocks/>
            </p:cNvGrpSpPr>
            <p:nvPr/>
          </p:nvGrpSpPr>
          <p:grpSpPr bwMode="auto">
            <a:xfrm>
              <a:off x="2978" y="2832"/>
              <a:ext cx="851" cy="212"/>
              <a:chOff x="2832" y="2832"/>
              <a:chExt cx="851" cy="212"/>
            </a:xfrm>
            <a:grpFill/>
          </p:grpSpPr>
          <p:sp>
            <p:nvSpPr>
              <p:cNvPr id="27" name="Text Box 55"/>
              <p:cNvSpPr txBox="1">
                <a:spLocks noChangeAspect="1" noChangeArrowheads="1"/>
              </p:cNvSpPr>
              <p:nvPr/>
            </p:nvSpPr>
            <p:spPr bwMode="auto">
              <a:xfrm>
                <a:off x="2832" y="2832"/>
                <a:ext cx="741"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Environmental</a:t>
                </a:r>
              </a:p>
              <a:p>
                <a:pPr algn="ctr" eaLnBrk="1" hangingPunct="1">
                  <a:lnSpc>
                    <a:spcPct val="80000"/>
                  </a:lnSpc>
                  <a:defRPr/>
                </a:pPr>
                <a:r>
                  <a:rPr lang="en-US" sz="1000" b="1">
                    <a:ea typeface="ＭＳ Ｐゴシック" pitchFamily="-112" charset="-128"/>
                  </a:rPr>
                  <a:t>Management 3%</a:t>
                </a:r>
              </a:p>
            </p:txBody>
          </p:sp>
          <p:sp>
            <p:nvSpPr>
              <p:cNvPr id="28" name="Line 56"/>
              <p:cNvSpPr>
                <a:spLocks noChangeAspect="1" noChangeShapeType="1"/>
              </p:cNvSpPr>
              <p:nvPr/>
            </p:nvSpPr>
            <p:spPr bwMode="auto">
              <a:xfrm rot="19783165">
                <a:off x="3572" y="2923"/>
                <a:ext cx="111" cy="6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7" name="Group 68"/>
            <p:cNvGrpSpPr>
              <a:grpSpLocks/>
            </p:cNvGrpSpPr>
            <p:nvPr/>
          </p:nvGrpSpPr>
          <p:grpSpPr bwMode="auto">
            <a:xfrm>
              <a:off x="2832" y="2592"/>
              <a:ext cx="1103" cy="212"/>
              <a:chOff x="2686" y="2592"/>
              <a:chExt cx="1103" cy="212"/>
            </a:xfrm>
            <a:grpFill/>
          </p:grpSpPr>
          <p:sp>
            <p:nvSpPr>
              <p:cNvPr id="25" name="Text Box 58"/>
              <p:cNvSpPr txBox="1">
                <a:spLocks noChangeAspect="1" noChangeArrowheads="1"/>
              </p:cNvSpPr>
              <p:nvPr/>
            </p:nvSpPr>
            <p:spPr bwMode="auto">
              <a:xfrm>
                <a:off x="2686" y="2592"/>
                <a:ext cx="1103"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National Nuclear Security </a:t>
                </a:r>
              </a:p>
              <a:p>
                <a:pPr algn="ctr" eaLnBrk="1" hangingPunct="1">
                  <a:lnSpc>
                    <a:spcPct val="80000"/>
                  </a:lnSpc>
                  <a:defRPr/>
                </a:pPr>
                <a:r>
                  <a:rPr lang="en-US" sz="1000" b="1">
                    <a:ea typeface="ＭＳ Ｐゴシック" pitchFamily="-112" charset="-128"/>
                  </a:rPr>
                  <a:t>Administration 8%</a:t>
                </a:r>
              </a:p>
            </p:txBody>
          </p:sp>
          <p:sp>
            <p:nvSpPr>
              <p:cNvPr id="26" name="Line 59"/>
              <p:cNvSpPr>
                <a:spLocks noChangeAspect="1" noChangeShapeType="1"/>
              </p:cNvSpPr>
              <p:nvPr/>
            </p:nvSpPr>
            <p:spPr bwMode="auto">
              <a:xfrm rot="19821912">
                <a:off x="3629" y="2695"/>
                <a:ext cx="111" cy="6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8" name="Group 69"/>
            <p:cNvGrpSpPr>
              <a:grpSpLocks/>
            </p:cNvGrpSpPr>
            <p:nvPr/>
          </p:nvGrpSpPr>
          <p:grpSpPr bwMode="auto">
            <a:xfrm>
              <a:off x="3382" y="2400"/>
              <a:ext cx="566" cy="213"/>
              <a:chOff x="3236" y="2400"/>
              <a:chExt cx="566" cy="213"/>
            </a:xfrm>
            <a:grpFill/>
          </p:grpSpPr>
          <p:sp>
            <p:nvSpPr>
              <p:cNvPr id="23" name="Text Box 61"/>
              <p:cNvSpPr txBox="1">
                <a:spLocks noChangeAspect="1" noChangeArrowheads="1"/>
              </p:cNvSpPr>
              <p:nvPr/>
            </p:nvSpPr>
            <p:spPr bwMode="auto">
              <a:xfrm>
                <a:off x="3236" y="2400"/>
                <a:ext cx="524" cy="213"/>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Other DOE</a:t>
                </a:r>
              </a:p>
              <a:p>
                <a:pPr algn="ctr" eaLnBrk="1" hangingPunct="1">
                  <a:lnSpc>
                    <a:spcPct val="80000"/>
                  </a:lnSpc>
                  <a:defRPr/>
                </a:pPr>
                <a:r>
                  <a:rPr lang="en-US" sz="1000" b="1">
                    <a:ea typeface="ＭＳ Ｐゴシック" pitchFamily="-112" charset="-128"/>
                  </a:rPr>
                  <a:t>3%</a:t>
                </a:r>
              </a:p>
            </p:txBody>
          </p:sp>
          <p:sp>
            <p:nvSpPr>
              <p:cNvPr id="24" name="Line 62"/>
              <p:cNvSpPr>
                <a:spLocks noChangeAspect="1" noChangeShapeType="1"/>
              </p:cNvSpPr>
              <p:nvPr/>
            </p:nvSpPr>
            <p:spPr bwMode="auto">
              <a:xfrm rot="20388065">
                <a:off x="3689" y="2519"/>
                <a:ext cx="113" cy="5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sp>
          <p:nvSpPr>
            <p:cNvPr id="22" name="Text Box 63"/>
            <p:cNvSpPr txBox="1">
              <a:spLocks noChangeAspect="1" noChangeArrowheads="1"/>
            </p:cNvSpPr>
            <p:nvPr/>
          </p:nvSpPr>
          <p:spPr bwMode="auto">
            <a:xfrm>
              <a:off x="3746" y="2208"/>
              <a:ext cx="554" cy="212"/>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Work for</a:t>
              </a:r>
            </a:p>
            <a:p>
              <a:pPr algn="ctr" eaLnBrk="1" hangingPunct="1">
                <a:lnSpc>
                  <a:spcPct val="80000"/>
                </a:lnSpc>
                <a:defRPr/>
              </a:pPr>
              <a:r>
                <a:rPr lang="en-US" sz="1000" b="1">
                  <a:ea typeface="ＭＳ Ｐゴシック" pitchFamily="-112" charset="-128"/>
                </a:rPr>
                <a:t>Others 12%</a:t>
              </a:r>
            </a:p>
          </p:txBody>
        </p:sp>
      </p:grpSp>
      <p:sp>
        <p:nvSpPr>
          <p:cNvPr id="11" name="Slide Number Placeholder 10"/>
          <p:cNvSpPr>
            <a:spLocks noGrp="1"/>
          </p:cNvSpPr>
          <p:nvPr>
            <p:ph type="sldNum" sz="quarter" idx="12"/>
          </p:nvPr>
        </p:nvSpPr>
        <p:spPr/>
        <p:txBody>
          <a:bodyPr/>
          <a:lstStyle/>
          <a:p>
            <a:pPr>
              <a:defRPr/>
            </a:pPr>
            <a:fld id="{9682F52B-A2A9-4212-B851-4D4681D67801}" type="slidenum">
              <a:rPr lang="en-US" smtClean="0"/>
              <a:pPr>
                <a:defRPr/>
              </a:pPr>
              <a:t>4</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b="0"/>
              <a:t>BNL Programs</a:t>
            </a:r>
          </a:p>
        </p:txBody>
      </p:sp>
      <p:sp>
        <p:nvSpPr>
          <p:cNvPr id="129027" name="Rectangle 3"/>
          <p:cNvSpPr>
            <a:spLocks noGrp="1" noChangeArrowheads="1"/>
          </p:cNvSpPr>
          <p:nvPr>
            <p:ph idx="1"/>
          </p:nvPr>
        </p:nvSpPr>
        <p:spPr>
          <a:xfrm>
            <a:off x="762000" y="1447800"/>
            <a:ext cx="7620000" cy="4800600"/>
          </a:xfrm>
        </p:spPr>
        <p:txBody>
          <a:bodyPr/>
          <a:lstStyle/>
          <a:p>
            <a:pPr>
              <a:lnSpc>
                <a:spcPct val="77000"/>
              </a:lnSpc>
            </a:pPr>
            <a:r>
              <a:rPr lang="en-US" sz="1800" dirty="0"/>
              <a:t>User Facilities</a:t>
            </a:r>
          </a:p>
          <a:p>
            <a:pPr lvl="1">
              <a:lnSpc>
                <a:spcPct val="77000"/>
              </a:lnSpc>
            </a:pPr>
            <a:r>
              <a:rPr lang="en-US" sz="1800" dirty="0"/>
              <a:t>RHIC/AGS </a:t>
            </a:r>
            <a:r>
              <a:rPr lang="en-US" sz="1800" dirty="0" smtClean="0"/>
              <a:t>Complex </a:t>
            </a:r>
            <a:endParaRPr lang="en-US" sz="1800" dirty="0"/>
          </a:p>
          <a:p>
            <a:pPr lvl="2">
              <a:lnSpc>
                <a:spcPct val="77000"/>
              </a:lnSpc>
            </a:pPr>
            <a:r>
              <a:rPr lang="en-US" sz="1800" dirty="0" smtClean="0"/>
              <a:t>RHIC/ATLAS Computing Facility (RACF) High Throughput Computing</a:t>
            </a:r>
          </a:p>
          <a:p>
            <a:pPr lvl="1">
              <a:lnSpc>
                <a:spcPct val="77000"/>
              </a:lnSpc>
            </a:pPr>
            <a:r>
              <a:rPr lang="en-US" sz="1800" dirty="0" smtClean="0"/>
              <a:t>NSLS and NSLS II</a:t>
            </a:r>
            <a:endParaRPr lang="en-US" sz="1800" dirty="0"/>
          </a:p>
          <a:p>
            <a:pPr lvl="1">
              <a:lnSpc>
                <a:spcPct val="77000"/>
              </a:lnSpc>
            </a:pPr>
            <a:r>
              <a:rPr lang="en-US" sz="1800" dirty="0"/>
              <a:t>NASA Space Radiation </a:t>
            </a:r>
            <a:r>
              <a:rPr lang="en-US" sz="1800" dirty="0" smtClean="0"/>
              <a:t>Laboratory</a:t>
            </a:r>
            <a:endParaRPr lang="en-US" sz="1800" dirty="0">
              <a:solidFill>
                <a:srgbClr val="FF0000"/>
              </a:solidFill>
            </a:endParaRPr>
          </a:p>
          <a:p>
            <a:pPr lvl="1">
              <a:lnSpc>
                <a:spcPct val="77000"/>
              </a:lnSpc>
            </a:pPr>
            <a:r>
              <a:rPr lang="en-US" sz="1800" dirty="0"/>
              <a:t>Several other smaller </a:t>
            </a:r>
            <a:r>
              <a:rPr lang="en-US" sz="1800" dirty="0" smtClean="0"/>
              <a:t>ones such as the Accelerator Test Facility (ATF)</a:t>
            </a:r>
            <a:endParaRPr lang="en-US" sz="1800" dirty="0"/>
          </a:p>
          <a:p>
            <a:pPr>
              <a:lnSpc>
                <a:spcPct val="77000"/>
              </a:lnSpc>
            </a:pPr>
            <a:r>
              <a:rPr lang="en-US" sz="1800" dirty="0" smtClean="0"/>
              <a:t>Research </a:t>
            </a:r>
            <a:r>
              <a:rPr lang="en-US" sz="1800" dirty="0"/>
              <a:t>and Technology</a:t>
            </a:r>
          </a:p>
          <a:p>
            <a:pPr lvl="1">
              <a:lnSpc>
                <a:spcPct val="77000"/>
              </a:lnSpc>
            </a:pPr>
            <a:r>
              <a:rPr lang="en-US" sz="1800" dirty="0" smtClean="0"/>
              <a:t>Physics</a:t>
            </a:r>
          </a:p>
          <a:p>
            <a:pPr lvl="2">
              <a:lnSpc>
                <a:spcPct val="77000"/>
              </a:lnSpc>
            </a:pPr>
            <a:r>
              <a:rPr lang="en-US" sz="1800" dirty="0" smtClean="0"/>
              <a:t>Riken BNL Research Center – partnership on RHIC spin and LQCD</a:t>
            </a:r>
            <a:endParaRPr lang="en-US" sz="1800" dirty="0"/>
          </a:p>
          <a:p>
            <a:pPr lvl="1">
              <a:lnSpc>
                <a:spcPct val="77000"/>
              </a:lnSpc>
            </a:pPr>
            <a:r>
              <a:rPr lang="en-US" sz="1800" dirty="0"/>
              <a:t>Chemistry</a:t>
            </a:r>
          </a:p>
          <a:p>
            <a:pPr lvl="1">
              <a:lnSpc>
                <a:spcPct val="77000"/>
              </a:lnSpc>
            </a:pPr>
            <a:r>
              <a:rPr lang="en-US" sz="1800" dirty="0"/>
              <a:t>Biology</a:t>
            </a:r>
          </a:p>
          <a:p>
            <a:pPr lvl="1">
              <a:lnSpc>
                <a:spcPct val="77000"/>
              </a:lnSpc>
            </a:pPr>
            <a:r>
              <a:rPr lang="en-US" sz="1800" dirty="0" smtClean="0"/>
              <a:t>Medicine (program winding down)</a:t>
            </a:r>
            <a:endParaRPr lang="en-US" sz="1800" dirty="0"/>
          </a:p>
          <a:p>
            <a:pPr lvl="1" eaLnBrk="1" hangingPunct="1">
              <a:lnSpc>
                <a:spcPct val="90000"/>
              </a:lnSpc>
            </a:pPr>
            <a:r>
              <a:rPr lang="en-US" sz="1800" dirty="0"/>
              <a:t>Energy &amp; Climate Sciences</a:t>
            </a:r>
          </a:p>
          <a:p>
            <a:pPr lvl="2" eaLnBrk="1" hangingPunct="1">
              <a:lnSpc>
                <a:spcPct val="70000"/>
              </a:lnSpc>
            </a:pPr>
            <a:r>
              <a:rPr lang="en-US" sz="1800" dirty="0" err="1"/>
              <a:t>Nanoscience</a:t>
            </a:r>
            <a:endParaRPr lang="en-US" sz="1800" dirty="0"/>
          </a:p>
          <a:p>
            <a:pPr lvl="2" eaLnBrk="1" hangingPunct="1">
              <a:lnSpc>
                <a:spcPct val="70000"/>
              </a:lnSpc>
            </a:pPr>
            <a:r>
              <a:rPr lang="en-US" sz="1800" dirty="0"/>
              <a:t>Environmental Science</a:t>
            </a:r>
          </a:p>
          <a:p>
            <a:pPr lvl="1" eaLnBrk="1" hangingPunct="1">
              <a:lnSpc>
                <a:spcPct val="80000"/>
              </a:lnSpc>
            </a:pPr>
            <a:r>
              <a:rPr lang="en-US" sz="1800" dirty="0"/>
              <a:t>National Security</a:t>
            </a:r>
          </a:p>
          <a:p>
            <a:pPr>
              <a:lnSpc>
                <a:spcPct val="77000"/>
              </a:lnSpc>
            </a:pPr>
            <a:r>
              <a:rPr lang="en-US" sz="1800" dirty="0" smtClean="0"/>
              <a:t>Education/Training</a:t>
            </a:r>
            <a:endParaRPr lang="en-US" sz="1800" dirty="0"/>
          </a:p>
          <a:p>
            <a:pPr lvl="1">
              <a:lnSpc>
                <a:spcPct val="77000"/>
              </a:lnSpc>
            </a:pPr>
            <a:r>
              <a:rPr lang="en-US" sz="1800" dirty="0"/>
              <a:t>School tours, Undergraduate and Graduate training</a:t>
            </a:r>
          </a:p>
        </p:txBody>
      </p:sp>
      <p:sp>
        <p:nvSpPr>
          <p:cNvPr id="5" name="Slide Number Placeholder 4"/>
          <p:cNvSpPr>
            <a:spLocks noGrp="1"/>
          </p:cNvSpPr>
          <p:nvPr>
            <p:ph type="sldNum" sz="quarter" idx="12"/>
          </p:nvPr>
        </p:nvSpPr>
        <p:spPr/>
        <p:txBody>
          <a:bodyPr/>
          <a:lstStyle/>
          <a:p>
            <a:pPr>
              <a:defRPr/>
            </a:pPr>
            <a:endParaRPr lang="en-US"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3" cstate="email">
            <a:extLst>
              <a:ext uri="{28A0092B-C50C-407E-A947-70E740481C1C}">
                <a14:useLocalDpi xmlns:a14="http://schemas.microsoft.com/office/drawing/2010/main" val="0"/>
              </a:ext>
            </a:extLst>
          </a:blip>
          <a:srcRect l="12029"/>
          <a:stretch>
            <a:fillRect/>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Grp="1"/>
          </p:cNvSpPr>
          <p:nvPr>
            <p:ph type="title"/>
          </p:nvPr>
        </p:nvSpPr>
        <p:spPr>
          <a:xfrm>
            <a:off x="152400" y="304800"/>
            <a:ext cx="5791200" cy="638175"/>
          </a:xfrm>
        </p:spPr>
        <p:txBody>
          <a:bodyPr/>
          <a:lstStyle/>
          <a:p>
            <a:pPr>
              <a:defRPr/>
            </a:pPr>
            <a:r>
              <a:rPr lang="en-US" sz="4000" b="1" dirty="0">
                <a:solidFill>
                  <a:schemeClr val="bg2"/>
                </a:solidFill>
                <a:effectLst>
                  <a:outerShdw blurRad="38100" dist="38100" dir="2700000" algn="tl">
                    <a:srgbClr val="DDDDDD"/>
                  </a:outerShdw>
                </a:effectLst>
                <a:latin typeface="Calibri" charset="0"/>
                <a:ea typeface="ＭＳ Ｐゴシック" charset="0"/>
                <a:cs typeface="ＭＳ Ｐゴシック" charset="0"/>
              </a:rPr>
              <a:t>Brookhaven National Laboratory</a:t>
            </a:r>
          </a:p>
        </p:txBody>
      </p:sp>
      <p:sp>
        <p:nvSpPr>
          <p:cNvPr id="5124" name="Text Box 7"/>
          <p:cNvSpPr txBox="1">
            <a:spLocks noChangeArrowheads="1"/>
          </p:cNvSpPr>
          <p:nvPr/>
        </p:nvSpPr>
        <p:spPr bwMode="auto">
          <a:xfrm>
            <a:off x="6934200" y="396875"/>
            <a:ext cx="2209800" cy="3046413"/>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RHIC</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New York Blue Supercomputer</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Interdisciplinary Energy Science Building</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NSLS</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CFN</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NSLS-II</a:t>
            </a:r>
          </a:p>
          <a:p>
            <a:pPr eaLnBrk="1" hangingPunct="1">
              <a:spcBef>
                <a:spcPct val="50000"/>
              </a:spcBef>
              <a:defRPr/>
            </a:pPr>
            <a:r>
              <a:rPr lang="en-US" sz="1600" b="1" dirty="0" smtClean="0">
                <a:solidFill>
                  <a:srgbClr val="EEECE1"/>
                </a:solidFill>
                <a:effectLst>
                  <a:outerShdw blurRad="38100" dist="38100" dir="2700000" algn="tl">
                    <a:srgbClr val="000000">
                      <a:alpha val="43137"/>
                    </a:srgbClr>
                  </a:outerShdw>
                </a:effectLst>
                <a:latin typeface="Calibri" charset="0"/>
              </a:rPr>
              <a:t>Long Island Solar Farm</a:t>
            </a:r>
          </a:p>
        </p:txBody>
      </p:sp>
      <p:sp>
        <p:nvSpPr>
          <p:cNvPr id="26628" name="TextBox 12"/>
          <p:cNvSpPr txBox="1">
            <a:spLocks noChangeArrowheads="1"/>
          </p:cNvSpPr>
          <p:nvPr/>
        </p:nvSpPr>
        <p:spPr bwMode="auto">
          <a:xfrm>
            <a:off x="1143000" y="64881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prstClr val="white"/>
                </a:solidFill>
              </a:rPr>
              <a:t>October 2011</a:t>
            </a:r>
          </a:p>
        </p:txBody>
      </p:sp>
      <p:grpSp>
        <p:nvGrpSpPr>
          <p:cNvPr id="2" name="Group 4"/>
          <p:cNvGrpSpPr>
            <a:grpSpLocks/>
          </p:cNvGrpSpPr>
          <p:nvPr/>
        </p:nvGrpSpPr>
        <p:grpSpPr bwMode="auto">
          <a:xfrm>
            <a:off x="2667000" y="609600"/>
            <a:ext cx="6324600" cy="4724400"/>
            <a:chOff x="2667000" y="609600"/>
            <a:chExt cx="6324600" cy="4724400"/>
          </a:xfrm>
        </p:grpSpPr>
        <p:grpSp>
          <p:nvGrpSpPr>
            <p:cNvPr id="26630" name="Group 15"/>
            <p:cNvGrpSpPr>
              <a:grpSpLocks/>
            </p:cNvGrpSpPr>
            <p:nvPr/>
          </p:nvGrpSpPr>
          <p:grpSpPr bwMode="auto">
            <a:xfrm>
              <a:off x="2667000" y="609600"/>
              <a:ext cx="4267200" cy="4572000"/>
              <a:chOff x="1680" y="384"/>
              <a:chExt cx="2688" cy="2880"/>
            </a:xfrm>
          </p:grpSpPr>
          <p:sp>
            <p:nvSpPr>
              <p:cNvPr id="26633" name="Line 9"/>
              <p:cNvSpPr>
                <a:spLocks noChangeShapeType="1"/>
              </p:cNvSpPr>
              <p:nvPr/>
            </p:nvSpPr>
            <p:spPr bwMode="auto">
              <a:xfrm flipH="1">
                <a:off x="2213" y="864"/>
                <a:ext cx="1536" cy="0"/>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4" name="Line 10"/>
              <p:cNvSpPr>
                <a:spLocks noChangeShapeType="1"/>
              </p:cNvSpPr>
              <p:nvPr/>
            </p:nvSpPr>
            <p:spPr bwMode="auto">
              <a:xfrm flipH="1">
                <a:off x="1920" y="768"/>
                <a:ext cx="2448" cy="1920"/>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5" name="Line 11"/>
              <p:cNvSpPr>
                <a:spLocks noChangeShapeType="1"/>
              </p:cNvSpPr>
              <p:nvPr/>
            </p:nvSpPr>
            <p:spPr bwMode="auto">
              <a:xfrm flipH="1">
                <a:off x="2736" y="1392"/>
                <a:ext cx="1632" cy="1344"/>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6" name="Line 12"/>
              <p:cNvSpPr>
                <a:spLocks noChangeShapeType="1"/>
              </p:cNvSpPr>
              <p:nvPr/>
            </p:nvSpPr>
            <p:spPr bwMode="auto">
              <a:xfrm flipH="1">
                <a:off x="2640" y="1632"/>
                <a:ext cx="1728" cy="1392"/>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7" name="Line 11"/>
              <p:cNvSpPr>
                <a:spLocks noChangeShapeType="1"/>
              </p:cNvSpPr>
              <p:nvPr/>
            </p:nvSpPr>
            <p:spPr bwMode="auto">
              <a:xfrm flipH="1">
                <a:off x="1680" y="1008"/>
                <a:ext cx="2688" cy="2064"/>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8" name="Line 12"/>
              <p:cNvSpPr>
                <a:spLocks noChangeShapeType="1"/>
              </p:cNvSpPr>
              <p:nvPr/>
            </p:nvSpPr>
            <p:spPr bwMode="auto">
              <a:xfrm flipH="1">
                <a:off x="3744" y="384"/>
                <a:ext cx="624" cy="480"/>
              </a:xfrm>
              <a:prstGeom prst="line">
                <a:avLst/>
              </a:prstGeom>
              <a:noFill/>
              <a:ln w="38100">
                <a:solidFill>
                  <a:schemeClr val="bg2"/>
                </a:solidFill>
                <a:round/>
                <a:headEnd/>
                <a:tailEnd/>
              </a:ln>
              <a:effectLst>
                <a:outerShdw dist="40161" dir="4293903" algn="ctr" rotWithShape="0">
                  <a:srgbClr val="808080">
                    <a:alpha val="50000"/>
                  </a:srgbClr>
                </a:outerShdw>
              </a:effectLst>
            </p:spPr>
            <p:txBody>
              <a:bodyPr/>
              <a:lstStyle/>
              <a:p>
                <a:pPr eaLnBrk="1" hangingPunct="1">
                  <a:defRPr/>
                </a:pPr>
                <a:endParaRPr lang="en-US" dirty="0">
                  <a:solidFill>
                    <a:prstClr val="black"/>
                  </a:solidFill>
                </a:endParaRPr>
              </a:p>
            </p:txBody>
          </p:sp>
          <p:sp>
            <p:nvSpPr>
              <p:cNvPr id="26639" name="Line 14"/>
              <p:cNvSpPr>
                <a:spLocks noChangeShapeType="1"/>
              </p:cNvSpPr>
              <p:nvPr/>
            </p:nvSpPr>
            <p:spPr bwMode="auto">
              <a:xfrm flipH="1">
                <a:off x="3744" y="1882"/>
                <a:ext cx="624" cy="518"/>
              </a:xfrm>
              <a:prstGeom prst="line">
                <a:avLst/>
              </a:prstGeom>
              <a:noFill/>
              <a:ln w="38100">
                <a:solidFill>
                  <a:schemeClr val="bg2"/>
                </a:solidFill>
                <a:round/>
                <a:headEnd/>
                <a:tailEn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40" name="Line 13"/>
              <p:cNvSpPr>
                <a:spLocks noChangeShapeType="1"/>
              </p:cNvSpPr>
              <p:nvPr/>
            </p:nvSpPr>
            <p:spPr bwMode="auto">
              <a:xfrm>
                <a:off x="3744" y="2388"/>
                <a:ext cx="384" cy="876"/>
              </a:xfrm>
              <a:prstGeom prst="line">
                <a:avLst/>
              </a:prstGeom>
              <a:noFill/>
              <a:ln w="38100">
                <a:solidFill>
                  <a:schemeClr val="bg2"/>
                </a:solidFill>
                <a:round/>
                <a:headEnd/>
                <a:tailEnd type="arrow" w="med" len="med"/>
              </a:ln>
              <a:effectLst>
                <a:outerShdw dist="45791" dir="2021404" algn="ctr" rotWithShape="0">
                  <a:srgbClr val="808080"/>
                </a:outerShdw>
              </a:effectLst>
            </p:spPr>
            <p:txBody>
              <a:bodyPr/>
              <a:lstStyle/>
              <a:p>
                <a:pPr eaLnBrk="1" hangingPunct="1">
                  <a:defRPr/>
                </a:pPr>
                <a:endParaRPr lang="en-US" dirty="0">
                  <a:solidFill>
                    <a:prstClr val="black"/>
                  </a:solidFill>
                </a:endParaRPr>
              </a:p>
            </p:txBody>
          </p:sp>
        </p:grpSp>
        <p:sp>
          <p:nvSpPr>
            <p:cNvPr id="26632" name="Line 14"/>
            <p:cNvSpPr>
              <a:spLocks noChangeShapeType="1"/>
            </p:cNvSpPr>
            <p:nvPr/>
          </p:nvSpPr>
          <p:spPr bwMode="auto">
            <a:xfrm flipH="1">
              <a:off x="6324600" y="3276600"/>
              <a:ext cx="609600" cy="533400"/>
            </a:xfrm>
            <a:prstGeom prst="line">
              <a:avLst/>
            </a:prstGeom>
            <a:noFill/>
            <a:ln w="38100">
              <a:solidFill>
                <a:schemeClr val="bg2"/>
              </a:solidFill>
              <a:round/>
              <a:headEnd/>
              <a:tailEn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1" name="Line 13"/>
            <p:cNvSpPr>
              <a:spLocks noChangeShapeType="1"/>
            </p:cNvSpPr>
            <p:nvPr/>
          </p:nvSpPr>
          <p:spPr bwMode="auto">
            <a:xfrm>
              <a:off x="6324600" y="3810000"/>
              <a:ext cx="2667000" cy="1524000"/>
            </a:xfrm>
            <a:prstGeom prst="line">
              <a:avLst/>
            </a:prstGeom>
            <a:noFill/>
            <a:ln w="38100">
              <a:solidFill>
                <a:schemeClr val="bg2"/>
              </a:solidFill>
              <a:round/>
              <a:headEnd/>
              <a:tailEnd type="arrow" w="med" len="med"/>
            </a:ln>
            <a:effectLst>
              <a:outerShdw dist="45791" dir="2021404" algn="ctr" rotWithShape="0">
                <a:srgbClr val="808080"/>
              </a:outerShdw>
            </a:effectLst>
          </p:spPr>
          <p:txBody>
            <a:bodyPr/>
            <a:lstStyle/>
            <a:p>
              <a:pPr eaLnBrk="1" hangingPunct="1">
                <a:defRPr/>
              </a:pPr>
              <a:endParaRPr lang="en-US" dirty="0">
                <a:solidFill>
                  <a:prstClr val="black"/>
                </a:solidFill>
              </a:endParaRPr>
            </a:p>
          </p:txBody>
        </p:sp>
      </p:grpSp>
      <p:sp>
        <p:nvSpPr>
          <p:cNvPr id="6" name="Slide Number Placeholder 5"/>
          <p:cNvSpPr>
            <a:spLocks noGrp="1"/>
          </p:cNvSpPr>
          <p:nvPr>
            <p:ph type="sldNum" sz="quarter" idx="12"/>
          </p:nvPr>
        </p:nvSpPr>
        <p:spPr/>
        <p:txBody>
          <a:bodyPr/>
          <a:lstStyle/>
          <a:p>
            <a:pPr>
              <a:defRPr/>
            </a:pPr>
            <a:fld id="{98ACB549-4C38-DA40-A59C-FF0C5FB744E6}" type="slidenum">
              <a:rPr lang="en-US"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2000" fill="hold"/>
                                        <p:tgtEl>
                                          <p:spTgt spid="5124"/>
                                        </p:tgtEl>
                                        <p:attrNameLst>
                                          <p:attrName>ppt_x</p:attrName>
                                        </p:attrNameLst>
                                      </p:cBhvr>
                                      <p:tavLst>
                                        <p:tav tm="0">
                                          <p:val>
                                            <p:strVal val="#ppt_x"/>
                                          </p:val>
                                        </p:tav>
                                        <p:tav tm="100000">
                                          <p:val>
                                            <p:strVal val="#ppt_x"/>
                                          </p:val>
                                        </p:tav>
                                      </p:tavLst>
                                    </p:anim>
                                    <p:anim calcmode="lin" valueType="num">
                                      <p:cBhvr additive="base">
                                        <p:cTn id="8" dur="2000" fill="hold"/>
                                        <p:tgtEl>
                                          <p:spTgt spid="51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p:cNvSpPr>
          <p:nvPr>
            <p:ph type="title"/>
          </p:nvPr>
        </p:nvSpPr>
        <p:spPr>
          <a:xfrm>
            <a:off x="457200" y="76200"/>
            <a:ext cx="8229600" cy="1143000"/>
          </a:xfrm>
        </p:spPr>
        <p:txBody>
          <a:bodyPr/>
          <a:lstStyle/>
          <a:p>
            <a:pPr>
              <a:defRPr/>
            </a:pPr>
            <a:r>
              <a:rPr lang="en-US" sz="4000" b="1" dirty="0">
                <a:effectLst>
                  <a:outerShdw blurRad="38100" dist="38100" dir="2700000" algn="tl">
                    <a:srgbClr val="DDDDDD"/>
                  </a:outerShdw>
                </a:effectLst>
                <a:latin typeface="Calibri" charset="0"/>
                <a:ea typeface="ＭＳ Ｐゴシック" charset="0"/>
                <a:cs typeface="ＭＳ Ｐゴシック" charset="0"/>
              </a:rPr>
              <a:t>Major Research Facilities</a:t>
            </a:r>
          </a:p>
        </p:txBody>
      </p:sp>
      <p:sp>
        <p:nvSpPr>
          <p:cNvPr id="6147" name="Rectangle 5"/>
          <p:cNvSpPr>
            <a:spLocks noGrp="1"/>
          </p:cNvSpPr>
          <p:nvPr>
            <p:ph type="body" sz="half" idx="1"/>
          </p:nvPr>
        </p:nvSpPr>
        <p:spPr>
          <a:xfrm>
            <a:off x="4267200" y="1143000"/>
            <a:ext cx="4876800" cy="1600200"/>
          </a:xfrm>
        </p:spPr>
        <p:txBody>
          <a:bodyPr/>
          <a:lstStyle/>
          <a:p>
            <a:pPr marL="228600" indent="-228600">
              <a:lnSpc>
                <a:spcPct val="90000"/>
              </a:lnSpc>
              <a:buFont typeface="Arial" charset="0"/>
              <a:buNone/>
              <a:defRPr/>
            </a:pPr>
            <a:r>
              <a:rPr lang="en-US" sz="2000" b="1" dirty="0">
                <a:latin typeface="+mj-lt"/>
                <a:ea typeface="ＭＳ Ｐゴシック" charset="0"/>
                <a:cs typeface="ＭＳ Ｐゴシック" charset="0"/>
              </a:rPr>
              <a:t>National Synchrotron Light Source</a:t>
            </a:r>
          </a:p>
          <a:p>
            <a:pPr marL="228600" indent="-228600">
              <a:lnSpc>
                <a:spcPct val="90000"/>
              </a:lnSpc>
              <a:buFont typeface="Arial" charset="0"/>
              <a:buNone/>
              <a:defRPr/>
            </a:pPr>
            <a:endParaRPr lang="en-US" sz="200" b="1" dirty="0">
              <a:latin typeface="Calibri" charset="0"/>
              <a:ea typeface="ＭＳ Ｐゴシック" charset="0"/>
              <a:cs typeface="ＭＳ Ｐゴシック" charset="0"/>
            </a:endParaRPr>
          </a:p>
          <a:p>
            <a:pPr marL="228600" indent="-228600">
              <a:lnSpc>
                <a:spcPct val="90000"/>
              </a:lnSpc>
              <a:defRPr/>
            </a:pPr>
            <a:r>
              <a:rPr lang="en-US" sz="1600" dirty="0" smtClean="0">
                <a:latin typeface="Calibri" charset="0"/>
                <a:ea typeface="ＭＳ Ｐゴシック" charset="0"/>
                <a:cs typeface="ＭＳ Ｐゴシック" charset="0"/>
              </a:rPr>
              <a:t>Industrial and academic users</a:t>
            </a:r>
            <a:endParaRPr lang="en-US" sz="600" dirty="0">
              <a:latin typeface="Calibri" charset="0"/>
              <a:ea typeface="ＭＳ Ｐゴシック" charset="0"/>
              <a:cs typeface="ＭＳ Ｐゴシック" charset="0"/>
            </a:endParaRPr>
          </a:p>
          <a:p>
            <a:pPr marL="228600" indent="-228600">
              <a:lnSpc>
                <a:spcPct val="90000"/>
              </a:lnSpc>
              <a:defRPr/>
            </a:pPr>
            <a:endParaRPr lang="en-US" sz="100" dirty="0">
              <a:latin typeface="Calibri" charset="0"/>
              <a:ea typeface="ＭＳ Ｐゴシック" charset="0"/>
              <a:cs typeface="ＭＳ Ｐゴシック" charset="0"/>
            </a:endParaRPr>
          </a:p>
          <a:p>
            <a:pPr marL="228600" indent="-228600">
              <a:lnSpc>
                <a:spcPct val="90000"/>
              </a:lnSpc>
              <a:defRPr/>
            </a:pPr>
            <a:r>
              <a:rPr lang="en-US" sz="1600" dirty="0">
                <a:latin typeface="Calibri" charset="0"/>
                <a:ea typeface="ＭＳ Ｐゴシック" charset="0"/>
                <a:cs typeface="ＭＳ Ｐゴシック" charset="0"/>
              </a:rPr>
              <a:t>Researching </a:t>
            </a:r>
            <a:r>
              <a:rPr lang="en-US" sz="1600" dirty="0" smtClean="0">
                <a:latin typeface="Calibri" charset="0"/>
                <a:ea typeface="ＭＳ Ｐゴシック" charset="0"/>
                <a:cs typeface="ＭＳ Ｐゴシック" charset="0"/>
              </a:rPr>
              <a:t>battery storage, Alzheimer</a:t>
            </a:r>
            <a:r>
              <a:rPr lang="ja-JP" altLang="en-US"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disease, breast cancer, HIV/AIDS, environmental cleanup </a:t>
            </a:r>
            <a:r>
              <a:rPr lang="en-US" sz="1600" dirty="0" smtClean="0">
                <a:latin typeface="Calibri" charset="0"/>
                <a:ea typeface="ＭＳ Ｐゴシック" charset="0"/>
                <a:cs typeface="ＭＳ Ｐゴシック" charset="0"/>
              </a:rPr>
              <a:t>technology, </a:t>
            </a:r>
            <a:r>
              <a:rPr lang="en-US" sz="1600" dirty="0">
                <a:latin typeface="Calibri" charset="0"/>
                <a:ea typeface="ＭＳ Ｐゴシック" charset="0"/>
                <a:cs typeface="ＭＳ Ｐゴシック" charset="0"/>
              </a:rPr>
              <a:t>and more </a:t>
            </a:r>
            <a:endParaRPr lang="en-US" sz="1800" dirty="0">
              <a:latin typeface="Calibri" charset="0"/>
              <a:ea typeface="ＭＳ Ｐゴシック" charset="0"/>
              <a:cs typeface="ＭＳ Ｐゴシック" charset="0"/>
            </a:endParaRPr>
          </a:p>
        </p:txBody>
      </p:sp>
      <p:pic>
        <p:nvPicPr>
          <p:cNvPr id="40971" name="Picture 11" descr="NSLS_Aerial_lowres"/>
          <p:cNvPicPr>
            <a:picLocks noChangeAspect="1" noChangeArrowheads="1"/>
          </p:cNvPicPr>
          <p:nvPr/>
        </p:nvPicPr>
        <p:blipFill>
          <a:blip r:embed="rId3" cstate="print"/>
          <a:srcRect/>
          <a:stretch>
            <a:fillRect/>
          </a:stretch>
        </p:blipFill>
        <p:spPr bwMode="auto">
          <a:xfrm>
            <a:off x="304800" y="1219200"/>
            <a:ext cx="3200400" cy="1295400"/>
          </a:xfrm>
          <a:prstGeom prst="rect">
            <a:avLst/>
          </a:prstGeom>
          <a:ln>
            <a:noFill/>
          </a:ln>
          <a:effectLst>
            <a:outerShdw blurRad="292100" dist="139700" dir="2700000" algn="tl" rotWithShape="0">
              <a:srgbClr val="333333">
                <a:alpha val="65000"/>
              </a:srgbClr>
            </a:outerShdw>
          </a:effectLst>
        </p:spPr>
      </p:pic>
      <p:sp>
        <p:nvSpPr>
          <p:cNvPr id="22532" name="Text Box 14"/>
          <p:cNvSpPr txBox="1">
            <a:spLocks noChangeArrowheads="1"/>
          </p:cNvSpPr>
          <p:nvPr/>
        </p:nvSpPr>
        <p:spPr bwMode="auto">
          <a:xfrm>
            <a:off x="228600" y="25146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National Synchrotron Light Source</a:t>
            </a:r>
          </a:p>
        </p:txBody>
      </p:sp>
      <p:sp>
        <p:nvSpPr>
          <p:cNvPr id="22533" name="Text Box 14"/>
          <p:cNvSpPr txBox="1">
            <a:spLocks noChangeArrowheads="1"/>
          </p:cNvSpPr>
          <p:nvPr/>
        </p:nvSpPr>
        <p:spPr bwMode="auto">
          <a:xfrm>
            <a:off x="228600" y="44196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National Synchrotron Light Source II</a:t>
            </a:r>
          </a:p>
        </p:txBody>
      </p:sp>
      <p:sp>
        <p:nvSpPr>
          <p:cNvPr id="5128" name="TextBox 16"/>
          <p:cNvSpPr txBox="1">
            <a:spLocks noChangeArrowheads="1"/>
          </p:cNvSpPr>
          <p:nvPr/>
        </p:nvSpPr>
        <p:spPr bwMode="auto">
          <a:xfrm>
            <a:off x="4267200" y="3124200"/>
            <a:ext cx="4876800" cy="1554272"/>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defRPr/>
            </a:pPr>
            <a:r>
              <a:rPr lang="en-US" sz="2000" b="1" dirty="0" smtClean="0">
                <a:solidFill>
                  <a:prstClr val="black"/>
                </a:solidFill>
                <a:latin typeface="Calibri"/>
              </a:rPr>
              <a:t>National Synchrotron Light Source II</a:t>
            </a:r>
          </a:p>
          <a:p>
            <a:pPr eaLnBrk="1" hangingPunct="1">
              <a:defRPr/>
            </a:pPr>
            <a:r>
              <a:rPr lang="en-US" sz="200" dirty="0" smtClean="0">
                <a:solidFill>
                  <a:prstClr val="black"/>
                </a:solidFill>
              </a:rPr>
              <a:t>   </a:t>
            </a:r>
          </a:p>
          <a:p>
            <a:pPr eaLnBrk="1" hangingPunct="1">
              <a:buFont typeface="Arial" charset="0"/>
              <a:buChar char="•"/>
              <a:defRPr/>
            </a:pPr>
            <a:r>
              <a:rPr lang="en-US" sz="1600" dirty="0" smtClean="0">
                <a:solidFill>
                  <a:prstClr val="black"/>
                </a:solidFill>
                <a:latin typeface="Calibri" charset="0"/>
              </a:rPr>
              <a:t>    Soon to be world’s most advanced  </a:t>
            </a:r>
            <a:r>
              <a:rPr lang="en-US" sz="1600" dirty="0">
                <a:solidFill>
                  <a:prstClr val="black"/>
                </a:solidFill>
                <a:latin typeface="Calibri" charset="0"/>
              </a:rPr>
              <a:t>x</a:t>
            </a:r>
            <a:r>
              <a:rPr lang="en-US" sz="1600" dirty="0" smtClean="0">
                <a:solidFill>
                  <a:prstClr val="black"/>
                </a:solidFill>
                <a:latin typeface="Calibri" charset="0"/>
              </a:rPr>
              <a:t>-ray source</a:t>
            </a:r>
          </a:p>
          <a:p>
            <a:pPr eaLnBrk="1" hangingPunct="1">
              <a:buFont typeface="Arial" charset="0"/>
              <a:buChar char="•"/>
              <a:defRPr/>
            </a:pPr>
            <a:r>
              <a:rPr lang="en-US" sz="1600" dirty="0" smtClean="0">
                <a:solidFill>
                  <a:prstClr val="black"/>
                </a:solidFill>
                <a:latin typeface="Calibri" charset="0"/>
              </a:rPr>
              <a:t>    $960 million project - hundreds of local jobs</a:t>
            </a:r>
          </a:p>
          <a:p>
            <a:pPr eaLnBrk="1" hangingPunct="1">
              <a:buFont typeface="Arial" charset="0"/>
              <a:buChar char="•"/>
              <a:defRPr/>
            </a:pPr>
            <a:r>
              <a:rPr lang="en-US" sz="1600" dirty="0" smtClean="0">
                <a:solidFill>
                  <a:prstClr val="black"/>
                </a:solidFill>
                <a:latin typeface="Calibri" charset="0"/>
              </a:rPr>
              <a:t>    Will deliver research advancements in energy, </a:t>
            </a:r>
          </a:p>
          <a:p>
            <a:pPr eaLnBrk="1" hangingPunct="1">
              <a:defRPr/>
            </a:pPr>
            <a:r>
              <a:rPr lang="en-US" sz="1600" dirty="0" smtClean="0">
                <a:solidFill>
                  <a:prstClr val="black"/>
                </a:solidFill>
                <a:latin typeface="Calibri" charset="0"/>
              </a:rPr>
              <a:t>      nanotechnology, medicine and other fields</a:t>
            </a:r>
          </a:p>
          <a:p>
            <a:pPr eaLnBrk="1" hangingPunct="1">
              <a:defRPr/>
            </a:pPr>
            <a:endParaRPr lang="en-US" sz="300" dirty="0" smtClean="0">
              <a:solidFill>
                <a:prstClr val="black"/>
              </a:solidFill>
              <a:latin typeface="Calibri" charset="0"/>
            </a:endParaRPr>
          </a:p>
          <a:p>
            <a:pPr eaLnBrk="1" hangingPunct="1">
              <a:buFont typeface="Arial" charset="0"/>
              <a:buChar char="•"/>
              <a:defRPr/>
            </a:pPr>
            <a:endParaRPr lang="en-US" sz="300" dirty="0" smtClean="0">
              <a:solidFill>
                <a:prstClr val="black"/>
              </a:solidFill>
              <a:latin typeface="Calibri" charset="0"/>
            </a:endParaRPr>
          </a:p>
        </p:txBody>
      </p:sp>
      <p:sp>
        <p:nvSpPr>
          <p:cNvPr id="9" name="Pentagon 8"/>
          <p:cNvSpPr/>
          <p:nvPr/>
        </p:nvSpPr>
        <p:spPr>
          <a:xfrm>
            <a:off x="3657600" y="12192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Pentagon 9"/>
          <p:cNvSpPr/>
          <p:nvPr/>
        </p:nvSpPr>
        <p:spPr>
          <a:xfrm>
            <a:off x="3657600" y="3048000"/>
            <a:ext cx="457200" cy="13716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84" name="Picture 16" descr="g261630a"/>
          <p:cNvPicPr>
            <a:picLocks noChangeAspect="1" noChangeArrowheads="1"/>
          </p:cNvPicPr>
          <p:nvPr/>
        </p:nvPicPr>
        <p:blipFill rotWithShape="1">
          <a:blip r:embed="rId4" cstate="print"/>
          <a:srcRect l="16644" t="33506" r="7947" b="37922"/>
          <a:stretch/>
        </p:blipFill>
        <p:spPr bwMode="auto">
          <a:xfrm>
            <a:off x="304800" y="3048000"/>
            <a:ext cx="3200400" cy="1371600"/>
          </a:xfrm>
          <a:prstGeom prst="rect">
            <a:avLst/>
          </a:prstGeom>
          <a:ln>
            <a:noFill/>
          </a:ln>
          <a:effectLst>
            <a:outerShdw blurRad="292100" dist="139700" dir="2700000" algn="tl" rotWithShape="0">
              <a:srgbClr val="333333">
                <a:alpha val="65000"/>
              </a:srgbClr>
            </a:outerShdw>
          </a:effectLst>
        </p:spPr>
      </p:pic>
      <p:pic>
        <p:nvPicPr>
          <p:cNvPr id="12" name="Picture 11" descr="CFN.jpg"/>
          <p:cNvPicPr>
            <a:picLocks noChangeAspect="1"/>
          </p:cNvPicPr>
          <p:nvPr/>
        </p:nvPicPr>
        <p:blipFill>
          <a:blip r:embed="rId5" cstate="print"/>
          <a:srcRect t="5000" b="20000"/>
          <a:stretch>
            <a:fillRect/>
          </a:stretch>
        </p:blipFill>
        <p:spPr bwMode="auto">
          <a:xfrm>
            <a:off x="304800" y="4876800"/>
            <a:ext cx="3200400" cy="1182688"/>
          </a:xfrm>
          <a:prstGeom prst="rect">
            <a:avLst/>
          </a:prstGeom>
          <a:ln>
            <a:noFill/>
          </a:ln>
          <a:effectLst>
            <a:outerShdw blurRad="292100" dist="139700" dir="2700000" algn="tl" rotWithShape="0">
              <a:srgbClr val="333333">
                <a:alpha val="65000"/>
              </a:srgbClr>
            </a:outerShdw>
          </a:effectLst>
        </p:spPr>
      </p:pic>
      <p:sp>
        <p:nvSpPr>
          <p:cNvPr id="22543" name="Text Box 16"/>
          <p:cNvSpPr txBox="1">
            <a:spLocks noChangeArrowheads="1"/>
          </p:cNvSpPr>
          <p:nvPr/>
        </p:nvSpPr>
        <p:spPr bwMode="auto">
          <a:xfrm>
            <a:off x="228600" y="609600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Center for Functional Nanomaterials</a:t>
            </a:r>
          </a:p>
        </p:txBody>
      </p:sp>
      <p:sp>
        <p:nvSpPr>
          <p:cNvPr id="14" name="Pentagon 13"/>
          <p:cNvSpPr/>
          <p:nvPr/>
        </p:nvSpPr>
        <p:spPr>
          <a:xfrm>
            <a:off x="3657600" y="4876800"/>
            <a:ext cx="457200" cy="12192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547" name="Rectangle 5"/>
          <p:cNvSpPr txBox="1">
            <a:spLocks/>
          </p:cNvSpPr>
          <p:nvPr/>
        </p:nvSpPr>
        <p:spPr bwMode="auto">
          <a:xfrm>
            <a:off x="4267200" y="4800600"/>
            <a:ext cx="480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nSpc>
                <a:spcPct val="90000"/>
              </a:lnSpc>
              <a:spcBef>
                <a:spcPct val="20000"/>
              </a:spcBef>
              <a:buFont typeface="Arial" charset="0"/>
              <a:buNone/>
            </a:pPr>
            <a:r>
              <a:rPr lang="en-US" sz="2000" b="1" dirty="0">
                <a:solidFill>
                  <a:prstClr val="black"/>
                </a:solidFill>
                <a:latin typeface="Calibri" charset="0"/>
              </a:rPr>
              <a:t>Center for Functional Nanomaterials</a:t>
            </a:r>
          </a:p>
          <a:p>
            <a:pPr>
              <a:lnSpc>
                <a:spcPct val="90000"/>
              </a:lnSpc>
              <a:spcBef>
                <a:spcPct val="20000"/>
              </a:spcBef>
              <a:buFont typeface="Arial" charset="0"/>
              <a:buChar char="•"/>
            </a:pPr>
            <a:r>
              <a:rPr lang="en-US" sz="1600" dirty="0">
                <a:solidFill>
                  <a:prstClr val="black"/>
                </a:solidFill>
                <a:latin typeface="Calibri" charset="0"/>
              </a:rPr>
              <a:t>Exploring energy science at the nanoscale</a:t>
            </a:r>
          </a:p>
          <a:p>
            <a:pPr>
              <a:lnSpc>
                <a:spcPct val="90000"/>
              </a:lnSpc>
              <a:spcBef>
                <a:spcPct val="20000"/>
              </a:spcBef>
              <a:buFont typeface="Arial" charset="0"/>
              <a:buChar char="•"/>
            </a:pPr>
            <a:r>
              <a:rPr lang="en-US" sz="1600" dirty="0">
                <a:solidFill>
                  <a:prstClr val="black"/>
                </a:solidFill>
                <a:latin typeface="Calibri" charset="0"/>
              </a:rPr>
              <a:t>Building new materials atom-by-atom to achieve desired properties and functions </a:t>
            </a:r>
            <a:endParaRPr lang="en-US" sz="1600" b="1" dirty="0">
              <a:solidFill>
                <a:prstClr val="black"/>
              </a:solidFill>
              <a:latin typeface="Calibri" charset="0"/>
            </a:endParaRPr>
          </a:p>
        </p:txBody>
      </p:sp>
      <p:sp>
        <p:nvSpPr>
          <p:cNvPr id="5" name="Slide Number Placeholder 4"/>
          <p:cNvSpPr>
            <a:spLocks noGrp="1"/>
          </p:cNvSpPr>
          <p:nvPr>
            <p:ph type="sldNum" sz="quarter" idx="12"/>
          </p:nvPr>
        </p:nvSpPr>
        <p:spPr/>
        <p:txBody>
          <a:bodyPr/>
          <a:lstStyle/>
          <a:p>
            <a:pPr>
              <a:defRPr/>
            </a:pPr>
            <a:fld id="{638729E8-1475-7E44-8227-F59E626BA266}"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Grp="1"/>
          </p:cNvSpPr>
          <p:nvPr>
            <p:ph type="title"/>
          </p:nvPr>
        </p:nvSpPr>
        <p:spPr>
          <a:xfrm>
            <a:off x="457200" y="76200"/>
            <a:ext cx="8229600" cy="1143000"/>
          </a:xfrm>
        </p:spPr>
        <p:txBody>
          <a:bodyPr/>
          <a:lstStyle/>
          <a:p>
            <a:pPr>
              <a:defRPr/>
            </a:pPr>
            <a:r>
              <a:rPr lang="en-US" sz="4000" b="1">
                <a:effectLst>
                  <a:outerShdw blurRad="38100" dist="38100" dir="2700000" algn="tl">
                    <a:srgbClr val="DDDDDD"/>
                  </a:outerShdw>
                </a:effectLst>
                <a:latin typeface="Calibri" charset="0"/>
                <a:ea typeface="ＭＳ Ｐゴシック" charset="0"/>
                <a:cs typeface="ＭＳ Ｐゴシック" charset="0"/>
              </a:rPr>
              <a:t>Major Research Facilities</a:t>
            </a:r>
          </a:p>
        </p:txBody>
      </p:sp>
      <p:sp>
        <p:nvSpPr>
          <p:cNvPr id="24578" name="TextBox 14"/>
          <p:cNvSpPr txBox="1">
            <a:spLocks noChangeArrowheads="1"/>
          </p:cNvSpPr>
          <p:nvPr/>
        </p:nvSpPr>
        <p:spPr bwMode="auto">
          <a:xfrm>
            <a:off x="4572000" y="1219200"/>
            <a:ext cx="441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prstClr val="black"/>
                </a:solidFill>
                <a:latin typeface="Calibri" charset="0"/>
              </a:rPr>
              <a:t>RHIC</a:t>
            </a:r>
          </a:p>
          <a:p>
            <a:pPr eaLnBrk="1" hangingPunct="1">
              <a:buFont typeface="Arial" charset="0"/>
              <a:buChar char="•"/>
            </a:pPr>
            <a:r>
              <a:rPr lang="en-US" sz="1600" b="1">
                <a:solidFill>
                  <a:prstClr val="black"/>
                </a:solidFill>
              </a:rPr>
              <a:t>    </a:t>
            </a:r>
            <a:r>
              <a:rPr lang="en-US" sz="1600">
                <a:solidFill>
                  <a:prstClr val="black"/>
                </a:solidFill>
                <a:latin typeface="Calibri" charset="0"/>
              </a:rPr>
              <a:t>2.4 mile circumference </a:t>
            </a:r>
          </a:p>
          <a:p>
            <a:pPr eaLnBrk="1" hangingPunct="1"/>
            <a:endParaRPr lang="en-US" sz="300" b="1">
              <a:solidFill>
                <a:prstClr val="black"/>
              </a:solidFill>
              <a:latin typeface="Calibri" charset="0"/>
            </a:endParaRPr>
          </a:p>
          <a:p>
            <a:pPr eaLnBrk="1" hangingPunct="1">
              <a:buFont typeface="Arial" charset="0"/>
              <a:buChar char="•"/>
            </a:pPr>
            <a:r>
              <a:rPr lang="en-US" sz="1600">
                <a:solidFill>
                  <a:prstClr val="black"/>
                </a:solidFill>
                <a:latin typeface="Calibri" charset="0"/>
              </a:rPr>
              <a:t>     Studying the origins of the universe through</a:t>
            </a:r>
          </a:p>
          <a:p>
            <a:pPr eaLnBrk="1" hangingPunct="1"/>
            <a:r>
              <a:rPr lang="en-US" sz="1600">
                <a:solidFill>
                  <a:prstClr val="black"/>
                </a:solidFill>
                <a:latin typeface="Calibri" charset="0"/>
              </a:rPr>
              <a:t>      particle collisions revealing make up of matter</a:t>
            </a:r>
          </a:p>
          <a:p>
            <a:pPr eaLnBrk="1" hangingPunct="1"/>
            <a:endParaRPr lang="en-US" sz="300">
              <a:solidFill>
                <a:prstClr val="black"/>
              </a:solidFill>
              <a:latin typeface="Calibri" charset="0"/>
            </a:endParaRPr>
          </a:p>
          <a:p>
            <a:pPr eaLnBrk="1" hangingPunct="1">
              <a:buFont typeface="Arial" charset="0"/>
              <a:buChar char="•"/>
            </a:pPr>
            <a:r>
              <a:rPr lang="en-US" sz="1600">
                <a:solidFill>
                  <a:prstClr val="black"/>
                </a:solidFill>
                <a:latin typeface="Calibri" charset="0"/>
              </a:rPr>
              <a:t>     Discovery of the </a:t>
            </a:r>
            <a:r>
              <a:rPr lang="ja-JP" altLang="en-US" sz="1600">
                <a:solidFill>
                  <a:prstClr val="black"/>
                </a:solidFill>
                <a:latin typeface="Calibri" charset="0"/>
              </a:rPr>
              <a:t>‘</a:t>
            </a:r>
            <a:r>
              <a:rPr lang="en-US" altLang="ja-JP" sz="1600">
                <a:solidFill>
                  <a:prstClr val="black"/>
                </a:solidFill>
                <a:latin typeface="Calibri" charset="0"/>
              </a:rPr>
              <a:t>perfect liquid</a:t>
            </a:r>
            <a:r>
              <a:rPr lang="ja-JP" altLang="en-US" sz="1600">
                <a:solidFill>
                  <a:prstClr val="black"/>
                </a:solidFill>
                <a:latin typeface="Calibri" charset="0"/>
              </a:rPr>
              <a:t>’</a:t>
            </a:r>
            <a:endParaRPr lang="en-US" sz="1600">
              <a:solidFill>
                <a:prstClr val="black"/>
              </a:solidFill>
              <a:latin typeface="Calibri" charset="0"/>
            </a:endParaRPr>
          </a:p>
        </p:txBody>
      </p:sp>
      <p:sp>
        <p:nvSpPr>
          <p:cNvPr id="6155" name="TextBox 15"/>
          <p:cNvSpPr txBox="1">
            <a:spLocks noChangeArrowheads="1"/>
          </p:cNvSpPr>
          <p:nvPr/>
        </p:nvSpPr>
        <p:spPr bwMode="auto">
          <a:xfrm>
            <a:off x="3429000" y="3048000"/>
            <a:ext cx="5257800" cy="1524000"/>
          </a:xfrm>
          <a:prstGeom prst="rect">
            <a:avLst/>
          </a:prstGeom>
          <a:noFill/>
          <a:ln w="9525">
            <a:noFill/>
            <a:miter lim="800000"/>
            <a:headEnd/>
            <a:tailEnd/>
          </a:ln>
        </p:spPr>
        <p:txBody>
          <a:bodyPr>
            <a:spAutoFit/>
          </a:bodyPr>
          <a:lstStyle/>
          <a:p>
            <a:pPr eaLnBrk="1" hangingPunct="1">
              <a:defRPr/>
            </a:pPr>
            <a:r>
              <a:rPr lang="en-US" sz="1800" b="1" dirty="0">
                <a:solidFill>
                  <a:prstClr val="black"/>
                </a:solidFill>
                <a:latin typeface="Calibri"/>
                <a:ea typeface="ＭＳ Ｐゴシック"/>
                <a:cs typeface="ＭＳ Ｐゴシック"/>
              </a:rPr>
              <a:t>New York Center for Computational Science</a:t>
            </a:r>
          </a:p>
          <a:p>
            <a:pPr eaLnBrk="1" hangingPunct="1">
              <a:defRPr/>
            </a:pPr>
            <a:endParaRPr lang="en-US" sz="400" b="1"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b="1" dirty="0">
                <a:solidFill>
                  <a:prstClr val="black"/>
                </a:solidFill>
                <a:latin typeface="Calibri"/>
                <a:ea typeface="ＭＳ Ｐゴシック"/>
                <a:cs typeface="ＭＳ Ｐゴシック"/>
              </a:rPr>
              <a:t> </a:t>
            </a:r>
            <a:r>
              <a:rPr lang="en-US" sz="1600" dirty="0">
                <a:solidFill>
                  <a:prstClr val="black"/>
                </a:solidFill>
                <a:latin typeface="Calibri"/>
                <a:ea typeface="ＭＳ Ｐゴシック"/>
                <a:cs typeface="ＭＳ Ｐゴシック"/>
              </a:rPr>
              <a:t>  Partnership between BNL &amp; Stony Brook University</a:t>
            </a: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dirty="0">
                <a:solidFill>
                  <a:prstClr val="black"/>
                </a:solidFill>
                <a:latin typeface="Calibri"/>
                <a:ea typeface="ＭＳ Ｐゴシック"/>
                <a:cs typeface="ＭＳ Ｐゴシック"/>
              </a:rPr>
              <a:t>   Two IBM supercomputers</a:t>
            </a: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dirty="0">
                <a:solidFill>
                  <a:prstClr val="black"/>
                </a:solidFill>
                <a:latin typeface="Calibri"/>
                <a:ea typeface="ＭＳ Ｐゴシック"/>
                <a:cs typeface="ＭＳ Ｐゴシック"/>
              </a:rPr>
              <a:t>   Supports broad range of research</a:t>
            </a:r>
            <a:endParaRPr lang="en-US" sz="1600" b="1" dirty="0">
              <a:solidFill>
                <a:prstClr val="black"/>
              </a:solidFill>
              <a:latin typeface="Calibri"/>
              <a:ea typeface="ＭＳ Ｐゴシック"/>
              <a:cs typeface="ＭＳ Ｐゴシック"/>
            </a:endParaRPr>
          </a:p>
          <a:p>
            <a:pPr eaLnBrk="1" hangingPunct="1">
              <a:defRPr/>
            </a:pPr>
            <a:endParaRPr lang="en-US" sz="1600" dirty="0">
              <a:solidFill>
                <a:prstClr val="black"/>
              </a:solidFill>
              <a:ea typeface="ＭＳ Ｐゴシック"/>
              <a:cs typeface="ＭＳ Ｐゴシック"/>
            </a:endParaRPr>
          </a:p>
        </p:txBody>
      </p:sp>
      <p:grpSp>
        <p:nvGrpSpPr>
          <p:cNvPr id="2" name="Group 1"/>
          <p:cNvGrpSpPr/>
          <p:nvPr/>
        </p:nvGrpSpPr>
        <p:grpSpPr>
          <a:xfrm>
            <a:off x="304800" y="1295400"/>
            <a:ext cx="3962400" cy="1600200"/>
            <a:chOff x="304800" y="1295400"/>
            <a:chExt cx="3962400" cy="1600200"/>
          </a:xfrm>
        </p:grpSpPr>
        <p:pic>
          <p:nvPicPr>
            <p:cNvPr id="40981" name="Picture 21"/>
            <p:cNvPicPr>
              <a:picLocks noChangeAspect="1" noChangeArrowheads="1"/>
            </p:cNvPicPr>
            <p:nvPr/>
          </p:nvPicPr>
          <p:blipFill>
            <a:blip r:embed="rId3" cstate="print"/>
            <a:srcRect l="18124" t="4482" r="28619" b="65717"/>
            <a:stretch>
              <a:fillRect/>
            </a:stretch>
          </p:blipFill>
          <p:spPr bwMode="auto">
            <a:xfrm>
              <a:off x="381000" y="1295400"/>
              <a:ext cx="3276600" cy="1295400"/>
            </a:xfrm>
            <a:prstGeom prst="rect">
              <a:avLst/>
            </a:prstGeom>
            <a:ln>
              <a:noFill/>
            </a:ln>
            <a:effectLst>
              <a:outerShdw blurRad="292100" dist="139700" dir="2700000" algn="tl" rotWithShape="0">
                <a:srgbClr val="333333">
                  <a:alpha val="65000"/>
                </a:srgbClr>
              </a:outerShdw>
            </a:effectLst>
          </p:spPr>
        </p:pic>
        <p:sp>
          <p:nvSpPr>
            <p:cNvPr id="24581" name="Text Box 17"/>
            <p:cNvSpPr txBox="1">
              <a:spLocks noChangeArrowheads="1"/>
            </p:cNvSpPr>
            <p:nvPr/>
          </p:nvSpPr>
          <p:spPr bwMode="auto">
            <a:xfrm>
              <a:off x="304800" y="2619375"/>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prstClr val="black"/>
                  </a:solidFill>
                  <a:latin typeface="Calibri" charset="0"/>
                </a:rPr>
                <a:t>Relativistic Heavy Ion Collider (RHIC)</a:t>
              </a:r>
            </a:p>
          </p:txBody>
        </p:sp>
        <p:sp>
          <p:nvSpPr>
            <p:cNvPr id="12" name="Pentagon 11"/>
            <p:cNvSpPr/>
            <p:nvPr/>
          </p:nvSpPr>
          <p:spPr>
            <a:xfrm>
              <a:off x="3810000" y="12954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3" name="Group 2"/>
          <p:cNvGrpSpPr/>
          <p:nvPr/>
        </p:nvGrpSpPr>
        <p:grpSpPr>
          <a:xfrm>
            <a:off x="304800" y="3048000"/>
            <a:ext cx="3276600" cy="1571625"/>
            <a:chOff x="304800" y="3048000"/>
            <a:chExt cx="3276600" cy="1571625"/>
          </a:xfrm>
        </p:grpSpPr>
        <p:pic>
          <p:nvPicPr>
            <p:cNvPr id="40979" name="Picture 19" descr="ANd9GcS7GpqhpuvzAt2BQhFLrkasZZZJiVAOBA1SrQWQ-d6FeLLqf5zFJA"/>
            <p:cNvPicPr>
              <a:picLocks noChangeAspect="1" noChangeArrowheads="1"/>
            </p:cNvPicPr>
            <p:nvPr/>
          </p:nvPicPr>
          <p:blipFill>
            <a:blip r:embed="rId4" cstate="print"/>
            <a:srcRect l="2908" r="6909" b="23529"/>
            <a:stretch>
              <a:fillRect/>
            </a:stretch>
          </p:blipFill>
          <p:spPr bwMode="auto">
            <a:xfrm>
              <a:off x="381000" y="3048000"/>
              <a:ext cx="2133600" cy="1270000"/>
            </a:xfrm>
            <a:prstGeom prst="rect">
              <a:avLst/>
            </a:prstGeom>
            <a:ln>
              <a:noFill/>
            </a:ln>
            <a:effectLst>
              <a:outerShdw blurRad="292100" dist="139700" dir="2700000" algn="tl" rotWithShape="0">
                <a:srgbClr val="333333">
                  <a:alpha val="65000"/>
                </a:srgbClr>
              </a:outerShdw>
            </a:effectLst>
          </p:spPr>
        </p:pic>
        <p:sp>
          <p:nvSpPr>
            <p:cNvPr id="24593" name="Text Box 20"/>
            <p:cNvSpPr txBox="1">
              <a:spLocks noChangeArrowheads="1"/>
            </p:cNvSpPr>
            <p:nvPr/>
          </p:nvSpPr>
          <p:spPr bwMode="auto">
            <a:xfrm>
              <a:off x="304800" y="4343400"/>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dirty="0">
                  <a:solidFill>
                    <a:prstClr val="black"/>
                  </a:solidFill>
                  <a:latin typeface="Calibri" charset="0"/>
                </a:rPr>
                <a:t>New York Blue Supercomputer</a:t>
              </a:r>
            </a:p>
          </p:txBody>
        </p:sp>
        <p:sp>
          <p:nvSpPr>
            <p:cNvPr id="14" name="Pentagon 13"/>
            <p:cNvSpPr/>
            <p:nvPr/>
          </p:nvSpPr>
          <p:spPr bwMode="auto">
            <a:xfrm>
              <a:off x="2690090" y="30480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15"/>
          <p:cNvSpPr txBox="1">
            <a:spLocks noChangeArrowheads="1"/>
          </p:cNvSpPr>
          <p:nvPr/>
        </p:nvSpPr>
        <p:spPr bwMode="auto">
          <a:xfrm>
            <a:off x="4572000" y="4724400"/>
            <a:ext cx="4419600" cy="1708150"/>
          </a:xfrm>
          <a:prstGeom prst="rect">
            <a:avLst/>
          </a:prstGeom>
          <a:noFill/>
          <a:ln w="9525">
            <a:noFill/>
            <a:miter lim="800000"/>
            <a:headEnd/>
            <a:tailEnd/>
          </a:ln>
        </p:spPr>
        <p:txBody>
          <a:bodyPr>
            <a:spAutoFit/>
          </a:bodyPr>
          <a:lstStyle/>
          <a:p>
            <a:pPr eaLnBrk="1" hangingPunct="1">
              <a:defRPr/>
            </a:pPr>
            <a:r>
              <a:rPr lang="en-US" sz="1800" b="1" dirty="0">
                <a:solidFill>
                  <a:prstClr val="black"/>
                </a:solidFill>
                <a:latin typeface="Calibri"/>
                <a:ea typeface="ＭＳ Ｐゴシック"/>
                <a:cs typeface="ＭＳ Ｐゴシック"/>
              </a:rPr>
              <a:t>Long Island Solar Farm</a:t>
            </a:r>
          </a:p>
          <a:p>
            <a:pPr eaLnBrk="1" hangingPunct="1">
              <a:defRPr/>
            </a:pPr>
            <a:endParaRPr lang="en-US" sz="400" b="1" dirty="0">
              <a:solidFill>
                <a:prstClr val="black"/>
              </a:solidFill>
              <a:latin typeface="Calibri"/>
              <a:ea typeface="ＭＳ Ｐゴシック"/>
              <a:cs typeface="ＭＳ Ｐゴシック"/>
            </a:endParaRPr>
          </a:p>
          <a:p>
            <a:pPr marL="282575" indent="-282575" eaLnBrk="1" hangingPunct="1">
              <a:buFont typeface="Arial" pitchFamily="34" charset="0"/>
              <a:buChar char="•"/>
              <a:defRPr/>
            </a:pPr>
            <a:r>
              <a:rPr lang="en-US" sz="1600" dirty="0">
                <a:solidFill>
                  <a:prstClr val="black"/>
                </a:solidFill>
                <a:latin typeface="Calibri"/>
                <a:ea typeface="ＭＳ Ｐゴシック"/>
                <a:cs typeface="ＭＳ Ｐゴシック"/>
              </a:rPr>
              <a:t>Partnership between BNL, LIPA and </a:t>
            </a:r>
            <a:r>
              <a:rPr lang="en-US" sz="1600" dirty="0" err="1">
                <a:solidFill>
                  <a:prstClr val="black"/>
                </a:solidFill>
                <a:latin typeface="Calibri"/>
                <a:ea typeface="ＭＳ Ｐゴシック"/>
                <a:cs typeface="ＭＳ Ｐゴシック"/>
              </a:rPr>
              <a:t>BPSolar</a:t>
            </a:r>
            <a:endParaRPr lang="en-US" sz="1600" dirty="0">
              <a:solidFill>
                <a:prstClr val="black"/>
              </a:solidFill>
              <a:latin typeface="Calibri"/>
              <a:ea typeface="ＭＳ Ｐゴシック"/>
              <a:cs typeface="ＭＳ Ｐゴシック"/>
            </a:endParaRP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marL="282575" indent="-282575" eaLnBrk="1" hangingPunct="1">
              <a:buFont typeface="Arial" pitchFamily="34" charset="0"/>
              <a:buChar char="•"/>
              <a:defRPr/>
            </a:pPr>
            <a:r>
              <a:rPr lang="en-US" sz="1600" dirty="0">
                <a:solidFill>
                  <a:prstClr val="black"/>
                </a:solidFill>
                <a:latin typeface="Calibri"/>
                <a:ea typeface="ＭＳ Ｐゴシック"/>
                <a:cs typeface="ＭＳ Ｐゴシック"/>
              </a:rPr>
              <a:t>32MW Peak to power 4500 L.I. homes</a:t>
            </a:r>
          </a:p>
          <a:p>
            <a:pPr marL="285750" indent="-285750" eaLnBrk="1" hangingPunct="1">
              <a:buFont typeface="Arial"/>
              <a:buChar char="•"/>
              <a:defRPr/>
            </a:pPr>
            <a:r>
              <a:rPr lang="en-US" sz="1600" dirty="0">
                <a:solidFill>
                  <a:prstClr val="black"/>
                </a:solidFill>
                <a:latin typeface="Calibri"/>
                <a:ea typeface="ＭＳ Ｐゴシック"/>
                <a:cs typeface="ＭＳ Ｐゴシック"/>
              </a:rPr>
              <a:t>Unique opportunity to study renewables in the Northeast and test new Grid technologies</a:t>
            </a:r>
            <a:endParaRPr lang="en-US" sz="1600" b="1" dirty="0">
              <a:solidFill>
                <a:prstClr val="black"/>
              </a:solidFill>
              <a:latin typeface="Calibri"/>
              <a:ea typeface="ＭＳ Ｐゴシック"/>
              <a:cs typeface="ＭＳ Ｐゴシック"/>
            </a:endParaRPr>
          </a:p>
          <a:p>
            <a:pPr eaLnBrk="1" hangingPunct="1">
              <a:defRPr/>
            </a:pPr>
            <a:endParaRPr lang="en-US" sz="1600" dirty="0">
              <a:solidFill>
                <a:prstClr val="black"/>
              </a:solidFill>
              <a:ea typeface="ＭＳ Ｐゴシック"/>
              <a:cs typeface="ＭＳ Ｐゴシック"/>
            </a:endParaRPr>
          </a:p>
        </p:txBody>
      </p:sp>
      <p:grpSp>
        <p:nvGrpSpPr>
          <p:cNvPr id="4" name="Group 3"/>
          <p:cNvGrpSpPr/>
          <p:nvPr/>
        </p:nvGrpSpPr>
        <p:grpSpPr>
          <a:xfrm>
            <a:off x="304800" y="4783138"/>
            <a:ext cx="3962400" cy="1617662"/>
            <a:chOff x="304800" y="4783138"/>
            <a:chExt cx="3962400" cy="1617662"/>
          </a:xfrm>
        </p:grpSpPr>
        <p:pic>
          <p:nvPicPr>
            <p:cNvPr id="23"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28658" b="13944"/>
            <a:stretch/>
          </p:blipFill>
          <p:spPr bwMode="auto">
            <a:xfrm>
              <a:off x="381000" y="4783138"/>
              <a:ext cx="3276600" cy="1312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ntagon 24"/>
            <p:cNvSpPr/>
            <p:nvPr/>
          </p:nvSpPr>
          <p:spPr>
            <a:xfrm>
              <a:off x="3810000" y="48006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591" name="Text Box 17"/>
            <p:cNvSpPr txBox="1">
              <a:spLocks noChangeArrowheads="1"/>
            </p:cNvSpPr>
            <p:nvPr/>
          </p:nvSpPr>
          <p:spPr bwMode="auto">
            <a:xfrm>
              <a:off x="304800" y="6124575"/>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prstClr val="black"/>
                  </a:solidFill>
                  <a:latin typeface="Calibri" charset="0"/>
                </a:rPr>
                <a:t>Long Island Solar Farm</a:t>
              </a:r>
            </a:p>
          </p:txBody>
        </p:sp>
      </p:grpSp>
      <p:sp>
        <p:nvSpPr>
          <p:cNvPr id="8" name="Slide Number Placeholder 7"/>
          <p:cNvSpPr>
            <a:spLocks noGrp="1"/>
          </p:cNvSpPr>
          <p:nvPr>
            <p:ph type="sldNum" sz="quarter" idx="12"/>
          </p:nvPr>
        </p:nvSpPr>
        <p:spPr/>
        <p:txBody>
          <a:bodyPr/>
          <a:lstStyle/>
          <a:p>
            <a:pPr>
              <a:defRPr/>
            </a:pPr>
            <a:fld id="{638729E8-1475-7E44-8227-F59E626BA266}"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36550" y="1588"/>
            <a:ext cx="8382000" cy="627062"/>
          </a:xfrm>
        </p:spPr>
        <p:txBody>
          <a:bodyPr/>
          <a:lstStyle/>
          <a:p>
            <a:pPr algn="ctr" eaLnBrk="1" hangingPunct="1"/>
            <a:r>
              <a:rPr lang="en-US" sz="2800" i="1" dirty="0" smtClean="0"/>
              <a:t>Long-Term Vision for BNL HEP </a:t>
            </a:r>
          </a:p>
        </p:txBody>
      </p:sp>
      <p:sp>
        <p:nvSpPr>
          <p:cNvPr id="5124" name="Text Box 5"/>
          <p:cNvSpPr txBox="1">
            <a:spLocks noChangeArrowheads="1"/>
          </p:cNvSpPr>
          <p:nvPr/>
        </p:nvSpPr>
        <p:spPr bwMode="auto">
          <a:xfrm>
            <a:off x="137228" y="5887686"/>
            <a:ext cx="8850312"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pPr marL="0" indent="0" algn="ctr" eaLnBrk="0" hangingPunct="0">
              <a:spcBef>
                <a:spcPct val="50000"/>
              </a:spcBef>
            </a:pPr>
            <a:r>
              <a:rPr lang="en-US" sz="2000" b="1" dirty="0">
                <a:solidFill>
                  <a:srgbClr val="FF0000"/>
                </a:solidFill>
                <a:cs typeface="+mn-cs"/>
              </a:rPr>
              <a:t>ATLAS,  </a:t>
            </a:r>
            <a:r>
              <a:rPr lang="en-US" sz="2000" b="1" dirty="0" smtClean="0">
                <a:solidFill>
                  <a:srgbClr val="FF0000"/>
                </a:solidFill>
                <a:cs typeface="+mn-cs"/>
              </a:rPr>
              <a:t>LBNE</a:t>
            </a:r>
            <a:r>
              <a:rPr lang="en-US" sz="2000" b="1" dirty="0">
                <a:solidFill>
                  <a:srgbClr val="FF0000"/>
                </a:solidFill>
                <a:cs typeface="+mn-cs"/>
              </a:rPr>
              <a:t>, LSST are our physics priorities in the three frontiers for the coming decade</a:t>
            </a:r>
            <a:r>
              <a:rPr lang="en-US" sz="2000" b="1" dirty="0" smtClean="0">
                <a:solidFill>
                  <a:srgbClr val="FF0000"/>
                </a:solidFill>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7214"/>
            <a:ext cx="9184445" cy="4420472"/>
          </a:xfrm>
          <a:prstGeom prst="rect">
            <a:avLst/>
          </a:prstGeom>
        </p:spPr>
      </p:pic>
      <p:sp>
        <p:nvSpPr>
          <p:cNvPr id="8" name="Text Box 3"/>
          <p:cNvSpPr txBox="1">
            <a:spLocks noChangeArrowheads="1"/>
          </p:cNvSpPr>
          <p:nvPr/>
        </p:nvSpPr>
        <p:spPr bwMode="auto">
          <a:xfrm>
            <a:off x="222214" y="877290"/>
            <a:ext cx="8780462" cy="1006475"/>
          </a:xfrm>
          <a:prstGeom prst="rect">
            <a:avLst/>
          </a:prstGeom>
          <a:solidFill>
            <a:srgbClr val="FFFF00"/>
          </a:solidFill>
          <a:ln>
            <a:noFill/>
          </a:ln>
          <a:extLst/>
        </p:spPr>
        <p:txBody>
          <a:bodyPr>
            <a:spAutoFit/>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pPr eaLnBrk="0" hangingPunct="0">
              <a:spcBef>
                <a:spcPct val="50000"/>
              </a:spcBef>
            </a:pPr>
            <a:r>
              <a:rPr lang="en-US" sz="2000" b="1" dirty="0">
                <a:solidFill>
                  <a:srgbClr val="FF0000"/>
                </a:solidFill>
                <a:cs typeface="+mn-cs"/>
              </a:rPr>
              <a:t>Goal: </a:t>
            </a:r>
            <a:r>
              <a:rPr lang="en-US" sz="2000" b="1" i="1" dirty="0">
                <a:solidFill>
                  <a:srgbClr val="0070C0"/>
                </a:solidFill>
                <a:cs typeface="+mn-cs"/>
              </a:rPr>
              <a:t>technical &amp; intellectual leadership in key experiments at the three frontiers (</a:t>
            </a:r>
            <a:r>
              <a:rPr lang="en-US" sz="2000" b="1" i="1" dirty="0">
                <a:solidFill>
                  <a:srgbClr val="FF0000"/>
                </a:solidFill>
                <a:cs typeface="+mn-cs"/>
              </a:rPr>
              <a:t>energy, intensity, cosmology</a:t>
            </a:r>
            <a:r>
              <a:rPr lang="en-US" sz="2000" b="1" i="1" dirty="0">
                <a:solidFill>
                  <a:srgbClr val="0070C0"/>
                </a:solidFill>
                <a:cs typeface="+mn-cs"/>
              </a:rPr>
              <a:t>), supported by </a:t>
            </a:r>
            <a:r>
              <a:rPr lang="en-US" sz="2000" b="1" i="1" dirty="0" smtClean="0">
                <a:solidFill>
                  <a:srgbClr val="0070C0"/>
                </a:solidFill>
                <a:cs typeface="+mn-cs"/>
              </a:rPr>
              <a:t>theory, </a:t>
            </a:r>
            <a:r>
              <a:rPr lang="en-US" sz="2000" b="1" i="1" dirty="0">
                <a:solidFill>
                  <a:srgbClr val="0070C0"/>
                </a:solidFill>
                <a:cs typeface="+mn-cs"/>
              </a:rPr>
              <a:t>advanced accelerator and detector </a:t>
            </a:r>
            <a:r>
              <a:rPr lang="en-US" sz="2000" b="1" i="1" dirty="0" smtClean="0">
                <a:solidFill>
                  <a:srgbClr val="0070C0"/>
                </a:solidFill>
                <a:cs typeface="+mn-cs"/>
              </a:rPr>
              <a:t>R&amp;D, and computing.</a:t>
            </a:r>
            <a:endParaRPr lang="en-US" sz="2000" b="1" dirty="0">
              <a:solidFill>
                <a:srgbClr val="0070C0"/>
              </a:solidFill>
              <a:cs typeface="+mn-cs"/>
            </a:endParaRPr>
          </a:p>
        </p:txBody>
      </p:sp>
      <p:sp>
        <p:nvSpPr>
          <p:cNvPr id="5" name="Slide Number Placeholder 4"/>
          <p:cNvSpPr>
            <a:spLocks noGrp="1"/>
          </p:cNvSpPr>
          <p:nvPr>
            <p:ph type="sldNum" sz="quarter" idx="12"/>
          </p:nvPr>
        </p:nvSpPr>
        <p:spPr/>
        <p:txBody>
          <a:bodyPr/>
          <a:lstStyle/>
          <a:p>
            <a:pPr>
              <a:defRPr/>
            </a:pPr>
            <a:fld id="{77C904B5-FB45-4C24-8A74-2DA7CEF16CE0}" type="slidenum">
              <a:rPr lang="en-US" smtClean="0"/>
              <a:pPr>
                <a:defRPr/>
              </a:pPr>
              <a:t>9</a:t>
            </a:fld>
            <a:endParaRPr lang="en-US"/>
          </a:p>
        </p:txBody>
      </p:sp>
    </p:spTree>
    <p:extLst>
      <p:ext uri="{BB962C8B-B14F-4D97-AF65-F5344CB8AC3E}">
        <p14:creationId xmlns:p14="http://schemas.microsoft.com/office/powerpoint/2010/main" val="2592670588"/>
      </p:ext>
    </p:extLst>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1_Blank Presentation">
  <a:themeElements>
    <a:clrScheme name="1_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1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BNL</Template>
  <TotalTime>9512</TotalTime>
  <Words>1684</Words>
  <Application>Microsoft Office PowerPoint</Application>
  <PresentationFormat>On-screen Show (4:3)</PresentationFormat>
  <Paragraphs>341</Paragraphs>
  <Slides>24</Slides>
  <Notes>24</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24</vt:i4>
      </vt:variant>
    </vt:vector>
  </HeadingPairs>
  <TitlesOfParts>
    <vt:vector size="32" baseType="lpstr">
      <vt:lpstr>1_Blank Presentation</vt:lpstr>
      <vt:lpstr>2_Blank Presentation</vt:lpstr>
      <vt:lpstr>Office Theme</vt:lpstr>
      <vt:lpstr>2_Office Theme</vt:lpstr>
      <vt:lpstr>1_Office Theme</vt:lpstr>
      <vt:lpstr>11_Office Theme</vt:lpstr>
      <vt:lpstr>Chart</vt:lpstr>
      <vt:lpstr>SPW 6.0 Graph</vt:lpstr>
      <vt:lpstr>Welcome to  Brookhaven National Laboratory  </vt:lpstr>
      <vt:lpstr>Long Island and Brookhaven</vt:lpstr>
      <vt:lpstr>Brookhaven’s Mission</vt:lpstr>
      <vt:lpstr>Brookhaven at a glance</vt:lpstr>
      <vt:lpstr>BNL Programs</vt:lpstr>
      <vt:lpstr>Brookhaven National Laboratory</vt:lpstr>
      <vt:lpstr>Major Research Facilities</vt:lpstr>
      <vt:lpstr>Major Research Facilities</vt:lpstr>
      <vt:lpstr>Long-Term Vision for BNL HEP </vt:lpstr>
      <vt:lpstr>Synergy</vt:lpstr>
      <vt:lpstr>Nuclear Physics programs</vt:lpstr>
      <vt:lpstr>RHIC Overview</vt:lpstr>
      <vt:lpstr>Basic Energy Sciences</vt:lpstr>
      <vt:lpstr>NSLS X-ray and VUV Beamlines</vt:lpstr>
      <vt:lpstr>NSLS Experimental areas</vt:lpstr>
      <vt:lpstr>NSLS-II: Enable the  Nanoscience Revolution</vt:lpstr>
      <vt:lpstr>Climate, Environment, Bio-Sciences</vt:lpstr>
      <vt:lpstr>Nanoscience – CFN </vt:lpstr>
      <vt:lpstr>PowerPoint Presentation</vt:lpstr>
      <vt:lpstr>Energy</vt:lpstr>
      <vt:lpstr>Long Island Solar Farm, LLC constructed a Large Solar Plant on the BNL Campus</vt:lpstr>
      <vt:lpstr>SBU/BNL New York Center for Computational Sciences</vt:lpstr>
      <vt:lpstr>Other Applied Research</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RIKEN</dc:title>
  <dc:creator>Samuel  Aronson</dc:creator>
  <cp:lastModifiedBy>Gordon, Howard A</cp:lastModifiedBy>
  <cp:revision>200</cp:revision>
  <dcterms:created xsi:type="dcterms:W3CDTF">2008-10-25T02:24:52Z</dcterms:created>
  <dcterms:modified xsi:type="dcterms:W3CDTF">2013-04-29T19:57:45Z</dcterms:modified>
</cp:coreProperties>
</file>