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88" r:id="rId4"/>
    <p:sldId id="290" r:id="rId5"/>
    <p:sldId id="289" r:id="rId6"/>
    <p:sldId id="292" r:id="rId7"/>
    <p:sldId id="259" r:id="rId8"/>
    <p:sldId id="311" r:id="rId9"/>
    <p:sldId id="312" r:id="rId10"/>
    <p:sldId id="278" r:id="rId11"/>
    <p:sldId id="310" r:id="rId12"/>
    <p:sldId id="265" r:id="rId13"/>
    <p:sldId id="298" r:id="rId14"/>
    <p:sldId id="299" r:id="rId15"/>
    <p:sldId id="306" r:id="rId16"/>
    <p:sldId id="309" r:id="rId17"/>
    <p:sldId id="283" r:id="rId18"/>
    <p:sldId id="285" r:id="rId19"/>
    <p:sldId id="286" r:id="rId20"/>
    <p:sldId id="277" r:id="rId21"/>
    <p:sldId id="284" r:id="rId22"/>
    <p:sldId id="294" r:id="rId23"/>
    <p:sldId id="297" r:id="rId24"/>
    <p:sldId id="295" r:id="rId25"/>
    <p:sldId id="296" r:id="rId26"/>
    <p:sldId id="300" r:id="rId27"/>
    <p:sldId id="301" r:id="rId28"/>
    <p:sldId id="302" r:id="rId29"/>
    <p:sldId id="303" r:id="rId30"/>
    <p:sldId id="304" r:id="rId31"/>
    <p:sldId id="305" r:id="rId32"/>
    <p:sldId id="307" r:id="rId33"/>
    <p:sldId id="30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9A2"/>
    <a:srgbClr val="B2A911"/>
    <a:srgbClr val="94FF15"/>
    <a:srgbClr val="AD2702"/>
    <a:srgbClr val="43B7D6"/>
    <a:srgbClr val="A5B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4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6745B-710B-9E4B-8F21-0C15626B32E8}" type="datetime1">
              <a:rPr lang="en-US" smtClean="0"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C6399-5FAD-C94B-A3BF-E18F354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03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E1CB9-A9C6-F043-BC65-52B8A392A62B}" type="datetime1">
              <a:rPr lang="en-US" smtClean="0"/>
              <a:t>5/2/13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742C-7884-7240-B8DD-ED856703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87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742C-7884-7240-B8DD-ED856703B0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80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742C-7884-7240-B8DD-ED856703B0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49C4-DEE5-1E4A-886D-76709098C120}" type="datetime1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8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BC45-BB6C-B547-81C1-8BB0E61C857F}" type="datetime1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1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65FB-1E11-8E46-B6D9-F636B948C1AF}" type="datetime1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7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F0FB-80BB-F54D-831A-92DB6DEC3B4F}" type="datetime1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4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F155-00B5-F145-AA93-8587D58D1F4B}" type="datetime1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55CA-EA62-944A-BC02-8F2D9406AE0A}" type="datetime1">
              <a:rPr lang="en-US" smtClean="0"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4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B17A-C6F8-D847-ADA4-6D0F078559FB}" type="datetime1">
              <a:rPr lang="en-US" smtClean="0"/>
              <a:t>5/2/13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9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8429-AB08-6A44-97B2-FD8CF21AE8EE}" type="datetime1">
              <a:rPr lang="en-US" smtClean="0"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9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FDE9-4AA9-F844-9979-09069298EDC6}" type="datetime1">
              <a:rPr lang="en-US" smtClean="0"/>
              <a:t>5/2/13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4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F4FD-AA5C-AB4C-8961-C24A7A8AEF15}" type="datetime1">
              <a:rPr lang="en-US" smtClean="0"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1C82-1EB7-2144-AC9B-F9E92C8117B4}" type="datetime1">
              <a:rPr lang="en-US" smtClean="0"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1DC11-6A63-FB42-9CAA-2CC4F1FC6AF6}" type="datetime1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814E2-AC38-7049-AF97-E4FD1010F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4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3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5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6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37.emf"/><Relationship Id="rId10" Type="http://schemas.openxmlformats.org/officeDocument/2006/relationships/image" Target="../media/image38.emf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4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oleObject" Target="../embeddings/oleObject20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4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oleObject" Target="../embeddings/oleObject22.bin"/><Relationship Id="rId5" Type="http://schemas.openxmlformats.org/officeDocument/2006/relationships/image" Target="../media/image2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7017"/>
            <a:ext cx="7772400" cy="1470025"/>
          </a:xfrm>
        </p:spPr>
        <p:txBody>
          <a:bodyPr/>
          <a:lstStyle/>
          <a:p>
            <a:r>
              <a:rPr lang="en-US" b="1" dirty="0"/>
              <a:t>Sniffing out New Physics from WW Cross Section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3222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Pin-Ju Tien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YITP Stony Brook 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altLang="zh-TW" dirty="0" smtClean="0">
                <a:solidFill>
                  <a:schemeClr val="tx1"/>
                </a:solidFill>
              </a:rPr>
              <a:t>in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collaboration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with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David Curtin, </a:t>
            </a:r>
            <a:r>
              <a:rPr lang="en-US" dirty="0" err="1" smtClean="0">
                <a:solidFill>
                  <a:schemeClr val="tx1"/>
                </a:solidFill>
              </a:rPr>
              <a:t>Prerit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Jaiswal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and</a:t>
            </a:r>
            <a:r>
              <a:rPr lang="en-US" dirty="0" smtClean="0">
                <a:solidFill>
                  <a:schemeClr val="tx1"/>
                </a:solidFill>
              </a:rPr>
              <a:t> Patrick Meade)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2813" y="5358286"/>
            <a:ext cx="589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Brookhaven Forum 2013: Exploring Fundamental Interactions in the Higgs 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314" y="2496596"/>
            <a:ext cx="589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arXiv:1304.7011v1</a:t>
            </a:r>
          </a:p>
        </p:txBody>
      </p:sp>
    </p:spTree>
    <p:extLst>
      <p:ext uri="{BB962C8B-B14F-4D97-AF65-F5344CB8AC3E}">
        <p14:creationId xmlns:p14="http://schemas.microsoft.com/office/powerpoint/2010/main" val="242886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</a:t>
            </a:r>
            <a:r>
              <a:rPr lang="en-US" smtClean="0"/>
              <a:t>Talk about </a:t>
            </a:r>
            <a:r>
              <a:rPr lang="en-US" dirty="0" smtClean="0"/>
              <a:t>WW </a:t>
            </a:r>
            <a:r>
              <a:rPr lang="en-US" smtClean="0"/>
              <a:t>Sweet Spot!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07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Need light </a:t>
            </a:r>
            <a:r>
              <a:rPr lang="en-US" sz="2800" dirty="0" err="1" smtClean="0"/>
              <a:t>smuons</a:t>
            </a:r>
            <a:r>
              <a:rPr lang="en-US" sz="2800" dirty="0" smtClean="0"/>
              <a:t>, </a:t>
            </a:r>
            <a:r>
              <a:rPr lang="en-US" sz="2800" dirty="0" err="1" smtClean="0"/>
              <a:t>selectrons</a:t>
            </a:r>
            <a:r>
              <a:rPr lang="en-US" sz="2800" dirty="0" smtClean="0"/>
              <a:t> + light </a:t>
            </a:r>
            <a:r>
              <a:rPr lang="en-US" sz="2800" dirty="0" err="1" smtClean="0"/>
              <a:t>neutralino</a:t>
            </a:r>
            <a:endParaRPr lang="en-US" sz="2800" dirty="0" smtClean="0"/>
          </a:p>
          <a:p>
            <a:r>
              <a:rPr lang="en-US" sz="2800" dirty="0" err="1" smtClean="0"/>
              <a:t>Stau</a:t>
            </a:r>
            <a:r>
              <a:rPr lang="en-US" sz="2800" dirty="0" smtClean="0"/>
              <a:t> is not important: only 1,2 gen matter for WW</a:t>
            </a:r>
          </a:p>
          <a:p>
            <a:pPr lvl="1"/>
            <a:r>
              <a:rPr lang="en-US" sz="2400" dirty="0" smtClean="0"/>
              <a:t>Two </a:t>
            </a:r>
            <a:r>
              <a:rPr lang="en-US" sz="2400" dirty="0" err="1" smtClean="0"/>
              <a:t>stau</a:t>
            </a:r>
            <a:r>
              <a:rPr lang="en-US" sz="2400" dirty="0" smtClean="0"/>
              <a:t> </a:t>
            </a:r>
            <a:r>
              <a:rPr lang="en-US" sz="2400" dirty="0" err="1" smtClean="0"/>
              <a:t>dilepton</a:t>
            </a:r>
            <a:r>
              <a:rPr lang="en-US" sz="2400" dirty="0" smtClean="0"/>
              <a:t> decay</a:t>
            </a:r>
          </a:p>
          <a:p>
            <a:pPr lvl="1"/>
            <a:r>
              <a:rPr lang="en-US" sz="2400" dirty="0" smtClean="0"/>
              <a:t>Soft lepton from </a:t>
            </a:r>
            <a:r>
              <a:rPr lang="en-US" sz="2400" dirty="0" err="1" smtClean="0"/>
              <a:t>τ</a:t>
            </a:r>
            <a:r>
              <a:rPr lang="en-US" sz="2400" dirty="0" smtClean="0"/>
              <a:t>--&gt; </a:t>
            </a:r>
            <a:r>
              <a:rPr lang="en-US" sz="2400" dirty="0" err="1" smtClean="0"/>
              <a:t>lνν</a:t>
            </a:r>
            <a:r>
              <a:rPr lang="en-US" sz="2400" dirty="0" smtClean="0"/>
              <a:t>: fail P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cut</a:t>
            </a:r>
            <a:endParaRPr lang="en-US" dirty="0" smtClean="0"/>
          </a:p>
          <a:p>
            <a:r>
              <a:rPr lang="en-US" sz="2800" dirty="0" smtClean="0"/>
              <a:t>But… Assuming LFU, the WW sweet spot implies: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31" y="2700310"/>
            <a:ext cx="981540" cy="291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0323" y="4248520"/>
            <a:ext cx="4123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3366FF"/>
                </a:solidFill>
              </a:rPr>
              <a:t>Bino</a:t>
            </a:r>
            <a:r>
              <a:rPr lang="en-US" sz="2000" dirty="0">
                <a:solidFill>
                  <a:srgbClr val="3366FF"/>
                </a:solidFill>
              </a:rPr>
              <a:t>-like </a:t>
            </a:r>
            <a:r>
              <a:rPr lang="en-US" sz="2000" dirty="0" smtClean="0">
                <a:solidFill>
                  <a:srgbClr val="3366FF"/>
                </a:solidFill>
              </a:rPr>
              <a:t>LSP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&amp; </a:t>
            </a:r>
            <a:r>
              <a:rPr lang="en-US" sz="2000" b="1" dirty="0" smtClean="0">
                <a:solidFill>
                  <a:srgbClr val="3366FF"/>
                </a:solidFill>
              </a:rPr>
              <a:t>LEP </a:t>
            </a:r>
            <a:r>
              <a:rPr lang="en-US" sz="2000" b="1" dirty="0" err="1" smtClean="0">
                <a:solidFill>
                  <a:srgbClr val="3366FF"/>
                </a:solidFill>
              </a:rPr>
              <a:t>stau</a:t>
            </a:r>
            <a:r>
              <a:rPr lang="en-US" sz="2000" b="1" dirty="0" smtClean="0">
                <a:solidFill>
                  <a:srgbClr val="3366FF"/>
                </a:solidFill>
              </a:rPr>
              <a:t> bound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186" y="4698810"/>
            <a:ext cx="42192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μ≈500GeV &amp; tanβ≈5 for Aτ≈0 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>
                <a:solidFill>
                  <a:srgbClr val="3366FF"/>
                </a:solidFill>
              </a:rPr>
              <a:t>M</a:t>
            </a:r>
            <a:r>
              <a:rPr lang="en-US" sz="2400" b="1" baseline="-25000" dirty="0">
                <a:solidFill>
                  <a:srgbClr val="3366FF"/>
                </a:solidFill>
              </a:rPr>
              <a:t>2</a:t>
            </a:r>
            <a:r>
              <a:rPr lang="en-US" sz="2400" b="1" dirty="0">
                <a:solidFill>
                  <a:srgbClr val="3366FF"/>
                </a:solidFill>
              </a:rPr>
              <a:t>&gt;</a:t>
            </a:r>
            <a:r>
              <a:rPr lang="en-US" sz="2400" b="1" dirty="0" smtClean="0">
                <a:solidFill>
                  <a:srgbClr val="3366FF"/>
                </a:solidFill>
              </a:rPr>
              <a:t>200GeV</a:t>
            </a:r>
            <a:endParaRPr lang="en-US" sz="2400" b="1" dirty="0">
              <a:solidFill>
                <a:srgbClr val="3366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6" y="4746221"/>
            <a:ext cx="2782456" cy="39254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569734" y="4940798"/>
            <a:ext cx="1110398" cy="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71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else this light </a:t>
            </a:r>
            <a:r>
              <a:rPr lang="en-US" b="1" dirty="0" err="1" smtClean="0"/>
              <a:t>slepton</a:t>
            </a:r>
            <a:r>
              <a:rPr lang="en-US" b="1" dirty="0" smtClean="0"/>
              <a:t> can do?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646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Bino</a:t>
            </a:r>
            <a:r>
              <a:rPr lang="en-US" dirty="0"/>
              <a:t> DM </a:t>
            </a:r>
            <a:r>
              <a:rPr lang="en-US" dirty="0" smtClean="0"/>
              <a:t>can get </a:t>
            </a:r>
            <a:r>
              <a:rPr lang="en-US" dirty="0"/>
              <a:t>correct relic </a:t>
            </a:r>
            <a:r>
              <a:rPr lang="en-US" dirty="0" smtClean="0"/>
              <a:t>density by light </a:t>
            </a:r>
            <a:r>
              <a:rPr lang="en-US" dirty="0" err="1" smtClean="0"/>
              <a:t>slepton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Light </a:t>
            </a:r>
            <a:r>
              <a:rPr lang="en-US" dirty="0" err="1" smtClean="0"/>
              <a:t>smuons</a:t>
            </a:r>
            <a:r>
              <a:rPr lang="en-US" dirty="0"/>
              <a:t> </a:t>
            </a:r>
            <a:r>
              <a:rPr lang="en-US" dirty="0" smtClean="0"/>
              <a:t>can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fix g-2 </a:t>
            </a:r>
            <a:r>
              <a:rPr lang="en-US" dirty="0" smtClean="0">
                <a:sym typeface="Wingdings"/>
              </a:rPr>
              <a:t>anomaly</a:t>
            </a: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0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Dark Matter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80051"/>
          </a:xfrm>
        </p:spPr>
        <p:txBody>
          <a:bodyPr>
            <a:normAutofit/>
          </a:bodyPr>
          <a:lstStyle/>
          <a:p>
            <a:r>
              <a:rPr lang="en-US" dirty="0" smtClean="0"/>
              <a:t> LSP is lightest </a:t>
            </a:r>
            <a:r>
              <a:rPr lang="en-US" dirty="0" err="1" smtClean="0"/>
              <a:t>neutralino</a:t>
            </a:r>
            <a:r>
              <a:rPr lang="en-US" dirty="0" smtClean="0"/>
              <a:t> (</a:t>
            </a:r>
            <a:r>
              <a:rPr lang="en-US" dirty="0" err="1" smtClean="0"/>
              <a:t>Bino</a:t>
            </a:r>
            <a:r>
              <a:rPr lang="en-US" dirty="0" smtClean="0"/>
              <a:t>-Like)</a:t>
            </a:r>
          </a:p>
          <a:p>
            <a:r>
              <a:rPr lang="en-US" dirty="0"/>
              <a:t> </a:t>
            </a:r>
            <a:r>
              <a:rPr lang="en-US" dirty="0" err="1" smtClean="0"/>
              <a:t>Bino</a:t>
            </a:r>
            <a:r>
              <a:rPr lang="en-US" dirty="0" smtClean="0"/>
              <a:t>-like LSP only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DD cross </a:t>
            </a:r>
            <a:r>
              <a:rPr lang="en-US" dirty="0" smtClean="0"/>
              <a:t>section </a:t>
            </a:r>
            <a:r>
              <a:rPr lang="en-US" dirty="0" smtClean="0">
                <a:sym typeface="Wingdings"/>
              </a:rPr>
              <a:t>(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detectable at XENON1T</a:t>
            </a:r>
            <a:r>
              <a:rPr lang="en-US" dirty="0" smtClean="0">
                <a:sym typeface="Wingdings"/>
              </a:rPr>
              <a:t>)</a:t>
            </a:r>
            <a:endParaRPr lang="en-US" b="1" dirty="0" smtClean="0"/>
          </a:p>
          <a:p>
            <a:pPr lvl="1"/>
            <a:r>
              <a:rPr lang="en-US" dirty="0" smtClean="0"/>
              <a:t>Large DM relic density </a:t>
            </a:r>
            <a:r>
              <a:rPr lang="en-US" dirty="0" smtClean="0">
                <a:sym typeface="Wingdings"/>
              </a:rPr>
              <a:t>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980252"/>
            <a:ext cx="8229600" cy="174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From t-channel </a:t>
            </a:r>
            <a:r>
              <a:rPr lang="en-US" dirty="0" err="1" smtClean="0"/>
              <a:t>annhilation</a:t>
            </a:r>
            <a:r>
              <a:rPr lang="en-US" dirty="0" smtClean="0"/>
              <a:t>, the right DM  	density can be obtained. But, only small 	region is allowed </a:t>
            </a:r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Arkani-Hamed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Delgado, Giudice</a:t>
            </a:r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,’06)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472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Slepton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Bino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plane: DM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13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/>
          <a:srcRect l="-38681" r="-38681"/>
          <a:stretch>
            <a:fillRect/>
          </a:stretch>
        </p:blipFill>
        <p:spPr>
          <a:xfrm>
            <a:off x="-2066982" y="1368705"/>
            <a:ext cx="9732991" cy="5352770"/>
          </a:xfrm>
        </p:spPr>
      </p:pic>
      <p:sp>
        <p:nvSpPr>
          <p:cNvPr id="7" name="TextBox 6"/>
          <p:cNvSpPr txBox="1"/>
          <p:nvPr/>
        </p:nvSpPr>
        <p:spPr>
          <a:xfrm>
            <a:off x="5494938" y="3466346"/>
            <a:ext cx="298472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DM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relic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density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2379" y="4266566"/>
            <a:ext cx="300678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660066"/>
                </a:solidFill>
              </a:rPr>
              <a:t>Stau</a:t>
            </a:r>
            <a:r>
              <a:rPr lang="en-US" sz="2000" b="1" dirty="0" smtClean="0">
                <a:solidFill>
                  <a:srgbClr val="660066"/>
                </a:solidFill>
              </a:rPr>
              <a:t> LSP,  </a:t>
            </a:r>
            <a:r>
              <a:rPr lang="en-US" sz="2000" b="1" dirty="0" err="1" smtClean="0">
                <a:solidFill>
                  <a:srgbClr val="660066"/>
                </a:solidFill>
              </a:rPr>
              <a:t>Sneutrino</a:t>
            </a:r>
            <a:r>
              <a:rPr lang="en-US" sz="2000" b="1" dirty="0" smtClean="0">
                <a:solidFill>
                  <a:srgbClr val="660066"/>
                </a:solidFill>
              </a:rPr>
              <a:t> LSP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5962" y="4666676"/>
            <a:ext cx="34596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DD XENON100, &lt;10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-45</a:t>
            </a:r>
            <a:r>
              <a:rPr lang="en-US" sz="2000" b="1" dirty="0" smtClean="0">
                <a:solidFill>
                  <a:srgbClr val="008000"/>
                </a:solidFill>
              </a:rPr>
              <a:t> cm</a:t>
            </a:r>
            <a:r>
              <a:rPr lang="en-US" sz="2000" b="1" baseline="30000" dirty="0">
                <a:solidFill>
                  <a:srgbClr val="008000"/>
                </a:solidFill>
              </a:rPr>
              <a:t>2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3265" y="5042848"/>
            <a:ext cx="20650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LEP: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stau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se,smu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8843" y="1917873"/>
            <a:ext cx="3173480" cy="138499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Z and h resonance regions are excluded!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3265" y="3869309"/>
            <a:ext cx="20650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Combined WW</a:t>
            </a:r>
            <a:endParaRPr lang="en-US" sz="2000" b="1" dirty="0"/>
          </a:p>
        </p:txBody>
      </p:sp>
      <p:sp>
        <p:nvSpPr>
          <p:cNvPr id="21" name="Footer Placeholder 4"/>
          <p:cNvSpPr txBox="1">
            <a:spLocks/>
          </p:cNvSpPr>
          <p:nvPr/>
        </p:nvSpPr>
        <p:spPr>
          <a:xfrm>
            <a:off x="5532379" y="5477943"/>
            <a:ext cx="31906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rgbClr val="AB09A2"/>
                </a:solidFill>
              </a:rPr>
              <a:t>CMS 9fb</a:t>
            </a:r>
            <a:r>
              <a:rPr lang="en-US" sz="2000" b="1" baseline="30000" dirty="0" smtClean="0">
                <a:solidFill>
                  <a:srgbClr val="AB09A2"/>
                </a:solidFill>
              </a:rPr>
              <a:t>-1</a:t>
            </a:r>
            <a:r>
              <a:rPr lang="en-US" sz="2000" b="1" dirty="0" smtClean="0">
                <a:solidFill>
                  <a:srgbClr val="AB09A2"/>
                </a:solidFill>
              </a:rPr>
              <a:t> </a:t>
            </a:r>
            <a:r>
              <a:rPr lang="en-US" sz="2000" b="1" dirty="0" err="1" smtClean="0">
                <a:solidFill>
                  <a:srgbClr val="AB09A2"/>
                </a:solidFill>
              </a:rPr>
              <a:t>slepton</a:t>
            </a:r>
            <a:r>
              <a:rPr lang="en-US" sz="2000" b="1" dirty="0" smtClean="0">
                <a:solidFill>
                  <a:srgbClr val="AB09A2"/>
                </a:solidFill>
              </a:rPr>
              <a:t> search</a:t>
            </a:r>
            <a:endParaRPr lang="en-US" sz="2000" b="1" dirty="0">
              <a:solidFill>
                <a:srgbClr val="AB09A2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459855" y="4156133"/>
            <a:ext cx="930697" cy="896120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356532" y="5533689"/>
            <a:ext cx="2222568" cy="566387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3366FF"/>
                </a:solidFill>
              </a:rPr>
              <a:t>Sweet Spot</a:t>
            </a:r>
            <a:endParaRPr lang="en-US" sz="2800" b="1" dirty="0">
              <a:solidFill>
                <a:srgbClr val="3366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196416" y="4966678"/>
            <a:ext cx="388271" cy="567011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38" y="1417638"/>
            <a:ext cx="3467100" cy="342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77" y="1481138"/>
            <a:ext cx="2715442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Slepton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Bino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plane: g-2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9641" r="-39641"/>
          <a:stretch>
            <a:fillRect/>
          </a:stretch>
        </p:blipFill>
        <p:spPr>
          <a:xfrm>
            <a:off x="-1833408" y="1417638"/>
            <a:ext cx="9443774" cy="51937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94938" y="3390176"/>
            <a:ext cx="298472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G</a:t>
            </a:r>
            <a:r>
              <a:rPr lang="en-US" sz="2000" b="1" dirty="0" smtClean="0">
                <a:solidFill>
                  <a:srgbClr val="FF0000"/>
                </a:solidFill>
              </a:rPr>
              <a:t>-2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3265" y="3795448"/>
            <a:ext cx="20650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LEP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3265" y="4595668"/>
            <a:ext cx="20650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Combined WW</a:t>
            </a:r>
            <a:endParaRPr lang="en-US" sz="2000" b="1" dirty="0"/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5532379" y="4230543"/>
            <a:ext cx="31906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rgbClr val="AB09A2"/>
                </a:solidFill>
              </a:rPr>
              <a:t>CMS 9fb</a:t>
            </a:r>
            <a:r>
              <a:rPr lang="en-US" sz="2000" b="1" baseline="30000" dirty="0" smtClean="0">
                <a:solidFill>
                  <a:srgbClr val="AB09A2"/>
                </a:solidFill>
              </a:rPr>
              <a:t>-1</a:t>
            </a:r>
            <a:r>
              <a:rPr lang="en-US" sz="2000" b="1" dirty="0" smtClean="0">
                <a:solidFill>
                  <a:srgbClr val="AB09A2"/>
                </a:solidFill>
              </a:rPr>
              <a:t> </a:t>
            </a:r>
            <a:r>
              <a:rPr lang="en-US" sz="2000" b="1" dirty="0" err="1" smtClean="0">
                <a:solidFill>
                  <a:srgbClr val="AB09A2"/>
                </a:solidFill>
              </a:rPr>
              <a:t>slepton</a:t>
            </a:r>
            <a:r>
              <a:rPr lang="en-US" sz="2000" b="1" dirty="0" smtClean="0">
                <a:solidFill>
                  <a:srgbClr val="AB09A2"/>
                </a:solidFill>
              </a:rPr>
              <a:t> search</a:t>
            </a:r>
            <a:endParaRPr lang="en-US" sz="2000" b="1" dirty="0">
              <a:solidFill>
                <a:srgbClr val="AB09A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379" y="1904276"/>
            <a:ext cx="2819400" cy="14859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38" y="1417638"/>
            <a:ext cx="3467100" cy="3429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788704" y="4394278"/>
            <a:ext cx="930697" cy="896120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4072343" y="5123910"/>
            <a:ext cx="4511762" cy="959184"/>
          </a:xfrm>
          <a:prstGeom prst="rect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3366FF"/>
                </a:solidFill>
              </a:rPr>
              <a:t>Naturally the same preferred region as WW</a:t>
            </a:r>
            <a:endParaRPr lang="en-US" sz="2800" b="1" dirty="0">
              <a:solidFill>
                <a:srgbClr val="3366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84072" y="5123910"/>
            <a:ext cx="388271" cy="228436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8" y="1246188"/>
            <a:ext cx="4648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			     What else?…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490"/>
          </a:xfrm>
        </p:spPr>
        <p:txBody>
          <a:bodyPr>
            <a:normAutofit/>
          </a:bodyPr>
          <a:lstStyle/>
          <a:p>
            <a:r>
              <a:rPr lang="en-US" dirty="0" smtClean="0"/>
              <a:t>To increase 50% </a:t>
            </a:r>
            <a:r>
              <a:rPr lang="en-US" dirty="0" err="1" smtClean="0"/>
              <a:t>higgs</a:t>
            </a:r>
            <a:r>
              <a:rPr lang="en-US" dirty="0" smtClean="0"/>
              <a:t> </a:t>
            </a:r>
            <a:r>
              <a:rPr lang="en-US" dirty="0" err="1" smtClean="0"/>
              <a:t>diphoton</a:t>
            </a:r>
            <a:r>
              <a:rPr lang="en-US" dirty="0" smtClean="0"/>
              <a:t> decay</a:t>
            </a:r>
            <a:r>
              <a:rPr lang="en-US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TLAS)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2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dirty="0" smtClean="0"/>
              <a:t>						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D</a:t>
            </a:r>
            <a:r>
              <a:rPr lang="en-US" dirty="0" smtClean="0"/>
              <a:t>ue to LEP </a:t>
            </a:r>
            <a:r>
              <a:rPr lang="en-US" dirty="0" err="1" smtClean="0"/>
              <a:t>stau</a:t>
            </a:r>
            <a:r>
              <a:rPr lang="en-US" dirty="0" smtClean="0"/>
              <a:t> bounds and LFU</a:t>
            </a:r>
            <a:endParaRPr lang="en-US" dirty="0"/>
          </a:p>
          <a:p>
            <a:pPr lvl="1"/>
            <a:r>
              <a:rPr lang="en-US" dirty="0" smtClean="0"/>
              <a:t>WW preferred region</a:t>
            </a:r>
            <a:r>
              <a:rPr lang="en-US" dirty="0"/>
              <a:t> </a:t>
            </a:r>
            <a:r>
              <a:rPr lang="en-US" dirty="0" smtClean="0"/>
              <a:t>can </a:t>
            </a:r>
            <a:r>
              <a:rPr lang="en-US" b="1" dirty="0" smtClean="0"/>
              <a:t>NOT</a:t>
            </a:r>
            <a:r>
              <a:rPr lang="en-US" dirty="0" smtClean="0"/>
              <a:t> imply 50% enhancement in Higgs </a:t>
            </a:r>
            <a:r>
              <a:rPr lang="en-US" dirty="0" err="1" smtClean="0"/>
              <a:t>diphoton</a:t>
            </a:r>
            <a:r>
              <a:rPr lang="en-US" dirty="0" smtClean="0"/>
              <a:t> decay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LFU violation: </a:t>
            </a:r>
            <a:r>
              <a:rPr lang="en-US" b="1" dirty="0" smtClean="0">
                <a:solidFill>
                  <a:srgbClr val="3366FF"/>
                </a:solidFill>
              </a:rPr>
              <a:t>15%</a:t>
            </a:r>
            <a:r>
              <a:rPr lang="en-US" dirty="0" smtClean="0">
                <a:solidFill>
                  <a:srgbClr val="3366FF"/>
                </a:solidFill>
              </a:rPr>
              <a:t> enhancement at most!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LFU violation is allowed by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180" y="2752446"/>
            <a:ext cx="695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(1205.5842, </a:t>
            </a:r>
            <a:r>
              <a:rPr lang="en-US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Carena</a:t>
            </a:r>
            <a:r>
              <a:rPr lang="en-US" sz="2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Gori</a:t>
            </a:r>
            <a:r>
              <a:rPr lang="en-US" sz="2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R. Shah, E. M. Wagner, Wang, </a:t>
            </a:r>
            <a:r>
              <a:rPr lang="en-US" altLang="zh-TW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‘</a:t>
            </a:r>
            <a:r>
              <a:rPr lang="en-US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r>
              <a:rPr lang="en-US" sz="2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0" y="2396003"/>
            <a:ext cx="68707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9" y="205205"/>
            <a:ext cx="1942232" cy="140586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78" y="635528"/>
            <a:ext cx="1993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4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WW, DM, g-2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348" r="-40348"/>
          <a:stretch>
            <a:fillRect/>
          </a:stretch>
        </p:blipFill>
        <p:spPr>
          <a:xfrm>
            <a:off x="-2048862" y="1417638"/>
            <a:ext cx="9312061" cy="5121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72914" y="1667013"/>
            <a:ext cx="3685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Slepton≈110GeV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Bino≈</a:t>
            </a:r>
            <a:r>
              <a:rPr lang="en-US" sz="3200" dirty="0"/>
              <a:t>8</a:t>
            </a:r>
            <a:r>
              <a:rPr lang="en-US" sz="3200" dirty="0" smtClean="0"/>
              <a:t>0GeV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μ≈500GeV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 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3217907"/>
            <a:ext cx="16383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5" y="3869721"/>
            <a:ext cx="3505205" cy="21746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09940" y="3936778"/>
            <a:ext cx="930697" cy="896120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940912" y="5533689"/>
            <a:ext cx="2222568" cy="566387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3366FF"/>
                </a:solidFill>
              </a:rPr>
              <a:t>Sweet Spot</a:t>
            </a:r>
            <a:endParaRPr lang="en-US" sz="2800" b="1" dirty="0">
              <a:solidFill>
                <a:srgbClr val="3366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56532" y="4832898"/>
            <a:ext cx="516780" cy="700791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58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27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SM Standard Candles have BSM sensitivity</a:t>
            </a:r>
          </a:p>
          <a:p>
            <a:pPr lvl="1"/>
            <a:r>
              <a:rPr lang="en-US" dirty="0" smtClean="0">
                <a:sym typeface="Wingdings"/>
              </a:rPr>
              <a:t>We close the gap between LHC &amp; LEP </a:t>
            </a:r>
            <a:r>
              <a:rPr lang="en-US" dirty="0" err="1" smtClean="0">
                <a:sym typeface="Wingdings"/>
              </a:rPr>
              <a:t>slepton</a:t>
            </a:r>
            <a:r>
              <a:rPr lang="en-US" dirty="0" smtClean="0">
                <a:sym typeface="Wingdings"/>
              </a:rPr>
              <a:t> bounds!</a:t>
            </a:r>
            <a:endParaRPr lang="en-US" dirty="0" smtClean="0"/>
          </a:p>
          <a:p>
            <a:r>
              <a:rPr lang="en-US" dirty="0" smtClean="0"/>
              <a:t>WW, DM, and g-2 can be explained by </a:t>
            </a:r>
            <a:r>
              <a:rPr lang="en-US" dirty="0" smtClean="0">
                <a:solidFill>
                  <a:srgbClr val="3366FF"/>
                </a:solidFill>
              </a:rPr>
              <a:t>light   </a:t>
            </a:r>
            <a:r>
              <a:rPr lang="en-US" dirty="0" err="1" smtClean="0">
                <a:solidFill>
                  <a:srgbClr val="3366FF"/>
                </a:solidFill>
              </a:rPr>
              <a:t>neutralino</a:t>
            </a:r>
            <a:r>
              <a:rPr lang="en-US" dirty="0" smtClean="0">
                <a:solidFill>
                  <a:srgbClr val="3366FF"/>
                </a:solidFill>
              </a:rPr>
              <a:t> and </a:t>
            </a:r>
            <a:r>
              <a:rPr lang="en-US" dirty="0" err="1" smtClean="0">
                <a:solidFill>
                  <a:srgbClr val="3366FF"/>
                </a:solidFill>
              </a:rPr>
              <a:t>slepton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dirty="0" smtClean="0"/>
              <a:t>This BSM explanation can be tested in the   future</a:t>
            </a:r>
          </a:p>
          <a:p>
            <a:pPr lvl="1"/>
            <a:r>
              <a:rPr lang="en-US" dirty="0" smtClean="0"/>
              <a:t>Direct detection cross section from small </a:t>
            </a:r>
            <a:r>
              <a:rPr lang="en-US" dirty="0" err="1" smtClean="0"/>
              <a:t>higgsino</a:t>
            </a:r>
            <a:r>
              <a:rPr lang="en-US" dirty="0" smtClean="0"/>
              <a:t> fraction of DM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(Detectable at X1T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err="1" smtClean="0"/>
              <a:t>eμ+MET</a:t>
            </a:r>
            <a:r>
              <a:rPr lang="en-US" dirty="0" smtClean="0"/>
              <a:t> in final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2786"/>
            <a:ext cx="8229600" cy="1143000"/>
          </a:xfrm>
        </p:spPr>
        <p:txBody>
          <a:bodyPr/>
          <a:lstStyle/>
          <a:p>
            <a:r>
              <a:rPr lang="en-US" b="1" dirty="0" smtClean="0"/>
              <a:t>Backup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SM WW Production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t-channel(by quark), s-channel(by Z/</a:t>
            </a:r>
            <a:r>
              <a:rPr lang="en-US" dirty="0" err="1" smtClean="0"/>
              <a:t>γ,TGC</a:t>
            </a:r>
            <a:r>
              <a:rPr lang="en-US" dirty="0" smtClean="0"/>
              <a:t> vertex), gluon fusion box diagram</a:t>
            </a:r>
          </a:p>
          <a:p>
            <a:pPr lvl="1"/>
            <a:r>
              <a:rPr lang="en-US" dirty="0" smtClean="0"/>
              <a:t>Opposite </a:t>
            </a:r>
            <a:r>
              <a:rPr lang="en-US" dirty="0"/>
              <a:t>sign </a:t>
            </a:r>
            <a:r>
              <a:rPr lang="en-US" dirty="0" err="1"/>
              <a:t>dilepton</a:t>
            </a:r>
            <a:r>
              <a:rPr lang="en-US" dirty="0"/>
              <a:t>(OS) +</a:t>
            </a:r>
            <a:r>
              <a:rPr lang="en-US" dirty="0" smtClean="0"/>
              <a:t>MET</a:t>
            </a:r>
          </a:p>
          <a:p>
            <a:r>
              <a:rPr lang="en-US" dirty="0" smtClean="0"/>
              <a:t>Isolate WW:</a:t>
            </a:r>
          </a:p>
          <a:p>
            <a:pPr lvl="1"/>
            <a:r>
              <a:rPr lang="en-US" dirty="0" smtClean="0"/>
              <a:t>Jet </a:t>
            </a:r>
            <a:r>
              <a:rPr lang="en-US" dirty="0"/>
              <a:t>veto:  </a:t>
            </a:r>
            <a:r>
              <a:rPr lang="en-US" dirty="0" smtClean="0"/>
              <a:t>reduce </a:t>
            </a:r>
            <a:r>
              <a:rPr lang="en-US" dirty="0" err="1" smtClean="0"/>
              <a:t>tt</a:t>
            </a:r>
            <a:r>
              <a:rPr lang="en-US" dirty="0" smtClean="0"/>
              <a:t> + QCD </a:t>
            </a:r>
          </a:p>
          <a:p>
            <a:pPr lvl="1"/>
            <a:r>
              <a:rPr lang="en-US" dirty="0" smtClean="0"/>
              <a:t>      </a:t>
            </a:r>
            <a:endParaRPr lang="en-US" dirty="0"/>
          </a:p>
          <a:p>
            <a:pPr lvl="1"/>
            <a:r>
              <a:rPr lang="en-US" dirty="0" smtClean="0"/>
              <a:t>Two leptons </a:t>
            </a:r>
            <a:r>
              <a:rPr lang="en-US" dirty="0"/>
              <a:t>in Final state: remove WZ or ZZ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92477"/>
              </p:ext>
            </p:extLst>
          </p:nvPr>
        </p:nvGraphicFramePr>
        <p:xfrm>
          <a:off x="1235938" y="4241620"/>
          <a:ext cx="640142" cy="64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1" name="Equation" r:id="rId3" imgW="215900" imgH="215900" progId="Equation.3">
                  <p:embed/>
                </p:oleObj>
              </mc:Choice>
              <mc:Fallback>
                <p:oleObj name="Equation" r:id="rId3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5938" y="4241620"/>
                        <a:ext cx="640142" cy="640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5"/>
          <p:cNvSpPr txBox="1">
            <a:spLocks/>
          </p:cNvSpPr>
          <p:nvPr/>
        </p:nvSpPr>
        <p:spPr>
          <a:xfrm>
            <a:off x="1771469" y="4301036"/>
            <a:ext cx="4418843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and </a:t>
            </a:r>
            <a:r>
              <a:rPr lang="en-US" sz="2800" dirty="0">
                <a:solidFill>
                  <a:schemeClr val="tx1"/>
                </a:solidFill>
              </a:rPr>
              <a:t>PT cut: reduce </a:t>
            </a:r>
            <a:r>
              <a:rPr lang="en-US" sz="2800" dirty="0" err="1">
                <a:solidFill>
                  <a:schemeClr val="tx1"/>
                </a:solidFill>
              </a:rPr>
              <a:t>Drell</a:t>
            </a:r>
            <a:r>
              <a:rPr lang="en-US" sz="2800" dirty="0">
                <a:solidFill>
                  <a:schemeClr val="tx1"/>
                </a:solidFill>
              </a:rPr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Yen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3728"/>
            <a:ext cx="8229600" cy="50524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Compared to bounds on colored particles, EW sector has been relatively unconstrained at LHC</a:t>
            </a:r>
            <a:endParaRPr lang="en-US" sz="3200" dirty="0" smtClean="0"/>
          </a:p>
          <a:p>
            <a:r>
              <a:rPr lang="en-US" dirty="0" smtClean="0"/>
              <a:t>WW measurement has BSM sensitivity: we set bounds on </a:t>
            </a:r>
            <a:r>
              <a:rPr lang="en-US" b="1" dirty="0" smtClean="0">
                <a:solidFill>
                  <a:srgbClr val="3366FF"/>
                </a:solidFill>
              </a:rPr>
              <a:t>NEW EW states </a:t>
            </a:r>
            <a:r>
              <a:rPr lang="en-US" dirty="0" smtClean="0"/>
              <a:t>which close the gap between LEP and LHC</a:t>
            </a:r>
            <a:endParaRPr lang="en-US" dirty="0"/>
          </a:p>
          <a:p>
            <a:r>
              <a:rPr lang="en-US" dirty="0" smtClean="0"/>
              <a:t>There </a:t>
            </a:r>
            <a:r>
              <a:rPr lang="en-US" dirty="0"/>
              <a:t>is an interesting </a:t>
            </a:r>
            <a:r>
              <a:rPr lang="en-US" b="1" dirty="0">
                <a:solidFill>
                  <a:srgbClr val="3366FF"/>
                </a:solidFill>
              </a:rPr>
              <a:t>hint of an excess in </a:t>
            </a:r>
            <a:r>
              <a:rPr lang="en-US" b="1" dirty="0" smtClean="0">
                <a:solidFill>
                  <a:srgbClr val="3366FF"/>
                </a:solidFill>
              </a:rPr>
              <a:t>WW</a:t>
            </a:r>
            <a:r>
              <a:rPr lang="en-US" dirty="0" smtClean="0"/>
              <a:t>! We suggest a BSM explanation that also helps with DM and </a:t>
            </a:r>
            <a:r>
              <a:rPr lang="en-US" dirty="0" err="1" smtClean="0"/>
              <a:t>muon</a:t>
            </a:r>
            <a:r>
              <a:rPr lang="en-US" dirty="0" smtClean="0"/>
              <a:t> (g-2).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0" y="0"/>
            <a:ext cx="656617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53211" y="2077223"/>
            <a:ext cx="458264" cy="471385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52710" y="5363826"/>
            <a:ext cx="458264" cy="471385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53211" y="5516226"/>
            <a:ext cx="458264" cy="471385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52710" y="1972471"/>
            <a:ext cx="458264" cy="471385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6238296" y="11423"/>
            <a:ext cx="2793642" cy="73787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rgbClr val="3366FF"/>
                </a:solidFill>
              </a:rPr>
              <a:t>SWEET REGION:</a:t>
            </a:r>
            <a:endParaRPr lang="en-US" sz="20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310725"/>
              </p:ext>
            </p:extLst>
          </p:nvPr>
        </p:nvGraphicFramePr>
        <p:xfrm>
          <a:off x="6410974" y="320675"/>
          <a:ext cx="26209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1" name="Equation" r:id="rId4" imgW="1828800" imgH="254000" progId="Equation.3">
                  <p:embed/>
                </p:oleObj>
              </mc:Choice>
              <mc:Fallback>
                <p:oleObj name="Equation" r:id="rId4" imgW="1828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0974" y="320675"/>
                        <a:ext cx="2620962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76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1" animBg="1"/>
      <p:bldP spid="10" grpId="1" animBg="1"/>
      <p:bldP spid="11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60" y="0"/>
            <a:ext cx="7135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2064"/>
            <a:ext cx="8229600" cy="1143000"/>
          </a:xfrm>
        </p:spPr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23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r="-23419"/>
          <a:stretch/>
        </p:blipFill>
        <p:spPr>
          <a:xfrm>
            <a:off x="130629" y="217488"/>
            <a:ext cx="8142288" cy="6138862"/>
          </a:xfrm>
        </p:spPr>
      </p:pic>
      <p:sp>
        <p:nvSpPr>
          <p:cNvPr id="13" name="TextBox 12"/>
          <p:cNvSpPr txBox="1"/>
          <p:nvPr/>
        </p:nvSpPr>
        <p:spPr>
          <a:xfrm>
            <a:off x="6991048" y="459619"/>
            <a:ext cx="1790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tb</a:t>
            </a:r>
            <a:r>
              <a:rPr lang="en-US" sz="2800" dirty="0" smtClean="0"/>
              <a:t>=4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μ=400GeV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679846"/>
              </p:ext>
            </p:extLst>
          </p:nvPr>
        </p:nvGraphicFramePr>
        <p:xfrm>
          <a:off x="3618745" y="319024"/>
          <a:ext cx="3112255" cy="46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1" name="Equation" r:id="rId4" imgW="1612900" imgH="241300" progId="Equation.3">
                  <p:embed/>
                </p:oleObj>
              </mc:Choice>
              <mc:Fallback>
                <p:oleObj name="Equation" r:id="rId4" imgW="161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8745" y="319024"/>
                        <a:ext cx="3112255" cy="46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3302000" y="1257300"/>
            <a:ext cx="571500" cy="127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8439" y="913966"/>
            <a:ext cx="2984721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DM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relic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density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decrease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as</a:t>
            </a:r>
            <a:r>
              <a:rPr lang="zh-TW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M</a:t>
            </a:r>
            <a:r>
              <a:rPr lang="en-US" altLang="zh-TW" sz="2000" b="1" baseline="-25000" dirty="0" smtClean="0">
                <a:solidFill>
                  <a:srgbClr val="0000FF"/>
                </a:solidFill>
              </a:rPr>
              <a:t>1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 increase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32300" y="4572000"/>
            <a:ext cx="1075531" cy="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07831" y="4482062"/>
            <a:ext cx="3006783" cy="40011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660066"/>
                </a:solidFill>
              </a:rPr>
              <a:t>Stau</a:t>
            </a:r>
            <a:r>
              <a:rPr lang="en-US" sz="2000" b="1" dirty="0" smtClean="0">
                <a:solidFill>
                  <a:srgbClr val="660066"/>
                </a:solidFill>
              </a:rPr>
              <a:t> LSP,  </a:t>
            </a:r>
            <a:r>
              <a:rPr lang="en-US" sz="2000" b="1" dirty="0" err="1" smtClean="0">
                <a:solidFill>
                  <a:srgbClr val="660066"/>
                </a:solidFill>
              </a:rPr>
              <a:t>Sneutrino</a:t>
            </a:r>
            <a:r>
              <a:rPr lang="en-US" sz="2000" b="1" dirty="0" smtClean="0">
                <a:solidFill>
                  <a:srgbClr val="660066"/>
                </a:solidFill>
              </a:rPr>
              <a:t> LSP</a:t>
            </a:r>
            <a:endParaRPr lang="en-US" sz="2000" b="1" dirty="0">
              <a:solidFill>
                <a:srgbClr val="660066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73500" y="4572000"/>
            <a:ext cx="1524000" cy="179554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22600" y="5448300"/>
            <a:ext cx="1689100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13300" y="5270500"/>
            <a:ext cx="3459617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DD XENON100, &lt;10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-45</a:t>
            </a:r>
            <a:r>
              <a:rPr lang="en-US" sz="2000" b="1" dirty="0" smtClean="0">
                <a:solidFill>
                  <a:srgbClr val="008000"/>
                </a:solidFill>
              </a:rPr>
              <a:t> cm</a:t>
            </a:r>
            <a:r>
              <a:rPr lang="en-US" sz="2000" b="1" baseline="30000" dirty="0">
                <a:solidFill>
                  <a:srgbClr val="008000"/>
                </a:solidFill>
              </a:rPr>
              <a:t>2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23681" y="4699846"/>
            <a:ext cx="728398" cy="1374153"/>
          </a:xfrm>
          <a:prstGeom prst="straightConnector1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0629" y="6073999"/>
            <a:ext cx="2065012" cy="40011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LEP: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stau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se,smu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5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4" y="463851"/>
            <a:ext cx="8539633" cy="4023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096" y="4559903"/>
            <a:ext cx="359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b="1" dirty="0" err="1" smtClean="0"/>
              <a:t>tb</a:t>
            </a:r>
            <a:r>
              <a:rPr lang="en-US" sz="2800" b="1" dirty="0" smtClean="0"/>
              <a:t>=4 </a:t>
            </a:r>
            <a:r>
              <a:rPr lang="en-US" sz="2800" dirty="0" smtClean="0"/>
              <a:t>&amp; μ=400GeV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3217" y="4559901"/>
            <a:ext cx="35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b="1" dirty="0" err="1" smtClean="0"/>
              <a:t>tb</a:t>
            </a:r>
            <a:r>
              <a:rPr lang="en-US" sz="2800" b="1" dirty="0" smtClean="0"/>
              <a:t>=6 </a:t>
            </a:r>
            <a:r>
              <a:rPr lang="en-US" sz="2800" dirty="0" smtClean="0"/>
              <a:t>&amp; μ=400GeV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97429" y="2443239"/>
            <a:ext cx="411238" cy="193524"/>
          </a:xfrm>
          <a:prstGeom prst="rightArrow">
            <a:avLst/>
          </a:prstGeom>
          <a:ln>
            <a:solidFill>
              <a:srgbClr val="C0504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391611" y="2443239"/>
            <a:ext cx="411238" cy="19352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608667" y="1107925"/>
            <a:ext cx="411238" cy="193524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23469" y="1107925"/>
            <a:ext cx="411238" cy="193524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237623"/>
              </p:ext>
            </p:extLst>
          </p:nvPr>
        </p:nvGraphicFramePr>
        <p:xfrm>
          <a:off x="520700" y="5097463"/>
          <a:ext cx="33020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7" name="Equation" r:id="rId4" imgW="2184400" imgH="749300" progId="Equation.3">
                  <p:embed/>
                </p:oleObj>
              </mc:Choice>
              <mc:Fallback>
                <p:oleObj name="Equation" r:id="rId4" imgW="21844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0700" y="5097463"/>
                        <a:ext cx="3302000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85001"/>
              </p:ext>
            </p:extLst>
          </p:nvPr>
        </p:nvGraphicFramePr>
        <p:xfrm>
          <a:off x="5050631" y="5109471"/>
          <a:ext cx="2093274" cy="768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8" name="Equation" r:id="rId6" imgW="1282700" imgH="469900" progId="Equation.3">
                  <p:embed/>
                </p:oleObj>
              </mc:Choice>
              <mc:Fallback>
                <p:oleObj name="Equation" r:id="rId6" imgW="12827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50631" y="5109471"/>
                        <a:ext cx="2093274" cy="768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43300" y="2352853"/>
            <a:ext cx="1507331" cy="369332"/>
          </a:xfrm>
          <a:prstGeom prst="rect">
            <a:avLst/>
          </a:prstGeom>
          <a:noFill/>
          <a:ln>
            <a:solidFill>
              <a:srgbClr val="AD270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DM decrease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3300" y="1055703"/>
            <a:ext cx="1507331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DM increase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  <p:bldP spid="13" grpId="0" animBg="1"/>
      <p:bldP spid="14" grpId="0" animBg="1"/>
      <p:bldP spid="9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38100"/>
            <a:ext cx="6413500" cy="67818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877808" y="1524680"/>
            <a:ext cx="411238" cy="193524"/>
          </a:xfrm>
          <a:prstGeom prst="rightArrow">
            <a:avLst/>
          </a:prstGeom>
          <a:ln>
            <a:solidFill>
              <a:srgbClr val="C0504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091910" y="1524680"/>
            <a:ext cx="411238" cy="193524"/>
          </a:xfrm>
          <a:prstGeom prst="rightArrow">
            <a:avLst/>
          </a:prstGeom>
          <a:ln>
            <a:solidFill>
              <a:srgbClr val="C0504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7846" y="1411280"/>
            <a:ext cx="1507331" cy="369332"/>
          </a:xfrm>
          <a:prstGeom prst="rect">
            <a:avLst/>
          </a:prstGeom>
          <a:noFill/>
          <a:ln>
            <a:solidFill>
              <a:srgbClr val="AD270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DM decrease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96842" y="665656"/>
            <a:ext cx="411238" cy="193524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22283" y="665656"/>
            <a:ext cx="411238" cy="193524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196842" y="3936618"/>
            <a:ext cx="411238" cy="193524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877808" y="5200360"/>
            <a:ext cx="411238" cy="193524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43300" y="574934"/>
            <a:ext cx="1507331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DM increase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4351" y="4378386"/>
            <a:ext cx="1507331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DM increase</a:t>
            </a:r>
            <a:endParaRPr lang="en-US" b="1" dirty="0">
              <a:solidFill>
                <a:srgbClr val="3366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93774" y="170104"/>
            <a:ext cx="7302727" cy="3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5114" y="204124"/>
            <a:ext cx="0" cy="65173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92388" y="276886"/>
            <a:ext cx="11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Tanβ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1623" y="6419790"/>
            <a:ext cx="11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μ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58458" y="3039179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(4,400)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333322" y="3039179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(6,400)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37838" y="6396569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(4,600)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33322" y="6424765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(6,600)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1267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(g-2)</a:t>
            </a:r>
            <a:r>
              <a:rPr lang="en-US" sz="2700" dirty="0" smtClean="0">
                <a:solidFill>
                  <a:srgbClr val="000000"/>
                </a:solidFill>
              </a:rPr>
              <a:t>μ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Magnetic Dipole Moment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235397"/>
              </p:ext>
            </p:extLst>
          </p:nvPr>
        </p:nvGraphicFramePr>
        <p:xfrm>
          <a:off x="457200" y="1936446"/>
          <a:ext cx="1728528" cy="86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0" name="Equation" r:id="rId4" imgW="889000" imgH="444500" progId="Equation.3">
                  <p:embed/>
                </p:oleObj>
              </mc:Choice>
              <mc:Fallback>
                <p:oleObj name="Equation" r:id="rId4" imgW="889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936446"/>
                        <a:ext cx="1728528" cy="864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692548"/>
              </p:ext>
            </p:extLst>
          </p:nvPr>
        </p:nvGraphicFramePr>
        <p:xfrm>
          <a:off x="457200" y="4865204"/>
          <a:ext cx="44656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1" name="Equation" r:id="rId6" imgW="2298700" imgH="254000" progId="Equation.3">
                  <p:embed/>
                </p:oleObj>
              </mc:Choice>
              <mc:Fallback>
                <p:oleObj name="Equation" r:id="rId6" imgW="2298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" y="4865204"/>
                        <a:ext cx="4465638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642518"/>
              </p:ext>
            </p:extLst>
          </p:nvPr>
        </p:nvGraphicFramePr>
        <p:xfrm>
          <a:off x="457200" y="3332523"/>
          <a:ext cx="138271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2" name="Equation" r:id="rId8" imgW="711200" imgH="406400" progId="Equation.3">
                  <p:embed/>
                </p:oleObj>
              </mc:Choice>
              <mc:Fallback>
                <p:oleObj name="Equation" r:id="rId8" imgW="711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3332523"/>
                        <a:ext cx="138271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935" y="3524429"/>
            <a:ext cx="2705100" cy="154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8448" y="1694542"/>
            <a:ext cx="2819400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6139" y="1553611"/>
            <a:ext cx="3481268" cy="3867016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4853610"/>
            <a:ext cx="4588939" cy="571760"/>
          </a:xfrm>
          <a:prstGeom prst="rect">
            <a:avLst/>
          </a:prstGeom>
          <a:noFill/>
          <a:ln w="38100" cmpd="sng">
            <a:solidFill>
              <a:srgbClr val="3366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148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3" y="277040"/>
            <a:ext cx="8800093" cy="4339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096" y="4559903"/>
            <a:ext cx="359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err="1" smtClean="0"/>
              <a:t>tb</a:t>
            </a:r>
            <a:r>
              <a:rPr lang="en-US" sz="2800" b="1" dirty="0" smtClean="0"/>
              <a:t>=4</a:t>
            </a:r>
            <a:r>
              <a:rPr lang="en-US" sz="2800" dirty="0" smtClean="0"/>
              <a:t> &amp; μ=400GeV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217" y="4559901"/>
            <a:ext cx="35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tb</a:t>
            </a:r>
            <a:r>
              <a:rPr lang="en-US" sz="2800" b="1" dirty="0" smtClean="0"/>
              <a:t>=6</a:t>
            </a:r>
            <a:r>
              <a:rPr lang="en-US" sz="2800" dirty="0" smtClean="0"/>
              <a:t> &amp; μ=400GeV</a:t>
            </a:r>
          </a:p>
        </p:txBody>
      </p:sp>
      <p:sp>
        <p:nvSpPr>
          <p:cNvPr id="9" name="Down Arrow 8"/>
          <p:cNvSpPr/>
          <p:nvPr/>
        </p:nvSpPr>
        <p:spPr>
          <a:xfrm>
            <a:off x="1982847" y="3350381"/>
            <a:ext cx="241904" cy="266095"/>
          </a:xfrm>
          <a:prstGeom prst="downArrow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553200" y="2842382"/>
            <a:ext cx="241904" cy="266095"/>
          </a:xfrm>
          <a:prstGeom prst="down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97815"/>
              </p:ext>
            </p:extLst>
          </p:nvPr>
        </p:nvGraphicFramePr>
        <p:xfrm>
          <a:off x="3426237" y="5612794"/>
          <a:ext cx="2093888" cy="483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8" name="Equation" r:id="rId4" imgW="990600" imgH="228600" progId="Equation.3">
                  <p:embed/>
                </p:oleObj>
              </mc:Choice>
              <mc:Fallback>
                <p:oleObj name="Equation" r:id="rId4" imgW="990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6237" y="5612794"/>
                        <a:ext cx="2093888" cy="483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34994" y="4616812"/>
            <a:ext cx="786191" cy="46630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93504" y="4616814"/>
            <a:ext cx="786191" cy="46630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-&gt;</a:t>
            </a:r>
            <a:r>
              <a:rPr lang="en-US" dirty="0" err="1" smtClean="0">
                <a:solidFill>
                  <a:srgbClr val="000000"/>
                </a:solidFill>
              </a:rPr>
              <a:t>γγ</a:t>
            </a:r>
            <a:r>
              <a:rPr lang="en-US" dirty="0" smtClean="0">
                <a:solidFill>
                  <a:srgbClr val="000000"/>
                </a:solidFill>
              </a:rPr>
              <a:t> &amp; LFU Violation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03535"/>
          </a:xfrm>
        </p:spPr>
        <p:txBody>
          <a:bodyPr>
            <a:normAutofit/>
          </a:bodyPr>
          <a:lstStyle/>
          <a:p>
            <a:r>
              <a:rPr lang="en-US" dirty="0" smtClean="0"/>
              <a:t> To increase 50% </a:t>
            </a:r>
            <a:r>
              <a:rPr lang="en-US" dirty="0" err="1" smtClean="0"/>
              <a:t>higgs</a:t>
            </a:r>
            <a:r>
              <a:rPr lang="en-US" dirty="0" smtClean="0"/>
              <a:t> </a:t>
            </a:r>
            <a:r>
              <a:rPr lang="en-US" dirty="0" err="1" smtClean="0"/>
              <a:t>diphoton</a:t>
            </a:r>
            <a:r>
              <a:rPr lang="en-US" dirty="0" smtClean="0"/>
              <a:t> decay</a:t>
            </a:r>
            <a:r>
              <a:rPr lang="en-US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TLAS)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 Can not improve WW measurement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LFU violation is need 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931749"/>
              </p:ext>
            </p:extLst>
          </p:nvPr>
        </p:nvGraphicFramePr>
        <p:xfrm>
          <a:off x="1061481" y="2217674"/>
          <a:ext cx="5168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0" name="Equation" r:id="rId3" imgW="2438400" imgH="241300" progId="Equation.3">
                  <p:embed/>
                </p:oleObj>
              </mc:Choice>
              <mc:Fallback>
                <p:oleObj name="Equation" r:id="rId3" imgW="2438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1481" y="2217674"/>
                        <a:ext cx="51689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25422"/>
              </p:ext>
            </p:extLst>
          </p:nvPr>
        </p:nvGraphicFramePr>
        <p:xfrm>
          <a:off x="2906703" y="3403622"/>
          <a:ext cx="42529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1" name="Equation" r:id="rId5" imgW="1943100" imgH="228600" progId="Equation.3">
                  <p:embed/>
                </p:oleObj>
              </mc:Choice>
              <mc:Fallback>
                <p:oleObj name="Equation" r:id="rId5" imgW="194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06703" y="3403622"/>
                        <a:ext cx="4252912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1176" y="5118960"/>
            <a:ext cx="81156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But</a:t>
            </a:r>
            <a:r>
              <a:rPr lang="en-US" sz="3200" b="1" dirty="0">
                <a:solidFill>
                  <a:srgbClr val="3366FF"/>
                </a:solidFill>
              </a:rPr>
              <a:t>, </a:t>
            </a:r>
            <a:r>
              <a:rPr lang="en-US" sz="3200" b="1" dirty="0" smtClean="0">
                <a:solidFill>
                  <a:srgbClr val="3366FF"/>
                </a:solidFill>
              </a:rPr>
              <a:t>a tension </a:t>
            </a:r>
            <a:r>
              <a:rPr lang="en-US" sz="3200" b="1" dirty="0">
                <a:solidFill>
                  <a:srgbClr val="3366FF"/>
                </a:solidFill>
              </a:rPr>
              <a:t>with DM relic density…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180" y="3330248"/>
            <a:ext cx="264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- WW prefer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-&gt;</a:t>
            </a:r>
            <a:r>
              <a:rPr lang="en-US" dirty="0" err="1" smtClean="0"/>
              <a:t>γγ</a:t>
            </a:r>
            <a:r>
              <a:rPr lang="en-US" dirty="0" smtClean="0"/>
              <a:t>  </a:t>
            </a:r>
            <a:r>
              <a:rPr lang="en-US" dirty="0" err="1" smtClean="0"/>
              <a:t>v.s</a:t>
            </a:r>
            <a:r>
              <a:rPr lang="en-US" dirty="0" smtClean="0"/>
              <a:t>. DM </a:t>
            </a:r>
            <a:r>
              <a:rPr lang="en-US" dirty="0"/>
              <a:t>R</a:t>
            </a:r>
            <a:r>
              <a:rPr lang="en-US" dirty="0" smtClean="0"/>
              <a:t>elic </a:t>
            </a:r>
            <a:r>
              <a:rPr lang="en-US" dirty="0"/>
              <a:t>D</a:t>
            </a:r>
            <a:r>
              <a:rPr lang="en-US" dirty="0" smtClean="0"/>
              <a:t>ensity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700" y="4308041"/>
            <a:ext cx="8229600" cy="2157530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t">
            <a:normAutofit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 15% enhancement of h-&gt; </a:t>
            </a:r>
            <a:r>
              <a:rPr lang="en-US" dirty="0" err="1" smtClean="0">
                <a:solidFill>
                  <a:srgbClr val="3366FF"/>
                </a:solidFill>
              </a:rPr>
              <a:t>γγ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at most !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r>
              <a:rPr lang="en-US" sz="2600" dirty="0" smtClean="0"/>
              <a:t>mL(3)=</a:t>
            </a:r>
            <a:r>
              <a:rPr lang="en-US" sz="2600" dirty="0" err="1" smtClean="0"/>
              <a:t>mE</a:t>
            </a:r>
            <a:r>
              <a:rPr lang="en-US" sz="2600" dirty="0" smtClean="0"/>
              <a:t>(3) </a:t>
            </a:r>
            <a:r>
              <a:rPr lang="en-US" sz="2600" dirty="0"/>
              <a:t>~300GeV </a:t>
            </a:r>
            <a:r>
              <a:rPr lang="en-US" sz="2600" dirty="0" smtClean="0"/>
              <a:t>&amp;</a:t>
            </a:r>
            <a:r>
              <a:rPr lang="zh-TW" altLang="en-US" sz="2600" dirty="0" smtClean="0"/>
              <a:t> </a:t>
            </a:r>
            <a:r>
              <a:rPr lang="en-US" sz="2600" dirty="0" smtClean="0"/>
              <a:t>mL</a:t>
            </a:r>
            <a:r>
              <a:rPr lang="en-US" sz="2600" dirty="0"/>
              <a:t>(1,2)=</a:t>
            </a:r>
            <a:r>
              <a:rPr lang="en-US" sz="2600" dirty="0" err="1"/>
              <a:t>mE</a:t>
            </a:r>
            <a:r>
              <a:rPr lang="en-US" sz="2600" dirty="0"/>
              <a:t>(1,2)~</a:t>
            </a:r>
            <a:r>
              <a:rPr lang="en-US" sz="2600" dirty="0" smtClean="0"/>
              <a:t>100GeV</a:t>
            </a:r>
            <a:r>
              <a:rPr lang="zh-TW" altLang="en-US" sz="2600" dirty="0" smtClean="0"/>
              <a:t> </a:t>
            </a:r>
            <a:r>
              <a:rPr lang="en-US" altLang="zh-TW" sz="2600" dirty="0" smtClean="0"/>
              <a:t>&amp;</a:t>
            </a:r>
            <a:r>
              <a:rPr lang="zh-TW" altLang="en-US" sz="2600" dirty="0" smtClean="0"/>
              <a:t> </a:t>
            </a:r>
            <a:r>
              <a:rPr lang="en-US" sz="2600" dirty="0" smtClean="0"/>
              <a:t>large mixing</a:t>
            </a:r>
            <a:endParaRPr lang="en-US" sz="2600" dirty="0"/>
          </a:p>
          <a:p>
            <a:pPr lvl="1"/>
            <a:r>
              <a:rPr lang="en-US" sz="2600" dirty="0" smtClean="0"/>
              <a:t>slight</a:t>
            </a:r>
            <a:r>
              <a:rPr lang="en-US" altLang="zh-TW" sz="2600" dirty="0" smtClean="0"/>
              <a:t>ly</a:t>
            </a:r>
            <a:r>
              <a:rPr lang="en-US" sz="2600" dirty="0" smtClean="0"/>
              <a:t> heavier first two generations </a:t>
            </a:r>
            <a:r>
              <a:rPr lang="en-US" sz="2600" dirty="0" err="1" smtClean="0"/>
              <a:t>slepton</a:t>
            </a:r>
            <a:r>
              <a:rPr lang="zh-TW" altLang="en-US" sz="2600" dirty="0"/>
              <a:t> </a:t>
            </a:r>
            <a:r>
              <a:rPr lang="en-US" sz="2600" dirty="0" smtClean="0"/>
              <a:t>120-130GeV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00" y="1306678"/>
            <a:ext cx="7657753" cy="2355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4894" y="3922530"/>
            <a:ext cx="597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bino~80GeV, Mslep~110GeV, Mstau1~100GeV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60" y="3477044"/>
            <a:ext cx="119066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Xτ</a:t>
            </a:r>
            <a:r>
              <a:rPr lang="en-US" sz="2000" b="1" dirty="0" smtClean="0"/>
              <a:t>[</a:t>
            </a:r>
            <a:r>
              <a:rPr lang="en-US" sz="2000" b="1" dirty="0" err="1" smtClean="0"/>
              <a:t>GeV</a:t>
            </a:r>
            <a:r>
              <a:rPr lang="en-US" sz="2000" b="1" dirty="0" smtClean="0"/>
              <a:t>]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05615" y="2374388"/>
            <a:ext cx="90617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Ω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DM</a:t>
            </a:r>
            <a:r>
              <a:rPr lang="en-US" sz="2000" b="1" dirty="0" smtClean="0">
                <a:solidFill>
                  <a:srgbClr val="0000FF"/>
                </a:solidFill>
              </a:rPr>
              <a:t>h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0163" y="3477044"/>
            <a:ext cx="119066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μ[</a:t>
            </a:r>
            <a:r>
              <a:rPr lang="en-US" sz="2000" b="1" dirty="0" err="1" smtClean="0"/>
              <a:t>GeV</a:t>
            </a:r>
            <a:r>
              <a:rPr lang="en-US" sz="2000" b="1" dirty="0" smtClean="0"/>
              <a:t>]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24831" y="2294361"/>
            <a:ext cx="90617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Ω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DM</a:t>
            </a:r>
            <a:r>
              <a:rPr lang="en-US" sz="2000" b="1" dirty="0" smtClean="0">
                <a:solidFill>
                  <a:srgbClr val="0000FF"/>
                </a:solidFill>
              </a:rPr>
              <a:t>h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581692" y="2158555"/>
            <a:ext cx="133783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H </a:t>
            </a:r>
            <a:r>
              <a:rPr lang="en-US" sz="2000" b="1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err="1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γ</a:t>
            </a:r>
            <a:r>
              <a:rPr lang="en-US" sz="2000" b="1" dirty="0" err="1" smtClean="0">
                <a:solidFill>
                  <a:srgbClr val="660066"/>
                </a:solidFill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548247" y="2158554"/>
            <a:ext cx="133783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H </a:t>
            </a:r>
            <a:r>
              <a:rPr lang="en-US" sz="2000" b="1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err="1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γ</a:t>
            </a:r>
            <a:r>
              <a:rPr lang="en-US" sz="2000" b="1" dirty="0" err="1" smtClean="0">
                <a:solidFill>
                  <a:srgbClr val="660066"/>
                </a:solidFill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endParaRPr lang="en-US" sz="2000" b="1" dirty="0">
              <a:solidFill>
                <a:srgbClr val="660066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11284" y="1587631"/>
            <a:ext cx="22680" cy="16896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028443" y="1587631"/>
            <a:ext cx="22680" cy="16896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65446" y="1587631"/>
            <a:ext cx="0" cy="168969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771266" y="1587631"/>
            <a:ext cx="0" cy="168969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111284" y="3288665"/>
            <a:ext cx="275416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017104" y="3288665"/>
            <a:ext cx="275416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60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Standard Candles !</a:t>
            </a:r>
            <a:endParaRPr lang="en-US" dirty="0"/>
          </a:p>
        </p:txBody>
      </p:sp>
      <p:pic>
        <p:nvPicPr>
          <p:cNvPr id="5" name="Content Placeholder 4" descr="droppedImage-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00" r="-9700"/>
          <a:stretch>
            <a:fillRect/>
          </a:stretch>
        </p:blipFill>
        <p:spPr>
          <a:xfrm>
            <a:off x="0" y="1103724"/>
            <a:ext cx="9141755" cy="50276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46085" y="3755406"/>
            <a:ext cx="711916" cy="239861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LFU Violation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Decay rate’s ratio of </a:t>
            </a:r>
            <a:r>
              <a:rPr lang="en-US" dirty="0" err="1" smtClean="0"/>
              <a:t>τ</a:t>
            </a:r>
            <a:r>
              <a:rPr lang="en-US" dirty="0" smtClean="0"/>
              <a:t> and μ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Two sources of LFUV in </a:t>
            </a:r>
            <a:r>
              <a:rPr lang="en-US" dirty="0" err="1" smtClean="0"/>
              <a:t>slepton</a:t>
            </a:r>
            <a:r>
              <a:rPr lang="en-US" dirty="0" smtClean="0"/>
              <a:t> sector:</a:t>
            </a:r>
          </a:p>
          <a:p>
            <a:pPr lvl="1"/>
            <a:r>
              <a:rPr lang="en-US" dirty="0" smtClean="0"/>
              <a:t>EWSB: </a:t>
            </a:r>
          </a:p>
          <a:p>
            <a:pPr lvl="1"/>
            <a:r>
              <a:rPr lang="en-US" dirty="0" smtClean="0"/>
              <a:t>Splitting in soft </a:t>
            </a:r>
            <a:r>
              <a:rPr lang="en-US" dirty="0" err="1" smtClean="0"/>
              <a:t>slep</a:t>
            </a:r>
            <a:r>
              <a:rPr lang="en-US" altLang="zh-TW" dirty="0" err="1" smtClean="0"/>
              <a:t>t</a:t>
            </a:r>
            <a:r>
              <a:rPr lang="en-US" dirty="0" err="1" smtClean="0"/>
              <a:t>on</a:t>
            </a:r>
            <a:r>
              <a:rPr lang="en-US" dirty="0" smtClean="0"/>
              <a:t> parameters: m</a:t>
            </a:r>
            <a:r>
              <a:rPr lang="en-US" baseline="-25000" dirty="0"/>
              <a:t>L</a:t>
            </a:r>
            <a:r>
              <a:rPr lang="en-US" dirty="0" smtClean="0"/>
              <a:t> ,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</a:t>
            </a:r>
            <a:endParaRPr lang="en-US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970140"/>
              </p:ext>
            </p:extLst>
          </p:nvPr>
        </p:nvGraphicFramePr>
        <p:xfrm>
          <a:off x="2287393" y="4534348"/>
          <a:ext cx="2370586" cy="537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6" name="Equation" r:id="rId3" imgW="952500" imgH="215900" progId="Equation.3">
                  <p:embed/>
                </p:oleObj>
              </mc:Choice>
              <mc:Fallback>
                <p:oleObj name="Equation" r:id="rId3" imgW="952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7393" y="4534348"/>
                        <a:ext cx="2370586" cy="537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735214"/>
              </p:ext>
            </p:extLst>
          </p:nvPr>
        </p:nvGraphicFramePr>
        <p:xfrm>
          <a:off x="1002617" y="2293938"/>
          <a:ext cx="23399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7" name="Equation" r:id="rId5" imgW="939800" imgH="444500" progId="Equation.3">
                  <p:embed/>
                </p:oleObj>
              </mc:Choice>
              <mc:Fallback>
                <p:oleObj name="Equation" r:id="rId5" imgW="939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2617" y="2293938"/>
                        <a:ext cx="2339975" cy="110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255705"/>
              </p:ext>
            </p:extLst>
          </p:nvPr>
        </p:nvGraphicFramePr>
        <p:xfrm>
          <a:off x="3744838" y="2328863"/>
          <a:ext cx="3076876" cy="107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8" name="Equation" r:id="rId7" imgW="1308100" imgH="457200" progId="Equation.3">
                  <p:embed/>
                </p:oleObj>
              </mc:Choice>
              <mc:Fallback>
                <p:oleObj name="Equation" r:id="rId7" imgW="1308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4838" y="2328863"/>
                        <a:ext cx="3076876" cy="1075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620862"/>
              </p:ext>
            </p:extLst>
          </p:nvPr>
        </p:nvGraphicFramePr>
        <p:xfrm>
          <a:off x="1019175" y="3371850"/>
          <a:ext cx="3824288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9" name="Equation" r:id="rId9" imgW="1536700" imgH="228600" progId="Equation.3">
                  <p:embed/>
                </p:oleObj>
              </mc:Choice>
              <mc:Fallback>
                <p:oleObj name="Equation" r:id="rId9" imgW="153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9175" y="3371850"/>
                        <a:ext cx="3824288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5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LFU </a:t>
            </a:r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iolation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33228" r="-33228"/>
          <a:stretch>
            <a:fillRect/>
          </a:stretch>
        </p:blipFill>
        <p:spPr>
          <a:xfrm>
            <a:off x="321120" y="1600200"/>
            <a:ext cx="8229600" cy="4525963"/>
          </a:xfrm>
        </p:spPr>
      </p:pic>
      <p:sp>
        <p:nvSpPr>
          <p:cNvPr id="8" name="TextBox 7"/>
          <p:cNvSpPr txBox="1"/>
          <p:nvPr/>
        </p:nvSpPr>
        <p:spPr>
          <a:xfrm>
            <a:off x="615954" y="1230868"/>
            <a:ext cx="785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Msoft</a:t>
            </a:r>
            <a:r>
              <a:rPr lang="en-US" sz="2000" dirty="0" smtClean="0">
                <a:solidFill>
                  <a:srgbClr val="000000"/>
                </a:solidFill>
              </a:rPr>
              <a:t>(1,2)=100GeV, M1=80GeV, μ=600GeV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087" y="1868159"/>
            <a:ext cx="1999521" cy="920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5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343241"/>
              </p:ext>
            </p:extLst>
          </p:nvPr>
        </p:nvGraphicFramePr>
        <p:xfrm>
          <a:off x="457199" y="2066374"/>
          <a:ext cx="16748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8" name="Equation" r:id="rId4" imgW="673100" imgH="203200" progId="Equation.3">
                  <p:embed/>
                </p:oleObj>
              </mc:Choice>
              <mc:Fallback>
                <p:oleObj name="Equation" r:id="rId4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199" y="2066374"/>
                        <a:ext cx="1674813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 rot="20547955">
            <a:off x="5495544" y="4503790"/>
            <a:ext cx="355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66FF"/>
                </a:solidFill>
              </a:rPr>
              <a:t>Allowed by Experiment!</a:t>
            </a:r>
            <a:endParaRPr lang="en-US" sz="2400" b="1" dirty="0">
              <a:solidFill>
                <a:srgbClr val="3366FF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951354"/>
              </p:ext>
            </p:extLst>
          </p:nvPr>
        </p:nvGraphicFramePr>
        <p:xfrm>
          <a:off x="5882738" y="3402067"/>
          <a:ext cx="3102248" cy="46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9" name="Equation" r:id="rId6" imgW="1536700" imgH="228600" progId="Equation.3">
                  <p:embed/>
                </p:oleObj>
              </mc:Choice>
              <mc:Fallback>
                <p:oleObj name="Equation" r:id="rId6" imgW="153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82738" y="3402067"/>
                        <a:ext cx="3102248" cy="465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4537" y="3402067"/>
            <a:ext cx="56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3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5189" y="3066755"/>
            <a:ext cx="56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514" y="4035652"/>
            <a:ext cx="56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4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2650" y="3133327"/>
            <a:ext cx="56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9614"/>
            <a:ext cx="4836025" cy="4797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6559" y="1597004"/>
            <a:ext cx="303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tb</a:t>
            </a:r>
            <a:r>
              <a:rPr lang="en-US" sz="2800" dirty="0" smtClean="0"/>
              <a:t>=4 &amp; μ=400GeV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2785707" y="3961253"/>
            <a:ext cx="651703" cy="573479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276" y="2936448"/>
            <a:ext cx="3044636" cy="232353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9" idx="1"/>
          </p:cNvCxnSpPr>
          <p:nvPr/>
        </p:nvCxnSpPr>
        <p:spPr>
          <a:xfrm flipV="1">
            <a:off x="3437410" y="4098217"/>
            <a:ext cx="2047866" cy="105630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29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138340"/>
            <a:ext cx="6426200" cy="6591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85707" y="1752335"/>
            <a:ext cx="651703" cy="573479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2882341" y="5024294"/>
            <a:ext cx="651703" cy="573479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6029851" y="1751341"/>
            <a:ext cx="651703" cy="573479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6029851" y="4872432"/>
            <a:ext cx="651703" cy="573479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6238296" y="11423"/>
            <a:ext cx="2793642" cy="737878"/>
          </a:xfrm>
          <a:prstGeom prst="rect">
            <a:avLst/>
          </a:prstGeom>
          <a:noFill/>
          <a:ln>
            <a:solidFill>
              <a:srgbClr val="3366FF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rgbClr val="3366FF"/>
                </a:solidFill>
              </a:rPr>
              <a:t>SWEET REGION:</a:t>
            </a:r>
            <a:endParaRPr lang="en-US" sz="2000" dirty="0">
              <a:solidFill>
                <a:srgbClr val="3366FF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389849"/>
              </p:ext>
            </p:extLst>
          </p:nvPr>
        </p:nvGraphicFramePr>
        <p:xfrm>
          <a:off x="6410128" y="279537"/>
          <a:ext cx="26209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7" name="Equation" r:id="rId4" imgW="1828800" imgH="254000" progId="Equation.3">
                  <p:embed/>
                </p:oleObj>
              </mc:Choice>
              <mc:Fallback>
                <p:oleObj name="Equation" r:id="rId4" imgW="1828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0128" y="279537"/>
                        <a:ext cx="2620962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92771" y="3107220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(4,400)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26034" y="3125830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(6,400)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86912" y="6356350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(4,600)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40383" y="6361326"/>
            <a:ext cx="11181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(6,600)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0729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Cross </a:t>
            </a:r>
            <a:r>
              <a:rPr lang="en-US" dirty="0" smtClean="0"/>
              <a:t>Section: ATLAS</a:t>
            </a:r>
            <a:endParaRPr lang="en-US" dirty="0"/>
          </a:p>
        </p:txBody>
      </p:sp>
      <p:pic>
        <p:nvPicPr>
          <p:cNvPr id="5" name="Content Placeholder 4" descr="droppedImage-24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99" r="-14899"/>
          <a:stretch>
            <a:fillRect/>
          </a:stretch>
        </p:blipFill>
        <p:spPr>
          <a:xfrm>
            <a:off x="-926236" y="1177484"/>
            <a:ext cx="10472461" cy="57594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82215" y="3651552"/>
            <a:ext cx="994604" cy="280103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9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 Discrepancy</a:t>
            </a:r>
            <a:endParaRPr lang="en-US" dirty="0"/>
          </a:p>
        </p:txBody>
      </p:sp>
      <p:pic>
        <p:nvPicPr>
          <p:cNvPr id="5" name="Content Placeholder 4" descr="droppedImage-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50" r="-39150"/>
          <a:stretch>
            <a:fillRect/>
          </a:stretch>
        </p:blipFill>
        <p:spPr>
          <a:xfrm>
            <a:off x="-1676400" y="1526309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256713"/>
              </p:ext>
            </p:extLst>
          </p:nvPr>
        </p:nvGraphicFramePr>
        <p:xfrm>
          <a:off x="4629802" y="1894650"/>
          <a:ext cx="4479560" cy="165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651"/>
                <a:gridCol w="1443183"/>
                <a:gridCol w="18357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 NLO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CMS(4.92fb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47.0±2.0 </a:t>
                      </a:r>
                      <a:r>
                        <a:rPr lang="en-US" dirty="0" err="1" smtClean="0"/>
                        <a:t>pb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52.4±5.1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ATLAS(4.6fb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44.7±2.0 </a:t>
                      </a:r>
                      <a:r>
                        <a:rPr lang="en-US" dirty="0" err="1" smtClean="0"/>
                        <a:t>pb</a:t>
                      </a:r>
                      <a:endParaRPr lang="en-US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51.9±4.8 </a:t>
                      </a:r>
                      <a:r>
                        <a:rPr lang="en-US" dirty="0" err="1" smtClean="0"/>
                        <a:t>pb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55984"/>
              </p:ext>
            </p:extLst>
          </p:nvPr>
        </p:nvGraphicFramePr>
        <p:xfrm>
          <a:off x="4664354" y="4189054"/>
          <a:ext cx="4502729" cy="1010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293"/>
                <a:gridCol w="1631708"/>
                <a:gridCol w="18357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 NLO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CMS(3.5fb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57.3± 2.9 </a:t>
                      </a:r>
                      <a:r>
                        <a:rPr lang="en-US" dirty="0" err="1" smtClean="0"/>
                        <a:t>pb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69.9±6.9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20942330">
            <a:off x="4846394" y="5484506"/>
            <a:ext cx="371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3σ away from SM NLO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6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</a:t>
            </a:r>
            <a:r>
              <a:rPr lang="en-US" dirty="0"/>
              <a:t>G</a:t>
            </a:r>
            <a:r>
              <a:rPr lang="en-US" dirty="0" smtClean="0"/>
              <a:t>oing </a:t>
            </a:r>
            <a:r>
              <a:rPr lang="en-US" dirty="0"/>
              <a:t>O</a:t>
            </a:r>
            <a:r>
              <a:rPr lang="en-US" dirty="0" smtClean="0"/>
              <a:t>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2561"/>
            <a:ext cx="8229600" cy="2663724"/>
          </a:xfrm>
        </p:spPr>
        <p:txBody>
          <a:bodyPr/>
          <a:lstStyle/>
          <a:p>
            <a:r>
              <a:rPr lang="en-US" dirty="0" smtClean="0"/>
              <a:t>SM NLO calculation is not enough?</a:t>
            </a:r>
          </a:p>
          <a:p>
            <a:r>
              <a:rPr lang="en-US" dirty="0" smtClean="0"/>
              <a:t>Issues with the Measurement?</a:t>
            </a:r>
            <a:endParaRPr lang="en-US" dirty="0"/>
          </a:p>
          <a:p>
            <a:r>
              <a:rPr lang="en-US" dirty="0" smtClean="0"/>
              <a:t>New physics 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2869" y="3334026"/>
            <a:ext cx="3696721" cy="759795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4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Possible BSM Explanations for WW Discrepancy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93" y="2804881"/>
            <a:ext cx="8229600" cy="3650323"/>
          </a:xfrm>
        </p:spPr>
        <p:txBody>
          <a:bodyPr/>
          <a:lstStyle/>
          <a:p>
            <a:r>
              <a:rPr lang="en-US" dirty="0" smtClean="0"/>
              <a:t> One possibility: Produce WW</a:t>
            </a:r>
          </a:p>
          <a:p>
            <a:pPr lvl="1"/>
            <a:r>
              <a:rPr lang="en-US" dirty="0" err="1" smtClean="0"/>
              <a:t>Chargino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(Curtin,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Jaiswal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Meade,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‘12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                     </a:t>
            </a:r>
            <a:r>
              <a:rPr lang="zh-TW" altLang="en-US" dirty="0" smtClean="0"/>
              <a:t>  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								</a:t>
            </a:r>
          </a:p>
          <a:p>
            <a:pPr lvl="1"/>
            <a:r>
              <a:rPr lang="en-US" dirty="0" smtClean="0"/>
              <a:t>Stop </a:t>
            </a:r>
            <a:r>
              <a:rPr lang="en-US" sz="2000" dirty="0" smtClean="0">
                <a:solidFill>
                  <a:srgbClr val="7F7F7F"/>
                </a:solidFill>
              </a:rPr>
              <a:t>(</a:t>
            </a:r>
            <a:r>
              <a:rPr lang="en-US" sz="2000" dirty="0" err="1" smtClean="0">
                <a:solidFill>
                  <a:srgbClr val="7F7F7F"/>
                </a:solidFill>
              </a:rPr>
              <a:t>Rolbiecki</a:t>
            </a:r>
            <a:r>
              <a:rPr lang="en-US" sz="2000" dirty="0" smtClean="0">
                <a:solidFill>
                  <a:srgbClr val="7F7F7F"/>
                </a:solidFill>
              </a:rPr>
              <a:t>, Sakurai, </a:t>
            </a:r>
            <a:r>
              <a:rPr lang="en-US" sz="2000" b="1" dirty="0" smtClean="0">
                <a:solidFill>
                  <a:srgbClr val="7F7F7F"/>
                </a:solidFill>
              </a:rPr>
              <a:t>‘13</a:t>
            </a:r>
            <a:r>
              <a:rPr lang="en-US" sz="2000" dirty="0" smtClean="0">
                <a:solidFill>
                  <a:srgbClr val="7F7F7F"/>
                </a:solidFill>
              </a:rPr>
              <a:t>)</a:t>
            </a:r>
            <a:r>
              <a:rPr lang="en-US" baseline="-25000" dirty="0" smtClean="0">
                <a:solidFill>
                  <a:srgbClr val="7F7F7F"/>
                </a:solidFill>
              </a:rPr>
              <a:t>                        </a:t>
            </a:r>
            <a:endParaRPr lang="en-US" dirty="0" smtClean="0"/>
          </a:p>
          <a:p>
            <a:r>
              <a:rPr lang="en-US" dirty="0" smtClean="0"/>
              <a:t> Another possibility: Not produce WW</a:t>
            </a:r>
          </a:p>
          <a:p>
            <a:pPr lvl="1"/>
            <a:r>
              <a:rPr lang="en-US" dirty="0" smtClean="0"/>
              <a:t>Light </a:t>
            </a:r>
            <a:r>
              <a:rPr lang="en-US" dirty="0" err="1" smtClean="0"/>
              <a:t>slepton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165405"/>
              </p:ext>
            </p:extLst>
          </p:nvPr>
        </p:nvGraphicFramePr>
        <p:xfrm>
          <a:off x="1239633" y="3902618"/>
          <a:ext cx="172561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9633" y="3902618"/>
                        <a:ext cx="1725613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647517"/>
              </p:ext>
            </p:extLst>
          </p:nvPr>
        </p:nvGraphicFramePr>
        <p:xfrm>
          <a:off x="3112668" y="3889163"/>
          <a:ext cx="1983207" cy="550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5" imgW="825500" imgH="228600" progId="Equation.3">
                  <p:embed/>
                </p:oleObj>
              </mc:Choice>
              <mc:Fallback>
                <p:oleObj name="Equation" r:id="rId5" imgW="825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2668" y="3889163"/>
                        <a:ext cx="1983207" cy="550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209720"/>
              </p:ext>
            </p:extLst>
          </p:nvPr>
        </p:nvGraphicFramePr>
        <p:xfrm>
          <a:off x="4633390" y="4393833"/>
          <a:ext cx="13430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558800" imgH="228600" progId="Equation.3">
                  <p:embed/>
                </p:oleObj>
              </mc:Choice>
              <mc:Fallback>
                <p:oleObj name="Equation" r:id="rId7" imgW="558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33390" y="4393833"/>
                        <a:ext cx="134302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190997"/>
              </p:ext>
            </p:extLst>
          </p:nvPr>
        </p:nvGraphicFramePr>
        <p:xfrm>
          <a:off x="3378642" y="5513133"/>
          <a:ext cx="12525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9" imgW="520700" imgH="228600" progId="Equation.3">
                  <p:embed/>
                </p:oleObj>
              </mc:Choice>
              <mc:Fallback>
                <p:oleObj name="Equation" r:id="rId9" imgW="520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78642" y="5513133"/>
                        <a:ext cx="1252537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582717"/>
            <a:ext cx="8104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WW measurement is searching for final state: </a:t>
            </a:r>
            <a:r>
              <a:rPr lang="en-US" sz="3200" b="1" dirty="0" smtClean="0"/>
              <a:t>OS </a:t>
            </a:r>
            <a:r>
              <a:rPr lang="en-US" sz="3200" b="1" dirty="0" err="1" smtClean="0"/>
              <a:t>dilepton+MET+jet</a:t>
            </a:r>
            <a:r>
              <a:rPr lang="en-US" sz="3200" b="1" dirty="0" smtClean="0"/>
              <a:t> veto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455192" y="4967573"/>
            <a:ext cx="7003171" cy="1143578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81247" y="4539141"/>
            <a:ext cx="335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Soft b-jet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9449" y="4035226"/>
            <a:ext cx="335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SS </a:t>
            </a:r>
            <a:r>
              <a:rPr lang="en-US" dirty="0" err="1" smtClean="0">
                <a:solidFill>
                  <a:srgbClr val="FF0000"/>
                </a:solidFill>
              </a:rPr>
              <a:t>dilepton</a:t>
            </a:r>
            <a:r>
              <a:rPr lang="en-US" dirty="0" smtClean="0">
                <a:solidFill>
                  <a:srgbClr val="FF0000"/>
                </a:solidFill>
              </a:rPr>
              <a:t> signal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3517" y="5646896"/>
            <a:ext cx="335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Flavor diagonal WW excess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1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0026" y="2401455"/>
            <a:ext cx="7706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We will focus on the </a:t>
            </a:r>
            <a:r>
              <a:rPr lang="en-US" sz="3200" dirty="0" err="1" smtClean="0"/>
              <a:t>Slepton</a:t>
            </a:r>
            <a:r>
              <a:rPr lang="en-US" sz="3200" dirty="0" smtClean="0"/>
              <a:t> Explanation.</a:t>
            </a:r>
          </a:p>
          <a:p>
            <a:endParaRPr lang="en-US" sz="3200" dirty="0"/>
          </a:p>
          <a:p>
            <a:r>
              <a:rPr lang="en-US" sz="3200" dirty="0" smtClean="0"/>
              <a:t>First, use WW to set bounds on this scenario.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671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Exclusions from WW: </a:t>
            </a:r>
            <a:r>
              <a:rPr lang="en-US" sz="3600" dirty="0" err="1" smtClean="0">
                <a:solidFill>
                  <a:srgbClr val="000000"/>
                </a:solidFill>
              </a:rPr>
              <a:t>Slepton</a:t>
            </a:r>
            <a:r>
              <a:rPr lang="en-US" sz="3600" dirty="0" smtClean="0">
                <a:solidFill>
                  <a:srgbClr val="000000"/>
                </a:solidFill>
              </a:rPr>
              <a:t> – </a:t>
            </a:r>
            <a:r>
              <a:rPr lang="en-US" sz="3600" dirty="0" err="1" smtClean="0">
                <a:solidFill>
                  <a:srgbClr val="000000"/>
                </a:solidFill>
              </a:rPr>
              <a:t>Bino</a:t>
            </a:r>
            <a:r>
              <a:rPr lang="en-US" sz="3600" dirty="0" smtClean="0">
                <a:solidFill>
                  <a:srgbClr val="000000"/>
                </a:solidFill>
              </a:rPr>
              <a:t> plane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4E2-AC38-7049-AF97-E4FD1010FB58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8" y="1309265"/>
            <a:ext cx="5269558" cy="5190018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-87160" y="2158518"/>
            <a:ext cx="3193313" cy="558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95% exclusion with shape-only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679592" y="2717086"/>
            <a:ext cx="1444608" cy="67674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88627" y="2944091"/>
            <a:ext cx="2822828" cy="108994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 txBox="1">
            <a:spLocks/>
          </p:cNvSpPr>
          <p:nvPr/>
        </p:nvSpPr>
        <p:spPr>
          <a:xfrm>
            <a:off x="4531444" y="1998953"/>
            <a:ext cx="4751095" cy="94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Exclusion with shape + normalization.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Area outside is 95</a:t>
            </a:r>
            <a:r>
              <a:rPr lang="en-US" sz="1800" b="1" smtClean="0">
                <a:solidFill>
                  <a:srgbClr val="FF0000"/>
                </a:solidFill>
              </a:rPr>
              <a:t>% excluded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80213" y="4003099"/>
            <a:ext cx="1389768" cy="147423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/>
          <p:cNvSpPr txBox="1">
            <a:spLocks/>
          </p:cNvSpPr>
          <p:nvPr/>
        </p:nvSpPr>
        <p:spPr>
          <a:xfrm>
            <a:off x="5198154" y="3602182"/>
            <a:ext cx="2270169" cy="1294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75473" y="4456400"/>
            <a:ext cx="936607" cy="881536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4"/>
          <p:cNvSpPr txBox="1">
            <a:spLocks/>
          </p:cNvSpPr>
          <p:nvPr/>
        </p:nvSpPr>
        <p:spPr>
          <a:xfrm>
            <a:off x="3796566" y="5174784"/>
            <a:ext cx="4829778" cy="146385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33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solidFill>
                  <a:srgbClr val="3366FF"/>
                </a:solidFill>
              </a:rPr>
              <a:t>No Bounds because WW </a:t>
            </a:r>
            <a:r>
              <a:rPr lang="en-US" sz="1800" b="1" i="1" dirty="0" smtClean="0">
                <a:solidFill>
                  <a:srgbClr val="3366FF"/>
                </a:solidFill>
              </a:rPr>
              <a:t>prefers the BSM explanation! </a:t>
            </a:r>
            <a:endParaRPr lang="en-US" sz="1800" b="1" dirty="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12080" y="5109500"/>
            <a:ext cx="455590" cy="228436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 txBox="1">
            <a:spLocks/>
          </p:cNvSpPr>
          <p:nvPr/>
        </p:nvSpPr>
        <p:spPr>
          <a:xfrm>
            <a:off x="789569" y="1446722"/>
            <a:ext cx="31906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rgbClr val="AB09A2"/>
                </a:solidFill>
              </a:rPr>
              <a:t>CMS 9fb</a:t>
            </a:r>
            <a:r>
              <a:rPr lang="en-US" sz="2000" b="1" baseline="30000" dirty="0" smtClean="0">
                <a:solidFill>
                  <a:srgbClr val="AB09A2"/>
                </a:solidFill>
              </a:rPr>
              <a:t>-1</a:t>
            </a:r>
            <a:r>
              <a:rPr lang="en-US" sz="2000" b="1" dirty="0" smtClean="0">
                <a:solidFill>
                  <a:srgbClr val="AB09A2"/>
                </a:solidFill>
              </a:rPr>
              <a:t> </a:t>
            </a:r>
            <a:r>
              <a:rPr lang="en-US" sz="2000" b="1" dirty="0" err="1" smtClean="0">
                <a:solidFill>
                  <a:srgbClr val="AB09A2"/>
                </a:solidFill>
              </a:rPr>
              <a:t>slepton</a:t>
            </a:r>
            <a:r>
              <a:rPr lang="en-US" sz="2000" b="1" dirty="0" smtClean="0">
                <a:solidFill>
                  <a:srgbClr val="AB09A2"/>
                </a:solidFill>
              </a:rPr>
              <a:t> search</a:t>
            </a:r>
            <a:endParaRPr lang="en-US" sz="2000" b="1" dirty="0">
              <a:solidFill>
                <a:srgbClr val="AB09A2"/>
              </a:solidFill>
            </a:endParaRPr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669639" y="5224010"/>
            <a:ext cx="147765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rgbClr val="FF6600"/>
                </a:solidFill>
              </a:rPr>
              <a:t>LEP bounds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22" y="6080183"/>
            <a:ext cx="4486394" cy="419100"/>
          </a:xfrm>
          <a:prstGeom prst="rect">
            <a:avLst/>
          </a:prstGeom>
        </p:spPr>
      </p:pic>
      <p:sp>
        <p:nvSpPr>
          <p:cNvPr id="24" name="Footer Placeholder 4"/>
          <p:cNvSpPr txBox="1">
            <a:spLocks/>
          </p:cNvSpPr>
          <p:nvPr/>
        </p:nvSpPr>
        <p:spPr>
          <a:xfrm>
            <a:off x="5531121" y="1253279"/>
            <a:ext cx="3612879" cy="558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CMS8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21" y="3718722"/>
            <a:ext cx="2476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5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3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5064</TotalTime>
  <Words>1054</Words>
  <Application>Microsoft Macintosh PowerPoint</Application>
  <PresentationFormat>On-screen Show (4:3)</PresentationFormat>
  <Paragraphs>224</Paragraphs>
  <Slides>33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Sniffing out New Physics from WW Cross Section</vt:lpstr>
      <vt:lpstr>Motivation </vt:lpstr>
      <vt:lpstr>Use Standard Candles !</vt:lpstr>
      <vt:lpstr>SM Cross Section: ATLAS</vt:lpstr>
      <vt:lpstr>WW Discrepancy</vt:lpstr>
      <vt:lpstr>So What Is Going On?</vt:lpstr>
      <vt:lpstr>Possible BSM Explanations for WW Discrepancy</vt:lpstr>
      <vt:lpstr>PowerPoint Presentation</vt:lpstr>
      <vt:lpstr>Exclusions from WW: Slepton – Bino plane</vt:lpstr>
      <vt:lpstr>Let’s Talk about WW Sweet Spot!</vt:lpstr>
      <vt:lpstr>What else this light slepton can do?</vt:lpstr>
      <vt:lpstr>Dark Matter</vt:lpstr>
      <vt:lpstr>Slepton – Bino plane: DM</vt:lpstr>
      <vt:lpstr>Slepton – Bino plane: g-2</vt:lpstr>
      <vt:lpstr>        What else?…  </vt:lpstr>
      <vt:lpstr>WW, DM, g-2</vt:lpstr>
      <vt:lpstr>Conclusion</vt:lpstr>
      <vt:lpstr>Backup</vt:lpstr>
      <vt:lpstr>SM WW Production</vt:lpstr>
      <vt:lpstr>PowerPoint Presentation</vt:lpstr>
      <vt:lpstr>PowerPoint Presentation</vt:lpstr>
      <vt:lpstr>DARK MATTER</vt:lpstr>
      <vt:lpstr>PowerPoint Presentation</vt:lpstr>
      <vt:lpstr>PowerPoint Presentation</vt:lpstr>
      <vt:lpstr>PowerPoint Presentation</vt:lpstr>
      <vt:lpstr>(g-2)μ: Muon Magnetic Dipole Moment</vt:lpstr>
      <vt:lpstr>PowerPoint Presentation</vt:lpstr>
      <vt:lpstr>H-&gt;γγ &amp; LFU Violation</vt:lpstr>
      <vt:lpstr>H-&gt;γγ  v.s. DM Relic Density </vt:lpstr>
      <vt:lpstr>LFU Violation</vt:lpstr>
      <vt:lpstr>LFU Violation</vt:lpstr>
      <vt:lpstr>Combination</vt:lpstr>
      <vt:lpstr>PowerPoint Presentation</vt:lpstr>
    </vt:vector>
  </TitlesOfParts>
  <Company>stonybrook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Smelling BSM in WW measurement</dc:title>
  <dc:creator>Pin-Ju Tien</dc:creator>
  <cp:lastModifiedBy>Pin-Ju Tien</cp:lastModifiedBy>
  <cp:revision>351</cp:revision>
  <dcterms:created xsi:type="dcterms:W3CDTF">2013-04-20T01:06:41Z</dcterms:created>
  <dcterms:modified xsi:type="dcterms:W3CDTF">2013-05-02T17:35:00Z</dcterms:modified>
</cp:coreProperties>
</file>