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60" r:id="rId3"/>
    <p:sldId id="262" r:id="rId4"/>
    <p:sldId id="263" r:id="rId5"/>
    <p:sldId id="264" r:id="rId6"/>
    <p:sldId id="316" r:id="rId7"/>
    <p:sldId id="325" r:id="rId8"/>
    <p:sldId id="312" r:id="rId9"/>
    <p:sldId id="326" r:id="rId10"/>
    <p:sldId id="313" r:id="rId11"/>
    <p:sldId id="317" r:id="rId12"/>
    <p:sldId id="318" r:id="rId13"/>
    <p:sldId id="270" r:id="rId14"/>
    <p:sldId id="319" r:id="rId15"/>
    <p:sldId id="320" r:id="rId16"/>
    <p:sldId id="321" r:id="rId17"/>
    <p:sldId id="314" r:id="rId18"/>
    <p:sldId id="322" r:id="rId19"/>
    <p:sldId id="315" r:id="rId20"/>
    <p:sldId id="324" r:id="rId21"/>
    <p:sldId id="323" r:id="rId22"/>
    <p:sldId id="280" r:id="rId23"/>
    <p:sldId id="261" r:id="rId24"/>
    <p:sldId id="298" r:id="rId25"/>
    <p:sldId id="299" r:id="rId26"/>
    <p:sldId id="306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00804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105" autoAdjust="0"/>
  </p:normalViewPr>
  <p:slideViewPr>
    <p:cSldViewPr snapToGrid="0" snapToObjects="1">
      <p:cViewPr>
        <p:scale>
          <a:sx n="66" d="100"/>
          <a:sy n="66" d="100"/>
        </p:scale>
        <p:origin x="-178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69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7B3C2-C040-5F43-9798-2FA6F2A4DD6A}" type="datetimeFigureOut">
              <a:rPr kumimoji="1" lang="ja-JP" altLang="en-US" smtClean="0"/>
              <a:t>2013/05/02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AC383-889F-BF4F-9E5E-AA03B55BA2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763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01B7B-998B-3A43-A590-0D034942027A}" type="datetimeFigureOut">
              <a:rPr kumimoji="1" lang="ja-JP" altLang="en-US" smtClean="0"/>
              <a:t>2013/05/02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623A-B1EA-BF43-8168-E863718EC4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88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23FCA5-9FD2-49B2-AB3A-4C31BD6D934C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 most precise measurements of B-&gt;D(*)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taunu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are given by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BaBar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Published in PRL and longer paper has been submitted to PRD.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Analysis based on full data.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Hadronic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tag is improved. Signal selection also improved.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 figure mmiss2... Resulting R values are. Syst. from...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623A-B1EA-BF43-8168-E863718EC44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2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 results for R(D) and R(D*) are higher than the SM expectations.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 deviation is 2.0s for R(D) and 2.7s for R(D*).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 two experimental results have a negative correlation of about 30%.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Taking the correlation into account, the possibility...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623A-B1EA-BF43-8168-E863718EC44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47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Then we discuss about a constraint on type-II 2HDM.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Figure shows theoretical calculation for Type II and experimental results, depending on tan beta /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mH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. Experimental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tanbeta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/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mH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dependency, due to different spin between W and H... Combining R(D) and R(D*) results, 2-D plot is obtained. The ...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623A-B1EA-BF43-8168-E863718EC44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8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Unfortunately Belle does not have a final result on B-&gt;D(*)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taunu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and also official result for the constraint on Type II. Here we use Andrej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Bozek</a:t>
            </a:r>
            <a:r>
              <a:rPr lang="ja-JP" altLang="en-US" sz="12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s averages for Belle</a:t>
            </a:r>
            <a:r>
              <a:rPr lang="ja-JP" altLang="en-US" sz="12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s inclusive and exclusive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hadronic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tags. Do not mention details about tag. The values are higher than SM. Here are plots for Type II. Dependency not checked. 2-D......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623A-B1EA-BF43-8168-E863718EC44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9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The tau lepton discussed in this conference is a good probe to NP. But it is not only in decays of tau leptons</a:t>
            </a:r>
          </a:p>
          <a:p>
            <a:r>
              <a:rPr lang="en-US" altLang="ja-JP" dirty="0" smtClean="0"/>
              <a:t>Themselves, but also in heavy meson decays involving tau leptons in the final state.</a:t>
            </a:r>
          </a:p>
          <a:p>
            <a:r>
              <a:rPr lang="en-US" altLang="ja-JP" dirty="0" smtClean="0"/>
              <a:t>For example, B decay to the tau lepton final state is of great interest to search for the charged Higgs boson.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Extension of the SM, </a:t>
            </a:r>
            <a:r>
              <a:rPr lang="en-US" altLang="ja-JP" dirty="0" smtClean="0">
                <a:latin typeface="Comic Sans MS" pitchFamily="66" charset="0"/>
              </a:rPr>
              <a:t>which require more than two Higgs doublets, generate new flavor-changing interactions </a:t>
            </a:r>
          </a:p>
          <a:p>
            <a:r>
              <a:rPr lang="en-US" altLang="ja-JP" dirty="0" smtClean="0">
                <a:latin typeface="Comic Sans MS" pitchFamily="66" charset="0"/>
              </a:rPr>
              <a:t>at tree-level via exchange of a charged Higgs. As shown in the effective Hamiltonian, the H</a:t>
            </a:r>
            <a:r>
              <a:rPr lang="en-US" altLang="ja-JP" baseline="30000" dirty="0" smtClean="0">
                <a:latin typeface="Comic Sans MS" pitchFamily="66" charset="0"/>
              </a:rPr>
              <a:t>+</a:t>
            </a:r>
            <a:r>
              <a:rPr lang="en-US" altLang="ja-JP" dirty="0" smtClean="0">
                <a:latin typeface="Comic Sans MS" pitchFamily="66" charset="0"/>
              </a:rPr>
              <a:t> coupling term is </a:t>
            </a:r>
          </a:p>
          <a:p>
            <a:r>
              <a:rPr lang="en-US" altLang="ja-JP" dirty="0" smtClean="0">
                <a:latin typeface="Comic Sans MS" pitchFamily="66" charset="0"/>
              </a:rPr>
              <a:t>proportional to the </a:t>
            </a:r>
            <a:r>
              <a:rPr lang="en-US" altLang="ja-JP" dirty="0" err="1" smtClean="0">
                <a:latin typeface="Comic Sans MS" pitchFamily="66" charset="0"/>
              </a:rPr>
              <a:t>fermion</a:t>
            </a:r>
            <a:r>
              <a:rPr lang="en-US" altLang="ja-JP" dirty="0" smtClean="0">
                <a:latin typeface="Comic Sans MS" pitchFamily="66" charset="0"/>
              </a:rPr>
              <a:t> mass, therefore, it is natural to look at (semi-)</a:t>
            </a:r>
            <a:r>
              <a:rPr lang="en-US" altLang="ja-JP" dirty="0" err="1" smtClean="0">
                <a:latin typeface="Comic Sans MS" pitchFamily="66" charset="0"/>
              </a:rPr>
              <a:t>leptonic</a:t>
            </a:r>
            <a:r>
              <a:rPr lang="en-US" altLang="ja-JP" dirty="0" smtClean="0">
                <a:latin typeface="Comic Sans MS" pitchFamily="66" charset="0"/>
              </a:rPr>
              <a:t> B decays into a </a:t>
            </a:r>
            <a:r>
              <a:rPr lang="en-US" altLang="ja-JP" dirty="0" smtClean="0">
                <a:latin typeface="Symbol" pitchFamily="18" charset="2"/>
              </a:rPr>
              <a:t>tau</a:t>
            </a:r>
            <a:r>
              <a:rPr lang="en-US" altLang="ja-JP" dirty="0" smtClean="0">
                <a:latin typeface="Comic Sans MS" pitchFamily="66" charset="0"/>
              </a:rPr>
              <a:t> in the </a:t>
            </a:r>
          </a:p>
          <a:p>
            <a:r>
              <a:rPr lang="en-US" altLang="ja-JP" dirty="0" smtClean="0">
                <a:latin typeface="Comic Sans MS" pitchFamily="66" charset="0"/>
              </a:rPr>
              <a:t>final state.  The effective</a:t>
            </a:r>
            <a:r>
              <a:rPr lang="en-US" altLang="ja-JP" baseline="0" dirty="0" smtClean="0">
                <a:latin typeface="Comic Sans MS" pitchFamily="66" charset="0"/>
              </a:rPr>
              <a:t> scalar coupling is a function of the ratio of tan beta / charged </a:t>
            </a:r>
            <a:r>
              <a:rPr lang="en-US" altLang="ja-JP" baseline="0" dirty="0" err="1" smtClean="0">
                <a:latin typeface="Comic Sans MS" pitchFamily="66" charset="0"/>
              </a:rPr>
              <a:t>higgs</a:t>
            </a:r>
            <a:r>
              <a:rPr lang="en-US" altLang="ja-JP" baseline="0" dirty="0" smtClean="0">
                <a:latin typeface="Comic Sans MS" pitchFamily="66" charset="0"/>
              </a:rPr>
              <a:t> mass, therefore,</a:t>
            </a:r>
          </a:p>
          <a:p>
            <a:r>
              <a:rPr lang="en-US" altLang="ja-JP" baseline="0" dirty="0" smtClean="0">
                <a:latin typeface="Comic Sans MS" pitchFamily="66" charset="0"/>
              </a:rPr>
              <a:t>If you measure such decays, it provides information on tan beta/ charged </a:t>
            </a:r>
            <a:r>
              <a:rPr lang="en-US" altLang="ja-JP" baseline="0" dirty="0" err="1" smtClean="0">
                <a:latin typeface="Comic Sans MS" pitchFamily="66" charset="0"/>
              </a:rPr>
              <a:t>higgs</a:t>
            </a:r>
            <a:r>
              <a:rPr lang="en-US" altLang="ja-JP" baseline="0" dirty="0" smtClean="0">
                <a:latin typeface="Comic Sans MS" pitchFamily="66" charset="0"/>
              </a:rPr>
              <a:t> mass. </a:t>
            </a:r>
            <a:endParaRPr lang="en-US" altLang="ja-JP" dirty="0" smtClean="0">
              <a:latin typeface="Comic Sans MS" pitchFamily="66" charset="0"/>
            </a:endParaRPr>
          </a:p>
          <a:p>
            <a:endParaRPr lang="ja-JP" altLang="en-US" dirty="0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56189C-BB6C-4487-90AC-22BBA673D6E1}" type="slidenum">
              <a:rPr lang="ja-JP" altLang="en-US" smtClean="0"/>
              <a:pPr/>
              <a:t>23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This is outline of my talk.</a:t>
            </a:r>
          </a:p>
          <a:p>
            <a:r>
              <a:rPr lang="en-US" altLang="ja-JP" dirty="0" smtClean="0"/>
              <a:t>After brief introduction with one slide, I present the Belle results on the purely </a:t>
            </a:r>
            <a:r>
              <a:rPr lang="en-US" altLang="ja-JP" dirty="0" err="1" smtClean="0"/>
              <a:t>leptonic</a:t>
            </a:r>
            <a:r>
              <a:rPr lang="en-US" altLang="ja-JP" dirty="0" smtClean="0"/>
              <a:t> decay,</a:t>
            </a:r>
          </a:p>
          <a:p>
            <a:r>
              <a:rPr lang="en-US" altLang="ja-JP" dirty="0" err="1" smtClean="0"/>
              <a:t>B</a:t>
            </a:r>
            <a:r>
              <a:rPr lang="en-US" altLang="ja-JP" dirty="0" err="1" smtClean="0">
                <a:sym typeface="Wingdings" pitchFamily="2" charset="2"/>
              </a:rPr>
              <a:t>tau</a:t>
            </a:r>
            <a:r>
              <a:rPr lang="en-US" altLang="ja-JP" dirty="0" smtClean="0">
                <a:sym typeface="Wingdings" pitchFamily="2" charset="2"/>
              </a:rPr>
              <a:t> nu, and the </a:t>
            </a:r>
            <a:r>
              <a:rPr lang="en-US" altLang="ja-JP" dirty="0" err="1" smtClean="0">
                <a:sym typeface="Wingdings" pitchFamily="2" charset="2"/>
              </a:rPr>
              <a:t>semileptonic</a:t>
            </a:r>
            <a:r>
              <a:rPr lang="en-US" altLang="ja-JP" dirty="0" smtClean="0">
                <a:sym typeface="Wingdings" pitchFamily="2" charset="2"/>
              </a:rPr>
              <a:t> decay, BD(*) tau nu.</a:t>
            </a:r>
          </a:p>
          <a:p>
            <a:r>
              <a:rPr lang="en-US" altLang="ja-JP" dirty="0" smtClean="0">
                <a:sym typeface="Wingdings" pitchFamily="2" charset="2"/>
              </a:rPr>
              <a:t>Then I give a few words on future prospect, and summarize the talk.</a:t>
            </a:r>
            <a:endParaRPr lang="en-US" altLang="ja-JP" dirty="0" smtClean="0"/>
          </a:p>
          <a:p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6BC01-73E9-40AE-AF21-75AE6A341E0A}" type="slidenum">
              <a:rPr lang="ja-JP" altLang="en-US" smtClean="0"/>
              <a:pPr/>
              <a:t>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First, I talk on the B </a:t>
            </a:r>
            <a:r>
              <a:rPr lang="en-US" altLang="ja-JP" dirty="0" smtClean="0">
                <a:sym typeface="Wingdings" pitchFamily="2" charset="2"/>
              </a:rPr>
              <a:t> tau nu decay.</a:t>
            </a:r>
          </a:p>
          <a:p>
            <a:r>
              <a:rPr lang="en-US" altLang="ja-JP" dirty="0" smtClean="0">
                <a:sym typeface="Wingdings" pitchFamily="2" charset="2"/>
              </a:rPr>
              <a:t>Within the SM, the decay proceeds via W annihilation, and the branching fraction is calculated as shown in this</a:t>
            </a:r>
          </a:p>
          <a:p>
            <a:r>
              <a:rPr lang="en-US" altLang="ja-JP" dirty="0" smtClean="0">
                <a:sym typeface="Wingdings" pitchFamily="2" charset="2"/>
              </a:rPr>
              <a:t>formula. </a:t>
            </a:r>
          </a:p>
          <a:p>
            <a:r>
              <a:rPr lang="en-US" altLang="ja-JP" dirty="0" smtClean="0">
                <a:sym typeface="Wingdings" pitchFamily="2" charset="2"/>
              </a:rPr>
              <a:t>Its branching fraction is estimated to be 1.2 x 10^-4, using the most recent calculation for the B decay constant </a:t>
            </a:r>
          </a:p>
          <a:p>
            <a:r>
              <a:rPr lang="en-US" altLang="ja-JP" dirty="0" smtClean="0">
                <a:sym typeface="Wingdings" pitchFamily="2" charset="2"/>
              </a:rPr>
              <a:t>by HPQCD and |</a:t>
            </a:r>
            <a:r>
              <a:rPr lang="en-US" altLang="ja-JP" dirty="0" err="1" smtClean="0">
                <a:sym typeface="Wingdings" pitchFamily="2" charset="2"/>
              </a:rPr>
              <a:t>Vub</a:t>
            </a:r>
            <a:r>
              <a:rPr lang="en-US" altLang="ja-JP" dirty="0" smtClean="0">
                <a:sym typeface="Wingdings" pitchFamily="2" charset="2"/>
              </a:rPr>
              <a:t>| as determined by HFAG based on the inclusive charmless </a:t>
            </a:r>
            <a:r>
              <a:rPr lang="en-US" altLang="ja-JP" dirty="0" err="1" smtClean="0">
                <a:sym typeface="Wingdings" pitchFamily="2" charset="2"/>
              </a:rPr>
              <a:t>semileptonic</a:t>
            </a:r>
            <a:r>
              <a:rPr lang="en-US" altLang="ja-JP" dirty="0" smtClean="0">
                <a:sym typeface="Wingdings" pitchFamily="2" charset="2"/>
              </a:rPr>
              <a:t> B decay.. </a:t>
            </a:r>
          </a:p>
          <a:p>
            <a:r>
              <a:rPr lang="en-US" altLang="ja-JP" dirty="0" smtClean="0">
                <a:sym typeface="Wingdings" pitchFamily="2" charset="2"/>
              </a:rPr>
              <a:t>It is noted however, if we reply on the global CKM fit, then the expected branching fraction becomes about </a:t>
            </a:r>
          </a:p>
          <a:p>
            <a:r>
              <a:rPr lang="en-US" altLang="ja-JP" dirty="0" smtClean="0">
                <a:sym typeface="Wingdings" pitchFamily="2" charset="2"/>
              </a:rPr>
              <a:t>0.8, slightly depending on the party who provides the fit. </a:t>
            </a:r>
          </a:p>
          <a:p>
            <a:r>
              <a:rPr lang="en-US" altLang="ja-JP" dirty="0" smtClean="0">
                <a:sym typeface="Wingdings" pitchFamily="2" charset="2"/>
              </a:rPr>
              <a:t> </a:t>
            </a:r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D20445-E063-4077-B5B1-5B50C3F3CED4}" type="slidenum">
              <a:rPr lang="ja-JP" altLang="en-US" smtClean="0"/>
              <a:pPr/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sym typeface="Wingdings" pitchFamily="2" charset="2"/>
              </a:rPr>
              <a:t>If charged Higgs exists, the charged Higgs exchange interfere with the </a:t>
            </a:r>
            <a:r>
              <a:rPr lang="en-US" altLang="ja-JP" dirty="0" err="1" smtClean="0">
                <a:sym typeface="Wingdings" pitchFamily="2" charset="2"/>
              </a:rPr>
              <a:t>helicity</a:t>
            </a:r>
            <a:r>
              <a:rPr lang="en-US" altLang="ja-JP" dirty="0" smtClean="0">
                <a:sym typeface="Wingdings" pitchFamily="2" charset="2"/>
              </a:rPr>
              <a:t> suppressed W-exchange, </a:t>
            </a:r>
          </a:p>
          <a:p>
            <a:r>
              <a:rPr lang="en-US" altLang="ja-JP" dirty="0" smtClean="0">
                <a:sym typeface="Wingdings" pitchFamily="2" charset="2"/>
              </a:rPr>
              <a:t>and the branching fraction may becomes larger or smaller, as a function of tan beta / Higgs mass,</a:t>
            </a:r>
            <a:r>
              <a:rPr lang="en-US" altLang="ja-JP" baseline="0" dirty="0" smtClean="0">
                <a:sym typeface="Wingdings" pitchFamily="2" charset="2"/>
              </a:rPr>
              <a:t> as</a:t>
            </a:r>
          </a:p>
          <a:p>
            <a:r>
              <a:rPr lang="en-US" altLang="ja-JP" baseline="0" dirty="0" smtClean="0">
                <a:sym typeface="Wingdings" pitchFamily="2" charset="2"/>
              </a:rPr>
              <a:t>shown in this formula and figure.</a:t>
            </a:r>
            <a:endParaRPr lang="en-US" altLang="ja-JP" dirty="0" smtClean="0">
              <a:sym typeface="Wingdings" pitchFamily="2" charset="2"/>
            </a:endParaRPr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563951-C236-4F1D-9222-D33C24AB8353}" type="slidenum">
              <a:rPr lang="ja-JP" altLang="en-US" smtClean="0"/>
              <a:pPr/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/>
              <a:t>Experimentally it is very challenging to detect the </a:t>
            </a:r>
            <a:r>
              <a:rPr lang="en-US" altLang="ja-JP" dirty="0" err="1" smtClean="0"/>
              <a:t>B</a:t>
            </a:r>
            <a:r>
              <a:rPr lang="en-US" altLang="ja-JP" dirty="0" err="1" smtClean="0">
                <a:sym typeface="Wingdings" pitchFamily="2" charset="2"/>
              </a:rPr>
              <a:t>tau</a:t>
            </a:r>
            <a:r>
              <a:rPr lang="en-US" altLang="ja-JP" dirty="0" smtClean="0">
                <a:sym typeface="Wingdings" pitchFamily="2" charset="2"/>
              </a:rPr>
              <a:t> nu </a:t>
            </a:r>
            <a:r>
              <a:rPr lang="en-US" altLang="ja-JP" dirty="0" smtClean="0"/>
              <a:t>decay, since it has more than two neutrinos in </a:t>
            </a:r>
          </a:p>
          <a:p>
            <a:r>
              <a:rPr lang="en-US" altLang="ja-JP" dirty="0" smtClean="0"/>
              <a:t>the final state, and the decay cannot be </a:t>
            </a:r>
            <a:r>
              <a:rPr lang="en-US" altLang="ja-JP" dirty="0" err="1" smtClean="0"/>
              <a:t>kinematically</a:t>
            </a:r>
            <a:r>
              <a:rPr lang="en-US" altLang="ja-JP" dirty="0" smtClean="0"/>
              <a:t> constrained. And, there would be large background </a:t>
            </a:r>
          </a:p>
          <a:p>
            <a:r>
              <a:rPr lang="en-US" altLang="ja-JP" dirty="0" smtClean="0"/>
              <a:t>from the track belonging to the other B meson.</a:t>
            </a:r>
          </a:p>
          <a:p>
            <a:r>
              <a:rPr lang="en-US" altLang="ja-JP" dirty="0" smtClean="0"/>
              <a:t>To solve these issues, the idea of the analysis at the </a:t>
            </a:r>
            <a:r>
              <a:rPr lang="en-US" altLang="ja-JP" dirty="0" err="1" smtClean="0"/>
              <a:t>e+e</a:t>
            </a:r>
            <a:r>
              <a:rPr lang="en-US" altLang="ja-JP" dirty="0" smtClean="0"/>
              <a:t>- B factory is the following.</a:t>
            </a:r>
          </a:p>
          <a:p>
            <a:r>
              <a:rPr lang="en-US" altLang="ja-JP" dirty="0" smtClean="0"/>
              <a:t>We reconstruct one the B mesons (recoiling B meson against the signal B), either by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decays</a:t>
            </a:r>
          </a:p>
          <a:p>
            <a:r>
              <a:rPr lang="en-US" altLang="ja-JP" dirty="0" smtClean="0"/>
              <a:t>or </a:t>
            </a:r>
            <a:r>
              <a:rPr lang="en-US" altLang="ja-JP" dirty="0" err="1" smtClean="0"/>
              <a:t>semileptonic</a:t>
            </a:r>
            <a:r>
              <a:rPr lang="en-US" altLang="ja-JP" dirty="0" smtClean="0"/>
              <a:t> decays. </a:t>
            </a:r>
          </a:p>
          <a:p>
            <a:r>
              <a:rPr lang="en-US" altLang="ja-JP" dirty="0" smtClean="0"/>
              <a:t>Then the B-&gt;tau nu signal is searched on the other side (signal side), where we detect charged tracks</a:t>
            </a:r>
          </a:p>
          <a:p>
            <a:r>
              <a:rPr lang="en-US" altLang="ja-JP" dirty="0" smtClean="0"/>
              <a:t>from the tau decay, require relatively large missing energy due to neutrinos, and then require no extra</a:t>
            </a:r>
          </a:p>
          <a:p>
            <a:r>
              <a:rPr lang="en-US" altLang="ja-JP" dirty="0" smtClean="0"/>
              <a:t>activities in the EM calorimeter.</a:t>
            </a:r>
          </a:p>
          <a:p>
            <a:r>
              <a:rPr lang="en-US" altLang="ja-JP" dirty="0" smtClean="0"/>
              <a:t>The figure shows the extra energy distribution (from MC) . For signal, it distributes near zero, but for </a:t>
            </a:r>
          </a:p>
          <a:p>
            <a:r>
              <a:rPr lang="en-US" altLang="ja-JP" dirty="0" smtClean="0"/>
              <a:t>the background, it tends to distribute in the higher region because of extra tracks (neutrals or charged</a:t>
            </a:r>
          </a:p>
          <a:p>
            <a:r>
              <a:rPr lang="en-US" altLang="ja-JP" dirty="0" smtClean="0"/>
              <a:t>undetected by the drift chamber).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7C2BD5-D629-4B0C-9757-0FF8053F279B}" type="slidenum">
              <a:rPr lang="ja-JP" altLang="en-US" smtClean="0"/>
              <a:pPr/>
              <a:t>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Here I show the status for... Belle and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BaBar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obtained results for had and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semil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, consistent. WA from HFAG is ... If we compare this result with a SM expectation from CKM global fit, ... Since CKM fit is strongly contributed from sin2phi1, we see a clear correlation. We thought one of B-&lt;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taunu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and sin2phi1 might be affected...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623A-B1EA-BF43-8168-E863718EC44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79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Here is a summary after ICHEP. Belle</a:t>
            </a:r>
            <a:r>
              <a:rPr lang="ja-JP" altLang="en-US" sz="12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s result is slightly smaller but consistent within the errors. WA becomes smaller due to Belle</a:t>
            </a:r>
            <a:r>
              <a:rPr lang="ja-JP" altLang="en-US" sz="1200" dirty="0" smtClean="0"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s result, and is ...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Comparing with the CKM fitter prediction, we see a deviation of 1.6s.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 tension is weakened. It can also be seen in the 2-D plot with sin2phi1.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623A-B1EA-BF43-8168-E863718EC44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5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Then, I want to discuss about the constraint on charged Higgs from B-&gt;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taunu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Here I assume type-II 2HDM. BR is related to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mH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and tan beta.</a:t>
            </a:r>
          </a:p>
          <a:p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For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exp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value, we use WA. For SM value, we use 1.11 obtained from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fB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from lattice and 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Vub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 from b-&gt;</a:t>
            </a:r>
            <a:r>
              <a:rPr lang="en-US" altLang="ja-JP" sz="1200" dirty="0" err="1" smtClean="0">
                <a:latin typeface="Lucida Grande" charset="0"/>
                <a:cs typeface="Lucida Grande" charset="0"/>
                <a:sym typeface="Lucida Grande" charset="0"/>
              </a:rPr>
              <a:t>ulnu</a:t>
            </a:r>
            <a:r>
              <a:rPr lang="en-US" altLang="ja-JP" sz="1200" dirty="0" smtClean="0">
                <a:latin typeface="Lucida Grande" charset="0"/>
                <a:cs typeface="Lucida Grande" charset="0"/>
                <a:sym typeface="Lucida Grande" charset="0"/>
              </a:rPr>
              <a:t>, conservative than CKM fit. Fig. shows... Stringent... Note...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623A-B1EA-BF43-8168-E863718EC44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3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0C1113-6EC1-4720-A829-CA0546F12A0A}" type="slidenum">
              <a:rPr lang="ja-JP" altLang="en-US" smtClean="0"/>
              <a:pPr/>
              <a:t>13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975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973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D6FFE-B743-2442-AB43-BDE5CDBD008C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9440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F032-CAAD-F940-8AFE-06FB81557F05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9F17-0039-AF41-B35C-50FA4E98D38C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6DB9-8224-8043-83BE-0FEFF6B9BF2E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764-ECB9-D644-B31A-2228B80B763F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D02E-D488-D941-BD73-A7AE1E38CC02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4B77-F5FB-3441-B6A7-DC24E72DE2BD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3F11-9E34-B343-8DD0-F8E46CA9028D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2884F-15C6-7649-BEA5-FE4102B34C4D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15FD1-EFC4-9948-8538-C14D40951054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D7D6-8E01-694E-857C-A68163466A5E}" type="datetime2">
              <a:rPr lang="ja-JP" altLang="en-US" smtClean="0"/>
              <a:t>2013年 5月 2日 木曜日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r>
              <a:rPr lang="en-US" altLang="ja-JP" dirty="0" err="1" smtClean="0"/>
              <a:t>abc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  <a:r>
              <a:rPr lang="en-US" altLang="ja-JP" dirty="0" err="1" smtClean="0"/>
              <a:t>abc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  <a:r>
              <a:rPr lang="en-US" altLang="ja-JP" dirty="0" err="1" smtClean="0"/>
              <a:t>abc</a:t>
            </a:r>
            <a:endParaRPr lang="ja-JP" altLang="en-US" dirty="0" smtClean="0"/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  <a:r>
              <a:rPr lang="en-US" altLang="ja-JP" dirty="0" err="1" smtClean="0"/>
              <a:t>abc</a:t>
            </a:r>
            <a:endParaRPr lang="ja-JP" altLang="en-US" dirty="0" smtClean="0"/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r>
              <a:rPr lang="en-US" altLang="ja-JP" dirty="0" err="1" smtClean="0"/>
              <a:t>abc</a:t>
            </a:r>
            <a:endParaRPr lang="ja-JP" altLang="en-US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r>
              <a:rPr lang="en-US" altLang="ja-JP" dirty="0" err="1" smtClean="0"/>
              <a:t>abc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33CC78-C5C2-764C-A257-371C44FDB4AB}" type="datetime2">
              <a:rPr lang="ja-JP" altLang="en-US" smtClean="0"/>
              <a:t>2013年 5月 2日 木曜日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6263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b="0" i="0" kern="1200" spc="-100" baseline="0">
          <a:solidFill>
            <a:schemeClr val="tx2"/>
          </a:solidFill>
          <a:latin typeface="Helvetica Light"/>
          <a:ea typeface="+mj-ea"/>
          <a:cs typeface="Helvetica Light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b="0" i="0" kern="1200" baseline="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6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6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69.wmf"/><Relationship Id="rId8" Type="http://schemas.openxmlformats.org/officeDocument/2006/relationships/image" Target="../media/image7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67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69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oleObject" Target="../embeddings/oleObject17.bin"/><Relationship Id="rId7" Type="http://schemas.openxmlformats.org/officeDocument/2006/relationships/image" Target="../media/image91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92.wmf"/><Relationship Id="rId10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03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0.wmf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9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0.emf"/><Relationship Id="rId6" Type="http://schemas.openxmlformats.org/officeDocument/2006/relationships/image" Target="../media/image23.emf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0" y="1075430"/>
            <a:ext cx="7772400" cy="1508125"/>
          </a:xfrm>
        </p:spPr>
        <p:txBody>
          <a:bodyPr/>
          <a:lstStyle/>
          <a:p>
            <a:pPr algn="ctr"/>
            <a:r>
              <a:rPr lang="en-US" altLang="ja-JP" sz="4400" i="1" dirty="0"/>
              <a:t>B </a:t>
            </a:r>
            <a:r>
              <a:rPr lang="en-US" altLang="ja-JP" sz="4400" dirty="0">
                <a:sym typeface="Wingdings" pitchFamily="2" charset="2"/>
              </a:rPr>
              <a:t>→ </a:t>
            </a:r>
            <a:r>
              <a:rPr lang="en-US" altLang="ja-JP" sz="4400" i="1" cap="none" dirty="0">
                <a:latin typeface="Symbol" charset="2"/>
                <a:cs typeface="Symbol" charset="2"/>
                <a:sym typeface="Wingdings" pitchFamily="2" charset="2"/>
              </a:rPr>
              <a:t>t n</a:t>
            </a:r>
            <a:r>
              <a:rPr lang="en-US" altLang="ja-JP" sz="4400" i="1" dirty="0">
                <a:sym typeface="Wingdings" pitchFamily="2" charset="2"/>
              </a:rPr>
              <a:t> / D </a:t>
            </a:r>
            <a:r>
              <a:rPr lang="en-US" altLang="ja-JP" sz="4400" i="1" cap="none" dirty="0">
                <a:latin typeface="Symbol" pitchFamily="18" charset="2"/>
                <a:sym typeface="Wingdings" pitchFamily="2" charset="2"/>
              </a:rPr>
              <a:t>t </a:t>
            </a:r>
            <a:r>
              <a:rPr lang="en-US" altLang="ja-JP" sz="4400" i="1" cap="none" dirty="0" smtClean="0">
                <a:latin typeface="Symbol" pitchFamily="18" charset="2"/>
                <a:sym typeface="Wingdings" pitchFamily="2" charset="2"/>
              </a:rPr>
              <a:t>n</a:t>
            </a:r>
            <a:br>
              <a:rPr lang="en-US" altLang="ja-JP" sz="4400" i="1" cap="none" dirty="0" smtClean="0">
                <a:latin typeface="Symbol" pitchFamily="18" charset="2"/>
                <a:sym typeface="Wingdings" pitchFamily="2" charset="2"/>
              </a:rPr>
            </a:br>
            <a:r>
              <a:rPr lang="en-US" altLang="ja-JP" sz="3600" i="1" dirty="0" smtClean="0"/>
              <a:t>B decays to</a:t>
            </a:r>
            <a:r>
              <a:rPr lang="ja-JP" altLang="en-US" sz="3600" i="1" dirty="0" smtClean="0"/>
              <a:t> </a:t>
            </a:r>
            <a:r>
              <a:rPr lang="en-US" altLang="ja-JP" sz="3600" i="1" cap="none" dirty="0" smtClean="0">
                <a:latin typeface="Symbol" charset="2"/>
                <a:cs typeface="Symbol" charset="2"/>
              </a:rPr>
              <a:t>t</a:t>
            </a:r>
            <a:r>
              <a:rPr lang="en-US" altLang="ja-JP" sz="3600" i="1" dirty="0" smtClean="0">
                <a:latin typeface="Symbol" pitchFamily="18" charset="2"/>
              </a:rPr>
              <a:t> </a:t>
            </a:r>
            <a:r>
              <a:rPr lang="en-US" altLang="ja-JP" sz="3600" i="1" dirty="0" smtClean="0"/>
              <a:t> leptons </a:t>
            </a:r>
            <a:endParaRPr lang="en-US" altLang="ja-JP" sz="4000" i="1" cap="none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9267"/>
            <a:ext cx="6400800" cy="2241131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ja-JP" b="1" dirty="0" smtClean="0"/>
              <a:t>Toru </a:t>
            </a:r>
            <a:r>
              <a:rPr lang="en-US" altLang="ja-JP" b="1" dirty="0" err="1" smtClean="0"/>
              <a:t>Iijima</a:t>
            </a:r>
            <a:endParaRPr lang="en-US" altLang="ja-JP" b="1" dirty="0" smtClean="0"/>
          </a:p>
          <a:p>
            <a:pPr algn="ctr" eaLnBrk="1" hangingPunct="1">
              <a:spcBef>
                <a:spcPts val="0"/>
              </a:spcBef>
            </a:pPr>
            <a:r>
              <a:rPr lang="en-US" altLang="ja-JP" b="1" i="1" dirty="0" smtClean="0"/>
              <a:t>Kobayashi-</a:t>
            </a:r>
            <a:r>
              <a:rPr lang="en-US" altLang="ja-JP" b="1" i="1" dirty="0" err="1" smtClean="0"/>
              <a:t>Maskawa</a:t>
            </a:r>
            <a:r>
              <a:rPr lang="en-US" altLang="ja-JP" b="1" i="1" dirty="0" smtClean="0"/>
              <a:t> Institute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ja-JP" b="1" i="1" dirty="0" smtClean="0"/>
              <a:t>Nagoya University</a:t>
            </a:r>
          </a:p>
          <a:p>
            <a:pPr algn="ctr" eaLnBrk="1" hangingPunct="1">
              <a:spcBef>
                <a:spcPts val="0"/>
              </a:spcBef>
            </a:pPr>
            <a:endParaRPr lang="en-US" altLang="ja-JP" sz="1200" i="1" dirty="0"/>
          </a:p>
          <a:p>
            <a:pPr algn="ctr" eaLnBrk="1" hangingPunct="1">
              <a:spcBef>
                <a:spcPts val="0"/>
              </a:spcBef>
            </a:pPr>
            <a:r>
              <a:rPr lang="en-US" altLang="ja-JP" i="1" dirty="0" smtClean="0"/>
              <a:t> </a:t>
            </a:r>
            <a:r>
              <a:rPr lang="en-US" altLang="ja-JP" b="1" dirty="0" smtClean="0">
                <a:solidFill>
                  <a:schemeClr val="tx2"/>
                </a:solidFill>
              </a:rPr>
              <a:t>May 2, 2013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ja-JP" b="1" dirty="0" smtClean="0">
                <a:solidFill>
                  <a:schemeClr val="tx2"/>
                </a:solidFill>
              </a:rPr>
              <a:t>Brookhaven Forum 2013</a:t>
            </a:r>
            <a:endParaRPr lang="ja-JP" altLang="en-US" b="1" dirty="0" smtClean="0">
              <a:solidFill>
                <a:schemeClr val="tx2"/>
              </a:solidFill>
            </a:endParaRPr>
          </a:p>
        </p:txBody>
      </p:sp>
      <p:pic>
        <p:nvPicPr>
          <p:cNvPr id="17413" name="Picture 14" descr="B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7923" y="5994482"/>
            <a:ext cx="844992" cy="64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KMI-Eng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576" y="5948039"/>
            <a:ext cx="1636576" cy="863518"/>
          </a:xfrm>
          <a:prstGeom prst="rect">
            <a:avLst/>
          </a:prstGeom>
        </p:spPr>
      </p:pic>
      <p:pic>
        <p:nvPicPr>
          <p:cNvPr id="8" name="図 7" descr="透明_縦_英2ｄ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405" y="5984422"/>
            <a:ext cx="1077979" cy="76517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421546" y="5471569"/>
            <a:ext cx="5899150" cy="622300"/>
          </a:xfrm>
          <a:prstGeom prst="roundRect">
            <a:avLst/>
          </a:prstGeom>
          <a:solidFill>
            <a:srgbClr val="D5D2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BaBar</a:t>
            </a:r>
            <a:r>
              <a:rPr kumimoji="1" lang="en-US" altLang="ja-JP" dirty="0" smtClean="0"/>
              <a:t> at ICHEP2012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872971" cy="4876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Use 468M BB (full) data sample</a:t>
            </a:r>
          </a:p>
          <a:p>
            <a:r>
              <a:rPr lang="en-US" altLang="ja-JP" dirty="0" smtClean="0"/>
              <a:t>Use four </a:t>
            </a:r>
            <a:r>
              <a:rPr lang="en-US" altLang="ja-JP" dirty="0" smtClean="0">
                <a:latin typeface="Symbol" charset="2"/>
                <a:cs typeface="Symbol" charset="2"/>
              </a:rPr>
              <a:t>t</a:t>
            </a:r>
            <a:r>
              <a:rPr lang="en-US" altLang="ja-JP" dirty="0" smtClean="0"/>
              <a:t> decay channels</a:t>
            </a:r>
          </a:p>
          <a:p>
            <a:pPr lvl="1"/>
            <a:r>
              <a:rPr kumimoji="1" lang="en-US" altLang="ja-JP" sz="2400" dirty="0" err="1" smtClean="0"/>
              <a:t>e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nn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mnn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pn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rn</a:t>
            </a:r>
            <a:endParaRPr kumimoji="1" lang="en-US" altLang="ja-JP" sz="2400" dirty="0" smtClean="0">
              <a:latin typeface="Symbol" charset="2"/>
              <a:cs typeface="Symbol" charset="2"/>
            </a:endParaRPr>
          </a:p>
          <a:p>
            <a:pPr lvl="1"/>
            <a:endParaRPr kumimoji="1" lang="en-US" altLang="ja-JP" sz="2400" dirty="0"/>
          </a:p>
          <a:p>
            <a:r>
              <a:rPr lang="en-US" altLang="ja-JP" dirty="0" smtClean="0"/>
              <a:t>Expanded set of </a:t>
            </a:r>
            <a:r>
              <a:rPr lang="en-US" altLang="ja-JP" dirty="0" err="1" smtClean="0"/>
              <a:t>hadronic</a:t>
            </a:r>
            <a:r>
              <a:rPr lang="en-US" altLang="ja-JP" dirty="0" smtClean="0"/>
              <a:t> tag modes </a:t>
            </a:r>
          </a:p>
          <a:p>
            <a:pPr lvl="1"/>
            <a:r>
              <a:rPr lang="en-US" altLang="ja-JP" sz="2400" dirty="0" smtClean="0"/>
              <a:t>including B</a:t>
            </a:r>
            <a:r>
              <a:rPr lang="en-US" altLang="ja-JP" sz="2400" dirty="0" smtClean="0">
                <a:sym typeface="Wingdings"/>
              </a:rPr>
              <a:t>J/</a:t>
            </a:r>
            <a:r>
              <a:rPr lang="en-US" altLang="ja-JP" sz="2400" dirty="0" smtClean="0">
                <a:latin typeface="Symbol" charset="2"/>
                <a:cs typeface="Symbol" charset="2"/>
                <a:sym typeface="Wingdings"/>
              </a:rPr>
              <a:t>y </a:t>
            </a:r>
            <a:r>
              <a:rPr lang="en-US" altLang="ja-JP" sz="2400" dirty="0" smtClean="0">
                <a:sym typeface="Wingdings"/>
              </a:rPr>
              <a:t>X</a:t>
            </a:r>
            <a:endParaRPr lang="en-US" altLang="ja-JP" sz="2400" dirty="0">
              <a:sym typeface="Wingdings"/>
            </a:endParaRPr>
          </a:p>
          <a:p>
            <a:pPr lvl="1"/>
            <a:r>
              <a:rPr lang="en-US" altLang="ja-JP" sz="2400" dirty="0" smtClean="0">
                <a:sym typeface="Wingdings"/>
              </a:rPr>
              <a:t>~x 2 </a:t>
            </a:r>
            <a:r>
              <a:rPr lang="en-US" altLang="ja-JP" sz="2400" dirty="0" err="1" smtClean="0">
                <a:sym typeface="Wingdings"/>
              </a:rPr>
              <a:t>w.r.t</a:t>
            </a:r>
            <a:r>
              <a:rPr lang="en-US" altLang="ja-JP" sz="2400" dirty="0" smtClean="0">
                <a:sym typeface="Wingdings"/>
              </a:rPr>
              <a:t>. BaBar2008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30" y="1723978"/>
            <a:ext cx="3921505" cy="36903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78577" y="921938"/>
            <a:ext cx="197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Helvetica Light"/>
                <a:cs typeface="Helvetica Light"/>
              </a:rPr>
              <a:t>arXiv</a:t>
            </a:r>
            <a:r>
              <a:rPr kumimoji="1" lang="en-US" altLang="ja-JP" dirty="0" smtClean="0">
                <a:latin typeface="Helvetica Light"/>
                <a:cs typeface="Helvetica Light"/>
              </a:rPr>
              <a:t>: 1207.0698</a:t>
            </a:r>
            <a:endParaRPr kumimoji="1" lang="ja-JP" altLang="en-US" dirty="0">
              <a:latin typeface="Helvetica Light"/>
              <a:cs typeface="Helvetica Light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843253"/>
              </p:ext>
            </p:extLst>
          </p:nvPr>
        </p:nvGraphicFramePr>
        <p:xfrm>
          <a:off x="1421546" y="5471569"/>
          <a:ext cx="58991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3" name="数式" r:id="rId4" imgW="2286000" imgH="241300" progId="Equation.3">
                  <p:embed/>
                </p:oleObj>
              </mc:Choice>
              <mc:Fallback>
                <p:oleObj name="数式" r:id="rId4" imgW="2286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1546" y="5471569"/>
                        <a:ext cx="589915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917675" y="2800603"/>
            <a:ext cx="1650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Signal (3.8</a:t>
            </a:r>
            <a:r>
              <a:rPr kumimoji="1" lang="en-US" altLang="ja-JP" sz="2000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053959" y="3200713"/>
            <a:ext cx="330532" cy="904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884039" y="368546"/>
            <a:ext cx="7486427" cy="3429000"/>
            <a:chOff x="0" y="0"/>
            <a:chExt cx="6707" cy="3072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0"/>
              <a:ext cx="4536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"/>
            <p:cNvSpPr>
              <a:spLocks/>
            </p:cNvSpPr>
            <p:nvPr/>
          </p:nvSpPr>
          <p:spPr bwMode="auto">
            <a:xfrm>
              <a:off x="1656" y="1058"/>
              <a:ext cx="3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ja-JP" sz="13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Belle</a:t>
              </a:r>
            </a:p>
          </p:txBody>
        </p:sp>
        <p:sp>
          <p:nvSpPr>
            <p:cNvPr id="25" name="Rectangle 3"/>
            <p:cNvSpPr>
              <a:spLocks/>
            </p:cNvSpPr>
            <p:nvPr/>
          </p:nvSpPr>
          <p:spPr bwMode="auto">
            <a:xfrm>
              <a:off x="2432" y="1314"/>
              <a:ext cx="44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ja-JP" sz="1300" b="1">
                  <a:solidFill>
                    <a:srgbClr val="00FF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BaBar</a:t>
              </a: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928"/>
              <a:ext cx="311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0" y="1256"/>
              <a:ext cx="117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ja-JP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Hadronic tag</a:t>
              </a: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0" y="2016"/>
              <a:ext cx="152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ja-JP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Semileptonic tag</a:t>
              </a:r>
            </a:p>
          </p:txBody>
        </p:sp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84"/>
              <a:ext cx="325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8"/>
            <p:cNvSpPr>
              <a:spLocks/>
            </p:cNvSpPr>
            <p:nvPr/>
          </p:nvSpPr>
          <p:spPr bwMode="auto">
            <a:xfrm>
              <a:off x="2272" y="1822"/>
              <a:ext cx="3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ja-JP" sz="13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Belle</a:t>
              </a:r>
            </a:p>
          </p:txBody>
        </p:sp>
        <p:sp>
          <p:nvSpPr>
            <p:cNvPr id="31" name="Rectangle 9"/>
            <p:cNvSpPr>
              <a:spLocks/>
            </p:cNvSpPr>
            <p:nvPr/>
          </p:nvSpPr>
          <p:spPr bwMode="auto">
            <a:xfrm>
              <a:off x="2328" y="2086"/>
              <a:ext cx="44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ja-JP" sz="1300" b="1">
                  <a:solidFill>
                    <a:srgbClr val="00FF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BaBar</a:t>
              </a:r>
            </a:p>
          </p:txBody>
        </p:sp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120"/>
              <a:ext cx="323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424"/>
              <a:ext cx="323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14"/>
          <p:cNvSpPr>
            <a:spLocks/>
          </p:cNvSpPr>
          <p:nvPr/>
        </p:nvSpPr>
        <p:spPr bwMode="auto">
          <a:xfrm>
            <a:off x="1075269" y="3463611"/>
            <a:ext cx="6518672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400">
                <a:solidFill>
                  <a:srgbClr val="000080"/>
                </a:solidFill>
                <a:ea typeface="ＭＳ Ｐゴシック" charset="0"/>
                <a:cs typeface="Futura" charset="0"/>
              </a:rPr>
              <a:t>Belle combined: </a:t>
            </a:r>
            <a:r>
              <a:rPr lang="en-US" altLang="ja-JP" sz="1400">
                <a:solidFill>
                  <a:srgbClr val="000080"/>
                </a:solidFill>
                <a:latin typeface="Lucida Handwriting" charset="0"/>
                <a:ea typeface="ＭＳ Ｐゴシック" charset="0"/>
                <a:cs typeface="Lucida Handwriting" charset="0"/>
                <a:sym typeface="Lucida Handwriting" charset="0"/>
              </a:rPr>
              <a:t>B</a:t>
            </a:r>
            <a:r>
              <a:rPr lang="en-US" altLang="ja-JP" sz="1400">
                <a:solidFill>
                  <a:srgbClr val="000080"/>
                </a:solidFill>
                <a:ea typeface="ＭＳ Ｐゴシック" charset="0"/>
                <a:cs typeface="Futura" charset="0"/>
              </a:rPr>
              <a:t>=(0.96±0.26)x10</a:t>
            </a:r>
            <a:r>
              <a:rPr lang="en-US" altLang="ja-JP" sz="1400" baseline="32000">
                <a:solidFill>
                  <a:srgbClr val="000080"/>
                </a:solidFill>
                <a:ea typeface="ＭＳ Ｐゴシック" charset="0"/>
                <a:cs typeface="Futura" charset="0"/>
              </a:rPr>
              <a:t>−4 </a:t>
            </a:r>
            <a:r>
              <a:rPr lang="en-US" altLang="ja-JP" sz="1400" baseline="32000">
                <a:solidFill>
                  <a:srgbClr val="008000"/>
                </a:solidFill>
                <a:ea typeface="ＭＳ Ｐゴシック" charset="0"/>
                <a:cs typeface="Futura" charset="0"/>
              </a:rPr>
              <a:t>     </a:t>
            </a:r>
            <a:r>
              <a:rPr lang="en-US" altLang="ja-JP" sz="1400">
                <a:solidFill>
                  <a:srgbClr val="008000"/>
                </a:solidFill>
                <a:ea typeface="ＭＳ Ｐゴシック" charset="0"/>
                <a:cs typeface="Futura" charset="0"/>
              </a:rPr>
              <a:t>BaBar combined: </a:t>
            </a:r>
            <a:r>
              <a:rPr lang="en-US" altLang="ja-JP" sz="1400">
                <a:solidFill>
                  <a:srgbClr val="008000"/>
                </a:solidFill>
                <a:latin typeface="Lucida Handwriting" charset="0"/>
                <a:ea typeface="ＭＳ Ｐゴシック" charset="0"/>
                <a:cs typeface="Lucida Handwriting" charset="0"/>
                <a:sym typeface="Lucida Handwriting" charset="0"/>
              </a:rPr>
              <a:t>B</a:t>
            </a:r>
            <a:r>
              <a:rPr lang="en-US" altLang="ja-JP" sz="1400">
                <a:solidFill>
                  <a:srgbClr val="008000"/>
                </a:solidFill>
                <a:ea typeface="ＭＳ Ｐゴシック" charset="0"/>
                <a:cs typeface="Futura" charset="0"/>
              </a:rPr>
              <a:t>=(1.79±0.48)x10</a:t>
            </a:r>
            <a:r>
              <a:rPr lang="en-US" altLang="ja-JP" sz="1400" baseline="32000">
                <a:solidFill>
                  <a:srgbClr val="008000"/>
                </a:solidFill>
                <a:ea typeface="ＭＳ Ｐゴシック" charset="0"/>
                <a:cs typeface="Futura" charset="0"/>
              </a:rPr>
              <a:t>−4</a:t>
            </a: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3875359" y="3262693"/>
            <a:ext cx="210964" cy="239986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3156350" y="3262693"/>
            <a:ext cx="71438" cy="239986"/>
          </a:xfrm>
          <a:prstGeom prst="line">
            <a:avLst/>
          </a:prstGeom>
          <a:noFill/>
          <a:ln w="38100" cap="flat">
            <a:solidFill>
              <a:srgbClr val="00008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5179219" y="4057435"/>
            <a:ext cx="3074045" cy="2678906"/>
            <a:chOff x="0" y="0"/>
            <a:chExt cx="2754" cy="2400"/>
          </a:xfrm>
        </p:grpSpPr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54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" y="677"/>
              <a:ext cx="216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2182"/>
              <a:ext cx="57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20"/>
            <p:cNvSpPr>
              <a:spLocks/>
            </p:cNvSpPr>
            <p:nvPr/>
          </p:nvSpPr>
          <p:spPr bwMode="auto">
            <a:xfrm>
              <a:off x="1303" y="1499"/>
              <a:ext cx="909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70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CKM fit</a:t>
              </a:r>
            </a:p>
          </p:txBody>
        </p:sp>
        <p:sp>
          <p:nvSpPr>
            <p:cNvPr id="42" name="Rectangle 21"/>
            <p:cNvSpPr>
              <a:spLocks/>
            </p:cNvSpPr>
            <p:nvPr/>
          </p:nvSpPr>
          <p:spPr bwMode="auto">
            <a:xfrm>
              <a:off x="790" y="697"/>
              <a:ext cx="117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altLang="ja-JP" sz="150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Direct Meas.</a:t>
              </a:r>
            </a:p>
          </p:txBody>
        </p:sp>
      </p:grpSp>
      <p:sp>
        <p:nvSpPr>
          <p:cNvPr id="43" name="Rectangle 23"/>
          <p:cNvSpPr>
            <a:spLocks/>
          </p:cNvSpPr>
          <p:nvPr/>
        </p:nvSpPr>
        <p:spPr bwMode="auto">
          <a:xfrm>
            <a:off x="1214437" y="3762756"/>
            <a:ext cx="6518672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ja-JP" sz="2000" dirty="0">
                <a:solidFill>
                  <a:srgbClr val="FF8000"/>
                </a:solidFill>
                <a:ea typeface="ＭＳ Ｐゴシック" charset="0"/>
                <a:cs typeface="Futura" charset="0"/>
              </a:rPr>
              <a:t>A naive world average: </a:t>
            </a:r>
            <a:r>
              <a:rPr lang="en-US" altLang="ja-JP" sz="2000" dirty="0">
                <a:solidFill>
                  <a:srgbClr val="FF8000"/>
                </a:solidFill>
                <a:latin typeface="Lucida Handwriting" charset="0"/>
                <a:ea typeface="ＭＳ Ｐゴシック" charset="0"/>
                <a:cs typeface="Lucida Handwriting" charset="0"/>
                <a:sym typeface="Lucida Handwriting" charset="0"/>
              </a:rPr>
              <a:t>B</a:t>
            </a:r>
            <a:r>
              <a:rPr lang="en-US" altLang="ja-JP" sz="2000" dirty="0">
                <a:solidFill>
                  <a:srgbClr val="FF8000"/>
                </a:solidFill>
                <a:ea typeface="ＭＳ Ｐゴシック" charset="0"/>
                <a:cs typeface="Futura" charset="0"/>
              </a:rPr>
              <a:t>=(1.15±0.23)x10</a:t>
            </a:r>
            <a:r>
              <a:rPr lang="en-US" altLang="ja-JP" sz="2000" baseline="32000" dirty="0">
                <a:solidFill>
                  <a:srgbClr val="FF8000"/>
                </a:solidFill>
                <a:ea typeface="ＭＳ Ｐゴシック" charset="0"/>
                <a:cs typeface="Futura" charset="0"/>
              </a:rPr>
              <a:t>−4</a:t>
            </a:r>
          </a:p>
        </p:txBody>
      </p:sp>
      <p:grpSp>
        <p:nvGrpSpPr>
          <p:cNvPr id="44" name="Group 30"/>
          <p:cNvGrpSpPr>
            <a:grpSpLocks/>
          </p:cNvGrpSpPr>
          <p:nvPr/>
        </p:nvGrpSpPr>
        <p:grpSpPr bwMode="auto">
          <a:xfrm>
            <a:off x="650751" y="4137803"/>
            <a:ext cx="3535040" cy="2586261"/>
            <a:chOff x="0" y="0"/>
            <a:chExt cx="3166" cy="2317"/>
          </a:xfrm>
        </p:grpSpPr>
        <p:pic>
          <p:nvPicPr>
            <p:cNvPr id="45" name="Picture 2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6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223"/>
              <a:ext cx="1945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46"/>
              <a:ext cx="208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2108"/>
              <a:ext cx="1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28"/>
            <p:cNvSpPr>
              <a:spLocks/>
            </p:cNvSpPr>
            <p:nvPr/>
          </p:nvSpPr>
          <p:spPr bwMode="auto">
            <a:xfrm>
              <a:off x="2278" y="441"/>
              <a:ext cx="402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0" name="Rectangle 29"/>
            <p:cNvSpPr>
              <a:spLocks/>
            </p:cNvSpPr>
            <p:nvPr/>
          </p:nvSpPr>
          <p:spPr bwMode="auto">
            <a:xfrm>
              <a:off x="960" y="993"/>
              <a:ext cx="63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altLang="ja-JP" sz="1700">
                  <a:solidFill>
                    <a:srgbClr val="333333"/>
                  </a:solidFill>
                  <a:ea typeface="ＭＳ Ｐゴシック" charset="0"/>
                  <a:cs typeface="Lucida Grande" charset="0"/>
                </a:rPr>
                <a:t>1.6σ</a:t>
              </a:r>
            </a:p>
          </p:txBody>
        </p:sp>
      </p:grpSp>
      <p:sp>
        <p:nvSpPr>
          <p:cNvPr id="51" name="Rectangle 31"/>
          <p:cNvSpPr>
            <a:spLocks/>
          </p:cNvSpPr>
          <p:nvPr/>
        </p:nvSpPr>
        <p:spPr bwMode="auto">
          <a:xfrm>
            <a:off x="3393281" y="5941599"/>
            <a:ext cx="2473523" cy="482203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altLang="ja-JP" sz="2100">
                <a:solidFill>
                  <a:srgbClr val="FF0000"/>
                </a:solidFill>
                <a:ea typeface="ＭＳ Ｐゴシック" charset="0"/>
                <a:cs typeface="Futura" charset="0"/>
              </a:rPr>
              <a:t>Tension weakened.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Lucida Grande" charset="0"/>
              </a:rPr>
              <a:t>Status for </a:t>
            </a:r>
            <a:r>
              <a:rPr lang="en-US" altLang="ja-JP" dirty="0" err="1">
                <a:cs typeface="Lucida Grande" charset="0"/>
              </a:rPr>
              <a:t>B→τν</a:t>
            </a:r>
            <a:r>
              <a:rPr lang="en-US" altLang="ja-JP" dirty="0">
                <a:cs typeface="Lucida Grande" charset="0"/>
              </a:rPr>
              <a:t> after ICHEP 2012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2284" y="1347895"/>
            <a:ext cx="5010013" cy="66972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 indent="-184150"/>
            <a:r>
              <a:rPr lang="en-US" altLang="ja-JP" smtClean="0">
                <a:solidFill>
                  <a:srgbClr val="191919"/>
                </a:solidFill>
              </a:rPr>
              <a:t>Assume </a:t>
            </a:r>
            <a:r>
              <a:rPr lang="en-US" altLang="ja-JP" smtClean="0">
                <a:solidFill>
                  <a:srgbClr val="008000"/>
                </a:solidFill>
              </a:rPr>
              <a:t>Type-II 2HDM</a:t>
            </a:r>
            <a:r>
              <a:rPr lang="en-US" altLang="ja-JP" smtClean="0">
                <a:solidFill>
                  <a:srgbClr val="191919"/>
                </a:solidFill>
              </a:rPr>
              <a:t>.</a:t>
            </a:r>
            <a:endParaRPr lang="en-US" altLang="ja-JP" dirty="0">
              <a:solidFill>
                <a:srgbClr val="191919"/>
              </a:solidFill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5765134" y="5029596"/>
            <a:ext cx="3098602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2200">
                <a:solidFill>
                  <a:srgbClr val="008000"/>
                </a:solidFill>
                <a:ea typeface="ＭＳ Ｐゴシック" charset="0"/>
                <a:cs typeface="Lucida Grande" charset="0"/>
              </a:rPr>
              <a:t>Stringent constraint on tanβ and m</a:t>
            </a:r>
            <a:r>
              <a:rPr lang="en-US" altLang="ja-JP" sz="2200" baseline="-6000">
                <a:solidFill>
                  <a:srgbClr val="008000"/>
                </a:solidFill>
                <a:ea typeface="ＭＳ Ｐゴシック" charset="0"/>
                <a:cs typeface="Futura" charset="0"/>
              </a:rPr>
              <a:t>H</a:t>
            </a:r>
            <a:r>
              <a:rPr lang="en-US" altLang="ja-JP" sz="2200">
                <a:solidFill>
                  <a:srgbClr val="008000"/>
                </a:solidFill>
                <a:ea typeface="ＭＳ Ｐゴシック" charset="0"/>
                <a:cs typeface="Futura" charset="0"/>
              </a:rPr>
              <a:t> obtained.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53703" y="1982390"/>
            <a:ext cx="3616523" cy="1268016"/>
            <a:chOff x="0" y="0"/>
            <a:chExt cx="3240" cy="113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44"/>
              <a:ext cx="307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" y="472"/>
              <a:ext cx="208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0" y="0"/>
              <a:ext cx="3240" cy="1136"/>
            </a:xfrm>
            <a:prstGeom prst="rect">
              <a:avLst/>
            </a:prstGeom>
            <a:noFill/>
            <a:ln w="38100" cap="flat">
              <a:solidFill>
                <a:srgbClr val="4C4C4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11" name="Rectangle 8"/>
          <p:cNvSpPr>
            <a:spLocks/>
          </p:cNvSpPr>
          <p:nvPr/>
        </p:nvSpPr>
        <p:spPr bwMode="auto">
          <a:xfrm>
            <a:off x="401836" y="3241477"/>
            <a:ext cx="4777383" cy="244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25056" indent="-401822">
              <a:spcBef>
                <a:spcPts val="1687"/>
              </a:spcBef>
              <a:buSzPct val="100000"/>
              <a:buFont typeface="Futura" charset="0"/>
              <a:buChar char="•"/>
            </a:pP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Use</a:t>
            </a:r>
          </a:p>
          <a:p>
            <a:pPr marL="937584" lvl="1" indent="-401822">
              <a:spcBef>
                <a:spcPts val="1687"/>
              </a:spcBef>
              <a:buSzPct val="100000"/>
              <a:buFont typeface="Futura" charset="0"/>
              <a:buChar char="•"/>
            </a:pP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  <a:sym typeface="Lucida Handwriting" charset="0"/>
              </a:rPr>
              <a:t>B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(</a:t>
            </a:r>
            <a:r>
              <a:rPr lang="en-US" altLang="ja-JP" sz="2000" dirty="0" err="1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B→τν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) = (1.15±0.23)×10</a:t>
            </a:r>
            <a:r>
              <a:rPr lang="en-US" altLang="ja-JP" sz="2000" baseline="3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−4</a:t>
            </a:r>
            <a:endParaRPr lang="en-US" altLang="ja-JP" sz="2000" dirty="0">
              <a:solidFill>
                <a:srgbClr val="191919"/>
              </a:solidFill>
              <a:latin typeface="Helvetica Light"/>
              <a:ea typeface="ＭＳ Ｐゴシック" charset="0"/>
              <a:cs typeface="Helvetica Light"/>
            </a:endParaRPr>
          </a:p>
          <a:p>
            <a:pPr marL="937584" lvl="1" indent="-401822">
              <a:spcBef>
                <a:spcPts val="1687"/>
              </a:spcBef>
              <a:buSzPct val="100000"/>
              <a:buFont typeface="Futura" charset="0"/>
              <a:buChar char="•"/>
            </a:pP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  <a:sym typeface="Lucida Handwriting" charset="0"/>
              </a:rPr>
              <a:t>B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(</a:t>
            </a:r>
            <a:r>
              <a:rPr lang="en-US" altLang="ja-JP" sz="2000" dirty="0" err="1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B→τν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)</a:t>
            </a:r>
            <a:r>
              <a:rPr lang="en-US" altLang="ja-JP" sz="2000" baseline="-6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SM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 = (1.11±0.28)×10</a:t>
            </a:r>
            <a:r>
              <a:rPr lang="en-US" altLang="ja-JP" sz="2000" baseline="3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−4</a:t>
            </a:r>
            <a:endParaRPr lang="en-US" altLang="ja-JP" sz="2000" dirty="0">
              <a:solidFill>
                <a:srgbClr val="191919"/>
              </a:solidFill>
              <a:latin typeface="Helvetica Light"/>
              <a:ea typeface="ＭＳ Ｐゴシック" charset="0"/>
              <a:cs typeface="Helvetica Light"/>
            </a:endParaRPr>
          </a:p>
          <a:p>
            <a:pPr marL="625056" indent="-401822">
              <a:spcBef>
                <a:spcPts val="1687"/>
              </a:spcBef>
            </a:pP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ja-JP" sz="2000" dirty="0" smtClean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  where 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  <a:sym typeface="Lucida Handwriting" charset="0"/>
              </a:rPr>
              <a:t>B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(</a:t>
            </a:r>
            <a:r>
              <a:rPr lang="en-US" altLang="ja-JP" sz="2000" dirty="0" err="1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B→τν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)</a:t>
            </a:r>
            <a:r>
              <a:rPr lang="en-US" altLang="ja-JP" sz="2000" baseline="-6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SM</a:t>
            </a:r>
            <a:r>
              <a:rPr lang="en-US" altLang="ja-JP" sz="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 is obtained from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089422" y="5665887"/>
            <a:ext cx="4432875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lvl="2" indent="-401822">
              <a:spcBef>
                <a:spcPts val="1687"/>
              </a:spcBef>
              <a:buSzPct val="100000"/>
              <a:buFont typeface="Futura" charset="0"/>
              <a:buChar char="•"/>
            </a:pPr>
            <a:r>
              <a:rPr lang="en-US" altLang="ja-JP" dirty="0" err="1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f</a:t>
            </a:r>
            <a:r>
              <a:rPr lang="en-US" altLang="ja-JP" baseline="-6000" dirty="0" err="1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B</a:t>
            </a:r>
            <a:r>
              <a:rPr lang="en-US" altLang="ja-JP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 = (191±9) MeV (HPQCD, PRD86)</a:t>
            </a:r>
          </a:p>
          <a:p>
            <a:pPr marL="401822" lvl="2" indent="-401822">
              <a:spcBef>
                <a:spcPts val="1687"/>
              </a:spcBef>
              <a:buSzPct val="100000"/>
              <a:buFont typeface="Futura" charset="0"/>
              <a:buChar char="•"/>
            </a:pPr>
            <a:r>
              <a:rPr lang="en-US" altLang="ja-JP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|</a:t>
            </a:r>
            <a:r>
              <a:rPr lang="en-US" altLang="ja-JP" dirty="0" err="1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V</a:t>
            </a:r>
            <a:r>
              <a:rPr lang="en-US" altLang="ja-JP" baseline="-6000" dirty="0" err="1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ub</a:t>
            </a:r>
            <a:r>
              <a:rPr lang="en-US" altLang="ja-JP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| = (4.15±0.49)×10</a:t>
            </a:r>
            <a:r>
              <a:rPr lang="en-US" altLang="ja-JP" baseline="32000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−3</a:t>
            </a:r>
            <a:r>
              <a:rPr lang="en-US" altLang="ja-JP" dirty="0">
                <a:solidFill>
                  <a:srgbClr val="191919"/>
                </a:solidFill>
                <a:latin typeface="Helvetica Light"/>
                <a:ea typeface="ＭＳ Ｐゴシック" charset="0"/>
                <a:cs typeface="Helvetica Light"/>
              </a:rPr>
              <a:t> (PDG, PRD86)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5765134" y="5833268"/>
            <a:ext cx="3098602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i="1">
                <a:solidFill>
                  <a:srgbClr val="004080"/>
                </a:solidFill>
                <a:ea typeface="ＭＳ Ｐゴシック" charset="0"/>
                <a:cs typeface="Futura" charset="0"/>
              </a:rPr>
              <a:t>Note: constraint strongly depends on f</a:t>
            </a:r>
            <a:r>
              <a:rPr lang="en-US" altLang="ja-JP" i="1" baseline="-6000">
                <a:solidFill>
                  <a:srgbClr val="004080"/>
                </a:solidFill>
                <a:ea typeface="ＭＳ Ｐゴシック" charset="0"/>
                <a:cs typeface="Futura" charset="0"/>
              </a:rPr>
              <a:t>B</a:t>
            </a:r>
            <a:r>
              <a:rPr lang="en-US" altLang="ja-JP" i="1">
                <a:solidFill>
                  <a:srgbClr val="004080"/>
                </a:solidFill>
                <a:ea typeface="ＭＳ Ｐゴシック" charset="0"/>
                <a:cs typeface="Futura" charset="0"/>
              </a:rPr>
              <a:t> and |V</a:t>
            </a:r>
            <a:r>
              <a:rPr lang="en-US" altLang="ja-JP" i="1" baseline="-6000">
                <a:solidFill>
                  <a:srgbClr val="004080"/>
                </a:solidFill>
                <a:ea typeface="ＭＳ Ｐゴシック" charset="0"/>
                <a:cs typeface="Futura" charset="0"/>
              </a:rPr>
              <a:t>ub</a:t>
            </a:r>
            <a:r>
              <a:rPr lang="en-US" altLang="ja-JP" i="1">
                <a:solidFill>
                  <a:srgbClr val="004080"/>
                </a:solidFill>
                <a:ea typeface="ＭＳ Ｐゴシック" charset="0"/>
                <a:cs typeface="Futura" charset="0"/>
              </a:rPr>
              <a:t>|.</a:t>
            </a:r>
          </a:p>
        </p:txBody>
      </p: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5086573" y="1120676"/>
            <a:ext cx="3723680" cy="3574107"/>
            <a:chOff x="0" y="0"/>
            <a:chExt cx="3336" cy="3201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36" cy="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2"/>
            <p:cNvSpPr>
              <a:spLocks/>
            </p:cNvSpPr>
            <p:nvPr/>
          </p:nvSpPr>
          <p:spPr bwMode="auto">
            <a:xfrm>
              <a:off x="2946" y="355"/>
              <a:ext cx="344" cy="23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2035" y="1437"/>
              <a:ext cx="755" cy="993"/>
              <a:chOff x="0" y="0"/>
              <a:chExt cx="755" cy="993"/>
            </a:xfrm>
          </p:grpSpPr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1" y="-3"/>
                <a:ext cx="752" cy="1031"/>
                <a:chOff x="0" y="0"/>
                <a:chExt cx="752" cy="1032"/>
              </a:xfrm>
            </p:grpSpPr>
            <p:sp>
              <p:nvSpPr>
                <p:cNvPr id="26" name="Rectangle 13"/>
                <p:cNvSpPr>
                  <a:spLocks/>
                </p:cNvSpPr>
                <p:nvPr/>
              </p:nvSpPr>
              <p:spPr bwMode="auto">
                <a:xfrm>
                  <a:off x="40" y="40"/>
                  <a:ext cx="672" cy="9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pic>
              <p:nvPicPr>
                <p:cNvPr id="27" name="Picture 14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52" cy="1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" name="Rectangle 16"/>
              <p:cNvSpPr>
                <a:spLocks/>
              </p:cNvSpPr>
              <p:nvPr/>
            </p:nvSpPr>
            <p:spPr bwMode="auto">
              <a:xfrm>
                <a:off x="324" y="455"/>
                <a:ext cx="4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400">
                    <a:solidFill>
                      <a:srgbClr val="191919"/>
                    </a:solidFill>
                    <a:ea typeface="ＭＳ Ｐゴシック" charset="0"/>
                    <a:cs typeface="Lucida Grande" charset="0"/>
                  </a:rPr>
                  <a:t>3σ</a:t>
                </a:r>
              </a:p>
            </p:txBody>
          </p:sp>
          <p:sp>
            <p:nvSpPr>
              <p:cNvPr id="20" name="Rectangle 17"/>
              <p:cNvSpPr>
                <a:spLocks/>
              </p:cNvSpPr>
              <p:nvPr/>
            </p:nvSpPr>
            <p:spPr bwMode="auto">
              <a:xfrm>
                <a:off x="0" y="0"/>
                <a:ext cx="687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400">
                    <a:solidFill>
                      <a:srgbClr val="191919"/>
                    </a:solidFill>
                    <a:ea typeface="ＭＳ Ｐゴシック" charset="0"/>
                    <a:cs typeface="Futura" charset="0"/>
                  </a:rPr>
                  <a:t>Excl. at</a:t>
                </a:r>
              </a:p>
            </p:txBody>
          </p:sp>
          <p:pic>
            <p:nvPicPr>
              <p:cNvPr id="21" name="Picture 18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300"/>
                <a:ext cx="22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528"/>
                <a:ext cx="22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0"/>
              <p:cNvSpPr>
                <a:spLocks/>
              </p:cNvSpPr>
              <p:nvPr/>
            </p:nvSpPr>
            <p:spPr bwMode="auto">
              <a:xfrm>
                <a:off x="324" y="227"/>
                <a:ext cx="4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400">
                    <a:solidFill>
                      <a:srgbClr val="191919"/>
                    </a:solidFill>
                    <a:ea typeface="ＭＳ Ｐゴシック" charset="0"/>
                    <a:cs typeface="Lucida Grande" charset="0"/>
                  </a:rPr>
                  <a:t>2σ</a:t>
                </a:r>
              </a:p>
            </p:txBody>
          </p:sp>
          <p:sp>
            <p:nvSpPr>
              <p:cNvPr id="24" name="Rectangle 21"/>
              <p:cNvSpPr>
                <a:spLocks/>
              </p:cNvSpPr>
              <p:nvPr/>
            </p:nvSpPr>
            <p:spPr bwMode="auto">
              <a:xfrm>
                <a:off x="324" y="683"/>
                <a:ext cx="4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400">
                    <a:solidFill>
                      <a:srgbClr val="191919"/>
                    </a:solidFill>
                    <a:ea typeface="ＭＳ Ｐゴシック" charset="0"/>
                    <a:cs typeface="Lucida Grande" charset="0"/>
                  </a:rPr>
                  <a:t>5σ</a:t>
                </a:r>
              </a:p>
            </p:txBody>
          </p:sp>
          <p:pic>
            <p:nvPicPr>
              <p:cNvPr id="25" name="Picture 22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758"/>
                <a:ext cx="22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" name="Rectangle 25"/>
          <p:cNvSpPr>
            <a:spLocks/>
          </p:cNvSpPr>
          <p:nvPr/>
        </p:nvSpPr>
        <p:spPr bwMode="auto">
          <a:xfrm>
            <a:off x="6090047" y="4661967"/>
            <a:ext cx="23157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500" i="1">
                <a:ea typeface="ＭＳ Ｐゴシック" charset="0"/>
                <a:cs typeface="Futura" charset="0"/>
              </a:rPr>
              <a:t>Personal figure by Y. Horii.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8735"/>
            <a:ext cx="8415863" cy="9906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cs typeface="Lucida Grande" charset="0"/>
              </a:rPr>
              <a:t>Constraint on Charged Higgs from </a:t>
            </a:r>
            <a:r>
              <a:rPr lang="en-US" altLang="ja-JP" sz="3200" dirty="0" err="1">
                <a:cs typeface="Lucida Grande" charset="0"/>
              </a:rPr>
              <a:t>B→τν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8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タイトル 1"/>
          <p:cNvSpPr>
            <a:spLocks noGrp="1"/>
          </p:cNvSpPr>
          <p:nvPr>
            <p:ph type="title"/>
          </p:nvPr>
        </p:nvSpPr>
        <p:spPr>
          <a:xfrm>
            <a:off x="457200" y="367755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B</a:t>
            </a:r>
            <a:r>
              <a:rPr lang="en-US" altLang="ja-JP" dirty="0" smtClean="0">
                <a:sym typeface="Wingdings" pitchFamily="2" charset="2"/>
              </a:rPr>
              <a:t>D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t n</a:t>
            </a:r>
            <a:endParaRPr lang="ja-JP" altLang="en-US" dirty="0" smtClean="0">
              <a:latin typeface="Symbol" pitchFamily="18" charset="2"/>
            </a:endParaRPr>
          </a:p>
        </p:txBody>
      </p:sp>
      <p:sp>
        <p:nvSpPr>
          <p:cNvPr id="10247" name="コンテンツ プレースホルダ 2"/>
          <p:cNvSpPr>
            <a:spLocks noGrp="1"/>
          </p:cNvSpPr>
          <p:nvPr>
            <p:ph idx="1"/>
          </p:nvPr>
        </p:nvSpPr>
        <p:spPr>
          <a:xfrm>
            <a:off x="352425" y="1236555"/>
            <a:ext cx="8334375" cy="524185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ja-JP" dirty="0" smtClean="0">
                <a:solidFill>
                  <a:srgbClr val="008040"/>
                </a:solidFill>
              </a:rPr>
              <a:t>B</a:t>
            </a:r>
            <a:r>
              <a:rPr lang="en-US" altLang="ja-JP" dirty="0" smtClean="0">
                <a:solidFill>
                  <a:srgbClr val="008040"/>
                </a:solidFill>
                <a:sym typeface="Wingdings" pitchFamily="2" charset="2"/>
              </a:rPr>
              <a:t>D </a:t>
            </a:r>
            <a:r>
              <a:rPr lang="en-US" altLang="ja-JP" dirty="0" smtClean="0">
                <a:solidFill>
                  <a:srgbClr val="008040"/>
                </a:solidFill>
                <a:latin typeface="Symbol" charset="2"/>
                <a:cs typeface="Symbol" charset="2"/>
                <a:sym typeface="Wingdings" pitchFamily="2" charset="2"/>
              </a:rPr>
              <a:t>t n</a:t>
            </a:r>
            <a:r>
              <a:rPr lang="en-US" altLang="ja-JP" dirty="0" smtClean="0">
                <a:solidFill>
                  <a:srgbClr val="008040"/>
                </a:solidFill>
                <a:sym typeface="Wingdings" pitchFamily="2" charset="2"/>
              </a:rPr>
              <a:t> is another process sensitive to the charged Higgs, and complementary to </a:t>
            </a:r>
            <a:r>
              <a:rPr lang="en-US" altLang="ja-JP" dirty="0" err="1" smtClean="0">
                <a:solidFill>
                  <a:srgbClr val="008040"/>
                </a:solidFill>
                <a:sym typeface="Wingdings" pitchFamily="2" charset="2"/>
              </a:rPr>
              <a:t>B</a:t>
            </a:r>
            <a:r>
              <a:rPr lang="en-US" altLang="ja-JP" dirty="0" err="1" smtClean="0">
                <a:solidFill>
                  <a:srgbClr val="008040"/>
                </a:solidFill>
                <a:latin typeface="Symbol" charset="2"/>
                <a:cs typeface="Symbol" charset="2"/>
                <a:sym typeface="Wingdings" pitchFamily="2" charset="2"/>
              </a:rPr>
              <a:t>t</a:t>
            </a:r>
            <a:r>
              <a:rPr lang="en-US" altLang="ja-JP" dirty="0" smtClean="0">
                <a:solidFill>
                  <a:srgbClr val="008040"/>
                </a:solidFill>
                <a:latin typeface="Symbol" charset="2"/>
                <a:cs typeface="Symbol" charset="2"/>
                <a:sym typeface="Wingdings" pitchFamily="2" charset="2"/>
              </a:rPr>
              <a:t> n</a:t>
            </a:r>
            <a:r>
              <a:rPr lang="en-US" altLang="ja-JP" dirty="0" smtClean="0">
                <a:solidFill>
                  <a:srgbClr val="008040"/>
                </a:solidFill>
                <a:sym typeface="Wingdings" pitchFamily="2" charset="2"/>
              </a:rPr>
              <a:t>. 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ym typeface="Wingdings" pitchFamily="2" charset="2"/>
              </a:rPr>
              <a:t>Relatively large Br ~0.8%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smtClean="0">
                <a:sym typeface="Wingdings" pitchFamily="2" charset="2"/>
              </a:rPr>
              <a:t>Different theory </a:t>
            </a:r>
            <a:r>
              <a:rPr lang="en-US" altLang="ja-JP" dirty="0" err="1" smtClean="0">
                <a:sym typeface="Wingdings" pitchFamily="2" charset="2"/>
              </a:rPr>
              <a:t>systematics</a:t>
            </a:r>
            <a:r>
              <a:rPr lang="en-US" altLang="ja-JP" dirty="0" smtClean="0">
                <a:sym typeface="Wingdings" pitchFamily="2" charset="2"/>
              </a:rPr>
              <a:t>:  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ja-JP" sz="2000" dirty="0" smtClean="0">
                <a:sym typeface="Wingdings" pitchFamily="2" charset="2"/>
              </a:rPr>
              <a:t>free from </a:t>
            </a:r>
            <a:r>
              <a:rPr lang="en-US" altLang="ja-JP" sz="2000" dirty="0" err="1" smtClean="0">
                <a:sym typeface="Wingdings" pitchFamily="2" charset="2"/>
              </a:rPr>
              <a:t>V</a:t>
            </a:r>
            <a:r>
              <a:rPr lang="en-US" altLang="ja-JP" sz="2000" baseline="-25000" dirty="0" err="1" smtClean="0">
                <a:sym typeface="Wingdings" pitchFamily="2" charset="2"/>
              </a:rPr>
              <a:t>ub</a:t>
            </a:r>
            <a:r>
              <a:rPr lang="en-US" altLang="ja-JP" sz="2000" dirty="0" smtClean="0">
                <a:sym typeface="Wingdings" pitchFamily="2" charset="2"/>
              </a:rPr>
              <a:t> and </a:t>
            </a:r>
            <a:r>
              <a:rPr lang="en-US" altLang="ja-JP" sz="2000" dirty="0" err="1" smtClean="0">
                <a:sym typeface="Wingdings" pitchFamily="2" charset="2"/>
              </a:rPr>
              <a:t>f</a:t>
            </a:r>
            <a:r>
              <a:rPr lang="en-US" altLang="ja-JP" sz="2000" baseline="-25000" dirty="0" err="1" smtClean="0">
                <a:sym typeface="Wingdings" pitchFamily="2" charset="2"/>
              </a:rPr>
              <a:t>B</a:t>
            </a:r>
            <a:r>
              <a:rPr lang="en-US" altLang="ja-JP" sz="2000" dirty="0" smtClean="0">
                <a:sym typeface="Wingdings" pitchFamily="2" charset="2"/>
              </a:rPr>
              <a:t> ambiguity.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ja-JP" sz="2000" dirty="0" smtClean="0">
                <a:sym typeface="Wingdings" pitchFamily="2" charset="2"/>
              </a:rPr>
              <a:t>depends on the BD form factors, </a:t>
            </a:r>
          </a:p>
          <a:p>
            <a:pPr marL="548640" lvl="2" indent="0">
              <a:spcBef>
                <a:spcPts val="600"/>
              </a:spcBef>
              <a:buNone/>
              <a:defRPr/>
            </a:pPr>
            <a:r>
              <a:rPr lang="en-US" altLang="ja-JP" sz="2000" dirty="0" smtClean="0">
                <a:sym typeface="Wingdings" pitchFamily="2" charset="2"/>
              </a:rPr>
              <a:t>   which can be deduced from D l </a:t>
            </a:r>
            <a:r>
              <a:rPr lang="en-US" altLang="ja-JP" sz="2000" dirty="0" smtClean="0">
                <a:latin typeface="Symbol" charset="2"/>
                <a:cs typeface="Symbol" charset="2"/>
                <a:sym typeface="Wingdings" pitchFamily="2" charset="2"/>
              </a:rPr>
              <a:t>n</a:t>
            </a:r>
            <a:r>
              <a:rPr lang="en-US" altLang="ja-JP" sz="2000" dirty="0" smtClean="0">
                <a:sym typeface="Wingdings" pitchFamily="2" charset="2"/>
              </a:rPr>
              <a:t> data.</a:t>
            </a:r>
            <a:endParaRPr lang="en-US" altLang="ja-JP" dirty="0" smtClean="0">
              <a:sym typeface="Wingdings" pitchFamily="2" charset="2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ja-JP" dirty="0" smtClean="0">
                <a:solidFill>
                  <a:srgbClr val="008000"/>
                </a:solidFill>
                <a:ea typeface="ＭＳ Ｐゴシック" charset="0"/>
                <a:cs typeface="Futura" charset="0"/>
              </a:rPr>
              <a:t>|</a:t>
            </a:r>
            <a:r>
              <a:rPr lang="en-US" altLang="ja-JP" dirty="0" err="1">
                <a:solidFill>
                  <a:srgbClr val="008000"/>
                </a:solidFill>
                <a:ea typeface="ＭＳ Ｐゴシック" charset="0"/>
                <a:cs typeface="Futura" charset="0"/>
              </a:rPr>
              <a:t>V</a:t>
            </a:r>
            <a:r>
              <a:rPr lang="en-US" altLang="ja-JP" baseline="-6000" dirty="0" err="1">
                <a:solidFill>
                  <a:srgbClr val="008000"/>
                </a:solidFill>
                <a:ea typeface="ＭＳ Ｐゴシック" charset="0"/>
                <a:cs typeface="Futura" charset="0"/>
              </a:rPr>
              <a:t>cb</a:t>
            </a:r>
            <a:r>
              <a:rPr lang="en-US" altLang="ja-JP" dirty="0">
                <a:solidFill>
                  <a:srgbClr val="008000"/>
                </a:solidFill>
                <a:ea typeface="ＭＳ Ｐゴシック" charset="0"/>
                <a:cs typeface="Futura" charset="0"/>
              </a:rPr>
              <a:t>| and a part of QCD effects canceled by taking ratios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Futura" charset="0"/>
              </a:rPr>
              <a:t>.</a:t>
            </a:r>
          </a:p>
          <a:p>
            <a:pPr>
              <a:spcBef>
                <a:spcPts val="600"/>
              </a:spcBef>
              <a:defRPr/>
            </a:pPr>
            <a:endParaRPr lang="en-US" altLang="ja-JP" dirty="0">
              <a:solidFill>
                <a:srgbClr val="000000"/>
              </a:solidFill>
              <a:ea typeface="ＭＳ Ｐゴシック" charset="0"/>
              <a:cs typeface="Futura" charset="0"/>
            </a:endParaRPr>
          </a:p>
          <a:p>
            <a:pPr>
              <a:spcBef>
                <a:spcPts val="600"/>
              </a:spcBef>
              <a:defRPr/>
            </a:pPr>
            <a:endParaRPr lang="en-US" altLang="ja-JP" dirty="0" smtClean="0">
              <a:solidFill>
                <a:srgbClr val="008000"/>
              </a:solidFill>
              <a:ea typeface="ＭＳ Ｐゴシック" charset="0"/>
              <a:cs typeface="Futura" charset="0"/>
            </a:endParaRPr>
          </a:p>
          <a:p>
            <a:pPr>
              <a:spcBef>
                <a:spcPts val="600"/>
              </a:spcBef>
              <a:defRPr/>
            </a:pPr>
            <a:endParaRPr lang="en-US" altLang="ja-JP" dirty="0" smtClean="0">
              <a:solidFill>
                <a:srgbClr val="008000"/>
              </a:solidFill>
              <a:ea typeface="ＭＳ Ｐゴシック" charset="0"/>
              <a:cs typeface="Futura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rgbClr val="008000"/>
                </a:solidFill>
                <a:ea typeface="ＭＳ Ｐゴシック" charset="0"/>
                <a:cs typeface="Futura" charset="0"/>
              </a:rPr>
              <a:t>Possible </a:t>
            </a:r>
            <a:r>
              <a:rPr lang="en-US" altLang="ja-JP" dirty="0">
                <a:solidFill>
                  <a:srgbClr val="008000"/>
                </a:solidFill>
                <a:ea typeface="ＭＳ Ｐゴシック" charset="0"/>
                <a:cs typeface="Futura" charset="0"/>
              </a:rPr>
              <a:t>observables additional to the </a:t>
            </a:r>
            <a:r>
              <a:rPr lang="en-US" altLang="ja-JP" dirty="0" smtClean="0">
                <a:solidFill>
                  <a:srgbClr val="008000"/>
                </a:solidFill>
                <a:ea typeface="ＭＳ Ｐゴシック" charset="0"/>
                <a:cs typeface="Futura" charset="0"/>
              </a:rPr>
              <a:t>ratios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Futura" charset="0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US" altLang="ja-JP" dirty="0" err="1" smtClean="0">
                <a:solidFill>
                  <a:srgbClr val="000000"/>
                </a:solidFill>
                <a:ea typeface="ＭＳ Ｐゴシック" charset="0"/>
                <a:cs typeface="Futura" charset="0"/>
              </a:rPr>
              <a:t>τ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Futura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Futura" charset="0"/>
              </a:rPr>
              <a:t>polarization, D</a:t>
            </a:r>
            <a:r>
              <a:rPr lang="en-US" altLang="ja-JP" baseline="32000" dirty="0">
                <a:solidFill>
                  <a:srgbClr val="000000"/>
                </a:solidFill>
                <a:ea typeface="ＭＳ Ｐゴシック" charset="0"/>
                <a:cs typeface="Futura" charset="0"/>
              </a:rPr>
              <a:t>*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Futura" charset="0"/>
              </a:rPr>
              <a:t> polarization, q</a:t>
            </a:r>
            <a:r>
              <a:rPr lang="en-US" altLang="ja-JP" baseline="32000" dirty="0">
                <a:solidFill>
                  <a:srgbClr val="000000"/>
                </a:solidFill>
                <a:ea typeface="ＭＳ Ｐゴシック" charset="0"/>
                <a:cs typeface="Futura" charset="0"/>
              </a:rPr>
              <a:t>2</a:t>
            </a:r>
            <a:r>
              <a:rPr lang="en-US" altLang="ja-JP" dirty="0">
                <a:solidFill>
                  <a:srgbClr val="000000"/>
                </a:solidFill>
                <a:ea typeface="ＭＳ Ｐゴシック" charset="0"/>
                <a:cs typeface="Futura" charset="0"/>
              </a:rPr>
              <a:t> distribution, ...</a:t>
            </a:r>
          </a:p>
          <a:p>
            <a:pPr>
              <a:spcBef>
                <a:spcPts val="600"/>
              </a:spcBef>
              <a:defRPr/>
            </a:pPr>
            <a:endParaRPr lang="en-US" altLang="ja-JP" dirty="0">
              <a:solidFill>
                <a:srgbClr val="000000"/>
              </a:solidFill>
              <a:ea typeface="ＭＳ Ｐゴシック" charset="0"/>
              <a:cs typeface="Futura" charset="0"/>
            </a:endParaRPr>
          </a:p>
          <a:p>
            <a:pPr lvl="1">
              <a:spcBef>
                <a:spcPts val="600"/>
              </a:spcBef>
              <a:buFontTx/>
              <a:buNone/>
              <a:defRPr/>
            </a:pPr>
            <a:endParaRPr lang="en-US" altLang="ja-JP" dirty="0" smtClean="0">
              <a:sym typeface="Wingdings" pitchFamily="2" charset="2"/>
            </a:endParaRPr>
          </a:p>
          <a:p>
            <a:pPr lvl="1">
              <a:spcBef>
                <a:spcPts val="600"/>
              </a:spcBef>
              <a:buFontTx/>
              <a:buNone/>
              <a:defRPr/>
            </a:pPr>
            <a:endParaRPr lang="en-US" altLang="ja-JP" dirty="0">
              <a:sym typeface="Wingdings" pitchFamily="2" charset="2"/>
            </a:endParaRPr>
          </a:p>
          <a:p>
            <a:pPr>
              <a:spcBef>
                <a:spcPts val="600"/>
              </a:spcBef>
              <a:defRPr/>
            </a:pPr>
            <a:endParaRPr lang="en-US" altLang="ja-JP" dirty="0" smtClean="0">
              <a:sym typeface="Wingdings" pitchFamily="2" charset="2"/>
            </a:endParaRPr>
          </a:p>
        </p:txBody>
      </p:sp>
      <p:sp>
        <p:nvSpPr>
          <p:cNvPr id="922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57658-8EAE-471E-A5C7-9B736905A822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5559426" y="1644154"/>
            <a:ext cx="3040062" cy="2370137"/>
            <a:chOff x="3648" y="1742"/>
            <a:chExt cx="1915" cy="1493"/>
          </a:xfrm>
        </p:grpSpPr>
        <p:sp>
          <p:nvSpPr>
            <p:cNvPr id="9227" name="Line 6"/>
            <p:cNvSpPr>
              <a:spLocks noChangeShapeType="1"/>
            </p:cNvSpPr>
            <p:nvPr/>
          </p:nvSpPr>
          <p:spPr bwMode="auto">
            <a:xfrm>
              <a:off x="4827" y="2822"/>
              <a:ext cx="20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4461" y="2265"/>
              <a:ext cx="357" cy="5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9" name="Text Box 8"/>
            <p:cNvSpPr txBox="1">
              <a:spLocks noChangeArrowheads="1"/>
            </p:cNvSpPr>
            <p:nvPr/>
          </p:nvSpPr>
          <p:spPr bwMode="auto">
            <a:xfrm>
              <a:off x="5376" y="2112"/>
              <a:ext cx="1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000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9230" name="Text Box 9"/>
            <p:cNvSpPr txBox="1">
              <a:spLocks noChangeArrowheads="1"/>
            </p:cNvSpPr>
            <p:nvPr/>
          </p:nvSpPr>
          <p:spPr bwMode="auto">
            <a:xfrm>
              <a:off x="3648" y="216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ja-JP" sz="2000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>
              <a:off x="5439" y="2175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2" name="Line 11"/>
            <p:cNvSpPr>
              <a:spLocks noChangeShapeType="1"/>
            </p:cNvSpPr>
            <p:nvPr/>
          </p:nvSpPr>
          <p:spPr bwMode="auto">
            <a:xfrm>
              <a:off x="3675" y="2177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3" name="Text Box 12"/>
            <p:cNvSpPr txBox="1">
              <a:spLocks noChangeArrowheads="1"/>
            </p:cNvSpPr>
            <p:nvPr/>
          </p:nvSpPr>
          <p:spPr bwMode="auto">
            <a:xfrm>
              <a:off x="5136" y="2688"/>
              <a:ext cx="30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i="1">
                  <a:latin typeface="Symbol" pitchFamily="18" charset="2"/>
                </a:rPr>
                <a:t>t</a:t>
              </a:r>
              <a:r>
                <a:rPr lang="en-US" altLang="ja-JP" i="1" baseline="30000">
                  <a:latin typeface="Symbol" pitchFamily="18" charset="2"/>
                </a:rPr>
                <a:t> </a:t>
              </a:r>
              <a:r>
                <a:rPr lang="en-US" altLang="ja-JP" baseline="30000">
                  <a:latin typeface="Symbol" pitchFamily="18" charset="2"/>
                </a:rPr>
                <a:t>+</a:t>
              </a:r>
            </a:p>
          </p:txBody>
        </p:sp>
        <p:sp>
          <p:nvSpPr>
            <p:cNvPr id="9234" name="Text Box 13"/>
            <p:cNvSpPr txBox="1">
              <a:spLocks noChangeArrowheads="1"/>
            </p:cNvSpPr>
            <p:nvPr/>
          </p:nvSpPr>
          <p:spPr bwMode="auto">
            <a:xfrm>
              <a:off x="3936" y="2400"/>
              <a:ext cx="717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ja-JP" sz="2800" b="1" i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US" altLang="ja-JP" sz="2800" b="1" baseline="30000">
                  <a:solidFill>
                    <a:srgbClr val="FF0000"/>
                  </a:solidFill>
                  <a:latin typeface="Symbol" pitchFamily="18" charset="2"/>
                </a:rPr>
                <a:t>+</a:t>
              </a:r>
              <a:r>
                <a:rPr lang="en-US" altLang="ja-JP" sz="2800">
                  <a:latin typeface="Times New Roman" pitchFamily="18" charset="0"/>
                </a:rPr>
                <a:t>/</a:t>
              </a:r>
              <a:r>
                <a:rPr lang="en-US" altLang="ja-JP" sz="2800" b="1" i="1">
                  <a:latin typeface="Times New Roman" pitchFamily="18" charset="0"/>
                </a:rPr>
                <a:t>W</a:t>
              </a:r>
              <a:r>
                <a:rPr lang="en-US" altLang="ja-JP" sz="2800" b="1" baseline="30000">
                  <a:latin typeface="Symbol" pitchFamily="18" charset="2"/>
                </a:rPr>
                <a:t>+</a:t>
              </a:r>
            </a:p>
          </p:txBody>
        </p:sp>
        <p:sp>
          <p:nvSpPr>
            <p:cNvPr id="9235" name="Oval 14"/>
            <p:cNvSpPr>
              <a:spLocks noChangeArrowheads="1"/>
            </p:cNvSpPr>
            <p:nvPr/>
          </p:nvSpPr>
          <p:spPr bwMode="auto">
            <a:xfrm>
              <a:off x="4416" y="2203"/>
              <a:ext cx="95" cy="87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 flipV="1">
              <a:off x="3840" y="2256"/>
              <a:ext cx="152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964" y="2822"/>
              <a:ext cx="20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8" name="Line 17"/>
            <p:cNvSpPr>
              <a:spLocks noChangeShapeType="1"/>
            </p:cNvSpPr>
            <p:nvPr/>
          </p:nvSpPr>
          <p:spPr bwMode="auto">
            <a:xfrm>
              <a:off x="4896" y="2885"/>
              <a:ext cx="135" cy="1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39" name="Text Box 18"/>
            <p:cNvSpPr txBox="1">
              <a:spLocks noChangeArrowheads="1"/>
            </p:cNvSpPr>
            <p:nvPr/>
          </p:nvSpPr>
          <p:spPr bwMode="auto">
            <a:xfrm>
              <a:off x="5015" y="2947"/>
              <a:ext cx="32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ja-JP" i="1">
                  <a:latin typeface="Symbol" pitchFamily="18" charset="2"/>
                </a:rPr>
                <a:t>n</a:t>
              </a:r>
              <a:r>
                <a:rPr lang="en-US" altLang="ja-JP" i="1" baseline="-25000">
                  <a:latin typeface="Symbol" pitchFamily="18" charset="2"/>
                </a:rPr>
                <a:t>t</a:t>
              </a:r>
            </a:p>
          </p:txBody>
        </p:sp>
        <p:graphicFrame>
          <p:nvGraphicFramePr>
            <p:cNvPr id="9218" name="Object 19"/>
            <p:cNvGraphicFramePr>
              <a:graphicFrameLocks noChangeAspect="1"/>
            </p:cNvGraphicFramePr>
            <p:nvPr/>
          </p:nvGraphicFramePr>
          <p:xfrm>
            <a:off x="4391" y="1742"/>
            <a:ext cx="584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1" name="Equation" r:id="rId4" imgW="558720" imgH="228600" progId="">
                    <p:embed/>
                  </p:oleObj>
                </mc:Choice>
                <mc:Fallback>
                  <p:oleObj name="Equation" r:id="rId4" imgW="55872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1" y="1742"/>
                          <a:ext cx="584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0" name="Line 20"/>
            <p:cNvSpPr>
              <a:spLocks noChangeShapeType="1"/>
            </p:cNvSpPr>
            <p:nvPr/>
          </p:nvSpPr>
          <p:spPr bwMode="auto">
            <a:xfrm flipH="1">
              <a:off x="4416" y="1920"/>
              <a:ext cx="231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1" name="Line 21"/>
            <p:cNvSpPr>
              <a:spLocks noChangeShapeType="1"/>
            </p:cNvSpPr>
            <p:nvPr/>
          </p:nvSpPr>
          <p:spPr bwMode="auto">
            <a:xfrm>
              <a:off x="4827" y="2822"/>
              <a:ext cx="137" cy="1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42" name="Oval 22"/>
            <p:cNvSpPr>
              <a:spLocks noChangeArrowheads="1"/>
            </p:cNvSpPr>
            <p:nvPr/>
          </p:nvSpPr>
          <p:spPr bwMode="auto">
            <a:xfrm>
              <a:off x="4777" y="2786"/>
              <a:ext cx="67" cy="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4890" y="2423"/>
            <a:ext cx="584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22" name="Equation" r:id="rId6" imgW="558720" imgH="228600" progId="">
                    <p:embed/>
                  </p:oleObj>
                </mc:Choice>
                <mc:Fallback>
                  <p:oleObj name="Equation" r:id="rId6" imgW="55872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0" y="2423"/>
                          <a:ext cx="584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3" name="Line 24"/>
            <p:cNvSpPr>
              <a:spLocks noChangeShapeType="1"/>
            </p:cNvSpPr>
            <p:nvPr/>
          </p:nvSpPr>
          <p:spPr bwMode="auto">
            <a:xfrm flipH="1">
              <a:off x="4782" y="2613"/>
              <a:ext cx="164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37" y="4314636"/>
            <a:ext cx="6313289" cy="72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16880" y="5041289"/>
            <a:ext cx="705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Helvetica Light"/>
                <a:cs typeface="Helvetica Light"/>
              </a:rPr>
              <a:t>B</a:t>
            </a:r>
            <a:r>
              <a:rPr kumimoji="1" lang="en-US" altLang="ja-JP" dirty="0" err="1" smtClean="0">
                <a:latin typeface="Helvetica Light"/>
                <a:cs typeface="Helvetica Light"/>
                <a:sym typeface="Wingdings"/>
              </a:rPr>
              <a:t>D</a:t>
            </a:r>
            <a:r>
              <a:rPr kumimoji="1" lang="en-US" altLang="ja-JP" dirty="0" err="1" smtClean="0">
                <a:sym typeface="Wingdings"/>
              </a:rPr>
              <a:t>l</a:t>
            </a:r>
            <a:r>
              <a:rPr kumimoji="1" lang="en-US" altLang="ja-JP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kumimoji="1" lang="en-US" altLang="ja-JP" dirty="0" smtClean="0">
                <a:sym typeface="Wingdings"/>
              </a:rPr>
              <a:t> </a:t>
            </a:r>
            <a:r>
              <a:rPr kumimoji="1" lang="en-US" altLang="ja-JP" dirty="0" smtClean="0">
                <a:latin typeface="Helvetica Light"/>
                <a:cs typeface="Helvetica Light"/>
                <a:sym typeface="Wingdings"/>
              </a:rPr>
              <a:t>decay is measured precisely; Br(B</a:t>
            </a:r>
            <a:r>
              <a:rPr kumimoji="1" lang="en-US" altLang="ja-JP" baseline="30000" dirty="0" smtClean="0">
                <a:latin typeface="Helvetica Light"/>
                <a:cs typeface="Helvetica Light"/>
                <a:sym typeface="Wingdings"/>
              </a:rPr>
              <a:t>-</a:t>
            </a:r>
            <a:r>
              <a:rPr kumimoji="1" lang="en-US" altLang="ja-JP" dirty="0" smtClean="0">
                <a:latin typeface="Helvetica Light"/>
                <a:cs typeface="Helvetica Light"/>
                <a:sym typeface="Wingdings"/>
              </a:rPr>
              <a:t>D</a:t>
            </a:r>
            <a:r>
              <a:rPr kumimoji="1" lang="en-US" altLang="ja-JP" baseline="30000" dirty="0" smtClean="0">
                <a:latin typeface="Helvetica Light"/>
                <a:cs typeface="Helvetica Light"/>
                <a:sym typeface="Wingdings"/>
              </a:rPr>
              <a:t>0</a:t>
            </a:r>
            <a:r>
              <a:rPr kumimoji="1" lang="en-US" altLang="ja-JP" dirty="0" smtClean="0">
                <a:latin typeface="Helvetica Light"/>
                <a:cs typeface="Helvetica Light"/>
                <a:sym typeface="Wingdings"/>
              </a:rPr>
              <a:t>l</a:t>
            </a:r>
            <a:r>
              <a:rPr kumimoji="1" lang="en-US" altLang="ja-JP" dirty="0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kumimoji="1" lang="en-US" altLang="ja-JP" dirty="0" smtClean="0">
                <a:latin typeface="Helvetica Light"/>
                <a:cs typeface="Helvetica Light"/>
                <a:sym typeface="Wingdings"/>
              </a:rPr>
              <a:t>) = (2.26±0.11)% </a:t>
            </a:r>
            <a:endParaRPr kumimoji="1" lang="ja-JP" altLang="en-US" dirty="0">
              <a:latin typeface="Helvetica Light"/>
              <a:cs typeface="Helvetica Ligh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00376" y="6367977"/>
            <a:ext cx="521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elvetica Light"/>
                <a:cs typeface="Helvetica Light"/>
              </a:rPr>
              <a:t>M. Tanaka, R. Watanabe, PRD87,</a:t>
            </a:r>
            <a:r>
              <a:rPr kumimoji="1" lang="en-US" altLang="ja-JP" dirty="0">
                <a:latin typeface="Helvetica Light"/>
                <a:cs typeface="Helvetica Light"/>
              </a:rPr>
              <a:t> </a:t>
            </a:r>
            <a:r>
              <a:rPr kumimoji="1" lang="en-US" altLang="ja-JP" dirty="0" smtClean="0">
                <a:latin typeface="Helvetica Light"/>
                <a:cs typeface="Helvetica Light"/>
              </a:rPr>
              <a:t>034028 (2013)</a:t>
            </a:r>
            <a:endParaRPr kumimoji="1" lang="ja-JP" altLang="en-US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Lucida Grande" charset="0"/>
              </a:rPr>
              <a:t>B→D</a:t>
            </a:r>
            <a:r>
              <a:rPr lang="en-US" altLang="ja-JP" baseline="32000" dirty="0"/>
              <a:t>(*)</a:t>
            </a:r>
            <a:r>
              <a:rPr lang="en-US" altLang="ja-JP" dirty="0" err="1">
                <a:cs typeface="Lucida Grande" charset="0"/>
              </a:rPr>
              <a:t>τν</a:t>
            </a:r>
            <a:r>
              <a:rPr lang="en-US" altLang="ja-JP" dirty="0">
                <a:cs typeface="Lucida Grande" charset="0"/>
              </a:rPr>
              <a:t> from </a:t>
            </a:r>
            <a:r>
              <a:rPr lang="en-US" altLang="ja-JP" dirty="0" err="1">
                <a:cs typeface="Lucida Grande" charset="0"/>
              </a:rPr>
              <a:t>BaBar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角丸四角形 4"/>
          <p:cNvSpPr/>
          <p:nvPr/>
        </p:nvSpPr>
        <p:spPr>
          <a:xfrm>
            <a:off x="399604" y="4304532"/>
            <a:ext cx="4754538" cy="2344043"/>
          </a:xfrm>
          <a:prstGeom prst="roundRect">
            <a:avLst>
              <a:gd name="adj" fmla="val 9496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7922" y="4405684"/>
            <a:ext cx="5420321" cy="2130847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smtClean="0">
                <a:cs typeface="Lucida Grande" charset="0"/>
              </a:rPr>
              <a:t>R(D) = B(Dτν) / B(Dlν) = 				0.440±0.058±0.042</a:t>
            </a:r>
            <a:endParaRPr lang="en-US" altLang="ja-JP" sz="2000" smtClean="0"/>
          </a:p>
          <a:p>
            <a:r>
              <a:rPr lang="en-US" altLang="ja-JP" sz="2000" smtClean="0"/>
              <a:t>R(D</a:t>
            </a:r>
            <a:r>
              <a:rPr lang="en-US" altLang="ja-JP" sz="2000" baseline="32000" smtClean="0"/>
              <a:t>*</a:t>
            </a:r>
            <a:r>
              <a:rPr lang="en-US" altLang="ja-JP" sz="2000" smtClean="0"/>
              <a:t>) = B(D</a:t>
            </a:r>
            <a:r>
              <a:rPr lang="en-US" altLang="ja-JP" sz="2000" baseline="32000" smtClean="0"/>
              <a:t>*</a:t>
            </a:r>
            <a:r>
              <a:rPr lang="en-US" altLang="ja-JP" sz="2000" smtClean="0">
                <a:cs typeface="Lucida Grande" charset="0"/>
              </a:rPr>
              <a:t>τν) / B(D</a:t>
            </a:r>
            <a:r>
              <a:rPr lang="en-US" altLang="ja-JP" sz="2000" baseline="32000" smtClean="0"/>
              <a:t>*</a:t>
            </a:r>
            <a:r>
              <a:rPr lang="en-US" altLang="ja-JP" sz="2000" smtClean="0">
                <a:cs typeface="Lucida Grande" charset="0"/>
              </a:rPr>
              <a:t>lν) =				0.332±0.024±0.018</a:t>
            </a:r>
          </a:p>
          <a:p>
            <a:r>
              <a:rPr lang="en-US" altLang="ja-JP" sz="2000" smtClean="0">
                <a:solidFill>
                  <a:srgbClr val="008000"/>
                </a:solidFill>
                <a:ea typeface="ＭＳ Ｐゴシック" charset="0"/>
              </a:rPr>
              <a:t>Systematic uncertainties from</a:t>
            </a:r>
            <a:br>
              <a:rPr lang="en-US" altLang="ja-JP" sz="2000" smtClean="0">
                <a:solidFill>
                  <a:srgbClr val="008000"/>
                </a:solidFill>
                <a:ea typeface="ＭＳ Ｐゴシック" charset="0"/>
              </a:rPr>
            </a:br>
            <a:r>
              <a:rPr lang="en-US" altLang="ja-JP" sz="2000" smtClean="0">
                <a:solidFill>
                  <a:srgbClr val="008000"/>
                </a:solidFill>
                <a:ea typeface="ＭＳ Ｐゴシック" charset="0"/>
              </a:rPr>
              <a:t>D</a:t>
            </a:r>
            <a:r>
              <a:rPr lang="en-US" altLang="ja-JP" sz="2000" baseline="32000" smtClean="0">
                <a:solidFill>
                  <a:srgbClr val="008000"/>
                </a:solidFill>
                <a:ea typeface="ＭＳ Ｐゴシック" charset="0"/>
              </a:rPr>
              <a:t>**</a:t>
            </a:r>
            <a:r>
              <a:rPr lang="en-US" altLang="ja-JP" sz="2000" smtClean="0">
                <a:solidFill>
                  <a:srgbClr val="008000"/>
                </a:solidFill>
                <a:ea typeface="ＭＳ Ｐゴシック" charset="0"/>
              </a:rPr>
              <a:t> BG, BG PDFs, BG yields, etc.</a:t>
            </a:r>
          </a:p>
          <a:p>
            <a:endParaRPr lang="en-US" altLang="ja-JP" sz="2000" dirty="0">
              <a:solidFill>
                <a:srgbClr val="008000"/>
              </a:solidFill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732234" y="5950816"/>
            <a:ext cx="3920133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altLang="ja-JP" sz="2000" dirty="0">
              <a:solidFill>
                <a:srgbClr val="004080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399604" y="1397496"/>
            <a:ext cx="5188148" cy="279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PRL 109, 101802 (2012).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arXiv:1303.0571, submitted to PRD.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Use </a:t>
            </a:r>
            <a:r>
              <a:rPr lang="en-US" altLang="ja-JP" sz="2100" dirty="0">
                <a:solidFill>
                  <a:srgbClr val="008000"/>
                </a:solidFill>
                <a:latin typeface="Helvetica Light"/>
                <a:ea typeface="ＭＳ Ｐゴシック" charset="0"/>
                <a:cs typeface="Helvetica Light"/>
              </a:rPr>
              <a:t>471 M BB</a:t>
            </a:r>
            <a:r>
              <a:rPr lang="en-US" altLang="ja-JP" sz="21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 (full data).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 dirty="0">
                <a:solidFill>
                  <a:srgbClr val="008000"/>
                </a:solidFill>
                <a:latin typeface="Helvetica Light"/>
                <a:ea typeface="ＭＳ Ｐゴシック" charset="0"/>
                <a:cs typeface="Helvetica Light"/>
              </a:rPr>
              <a:t>Improved </a:t>
            </a:r>
            <a:r>
              <a:rPr lang="en-US" altLang="ja-JP" sz="2100" dirty="0" err="1">
                <a:solidFill>
                  <a:srgbClr val="008000"/>
                </a:solidFill>
                <a:latin typeface="Helvetica Light"/>
                <a:ea typeface="ＭＳ Ｐゴシック" charset="0"/>
                <a:cs typeface="Helvetica Light"/>
              </a:rPr>
              <a:t>hadronic</a:t>
            </a:r>
            <a:r>
              <a:rPr lang="en-US" altLang="ja-JP" sz="2100" dirty="0">
                <a:solidFill>
                  <a:srgbClr val="008000"/>
                </a:solidFill>
                <a:latin typeface="Helvetica Light"/>
                <a:ea typeface="ＭＳ Ｐゴシック" charset="0"/>
                <a:cs typeface="Helvetica Light"/>
              </a:rPr>
              <a:t> tag</a:t>
            </a:r>
            <a:r>
              <a:rPr lang="en-US" altLang="ja-JP" sz="21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 by more modes.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 dirty="0">
                <a:solidFill>
                  <a:srgbClr val="008000"/>
                </a:solidFill>
                <a:latin typeface="Helvetica Light"/>
                <a:ea typeface="ＭＳ Ｐゴシック" charset="0"/>
                <a:cs typeface="Helvetica Light"/>
              </a:rPr>
              <a:t>Boosted decision tree</a:t>
            </a:r>
            <a:r>
              <a:rPr lang="en-US" altLang="ja-JP" sz="21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 for event selection.</a:t>
            </a: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938243" y="479971"/>
            <a:ext cx="2820665" cy="6056561"/>
            <a:chOff x="0" y="0"/>
            <a:chExt cx="2527" cy="5425"/>
          </a:xfrm>
        </p:grpSpPr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0" y="0"/>
              <a:ext cx="2527" cy="4897"/>
              <a:chOff x="0" y="0"/>
              <a:chExt cx="2527" cy="4897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2527" cy="4897"/>
                <a:chOff x="0" y="0"/>
                <a:chExt cx="2527" cy="4897"/>
              </a:xfrm>
            </p:grpSpPr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2527" cy="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4609"/>
                  <a:ext cx="118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Rectangle 9"/>
              <p:cNvSpPr>
                <a:spLocks/>
              </p:cNvSpPr>
              <p:nvPr/>
            </p:nvSpPr>
            <p:spPr bwMode="auto">
              <a:xfrm>
                <a:off x="1469" y="2913"/>
                <a:ext cx="276" cy="193"/>
              </a:xfrm>
              <a:prstGeom prst="rect">
                <a:avLst/>
              </a:prstGeom>
              <a:noFill/>
              <a:ln w="25400" cap="flat">
                <a:solidFill>
                  <a:srgbClr val="800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sz="1400">
                    <a:solidFill>
                      <a:srgbClr val="800000"/>
                    </a:solidFill>
                    <a:ea typeface="ＭＳ Ｐゴシック" charset="0"/>
                    <a:cs typeface="Lucida Grande" charset="0"/>
                  </a:rPr>
                  <a:t>Dτν</a:t>
                </a:r>
              </a:p>
            </p:txBody>
          </p:sp>
          <p:sp>
            <p:nvSpPr>
              <p:cNvPr id="14" name="Rectangle 10"/>
              <p:cNvSpPr>
                <a:spLocks/>
              </p:cNvSpPr>
              <p:nvPr/>
            </p:nvSpPr>
            <p:spPr bwMode="auto">
              <a:xfrm>
                <a:off x="1469" y="629"/>
                <a:ext cx="276" cy="193"/>
              </a:xfrm>
              <a:prstGeom prst="rect">
                <a:avLst/>
              </a:prstGeom>
              <a:noFill/>
              <a:ln w="25400" cap="flat">
                <a:solidFill>
                  <a:srgbClr val="80004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sz="1400">
                    <a:solidFill>
                      <a:srgbClr val="800000"/>
                    </a:solidFill>
                    <a:ea typeface="ＭＳ Ｐゴシック" charset="0"/>
                    <a:cs typeface="Lucida Grande" charset="0"/>
                  </a:rPr>
                  <a:t>Dτν</a:t>
                </a:r>
              </a:p>
            </p:txBody>
          </p:sp>
          <p:sp>
            <p:nvSpPr>
              <p:cNvPr id="15" name="Rectangle 11"/>
              <p:cNvSpPr>
                <a:spLocks/>
              </p:cNvSpPr>
              <p:nvPr/>
            </p:nvSpPr>
            <p:spPr bwMode="auto">
              <a:xfrm>
                <a:off x="1980" y="797"/>
                <a:ext cx="310" cy="193"/>
              </a:xfrm>
              <a:prstGeom prst="rect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Lucida Grande" charset="0"/>
                  </a:rPr>
                  <a:t>τν</a:t>
                </a:r>
              </a:p>
            </p:txBody>
          </p:sp>
          <p:sp>
            <p:nvSpPr>
              <p:cNvPr id="16" name="Rectangle 12"/>
              <p:cNvSpPr>
                <a:spLocks/>
              </p:cNvSpPr>
              <p:nvPr/>
            </p:nvSpPr>
            <p:spPr bwMode="auto">
              <a:xfrm>
                <a:off x="1979" y="3085"/>
                <a:ext cx="310" cy="193"/>
              </a:xfrm>
              <a:prstGeom prst="rect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Lucida Grande" charset="0"/>
                  </a:rPr>
                  <a:t>τν</a:t>
                </a:r>
              </a:p>
            </p:txBody>
          </p:sp>
          <p:sp>
            <p:nvSpPr>
              <p:cNvPr id="17" name="Rectangle 13"/>
              <p:cNvSpPr>
                <a:spLocks/>
              </p:cNvSpPr>
              <p:nvPr/>
            </p:nvSpPr>
            <p:spPr bwMode="auto">
              <a:xfrm>
                <a:off x="1979" y="4221"/>
                <a:ext cx="310" cy="193"/>
              </a:xfrm>
              <a:prstGeom prst="rect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Lucida Grande" charset="0"/>
                  </a:rPr>
                  <a:t>τν</a:t>
                </a:r>
              </a:p>
            </p:txBody>
          </p:sp>
          <p:sp>
            <p:nvSpPr>
              <p:cNvPr id="18" name="Rectangle 14"/>
              <p:cNvSpPr>
                <a:spLocks/>
              </p:cNvSpPr>
              <p:nvPr/>
            </p:nvSpPr>
            <p:spPr bwMode="auto">
              <a:xfrm>
                <a:off x="1979" y="1941"/>
                <a:ext cx="310" cy="193"/>
              </a:xfrm>
              <a:prstGeom prst="rect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00800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008000"/>
                    </a:solidFill>
                    <a:ea typeface="ＭＳ Ｐゴシック" charset="0"/>
                    <a:cs typeface="Lucida Grande" charset="0"/>
                  </a:rPr>
                  <a:t>τν</a:t>
                </a:r>
              </a:p>
            </p:txBody>
          </p:sp>
          <p:sp>
            <p:nvSpPr>
              <p:cNvPr id="19" name="Rectangle 15"/>
              <p:cNvSpPr>
                <a:spLocks/>
              </p:cNvSpPr>
              <p:nvPr/>
            </p:nvSpPr>
            <p:spPr bwMode="auto">
              <a:xfrm>
                <a:off x="460" y="685"/>
                <a:ext cx="24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400">
                    <a:solidFill>
                      <a:srgbClr val="808000"/>
                    </a:solidFill>
                    <a:ea typeface="ＭＳ Ｐゴシック" charset="0"/>
                    <a:cs typeface="Lucida Grande" charset="0"/>
                  </a:rPr>
                  <a:t>Dlν</a:t>
                </a:r>
              </a:p>
            </p:txBody>
          </p:sp>
          <p:sp>
            <p:nvSpPr>
              <p:cNvPr id="20" name="Rectangle 16"/>
              <p:cNvSpPr>
                <a:spLocks/>
              </p:cNvSpPr>
              <p:nvPr/>
            </p:nvSpPr>
            <p:spPr bwMode="auto">
              <a:xfrm>
                <a:off x="431" y="405"/>
                <a:ext cx="287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Lucida Grande" charset="0"/>
                  </a:rPr>
                  <a:t>lν</a:t>
                </a:r>
              </a:p>
            </p:txBody>
          </p:sp>
          <p:sp>
            <p:nvSpPr>
              <p:cNvPr id="21" name="Rectangle 17"/>
              <p:cNvSpPr>
                <a:spLocks/>
              </p:cNvSpPr>
              <p:nvPr/>
            </p:nvSpPr>
            <p:spPr bwMode="auto">
              <a:xfrm>
                <a:off x="408" y="1897"/>
                <a:ext cx="24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400">
                    <a:solidFill>
                      <a:srgbClr val="808000"/>
                    </a:solidFill>
                    <a:ea typeface="ＭＳ Ｐゴシック" charset="0"/>
                    <a:cs typeface="Lucida Grande" charset="0"/>
                  </a:rPr>
                  <a:t>Dlν</a:t>
                </a:r>
              </a:p>
            </p:txBody>
          </p:sp>
          <p:sp>
            <p:nvSpPr>
              <p:cNvPr id="22" name="Rectangle 18"/>
              <p:cNvSpPr>
                <a:spLocks/>
              </p:cNvSpPr>
              <p:nvPr/>
            </p:nvSpPr>
            <p:spPr bwMode="auto">
              <a:xfrm>
                <a:off x="392" y="1617"/>
                <a:ext cx="287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Lucida Grande" charset="0"/>
                  </a:rPr>
                  <a:t>lν</a:t>
                </a:r>
              </a:p>
            </p:txBody>
          </p:sp>
          <p:sp>
            <p:nvSpPr>
              <p:cNvPr id="23" name="Rectangle 19"/>
              <p:cNvSpPr>
                <a:spLocks/>
              </p:cNvSpPr>
              <p:nvPr/>
            </p:nvSpPr>
            <p:spPr bwMode="auto">
              <a:xfrm>
                <a:off x="464" y="2985"/>
                <a:ext cx="241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400">
                    <a:solidFill>
                      <a:srgbClr val="808000"/>
                    </a:solidFill>
                    <a:ea typeface="ＭＳ Ｐゴシック" charset="0"/>
                    <a:cs typeface="Lucida Grande" charset="0"/>
                  </a:rPr>
                  <a:t>Dlν</a:t>
                </a:r>
              </a:p>
            </p:txBody>
          </p:sp>
          <p:sp>
            <p:nvSpPr>
              <p:cNvPr id="24" name="Rectangle 20"/>
              <p:cNvSpPr>
                <a:spLocks/>
              </p:cNvSpPr>
              <p:nvPr/>
            </p:nvSpPr>
            <p:spPr bwMode="auto">
              <a:xfrm>
                <a:off x="432" y="2705"/>
                <a:ext cx="287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Lucida Grande" charset="0"/>
                  </a:rPr>
                  <a:t>lν</a:t>
                </a:r>
              </a:p>
            </p:txBody>
          </p:sp>
          <p:sp>
            <p:nvSpPr>
              <p:cNvPr id="25" name="Rectangle 21"/>
              <p:cNvSpPr>
                <a:spLocks/>
              </p:cNvSpPr>
              <p:nvPr/>
            </p:nvSpPr>
            <p:spPr bwMode="auto">
              <a:xfrm>
                <a:off x="424" y="3873"/>
                <a:ext cx="287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1400" baseline="32000">
                    <a:solidFill>
                      <a:srgbClr val="400080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1400">
                    <a:solidFill>
                      <a:srgbClr val="400080"/>
                    </a:solidFill>
                    <a:ea typeface="ＭＳ Ｐゴシック" charset="0"/>
                    <a:cs typeface="Lucida Grande" charset="0"/>
                  </a:rPr>
                  <a:t>lν</a:t>
                </a:r>
              </a:p>
            </p:txBody>
          </p:sp>
        </p:grpSp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921"/>
              <a:ext cx="1587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939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9448"/>
            <a:ext cx="8229600" cy="990600"/>
          </a:xfrm>
        </p:spPr>
        <p:txBody>
          <a:bodyPr/>
          <a:lstStyle/>
          <a:p>
            <a:r>
              <a:rPr lang="en-US" altLang="ja-JP" dirty="0">
                <a:cs typeface="Lucida Grande" charset="0"/>
              </a:rPr>
              <a:t>B→D</a:t>
            </a:r>
            <a:r>
              <a:rPr lang="en-US" altLang="ja-JP" baseline="32000" dirty="0"/>
              <a:t>(*)</a:t>
            </a:r>
            <a:r>
              <a:rPr lang="en-US" altLang="ja-JP" dirty="0" err="1">
                <a:cs typeface="Lucida Grande" charset="0"/>
              </a:rPr>
              <a:t>τν</a:t>
            </a:r>
            <a:r>
              <a:rPr lang="en-US" altLang="ja-JP" dirty="0">
                <a:cs typeface="Lucida Grande" charset="0"/>
              </a:rPr>
              <a:t> from </a:t>
            </a:r>
            <a:r>
              <a:rPr lang="en-US" altLang="ja-JP" dirty="0" err="1">
                <a:cs typeface="Lucida Grande" charset="0"/>
              </a:rPr>
              <a:t>BaBar</a:t>
            </a:r>
            <a:r>
              <a:rPr lang="en-US" altLang="ja-JP" dirty="0">
                <a:cs typeface="Lucida Grande" charset="0"/>
              </a:rPr>
              <a:t> and SM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44044" y="1254584"/>
            <a:ext cx="6715125" cy="1672084"/>
            <a:chOff x="0" y="0"/>
            <a:chExt cx="6016" cy="149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0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1120"/>
              <a:ext cx="60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1194" y="504"/>
              <a:ext cx="0" cy="600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1323" y="655"/>
              <a:ext cx="4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100">
                  <a:solidFill>
                    <a:srgbClr val="333333"/>
                  </a:solidFill>
                  <a:ea typeface="ＭＳ Ｐゴシック" charset="0"/>
                  <a:cs typeface="Lucida Grande" charset="0"/>
                </a:rPr>
                <a:t>2.0σ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4349" y="504"/>
              <a:ext cx="0" cy="600"/>
            </a:xfrm>
            <a:prstGeom prst="line">
              <a:avLst/>
            </a:prstGeom>
            <a:noFill/>
            <a:ln w="38100" cap="flat">
              <a:solidFill>
                <a:srgbClr val="333333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1" name="Rectangle 7"/>
            <p:cNvSpPr>
              <a:spLocks/>
            </p:cNvSpPr>
            <p:nvPr/>
          </p:nvSpPr>
          <p:spPr bwMode="auto">
            <a:xfrm>
              <a:off x="4480" y="659"/>
              <a:ext cx="48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100">
                  <a:solidFill>
                    <a:srgbClr val="333333"/>
                  </a:solidFill>
                  <a:ea typeface="ＭＳ Ｐゴシック" charset="0"/>
                  <a:cs typeface="Lucida Grande" charset="0"/>
                </a:rPr>
                <a:t>2.7σ</a:t>
              </a:r>
            </a:p>
          </p:txBody>
        </p:sp>
      </p:grp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4" y="3860850"/>
            <a:ext cx="4315502" cy="21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/>
          </p:cNvSpPr>
          <p:nvPr/>
        </p:nvSpPr>
        <p:spPr bwMode="auto">
          <a:xfrm>
            <a:off x="4793456" y="3883416"/>
            <a:ext cx="3893344" cy="11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The possibility that the measured R(D) and R(D</a:t>
            </a:r>
            <a:r>
              <a:rPr lang="en-US" altLang="ja-JP" sz="2000" baseline="32000" dirty="0">
                <a:latin typeface="Helvetica Light"/>
                <a:ea typeface="ＭＳ Ｐゴシック" charset="0"/>
                <a:cs typeface="Helvetica Light"/>
              </a:rPr>
              <a:t>*</a:t>
            </a:r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) both agree with the SM predictions is </a:t>
            </a:r>
            <a:r>
              <a:rPr lang="en-US" altLang="ja-JP" sz="20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excluded at the 3.4σ level</a:t>
            </a:r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.</a:t>
            </a:r>
          </a:p>
        </p:txBody>
      </p:sp>
      <p:sp>
        <p:nvSpPr>
          <p:cNvPr id="14" name="Rectangle 11"/>
          <p:cNvSpPr>
            <a:spLocks/>
          </p:cNvSpPr>
          <p:nvPr/>
        </p:nvSpPr>
        <p:spPr bwMode="auto">
          <a:xfrm>
            <a:off x="1285045" y="3036903"/>
            <a:ext cx="6951189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1500" i="1" dirty="0">
                <a:solidFill>
                  <a:srgbClr val="4C4C4C"/>
                </a:solidFill>
                <a:ea typeface="ＭＳ Ｐゴシック" charset="0"/>
                <a:cs typeface="Futura" charset="0"/>
              </a:rPr>
              <a:t>SM expectations in S. </a:t>
            </a:r>
            <a:r>
              <a:rPr lang="en-US" altLang="ja-JP" sz="1500" i="1" dirty="0" err="1">
                <a:solidFill>
                  <a:srgbClr val="4C4C4C"/>
                </a:solidFill>
                <a:ea typeface="ＭＳ Ｐゴシック" charset="0"/>
                <a:cs typeface="Futura" charset="0"/>
              </a:rPr>
              <a:t>Fajfer</a:t>
            </a:r>
            <a:r>
              <a:rPr lang="en-US" altLang="ja-JP" sz="1500" i="1" dirty="0">
                <a:solidFill>
                  <a:srgbClr val="4C4C4C"/>
                </a:solidFill>
                <a:ea typeface="ＭＳ Ｐゴシック" charset="0"/>
                <a:cs typeface="Futura" charset="0"/>
              </a:rPr>
              <a:t>, J. </a:t>
            </a:r>
            <a:r>
              <a:rPr lang="en-US" altLang="ja-JP" sz="1500" i="1" dirty="0" err="1">
                <a:solidFill>
                  <a:srgbClr val="4C4C4C"/>
                </a:solidFill>
                <a:ea typeface="ＭＳ Ｐゴシック" charset="0"/>
                <a:cs typeface="Futura" charset="0"/>
              </a:rPr>
              <a:t>Kamenik</a:t>
            </a:r>
            <a:r>
              <a:rPr lang="en-US" altLang="ja-JP" sz="1500" i="1" dirty="0">
                <a:solidFill>
                  <a:srgbClr val="4C4C4C"/>
                </a:solidFill>
                <a:ea typeface="ＭＳ Ｐゴシック" charset="0"/>
                <a:cs typeface="Futura" charset="0"/>
              </a:rPr>
              <a:t>, I. </a:t>
            </a:r>
            <a:r>
              <a:rPr lang="en-US" altLang="ja-JP" sz="1500" i="1" dirty="0" err="1">
                <a:solidFill>
                  <a:srgbClr val="4C4C4C"/>
                </a:solidFill>
                <a:ea typeface="ＭＳ Ｐゴシック" charset="0"/>
                <a:cs typeface="Futura" charset="0"/>
              </a:rPr>
              <a:t>Nisandzic</a:t>
            </a:r>
            <a:r>
              <a:rPr lang="en-US" altLang="ja-JP" sz="1500" i="1" dirty="0">
                <a:solidFill>
                  <a:srgbClr val="4C4C4C"/>
                </a:solidFill>
                <a:ea typeface="ＭＳ Ｐゴシック" charset="0"/>
                <a:cs typeface="Futura" charset="0"/>
              </a:rPr>
              <a:t>, PRD 85, 094025 (2012).</a:t>
            </a:r>
          </a:p>
        </p:txBody>
      </p:sp>
      <p:sp>
        <p:nvSpPr>
          <p:cNvPr id="15" name="Rectangle 12"/>
          <p:cNvSpPr>
            <a:spLocks/>
          </p:cNvSpPr>
          <p:nvPr/>
        </p:nvSpPr>
        <p:spPr bwMode="auto">
          <a:xfrm>
            <a:off x="5009555" y="5279623"/>
            <a:ext cx="35198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(</a:t>
            </a:r>
            <a:r>
              <a:rPr lang="en-US" altLang="ja-JP" sz="2000" dirty="0" err="1">
                <a:latin typeface="Helvetica Light"/>
                <a:ea typeface="ＭＳ Ｐゴシック" charset="0"/>
                <a:cs typeface="Helvetica Light"/>
              </a:rPr>
              <a:t>σ</a:t>
            </a:r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 for 1-D Gaussian function)</a:t>
            </a:r>
          </a:p>
        </p:txBody>
      </p:sp>
    </p:spTree>
    <p:extLst>
      <p:ext uri="{BB962C8B-B14F-4D97-AF65-F5344CB8AC3E}">
        <p14:creationId xmlns:p14="http://schemas.microsoft.com/office/powerpoint/2010/main" val="88523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407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cs typeface="Lucida Grande" charset="0"/>
              </a:rPr>
              <a:t>B→D</a:t>
            </a:r>
            <a:r>
              <a:rPr lang="en-US" altLang="ja-JP" sz="3200" baseline="32000" dirty="0"/>
              <a:t>(*)</a:t>
            </a:r>
            <a:r>
              <a:rPr lang="en-US" altLang="ja-JP" sz="3200" dirty="0" err="1">
                <a:cs typeface="Lucida Grande" charset="0"/>
              </a:rPr>
              <a:t>τν</a:t>
            </a:r>
            <a:r>
              <a:rPr lang="en-US" altLang="ja-JP" sz="3200" dirty="0">
                <a:cs typeface="Lucida Grande" charset="0"/>
              </a:rPr>
              <a:t> from </a:t>
            </a:r>
            <a:r>
              <a:rPr lang="en-US" altLang="ja-JP" sz="3200" dirty="0" err="1">
                <a:cs typeface="Lucida Grande" charset="0"/>
              </a:rPr>
              <a:t>BaBar</a:t>
            </a:r>
            <a:r>
              <a:rPr lang="en-US" altLang="ja-JP" sz="3200" dirty="0">
                <a:cs typeface="Lucida Grande" charset="0"/>
              </a:rPr>
              <a:t> and Type-II 2HDM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774650" y="4201418"/>
            <a:ext cx="3598664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700">
                <a:solidFill>
                  <a:srgbClr val="0000FF"/>
                </a:solidFill>
                <a:ea typeface="ＭＳ Ｐゴシック" charset="0"/>
                <a:cs typeface="Futura" charset="0"/>
              </a:rPr>
              <a:t>Blue: this result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, </a:t>
            </a:r>
            <a:r>
              <a:rPr lang="en-US" altLang="ja-JP" sz="1700">
                <a:solidFill>
                  <a:srgbClr val="FF0000"/>
                </a:solidFill>
                <a:ea typeface="ＭＳ Ｐゴシック" charset="0"/>
                <a:cs typeface="Futura" charset="0"/>
              </a:rPr>
              <a:t>red: Type-II 2HDM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41" y="1285875"/>
            <a:ext cx="2897684" cy="231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580930" y="2303859"/>
            <a:ext cx="652984" cy="68089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10800000" flipH="1">
            <a:off x="4584278" y="2668861"/>
            <a:ext cx="650751" cy="437555"/>
          </a:xfrm>
          <a:prstGeom prst="line">
            <a:avLst/>
          </a:prstGeom>
          <a:noFill/>
          <a:ln w="38100" cap="flat">
            <a:solidFill>
              <a:srgbClr val="008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4884539" y="3960316"/>
            <a:ext cx="3929063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5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Exp. R(D</a:t>
            </a:r>
            <a:r>
              <a:rPr lang="en-US" altLang="ja-JP" sz="1500" baseline="320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(*)</a:t>
            </a:r>
            <a:r>
              <a:rPr lang="en-US" altLang="ja-JP" sz="15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) dependency mainly from m</a:t>
            </a:r>
            <a:r>
              <a:rPr lang="en-US" altLang="ja-JP" sz="1500" baseline="-60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miss</a:t>
            </a:r>
            <a:r>
              <a:rPr lang="en-US" altLang="ja-JP" sz="1500" baseline="320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2</a:t>
            </a:r>
            <a:r>
              <a:rPr lang="en-US" altLang="ja-JP" sz="15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 dependency (reflection of q</a:t>
            </a:r>
            <a:r>
              <a:rPr lang="en-US" altLang="ja-JP" sz="1500" baseline="320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2</a:t>
            </a:r>
            <a:r>
              <a:rPr lang="en-US" altLang="ja-JP" sz="15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 </a:t>
            </a:r>
            <a:r>
              <a:rPr lang="en-US" altLang="ja-JP" sz="1500" dirty="0" smtClean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dependence)</a:t>
            </a:r>
            <a:r>
              <a:rPr lang="en-US" altLang="ja-JP" sz="1500" dirty="0">
                <a:solidFill>
                  <a:srgbClr val="8000FF"/>
                </a:solidFill>
                <a:latin typeface="Helvetica Light"/>
                <a:ea typeface="ＭＳ Ｐゴシック" charset="0"/>
                <a:cs typeface="Helvetica Light"/>
              </a:rPr>
              <a:t>.</a:t>
            </a: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17922" y="1357313"/>
            <a:ext cx="3723680" cy="2810619"/>
            <a:chOff x="0" y="0"/>
            <a:chExt cx="3336" cy="2518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" y="0"/>
              <a:ext cx="3165" cy="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205"/>
              <a:ext cx="180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6"/>
              <a:ext cx="360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36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2"/>
          <p:cNvSpPr>
            <a:spLocks/>
          </p:cNvSpPr>
          <p:nvPr/>
        </p:nvSpPr>
        <p:spPr bwMode="auto">
          <a:xfrm>
            <a:off x="4330898" y="4960441"/>
            <a:ext cx="45005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The combination of R(D) and R(D</a:t>
            </a:r>
            <a:r>
              <a:rPr lang="en-US" altLang="ja-JP" sz="2000" baseline="32000" dirty="0">
                <a:latin typeface="Helvetica Light"/>
                <a:ea typeface="ＭＳ Ｐゴシック" charset="0"/>
                <a:cs typeface="Helvetica Light"/>
              </a:rPr>
              <a:t>*</a:t>
            </a:r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) </a:t>
            </a:r>
            <a:r>
              <a:rPr lang="en-US" altLang="ja-JP" sz="20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excludes the Type-II 2HDM at 99.8% C.L. for any value of tanβ/</a:t>
            </a:r>
            <a:r>
              <a:rPr lang="en-US" altLang="ja-JP" sz="2000" dirty="0" err="1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m</a:t>
            </a:r>
            <a:r>
              <a:rPr lang="en-US" altLang="ja-JP" sz="2000" baseline="-6000" dirty="0" err="1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H</a:t>
            </a:r>
            <a:r>
              <a:rPr lang="en-US" altLang="ja-JP" sz="2000" dirty="0">
                <a:latin typeface="Helvetica Light"/>
                <a:ea typeface="ＭＳ Ｐゴシック" charset="0"/>
                <a:cs typeface="Helvetica Light"/>
              </a:rPr>
              <a:t>.</a:t>
            </a:r>
          </a:p>
        </p:txBody>
      </p:sp>
      <p:sp>
        <p:nvSpPr>
          <p:cNvPr id="16" name="Rectangle 13"/>
          <p:cNvSpPr>
            <a:spLocks/>
          </p:cNvSpPr>
          <p:nvPr/>
        </p:nvSpPr>
        <p:spPr bwMode="auto">
          <a:xfrm>
            <a:off x="6708428" y="2553324"/>
            <a:ext cx="2693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400">
                <a:solidFill>
                  <a:srgbClr val="0000FF"/>
                </a:solidFill>
                <a:ea typeface="ＭＳ Ｐゴシック" charset="0"/>
                <a:cs typeface="Futura" charset="0"/>
              </a:rPr>
              <a:t>SM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5398173" y="3623171"/>
            <a:ext cx="33070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1600" dirty="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(</a:t>
            </a:r>
            <a:r>
              <a:rPr lang="en-US" altLang="ja-JP" sz="16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The values indicated for tanβ/</a:t>
            </a:r>
            <a:r>
              <a:rPr lang="en-US" altLang="ja-JP" sz="1600" dirty="0" err="1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m</a:t>
            </a:r>
            <a:r>
              <a:rPr lang="en-US" altLang="ja-JP" sz="1600" baseline="-6000" dirty="0" err="1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H</a:t>
            </a:r>
            <a:r>
              <a:rPr lang="en-US" altLang="ja-JP" sz="16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.)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7474148" y="1447472"/>
            <a:ext cx="73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1300">
                <a:solidFill>
                  <a:srgbClr val="008000"/>
                </a:solidFill>
                <a:ea typeface="ＭＳ Ｐゴシック" charset="0"/>
                <a:cs typeface="Futura" charset="0"/>
              </a:rPr>
              <a:t>0.5 GeV</a:t>
            </a:r>
            <a:r>
              <a:rPr lang="en-US" altLang="ja-JP" sz="1300" baseline="32000">
                <a:solidFill>
                  <a:srgbClr val="008000"/>
                </a:solidFill>
                <a:ea typeface="ＭＳ Ｐゴシック" charset="0"/>
                <a:cs typeface="Futura" charset="0"/>
              </a:rPr>
              <a:t>−1</a:t>
            </a:r>
          </a:p>
          <a:p>
            <a:pPr algn="l"/>
            <a:r>
              <a:rPr lang="en-US" altLang="ja-JP" sz="1300">
                <a:solidFill>
                  <a:srgbClr val="333333"/>
                </a:solidFill>
                <a:ea typeface="ＭＳ Ｐゴシック" charset="0"/>
                <a:cs typeface="Futura" charset="0"/>
              </a:rPr>
              <a:t>1.0 GeV</a:t>
            </a:r>
            <a:r>
              <a:rPr lang="en-US" altLang="ja-JP" sz="1300" baseline="32000">
                <a:solidFill>
                  <a:srgbClr val="333333"/>
                </a:solidFill>
                <a:ea typeface="ＭＳ Ｐゴシック" charset="0"/>
                <a:cs typeface="Futura" charset="0"/>
              </a:rPr>
              <a:t>−1</a:t>
            </a: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6724055" y="2779796"/>
            <a:ext cx="7383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1300">
                <a:solidFill>
                  <a:srgbClr val="FF0000"/>
                </a:solidFill>
                <a:ea typeface="ＭＳ Ｐゴシック" charset="0"/>
                <a:cs typeface="Futura" charset="0"/>
              </a:rPr>
              <a:t>0.3 GeV</a:t>
            </a:r>
            <a:r>
              <a:rPr lang="en-US" altLang="ja-JP" sz="1300" baseline="32000">
                <a:solidFill>
                  <a:srgbClr val="FF0000"/>
                </a:solidFill>
                <a:ea typeface="ＭＳ Ｐゴシック" charset="0"/>
                <a:cs typeface="Futura" charset="0"/>
              </a:rPr>
              <a:t>−1</a:t>
            </a: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561455" y="4914678"/>
            <a:ext cx="3492624" cy="1729010"/>
            <a:chOff x="0" y="0"/>
            <a:chExt cx="3128" cy="1548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16" y="0"/>
              <a:ext cx="2912" cy="1380"/>
              <a:chOff x="0" y="0"/>
              <a:chExt cx="2912" cy="1380"/>
            </a:xfrm>
          </p:grpSpPr>
          <p:pic>
            <p:nvPicPr>
              <p:cNvPr id="24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12" cy="1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6" y="327"/>
                <a:ext cx="592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Rectangle 20"/>
            <p:cNvSpPr>
              <a:spLocks/>
            </p:cNvSpPr>
            <p:nvPr/>
          </p:nvSpPr>
          <p:spPr bwMode="auto">
            <a:xfrm>
              <a:off x="1129" y="1224"/>
              <a:ext cx="1194" cy="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m</a:t>
              </a:r>
              <a:r>
                <a:rPr lang="en-US" altLang="ja-JP" sz="1400" baseline="-60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H</a:t>
              </a:r>
              <a:r>
                <a:rPr lang="en-US" altLang="ja-JP" sz="14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[GeV/c</a:t>
              </a:r>
              <a:r>
                <a:rPr lang="en-US" altLang="ja-JP" sz="1400" baseline="320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</a:t>
              </a:r>
              <a:r>
                <a:rPr lang="en-US" altLang="ja-JP" sz="14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]</a:t>
              </a:r>
            </a:p>
          </p:txBody>
        </p:sp>
        <p:sp>
          <p:nvSpPr>
            <p:cNvPr id="23" name="AutoShape 21"/>
            <p:cNvSpPr>
              <a:spLocks/>
            </p:cNvSpPr>
            <p:nvPr/>
          </p:nvSpPr>
          <p:spPr bwMode="auto">
            <a:xfrm rot="-5400000">
              <a:off x="-74" y="406"/>
              <a:ext cx="522" cy="37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tanβ</a:t>
              </a:r>
            </a:p>
          </p:txBody>
        </p:sp>
      </p:grpSp>
      <p:sp>
        <p:nvSpPr>
          <p:cNvPr id="26" name="Rectangle 23"/>
          <p:cNvSpPr>
            <a:spLocks/>
          </p:cNvSpPr>
          <p:nvPr/>
        </p:nvSpPr>
        <p:spPr bwMode="auto">
          <a:xfrm>
            <a:off x="4348758" y="6094512"/>
            <a:ext cx="4804172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altLang="ja-JP" sz="16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Note: Type III and q</a:t>
            </a:r>
            <a:r>
              <a:rPr lang="en-US" altLang="ja-JP" sz="1600" baseline="320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2</a:t>
            </a:r>
            <a:r>
              <a:rPr lang="en-US" altLang="ja-JP" sz="16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 spectra in arXiv:1303.0571.</a:t>
            </a:r>
          </a:p>
        </p:txBody>
      </p:sp>
    </p:spTree>
    <p:extLst>
      <p:ext uri="{BB962C8B-B14F-4D97-AF65-F5344CB8AC3E}">
        <p14:creationId xmlns:p14="http://schemas.microsoft.com/office/powerpoint/2010/main" val="143632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560" y="340960"/>
            <a:ext cx="8229600" cy="990600"/>
          </a:xfrm>
        </p:spPr>
        <p:txBody>
          <a:bodyPr/>
          <a:lstStyle/>
          <a:p>
            <a:r>
              <a:rPr lang="en-US" altLang="ja-JP" dirty="0">
                <a:cs typeface="Lucida Grande" charset="0"/>
              </a:rPr>
              <a:t>B→D</a:t>
            </a:r>
            <a:r>
              <a:rPr lang="en-US" altLang="ja-JP" baseline="32000" dirty="0"/>
              <a:t>(*)</a:t>
            </a:r>
            <a:r>
              <a:rPr lang="en-US" altLang="ja-JP" dirty="0" err="1">
                <a:cs typeface="Lucida Grande" charset="0"/>
              </a:rPr>
              <a:t>τν</a:t>
            </a:r>
            <a:r>
              <a:rPr lang="en-US" altLang="ja-JP" dirty="0">
                <a:cs typeface="Lucida Grande" charset="0"/>
              </a:rPr>
              <a:t> from Belle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560" y="1235339"/>
            <a:ext cx="8229600" cy="407594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Inclusive tags</a:t>
            </a:r>
          </a:p>
          <a:p>
            <a:pPr lvl="1"/>
            <a:r>
              <a:rPr lang="fr-FR" altLang="ja-JP" dirty="0" err="1" smtClean="0"/>
              <a:t>B</a:t>
            </a:r>
            <a:r>
              <a:rPr lang="fr-FR" altLang="ja-JP" baseline="-25000" dirty="0" err="1" smtClean="0"/>
              <a:t>tag</a:t>
            </a:r>
            <a:r>
              <a:rPr lang="fr-FR" altLang="ja-JP" dirty="0" err="1" smtClean="0"/>
              <a:t>’s</a:t>
            </a:r>
            <a:r>
              <a:rPr lang="fr-FR" altLang="ja-JP" dirty="0"/>
              <a:t> </a:t>
            </a:r>
            <a:r>
              <a:rPr lang="fr-FR" altLang="ja-JP" dirty="0" smtClean="0"/>
              <a:t>are </a:t>
            </a:r>
            <a:r>
              <a:rPr lang="fr-FR" altLang="ja-JP" dirty="0" err="1"/>
              <a:t>reconstructed</a:t>
            </a:r>
            <a:r>
              <a:rPr lang="fr-FR" altLang="ja-JP" dirty="0"/>
              <a:t> by </a:t>
            </a:r>
            <a:r>
              <a:rPr lang="fr-FR" altLang="ja-JP" dirty="0" smtClean="0"/>
              <a:t>the </a:t>
            </a:r>
            <a:r>
              <a:rPr lang="fr-FR" altLang="ja-JP" dirty="0"/>
              <a:t>four-</a:t>
            </a:r>
            <a:r>
              <a:rPr lang="fr-FR" altLang="ja-JP" dirty="0" err="1"/>
              <a:t>vector</a:t>
            </a:r>
            <a:r>
              <a:rPr lang="fr-FR" altLang="ja-JP" dirty="0"/>
              <a:t> </a:t>
            </a:r>
            <a:r>
              <a:rPr lang="fr-FR" altLang="ja-JP" dirty="0" err="1"/>
              <a:t>sum</a:t>
            </a:r>
            <a:r>
              <a:rPr lang="fr-FR" altLang="ja-JP" dirty="0"/>
              <a:t> </a:t>
            </a:r>
            <a:r>
              <a:rPr lang="fr-FR" altLang="ja-JP" dirty="0" smtClean="0"/>
              <a:t>of the </a:t>
            </a:r>
            <a:r>
              <a:rPr lang="fr-FR" altLang="ja-JP" dirty="0" err="1"/>
              <a:t>tracks</a:t>
            </a:r>
            <a:r>
              <a:rPr lang="fr-FR" altLang="ja-JP" dirty="0"/>
              <a:t> </a:t>
            </a:r>
            <a:r>
              <a:rPr lang="fr-FR" altLang="ja-JP" dirty="0" smtClean="0"/>
              <a:t>w/o </a:t>
            </a:r>
            <a:r>
              <a:rPr lang="fr-FR" altLang="ja-JP" dirty="0" err="1" smtClean="0"/>
              <a:t>recon</a:t>
            </a:r>
            <a:r>
              <a:rPr lang="fr-FR" altLang="ja-JP" dirty="0" smtClean="0"/>
              <a:t>. </a:t>
            </a:r>
            <a:r>
              <a:rPr lang="fr-FR" altLang="ja-JP" dirty="0"/>
              <a:t>o</a:t>
            </a:r>
            <a:r>
              <a:rPr lang="fr-FR" altLang="ja-JP" dirty="0" smtClean="0"/>
              <a:t>f the </a:t>
            </a:r>
            <a:r>
              <a:rPr lang="fr-FR" altLang="ja-JP" dirty="0" err="1" smtClean="0"/>
              <a:t>intermediate</a:t>
            </a:r>
            <a:r>
              <a:rPr lang="fr-FR" altLang="ja-JP" dirty="0"/>
              <a:t> </a:t>
            </a:r>
            <a:r>
              <a:rPr lang="fr-FR" altLang="ja-JP" dirty="0" err="1" smtClean="0"/>
              <a:t>mesons</a:t>
            </a:r>
            <a:r>
              <a:rPr lang="fr-FR" altLang="ja-JP" dirty="0" smtClean="0"/>
              <a:t>.</a:t>
            </a:r>
          </a:p>
          <a:p>
            <a:pPr lvl="1"/>
            <a:r>
              <a:rPr lang="fr-FR" altLang="ja-JP" dirty="0" smtClean="0"/>
              <a:t>PRL99, 191807 (2007), 535M BB</a:t>
            </a:r>
          </a:p>
          <a:p>
            <a:pPr lvl="2"/>
            <a:r>
              <a:rPr kumimoji="1" lang="fr-FR" altLang="ja-JP" dirty="0" smtClean="0"/>
              <a:t>First observation of B</a:t>
            </a:r>
            <a:r>
              <a:rPr kumimoji="1" lang="fr-FR" altLang="ja-JP" baseline="30000" dirty="0" smtClean="0"/>
              <a:t>0</a:t>
            </a:r>
            <a:r>
              <a:rPr kumimoji="1" lang="fr-FR" altLang="ja-JP" dirty="0" smtClean="0">
                <a:sym typeface="Wingdings"/>
              </a:rPr>
              <a:t></a:t>
            </a:r>
            <a:r>
              <a:rPr kumimoji="1" lang="fr-FR" altLang="ja-JP" dirty="0" smtClean="0"/>
              <a:t>D</a:t>
            </a:r>
            <a:r>
              <a:rPr kumimoji="1" lang="fr-FR" altLang="ja-JP" baseline="30000" dirty="0" smtClean="0"/>
              <a:t>*- </a:t>
            </a:r>
            <a:r>
              <a:rPr kumimoji="1" lang="fr-FR" altLang="ja-JP" dirty="0" err="1" smtClean="0">
                <a:latin typeface="Symbol" charset="2"/>
                <a:cs typeface="Symbol" charset="2"/>
              </a:rPr>
              <a:t>t</a:t>
            </a:r>
            <a:r>
              <a:rPr kumimoji="1" lang="fr-FR" altLang="ja-JP" baseline="30000" dirty="0" smtClean="0"/>
              <a:t>+</a:t>
            </a:r>
            <a:r>
              <a:rPr kumimoji="1" lang="fr-FR" altLang="ja-JP" dirty="0" smtClean="0"/>
              <a:t> </a:t>
            </a:r>
            <a:r>
              <a:rPr kumimoji="1" lang="fr-FR" altLang="ja-JP" dirty="0" smtClean="0">
                <a:latin typeface="Symbol" charset="2"/>
                <a:cs typeface="Symbol" charset="2"/>
              </a:rPr>
              <a:t>n</a:t>
            </a:r>
            <a:r>
              <a:rPr kumimoji="1" lang="fr-FR" altLang="ja-JP" dirty="0" smtClean="0"/>
              <a:t> (5.2</a:t>
            </a:r>
            <a:r>
              <a:rPr kumimoji="1" lang="fr-FR" altLang="ja-JP" dirty="0" smtClean="0">
                <a:latin typeface="Symbol" charset="2"/>
                <a:cs typeface="Symbol" charset="2"/>
              </a:rPr>
              <a:t>s</a:t>
            </a:r>
            <a:r>
              <a:rPr kumimoji="1" lang="fr-FR" altLang="ja-JP" dirty="0" smtClean="0"/>
              <a:t>)</a:t>
            </a:r>
          </a:p>
          <a:p>
            <a:pPr lvl="1"/>
            <a:r>
              <a:rPr lang="fr-FR" altLang="ja-JP" dirty="0" smtClean="0"/>
              <a:t>PRD82, </a:t>
            </a:r>
            <a:r>
              <a:rPr lang="en-US" altLang="ja-JP" dirty="0" smtClean="0"/>
              <a:t>072005</a:t>
            </a:r>
            <a:r>
              <a:rPr lang="en-US" altLang="ja-JP" dirty="0"/>
              <a:t>(2010</a:t>
            </a:r>
            <a:r>
              <a:rPr lang="en-US" altLang="ja-JP" dirty="0" smtClean="0"/>
              <a:t>), 657M BB</a:t>
            </a:r>
          </a:p>
          <a:p>
            <a:endParaRPr lang="en-US" altLang="ja-JP" dirty="0" smtClean="0"/>
          </a:p>
          <a:p>
            <a:r>
              <a:rPr lang="en-US" altLang="ja-JP" dirty="0" err="1" smtClean="0"/>
              <a:t>Hadronic</a:t>
            </a:r>
            <a:r>
              <a:rPr lang="en-US" altLang="ja-JP" dirty="0" smtClean="0"/>
              <a:t> tags</a:t>
            </a:r>
          </a:p>
          <a:p>
            <a:pPr lvl="1"/>
            <a:r>
              <a:rPr lang="en-US" altLang="ja-JP" dirty="0" err="1" smtClean="0"/>
              <a:t>Hep</a:t>
            </a:r>
            <a:r>
              <a:rPr lang="en-US" altLang="ja-JP" dirty="0" smtClean="0"/>
              <a:t>-ex/0910.4301, 657M BB,</a:t>
            </a:r>
          </a:p>
          <a:p>
            <a:pPr marL="274320" lvl="1" indent="0">
              <a:buNone/>
            </a:pPr>
            <a:r>
              <a:rPr lang="en-US" altLang="ja-JP" dirty="0" smtClean="0"/>
              <a:t>　Preliminary</a:t>
            </a:r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64" y="2726049"/>
            <a:ext cx="4160736" cy="393951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8988" y="4487909"/>
            <a:ext cx="1545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B</a:t>
            </a:r>
            <a:r>
              <a:rPr kumimoji="1" lang="en-US" altLang="ja-JP" sz="2400" baseline="300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-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elvetica Light"/>
                <a:cs typeface="Helvetica Light"/>
                <a:sym typeface="Wingdings"/>
              </a:rPr>
              <a:t>D</a:t>
            </a:r>
            <a:r>
              <a:rPr kumimoji="1" lang="en-US" altLang="ja-JP" sz="2400" baseline="30000" dirty="0" smtClean="0">
                <a:solidFill>
                  <a:srgbClr val="0000FF"/>
                </a:solidFill>
                <a:latin typeface="Helvetica Light"/>
                <a:cs typeface="Helvetica Light"/>
                <a:sym typeface="Wingdings"/>
              </a:rPr>
              <a:t>0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kumimoji="1" lang="en-US" altLang="ja-JP" sz="2400" baseline="30000" dirty="0" smtClean="0">
                <a:solidFill>
                  <a:srgbClr val="0000FF"/>
                </a:solidFill>
                <a:latin typeface="Helvetica Light"/>
                <a:cs typeface="Helvetica Light"/>
                <a:sym typeface="Wingdings"/>
              </a:rPr>
              <a:t>-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n</a:t>
            </a:r>
            <a:endParaRPr kumimoji="1" lang="ja-JP" alt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8988" y="2495216"/>
            <a:ext cx="1660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B</a:t>
            </a:r>
            <a:r>
              <a:rPr kumimoji="1" lang="en-US" altLang="ja-JP" sz="2400" baseline="300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-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elvetica Light"/>
                <a:cs typeface="Helvetica Light"/>
              </a:rPr>
              <a:t>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elvetica Light"/>
                <a:cs typeface="Helvetica Light"/>
                <a:sym typeface="Wingdings"/>
              </a:rPr>
              <a:t>D*</a:t>
            </a:r>
            <a:r>
              <a:rPr kumimoji="1" lang="en-US" altLang="ja-JP" sz="2400" baseline="30000" dirty="0" smtClean="0">
                <a:solidFill>
                  <a:srgbClr val="0000FF"/>
                </a:solidFill>
                <a:latin typeface="Helvetica Light"/>
                <a:cs typeface="Helvetica Light"/>
                <a:sym typeface="Wingdings"/>
              </a:rPr>
              <a:t>0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kumimoji="1" lang="en-US" altLang="ja-JP" sz="2400" baseline="30000" dirty="0" smtClean="0">
                <a:solidFill>
                  <a:srgbClr val="0000FF"/>
                </a:solidFill>
                <a:latin typeface="Helvetica Light"/>
                <a:cs typeface="Helvetica Light"/>
                <a:sym typeface="Wingdings"/>
              </a:rPr>
              <a:t>-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n</a:t>
            </a:r>
            <a:endParaRPr kumimoji="1" lang="ja-JP" alt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053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1003"/>
            <a:ext cx="8229600" cy="990600"/>
          </a:xfrm>
        </p:spPr>
        <p:txBody>
          <a:bodyPr/>
          <a:lstStyle/>
          <a:p>
            <a:r>
              <a:rPr lang="en-US" altLang="ja-JP" dirty="0" smtClean="0">
                <a:cs typeface="Lucida Grande" charset="0"/>
              </a:rPr>
              <a:t>B</a:t>
            </a:r>
            <a:r>
              <a:rPr lang="en-US" altLang="ja-JP" dirty="0">
                <a:cs typeface="Lucida Grande" charset="0"/>
              </a:rPr>
              <a:t>→D</a:t>
            </a:r>
            <a:r>
              <a:rPr lang="en-US" altLang="ja-JP" baseline="32000" dirty="0"/>
              <a:t>(*)</a:t>
            </a:r>
            <a:r>
              <a:rPr lang="en-US" altLang="ja-JP" dirty="0" err="1">
                <a:cs typeface="Lucida Grande" charset="0"/>
              </a:rPr>
              <a:t>τν</a:t>
            </a:r>
            <a:r>
              <a:rPr lang="en-US" altLang="ja-JP" dirty="0">
                <a:cs typeface="Lucida Grande" charset="0"/>
              </a:rPr>
              <a:t> from Belle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601638" y="2079461"/>
            <a:ext cx="7427571" cy="1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en-US" altLang="ja-JP" sz="24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R(D) = 0.430 ± </a:t>
            </a:r>
            <a:r>
              <a:rPr lang="en-US" altLang="ja-JP" sz="2400" dirty="0" smtClean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0.091		1.4 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s</a:t>
            </a:r>
            <a:endParaRPr lang="en-US" altLang="ja-JP" sz="2400" dirty="0">
              <a:solidFill>
                <a:srgbClr val="0000FF"/>
              </a:solidFill>
              <a:latin typeface="Symbol" charset="2"/>
              <a:ea typeface="ＭＳ Ｐゴシック" charset="0"/>
              <a:cs typeface="Symbol" charset="2"/>
            </a:endParaRPr>
          </a:p>
          <a:p>
            <a:pPr algn="l"/>
            <a:r>
              <a:rPr lang="en-US" altLang="ja-JP" sz="24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R(D</a:t>
            </a:r>
            <a:r>
              <a:rPr lang="en-US" altLang="ja-JP" sz="2400" baseline="320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*</a:t>
            </a:r>
            <a:r>
              <a:rPr lang="en-US" altLang="ja-JP" sz="24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) = 0.405 ± </a:t>
            </a:r>
            <a:r>
              <a:rPr lang="en-US" altLang="ja-JP" sz="2400" dirty="0" smtClean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0.047		3.0 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s</a:t>
            </a:r>
          </a:p>
          <a:p>
            <a:pPr algn="l"/>
            <a:r>
              <a:rPr lang="en-US" altLang="ja-JP" sz="2400" dirty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	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		      </a:t>
            </a:r>
            <a:r>
              <a:rPr lang="en-US" altLang="ja-JP" sz="2000" dirty="0" smtClean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Combined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 	</a:t>
            </a:r>
            <a:r>
              <a:rPr lang="en-US" altLang="ja-JP" sz="2400" dirty="0" smtClean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3.3</a:t>
            </a:r>
            <a:r>
              <a:rPr lang="en-US" altLang="ja-JP" sz="2400" dirty="0" smtClean="0">
                <a:solidFill>
                  <a:srgbClr val="0000FF"/>
                </a:solidFill>
                <a:latin typeface="Symbol" charset="2"/>
                <a:ea typeface="ＭＳ Ｐゴシック" charset="0"/>
                <a:cs typeface="Symbol" charset="2"/>
              </a:rPr>
              <a:t> s</a:t>
            </a:r>
            <a:endParaRPr lang="en-US" altLang="ja-JP" sz="2400" dirty="0">
              <a:solidFill>
                <a:srgbClr val="0000FF"/>
              </a:solidFill>
              <a:latin typeface="Symbol" charset="2"/>
              <a:ea typeface="ＭＳ Ｐゴシック" charset="0"/>
              <a:cs typeface="Symbol" charset="2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598289" y="1372403"/>
            <a:ext cx="4786313" cy="49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24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A. </a:t>
            </a:r>
            <a:r>
              <a:rPr lang="en-US" altLang="ja-JP" sz="2400" dirty="0" err="1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Bozek</a:t>
            </a:r>
            <a:r>
              <a:rPr lang="ja-JP" altLang="en-US" sz="24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’</a:t>
            </a:r>
            <a:r>
              <a:rPr lang="en-US" altLang="ja-JP" sz="2400" dirty="0">
                <a:solidFill>
                  <a:srgbClr val="0000FF"/>
                </a:solidFill>
                <a:latin typeface="Helvetica Light"/>
                <a:ea typeface="ＭＳ Ｐゴシック" charset="0"/>
                <a:cs typeface="Helvetica Light"/>
              </a:rPr>
              <a:t>s averages</a:t>
            </a:r>
            <a:r>
              <a:rPr lang="en-US" altLang="ja-JP" sz="24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 (</a:t>
            </a:r>
            <a:r>
              <a:rPr lang="en-US" altLang="ja-JP" dirty="0" smtClean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KEK</a:t>
            </a:r>
            <a:r>
              <a:rPr lang="en-US" altLang="ja-JP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-FF </a:t>
            </a:r>
            <a:r>
              <a:rPr lang="en-US" altLang="ja-JP" dirty="0" smtClean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2013</a:t>
            </a:r>
            <a:r>
              <a:rPr lang="en-US" altLang="ja-JP" sz="2400" dirty="0" smtClean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):</a:t>
            </a:r>
            <a:endParaRPr lang="en-US" altLang="ja-JP" sz="2400" dirty="0">
              <a:solidFill>
                <a:srgbClr val="333333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01638" y="3867793"/>
            <a:ext cx="3295055" cy="2609701"/>
            <a:chOff x="0" y="0"/>
            <a:chExt cx="2952" cy="233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0"/>
              <a:ext cx="2849" cy="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854" y="2044"/>
              <a:ext cx="155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7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tanβ / m</a:t>
              </a:r>
              <a:r>
                <a:rPr lang="en-US" altLang="ja-JP" sz="1700" baseline="-60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H</a:t>
              </a:r>
              <a:r>
                <a:rPr lang="en-US" altLang="ja-JP" sz="17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[GeV</a:t>
              </a:r>
              <a:r>
                <a:rPr lang="en-US" altLang="ja-JP" sz="1700" baseline="320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−1</a:t>
              </a:r>
              <a:r>
                <a:rPr lang="en-US" altLang="ja-JP" sz="17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]</a:t>
              </a:r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357" y="1829"/>
              <a:ext cx="2514" cy="2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altLang="ja-JP" sz="1400">
                  <a:solidFill>
                    <a:srgbClr val="191919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0                  0.4                0.8</a:t>
              </a:r>
            </a:p>
          </p:txBody>
        </p:sp>
        <p:sp>
          <p:nvSpPr>
            <p:cNvPr id="11" name="AutoShape 7"/>
            <p:cNvSpPr>
              <a:spLocks/>
            </p:cNvSpPr>
            <p:nvPr/>
          </p:nvSpPr>
          <p:spPr bwMode="auto">
            <a:xfrm rot="-5400000">
              <a:off x="-343" y="1240"/>
              <a:ext cx="986" cy="29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7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R(D</a:t>
              </a:r>
              <a:r>
                <a:rPr lang="en-US" altLang="ja-JP" sz="1700" baseline="320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*</a:t>
              </a:r>
              <a:r>
                <a:rPr lang="en-US" altLang="ja-JP" sz="17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)</a:t>
              </a:r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 rot="-5400000">
              <a:off x="-346" y="361"/>
              <a:ext cx="986" cy="29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7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R(D)</a:t>
              </a:r>
            </a:p>
          </p:txBody>
        </p:sp>
      </p:grpSp>
      <p:sp>
        <p:nvSpPr>
          <p:cNvPr id="13" name="Rectangle 12"/>
          <p:cNvSpPr>
            <a:spLocks/>
          </p:cNvSpPr>
          <p:nvPr/>
        </p:nvSpPr>
        <p:spPr bwMode="auto">
          <a:xfrm>
            <a:off x="6321541" y="1451398"/>
            <a:ext cx="2517379" cy="33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4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(naive averages for inclusive and exclusive </a:t>
            </a:r>
            <a:r>
              <a:rPr lang="en-US" altLang="ja-JP" sz="1400" dirty="0" err="1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hadronic</a:t>
            </a:r>
            <a:r>
              <a:rPr lang="en-US" altLang="ja-JP" sz="14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 tags)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601638" y="3459259"/>
            <a:ext cx="4786313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Constraint on Type-II 2HDM:</a:t>
            </a:r>
          </a:p>
        </p:txBody>
      </p: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3798466" y="3580927"/>
            <a:ext cx="3018234" cy="2964656"/>
            <a:chOff x="0" y="0"/>
            <a:chExt cx="2703" cy="2655"/>
          </a:xfrm>
        </p:grpSpPr>
        <p:pic>
          <p:nvPicPr>
            <p:cNvPr id="16" name="Picture 1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03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2354" y="295"/>
              <a:ext cx="279" cy="1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1588" y="1183"/>
              <a:ext cx="616" cy="819"/>
              <a:chOff x="0" y="0"/>
              <a:chExt cx="616" cy="819"/>
            </a:xfrm>
          </p:grpSpPr>
          <p:sp>
            <p:nvSpPr>
              <p:cNvPr id="19" name="Rectangle 16"/>
              <p:cNvSpPr>
                <a:spLocks/>
              </p:cNvSpPr>
              <p:nvPr/>
            </p:nvSpPr>
            <p:spPr bwMode="auto">
              <a:xfrm>
                <a:off x="0" y="8"/>
                <a:ext cx="613" cy="81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ja-JP" altLang="en-US"/>
              </a:p>
            </p:txBody>
          </p:sp>
          <p:sp>
            <p:nvSpPr>
              <p:cNvPr id="20" name="Rectangle 17"/>
              <p:cNvSpPr>
                <a:spLocks/>
              </p:cNvSpPr>
              <p:nvPr/>
            </p:nvSpPr>
            <p:spPr bwMode="auto">
              <a:xfrm>
                <a:off x="267" y="367"/>
                <a:ext cx="349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400">
                    <a:solidFill>
                      <a:srgbClr val="191919"/>
                    </a:solidFill>
                    <a:ea typeface="ＭＳ Ｐゴシック" charset="0"/>
                    <a:cs typeface="Lucida Grande" charset="0"/>
                  </a:rPr>
                  <a:t>4σ</a:t>
                </a:r>
              </a:p>
            </p:txBody>
          </p:sp>
          <p:sp>
            <p:nvSpPr>
              <p:cNvPr id="21" name="Rectangle 18"/>
              <p:cNvSpPr>
                <a:spLocks/>
              </p:cNvSpPr>
              <p:nvPr/>
            </p:nvSpPr>
            <p:spPr bwMode="auto">
              <a:xfrm>
                <a:off x="4" y="0"/>
                <a:ext cx="557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300">
                    <a:solidFill>
                      <a:srgbClr val="191919"/>
                    </a:solidFill>
                    <a:ea typeface="ＭＳ Ｐゴシック" charset="0"/>
                    <a:cs typeface="Futura" charset="0"/>
                  </a:rPr>
                  <a:t>Excl. at</a:t>
                </a:r>
              </a:p>
            </p:txBody>
          </p:sp>
          <p:sp>
            <p:nvSpPr>
              <p:cNvPr id="22" name="Rectangle 19"/>
              <p:cNvSpPr>
                <a:spLocks/>
              </p:cNvSpPr>
              <p:nvPr/>
            </p:nvSpPr>
            <p:spPr bwMode="auto">
              <a:xfrm>
                <a:off x="267" y="183"/>
                <a:ext cx="3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400">
                    <a:solidFill>
                      <a:srgbClr val="191919"/>
                    </a:solidFill>
                    <a:ea typeface="ＭＳ Ｐゴシック" charset="0"/>
                    <a:cs typeface="Lucida Grande" charset="0"/>
                  </a:rPr>
                  <a:t>3σ</a:t>
                </a:r>
              </a:p>
            </p:txBody>
          </p:sp>
          <p:sp>
            <p:nvSpPr>
              <p:cNvPr id="23" name="Rectangle 20"/>
              <p:cNvSpPr>
                <a:spLocks/>
              </p:cNvSpPr>
              <p:nvPr/>
            </p:nvSpPr>
            <p:spPr bwMode="auto">
              <a:xfrm>
                <a:off x="267" y="550"/>
                <a:ext cx="3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400">
                    <a:solidFill>
                      <a:srgbClr val="191919"/>
                    </a:solidFill>
                    <a:ea typeface="ＭＳ Ｐゴシック" charset="0"/>
                    <a:cs typeface="Lucida Grande" charset="0"/>
                  </a:rPr>
                  <a:t>5σ</a:t>
                </a:r>
              </a:p>
            </p:txBody>
          </p:sp>
          <p:pic>
            <p:nvPicPr>
              <p:cNvPr id="24" name="Picture 2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" y="610"/>
                <a:ext cx="185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" y="424"/>
                <a:ext cx="18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" y="239"/>
                <a:ext cx="187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" name="Rectangle 26"/>
          <p:cNvSpPr>
            <a:spLocks/>
          </p:cNvSpPr>
          <p:nvPr/>
        </p:nvSpPr>
        <p:spPr bwMode="auto">
          <a:xfrm>
            <a:off x="6680523" y="4329904"/>
            <a:ext cx="2321719" cy="16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5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Experimental R(D</a:t>
            </a:r>
            <a:r>
              <a:rPr lang="en-US" altLang="ja-JP" sz="1500" baseline="320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(*)</a:t>
            </a:r>
            <a:r>
              <a:rPr lang="en-US" altLang="ja-JP" sz="15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) dependence on tanβ/</a:t>
            </a:r>
            <a:r>
              <a:rPr lang="en-US" altLang="ja-JP" sz="1500" dirty="0" err="1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m</a:t>
            </a:r>
            <a:r>
              <a:rPr lang="en-US" altLang="ja-JP" sz="1500" baseline="-6000" dirty="0" err="1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H</a:t>
            </a:r>
            <a:r>
              <a:rPr lang="en-US" altLang="ja-JP" sz="15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 not considered.</a:t>
            </a:r>
          </a:p>
          <a:p>
            <a:pPr algn="l"/>
            <a:r>
              <a:rPr lang="en-US" altLang="ja-JP" sz="15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Experimental correlation between R(D) and R(D</a:t>
            </a:r>
            <a:r>
              <a:rPr lang="en-US" altLang="ja-JP" sz="1500" baseline="320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*</a:t>
            </a:r>
            <a:r>
              <a:rPr lang="en-US" altLang="ja-JP" sz="15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) not considered.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4404569" y="4003971"/>
            <a:ext cx="199132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400">
                <a:solidFill>
                  <a:srgbClr val="FFFFFF"/>
                </a:solidFill>
                <a:ea typeface="ＭＳ Ｐゴシック" charset="0"/>
                <a:cs typeface="Futura" charset="0"/>
              </a:rPr>
              <a:t>Y. Horii personal,</a:t>
            </a:r>
            <a:br>
              <a:rPr lang="en-US" altLang="ja-JP" sz="1400">
                <a:solidFill>
                  <a:srgbClr val="FFFFFF"/>
                </a:solidFill>
                <a:ea typeface="ＭＳ Ｐゴシック" charset="0"/>
                <a:cs typeface="Futura" charset="0"/>
              </a:rPr>
            </a:br>
            <a:r>
              <a:rPr lang="en-US" altLang="ja-JP" sz="1100">
                <a:solidFill>
                  <a:srgbClr val="FFFFFF"/>
                </a:solidFill>
                <a:ea typeface="ＭＳ Ｐゴシック" charset="0"/>
                <a:cs typeface="Futura" charset="0"/>
              </a:rPr>
              <a:t>private communication</a:t>
            </a:r>
            <a:br>
              <a:rPr lang="en-US" altLang="ja-JP" sz="1100">
                <a:solidFill>
                  <a:srgbClr val="FFFFFF"/>
                </a:solidFill>
                <a:ea typeface="ＭＳ Ｐゴシック" charset="0"/>
                <a:cs typeface="Futura" charset="0"/>
              </a:rPr>
            </a:br>
            <a:r>
              <a:rPr lang="en-US" altLang="ja-JP" sz="1100">
                <a:solidFill>
                  <a:srgbClr val="FFFFFF"/>
                </a:solidFill>
                <a:ea typeface="ＭＳ Ｐゴシック" charset="0"/>
                <a:cs typeface="Futura" charset="0"/>
              </a:rPr>
              <a:t>with Y. Sakaki, R. Watanabe,</a:t>
            </a:r>
            <a:br>
              <a:rPr lang="en-US" altLang="ja-JP" sz="1100">
                <a:solidFill>
                  <a:srgbClr val="FFFFFF"/>
                </a:solidFill>
                <a:ea typeface="ＭＳ Ｐゴシック" charset="0"/>
                <a:cs typeface="Futura" charset="0"/>
              </a:rPr>
            </a:br>
            <a:r>
              <a:rPr lang="en-US" altLang="ja-JP" sz="1100">
                <a:solidFill>
                  <a:srgbClr val="FFFFFF"/>
                </a:solidFill>
                <a:ea typeface="ＭＳ Ｐゴシック" charset="0"/>
                <a:cs typeface="Futura" charset="0"/>
              </a:rPr>
              <a:t>and M. Tanaka.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6237948" y="2716863"/>
            <a:ext cx="2920008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5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Correlation btw R(D) and R(D</a:t>
            </a:r>
            <a:r>
              <a:rPr lang="en-US" altLang="ja-JP" sz="1500" baseline="320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*</a:t>
            </a:r>
            <a:r>
              <a:rPr lang="en-US" altLang="ja-JP" sz="1500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) neglected conservatively.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73000" y="1787069"/>
            <a:ext cx="212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elvetica Light"/>
                <a:cs typeface="Helvetica Light"/>
              </a:rPr>
              <a:t>Deviation from SM</a:t>
            </a:r>
            <a:endParaRPr kumimoji="1" lang="ja-JP" altLang="en-US" dirty="0">
              <a:latin typeface="Helvetica Light"/>
              <a:cs typeface="Helvetica Light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073000" y="2828837"/>
            <a:ext cx="1793454" cy="0"/>
          </a:xfrm>
          <a:prstGeom prst="line">
            <a:avLst/>
          </a:prstGeom>
          <a:ln w="127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3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タイトル 1"/>
          <p:cNvSpPr>
            <a:spLocks noGrp="1"/>
          </p:cNvSpPr>
          <p:nvPr>
            <p:ph type="title"/>
          </p:nvPr>
        </p:nvSpPr>
        <p:spPr>
          <a:xfrm>
            <a:off x="341760" y="206252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Prospect at Belle II</a:t>
            </a:r>
            <a:endParaRPr lang="ja-JP" altLang="en-US" sz="3600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9400" y="1254584"/>
            <a:ext cx="5511960" cy="5172837"/>
          </a:xfrm>
        </p:spPr>
        <p:txBody>
          <a:bodyPr>
            <a:noAutofit/>
          </a:bodyPr>
          <a:lstStyle/>
          <a:p>
            <a:pPr marL="263525" indent="-263525">
              <a:spcBef>
                <a:spcPts val="0"/>
              </a:spcBef>
              <a:defRPr/>
            </a:pPr>
            <a:r>
              <a:rPr lang="en-US" altLang="ja-JP" dirty="0" smtClean="0">
                <a:solidFill>
                  <a:srgbClr val="292934"/>
                </a:solidFill>
              </a:rPr>
              <a:t>7GeV e</a:t>
            </a:r>
            <a:r>
              <a:rPr lang="en-US" altLang="ja-JP" baseline="30000" dirty="0" smtClean="0">
                <a:solidFill>
                  <a:srgbClr val="292934"/>
                </a:solidFill>
              </a:rPr>
              <a:t>-</a:t>
            </a:r>
            <a:r>
              <a:rPr lang="en-US" altLang="ja-JP" dirty="0" smtClean="0">
                <a:solidFill>
                  <a:srgbClr val="292934"/>
                </a:solidFill>
              </a:rPr>
              <a:t> ×4GeV e</a:t>
            </a:r>
            <a:r>
              <a:rPr lang="en-US" altLang="ja-JP" baseline="30000" dirty="0" smtClean="0">
                <a:solidFill>
                  <a:srgbClr val="292934"/>
                </a:solidFill>
              </a:rPr>
              <a:t>+,</a:t>
            </a:r>
            <a:r>
              <a:rPr lang="en-US" altLang="ja-JP" dirty="0" smtClean="0">
                <a:solidFill>
                  <a:srgbClr val="292934"/>
                </a:solidFill>
              </a:rPr>
              <a:t> </a:t>
            </a:r>
          </a:p>
          <a:p>
            <a:pPr marL="263525" indent="-263525">
              <a:spcBef>
                <a:spcPts val="0"/>
              </a:spcBef>
              <a:defRPr/>
            </a:pPr>
            <a:r>
              <a:rPr lang="en-US" altLang="ja-JP" dirty="0" err="1" smtClean="0">
                <a:solidFill>
                  <a:srgbClr val="292934"/>
                </a:solidFill>
              </a:rPr>
              <a:t>L</a:t>
            </a:r>
            <a:r>
              <a:rPr lang="en-US" altLang="ja-JP" baseline="-25000" dirty="0" err="1" smtClean="0">
                <a:solidFill>
                  <a:srgbClr val="292934"/>
                </a:solidFill>
              </a:rPr>
              <a:t>peak</a:t>
            </a:r>
            <a:r>
              <a:rPr lang="en-US" altLang="ja-JP" dirty="0" smtClean="0">
                <a:solidFill>
                  <a:srgbClr val="292934"/>
                </a:solidFill>
              </a:rPr>
              <a:t> = 8 ×10</a:t>
            </a:r>
            <a:r>
              <a:rPr lang="en-US" altLang="ja-JP" baseline="30000" dirty="0" smtClean="0">
                <a:solidFill>
                  <a:srgbClr val="292934"/>
                </a:solidFill>
              </a:rPr>
              <a:t>35</a:t>
            </a:r>
            <a:r>
              <a:rPr lang="en-US" altLang="ja-JP" dirty="0" smtClean="0">
                <a:solidFill>
                  <a:srgbClr val="292934"/>
                </a:solidFill>
              </a:rPr>
              <a:t>cm</a:t>
            </a:r>
            <a:r>
              <a:rPr lang="en-US" altLang="ja-JP" baseline="30000" dirty="0" smtClean="0">
                <a:solidFill>
                  <a:srgbClr val="292934"/>
                </a:solidFill>
              </a:rPr>
              <a:t>-2</a:t>
            </a:r>
            <a:r>
              <a:rPr lang="en-US" altLang="ja-JP" dirty="0" smtClean="0">
                <a:solidFill>
                  <a:srgbClr val="292934"/>
                </a:solidFill>
              </a:rPr>
              <a:t>s</a:t>
            </a:r>
            <a:r>
              <a:rPr lang="en-US" altLang="ja-JP" baseline="30000" dirty="0" smtClean="0">
                <a:solidFill>
                  <a:srgbClr val="292934"/>
                </a:solidFill>
              </a:rPr>
              <a:t>-1,</a:t>
            </a:r>
            <a:r>
              <a:rPr lang="en-US" altLang="ja-JP" dirty="0" smtClean="0">
                <a:solidFill>
                  <a:srgbClr val="292934"/>
                </a:solidFill>
              </a:rPr>
              <a:t> </a:t>
            </a:r>
          </a:p>
          <a:p>
            <a:pPr marL="263525" indent="-263525">
              <a:spcBef>
                <a:spcPts val="0"/>
              </a:spcBef>
              <a:defRPr/>
            </a:pPr>
            <a:r>
              <a:rPr lang="en-US" altLang="ja-JP" dirty="0" smtClean="0">
                <a:solidFill>
                  <a:srgbClr val="292934"/>
                </a:solidFill>
              </a:rPr>
              <a:t>L</a:t>
            </a:r>
            <a:r>
              <a:rPr lang="en-US" altLang="ja-JP" baseline="-25000" dirty="0" smtClean="0">
                <a:solidFill>
                  <a:srgbClr val="292934"/>
                </a:solidFill>
              </a:rPr>
              <a:t>int</a:t>
            </a:r>
            <a:r>
              <a:rPr lang="en-US" altLang="ja-JP" dirty="0" smtClean="0">
                <a:solidFill>
                  <a:srgbClr val="292934"/>
                </a:solidFill>
              </a:rPr>
              <a:t> = 50ab</a:t>
            </a:r>
            <a:r>
              <a:rPr lang="en-US" altLang="ja-JP" baseline="30000" dirty="0" smtClean="0">
                <a:solidFill>
                  <a:srgbClr val="292934"/>
                </a:solidFill>
              </a:rPr>
              <a:t>-1</a:t>
            </a:r>
          </a:p>
          <a:p>
            <a:pPr marL="263525" indent="-263525">
              <a:spcBef>
                <a:spcPts val="0"/>
              </a:spcBef>
              <a:defRPr/>
            </a:pPr>
            <a:endParaRPr lang="en-US" altLang="ja-JP" dirty="0">
              <a:solidFill>
                <a:srgbClr val="292934"/>
              </a:solidFill>
            </a:endParaRPr>
          </a:p>
          <a:p>
            <a:pPr marL="263525" indent="-263525">
              <a:spcBef>
                <a:spcPts val="0"/>
              </a:spcBef>
              <a:defRPr/>
            </a:pPr>
            <a:r>
              <a:rPr lang="en-US" altLang="ja-JP" dirty="0" smtClean="0">
                <a:solidFill>
                  <a:srgbClr val="292934"/>
                </a:solidFill>
              </a:rPr>
              <a:t>B → </a:t>
            </a:r>
            <a:r>
              <a:rPr lang="en-US" altLang="ja-JP" dirty="0" err="1" smtClean="0">
                <a:solidFill>
                  <a:srgbClr val="292934"/>
                </a:solidFill>
                <a:latin typeface="Symbol" charset="2"/>
                <a:cs typeface="Symbol" charset="2"/>
              </a:rPr>
              <a:t>tn</a:t>
            </a:r>
            <a:endParaRPr lang="en-US" altLang="ja-JP" dirty="0" smtClean="0">
              <a:solidFill>
                <a:srgbClr val="292934"/>
              </a:solidFill>
              <a:latin typeface="Symbol" charset="2"/>
              <a:cs typeface="Symbol" charset="2"/>
            </a:endParaRPr>
          </a:p>
          <a:p>
            <a:pPr marL="537845" lvl="1" indent="-263525">
              <a:spcBef>
                <a:spcPts val="0"/>
              </a:spcBef>
              <a:defRPr/>
            </a:pPr>
            <a:r>
              <a:rPr lang="en-US" altLang="ja-JP" dirty="0" smtClean="0">
                <a:solidFill>
                  <a:srgbClr val="292934"/>
                </a:solidFill>
              </a:rPr>
              <a:t>Precision ~ a few %</a:t>
            </a:r>
          </a:p>
          <a:p>
            <a:pPr marL="537845" lvl="1" indent="-263525">
              <a:spcBef>
                <a:spcPts val="0"/>
              </a:spcBef>
              <a:defRPr/>
            </a:pPr>
            <a:endParaRPr lang="en-US" altLang="ja-JP" dirty="0" smtClean="0">
              <a:solidFill>
                <a:srgbClr val="292934"/>
              </a:solidFill>
            </a:endParaRPr>
          </a:p>
          <a:p>
            <a:pPr marL="537845" lvl="1" indent="-263525">
              <a:spcBef>
                <a:spcPts val="0"/>
              </a:spcBef>
              <a:defRPr/>
            </a:pPr>
            <a:r>
              <a:rPr lang="en-US" altLang="ja-JP" dirty="0" smtClean="0">
                <a:solidFill>
                  <a:srgbClr val="FF6666"/>
                </a:solidFill>
              </a:rPr>
              <a:t>Need better precision for </a:t>
            </a:r>
            <a:r>
              <a:rPr lang="en-US" altLang="ja-JP" dirty="0" err="1" smtClean="0">
                <a:solidFill>
                  <a:srgbClr val="FF6666"/>
                </a:solidFill>
              </a:rPr>
              <a:t>f</a:t>
            </a:r>
            <a:r>
              <a:rPr lang="en-US" altLang="ja-JP" baseline="-25000" dirty="0" err="1" smtClean="0">
                <a:solidFill>
                  <a:srgbClr val="FF6666"/>
                </a:solidFill>
              </a:rPr>
              <a:t>B</a:t>
            </a:r>
            <a:r>
              <a:rPr lang="en-US" altLang="ja-JP" dirty="0">
                <a:solidFill>
                  <a:srgbClr val="FF6666"/>
                </a:solidFill>
              </a:rPr>
              <a:t> </a:t>
            </a:r>
            <a:r>
              <a:rPr lang="en-US" altLang="ja-JP" dirty="0" smtClean="0">
                <a:solidFill>
                  <a:srgbClr val="FF6666"/>
                </a:solidFill>
              </a:rPr>
              <a:t>|</a:t>
            </a:r>
            <a:r>
              <a:rPr lang="en-US" altLang="ja-JP" dirty="0" err="1" smtClean="0">
                <a:solidFill>
                  <a:srgbClr val="FF6666"/>
                </a:solidFill>
              </a:rPr>
              <a:t>V</a:t>
            </a:r>
            <a:r>
              <a:rPr lang="en-US" altLang="ja-JP" baseline="-25000" dirty="0" err="1" smtClean="0">
                <a:solidFill>
                  <a:srgbClr val="FF6666"/>
                </a:solidFill>
              </a:rPr>
              <a:t>ub</a:t>
            </a:r>
            <a:r>
              <a:rPr lang="en-US" altLang="ja-JP" dirty="0">
                <a:solidFill>
                  <a:srgbClr val="FF6666"/>
                </a:solidFill>
              </a:rPr>
              <a:t>|</a:t>
            </a:r>
            <a:r>
              <a:rPr lang="en-US" altLang="ja-JP" dirty="0" smtClean="0">
                <a:solidFill>
                  <a:srgbClr val="FF6666"/>
                </a:solidFill>
              </a:rPr>
              <a:t>.</a:t>
            </a:r>
          </a:p>
          <a:p>
            <a:pPr marL="537845" lvl="1" indent="-263525">
              <a:spcBef>
                <a:spcPts val="0"/>
              </a:spcBef>
              <a:defRPr/>
            </a:pPr>
            <a:endParaRPr lang="en-US" altLang="ja-JP" sz="2400" dirty="0">
              <a:solidFill>
                <a:srgbClr val="292934"/>
              </a:solidFill>
            </a:endParaRPr>
          </a:p>
          <a:p>
            <a:pPr marL="263525" indent="-263525">
              <a:spcBef>
                <a:spcPts val="0"/>
              </a:spcBef>
              <a:defRPr/>
            </a:pPr>
            <a:r>
              <a:rPr lang="en-US" altLang="ja-JP" dirty="0" smtClean="0">
                <a:solidFill>
                  <a:srgbClr val="292934"/>
                </a:solidFill>
              </a:rPr>
              <a:t>B </a:t>
            </a:r>
            <a:r>
              <a:rPr lang="en-US" altLang="en-US" dirty="0" smtClean="0">
                <a:solidFill>
                  <a:srgbClr val="292934"/>
                </a:solidFill>
              </a:rPr>
              <a:t>→ </a:t>
            </a:r>
            <a:r>
              <a:rPr lang="en-US" altLang="en-US" dirty="0" err="1" smtClean="0">
                <a:solidFill>
                  <a:srgbClr val="292934"/>
                </a:solidFill>
                <a:latin typeface="Symbol" charset="2"/>
                <a:cs typeface="Symbol" charset="2"/>
              </a:rPr>
              <a:t>mn</a:t>
            </a:r>
            <a:r>
              <a:rPr lang="en-US" altLang="en-US" dirty="0" smtClean="0">
                <a:solidFill>
                  <a:srgbClr val="292934"/>
                </a:solidFill>
              </a:rPr>
              <a:t>, e</a:t>
            </a:r>
            <a:r>
              <a:rPr lang="en-US" altLang="en-US" dirty="0" smtClean="0">
                <a:solidFill>
                  <a:srgbClr val="292934"/>
                </a:solidFill>
                <a:latin typeface="Symbol" charset="2"/>
                <a:cs typeface="Symbol" charset="2"/>
              </a:rPr>
              <a:t>n</a:t>
            </a:r>
          </a:p>
          <a:p>
            <a:pPr marL="676142" lvl="1" indent="-401822">
              <a:spcBef>
                <a:spcPts val="600"/>
              </a:spcBef>
              <a:buClr>
                <a:srgbClr val="000000"/>
              </a:buClr>
              <a:buSzPct val="100000"/>
              <a:buFont typeface="Futura" charset="0"/>
              <a:buChar char="•"/>
            </a:pPr>
            <a:r>
              <a:rPr lang="en-US" altLang="ja-JP" dirty="0" smtClean="0">
                <a:solidFill>
                  <a:srgbClr val="292934"/>
                </a:solidFill>
              </a:rPr>
              <a:t>5</a:t>
            </a:r>
            <a:r>
              <a:rPr lang="en-US" altLang="ja-JP" dirty="0" smtClean="0">
                <a:solidFill>
                  <a:srgbClr val="292934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dirty="0" smtClean="0">
                <a:solidFill>
                  <a:srgbClr val="292934"/>
                </a:solidFill>
              </a:rPr>
              <a:t> observation 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</a:rPr>
              <a:t>expected for B(</a:t>
            </a:r>
            <a:r>
              <a:rPr lang="en-US" altLang="ja-JP" dirty="0" err="1">
                <a:solidFill>
                  <a:srgbClr val="292934"/>
                </a:solidFill>
                <a:ea typeface="ＭＳ Ｐゴシック" charset="0"/>
              </a:rPr>
              <a:t>B→μν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</a:rPr>
              <a:t>)</a:t>
            </a:r>
            <a:r>
              <a:rPr lang="en-US" altLang="ja-JP" baseline="-6000" dirty="0">
                <a:solidFill>
                  <a:srgbClr val="292934"/>
                </a:solidFill>
                <a:ea typeface="ＭＳ Ｐゴシック" charset="0"/>
              </a:rPr>
              <a:t>SM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</a:rPr>
              <a:t> at 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  <a:sym typeface="Arial" charset="0"/>
              </a:rPr>
              <a:t>~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</a:rPr>
              <a:t>10 ab</a:t>
            </a:r>
            <a:r>
              <a:rPr lang="en-US" altLang="ja-JP" baseline="32000" dirty="0">
                <a:solidFill>
                  <a:srgbClr val="292934"/>
                </a:solidFill>
                <a:ea typeface="ＭＳ Ｐゴシック" charset="0"/>
              </a:rPr>
              <a:t>−1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</a:rPr>
              <a:t>.</a:t>
            </a:r>
          </a:p>
          <a:p>
            <a:pPr marL="676142" lvl="1" indent="-401822">
              <a:spcBef>
                <a:spcPts val="600"/>
              </a:spcBef>
              <a:buClr>
                <a:srgbClr val="000000"/>
              </a:buClr>
              <a:buSzPct val="100000"/>
              <a:buFont typeface="Futura" charset="0"/>
              <a:buChar char="•"/>
            </a:pPr>
            <a:r>
              <a:rPr lang="en-US" altLang="ja-JP" dirty="0">
                <a:solidFill>
                  <a:srgbClr val="292934"/>
                </a:solidFill>
                <a:ea typeface="ＭＳ Ｐゴシック" charset="0"/>
                <a:sym typeface="Lucida Handwriting" charset="0"/>
              </a:rPr>
              <a:t>O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</a:rPr>
              <a:t>(10</a:t>
            </a:r>
            <a:r>
              <a:rPr lang="en-US" altLang="ja-JP" baseline="32000" dirty="0">
                <a:solidFill>
                  <a:srgbClr val="292934"/>
                </a:solidFill>
                <a:ea typeface="ＭＳ Ｐゴシック" charset="0"/>
              </a:rPr>
              <a:t>−8</a:t>
            </a:r>
            <a:r>
              <a:rPr lang="en-US" altLang="ja-JP" dirty="0">
                <a:solidFill>
                  <a:srgbClr val="292934"/>
                </a:solidFill>
                <a:ea typeface="ＭＳ Ｐゴシック" charset="0"/>
              </a:rPr>
              <a:t>) sensitivity at 50 ab</a:t>
            </a:r>
            <a:r>
              <a:rPr lang="en-US" altLang="ja-JP" baseline="32000" dirty="0">
                <a:solidFill>
                  <a:srgbClr val="292934"/>
                </a:solidFill>
                <a:ea typeface="ＭＳ Ｐゴシック" charset="0"/>
              </a:rPr>
              <a:t>−1</a:t>
            </a:r>
            <a:r>
              <a:rPr lang="en-US" altLang="ja-JP" dirty="0" smtClean="0">
                <a:solidFill>
                  <a:srgbClr val="292934"/>
                </a:solidFill>
                <a:ea typeface="ＭＳ Ｐゴシック" charset="0"/>
              </a:rPr>
              <a:t>.</a:t>
            </a:r>
          </a:p>
          <a:p>
            <a:pPr marL="676142" lvl="1" indent="-401822">
              <a:spcBef>
                <a:spcPts val="600"/>
              </a:spcBef>
              <a:buClr>
                <a:srgbClr val="000000"/>
              </a:buClr>
              <a:buSzPct val="100000"/>
              <a:buFont typeface="Futura" charset="0"/>
              <a:buChar char="•"/>
            </a:pPr>
            <a:r>
              <a:rPr lang="en-US" altLang="ja-JP" dirty="0" smtClean="0">
                <a:solidFill>
                  <a:srgbClr val="292934"/>
                </a:solidFill>
                <a:ea typeface="ＭＳ Ｐゴシック" charset="0"/>
              </a:rPr>
              <a:t>Interesting to compare w/ </a:t>
            </a:r>
            <a:r>
              <a:rPr lang="en-US" altLang="ja-JP" dirty="0" err="1" smtClean="0">
                <a:solidFill>
                  <a:srgbClr val="292934"/>
                </a:solidFill>
                <a:ea typeface="ＭＳ Ｐゴシック" charset="0"/>
              </a:rPr>
              <a:t>B→</a:t>
            </a:r>
            <a:r>
              <a:rPr lang="en-US" altLang="ja-JP" dirty="0" err="1" smtClean="0">
                <a:solidFill>
                  <a:srgbClr val="292934"/>
                </a:solidFill>
                <a:latin typeface="Symbol" charset="2"/>
                <a:ea typeface="ＭＳ Ｐゴシック" charset="0"/>
                <a:cs typeface="Symbol" charset="2"/>
              </a:rPr>
              <a:t>tn</a:t>
            </a:r>
            <a:endParaRPr lang="en-US" altLang="ja-JP" dirty="0" smtClean="0">
              <a:solidFill>
                <a:srgbClr val="292934"/>
              </a:solidFill>
              <a:latin typeface="Symbol" charset="2"/>
              <a:ea typeface="ＭＳ Ｐゴシック" charset="0"/>
              <a:cs typeface="Symbol" charset="2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ja-JP" dirty="0">
              <a:solidFill>
                <a:srgbClr val="292934"/>
              </a:solidFill>
              <a:ea typeface="ＭＳ Ｐゴシック" charset="0"/>
            </a:endParaRPr>
          </a:p>
        </p:txBody>
      </p:sp>
      <p:sp>
        <p:nvSpPr>
          <p:cNvPr id="2458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B0894-DE4A-4DAB-AB04-CCD02C3D9D8E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21" y="3910319"/>
            <a:ext cx="3540058" cy="290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8"/>
          <p:cNvSpPr>
            <a:spLocks/>
          </p:cNvSpPr>
          <p:nvPr/>
        </p:nvSpPr>
        <p:spPr bwMode="auto">
          <a:xfrm>
            <a:off x="5133644" y="3652500"/>
            <a:ext cx="38248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altLang="ja-JP" sz="1600" dirty="0" smtClean="0">
                <a:latin typeface="Helvetica Light"/>
                <a:ea typeface="ＭＳ Ｐゴシック" charset="0"/>
                <a:cs typeface="Helvetica Light"/>
              </a:rPr>
              <a:t>Charged Higgs constraint (Type-II 2HDM)</a:t>
            </a:r>
          </a:p>
        </p:txBody>
      </p:sp>
      <p:sp>
        <p:nvSpPr>
          <p:cNvPr id="24586" name="テキスト ボックス 18"/>
          <p:cNvSpPr txBox="1">
            <a:spLocks noChangeArrowheads="1"/>
          </p:cNvSpPr>
          <p:nvPr/>
        </p:nvSpPr>
        <p:spPr bwMode="auto">
          <a:xfrm>
            <a:off x="5791360" y="4047870"/>
            <a:ext cx="16211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Helvetica Light"/>
                <a:ea typeface="ＭＳ Ｐゴシック" charset="0"/>
                <a:cs typeface="Helvetica Light"/>
              </a:rPr>
              <a:t>50 ab</a:t>
            </a:r>
            <a:r>
              <a:rPr lang="en-US" altLang="ja-JP" baseline="32000" dirty="0">
                <a:latin typeface="Helvetica Light"/>
                <a:ea typeface="ＭＳ Ｐゴシック" charset="0"/>
                <a:cs typeface="Helvetica Light"/>
              </a:rPr>
              <a:t>−1</a:t>
            </a:r>
          </a:p>
          <a:p>
            <a:r>
              <a:rPr lang="en-US" altLang="ja-JP" dirty="0" smtClean="0">
                <a:latin typeface="Helvetica Light"/>
                <a:cs typeface="Helvetica Light"/>
              </a:rPr>
              <a:t>Assume </a:t>
            </a:r>
            <a:endParaRPr lang="en-US" altLang="ja-JP" dirty="0">
              <a:latin typeface="Helvetica Light"/>
              <a:cs typeface="Helvetica Light"/>
            </a:endParaRPr>
          </a:p>
          <a:p>
            <a:r>
              <a:rPr lang="en-US" altLang="ja-JP" dirty="0" err="1">
                <a:latin typeface="Symbol" charset="2"/>
                <a:cs typeface="Symbol" charset="2"/>
              </a:rPr>
              <a:t>D</a:t>
            </a:r>
            <a:r>
              <a:rPr lang="en-US" altLang="ja-JP" dirty="0" err="1">
                <a:latin typeface="Helvetica Light"/>
                <a:cs typeface="Helvetica Light"/>
              </a:rPr>
              <a:t>exp</a:t>
            </a:r>
            <a:r>
              <a:rPr lang="ja-JP" altLang="en-US" dirty="0">
                <a:latin typeface="Helvetica Light"/>
                <a:cs typeface="Helvetica Light"/>
              </a:rPr>
              <a:t>　</a:t>
            </a:r>
            <a:r>
              <a:rPr lang="en-US" altLang="ja-JP" dirty="0">
                <a:latin typeface="Helvetica Light"/>
                <a:cs typeface="Helvetica Light"/>
              </a:rPr>
              <a:t>~ 1/√L, </a:t>
            </a:r>
            <a:endParaRPr lang="en-US" altLang="ja-JP" dirty="0" smtClean="0">
              <a:latin typeface="Helvetica Light"/>
              <a:cs typeface="Helvetica Light"/>
            </a:endParaRPr>
          </a:p>
          <a:p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lang="en-US" altLang="ja-JP" dirty="0" err="1" smtClean="0">
                <a:latin typeface="Helvetica Light"/>
                <a:cs typeface="Helvetica Light"/>
              </a:rPr>
              <a:t>f</a:t>
            </a:r>
            <a:r>
              <a:rPr lang="en-US" altLang="ja-JP" baseline="-25000" dirty="0" err="1" smtClean="0">
                <a:latin typeface="Helvetica Light"/>
                <a:cs typeface="Helvetica Light"/>
              </a:rPr>
              <a:t>B</a:t>
            </a:r>
            <a:r>
              <a:rPr lang="en-US" altLang="ja-JP" dirty="0" err="1" smtClean="0">
                <a:latin typeface="Helvetica Light"/>
                <a:cs typeface="Helvetica Light"/>
              </a:rPr>
              <a:t>|</a:t>
            </a:r>
            <a:r>
              <a:rPr lang="en-US" altLang="ja-JP" dirty="0" err="1">
                <a:latin typeface="Helvetica Light"/>
                <a:cs typeface="Helvetica Light"/>
              </a:rPr>
              <a:t>V</a:t>
            </a:r>
            <a:r>
              <a:rPr lang="en-US" altLang="ja-JP" baseline="-25000" dirty="0" err="1">
                <a:latin typeface="Helvetica Light"/>
                <a:cs typeface="Helvetica Light"/>
              </a:rPr>
              <a:t>ub</a:t>
            </a:r>
            <a:r>
              <a:rPr lang="en-US" altLang="ja-JP" dirty="0">
                <a:latin typeface="Helvetica Light"/>
                <a:cs typeface="Helvetica Light"/>
              </a:rPr>
              <a:t>| = </a:t>
            </a:r>
            <a:r>
              <a:rPr lang="en-US" altLang="ja-JP" dirty="0" smtClean="0">
                <a:latin typeface="Helvetica Light"/>
                <a:cs typeface="Helvetica Light"/>
              </a:rPr>
              <a:t>4 % </a:t>
            </a:r>
            <a:endParaRPr lang="ja-JP" altLang="en-US" dirty="0">
              <a:latin typeface="Helvetica Light"/>
              <a:cs typeface="Helvetica Light"/>
            </a:endParaRPr>
          </a:p>
        </p:txBody>
      </p:sp>
      <p:sp>
        <p:nvSpPr>
          <p:cNvPr id="42" name="Rectangle 6"/>
          <p:cNvSpPr>
            <a:spLocks/>
          </p:cNvSpPr>
          <p:nvPr/>
        </p:nvSpPr>
        <p:spPr bwMode="auto">
          <a:xfrm>
            <a:off x="5923444" y="705221"/>
            <a:ext cx="2242058" cy="2411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ADADAD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8" name="図形グループ 7"/>
          <p:cNvGrpSpPr/>
          <p:nvPr/>
        </p:nvGrpSpPr>
        <p:grpSpPr>
          <a:xfrm>
            <a:off x="5005551" y="915790"/>
            <a:ext cx="3842176" cy="2712995"/>
            <a:chOff x="4767412" y="946462"/>
            <a:chExt cx="4110265" cy="2902295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4767412" y="946462"/>
              <a:ext cx="4110265" cy="2902295"/>
              <a:chOff x="5281421" y="696291"/>
              <a:chExt cx="3509356" cy="2477988"/>
            </a:xfrm>
          </p:grpSpPr>
          <p:pic>
            <p:nvPicPr>
              <p:cNvPr id="4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2832" y="696291"/>
                <a:ext cx="3447945" cy="2437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" name="図形グループ 1"/>
              <p:cNvGrpSpPr/>
              <p:nvPr/>
            </p:nvGrpSpPr>
            <p:grpSpPr>
              <a:xfrm>
                <a:off x="5281421" y="901674"/>
                <a:ext cx="3393233" cy="2272605"/>
                <a:chOff x="5281421" y="901674"/>
                <a:chExt cx="3393233" cy="2272605"/>
              </a:xfrm>
            </p:grpSpPr>
            <p:sp>
              <p:nvSpPr>
                <p:cNvPr id="43" name="Rectangle 7"/>
                <p:cNvSpPr>
                  <a:spLocks/>
                </p:cNvSpPr>
                <p:nvPr/>
              </p:nvSpPr>
              <p:spPr bwMode="auto">
                <a:xfrm>
                  <a:off x="5510316" y="2723330"/>
                  <a:ext cx="269092" cy="1696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r"/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10</a:t>
                  </a:r>
                  <a:r>
                    <a:rPr lang="en-US" altLang="ja-JP" sz="1100" baseline="320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−2</a:t>
                  </a:r>
                </a:p>
              </p:txBody>
            </p:sp>
            <p:sp>
              <p:nvSpPr>
                <p:cNvPr id="44" name="Rectangle 8"/>
                <p:cNvSpPr>
                  <a:spLocks/>
                </p:cNvSpPr>
                <p:nvPr/>
              </p:nvSpPr>
              <p:spPr bwMode="auto">
                <a:xfrm>
                  <a:off x="5515899" y="2116111"/>
                  <a:ext cx="264625" cy="1696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r"/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10</a:t>
                  </a:r>
                  <a:r>
                    <a:rPr lang="en-US" altLang="ja-JP" sz="1100" baseline="320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−1</a:t>
                  </a:r>
                </a:p>
              </p:txBody>
            </p:sp>
            <p:sp>
              <p:nvSpPr>
                <p:cNvPr id="45" name="Rectangle 9"/>
                <p:cNvSpPr>
                  <a:spLocks/>
                </p:cNvSpPr>
                <p:nvPr/>
              </p:nvSpPr>
              <p:spPr bwMode="auto">
                <a:xfrm>
                  <a:off x="5623089" y="910603"/>
                  <a:ext cx="157435" cy="1696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r"/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10</a:t>
                  </a:r>
                </a:p>
              </p:txBody>
            </p:sp>
            <p:sp>
              <p:nvSpPr>
                <p:cNvPr id="46" name="Rectangle 10"/>
                <p:cNvSpPr>
                  <a:spLocks/>
                </p:cNvSpPr>
                <p:nvPr/>
              </p:nvSpPr>
              <p:spPr bwMode="auto">
                <a:xfrm>
                  <a:off x="5701249" y="1499963"/>
                  <a:ext cx="78159" cy="1696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r"/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1</a:t>
                  </a:r>
                </a:p>
              </p:txBody>
            </p:sp>
            <p:sp>
              <p:nvSpPr>
                <p:cNvPr id="47" name="Rectangle 11"/>
                <p:cNvSpPr>
                  <a:spLocks/>
                </p:cNvSpPr>
                <p:nvPr/>
              </p:nvSpPr>
              <p:spPr bwMode="auto">
                <a:xfrm>
                  <a:off x="5342832" y="937393"/>
                  <a:ext cx="241178" cy="3303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rgbClr val="ADADAD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48" name="Rectangle 12"/>
                <p:cNvSpPr>
                  <a:spLocks/>
                </p:cNvSpPr>
                <p:nvPr/>
              </p:nvSpPr>
              <p:spPr bwMode="auto">
                <a:xfrm>
                  <a:off x="5780524" y="2821556"/>
                  <a:ext cx="2894130" cy="3125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rgbClr val="ADADAD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49" name="Rectangle 13"/>
                <p:cNvSpPr>
                  <a:spLocks/>
                </p:cNvSpPr>
                <p:nvPr/>
              </p:nvSpPr>
              <p:spPr bwMode="auto">
                <a:xfrm>
                  <a:off x="7008743" y="2958850"/>
                  <a:ext cx="359533" cy="215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altLang="ja-JP" sz="14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tanβ</a:t>
                  </a:r>
                </a:p>
              </p:txBody>
            </p:sp>
            <p:sp>
              <p:nvSpPr>
                <p:cNvPr id="50" name="Rectangle 14"/>
                <p:cNvSpPr>
                  <a:spLocks/>
                </p:cNvSpPr>
                <p:nvPr/>
              </p:nvSpPr>
              <p:spPr bwMode="auto">
                <a:xfrm>
                  <a:off x="5710181" y="2803697"/>
                  <a:ext cx="2900829" cy="169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0        10        20        30        40        50        60</a:t>
                  </a:r>
                </a:p>
              </p:txBody>
            </p:sp>
            <p:sp>
              <p:nvSpPr>
                <p:cNvPr id="51" name="Rectangle 15"/>
                <p:cNvSpPr>
                  <a:spLocks/>
                </p:cNvSpPr>
                <p:nvPr/>
              </p:nvSpPr>
              <p:spPr bwMode="auto">
                <a:xfrm>
                  <a:off x="5925678" y="1178494"/>
                  <a:ext cx="256809" cy="1696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r"/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+2σ</a:t>
                  </a:r>
                </a:p>
              </p:txBody>
            </p:sp>
            <p:sp>
              <p:nvSpPr>
                <p:cNvPr id="52" name="Rectangle 16"/>
                <p:cNvSpPr>
                  <a:spLocks/>
                </p:cNvSpPr>
                <p:nvPr/>
              </p:nvSpPr>
              <p:spPr bwMode="auto">
                <a:xfrm>
                  <a:off x="5926794" y="1754459"/>
                  <a:ext cx="256809" cy="1696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r"/>
                  <a:r>
                    <a:rPr lang="en-US" altLang="ja-JP" sz="1100" dirty="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−2σ</a:t>
                  </a:r>
                </a:p>
              </p:txBody>
            </p:sp>
            <p:sp>
              <p:nvSpPr>
                <p:cNvPr id="53" name="Rectangle 17"/>
                <p:cNvSpPr>
                  <a:spLocks/>
                </p:cNvSpPr>
                <p:nvPr/>
              </p:nvSpPr>
              <p:spPr bwMode="auto">
                <a:xfrm>
                  <a:off x="6917743" y="1924124"/>
                  <a:ext cx="901066" cy="23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altLang="ja-JP" sz="1500" dirty="0">
                      <a:solidFill>
                        <a:srgbClr val="333333"/>
                      </a:solidFill>
                      <a:ea typeface="ＭＳ Ｐゴシック" charset="0"/>
                      <a:cs typeface="Futura" charset="0"/>
                    </a:rPr>
                    <a:t>WA (2007)</a:t>
                  </a:r>
                </a:p>
              </p:txBody>
            </p:sp>
            <p:sp>
              <p:nvSpPr>
                <p:cNvPr id="54" name="Rectangle 18"/>
                <p:cNvSpPr>
                  <a:spLocks/>
                </p:cNvSpPr>
                <p:nvPr/>
              </p:nvSpPr>
              <p:spPr bwMode="auto">
                <a:xfrm>
                  <a:off x="6827860" y="1067989"/>
                  <a:ext cx="1396820" cy="23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altLang="ja-JP" sz="1500">
                      <a:solidFill>
                        <a:srgbClr val="008000"/>
                      </a:solidFill>
                      <a:ea typeface="ＭＳ Ｐゴシック" charset="0"/>
                      <a:cs typeface="Futura" charset="0"/>
                    </a:rPr>
                    <a:t>Belle II (50 ab</a:t>
                  </a:r>
                  <a:r>
                    <a:rPr lang="en-US" altLang="ja-JP" sz="1500" baseline="32000">
                      <a:solidFill>
                        <a:srgbClr val="008000"/>
                      </a:solidFill>
                      <a:ea typeface="ＭＳ Ｐゴシック" charset="0"/>
                      <a:cs typeface="Futura" charset="0"/>
                    </a:rPr>
                    <a:t>−1</a:t>
                  </a:r>
                  <a:r>
                    <a:rPr lang="en-US" altLang="ja-JP" sz="1500">
                      <a:solidFill>
                        <a:srgbClr val="008000"/>
                      </a:solidFill>
                      <a:ea typeface="ＭＳ Ｐゴシック" charset="0"/>
                      <a:cs typeface="Futura" charset="0"/>
                    </a:rPr>
                    <a:t>)</a:t>
                  </a:r>
                </a:p>
              </p:txBody>
            </p:sp>
            <p:sp>
              <p:nvSpPr>
                <p:cNvPr id="55" name="Line 19"/>
                <p:cNvSpPr>
                  <a:spLocks noChangeShapeType="1"/>
                </p:cNvSpPr>
                <p:nvPr/>
              </p:nvSpPr>
              <p:spPr bwMode="auto">
                <a:xfrm>
                  <a:off x="6408671" y="1752226"/>
                  <a:ext cx="419188" cy="256729"/>
                </a:xfrm>
                <a:prstGeom prst="line">
                  <a:avLst/>
                </a:prstGeom>
                <a:noFill/>
                <a:ln w="25400" cap="flat">
                  <a:solidFill>
                    <a:srgbClr val="333333"/>
                  </a:solidFill>
                  <a:prstDash val="solid"/>
                  <a:miter lim="800000"/>
                  <a:headEnd type="stealth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56" name="Line 2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7600521" y="1342577"/>
                  <a:ext cx="62528" cy="210964"/>
                </a:xfrm>
                <a:prstGeom prst="line">
                  <a:avLst/>
                </a:prstGeom>
                <a:noFill/>
                <a:ln w="25400" cap="flat">
                  <a:solidFill>
                    <a:srgbClr val="008000"/>
                  </a:solidFill>
                  <a:prstDash val="solid"/>
                  <a:miter lim="800000"/>
                  <a:headEnd type="stealth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57" name="Rectangle 21"/>
                <p:cNvSpPr>
                  <a:spLocks/>
                </p:cNvSpPr>
                <p:nvPr/>
              </p:nvSpPr>
              <p:spPr bwMode="auto">
                <a:xfrm>
                  <a:off x="5789457" y="1553541"/>
                  <a:ext cx="2795873" cy="71437"/>
                </a:xfrm>
                <a:prstGeom prst="rect">
                  <a:avLst/>
                </a:prstGeom>
                <a:solidFill>
                  <a:srgbClr val="008000">
                    <a:alpha val="4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rgbClr val="ADADAD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ja-JP" altLang="en-US"/>
                </a:p>
              </p:txBody>
            </p:sp>
            <p:sp>
              <p:nvSpPr>
                <p:cNvPr id="58" name="Rectangle 22"/>
                <p:cNvSpPr>
                  <a:spLocks/>
                </p:cNvSpPr>
                <p:nvPr/>
              </p:nvSpPr>
              <p:spPr bwMode="auto">
                <a:xfrm rot="16200000">
                  <a:off x="4340482" y="1842613"/>
                  <a:ext cx="2051595" cy="169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R</a:t>
                  </a:r>
                  <a:r>
                    <a:rPr lang="en-US" altLang="ja-JP" sz="1100" baseline="-60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τν</a:t>
                  </a:r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Lucida Grande" charset="0"/>
                      <a:sym typeface="Helvetica" charset="0"/>
                    </a:rPr>
                    <a:t> = B(B→τν)</a:t>
                  </a:r>
                  <a:r>
                    <a:rPr lang="en-US" altLang="ja-JP" sz="1100" baseline="-60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MSSM</a:t>
                  </a:r>
                  <a:r>
                    <a:rPr lang="en-US" altLang="ja-JP" sz="11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Lucida Grande" charset="0"/>
                      <a:sym typeface="Helvetica" charset="0"/>
                    </a:rPr>
                    <a:t> / B(B→τν)</a:t>
                  </a:r>
                  <a:r>
                    <a:rPr lang="en-US" altLang="ja-JP" sz="1100" baseline="-6000">
                      <a:solidFill>
                        <a:srgbClr val="000000"/>
                      </a:solidFill>
                      <a:latin typeface="Helvetica" charset="0"/>
                      <a:ea typeface="ＭＳ Ｐゴシック" charset="0"/>
                      <a:cs typeface="Helvetica" charset="0"/>
                      <a:sym typeface="Helvetica" charset="0"/>
                    </a:rPr>
                    <a:t>SM</a:t>
                  </a:r>
                </a:p>
              </p:txBody>
            </p:sp>
          </p:grpSp>
        </p:grpSp>
        <p:sp>
          <p:nvSpPr>
            <p:cNvPr id="4" name="テキスト ボックス 3"/>
            <p:cNvSpPr txBox="1"/>
            <p:nvPr/>
          </p:nvSpPr>
          <p:spPr>
            <a:xfrm>
              <a:off x="5443608" y="2808114"/>
              <a:ext cx="3262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ea typeface="ＭＳ Ｐゴシック" charset="0"/>
                  <a:cs typeface="Futura" charset="0"/>
                </a:rPr>
                <a:t>μ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&gt;0, </a:t>
              </a:r>
              <a:r>
                <a:rPr lang="en-US" altLang="ja-JP" sz="1400" dirty="0" err="1">
                  <a:ea typeface="ＭＳ Ｐゴシック" charset="0"/>
                  <a:cs typeface="Futura" charset="0"/>
                </a:rPr>
                <a:t>m</a:t>
              </a:r>
              <a:r>
                <a:rPr lang="en-US" altLang="ja-JP" sz="1400" baseline="-6000" dirty="0" err="1">
                  <a:ea typeface="ＭＳ Ｐゴシック" charset="0"/>
                  <a:cs typeface="Futura" charset="0"/>
                </a:rPr>
                <a:t>h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 = 125±1 </a:t>
              </a:r>
              <a:r>
                <a:rPr lang="en-US" altLang="ja-JP" sz="1400" dirty="0" err="1">
                  <a:ea typeface="ＭＳ Ｐゴシック" charset="0"/>
                  <a:cs typeface="Futura" charset="0"/>
                </a:rPr>
                <a:t>GeV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, </a:t>
              </a:r>
              <a:r>
                <a:rPr lang="en-US" altLang="ja-JP" sz="1400" dirty="0" err="1">
                  <a:ea typeface="ＭＳ Ｐゴシック" charset="0"/>
                  <a:cs typeface="Futura" charset="0"/>
                </a:rPr>
                <a:t>m</a:t>
              </a:r>
              <a:r>
                <a:rPr lang="en-US" altLang="ja-JP" sz="1400" baseline="-6000" dirty="0" err="1">
                  <a:ea typeface="ＭＳ Ｐゴシック" charset="0"/>
                  <a:cs typeface="Futura" charset="0"/>
                </a:rPr>
                <a:t>t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 = 173.3 </a:t>
              </a:r>
              <a:r>
                <a:rPr lang="en-US" altLang="ja-JP" sz="1400" dirty="0" err="1">
                  <a:ea typeface="ＭＳ Ｐゴシック" charset="0"/>
                  <a:cs typeface="Futura" charset="0"/>
                </a:rPr>
                <a:t>GeV</a:t>
              </a:r>
              <a:endParaRPr lang="en-US" altLang="ja-JP" sz="1400" dirty="0">
                <a:ea typeface="ＭＳ Ｐゴシック" charset="0"/>
                <a:cs typeface="Futura" charset="0"/>
              </a:endParaRPr>
            </a:p>
            <a:p>
              <a:r>
                <a:rPr lang="en-US" altLang="ja-JP" sz="1400" dirty="0" smtClean="0">
                  <a:ea typeface="ＭＳ Ｐゴシック" charset="0"/>
                  <a:cs typeface="Futura" charset="0"/>
                </a:rPr>
                <a:t>blue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: m</a:t>
              </a:r>
              <a:r>
                <a:rPr lang="en-US" altLang="ja-JP" sz="1400" baseline="-6000" dirty="0">
                  <a:ea typeface="ＭＳ Ｐゴシック" charset="0"/>
                  <a:cs typeface="Futura" charset="0"/>
                </a:rPr>
                <a:t>0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 &lt; 5 </a:t>
              </a:r>
              <a:r>
                <a:rPr lang="en-US" altLang="ja-JP" sz="1400" dirty="0" err="1">
                  <a:ea typeface="ＭＳ Ｐゴシック" charset="0"/>
                  <a:cs typeface="Futura" charset="0"/>
                </a:rPr>
                <a:t>TeV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, orange: m</a:t>
              </a:r>
              <a:r>
                <a:rPr lang="en-US" altLang="ja-JP" sz="1400" baseline="-6000" dirty="0">
                  <a:ea typeface="ＭＳ Ｐゴシック" charset="0"/>
                  <a:cs typeface="Futura" charset="0"/>
                </a:rPr>
                <a:t>0</a:t>
              </a:r>
              <a:r>
                <a:rPr lang="en-US" altLang="ja-JP" sz="1400" dirty="0">
                  <a:ea typeface="ＭＳ Ｐゴシック" charset="0"/>
                  <a:cs typeface="Futura" charset="0"/>
                </a:rPr>
                <a:t> &lt; 20 </a:t>
              </a:r>
              <a:r>
                <a:rPr lang="en-US" altLang="ja-JP" sz="1400" dirty="0" err="1" smtClean="0">
                  <a:ea typeface="ＭＳ Ｐゴシック" charset="0"/>
                  <a:cs typeface="Futura" charset="0"/>
                </a:rPr>
                <a:t>TeV</a:t>
              </a:r>
              <a:endParaRPr lang="en-US" altLang="ja-JP" sz="1400" dirty="0">
                <a:ea typeface="ＭＳ Ｐゴシック" charset="0"/>
                <a:cs typeface="Futura" charset="0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860579" y="462512"/>
            <a:ext cx="4095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3366FF"/>
                </a:solidFill>
                <a:latin typeface="Helvetica Light"/>
                <a:ea typeface="ＭＳ Ｐゴシック" charset="0"/>
                <a:cs typeface="Helvetica Light"/>
              </a:rPr>
              <a:t>2</a:t>
            </a:r>
            <a:r>
              <a:rPr lang="en-US" altLang="ja-JP" sz="1600" dirty="0">
                <a:solidFill>
                  <a:srgbClr val="3366FF"/>
                </a:solidFill>
                <a:latin typeface="Helvetica Light"/>
                <a:ea typeface="ＭＳ Ｐゴシック" charset="0"/>
                <a:cs typeface="Helvetica Light"/>
              </a:rPr>
              <a:t>-parameter </a:t>
            </a:r>
            <a:r>
              <a:rPr lang="en-US" altLang="ja-JP" sz="1600" dirty="0" err="1">
                <a:solidFill>
                  <a:srgbClr val="3366FF"/>
                </a:solidFill>
                <a:latin typeface="Helvetica Light"/>
                <a:ea typeface="ＭＳ Ｐゴシック" charset="0"/>
                <a:cs typeface="Helvetica Light"/>
              </a:rPr>
              <a:t>nonuniversal</a:t>
            </a:r>
            <a:r>
              <a:rPr lang="en-US" altLang="ja-JP" sz="1600" dirty="0">
                <a:solidFill>
                  <a:srgbClr val="3366FF"/>
                </a:solidFill>
                <a:latin typeface="Helvetica Light"/>
                <a:ea typeface="ＭＳ Ｐゴシック" charset="0"/>
                <a:cs typeface="Helvetica Light"/>
              </a:rPr>
              <a:t> Higgs </a:t>
            </a:r>
            <a:r>
              <a:rPr lang="en-US" altLang="ja-JP" sz="1600" dirty="0" smtClean="0">
                <a:solidFill>
                  <a:srgbClr val="3366FF"/>
                </a:solidFill>
                <a:latin typeface="Helvetica Light"/>
                <a:ea typeface="ＭＳ Ｐゴシック" charset="0"/>
                <a:cs typeface="Helvetica Light"/>
              </a:rPr>
              <a:t>model</a:t>
            </a:r>
          </a:p>
          <a:p>
            <a:pPr algn="ctr"/>
            <a:r>
              <a:rPr lang="en-US" altLang="ja-JP" sz="1200" dirty="0">
                <a:ea typeface="ＭＳ Ｐゴシック" charset="0"/>
                <a:cs typeface="Futura" charset="0"/>
              </a:rPr>
              <a:t>H. Baer, V. Barger, and A. Mustafayev</a:t>
            </a:r>
            <a:r>
              <a:rPr lang="en-US" altLang="ja-JP" sz="1200" dirty="0" smtClean="0">
                <a:ea typeface="ＭＳ Ｐゴシック" charset="0"/>
                <a:cs typeface="Futura" charset="0"/>
              </a:rPr>
              <a:t>,PRD85</a:t>
            </a:r>
            <a:r>
              <a:rPr lang="en-US" altLang="ja-JP" sz="1200" dirty="0">
                <a:ea typeface="ＭＳ Ｐゴシック" charset="0"/>
                <a:cs typeface="Futura" charset="0"/>
              </a:rPr>
              <a:t>, 075010</a:t>
            </a:r>
          </a:p>
          <a:p>
            <a:endParaRPr kumimoji="1" lang="ja-JP" altLang="en-US" sz="1200" dirty="0">
              <a:solidFill>
                <a:srgbClr val="3366FF"/>
              </a:solidFill>
              <a:latin typeface="Helvetica Light"/>
              <a:cs typeface="Helvetica Light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4860579" y="462512"/>
            <a:ext cx="4097871" cy="6355965"/>
          </a:xfrm>
          <a:prstGeom prst="wedgeRectCallout">
            <a:avLst>
              <a:gd name="adj1" fmla="val -63395"/>
              <a:gd name="adj2" fmla="val -10116"/>
            </a:avLst>
          </a:prstGeom>
          <a:noFill/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9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403225" y="437373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Talk Outline</a:t>
            </a:r>
            <a:endParaRPr lang="ja-JP" altLang="en-US" dirty="0" smtClean="0"/>
          </a:p>
        </p:txBody>
      </p:sp>
      <p:sp>
        <p:nvSpPr>
          <p:cNvPr id="1843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8883"/>
            <a:ext cx="8229600" cy="2452529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</a:p>
          <a:p>
            <a:r>
              <a:rPr lang="en-US" altLang="ja-JP" dirty="0" smtClean="0"/>
              <a:t>Purely </a:t>
            </a:r>
            <a:r>
              <a:rPr lang="en-US" altLang="ja-JP" dirty="0" err="1" smtClean="0"/>
              <a:t>leptonic</a:t>
            </a:r>
            <a:r>
              <a:rPr lang="en-US" altLang="ja-JP" dirty="0" smtClean="0"/>
              <a:t> decay </a:t>
            </a:r>
            <a:r>
              <a:rPr lang="en-US" altLang="ja-JP" i="1" dirty="0" smtClean="0"/>
              <a:t>B </a:t>
            </a:r>
            <a:r>
              <a:rPr lang="en-US" altLang="ja-JP" i="1" dirty="0" smtClean="0">
                <a:sym typeface="Wingdings" pitchFamily="2" charset="2"/>
              </a:rPr>
              <a:t>→ </a:t>
            </a:r>
            <a:r>
              <a:rPr lang="en-US" altLang="ja-JP" i="1" dirty="0" smtClean="0">
                <a:latin typeface="Symbol" charset="2"/>
                <a:cs typeface="Symbol" charset="2"/>
                <a:sym typeface="Wingdings" pitchFamily="2" charset="2"/>
              </a:rPr>
              <a:t>t n</a:t>
            </a:r>
          </a:p>
          <a:p>
            <a:r>
              <a:rPr lang="en-US" altLang="ja-JP" dirty="0" err="1" smtClean="0">
                <a:sym typeface="Wingdings" pitchFamily="2" charset="2"/>
              </a:rPr>
              <a:t>Semileptonic</a:t>
            </a:r>
            <a:r>
              <a:rPr lang="en-US" altLang="ja-JP" dirty="0" smtClean="0">
                <a:sym typeface="Wingdings" pitchFamily="2" charset="2"/>
              </a:rPr>
              <a:t>  decay </a:t>
            </a:r>
            <a:r>
              <a:rPr lang="en-US" altLang="ja-JP" i="1" dirty="0" smtClean="0">
                <a:sym typeface="Wingdings" pitchFamily="2" charset="2"/>
              </a:rPr>
              <a:t>B → D</a:t>
            </a:r>
            <a:r>
              <a:rPr lang="en-US" altLang="ja-JP" i="1" baseline="30000" dirty="0" smtClean="0">
                <a:sym typeface="Wingdings" pitchFamily="2" charset="2"/>
              </a:rPr>
              <a:t>(*)</a:t>
            </a:r>
            <a:r>
              <a:rPr lang="en-US" altLang="ja-JP" i="1" dirty="0" smtClean="0">
                <a:sym typeface="Wingdings" pitchFamily="2" charset="2"/>
              </a:rPr>
              <a:t> </a:t>
            </a:r>
            <a:r>
              <a:rPr lang="en-US" altLang="ja-JP" i="1" dirty="0" smtClean="0">
                <a:latin typeface="Symbol" charset="2"/>
                <a:cs typeface="Symbol" charset="2"/>
                <a:sym typeface="Wingdings" pitchFamily="2" charset="2"/>
              </a:rPr>
              <a:t>t n</a:t>
            </a:r>
          </a:p>
          <a:p>
            <a:r>
              <a:rPr lang="en-US" altLang="ja-JP" dirty="0" smtClean="0">
                <a:sym typeface="Wingdings" pitchFamily="2" charset="2"/>
              </a:rPr>
              <a:t>Future Prospect</a:t>
            </a:r>
          </a:p>
          <a:p>
            <a:r>
              <a:rPr lang="en-US" altLang="ja-JP" dirty="0" smtClean="0">
                <a:sym typeface="Wingdings" pitchFamily="2" charset="2"/>
              </a:rPr>
              <a:t>Summary</a:t>
            </a:r>
            <a:endParaRPr lang="ja-JP" altLang="en-US" dirty="0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EF036F-5D4C-411A-8324-C45528E0E695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4791824"/>
            <a:ext cx="79146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i="1" dirty="0">
                <a:solidFill>
                  <a:srgbClr val="3366FF"/>
                </a:solidFill>
              </a:rPr>
              <a:t>B </a:t>
            </a:r>
            <a:r>
              <a:rPr lang="en-US" altLang="ja-JP" sz="3600" i="1" dirty="0">
                <a:solidFill>
                  <a:srgbClr val="3366FF"/>
                </a:solidFill>
                <a:sym typeface="Wingdings" pitchFamily="2" charset="2"/>
              </a:rPr>
              <a:t>→ </a:t>
            </a:r>
            <a:r>
              <a:rPr lang="en-US" altLang="ja-JP" sz="3600" i="1" dirty="0">
                <a:solidFill>
                  <a:srgbClr val="3366FF"/>
                </a:solidFill>
                <a:latin typeface="Symbol" charset="2"/>
                <a:cs typeface="Symbol" charset="2"/>
                <a:sym typeface="Wingdings" pitchFamily="2" charset="2"/>
              </a:rPr>
              <a:t>t </a:t>
            </a:r>
            <a:r>
              <a:rPr lang="en-US" altLang="ja-JP" sz="3600" i="1" dirty="0" smtClean="0">
                <a:solidFill>
                  <a:srgbClr val="3366FF"/>
                </a:solidFill>
                <a:latin typeface="Symbol" charset="2"/>
                <a:cs typeface="Symbol" charset="2"/>
                <a:sym typeface="Wingdings" pitchFamily="2" charset="2"/>
              </a:rPr>
              <a:t>n / </a:t>
            </a:r>
            <a:r>
              <a:rPr lang="en-US" altLang="ja-JP" sz="3600" i="1" dirty="0" smtClean="0">
                <a:solidFill>
                  <a:srgbClr val="3366FF"/>
                </a:solidFill>
                <a:sym typeface="Wingdings" pitchFamily="2" charset="2"/>
              </a:rPr>
              <a:t>B </a:t>
            </a:r>
            <a:r>
              <a:rPr lang="en-US" altLang="ja-JP" sz="3600" i="1" dirty="0">
                <a:solidFill>
                  <a:srgbClr val="3366FF"/>
                </a:solidFill>
                <a:sym typeface="Wingdings" pitchFamily="2" charset="2"/>
              </a:rPr>
              <a:t>→ D</a:t>
            </a:r>
            <a:r>
              <a:rPr lang="en-US" altLang="ja-JP" sz="3600" i="1" baseline="30000" dirty="0">
                <a:solidFill>
                  <a:srgbClr val="3366FF"/>
                </a:solidFill>
                <a:sym typeface="Wingdings" pitchFamily="2" charset="2"/>
              </a:rPr>
              <a:t>(*)</a:t>
            </a:r>
            <a:r>
              <a:rPr lang="en-US" altLang="ja-JP" sz="3600" i="1" dirty="0">
                <a:solidFill>
                  <a:srgbClr val="3366FF"/>
                </a:solidFill>
                <a:sym typeface="Wingdings" pitchFamily="2" charset="2"/>
              </a:rPr>
              <a:t> </a:t>
            </a:r>
            <a:r>
              <a:rPr lang="en-US" altLang="ja-JP" sz="3600" i="1" dirty="0">
                <a:solidFill>
                  <a:srgbClr val="3366FF"/>
                </a:solidFill>
                <a:latin typeface="Symbol" charset="2"/>
                <a:cs typeface="Symbol" charset="2"/>
                <a:sym typeface="Wingdings" pitchFamily="2" charset="2"/>
              </a:rPr>
              <a:t>t </a:t>
            </a:r>
            <a:r>
              <a:rPr lang="en-US" altLang="ja-JP" sz="3600" i="1" dirty="0" smtClean="0">
                <a:solidFill>
                  <a:srgbClr val="3366FF"/>
                </a:solidFill>
                <a:latin typeface="Symbol" charset="2"/>
                <a:cs typeface="Symbol" charset="2"/>
                <a:sym typeface="Wingdings" pitchFamily="2" charset="2"/>
              </a:rPr>
              <a:t>n</a:t>
            </a:r>
          </a:p>
          <a:p>
            <a:pPr algn="ctr"/>
            <a:r>
              <a:rPr lang="en-US" altLang="ja-JP" sz="2800" i="1" dirty="0">
                <a:solidFill>
                  <a:srgbClr val="3366FF"/>
                </a:solidFill>
                <a:latin typeface="Helvetica"/>
                <a:cs typeface="Helvetica"/>
                <a:sym typeface="Wingdings" pitchFamily="2" charset="2"/>
              </a:rPr>
              <a:t>Sensitive for NP (H</a:t>
            </a:r>
            <a:r>
              <a:rPr lang="en-US" altLang="ja-JP" sz="2800" i="1" baseline="30000" dirty="0">
                <a:solidFill>
                  <a:srgbClr val="3366FF"/>
                </a:solidFill>
                <a:latin typeface="Helvetica"/>
                <a:cs typeface="Helvetica"/>
                <a:sym typeface="Wingdings" pitchFamily="2" charset="2"/>
              </a:rPr>
              <a:t>+</a:t>
            </a:r>
            <a:r>
              <a:rPr lang="en-US" altLang="ja-JP" sz="2800" i="1" dirty="0">
                <a:solidFill>
                  <a:srgbClr val="3366FF"/>
                </a:solidFill>
                <a:latin typeface="Helvetica"/>
                <a:cs typeface="Helvetica"/>
                <a:sym typeface="Wingdings" pitchFamily="2" charset="2"/>
              </a:rPr>
              <a:t>,…</a:t>
            </a:r>
            <a:r>
              <a:rPr lang="en-US" altLang="ja-JP" sz="2800" i="1" dirty="0" smtClean="0">
                <a:solidFill>
                  <a:srgbClr val="3366FF"/>
                </a:solidFill>
                <a:latin typeface="Helvetica"/>
                <a:cs typeface="Helvetica"/>
                <a:sym typeface="Wingdings" pitchFamily="2" charset="2"/>
              </a:rPr>
              <a:t>)</a:t>
            </a:r>
            <a:endParaRPr lang="en-US" altLang="ja-JP" sz="3600" i="1" dirty="0" smtClean="0">
              <a:solidFill>
                <a:srgbClr val="3366FF"/>
              </a:solidFill>
              <a:latin typeface="Helvetica"/>
              <a:cs typeface="Helvetica"/>
              <a:sym typeface="Wingdings" pitchFamily="2" charset="2"/>
            </a:endParaRPr>
          </a:p>
          <a:p>
            <a:pPr algn="ctr"/>
            <a:r>
              <a:rPr kumimoji="1" lang="en-US" altLang="ja-JP" sz="2800" i="1" dirty="0" smtClean="0">
                <a:solidFill>
                  <a:srgbClr val="3366FF"/>
                </a:solidFill>
                <a:latin typeface="Helvetica"/>
                <a:cs typeface="Helvetica"/>
              </a:rPr>
              <a:t>Key flavor physics observables in the LHC era !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0670" y="3969281"/>
            <a:ext cx="7228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  <a:latin typeface="Helvetica Light"/>
                <a:cs typeface="Helvetica Light"/>
              </a:rPr>
              <a:t>Special thanks to Dr. Y. Horii </a:t>
            </a:r>
            <a:r>
              <a:rPr kumimoji="1" lang="en-US" altLang="ja-JP" sz="2000" dirty="0" smtClean="0">
                <a:solidFill>
                  <a:srgbClr val="008000"/>
                </a:solidFill>
                <a:latin typeface="Helvetica Light"/>
                <a:cs typeface="Helvetica Light"/>
              </a:rPr>
              <a:t>(cf. his talk at Beauty2013)</a:t>
            </a:r>
          </a:p>
        </p:txBody>
      </p:sp>
      <p:grpSp>
        <p:nvGrpSpPr>
          <p:cNvPr id="5" name="図形グループ 4"/>
          <p:cNvGrpSpPr/>
          <p:nvPr/>
        </p:nvGrpSpPr>
        <p:grpSpPr>
          <a:xfrm>
            <a:off x="5791360" y="437373"/>
            <a:ext cx="3081703" cy="3084194"/>
            <a:chOff x="5791360" y="437373"/>
            <a:chExt cx="3081703" cy="3084194"/>
          </a:xfrm>
        </p:grpSpPr>
        <p:pic>
          <p:nvPicPr>
            <p:cNvPr id="7" name="Picture 1032" descr="C:\My Documents\My Works\seminar\名古屋\e81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2892" y="718764"/>
              <a:ext cx="2619933" cy="1852539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030363" y="2598237"/>
              <a:ext cx="24936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Helvetica Light"/>
                  <a:cs typeface="Helvetica Light"/>
                </a:rPr>
                <a:t>BNL</a:t>
              </a:r>
              <a:r>
                <a:rPr kumimoji="1" lang="en-US" altLang="ja-JP" dirty="0" smtClean="0">
                  <a:latin typeface="Helvetica Light"/>
                  <a:cs typeface="Helvetica Light"/>
                </a:rPr>
                <a:t>-E813/836</a:t>
              </a:r>
            </a:p>
            <a:p>
              <a:r>
                <a:rPr kumimoji="1" lang="en-US" altLang="ja-JP" dirty="0" smtClean="0">
                  <a:latin typeface="Helvetica Light"/>
                  <a:cs typeface="Helvetica Light"/>
                </a:rPr>
                <a:t>Search for “H particle”</a:t>
              </a:r>
            </a:p>
            <a:p>
              <a:r>
                <a:rPr kumimoji="1" lang="en-US" altLang="ja-JP" dirty="0" smtClean="0">
                  <a:latin typeface="Helvetica Light"/>
                  <a:cs typeface="Helvetica Light"/>
                </a:rPr>
                <a:t>My PhD experiment</a:t>
              </a:r>
              <a:endParaRPr kumimoji="1" lang="ja-JP" altLang="en-US" dirty="0">
                <a:latin typeface="Helvetica Light"/>
                <a:cs typeface="Helvetica Light"/>
              </a:endParaRP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5791360" y="437373"/>
              <a:ext cx="3081703" cy="3084194"/>
            </a:xfrm>
            <a:prstGeom prst="roundRect">
              <a:avLst>
                <a:gd name="adj" fmla="val 7302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equest for theory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4943"/>
          </a:xfrm>
        </p:spPr>
        <p:txBody>
          <a:bodyPr/>
          <a:lstStyle/>
          <a:p>
            <a:r>
              <a:rPr lang="en-US" altLang="ja-JP" dirty="0" smtClean="0"/>
              <a:t>It is of great importance to improve precision for</a:t>
            </a:r>
            <a:r>
              <a:rPr lang="en-US" altLang="ja-JP" dirty="0"/>
              <a:t> </a:t>
            </a:r>
            <a:r>
              <a:rPr lang="en-US" altLang="ja-JP" dirty="0" smtClean="0"/>
              <a:t>the SM prediction;</a:t>
            </a:r>
          </a:p>
          <a:p>
            <a:pPr lvl="1"/>
            <a:r>
              <a:rPr lang="en-US" altLang="ja-JP" sz="2400" b="1" dirty="0" err="1" smtClean="0">
                <a:solidFill>
                  <a:srgbClr val="FF6666"/>
                </a:solidFill>
              </a:rPr>
              <a:t>f</a:t>
            </a:r>
            <a:r>
              <a:rPr lang="en-US" altLang="ja-JP" sz="2400" b="1" baseline="-25000" dirty="0" err="1" smtClean="0">
                <a:solidFill>
                  <a:srgbClr val="FF6666"/>
                </a:solidFill>
              </a:rPr>
              <a:t>B</a:t>
            </a:r>
            <a:r>
              <a:rPr lang="en-US" altLang="ja-JP" sz="2400" b="1" dirty="0" smtClean="0">
                <a:solidFill>
                  <a:srgbClr val="FF6666"/>
                </a:solidFill>
              </a:rPr>
              <a:t> |</a:t>
            </a:r>
            <a:r>
              <a:rPr lang="en-US" altLang="ja-JP" sz="2400" b="1" dirty="0" err="1" smtClean="0">
                <a:solidFill>
                  <a:srgbClr val="FF6666"/>
                </a:solidFill>
              </a:rPr>
              <a:t>V</a:t>
            </a:r>
            <a:r>
              <a:rPr lang="en-US" altLang="ja-JP" sz="2400" b="1" baseline="-25000" dirty="0" err="1" smtClean="0">
                <a:solidFill>
                  <a:srgbClr val="FF6666"/>
                </a:solidFill>
              </a:rPr>
              <a:t>ub</a:t>
            </a:r>
            <a:r>
              <a:rPr lang="en-US" altLang="ja-JP" sz="2400" b="1" dirty="0" smtClean="0">
                <a:solidFill>
                  <a:srgbClr val="FF6666"/>
                </a:solidFill>
              </a:rPr>
              <a:t>| </a:t>
            </a:r>
            <a:r>
              <a:rPr lang="en-US" altLang="ja-JP" sz="2400" dirty="0" smtClean="0"/>
              <a:t>for </a:t>
            </a:r>
            <a:r>
              <a:rPr lang="en-US" altLang="ja-JP" sz="2400" i="1" dirty="0" err="1" smtClean="0"/>
              <a:t>B→</a:t>
            </a:r>
            <a:r>
              <a:rPr lang="en-US" altLang="ja-JP" sz="2400" i="1" dirty="0" err="1" smtClean="0">
                <a:latin typeface="Symbol" charset="2"/>
                <a:cs typeface="Symbol" charset="2"/>
              </a:rPr>
              <a:t>tn</a:t>
            </a:r>
            <a:endParaRPr lang="en-US" altLang="ja-JP" sz="2400" dirty="0" smtClean="0"/>
          </a:p>
          <a:p>
            <a:pPr lvl="1">
              <a:spcBef>
                <a:spcPts val="600"/>
              </a:spcBef>
            </a:pPr>
            <a:endParaRPr lang="en-US" altLang="ja-JP" sz="2400" dirty="0" smtClean="0">
              <a:solidFill>
                <a:srgbClr val="FF6666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altLang="ja-JP" sz="2400" b="1" dirty="0" smtClean="0">
                <a:solidFill>
                  <a:srgbClr val="FF6666"/>
                </a:solidFill>
              </a:rPr>
              <a:t>Form factors </a:t>
            </a:r>
            <a:r>
              <a:rPr lang="en-US" altLang="ja-JP" sz="2400" dirty="0" smtClean="0"/>
              <a:t>for </a:t>
            </a:r>
            <a:r>
              <a:rPr lang="en-US" altLang="ja-JP" sz="2400" i="1" dirty="0" err="1" smtClean="0"/>
              <a:t>B→D</a:t>
            </a:r>
            <a:r>
              <a:rPr lang="en-US" altLang="ja-JP" sz="2400" i="1" dirty="0" err="1" smtClean="0">
                <a:latin typeface="Symbol" charset="2"/>
                <a:cs typeface="Symbol" charset="2"/>
              </a:rPr>
              <a:t>tn</a:t>
            </a:r>
            <a:endParaRPr lang="en-US" altLang="ja-JP" sz="2400" i="1" dirty="0" smtClean="0">
              <a:latin typeface="Symbol" charset="2"/>
              <a:cs typeface="Symbol" charset="2"/>
            </a:endParaRPr>
          </a:p>
          <a:p>
            <a:pPr lvl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5500" y="3329543"/>
            <a:ext cx="4243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elvetica Light"/>
                <a:cs typeface="Helvetica Light"/>
              </a:rPr>
              <a:t>Recent Lattice QCD (FNAL/MILC)</a:t>
            </a:r>
          </a:p>
          <a:p>
            <a:r>
              <a:rPr kumimoji="1" lang="en-US" altLang="ja-JP" dirty="0" smtClean="0">
                <a:latin typeface="Helvetica Light"/>
                <a:cs typeface="Helvetica Light"/>
              </a:rPr>
              <a:t>Predicts R(D)=0.316(12)(7)</a:t>
            </a:r>
          </a:p>
          <a:p>
            <a:r>
              <a:rPr kumimoji="1" lang="en-US" altLang="ja-JP" dirty="0" smtClean="0">
                <a:latin typeface="Helvetica Light"/>
                <a:cs typeface="Helvetica Light"/>
              </a:rPr>
              <a:t>~1s higher than the previous estimates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5500" y="2233017"/>
            <a:ext cx="3736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elvetica Light"/>
                <a:cs typeface="Helvetica Light"/>
              </a:rPr>
              <a:t>Present error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 </a:t>
            </a:r>
          </a:p>
          <a:p>
            <a:r>
              <a:rPr kumimoji="1" lang="en-US" altLang="ja-JP" dirty="0">
                <a:latin typeface="Symbol" charset="2"/>
                <a:cs typeface="Symbol" charset="2"/>
              </a:rPr>
              <a:t>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dirty="0" err="1" smtClean="0">
                <a:latin typeface="Helvetica Light"/>
                <a:cs typeface="Helvetica Light"/>
              </a:rPr>
              <a:t>f</a:t>
            </a:r>
            <a:r>
              <a:rPr kumimoji="1" lang="en-US" altLang="ja-JP" baseline="-25000" dirty="0" err="1" smtClean="0">
                <a:latin typeface="Helvetica Light"/>
                <a:cs typeface="Helvetica Light"/>
              </a:rPr>
              <a:t>B</a:t>
            </a:r>
            <a:r>
              <a:rPr kumimoji="1" lang="en-US" altLang="ja-JP" dirty="0" smtClean="0">
                <a:latin typeface="Helvetica Light"/>
                <a:cs typeface="Helvetica Light"/>
              </a:rPr>
              <a:t> ~ 5%</a:t>
            </a:r>
          </a:p>
          <a:p>
            <a:r>
              <a:rPr kumimoji="1" lang="en-US" altLang="ja-JP" dirty="0" smtClean="0">
                <a:latin typeface="Symbol" charset="2"/>
                <a:cs typeface="Symbol" charset="2"/>
              </a:rPr>
              <a:t> 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dirty="0" err="1" smtClean="0">
                <a:latin typeface="Helvetica Light"/>
                <a:cs typeface="Helvetica Light"/>
              </a:rPr>
              <a:t>|V</a:t>
            </a:r>
            <a:r>
              <a:rPr kumimoji="1" lang="en-US" altLang="ja-JP" baseline="-25000" dirty="0" err="1" smtClean="0">
                <a:latin typeface="Helvetica Light"/>
                <a:cs typeface="Helvetica Light"/>
              </a:rPr>
              <a:t>ub</a:t>
            </a:r>
            <a:r>
              <a:rPr kumimoji="1" lang="en-US" altLang="ja-JP" dirty="0" smtClean="0">
                <a:latin typeface="Helvetica Light"/>
                <a:cs typeface="Helvetica Light"/>
              </a:rPr>
              <a:t>| ~ 10% + incl. </a:t>
            </a:r>
            <a:r>
              <a:rPr kumimoji="1" lang="en-US" altLang="ja-JP" dirty="0" err="1" smtClean="0">
                <a:latin typeface="Helvetica Light"/>
                <a:cs typeface="Helvetica Light"/>
              </a:rPr>
              <a:t>vs</a:t>
            </a:r>
            <a:r>
              <a:rPr kumimoji="1" lang="en-US" altLang="ja-JP" dirty="0" smtClean="0">
                <a:latin typeface="Helvetica Light"/>
                <a:cs typeface="Helvetica Light"/>
              </a:rPr>
              <a:t> excl. saga</a:t>
            </a:r>
            <a:endParaRPr kumimoji="1" lang="ja-JP" alt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592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047" y="533400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7847" y="1600200"/>
            <a:ext cx="8565216" cy="4876800"/>
          </a:xfrm>
        </p:spPr>
        <p:txBody>
          <a:bodyPr>
            <a:normAutofit/>
          </a:bodyPr>
          <a:lstStyle/>
          <a:p>
            <a:pPr marL="269875" indent="-173038">
              <a:spcBef>
                <a:spcPts val="1200"/>
              </a:spcBef>
            </a:pPr>
            <a:r>
              <a:rPr lang="en-US" altLang="ja-JP" dirty="0" err="1">
                <a:cs typeface="Lucida Grande" charset="0"/>
              </a:rPr>
              <a:t>B→τν</a:t>
            </a:r>
            <a:r>
              <a:rPr lang="en-US" altLang="ja-JP" dirty="0">
                <a:cs typeface="Lucida Grande" charset="0"/>
              </a:rPr>
              <a:t> and B→D</a:t>
            </a:r>
            <a:r>
              <a:rPr lang="en-US" altLang="ja-JP" baseline="32000" dirty="0"/>
              <a:t>(*)</a:t>
            </a:r>
            <a:r>
              <a:rPr lang="en-US" altLang="ja-JP" dirty="0" err="1">
                <a:cs typeface="Lucida Grande" charset="0"/>
              </a:rPr>
              <a:t>τν</a:t>
            </a:r>
            <a:r>
              <a:rPr lang="en-US" altLang="ja-JP" dirty="0">
                <a:cs typeface="Lucida Grande" charset="0"/>
              </a:rPr>
              <a:t> are </a:t>
            </a:r>
            <a:r>
              <a:rPr lang="en-US" altLang="ja-JP" dirty="0" smtClean="0">
                <a:cs typeface="Lucida Grande" charset="0"/>
              </a:rPr>
              <a:t>powerful tools for </a:t>
            </a:r>
            <a:r>
              <a:rPr lang="en-US" altLang="ja-JP" dirty="0">
                <a:cs typeface="Lucida Grande" charset="0"/>
              </a:rPr>
              <a:t>both testing the SM and searching for NP (charged Higgs,…).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	</a:t>
            </a:r>
            <a:r>
              <a:rPr lang="en-US" altLang="ja-JP" b="1" i="1" dirty="0" smtClean="0">
                <a:solidFill>
                  <a:srgbClr val="0000FF"/>
                </a:solidFill>
              </a:rPr>
              <a:t>Key </a:t>
            </a:r>
            <a:r>
              <a:rPr lang="en-US" altLang="ja-JP" b="1" i="1" dirty="0">
                <a:solidFill>
                  <a:srgbClr val="0000FF"/>
                </a:solidFill>
              </a:rPr>
              <a:t>flavor physics observables in the LHC era !</a:t>
            </a:r>
          </a:p>
          <a:p>
            <a:pPr marL="269875" indent="-173038">
              <a:spcBef>
                <a:spcPts val="1200"/>
              </a:spcBef>
            </a:pPr>
            <a:r>
              <a:rPr lang="en-US" altLang="ja-JP" dirty="0">
                <a:cs typeface="Lucida Grande" charset="0"/>
              </a:rPr>
              <a:t>Recent </a:t>
            </a:r>
            <a:r>
              <a:rPr lang="en-US" altLang="ja-JP" dirty="0" err="1">
                <a:cs typeface="Lucida Grande" charset="0"/>
              </a:rPr>
              <a:t>B→τν</a:t>
            </a:r>
            <a:r>
              <a:rPr lang="en-US" altLang="ja-JP" dirty="0">
                <a:cs typeface="Lucida Grande" charset="0"/>
              </a:rPr>
              <a:t> results have </a:t>
            </a:r>
            <a:r>
              <a:rPr lang="en-US" altLang="ja-JP" dirty="0"/>
              <a:t>weakened the tension with CKM fit.</a:t>
            </a:r>
          </a:p>
          <a:p>
            <a:pPr marL="269875" indent="-173038">
              <a:spcBef>
                <a:spcPts val="1200"/>
              </a:spcBef>
            </a:pPr>
            <a:r>
              <a:rPr lang="en-US" altLang="ja-JP" dirty="0">
                <a:cs typeface="Lucida Grande" charset="0"/>
              </a:rPr>
              <a:t>Recent B→D</a:t>
            </a:r>
            <a:r>
              <a:rPr lang="en-US" altLang="ja-JP" baseline="32000" dirty="0"/>
              <a:t>(*)</a:t>
            </a:r>
            <a:r>
              <a:rPr lang="en-US" altLang="ja-JP" dirty="0" err="1">
                <a:cs typeface="Lucida Grande" charset="0"/>
              </a:rPr>
              <a:t>τν</a:t>
            </a:r>
            <a:r>
              <a:rPr lang="en-US" altLang="ja-JP" dirty="0">
                <a:cs typeface="Lucida Grande" charset="0"/>
              </a:rPr>
              <a:t> results disfavor SM and type-II two Higgs doublet model at a level of &gt;3σ.</a:t>
            </a:r>
            <a:endParaRPr lang="en-US" altLang="ja-JP" dirty="0"/>
          </a:p>
          <a:p>
            <a:pPr marL="544195" lvl="2" indent="-173038">
              <a:spcBef>
                <a:spcPts val="0"/>
              </a:spcBef>
            </a:pPr>
            <a:r>
              <a:rPr lang="en-US" altLang="ja-JP" sz="2200" dirty="0"/>
              <a:t>Final result from Belle using full data coming soon.</a:t>
            </a:r>
          </a:p>
          <a:p>
            <a:pPr marL="269875" indent="-173038">
              <a:spcBef>
                <a:spcPts val="1200"/>
              </a:spcBef>
            </a:pPr>
            <a:r>
              <a:rPr lang="en-US" altLang="ja-JP" dirty="0"/>
              <a:t>It is very important to measure B</a:t>
            </a:r>
            <a:r>
              <a:rPr lang="en-US" altLang="ja-JP" dirty="0">
                <a:sym typeface="Wingdings"/>
              </a:rPr>
              <a:t>→ </a:t>
            </a:r>
            <a:r>
              <a:rPr lang="en-US" altLang="ja-JP" dirty="0" err="1">
                <a:latin typeface="Symbol" charset="2"/>
                <a:cs typeface="Symbol" charset="2"/>
                <a:sym typeface="Wingdings"/>
              </a:rPr>
              <a:t>tn</a:t>
            </a:r>
            <a:r>
              <a:rPr lang="en-US" altLang="ja-JP" dirty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/D*</a:t>
            </a:r>
            <a:r>
              <a:rPr lang="en-US" altLang="ja-JP" dirty="0" err="1">
                <a:latin typeface="Symbol" charset="2"/>
                <a:cs typeface="Symbol" charset="2"/>
                <a:sym typeface="Wingdings"/>
              </a:rPr>
              <a:t>tn</a:t>
            </a:r>
            <a:r>
              <a:rPr lang="en-US" altLang="ja-JP" dirty="0">
                <a:sym typeface="Wingdings"/>
              </a:rPr>
              <a:t> with a few % precision.</a:t>
            </a:r>
            <a:r>
              <a:rPr lang="en-US" altLang="ja-JP" dirty="0"/>
              <a:t> 	      </a:t>
            </a:r>
            <a:endParaRPr lang="en-US" altLang="ja-JP" dirty="0" smtClean="0"/>
          </a:p>
          <a:p>
            <a:pPr marL="96837" indent="0">
              <a:spcBef>
                <a:spcPts val="1200"/>
              </a:spcBef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 </a:t>
            </a:r>
            <a:r>
              <a:rPr lang="en-US" altLang="ja-JP" b="1" i="1" dirty="0">
                <a:solidFill>
                  <a:srgbClr val="FF0000"/>
                </a:solidFill>
              </a:rPr>
              <a:t>Belle II will start physics run in 2016 !</a:t>
            </a:r>
          </a:p>
          <a:p>
            <a:pPr>
              <a:spcBef>
                <a:spcPts val="1200"/>
              </a:spcBef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Backup</a:t>
            </a:r>
            <a:endParaRPr lang="ja-JP" altLang="en-US" smtClean="0"/>
          </a:p>
        </p:txBody>
      </p:sp>
      <p:sp>
        <p:nvSpPr>
          <p:cNvPr id="26627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46547-A942-4CC5-9D5A-1CBE428473F2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9DFF3-5F06-4341-B5E6-A855CAA15957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1031" name="タイトル 1"/>
          <p:cNvSpPr>
            <a:spLocks noGrp="1"/>
          </p:cNvSpPr>
          <p:nvPr>
            <p:ph type="title"/>
          </p:nvPr>
        </p:nvSpPr>
        <p:spPr>
          <a:xfrm>
            <a:off x="457200" y="424970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Charged Higgs in b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dirty="0" smtClean="0">
                <a:sym typeface="Wingdings" pitchFamily="2" charset="2"/>
              </a:rPr>
              <a:t> </a:t>
            </a:r>
            <a:endParaRPr lang="ja-JP" altLang="en-US" dirty="0" smtClean="0"/>
          </a:p>
        </p:txBody>
      </p:sp>
      <p:sp>
        <p:nvSpPr>
          <p:cNvPr id="1032" name="コンテンツ プレースホルダ 2"/>
          <p:cNvSpPr>
            <a:spLocks noGrp="1"/>
          </p:cNvSpPr>
          <p:nvPr>
            <p:ph idx="1"/>
          </p:nvPr>
        </p:nvSpPr>
        <p:spPr>
          <a:xfrm>
            <a:off x="263525" y="1331756"/>
            <a:ext cx="8423275" cy="1921051"/>
          </a:xfrm>
        </p:spPr>
        <p:txBody>
          <a:bodyPr>
            <a:normAutofit/>
          </a:bodyPr>
          <a:lstStyle/>
          <a:p>
            <a:pPr marL="263525" indent="-263525"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ja-JP" sz="2000" dirty="0" smtClean="0"/>
              <a:t>Extensions of the SM, which require &gt;2 Higgs doublets, generate new flavor-changing interactions at tree-level via exchange of a charged Higgs.</a:t>
            </a:r>
          </a:p>
          <a:p>
            <a:pPr marL="263525" indent="-263525"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ja-JP" sz="2000" dirty="0" smtClean="0"/>
              <a:t>The H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 coupling is proportional to the fermion mass, and it is natural to look at (semi-)</a:t>
            </a:r>
            <a:r>
              <a:rPr lang="en-US" altLang="ja-JP" sz="2000" dirty="0" err="1" smtClean="0"/>
              <a:t>leptonic</a:t>
            </a:r>
            <a:r>
              <a:rPr lang="en-US" altLang="ja-JP" sz="2000" dirty="0" smtClean="0"/>
              <a:t> B decays into a 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t</a:t>
            </a:r>
            <a:r>
              <a:rPr lang="en-US" altLang="ja-JP" sz="2000" dirty="0" smtClean="0"/>
              <a:t> in the final state.</a:t>
            </a:r>
          </a:p>
        </p:txBody>
      </p:sp>
      <p:grpSp>
        <p:nvGrpSpPr>
          <p:cNvPr id="1033" name="グループ化 37"/>
          <p:cNvGrpSpPr>
            <a:grpSpLocks/>
          </p:cNvGrpSpPr>
          <p:nvPr/>
        </p:nvGrpSpPr>
        <p:grpSpPr bwMode="auto">
          <a:xfrm>
            <a:off x="378228" y="3411538"/>
            <a:ext cx="8475662" cy="3270250"/>
            <a:chOff x="211020" y="3411417"/>
            <a:chExt cx="8739554" cy="3270738"/>
          </a:xfrm>
        </p:grpSpPr>
        <p:grpSp>
          <p:nvGrpSpPr>
            <p:cNvPr id="1034" name="グループ化 36"/>
            <p:cNvGrpSpPr>
              <a:grpSpLocks/>
            </p:cNvGrpSpPr>
            <p:nvPr/>
          </p:nvGrpSpPr>
          <p:grpSpPr bwMode="auto">
            <a:xfrm>
              <a:off x="211020" y="3411417"/>
              <a:ext cx="8739554" cy="3270738"/>
              <a:chOff x="211020" y="3411417"/>
              <a:chExt cx="8739554" cy="3270738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211020" y="3411417"/>
                <a:ext cx="8739554" cy="32707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pic>
            <p:nvPicPr>
              <p:cNvPr id="1039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5350" y="4984750"/>
                <a:ext cx="4205263" cy="760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0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17262" y="4043049"/>
                <a:ext cx="7390004" cy="59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1" name="テキスト ボックス 14"/>
              <p:cNvSpPr txBox="1">
                <a:spLocks noChangeArrowheads="1"/>
              </p:cNvSpPr>
              <p:nvPr/>
            </p:nvSpPr>
            <p:spPr bwMode="auto">
              <a:xfrm>
                <a:off x="415448" y="4634249"/>
                <a:ext cx="3135518" cy="400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>
                    <a:latin typeface="Helvetica Light"/>
                    <a:cs typeface="Helvetica Light"/>
                  </a:rPr>
                  <a:t>Effective scalar coupling;</a:t>
                </a:r>
                <a:endParaRPr lang="ja-JP" altLang="en-US" sz="2000" dirty="0">
                  <a:latin typeface="Helvetica Light"/>
                  <a:cs typeface="Helvetica Light"/>
                </a:endParaRPr>
              </a:p>
            </p:txBody>
          </p:sp>
          <p:sp>
            <p:nvSpPr>
              <p:cNvPr id="1042" name="テキスト ボックス 17"/>
              <p:cNvSpPr txBox="1">
                <a:spLocks noChangeArrowheads="1"/>
              </p:cNvSpPr>
              <p:nvPr/>
            </p:nvSpPr>
            <p:spPr bwMode="auto">
              <a:xfrm>
                <a:off x="2476466" y="5869771"/>
                <a:ext cx="2673805" cy="646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Helvetica Light"/>
                    <a:cs typeface="Helvetica Light"/>
                  </a:rPr>
                  <a:t>SUSY Loop correction</a:t>
                </a:r>
              </a:p>
              <a:p>
                <a:r>
                  <a:rPr lang="en-US" altLang="ja-JP" dirty="0">
                    <a:latin typeface="Symbol" charset="2"/>
                    <a:cs typeface="Symbol" charset="2"/>
                  </a:rPr>
                  <a:t>e</a:t>
                </a:r>
                <a:r>
                  <a:rPr lang="en-US" altLang="ja-JP" baseline="-25000" dirty="0">
                    <a:latin typeface="Helvetica Light"/>
                    <a:cs typeface="Helvetica Light"/>
                  </a:rPr>
                  <a:t>0</a:t>
                </a:r>
                <a:r>
                  <a:rPr lang="en-US" altLang="ja-JP" dirty="0">
                    <a:latin typeface="Helvetica Light"/>
                    <a:cs typeface="Helvetica Light"/>
                  </a:rPr>
                  <a:t>=</a:t>
                </a:r>
                <a:r>
                  <a:rPr lang="en-US" altLang="ja-JP" dirty="0">
                    <a:latin typeface="Symbol" charset="2"/>
                    <a:cs typeface="Symbol" charset="2"/>
                  </a:rPr>
                  <a:t>e</a:t>
                </a:r>
                <a:r>
                  <a:rPr lang="en-US" altLang="ja-JP" baseline="-25000" dirty="0">
                    <a:latin typeface="Helvetica Light"/>
                    <a:cs typeface="Helvetica Light"/>
                  </a:rPr>
                  <a:t>t</a:t>
                </a:r>
                <a:r>
                  <a:rPr lang="en-US" altLang="ja-JP" dirty="0">
                    <a:latin typeface="Helvetica Light"/>
                    <a:cs typeface="Helvetica Light"/>
                  </a:rPr>
                  <a:t>=0 in Type-II 2HDM</a:t>
                </a:r>
                <a:endParaRPr lang="ja-JP" altLang="en-US" dirty="0">
                  <a:latin typeface="Helvetica Light"/>
                  <a:cs typeface="Helvetica Light"/>
                </a:endParaRPr>
              </a:p>
            </p:txBody>
          </p:sp>
          <p:grpSp>
            <p:nvGrpSpPr>
              <p:cNvPr id="1043" name="Group 24"/>
              <p:cNvGrpSpPr>
                <a:grpSpLocks/>
              </p:cNvGrpSpPr>
              <p:nvPr/>
            </p:nvGrpSpPr>
            <p:grpSpPr bwMode="auto">
              <a:xfrm>
                <a:off x="5729166" y="4736246"/>
                <a:ext cx="2578100" cy="1655762"/>
                <a:chOff x="3084" y="1224"/>
                <a:chExt cx="1867" cy="1198"/>
              </a:xfrm>
            </p:grpSpPr>
            <p:graphicFrame>
              <p:nvGraphicFramePr>
                <p:cNvPr id="1026" name="Object 10"/>
                <p:cNvGraphicFramePr>
                  <a:graphicFrameLocks noChangeAspect="1"/>
                </p:cNvGraphicFramePr>
                <p:nvPr/>
              </p:nvGraphicFramePr>
              <p:xfrm>
                <a:off x="3387" y="1239"/>
                <a:ext cx="524" cy="22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843" name="Equation" r:id="rId6" imgW="558720" imgH="228600" progId="">
                        <p:embed/>
                      </p:oleObj>
                    </mc:Choice>
                    <mc:Fallback>
                      <p:oleObj name="Equation" r:id="rId6" imgW="55872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87" y="1239"/>
                              <a:ext cx="524" cy="22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99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45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270" y="1896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6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3270" y="1514"/>
                  <a:ext cx="358" cy="382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7" name="Line 28"/>
                <p:cNvSpPr>
                  <a:spLocks noChangeShapeType="1"/>
                </p:cNvSpPr>
                <p:nvPr/>
              </p:nvSpPr>
              <p:spPr bwMode="auto">
                <a:xfrm>
                  <a:off x="3628" y="1896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300" y="1514"/>
                  <a:ext cx="359" cy="382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49" name="Line 30"/>
                <p:cNvSpPr>
                  <a:spLocks noChangeShapeType="1"/>
                </p:cNvSpPr>
                <p:nvPr/>
              </p:nvSpPr>
              <p:spPr bwMode="auto">
                <a:xfrm>
                  <a:off x="4300" y="1896"/>
                  <a:ext cx="359" cy="382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270" y="2039"/>
                  <a:ext cx="224" cy="239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1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3404" y="1658"/>
                  <a:ext cx="224" cy="238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300" y="1658"/>
                  <a:ext cx="224" cy="238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3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4435" y="2039"/>
                  <a:ext cx="224" cy="239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aphicFrame>
              <p:nvGraphicFramePr>
                <p:cNvPr id="1027" name="Object 11"/>
                <p:cNvGraphicFramePr>
                  <a:graphicFrameLocks noChangeAspect="1"/>
                </p:cNvGraphicFramePr>
                <p:nvPr/>
              </p:nvGraphicFramePr>
              <p:xfrm>
                <a:off x="3084" y="1404"/>
                <a:ext cx="155" cy="2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844" name="Equation" r:id="rId8" imgW="139680" imgH="203040" progId="">
                        <p:embed/>
                      </p:oleObj>
                    </mc:Choice>
                    <mc:Fallback>
                      <p:oleObj name="Equation" r:id="rId8" imgW="139680" imgH="20304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84" y="1404"/>
                              <a:ext cx="155" cy="24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28" name="Object 12"/>
                <p:cNvGraphicFramePr>
                  <a:graphicFrameLocks noChangeAspect="1"/>
                </p:cNvGraphicFramePr>
                <p:nvPr/>
              </p:nvGraphicFramePr>
              <p:xfrm>
                <a:off x="3090" y="2126"/>
                <a:ext cx="141" cy="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845" name="Equation" r:id="rId10" imgW="126720" imgH="164880" progId="">
                        <p:embed/>
                      </p:oleObj>
                    </mc:Choice>
                    <mc:Fallback>
                      <p:oleObj name="Equation" r:id="rId10" imgW="126720" imgH="16488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90" y="2126"/>
                              <a:ext cx="141" cy="19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5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580" y="1954"/>
                  <a:ext cx="825" cy="376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ja-JP" sz="2800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altLang="ja-JP" sz="2800" b="1" baseline="30000">
                      <a:solidFill>
                        <a:srgbClr val="FF0000"/>
                      </a:solidFill>
                      <a:latin typeface="Symbol" pitchFamily="18" charset="2"/>
                    </a:rPr>
                    <a:t>+</a:t>
                  </a:r>
                  <a:r>
                    <a:rPr lang="en-US" altLang="ja-JP" sz="2800">
                      <a:latin typeface="Times New Roman" pitchFamily="18" charset="0"/>
                    </a:rPr>
                    <a:t>/</a:t>
                  </a:r>
                  <a:r>
                    <a:rPr lang="en-US" altLang="ja-JP" sz="2800" b="1" i="1">
                      <a:latin typeface="Times New Roman" pitchFamily="18" charset="0"/>
                    </a:rPr>
                    <a:t>W</a:t>
                  </a:r>
                  <a:r>
                    <a:rPr lang="en-US" altLang="ja-JP" sz="2800" b="1" baseline="30000">
                      <a:latin typeface="Symbol" pitchFamily="18" charset="2"/>
                    </a:rPr>
                    <a:t>+</a:t>
                  </a:r>
                </a:p>
              </p:txBody>
            </p:sp>
            <p:sp>
              <p:nvSpPr>
                <p:cNvPr id="1055" name="Oval 38"/>
                <p:cNvSpPr>
                  <a:spLocks noChangeArrowheads="1"/>
                </p:cNvSpPr>
                <p:nvPr/>
              </p:nvSpPr>
              <p:spPr bwMode="auto">
                <a:xfrm>
                  <a:off x="3583" y="1848"/>
                  <a:ext cx="89" cy="87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6" name="Oval 39"/>
                <p:cNvSpPr>
                  <a:spLocks noChangeArrowheads="1"/>
                </p:cNvSpPr>
                <p:nvPr/>
              </p:nvSpPr>
              <p:spPr bwMode="auto">
                <a:xfrm>
                  <a:off x="4256" y="1848"/>
                  <a:ext cx="62" cy="63"/>
                </a:xfrm>
                <a:prstGeom prst="ellipse">
                  <a:avLst/>
                </a:prstGeom>
                <a:solidFill>
                  <a:srgbClr val="FF6600"/>
                </a:solidFill>
                <a:ln w="285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7" name="Line 40"/>
                <p:cNvSpPr>
                  <a:spLocks noChangeShapeType="1"/>
                </p:cNvSpPr>
                <p:nvPr/>
              </p:nvSpPr>
              <p:spPr bwMode="auto">
                <a:xfrm>
                  <a:off x="3560" y="1444"/>
                  <a:ext cx="60" cy="40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aphicFrame>
              <p:nvGraphicFramePr>
                <p:cNvPr id="1029" name="Object 13"/>
                <p:cNvGraphicFramePr>
                  <a:graphicFrameLocks noChangeAspect="1"/>
                </p:cNvGraphicFramePr>
                <p:nvPr/>
              </p:nvGraphicFramePr>
              <p:xfrm>
                <a:off x="4072" y="1224"/>
                <a:ext cx="546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846" name="Equation" r:id="rId12" imgW="558720" imgH="228600" progId="">
                        <p:embed/>
                      </p:oleObj>
                    </mc:Choice>
                    <mc:Fallback>
                      <p:oleObj name="Equation" r:id="rId12" imgW="55872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2" y="1224"/>
                              <a:ext cx="546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99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5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266" y="1444"/>
                  <a:ext cx="51" cy="3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05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614" y="2135"/>
                  <a:ext cx="337" cy="287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ja-JP" sz="2000" i="1">
                      <a:latin typeface="Symbol" pitchFamily="18" charset="2"/>
                    </a:rPr>
                    <a:t>t</a:t>
                  </a:r>
                  <a:r>
                    <a:rPr lang="en-US" altLang="ja-JP" sz="2000" i="1" baseline="30000">
                      <a:latin typeface="Symbol" pitchFamily="18" charset="2"/>
                    </a:rPr>
                    <a:t> </a:t>
                  </a:r>
                  <a:r>
                    <a:rPr lang="en-US" altLang="ja-JP" sz="2000" baseline="30000">
                      <a:latin typeface="Symbol" pitchFamily="18" charset="2"/>
                    </a:rPr>
                    <a:t>+</a:t>
                  </a:r>
                </a:p>
              </p:txBody>
            </p:sp>
          </p:grpSp>
          <p:sp>
            <p:nvSpPr>
              <p:cNvPr id="1044" name="テキスト ボックス 34"/>
              <p:cNvSpPr txBox="1">
                <a:spLocks noChangeArrowheads="1"/>
              </p:cNvSpPr>
              <p:nvPr/>
            </p:nvSpPr>
            <p:spPr bwMode="auto">
              <a:xfrm>
                <a:off x="2605312" y="3464811"/>
                <a:ext cx="3511374" cy="461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3333CC"/>
                    </a:solidFill>
                    <a:latin typeface="Helvetica Light"/>
                    <a:cs typeface="Helvetica Light"/>
                  </a:rPr>
                  <a:t>B </a:t>
                </a:r>
                <a:r>
                  <a:rPr lang="en-US" altLang="ja-JP" sz="2400" dirty="0" smtClean="0">
                    <a:solidFill>
                      <a:srgbClr val="3333CC"/>
                    </a:solidFill>
                    <a:latin typeface="Helvetica Light"/>
                    <a:cs typeface="Helvetica Light"/>
                    <a:sym typeface="Wingdings" pitchFamily="2" charset="2"/>
                  </a:rPr>
                  <a:t> </a:t>
                </a:r>
                <a:r>
                  <a:rPr lang="en-US" altLang="ja-JP" sz="2400" dirty="0" smtClean="0">
                    <a:solidFill>
                      <a:srgbClr val="3333CC"/>
                    </a:solidFill>
                    <a:latin typeface="Symbol" charset="2"/>
                    <a:cs typeface="Symbol" charset="2"/>
                    <a:sym typeface="Wingdings" pitchFamily="2" charset="2"/>
                  </a:rPr>
                  <a:t>t</a:t>
                </a:r>
                <a:r>
                  <a:rPr lang="en-US" altLang="ja-JP" sz="2400" dirty="0" smtClean="0">
                    <a:solidFill>
                      <a:srgbClr val="3333CC"/>
                    </a:solidFill>
                    <a:latin typeface="Helvetica Light"/>
                    <a:cs typeface="Helvetica Light"/>
                    <a:sym typeface="Wingdings" pitchFamily="2" charset="2"/>
                  </a:rPr>
                  <a:t> </a:t>
                </a:r>
                <a:r>
                  <a:rPr lang="en-US" altLang="ja-JP" sz="2400" dirty="0">
                    <a:solidFill>
                      <a:srgbClr val="3333CC"/>
                    </a:solidFill>
                    <a:latin typeface="Helvetica Light"/>
                    <a:cs typeface="Helvetica Light"/>
                    <a:sym typeface="Wingdings" pitchFamily="2" charset="2"/>
                  </a:rPr>
                  <a:t>transition (MSSM)</a:t>
                </a:r>
                <a:r>
                  <a:rPr lang="en-US" altLang="ja-JP" sz="2400" dirty="0">
                    <a:solidFill>
                      <a:srgbClr val="3333CC"/>
                    </a:solidFill>
                    <a:latin typeface="Helvetica Light"/>
                    <a:cs typeface="Helvetica Light"/>
                  </a:rPr>
                  <a:t> </a:t>
                </a:r>
              </a:p>
            </p:txBody>
          </p:sp>
        </p:grpSp>
        <p:sp>
          <p:nvSpPr>
            <p:cNvPr id="17" name="円/楕円 16"/>
            <p:cNvSpPr/>
            <p:nvPr/>
          </p:nvSpPr>
          <p:spPr>
            <a:xfrm>
              <a:off x="2605312" y="5323052"/>
              <a:ext cx="395305" cy="420750"/>
            </a:xfrm>
            <a:prstGeom prst="ellipse">
              <a:avLst/>
            </a:prstGeom>
            <a:noFill/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367603" y="4914830"/>
              <a:ext cx="871574" cy="92882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813369" y="5316701"/>
              <a:ext cx="393717" cy="420750"/>
            </a:xfrm>
            <a:prstGeom prst="ellipse">
              <a:avLst/>
            </a:prstGeom>
            <a:noFill/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728ED-4D48-3841-96B0-3A6F73C949FB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ja-JP">
                <a:cs typeface="Lucida Grande" charset="0"/>
              </a:rPr>
              <a:t>Tag for B→τν</a:t>
            </a:r>
            <a:endParaRPr lang="en-US" altLang="ja-JP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1" y="2245816"/>
            <a:ext cx="279610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44" y="2248049"/>
            <a:ext cx="293786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/>
          </p:cNvSpPr>
          <p:nvPr/>
        </p:nvSpPr>
        <p:spPr bwMode="auto">
          <a:xfrm>
            <a:off x="1256854" y="1299269"/>
            <a:ext cx="2428875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21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Hadronic tag for B→τν by BaBar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5482828" y="1303734"/>
            <a:ext cx="2661047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21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Semileptonic tag for B→τν by Belle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1098352" y="5322094"/>
            <a:ext cx="2848570" cy="12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Modes: B→D</a:t>
            </a:r>
            <a:r>
              <a:rPr lang="en-US" altLang="ja-JP" sz="1700" baseline="32000">
                <a:solidFill>
                  <a:srgbClr val="333333"/>
                </a:solidFill>
                <a:ea typeface="ＭＳ Ｐゴシック" charset="0"/>
                <a:cs typeface="Futura" charset="0"/>
              </a:rPr>
              <a:t>(*)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π, etc.</a:t>
            </a:r>
          </a:p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Efficiency = </a:t>
            </a:r>
            <a:r>
              <a:rPr lang="en-US" altLang="ja-JP" sz="1700">
                <a:solidFill>
                  <a:srgbClr val="33333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0.2%.</a:t>
            </a:r>
          </a:p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Less background.</a:t>
            </a:r>
          </a:p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p</a:t>
            </a:r>
            <a:r>
              <a:rPr lang="en-US" altLang="ja-JP" sz="1700" baseline="-6000">
                <a:solidFill>
                  <a:srgbClr val="333333"/>
                </a:solidFill>
                <a:ea typeface="ＭＳ Ｐゴシック" charset="0"/>
                <a:cs typeface="Futura" charset="0"/>
              </a:rPr>
              <a:t>Bsig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 determined.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5447110" y="5322094"/>
            <a:ext cx="2848570" cy="12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Modes: B→D</a:t>
            </a:r>
            <a:r>
              <a:rPr lang="en-US" altLang="ja-JP" sz="1700" baseline="32000">
                <a:solidFill>
                  <a:srgbClr val="333333"/>
                </a:solidFill>
                <a:ea typeface="ＭＳ Ｐゴシック" charset="0"/>
                <a:cs typeface="Futura" charset="0"/>
              </a:rPr>
              <a:t>(*)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lν.</a:t>
            </a:r>
          </a:p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Efficiency = </a:t>
            </a:r>
            <a:r>
              <a:rPr lang="en-US" altLang="ja-JP" sz="1700">
                <a:solidFill>
                  <a:srgbClr val="333333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~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1%.</a:t>
            </a:r>
          </a:p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More background.</a:t>
            </a:r>
          </a:p>
          <a:p>
            <a:pPr algn="l">
              <a:buClr>
                <a:srgbClr val="333333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p</a:t>
            </a:r>
            <a:r>
              <a:rPr lang="en-US" altLang="ja-JP" sz="1700" baseline="-6000">
                <a:solidFill>
                  <a:srgbClr val="333333"/>
                </a:solidFill>
                <a:ea typeface="ＭＳ Ｐゴシック" charset="0"/>
                <a:cs typeface="Futura" charset="0"/>
              </a:rPr>
              <a:t>Bsig</a:t>
            </a:r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 not determined.</a:t>
            </a: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4500562"/>
            <a:ext cx="3295055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4616649"/>
            <a:ext cx="2500313" cy="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59ECD-1A98-2840-9B9F-F97A2FF1A1B5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ja-JP" sz="2700">
                <a:cs typeface="Lucida Grande" charset="0"/>
              </a:rPr>
              <a:t>Comparison for B→τν Using Hadronic Tag at Belle</a:t>
            </a:r>
            <a:endParaRPr lang="en-US" altLang="ja-JP" sz="270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7" y="1522512"/>
            <a:ext cx="7804547" cy="17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92" y="3495973"/>
            <a:ext cx="3768328" cy="29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/>
          </p:cNvSpPr>
          <p:nvPr/>
        </p:nvSpPr>
        <p:spPr bwMode="auto">
          <a:xfrm>
            <a:off x="453182" y="3647777"/>
            <a:ext cx="4464844" cy="258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buClr>
                <a:srgbClr val="191919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191919"/>
                </a:solidFill>
                <a:ea typeface="ＭＳ Ｐゴシック" charset="0"/>
                <a:cs typeface="Futura" charset="0"/>
              </a:rPr>
              <a:t>New analysis is based on improved tag, loose event selection, and reprocessed data.</a:t>
            </a:r>
          </a:p>
          <a:p>
            <a:pPr algn="l">
              <a:lnSpc>
                <a:spcPct val="110000"/>
              </a:lnSpc>
              <a:buClr>
                <a:srgbClr val="008000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008000"/>
                </a:solidFill>
                <a:ea typeface="ＭＳ Ｐゴシック" charset="0"/>
                <a:cs typeface="Futura" charset="0"/>
              </a:rPr>
              <a:t>Most of the data after the selection are independent from old analysis.</a:t>
            </a:r>
          </a:p>
          <a:p>
            <a:pPr algn="l">
              <a:lnSpc>
                <a:spcPct val="110000"/>
              </a:lnSpc>
              <a:buClr>
                <a:srgbClr val="191919"/>
              </a:buClr>
              <a:buSzPct val="125000"/>
              <a:buFont typeface="Futura" charset="0"/>
              <a:buChar char="•"/>
            </a:pPr>
            <a:r>
              <a:rPr lang="en-US" altLang="ja-JP" sz="1700">
                <a:solidFill>
                  <a:srgbClr val="191919"/>
                </a:solidFill>
                <a:ea typeface="ＭＳ Ｐゴシック" charset="0"/>
                <a:cs typeface="Futura" charset="0"/>
              </a:rPr>
              <a:t>Assuming that all events in old analysis are included in new analysis, the remaining data sample in N</a:t>
            </a:r>
            <a:r>
              <a:rPr lang="en-US" altLang="ja-JP" sz="1700" baseline="-6000">
                <a:solidFill>
                  <a:srgbClr val="191919"/>
                </a:solidFill>
                <a:ea typeface="ＭＳ Ｐゴシック" charset="0"/>
                <a:cs typeface="Futura" charset="0"/>
              </a:rPr>
              <a:t>BB</a:t>
            </a:r>
            <a:r>
              <a:rPr lang="en-US" altLang="ja-JP" sz="1700">
                <a:solidFill>
                  <a:srgbClr val="191919"/>
                </a:solidFill>
                <a:ea typeface="ＭＳ Ｐゴシック" charset="0"/>
                <a:cs typeface="Futura" charset="0"/>
              </a:rPr>
              <a:t> = 4.49 × 10</a:t>
            </a:r>
            <a:r>
              <a:rPr lang="en-US" altLang="ja-JP" sz="1700" baseline="32000">
                <a:solidFill>
                  <a:srgbClr val="191919"/>
                </a:solidFill>
                <a:ea typeface="ＭＳ Ｐゴシック" charset="0"/>
                <a:cs typeface="Futura" charset="0"/>
              </a:rPr>
              <a:t>8</a:t>
            </a:r>
            <a:r>
              <a:rPr lang="en-US" altLang="ja-JP" sz="1700">
                <a:solidFill>
                  <a:srgbClr val="191919"/>
                </a:solidFill>
                <a:ea typeface="ＭＳ Ｐゴシック" charset="0"/>
                <a:cs typeface="Futura" charset="0"/>
              </a:rPr>
              <a:t> provides BR </a:t>
            </a:r>
            <a:r>
              <a:rPr lang="en-US" altLang="ja-JP" sz="1700">
                <a:solidFill>
                  <a:srgbClr val="191919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~</a:t>
            </a:r>
            <a:r>
              <a:rPr lang="en-US" altLang="ja-JP" sz="1700">
                <a:solidFill>
                  <a:srgbClr val="191919"/>
                </a:solidFill>
                <a:ea typeface="ＭＳ Ｐゴシック" charset="0"/>
                <a:cs typeface="Futura" charset="0"/>
              </a:rPr>
              <a:t> (0.6±0.4) × 10</a:t>
            </a:r>
            <a:r>
              <a:rPr lang="en-US" altLang="ja-JP" sz="1700" baseline="32000">
                <a:solidFill>
                  <a:srgbClr val="191919"/>
                </a:solidFill>
                <a:ea typeface="ＭＳ Ｐゴシック" charset="0"/>
                <a:cs typeface="Futura" charset="0"/>
              </a:rPr>
              <a:t>−4</a:t>
            </a:r>
            <a:r>
              <a:rPr lang="en-US" altLang="ja-JP" sz="1700">
                <a:solidFill>
                  <a:srgbClr val="191919"/>
                </a:solidFill>
                <a:ea typeface="ＭＳ Ｐゴシック" charset="0"/>
                <a:cs typeface="Lucida Grande" charset="0"/>
              </a:rPr>
              <a:t> (1.9σ from old result).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64712-6D55-CA48-A71B-1C0F272E9BA9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altLang="ja-JP"/>
              <a:t>B</a:t>
            </a:r>
            <a:r>
              <a:rPr lang="en-US" altLang="ja-JP" baseline="32000"/>
              <a:t>±</a:t>
            </a:r>
            <a:r>
              <a:rPr lang="en-US" altLang="ja-JP">
                <a:cs typeface="Lucida Grande" charset="0"/>
              </a:rPr>
              <a:t>→D</a:t>
            </a:r>
            <a:r>
              <a:rPr lang="en-US" altLang="ja-JP" baseline="32000"/>
              <a:t>(*)</a:t>
            </a:r>
            <a:r>
              <a:rPr lang="en-US" altLang="ja-JP">
                <a:cs typeface="Lucida Grande" charset="0"/>
              </a:rPr>
              <a:t>τν by Hadronic Tag from Belle</a:t>
            </a:r>
            <a:endParaRPr lang="en-US" altLang="ja-JP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5" y="5268516"/>
            <a:ext cx="4203650" cy="2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5" y="5732859"/>
            <a:ext cx="4272855" cy="2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" y="3750469"/>
            <a:ext cx="3893344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5" y="4464844"/>
            <a:ext cx="404291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/>
          <p:cNvSpPr>
            <a:spLocks/>
          </p:cNvSpPr>
          <p:nvPr/>
        </p:nvSpPr>
        <p:spPr bwMode="auto">
          <a:xfrm>
            <a:off x="3930179" y="4084008"/>
            <a:ext cx="4488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>
                <a:solidFill>
                  <a:srgbClr val="004080"/>
                </a:solidFill>
                <a:ea typeface="ＭＳ Ｐゴシック" charset="0"/>
                <a:cs typeface="Lucida Grande" charset="0"/>
              </a:rPr>
              <a:t>3.8σ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929063" y="4829636"/>
            <a:ext cx="4488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1700">
                <a:solidFill>
                  <a:srgbClr val="004080"/>
                </a:solidFill>
                <a:ea typeface="ＭＳ Ｐゴシック" charset="0"/>
                <a:cs typeface="Lucida Grande" charset="0"/>
              </a:rPr>
              <a:t>3.9σ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5471666" y="6107906"/>
            <a:ext cx="327719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000">
                <a:solidFill>
                  <a:srgbClr val="800040"/>
                </a:solidFill>
                <a:ea typeface="ＭＳ Ｐゴシック" charset="0"/>
                <a:cs typeface="Futura" charset="0"/>
              </a:rPr>
              <a:t>arXiv:0910.4301</a:t>
            </a:r>
          </a:p>
        </p:txBody>
      </p:sp>
      <p:sp>
        <p:nvSpPr>
          <p:cNvPr id="53257" name="Rectangle 9"/>
          <p:cNvSpPr>
            <a:spLocks/>
          </p:cNvSpPr>
          <p:nvPr/>
        </p:nvSpPr>
        <p:spPr bwMode="auto">
          <a:xfrm>
            <a:off x="846088" y="6116836"/>
            <a:ext cx="3473648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>
                <a:solidFill>
                  <a:srgbClr val="4C4C4C"/>
                </a:solidFill>
                <a:ea typeface="ＭＳ Ｐゴシック" charset="0"/>
                <a:cs typeface="Futura" charset="0"/>
              </a:rPr>
              <a:t>Syst. from PDFs and cross-feeds.</a:t>
            </a:r>
          </a:p>
        </p:txBody>
      </p:sp>
      <p:sp>
        <p:nvSpPr>
          <p:cNvPr id="53258" name="Rectangle 10"/>
          <p:cNvSpPr>
            <a:spLocks/>
          </p:cNvSpPr>
          <p:nvPr/>
        </p:nvSpPr>
        <p:spPr bwMode="auto">
          <a:xfrm>
            <a:off x="5188149" y="5715000"/>
            <a:ext cx="3473648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>
                <a:solidFill>
                  <a:srgbClr val="4C4C4C"/>
                </a:solidFill>
                <a:ea typeface="ＭＳ Ｐゴシック" charset="0"/>
                <a:cs typeface="Lucida Grande" charset="0"/>
              </a:rPr>
              <a:t>BG: Dlν, D</a:t>
            </a:r>
            <a:r>
              <a:rPr lang="en-US" altLang="ja-JP" baseline="32000">
                <a:solidFill>
                  <a:srgbClr val="4C4C4C"/>
                </a:solidFill>
                <a:ea typeface="ＭＳ Ｐゴシック" charset="0"/>
                <a:cs typeface="Futura" charset="0"/>
              </a:rPr>
              <a:t>*</a:t>
            </a:r>
            <a:r>
              <a:rPr lang="en-US" altLang="ja-JP">
                <a:solidFill>
                  <a:srgbClr val="4C4C4C"/>
                </a:solidFill>
                <a:ea typeface="ＭＳ Ｐゴシック" charset="0"/>
                <a:cs typeface="Lucida Grande" charset="0"/>
              </a:rPr>
              <a:t>lν, D</a:t>
            </a:r>
            <a:r>
              <a:rPr lang="en-US" altLang="ja-JP" baseline="32000">
                <a:solidFill>
                  <a:srgbClr val="4C4C4C"/>
                </a:solidFill>
                <a:ea typeface="ＭＳ Ｐゴシック" charset="0"/>
                <a:cs typeface="Futura" charset="0"/>
              </a:rPr>
              <a:t>**</a:t>
            </a:r>
            <a:r>
              <a:rPr lang="en-US" altLang="ja-JP">
                <a:solidFill>
                  <a:srgbClr val="4C4C4C"/>
                </a:solidFill>
                <a:ea typeface="ＭＳ Ｐゴシック" charset="0"/>
                <a:cs typeface="Lucida Grande" charset="0"/>
              </a:rPr>
              <a:t>lν, DX, ...</a:t>
            </a:r>
          </a:p>
        </p:txBody>
      </p:sp>
      <p:grpSp>
        <p:nvGrpSpPr>
          <p:cNvPr id="53268" name="Group 20"/>
          <p:cNvGrpSpPr>
            <a:grpSpLocks/>
          </p:cNvGrpSpPr>
          <p:nvPr/>
        </p:nvGrpSpPr>
        <p:grpSpPr bwMode="auto">
          <a:xfrm>
            <a:off x="4883423" y="1750219"/>
            <a:ext cx="3948038" cy="3973711"/>
            <a:chOff x="0" y="0"/>
            <a:chExt cx="3537" cy="3560"/>
          </a:xfrm>
        </p:grpSpPr>
        <p:pic>
          <p:nvPicPr>
            <p:cNvPr id="532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7" cy="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1824"/>
              <a:ext cx="6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1" name="Rectangle 13"/>
            <p:cNvSpPr>
              <a:spLocks/>
            </p:cNvSpPr>
            <p:nvPr/>
          </p:nvSpPr>
          <p:spPr bwMode="auto">
            <a:xfrm>
              <a:off x="1176" y="104"/>
              <a:ext cx="496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3262" name="Rectangle 14"/>
            <p:cNvSpPr>
              <a:spLocks/>
            </p:cNvSpPr>
            <p:nvPr/>
          </p:nvSpPr>
          <p:spPr bwMode="auto">
            <a:xfrm>
              <a:off x="1168" y="1840"/>
              <a:ext cx="496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3263" name="Rectangle 15"/>
            <p:cNvSpPr>
              <a:spLocks/>
            </p:cNvSpPr>
            <p:nvPr/>
          </p:nvSpPr>
          <p:spPr bwMode="auto">
            <a:xfrm>
              <a:off x="2904" y="104"/>
              <a:ext cx="496" cy="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5326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1592"/>
              <a:ext cx="92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3352"/>
              <a:ext cx="92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6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3336"/>
              <a:ext cx="61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7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1600"/>
              <a:ext cx="4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185291" y="1656457"/>
            <a:ext cx="4723805" cy="19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>
                <a:solidFill>
                  <a:srgbClr val="333333"/>
                </a:solidFill>
                <a:ea typeface="ＭＳ Ｐゴシック" charset="0"/>
                <a:cs typeface="Futura" charset="0"/>
              </a:rPr>
              <a:t>Using 657 M BB.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>
                <a:solidFill>
                  <a:srgbClr val="333333"/>
                </a:solidFill>
                <a:ea typeface="ＭＳ Ｐゴシック" charset="0"/>
                <a:cs typeface="Futura" charset="0"/>
              </a:rPr>
              <a:t>Simultaneous fit to both subsets.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>
                <a:solidFill>
                  <a:srgbClr val="333333"/>
                </a:solidFill>
                <a:ea typeface="ＭＳ Ｐゴシック" charset="0"/>
                <a:cs typeface="Futura" charset="0"/>
              </a:rPr>
              <a:t>D</a:t>
            </a:r>
            <a:r>
              <a:rPr lang="en-US" altLang="ja-JP" sz="2100" baseline="32000">
                <a:solidFill>
                  <a:srgbClr val="333333"/>
                </a:solidFill>
                <a:ea typeface="ＭＳ Ｐゴシック" charset="0"/>
                <a:cs typeface="Futura" charset="0"/>
              </a:rPr>
              <a:t>(*)</a:t>
            </a:r>
            <a:r>
              <a:rPr lang="en-US" altLang="ja-JP" sz="21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lν as control sample and normalization.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 sz="2100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Evidence for signals.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D6499-68BA-DC46-91CD-FD58328DA859}" type="slidenum">
              <a:rPr lang="en-US" altLang="ja-JP"/>
              <a:pPr/>
              <a:t>27</a:t>
            </a:fld>
            <a:endParaRPr lang="en-US" altLang="ja-JP"/>
          </a:p>
        </p:txBody>
      </p: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-223242" y="1017985"/>
            <a:ext cx="5009555" cy="3393281"/>
            <a:chOff x="0" y="0"/>
            <a:chExt cx="4488" cy="3040"/>
          </a:xfrm>
        </p:grpSpPr>
        <p:grpSp>
          <p:nvGrpSpPr>
            <p:cNvPr id="54279" name="Group 7"/>
            <p:cNvGrpSpPr>
              <a:grpSpLocks/>
            </p:cNvGrpSpPr>
            <p:nvPr/>
          </p:nvGrpSpPr>
          <p:grpSpPr bwMode="auto">
            <a:xfrm>
              <a:off x="0" y="0"/>
              <a:ext cx="4488" cy="3040"/>
              <a:chOff x="0" y="0"/>
              <a:chExt cx="4488" cy="3040"/>
            </a:xfrm>
          </p:grpSpPr>
          <p:pic>
            <p:nvPicPr>
              <p:cNvPr id="54273" name="Picture 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488" cy="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274" name="Rectangle 2"/>
              <p:cNvSpPr>
                <a:spLocks/>
              </p:cNvSpPr>
              <p:nvPr/>
            </p:nvSpPr>
            <p:spPr bwMode="auto">
              <a:xfrm>
                <a:off x="2818" y="1886"/>
                <a:ext cx="1075" cy="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700">
                    <a:solidFill>
                      <a:srgbClr val="0000FF"/>
                    </a:solidFill>
                    <a:ea typeface="ＭＳ Ｐゴシック" charset="0"/>
                    <a:cs typeface="Futura" charset="0"/>
                  </a:rPr>
                  <a:t>inclusive tag</a:t>
                </a:r>
              </a:p>
              <a:p>
                <a:pPr algn="l"/>
                <a:r>
                  <a:rPr lang="en-US" altLang="ja-JP" sz="1700">
                    <a:solidFill>
                      <a:srgbClr val="FF0000"/>
                    </a:solidFill>
                    <a:ea typeface="ＭＳ Ｐゴシック" charset="0"/>
                    <a:cs typeface="Futura" charset="0"/>
                  </a:rPr>
                  <a:t>hadronic tag</a:t>
                </a:r>
              </a:p>
            </p:txBody>
          </p:sp>
          <p:sp>
            <p:nvSpPr>
              <p:cNvPr id="54275" name="Rectangle 3"/>
              <p:cNvSpPr>
                <a:spLocks/>
              </p:cNvSpPr>
              <p:nvPr/>
            </p:nvSpPr>
            <p:spPr bwMode="auto">
              <a:xfrm>
                <a:off x="680" y="942"/>
                <a:ext cx="437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2000">
                    <a:solidFill>
                      <a:srgbClr val="333333"/>
                    </a:solidFill>
                    <a:ea typeface="ＭＳ Ｐゴシック" charset="0"/>
                    <a:cs typeface="Futura" charset="0"/>
                  </a:rPr>
                  <a:t>D</a:t>
                </a:r>
                <a:r>
                  <a:rPr lang="en-US" altLang="ja-JP" sz="2000" baseline="32000">
                    <a:solidFill>
                      <a:srgbClr val="333333"/>
                    </a:solidFill>
                    <a:ea typeface="ＭＳ Ｐゴシック" charset="0"/>
                    <a:cs typeface="Futura" charset="0"/>
                  </a:rPr>
                  <a:t>*</a:t>
                </a:r>
                <a:r>
                  <a:rPr lang="en-US" altLang="ja-JP" sz="2000">
                    <a:solidFill>
                      <a:srgbClr val="333333"/>
                    </a:solidFill>
                    <a:ea typeface="ＭＳ Ｐゴシック" charset="0"/>
                    <a:cs typeface="Lucida Grande" charset="0"/>
                  </a:rPr>
                  <a:t>τν</a:t>
                </a:r>
              </a:p>
            </p:txBody>
          </p:sp>
          <p:sp>
            <p:nvSpPr>
              <p:cNvPr id="54276" name="Rectangle 4"/>
              <p:cNvSpPr>
                <a:spLocks/>
              </p:cNvSpPr>
              <p:nvPr/>
            </p:nvSpPr>
            <p:spPr bwMode="auto">
              <a:xfrm>
                <a:off x="680" y="1862"/>
                <a:ext cx="37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2000">
                    <a:solidFill>
                      <a:srgbClr val="333333"/>
                    </a:solidFill>
                    <a:ea typeface="ＭＳ Ｐゴシック" charset="0"/>
                    <a:cs typeface="Lucida Grande" charset="0"/>
                  </a:rPr>
                  <a:t>Dτν</a:t>
                </a:r>
              </a:p>
            </p:txBody>
          </p:sp>
          <p:sp>
            <p:nvSpPr>
              <p:cNvPr id="54277" name="Rectangle 5"/>
              <p:cNvSpPr>
                <a:spLocks/>
              </p:cNvSpPr>
              <p:nvPr/>
            </p:nvSpPr>
            <p:spPr bwMode="auto">
              <a:xfrm>
                <a:off x="1592" y="429"/>
                <a:ext cx="322" cy="1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8400">
                    <a:solidFill>
                      <a:srgbClr val="333333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{</a:t>
                </a:r>
              </a:p>
            </p:txBody>
          </p:sp>
          <p:sp>
            <p:nvSpPr>
              <p:cNvPr id="54278" name="Rectangle 6"/>
              <p:cNvSpPr>
                <a:spLocks/>
              </p:cNvSpPr>
              <p:nvPr/>
            </p:nvSpPr>
            <p:spPr bwMode="auto">
              <a:xfrm>
                <a:off x="1176" y="1534"/>
                <a:ext cx="242" cy="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6300">
                    <a:solidFill>
                      <a:srgbClr val="333333"/>
                    </a:solidFill>
                    <a:latin typeface="Arial" charset="0"/>
                    <a:ea typeface="ＭＳ Ｐゴシック" charset="0"/>
                    <a:cs typeface="Arial" charset="0"/>
                    <a:sym typeface="Arial" charset="0"/>
                  </a:rPr>
                  <a:t>{</a:t>
                </a:r>
              </a:p>
            </p:txBody>
          </p:sp>
        </p:grp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2183" y="606"/>
              <a:ext cx="0" cy="906"/>
            </a:xfrm>
            <a:prstGeom prst="line">
              <a:avLst/>
            </a:prstGeom>
            <a:noFill/>
            <a:ln w="38100" cap="flat">
              <a:solidFill>
                <a:srgbClr val="008080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1627" y="1655"/>
              <a:ext cx="0" cy="689"/>
            </a:xfrm>
            <a:prstGeom prst="line">
              <a:avLst/>
            </a:prstGeom>
            <a:noFill/>
            <a:ln w="38100" cap="flat">
              <a:solidFill>
                <a:srgbClr val="008080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2002" y="1491"/>
              <a:ext cx="29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1700">
                  <a:solidFill>
                    <a:srgbClr val="008080"/>
                  </a:solidFill>
                  <a:ea typeface="ＭＳ Ｐゴシック" charset="0"/>
                  <a:cs typeface="Futura" charset="0"/>
                </a:rPr>
                <a:t>SM</a:t>
              </a:r>
            </a:p>
          </p:txBody>
        </p:sp>
        <p:sp>
          <p:nvSpPr>
            <p:cNvPr id="54283" name="Rectangle 11"/>
            <p:cNvSpPr>
              <a:spLocks/>
            </p:cNvSpPr>
            <p:nvPr/>
          </p:nvSpPr>
          <p:spPr bwMode="auto">
            <a:xfrm>
              <a:off x="1448" y="2319"/>
              <a:ext cx="29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1700">
                  <a:solidFill>
                    <a:srgbClr val="008080"/>
                  </a:solidFill>
                  <a:ea typeface="ＭＳ Ｐゴシック" charset="0"/>
                  <a:cs typeface="Futura" charset="0"/>
                </a:rPr>
                <a:t>SM</a:t>
              </a:r>
            </a:p>
          </p:txBody>
        </p:sp>
      </p:grpSp>
      <p:sp>
        <p:nvSpPr>
          <p:cNvPr id="54285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ja-JP">
                <a:cs typeface="Lucida Grande" charset="0"/>
              </a:rPr>
              <a:t>Summary for B→D</a:t>
            </a:r>
            <a:r>
              <a:rPr lang="en-US" altLang="ja-JP" baseline="32000"/>
              <a:t>(*)</a:t>
            </a:r>
            <a:r>
              <a:rPr lang="en-US" altLang="ja-JP">
                <a:cs typeface="Lucida Grande" charset="0"/>
              </a:rPr>
              <a:t>τν from Belle</a:t>
            </a:r>
            <a:endParaRPr lang="en-US" altLang="ja-JP"/>
          </a:p>
        </p:txBody>
      </p:sp>
      <p:grpSp>
        <p:nvGrpSpPr>
          <p:cNvPr id="54293" name="Group 21"/>
          <p:cNvGrpSpPr>
            <a:grpSpLocks/>
          </p:cNvGrpSpPr>
          <p:nvPr/>
        </p:nvGrpSpPr>
        <p:grpSpPr bwMode="auto">
          <a:xfrm>
            <a:off x="4464844" y="1768078"/>
            <a:ext cx="4119935" cy="1910953"/>
            <a:chOff x="0" y="0"/>
            <a:chExt cx="3691" cy="1712"/>
          </a:xfrm>
        </p:grpSpPr>
        <p:pic>
          <p:nvPicPr>
            <p:cNvPr id="5428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2"/>
              <a:ext cx="29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8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"/>
              <a:ext cx="366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9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36"/>
              <a:ext cx="363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8"/>
              <a:ext cx="369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4"/>
              <a:ext cx="306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0"/>
              <a:ext cx="360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94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19236" y="5112246"/>
            <a:ext cx="8492133" cy="1375172"/>
          </a:xfrm>
          <a:ln/>
        </p:spPr>
        <p:txBody>
          <a:bodyPr/>
          <a:lstStyle/>
          <a:p>
            <a:pPr marL="625056"/>
            <a:r>
              <a:rPr lang="en-US" altLang="ja-JP" sz="2100"/>
              <a:t>Good agreement btw the results for inclusive and hadronic tags.</a:t>
            </a:r>
          </a:p>
          <a:p>
            <a:pPr marL="625056"/>
            <a:r>
              <a:rPr lang="en-US" altLang="ja-JP" sz="2100"/>
              <a:t>Not significant but </a:t>
            </a:r>
            <a:r>
              <a:rPr lang="en-US" altLang="ja-JP" sz="2100">
                <a:solidFill>
                  <a:srgbClr val="008080"/>
                </a:solidFill>
              </a:rPr>
              <a:t>slightly larger than SM expectations</a:t>
            </a:r>
            <a:r>
              <a:rPr lang="en-US" altLang="ja-JP" sz="2100"/>
              <a:t>.</a:t>
            </a:r>
          </a:p>
        </p:txBody>
      </p:sp>
      <p:sp>
        <p:nvSpPr>
          <p:cNvPr id="54295" name="Rectangle 23"/>
          <p:cNvSpPr>
            <a:spLocks/>
          </p:cNvSpPr>
          <p:nvPr/>
        </p:nvSpPr>
        <p:spPr bwMode="auto">
          <a:xfrm>
            <a:off x="1873002" y="4380012"/>
            <a:ext cx="5384602" cy="63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inclusive tag: PRL 99 (535M BB), PRD 82 (657M BB).</a:t>
            </a:r>
          </a:p>
          <a:p>
            <a:pPr algn="l"/>
            <a:r>
              <a:rPr lang="en-US" altLang="ja-JP" sz="1700">
                <a:solidFill>
                  <a:srgbClr val="333333"/>
                </a:solidFill>
                <a:ea typeface="ＭＳ Ｐゴシック" charset="0"/>
                <a:cs typeface="Futura" charset="0"/>
              </a:rPr>
              <a:t>hadronic tag: arXiv:0910.4301 (657M BB).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28625" y="1360831"/>
            <a:ext cx="8229600" cy="845094"/>
          </a:xfrm>
        </p:spPr>
        <p:txBody>
          <a:bodyPr/>
          <a:lstStyle/>
          <a:p>
            <a:r>
              <a:rPr kumimoji="1" lang="en-US" altLang="ja-JP" dirty="0" smtClean="0"/>
              <a:t>Proceed via W-exchange, </a:t>
            </a:r>
            <a:r>
              <a:rPr kumimoji="1" lang="en-US" altLang="ja-JP" dirty="0" err="1" smtClean="0"/>
              <a:t>helicity</a:t>
            </a:r>
            <a:r>
              <a:rPr kumimoji="1" lang="en-US" altLang="ja-JP" dirty="0" smtClean="0"/>
              <a:t> suppressed.</a:t>
            </a:r>
            <a:endParaRPr kumimoji="1" lang="ja-JP" altLang="en-US" dirty="0"/>
          </a:p>
        </p:txBody>
      </p:sp>
      <p:sp>
        <p:nvSpPr>
          <p:cNvPr id="2064" name="タイトル 1"/>
          <p:cNvSpPr>
            <a:spLocks noGrp="1"/>
          </p:cNvSpPr>
          <p:nvPr>
            <p:ph type="title"/>
          </p:nvPr>
        </p:nvSpPr>
        <p:spPr>
          <a:xfrm>
            <a:off x="457200" y="369504"/>
            <a:ext cx="8229600" cy="990600"/>
          </a:xfrm>
        </p:spPr>
        <p:txBody>
          <a:bodyPr/>
          <a:lstStyle/>
          <a:p>
            <a:r>
              <a:rPr lang="en-US" altLang="ja-JP" i="1" dirty="0" smtClean="0"/>
              <a:t>B</a:t>
            </a:r>
            <a:r>
              <a:rPr lang="en-US" altLang="ja-JP" i="1" baseline="30000" dirty="0" smtClean="0"/>
              <a:t>-</a:t>
            </a:r>
            <a:r>
              <a:rPr lang="ja-JP" altLang="en-US" i="1" dirty="0" smtClean="0">
                <a:sym typeface="Wingdings" pitchFamily="2" charset="2"/>
              </a:rPr>
              <a:t>→</a:t>
            </a:r>
            <a:r>
              <a:rPr lang="en-US" altLang="ja-JP" i="1" dirty="0" smtClean="0">
                <a:sym typeface="Wingdings" pitchFamily="2" charset="2"/>
              </a:rPr>
              <a:t> </a:t>
            </a:r>
            <a:r>
              <a:rPr lang="en-US" altLang="ja-JP" i="1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i="1" dirty="0" smtClean="0">
                <a:sym typeface="Wingdings" pitchFamily="2" charset="2"/>
              </a:rPr>
              <a:t> </a:t>
            </a:r>
            <a:r>
              <a:rPr lang="en-US" altLang="ja-JP" i="1" baseline="30000" dirty="0" smtClean="0">
                <a:sym typeface="Wingdings" pitchFamily="2" charset="2"/>
              </a:rPr>
              <a:t>-</a:t>
            </a:r>
            <a:r>
              <a:rPr lang="en-US" altLang="ja-JP" i="1" dirty="0" smtClean="0">
                <a:sym typeface="Wingdings" pitchFamily="2" charset="2"/>
              </a:rPr>
              <a:t> </a:t>
            </a:r>
            <a:r>
              <a:rPr lang="en-US" altLang="ja-JP" i="1" dirty="0" smtClean="0">
                <a:latin typeface="Symbol" pitchFamily="18" charset="2"/>
                <a:sym typeface="Wingdings" pitchFamily="2" charset="2"/>
              </a:rPr>
              <a:t>n </a:t>
            </a:r>
            <a:r>
              <a:rPr lang="en-US" altLang="ja-JP" i="1" dirty="0" smtClean="0">
                <a:sym typeface="Wingdings" pitchFamily="2" charset="2"/>
              </a:rPr>
              <a:t>  </a:t>
            </a:r>
            <a:r>
              <a:rPr lang="en-US" altLang="ja-JP" dirty="0" smtClean="0">
                <a:sym typeface="Wingdings" pitchFamily="2" charset="2"/>
              </a:rPr>
              <a:t>in SM</a:t>
            </a:r>
            <a:endParaRPr lang="ja-JP" altLang="en-US" dirty="0" smtClean="0"/>
          </a:p>
        </p:txBody>
      </p:sp>
      <p:sp>
        <p:nvSpPr>
          <p:cNvPr id="206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A9C560-B539-47A7-9F9C-DA7069887C3A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83615"/>
              </p:ext>
            </p:extLst>
          </p:nvPr>
        </p:nvGraphicFramePr>
        <p:xfrm>
          <a:off x="2398713" y="5883395"/>
          <a:ext cx="3516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0" name="Equation" r:id="rId4" imgW="1854000" imgH="241200" progId="">
                  <p:embed/>
                </p:oleObj>
              </mc:Choice>
              <mc:Fallback>
                <p:oleObj name="Equation" r:id="rId4" imgW="18540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5883395"/>
                        <a:ext cx="35163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82434"/>
              </p:ext>
            </p:extLst>
          </p:nvPr>
        </p:nvGraphicFramePr>
        <p:xfrm>
          <a:off x="6326491" y="2003113"/>
          <a:ext cx="1489272" cy="116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1" name="Equation" r:id="rId6" imgW="850680" imgH="660240" progId="">
                  <p:embed/>
                </p:oleObj>
              </mc:Choice>
              <mc:Fallback>
                <p:oleObj name="Equation" r:id="rId6" imgW="850680" imgH="66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491" y="2003113"/>
                        <a:ext cx="1489272" cy="11602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8" name="グループ化 31"/>
          <p:cNvGrpSpPr>
            <a:grpSpLocks/>
          </p:cNvGrpSpPr>
          <p:nvPr/>
        </p:nvGrpSpPr>
        <p:grpSpPr bwMode="auto">
          <a:xfrm>
            <a:off x="1139663" y="3301418"/>
            <a:ext cx="6025622" cy="861007"/>
            <a:chOff x="1016191" y="3002162"/>
            <a:chExt cx="6687756" cy="956015"/>
          </a:xfrm>
        </p:grpSpPr>
        <p:pic>
          <p:nvPicPr>
            <p:cNvPr id="210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16191" y="3002162"/>
              <a:ext cx="6687756" cy="95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円/楕円 19"/>
            <p:cNvSpPr/>
            <p:nvPr/>
          </p:nvSpPr>
          <p:spPr>
            <a:xfrm>
              <a:off x="4156087" y="3003751"/>
              <a:ext cx="528607" cy="565351"/>
            </a:xfrm>
            <a:prstGeom prst="ellipse">
              <a:avLst/>
            </a:prstGeom>
            <a:solidFill>
              <a:srgbClr val="FF66CC">
                <a:alpha val="4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5968909" y="3151440"/>
              <a:ext cx="1131823" cy="662224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aphicFrame>
        <p:nvGraphicFramePr>
          <p:cNvPr id="20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26285"/>
              </p:ext>
            </p:extLst>
          </p:nvPr>
        </p:nvGraphicFramePr>
        <p:xfrm>
          <a:off x="3223137" y="4686560"/>
          <a:ext cx="187801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2" name="数式" r:id="rId9" imgW="1092200" imgH="241300" progId="Equation.3">
                  <p:embed/>
                </p:oleObj>
              </mc:Choice>
              <mc:Fallback>
                <p:oleObj name="数式" r:id="rId9" imgW="109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137" y="4686560"/>
                        <a:ext cx="187801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" name="テキスト ボックス 26"/>
          <p:cNvSpPr txBox="1">
            <a:spLocks noChangeArrowheads="1"/>
          </p:cNvSpPr>
          <p:nvPr/>
        </p:nvSpPr>
        <p:spPr bwMode="auto">
          <a:xfrm>
            <a:off x="6242684" y="5218674"/>
            <a:ext cx="1952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i="1" dirty="0" err="1" smtClean="0">
                <a:latin typeface="Helvetica Light"/>
                <a:cs typeface="Helvetica Light"/>
              </a:rPr>
              <a:t>b</a:t>
            </a:r>
            <a:r>
              <a:rPr lang="en-US" altLang="ja-JP" i="1" dirty="0" err="1" smtClean="0">
                <a:latin typeface="Helvetica Light"/>
                <a:cs typeface="Helvetica Light"/>
                <a:sym typeface="Wingdings"/>
              </a:rPr>
              <a:t>ul</a:t>
            </a:r>
            <a:r>
              <a:rPr lang="en-US" altLang="ja-JP" i="1" dirty="0" err="1" smtClean="0">
                <a:latin typeface="Symbol" charset="2"/>
                <a:cs typeface="Symbol" charset="2"/>
                <a:sym typeface="Wingdings"/>
              </a:rPr>
              <a:t>n</a:t>
            </a:r>
            <a:r>
              <a:rPr lang="en-US" altLang="ja-JP" dirty="0" smtClean="0">
                <a:latin typeface="Helvetica Light"/>
                <a:cs typeface="Helvetica Light"/>
                <a:sym typeface="Wingdings"/>
              </a:rPr>
              <a:t>, </a:t>
            </a:r>
            <a:r>
              <a:rPr lang="en-US" altLang="ja-JP" dirty="0" smtClean="0">
                <a:latin typeface="Helvetica Light"/>
                <a:cs typeface="Helvetica Light"/>
              </a:rPr>
              <a:t> PRD86</a:t>
            </a:r>
            <a:endParaRPr lang="ja-JP" altLang="en-US" dirty="0">
              <a:latin typeface="Helvetica Light"/>
              <a:cs typeface="Helvetica Light"/>
            </a:endParaRPr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28289"/>
              </p:ext>
            </p:extLst>
          </p:nvPr>
        </p:nvGraphicFramePr>
        <p:xfrm>
          <a:off x="3233639" y="5194041"/>
          <a:ext cx="2624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3" name="数式" r:id="rId11" imgW="1524000" imgH="292100" progId="Equation.3">
                  <p:embed/>
                </p:oleObj>
              </mc:Choice>
              <mc:Fallback>
                <p:oleObj name="数式" r:id="rId11" imgW="15240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639" y="5194041"/>
                        <a:ext cx="26241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右矢印 32"/>
          <p:cNvSpPr/>
          <p:nvPr/>
        </p:nvSpPr>
        <p:spPr>
          <a:xfrm>
            <a:off x="1748543" y="5995943"/>
            <a:ext cx="503238" cy="26828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20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2109"/>
              </p:ext>
            </p:extLst>
          </p:nvPr>
        </p:nvGraphicFramePr>
        <p:xfrm>
          <a:off x="7958980" y="1969247"/>
          <a:ext cx="525499" cy="116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4" name="Equation" r:id="rId13" imgW="317160" imgH="698400" progId="">
                  <p:embed/>
                </p:oleObj>
              </mc:Choice>
              <mc:Fallback>
                <p:oleObj name="Equation" r:id="rId13" imgW="317160" imgH="69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980" y="1969247"/>
                        <a:ext cx="525499" cy="11602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2398713" y="2172146"/>
            <a:ext cx="3330773" cy="1035844"/>
            <a:chOff x="0" y="0"/>
            <a:chExt cx="2984" cy="928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" y="6"/>
              <a:ext cx="2556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5"/>
            <p:cNvSpPr>
              <a:spLocks/>
            </p:cNvSpPr>
            <p:nvPr/>
          </p:nvSpPr>
          <p:spPr bwMode="auto">
            <a:xfrm>
              <a:off x="1398" y="204"/>
              <a:ext cx="447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29" name="Rectangle 6"/>
            <p:cNvSpPr>
              <a:spLocks/>
            </p:cNvSpPr>
            <p:nvPr/>
          </p:nvSpPr>
          <p:spPr bwMode="auto">
            <a:xfrm>
              <a:off x="156" y="0"/>
              <a:ext cx="592" cy="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30" name="Rectangle 7"/>
            <p:cNvSpPr>
              <a:spLocks/>
            </p:cNvSpPr>
            <p:nvPr/>
          </p:nvSpPr>
          <p:spPr bwMode="auto">
            <a:xfrm>
              <a:off x="2477" y="0"/>
              <a:ext cx="507" cy="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256"/>
              <a:ext cx="3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8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0"/>
              <a:ext cx="11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704"/>
              <a:ext cx="1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0"/>
              <a:ext cx="38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13"/>
            <p:cNvSpPr>
              <a:spLocks/>
            </p:cNvSpPr>
            <p:nvPr/>
          </p:nvSpPr>
          <p:spPr bwMode="auto">
            <a:xfrm>
              <a:off x="1352" y="8"/>
              <a:ext cx="472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39" name="Picture 14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44"/>
              <a:ext cx="46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704"/>
              <a:ext cx="25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コンテンツ プレースホルダー 1"/>
          <p:cNvSpPr txBox="1">
            <a:spLocks/>
          </p:cNvSpPr>
          <p:nvPr/>
        </p:nvSpPr>
        <p:spPr>
          <a:xfrm>
            <a:off x="457200" y="4270677"/>
            <a:ext cx="8229600" cy="143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Parameters</a:t>
            </a:r>
          </a:p>
          <a:p>
            <a:pPr lvl="1"/>
            <a:r>
              <a:rPr lang="en-US" altLang="ja-JP" dirty="0" smtClean="0"/>
              <a:t>B decay constant: </a:t>
            </a:r>
            <a:endParaRPr lang="en-US" altLang="ja-JP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n-US" altLang="ja-JP" dirty="0" smtClean="0"/>
              <a:t>CKM matrix: </a:t>
            </a:r>
            <a:endParaRPr lang="ja-JP" altLang="en-US" dirty="0"/>
          </a:p>
        </p:txBody>
      </p:sp>
      <p:sp>
        <p:nvSpPr>
          <p:cNvPr id="70" name="テキスト ボックス 26"/>
          <p:cNvSpPr txBox="1">
            <a:spLocks noChangeArrowheads="1"/>
          </p:cNvSpPr>
          <p:nvPr/>
        </p:nvSpPr>
        <p:spPr bwMode="auto">
          <a:xfrm>
            <a:off x="6259393" y="4748146"/>
            <a:ext cx="1952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elvetica Light"/>
                <a:cs typeface="Helvetica Light"/>
              </a:rPr>
              <a:t>HPQCD, PRD86</a:t>
            </a:r>
            <a:endParaRPr lang="ja-JP" altLang="en-US" dirty="0">
              <a:latin typeface="Helvetica Light"/>
              <a:cs typeface="Helvetica Ligh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25590" y="6466529"/>
            <a:ext cx="470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Helvetica Light"/>
                <a:cs typeface="Helvetica Light"/>
              </a:rPr>
              <a:t>Can be obtained also from a global CKM fit</a:t>
            </a:r>
            <a:endParaRPr kumimoji="1" lang="ja-JP" altLang="en-US" i="1" dirty="0">
              <a:latin typeface="Helvetica Light"/>
              <a:cs typeface="Helvetica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タイトル 1"/>
          <p:cNvSpPr>
            <a:spLocks noGrp="1"/>
          </p:cNvSpPr>
          <p:nvPr>
            <p:ph type="title"/>
          </p:nvPr>
        </p:nvSpPr>
        <p:spPr>
          <a:xfrm>
            <a:off x="522288" y="347472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Charged Higgs Effect in </a:t>
            </a:r>
            <a:r>
              <a:rPr lang="en-US" altLang="ja-JP" dirty="0" err="1" smtClean="0"/>
              <a:t>B</a:t>
            </a:r>
            <a:r>
              <a:rPr lang="en-US" altLang="ja-JP" dirty="0" err="1" smtClean="0">
                <a:sym typeface="Wingdings" pitchFamily="2" charset="2"/>
              </a:rPr>
              <a:t></a:t>
            </a:r>
            <a:r>
              <a:rPr lang="en-US" altLang="ja-JP" dirty="0" err="1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 n</a:t>
            </a:r>
            <a:endParaRPr lang="ja-JP" altLang="en-US" dirty="0" smtClean="0">
              <a:latin typeface="Symbol" pitchFamily="18" charset="2"/>
            </a:endParaRPr>
          </a:p>
        </p:txBody>
      </p:sp>
      <p:sp>
        <p:nvSpPr>
          <p:cNvPr id="307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107555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ja-JP" sz="2400" dirty="0" smtClean="0"/>
              <a:t>Charged Higgs exchange interferes with the </a:t>
            </a:r>
            <a:r>
              <a:rPr lang="en-US" altLang="ja-JP" sz="2400" dirty="0" err="1" smtClean="0"/>
              <a:t>helicity</a:t>
            </a:r>
            <a:r>
              <a:rPr lang="en-US" altLang="ja-JP" sz="2400" dirty="0" smtClean="0"/>
              <a:t> suppressed W-exchange. </a:t>
            </a:r>
          </a:p>
          <a:p>
            <a:pPr>
              <a:buFont typeface="Wingdings" pitchFamily="2" charset="2"/>
              <a:buNone/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defRPr/>
            </a:pPr>
            <a:endParaRPr lang="en-US" altLang="ja-JP" sz="2400" dirty="0" smtClean="0">
              <a:latin typeface="Comic Sans MS" pitchFamily="66" charset="0"/>
            </a:endParaRPr>
          </a:p>
          <a:p>
            <a:pPr>
              <a:defRPr/>
            </a:pPr>
            <a:endParaRPr lang="ja-JP" altLang="en-US" dirty="0" smtClean="0"/>
          </a:p>
        </p:txBody>
      </p:sp>
      <p:sp>
        <p:nvSpPr>
          <p:cNvPr id="308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91DBB1-ED51-4530-8F1E-F1D6160E940D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81369"/>
              </p:ext>
            </p:extLst>
          </p:nvPr>
        </p:nvGraphicFramePr>
        <p:xfrm>
          <a:off x="3469960" y="5168807"/>
          <a:ext cx="2335719" cy="102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1" name="数式" r:id="rId4" imgW="1244600" imgH="546100" progId="Equation.3">
                  <p:embed/>
                </p:oleObj>
              </mc:Choice>
              <mc:Fallback>
                <p:oleObj name="数式" r:id="rId4" imgW="1244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60" y="5168807"/>
                        <a:ext cx="2335719" cy="10230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図 11" descr="RH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862" y="3833928"/>
            <a:ext cx="2741938" cy="2888827"/>
          </a:xfrm>
          <a:prstGeom prst="rect">
            <a:avLst/>
          </a:prstGeom>
        </p:spPr>
      </p:pic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403290" y="2484338"/>
            <a:ext cx="3564863" cy="1108644"/>
            <a:chOff x="0" y="0"/>
            <a:chExt cx="2984" cy="928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" y="6"/>
              <a:ext cx="2556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9"/>
            <p:cNvSpPr>
              <a:spLocks/>
            </p:cNvSpPr>
            <p:nvPr/>
          </p:nvSpPr>
          <p:spPr bwMode="auto">
            <a:xfrm>
              <a:off x="1398" y="204"/>
              <a:ext cx="447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4" name="Rectangle 10"/>
            <p:cNvSpPr>
              <a:spLocks/>
            </p:cNvSpPr>
            <p:nvPr/>
          </p:nvSpPr>
          <p:spPr bwMode="auto">
            <a:xfrm>
              <a:off x="156" y="0"/>
              <a:ext cx="592" cy="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5" name="Rectangle 11"/>
            <p:cNvSpPr>
              <a:spLocks/>
            </p:cNvSpPr>
            <p:nvPr/>
          </p:nvSpPr>
          <p:spPr bwMode="auto">
            <a:xfrm>
              <a:off x="2477" y="0"/>
              <a:ext cx="507" cy="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16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" y="256"/>
              <a:ext cx="3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8"/>
              <a:ext cx="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0"/>
              <a:ext cx="11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704"/>
              <a:ext cx="1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0"/>
              <a:ext cx="38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7"/>
            <p:cNvSpPr>
              <a:spLocks/>
            </p:cNvSpPr>
            <p:nvPr/>
          </p:nvSpPr>
          <p:spPr bwMode="auto">
            <a:xfrm>
              <a:off x="1352" y="8"/>
              <a:ext cx="472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704"/>
              <a:ext cx="25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44"/>
              <a:ext cx="4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84"/>
              <a:ext cx="40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コンテンツ プレースホルダ 2"/>
          <p:cNvSpPr txBox="1">
            <a:spLocks/>
          </p:cNvSpPr>
          <p:nvPr/>
        </p:nvSpPr>
        <p:spPr>
          <a:xfrm>
            <a:off x="406639" y="3833928"/>
            <a:ext cx="4873652" cy="68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ja-JP" dirty="0" smtClean="0"/>
              <a:t>Example of Br modification</a:t>
            </a:r>
            <a:endParaRPr lang="en-US" altLang="ja-JP" dirty="0" smtClean="0">
              <a:latin typeface="Comic Sans MS" pitchFamily="66" charset="0"/>
            </a:endParaRPr>
          </a:p>
          <a:p>
            <a:pPr>
              <a:defRPr/>
            </a:pPr>
            <a:endParaRPr lang="en-US" altLang="ja-JP" dirty="0" smtClean="0">
              <a:latin typeface="Comic Sans MS" pitchFamily="66" charset="0"/>
            </a:endParaRPr>
          </a:p>
          <a:p>
            <a:pPr>
              <a:defRPr/>
            </a:pPr>
            <a:endParaRPr lang="ja-JP" altLang="en-US" dirty="0" smtClean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591271"/>
              </p:ext>
            </p:extLst>
          </p:nvPr>
        </p:nvGraphicFramePr>
        <p:xfrm>
          <a:off x="711533" y="4516769"/>
          <a:ext cx="2081681" cy="51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2" name="数式" r:id="rId16" imgW="876300" imgH="215900" progId="Equation.3">
                  <p:embed/>
                </p:oleObj>
              </mc:Choice>
              <mc:Fallback>
                <p:oleObj name="数式" r:id="rId16" imgW="876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1533" y="4516769"/>
                        <a:ext cx="2081681" cy="512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74078"/>
              </p:ext>
            </p:extLst>
          </p:nvPr>
        </p:nvGraphicFramePr>
        <p:xfrm>
          <a:off x="3231828" y="4362777"/>
          <a:ext cx="17494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3" name="数式" r:id="rId18" imgW="736600" imgH="279400" progId="Equation.3">
                  <p:embed/>
                </p:oleObj>
              </mc:Choice>
              <mc:Fallback>
                <p:oleObj name="数式" r:id="rId18" imgW="736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1828" y="4362777"/>
                        <a:ext cx="174942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554873" y="5388318"/>
            <a:ext cx="279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Type II 2HDM, W</a:t>
            </a:r>
            <a:r>
              <a:rPr lang="en-US" altLang="ja-JP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. S. </a:t>
            </a:r>
            <a:r>
              <a:rPr lang="en-US" altLang="ja-JP" dirty="0" err="1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Hou</a:t>
            </a:r>
            <a:r>
              <a:rPr lang="en-US" altLang="ja-JP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, </a:t>
            </a:r>
            <a:endParaRPr lang="en-US" altLang="ja-JP" dirty="0" smtClean="0">
              <a:solidFill>
                <a:srgbClr val="333333"/>
              </a:solidFill>
              <a:latin typeface="Helvetica Light"/>
              <a:ea typeface="ＭＳ Ｐゴシック" charset="0"/>
              <a:cs typeface="Helvetica Light"/>
            </a:endParaRPr>
          </a:p>
          <a:p>
            <a:r>
              <a:rPr lang="en-US" altLang="ja-JP" dirty="0" smtClean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PRD </a:t>
            </a:r>
            <a:r>
              <a:rPr lang="en-US" altLang="ja-JP" dirty="0">
                <a:solidFill>
                  <a:srgbClr val="333333"/>
                </a:solidFill>
                <a:latin typeface="Helvetica Light"/>
                <a:ea typeface="ＭＳ Ｐゴシック" charset="0"/>
                <a:cs typeface="Helvetica Light"/>
              </a:rPr>
              <a:t>48, 2342 (1993),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四角形吹き出し 56"/>
          <p:cNvSpPr/>
          <p:nvPr/>
        </p:nvSpPr>
        <p:spPr>
          <a:xfrm>
            <a:off x="206375" y="1192855"/>
            <a:ext cx="3503613" cy="5489575"/>
          </a:xfrm>
          <a:prstGeom prst="wedgeRectCallout">
            <a:avLst>
              <a:gd name="adj1" fmla="val 61958"/>
              <a:gd name="adj2" fmla="val -30931"/>
            </a:avLst>
          </a:prstGeom>
          <a:noFill/>
          <a:ln w="28575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03" name="タイトル 1"/>
          <p:cNvSpPr>
            <a:spLocks noGrp="1"/>
          </p:cNvSpPr>
          <p:nvPr>
            <p:ph type="title"/>
          </p:nvPr>
        </p:nvSpPr>
        <p:spPr>
          <a:xfrm>
            <a:off x="457200" y="324660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Analysis for </a:t>
            </a:r>
            <a:r>
              <a:rPr lang="en-US" altLang="ja-JP" i="1" dirty="0" smtClean="0"/>
              <a:t>B </a:t>
            </a:r>
            <a:r>
              <a:rPr lang="ja-JP" altLang="en-US" i="1" dirty="0" smtClean="0"/>
              <a:t>→</a:t>
            </a:r>
            <a:r>
              <a:rPr lang="en-US" altLang="ja-JP" i="1" dirty="0" smtClean="0"/>
              <a:t> </a:t>
            </a:r>
            <a:r>
              <a:rPr lang="en-US" altLang="ja-JP" i="1" dirty="0" err="1" smtClean="0">
                <a:latin typeface="Symbol" pitchFamily="18" charset="2"/>
              </a:rPr>
              <a:t>tn</a:t>
            </a:r>
            <a:endParaRPr lang="ja-JP" altLang="en-US" i="1" dirty="0" smtClean="0">
              <a:latin typeface="Symbol" pitchFamily="18" charset="2"/>
            </a:endParaRPr>
          </a:p>
        </p:txBody>
      </p:sp>
      <p:sp>
        <p:nvSpPr>
          <p:cNvPr id="410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601283-EED5-45A8-8967-0028D1F78ACB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4105" name="Text Box 67"/>
          <p:cNvSpPr txBox="1">
            <a:spLocks noChangeArrowheads="1"/>
          </p:cNvSpPr>
          <p:nvPr/>
        </p:nvSpPr>
        <p:spPr bwMode="auto">
          <a:xfrm>
            <a:off x="1025525" y="1858018"/>
            <a:ext cx="2600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err="1">
                <a:latin typeface="Helvetica Light"/>
                <a:cs typeface="Helvetica Light"/>
              </a:rPr>
              <a:t>Hadronic</a:t>
            </a:r>
            <a:r>
              <a:rPr lang="en-US" altLang="ja-JP" sz="2000" dirty="0">
                <a:latin typeface="Helvetica Light"/>
                <a:cs typeface="Helvetica Light"/>
              </a:rPr>
              <a:t> tags</a:t>
            </a:r>
          </a:p>
          <a:p>
            <a:r>
              <a:rPr lang="en-US" altLang="ja-JP" sz="2000" dirty="0" err="1">
                <a:latin typeface="Helvetica Light"/>
                <a:cs typeface="Helvetica Light"/>
              </a:rPr>
              <a:t>B</a:t>
            </a:r>
            <a:r>
              <a:rPr lang="en-US" altLang="ja-JP" sz="2000" baseline="-25000" dirty="0" err="1">
                <a:latin typeface="Helvetica Light"/>
                <a:cs typeface="Helvetica Light"/>
              </a:rPr>
              <a:t>tag</a:t>
            </a:r>
            <a:r>
              <a:rPr lang="en-US" altLang="ja-JP" sz="2000" dirty="0" err="1">
                <a:latin typeface="Helvetica Light"/>
                <a:cs typeface="Helvetica Light"/>
              </a:rPr>
              <a:t>→D</a:t>
            </a:r>
            <a:r>
              <a:rPr lang="en-US" altLang="ja-JP" sz="2000" baseline="30000" dirty="0">
                <a:latin typeface="Helvetica Light"/>
                <a:cs typeface="Helvetica Light"/>
              </a:rPr>
              <a:t>(*)</a:t>
            </a:r>
            <a:r>
              <a:rPr lang="en-US" altLang="ja-JP" sz="2000" dirty="0">
                <a:latin typeface="Symbol" charset="2"/>
                <a:cs typeface="Symbol" charset="2"/>
              </a:rPr>
              <a:t>p/r</a:t>
            </a:r>
            <a:r>
              <a:rPr lang="en-US" altLang="ja-JP" sz="2000" dirty="0">
                <a:latin typeface="Helvetica Light"/>
                <a:cs typeface="Helvetica Light"/>
              </a:rPr>
              <a:t> etc.</a:t>
            </a:r>
          </a:p>
        </p:txBody>
      </p:sp>
      <p:sp>
        <p:nvSpPr>
          <p:cNvPr id="4106" name="Text Box 67"/>
          <p:cNvSpPr txBox="1">
            <a:spLocks noChangeArrowheads="1"/>
          </p:cNvSpPr>
          <p:nvPr/>
        </p:nvSpPr>
        <p:spPr bwMode="auto">
          <a:xfrm>
            <a:off x="1025525" y="3821755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err="1">
                <a:latin typeface="Helvetica Light"/>
                <a:cs typeface="Helvetica Light"/>
              </a:rPr>
              <a:t>Semileptonic</a:t>
            </a:r>
            <a:r>
              <a:rPr lang="en-US" altLang="ja-JP" sz="2000" dirty="0">
                <a:latin typeface="Helvetica Light"/>
                <a:cs typeface="Helvetica Light"/>
              </a:rPr>
              <a:t> tags</a:t>
            </a:r>
          </a:p>
          <a:p>
            <a:r>
              <a:rPr lang="en-US" altLang="ja-JP" sz="2000" dirty="0" err="1">
                <a:latin typeface="Helvetica Light"/>
                <a:cs typeface="Helvetica Light"/>
              </a:rPr>
              <a:t>B</a:t>
            </a:r>
            <a:r>
              <a:rPr lang="en-US" altLang="ja-JP" sz="2000" baseline="-25000" dirty="0" err="1">
                <a:latin typeface="Helvetica Light"/>
                <a:cs typeface="Helvetica Light"/>
              </a:rPr>
              <a:t>tag</a:t>
            </a:r>
            <a:r>
              <a:rPr lang="en-US" altLang="ja-JP" sz="2000" dirty="0" err="1">
                <a:latin typeface="Helvetica Light"/>
                <a:cs typeface="Helvetica Light"/>
              </a:rPr>
              <a:t>→D</a:t>
            </a:r>
            <a:r>
              <a:rPr lang="en-US" altLang="ja-JP" sz="2000" baseline="30000" dirty="0">
                <a:latin typeface="Helvetica Light"/>
                <a:cs typeface="Helvetica Light"/>
              </a:rPr>
              <a:t>(*)</a:t>
            </a:r>
            <a:r>
              <a:rPr lang="en-US" altLang="ja-JP" sz="2000" dirty="0" err="1">
                <a:latin typeface="Helvetica Light"/>
                <a:cs typeface="Helvetica Light"/>
              </a:rPr>
              <a:t>l</a:t>
            </a:r>
            <a:r>
              <a:rPr lang="en-US" altLang="ja-JP" sz="2000" dirty="0" err="1">
                <a:latin typeface="Symbol" charset="2"/>
                <a:cs typeface="Symbol" charset="2"/>
              </a:rPr>
              <a:t>n</a:t>
            </a:r>
            <a:r>
              <a:rPr lang="en-US" altLang="ja-JP" sz="2000" dirty="0">
                <a:latin typeface="Helvetica Light"/>
                <a:cs typeface="Helvetica Light"/>
              </a:rPr>
              <a:t> etc.</a:t>
            </a:r>
          </a:p>
        </p:txBody>
      </p:sp>
      <p:grpSp>
        <p:nvGrpSpPr>
          <p:cNvPr id="4107" name="グループ化 53"/>
          <p:cNvGrpSpPr>
            <a:grpSpLocks/>
          </p:cNvGrpSpPr>
          <p:nvPr/>
        </p:nvGrpSpPr>
        <p:grpSpPr bwMode="auto">
          <a:xfrm>
            <a:off x="3984625" y="804863"/>
            <a:ext cx="4884738" cy="1820862"/>
            <a:chOff x="3673475" y="3016250"/>
            <a:chExt cx="4884738" cy="1820863"/>
          </a:xfrm>
        </p:grpSpPr>
        <p:sp>
          <p:nvSpPr>
            <p:cNvPr id="4140" name="Text Box 42"/>
            <p:cNvSpPr txBox="1">
              <a:spLocks noChangeArrowheads="1"/>
            </p:cNvSpPr>
            <p:nvPr/>
          </p:nvSpPr>
          <p:spPr bwMode="auto">
            <a:xfrm>
              <a:off x="5057775" y="3781425"/>
              <a:ext cx="11049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2400" b="1">
                  <a:solidFill>
                    <a:srgbClr val="008000"/>
                  </a:solidFill>
                  <a:latin typeface="Comic Sans MS" pitchFamily="66" charset="0"/>
                  <a:ea typeface="ＭＳ 明朝" pitchFamily="17" charset="-128"/>
                </a:rPr>
                <a:t>Υ</a:t>
              </a:r>
              <a:r>
                <a:rPr kumimoji="0" lang="en-US" altLang="ja-JP" sz="2400">
                  <a:solidFill>
                    <a:srgbClr val="008000"/>
                  </a:solidFill>
                  <a:latin typeface="Comic Sans MS" pitchFamily="66" charset="0"/>
                  <a:ea typeface="ＭＳ 明朝" pitchFamily="17" charset="-128"/>
                </a:rPr>
                <a:t>(4S)</a:t>
              </a:r>
            </a:p>
          </p:txBody>
        </p:sp>
        <p:sp>
          <p:nvSpPr>
            <p:cNvPr id="4141" name="Text Box 43"/>
            <p:cNvSpPr txBox="1">
              <a:spLocks noChangeArrowheads="1"/>
            </p:cNvSpPr>
            <p:nvPr/>
          </p:nvSpPr>
          <p:spPr bwMode="auto">
            <a:xfrm>
              <a:off x="4062413" y="4487863"/>
              <a:ext cx="995362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2400">
                  <a:latin typeface="Comic Sans MS" pitchFamily="66" charset="0"/>
                  <a:ea typeface="ＭＳ 明朝" pitchFamily="17" charset="-128"/>
                </a:rPr>
                <a:t>e</a:t>
              </a:r>
              <a:r>
                <a:rPr kumimoji="0" lang="en-US" altLang="ja-JP" sz="2400" baseline="30000">
                  <a:latin typeface="Comic Sans MS" pitchFamily="66" charset="0"/>
                  <a:ea typeface="ＭＳ 明朝" pitchFamily="17" charset="-128"/>
                </a:rPr>
                <a:t>-</a:t>
              </a:r>
            </a:p>
          </p:txBody>
        </p:sp>
        <p:sp>
          <p:nvSpPr>
            <p:cNvPr id="4142" name="Text Box 44"/>
            <p:cNvSpPr txBox="1">
              <a:spLocks noChangeArrowheads="1"/>
            </p:cNvSpPr>
            <p:nvPr/>
          </p:nvSpPr>
          <p:spPr bwMode="auto">
            <a:xfrm>
              <a:off x="6526213" y="3016250"/>
              <a:ext cx="995362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ja-JP" sz="2400">
                  <a:latin typeface="Comic Sans MS" pitchFamily="66" charset="0"/>
                  <a:ea typeface="ＭＳ 明朝" pitchFamily="17" charset="-128"/>
                </a:rPr>
                <a:t>e</a:t>
              </a:r>
              <a:r>
                <a:rPr kumimoji="0" lang="en-US" altLang="ja-JP" sz="2400" baseline="30000">
                  <a:latin typeface="Comic Sans MS" pitchFamily="66" charset="0"/>
                  <a:ea typeface="ＭＳ 明朝" pitchFamily="17" charset="-128"/>
                </a:rPr>
                <a:t>+</a:t>
              </a:r>
            </a:p>
          </p:txBody>
        </p:sp>
        <p:sp>
          <p:nvSpPr>
            <p:cNvPr id="4143" name="Line 51"/>
            <p:cNvSpPr>
              <a:spLocks noChangeShapeType="1"/>
            </p:cNvSpPr>
            <p:nvPr/>
          </p:nvSpPr>
          <p:spPr bwMode="auto">
            <a:xfrm flipH="1">
              <a:off x="5867400" y="3282950"/>
              <a:ext cx="658813" cy="4349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44" name="Text Box 45"/>
            <p:cNvSpPr txBox="1">
              <a:spLocks noChangeArrowheads="1"/>
            </p:cNvSpPr>
            <p:nvPr/>
          </p:nvSpPr>
          <p:spPr bwMode="auto">
            <a:xfrm>
              <a:off x="3976688" y="3486150"/>
              <a:ext cx="733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>
                  <a:solidFill>
                    <a:srgbClr val="0000FF"/>
                  </a:solidFill>
                  <a:latin typeface="Comic Sans MS" pitchFamily="66" charset="0"/>
                </a:rPr>
                <a:t>B</a:t>
              </a:r>
              <a:r>
                <a:rPr lang="en-US" altLang="ja-JP" sz="2400" b="1" baseline="-25000">
                  <a:solidFill>
                    <a:srgbClr val="0000FF"/>
                  </a:solidFill>
                  <a:latin typeface="Comic Sans MS" pitchFamily="66" charset="0"/>
                </a:rPr>
                <a:t>tag</a:t>
              </a:r>
            </a:p>
          </p:txBody>
        </p:sp>
        <p:sp>
          <p:nvSpPr>
            <p:cNvPr id="4145" name="Text Box 46"/>
            <p:cNvSpPr txBox="1">
              <a:spLocks noChangeArrowheads="1"/>
            </p:cNvSpPr>
            <p:nvPr/>
          </p:nvSpPr>
          <p:spPr bwMode="auto">
            <a:xfrm>
              <a:off x="6503988" y="3497263"/>
              <a:ext cx="73183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>
                  <a:solidFill>
                    <a:srgbClr val="CC0000"/>
                  </a:solidFill>
                  <a:latin typeface="Comic Sans MS" pitchFamily="66" charset="0"/>
                </a:rPr>
                <a:t>B</a:t>
              </a:r>
              <a:r>
                <a:rPr lang="en-US" altLang="ja-JP" sz="2400" b="1" baseline="-25000">
                  <a:solidFill>
                    <a:srgbClr val="CC0000"/>
                  </a:solidFill>
                  <a:latin typeface="Comic Sans MS" pitchFamily="66" charset="0"/>
                </a:rPr>
                <a:t>sig</a:t>
              </a:r>
            </a:p>
          </p:txBody>
        </p:sp>
        <p:sp>
          <p:nvSpPr>
            <p:cNvPr id="4146" name="Line 59"/>
            <p:cNvSpPr>
              <a:spLocks noChangeShapeType="1"/>
            </p:cNvSpPr>
            <p:nvPr/>
          </p:nvSpPr>
          <p:spPr bwMode="auto">
            <a:xfrm flipV="1">
              <a:off x="7404100" y="3727450"/>
              <a:ext cx="820738" cy="24765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47" name="Line 60"/>
            <p:cNvSpPr>
              <a:spLocks noChangeShapeType="1"/>
            </p:cNvSpPr>
            <p:nvPr/>
          </p:nvSpPr>
          <p:spPr bwMode="auto">
            <a:xfrm>
              <a:off x="7404100" y="3975100"/>
              <a:ext cx="762000" cy="24923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48" name="Line 62"/>
            <p:cNvSpPr>
              <a:spLocks noChangeShapeType="1"/>
            </p:cNvSpPr>
            <p:nvPr/>
          </p:nvSpPr>
          <p:spPr bwMode="auto">
            <a:xfrm>
              <a:off x="7404100" y="3975100"/>
              <a:ext cx="234950" cy="5588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4100" name="Object 6"/>
            <p:cNvGraphicFramePr>
              <a:graphicFrameLocks noChangeAspect="1"/>
            </p:cNvGraphicFramePr>
            <p:nvPr/>
          </p:nvGraphicFramePr>
          <p:xfrm>
            <a:off x="8154988" y="3438525"/>
            <a:ext cx="403225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5" name="Equation" r:id="rId4" imgW="164880" imgH="190440" progId="">
                    <p:embed/>
                  </p:oleObj>
                </mc:Choice>
                <mc:Fallback>
                  <p:oleObj name="Equation" r:id="rId4" imgW="164880" imgH="190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4988" y="3438525"/>
                          <a:ext cx="403225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7"/>
            <p:cNvGraphicFramePr>
              <a:graphicFrameLocks noChangeAspect="1"/>
            </p:cNvGraphicFramePr>
            <p:nvPr/>
          </p:nvGraphicFramePr>
          <p:xfrm>
            <a:off x="7883525" y="4330700"/>
            <a:ext cx="271463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6" name="Equation" r:id="rId6" imgW="114120" imgH="139680" progId="">
                    <p:embed/>
                  </p:oleObj>
                </mc:Choice>
                <mc:Fallback>
                  <p:oleObj name="Equation" r:id="rId6" imgW="114120" imgH="1396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3525" y="4330700"/>
                          <a:ext cx="271463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9" name="Line 51"/>
            <p:cNvSpPr>
              <a:spLocks noChangeShapeType="1"/>
            </p:cNvSpPr>
            <p:nvPr/>
          </p:nvSpPr>
          <p:spPr bwMode="auto">
            <a:xfrm flipV="1">
              <a:off x="4460875" y="4170363"/>
              <a:ext cx="657225" cy="4349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80" name="直線矢印コネクタ 79"/>
            <p:cNvCxnSpPr/>
            <p:nvPr/>
          </p:nvCxnSpPr>
          <p:spPr>
            <a:xfrm>
              <a:off x="6057900" y="3973513"/>
              <a:ext cx="133985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/>
            <p:cNvCxnSpPr/>
            <p:nvPr/>
          </p:nvCxnSpPr>
          <p:spPr>
            <a:xfrm flipH="1">
              <a:off x="3673475" y="3973513"/>
              <a:ext cx="1339850" cy="1588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08" name="グループ化 53"/>
          <p:cNvGrpSpPr>
            <a:grpSpLocks/>
          </p:cNvGrpSpPr>
          <p:nvPr/>
        </p:nvGrpSpPr>
        <p:grpSpPr bwMode="auto">
          <a:xfrm>
            <a:off x="1520825" y="4531368"/>
            <a:ext cx="1646238" cy="1306512"/>
            <a:chOff x="1069358" y="3691733"/>
            <a:chExt cx="1644846" cy="1306365"/>
          </a:xfrm>
        </p:grpSpPr>
        <p:sp>
          <p:nvSpPr>
            <p:cNvPr id="4133" name="Line 1068"/>
            <p:cNvSpPr>
              <a:spLocks noChangeShapeType="1"/>
            </p:cNvSpPr>
            <p:nvPr/>
          </p:nvSpPr>
          <p:spPr bwMode="auto">
            <a:xfrm rot="-2337583" flipH="1" flipV="1">
              <a:off x="2194749" y="4142286"/>
              <a:ext cx="48214" cy="236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4" name="Line 1062"/>
            <p:cNvSpPr>
              <a:spLocks noChangeShapeType="1"/>
            </p:cNvSpPr>
            <p:nvPr/>
          </p:nvSpPr>
          <p:spPr bwMode="auto">
            <a:xfrm rot="-2337583" flipH="1" flipV="1">
              <a:off x="1589310" y="4261379"/>
              <a:ext cx="695845" cy="335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5" name="Line 1063"/>
            <p:cNvSpPr>
              <a:spLocks noChangeShapeType="1"/>
            </p:cNvSpPr>
            <p:nvPr/>
          </p:nvSpPr>
          <p:spPr bwMode="auto">
            <a:xfrm rot="-2337583" flipH="1" flipV="1">
              <a:off x="1662654" y="4557143"/>
              <a:ext cx="715391" cy="18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6" name="Line 1064"/>
            <p:cNvSpPr>
              <a:spLocks noChangeShapeType="1"/>
            </p:cNvSpPr>
            <p:nvPr/>
          </p:nvSpPr>
          <p:spPr bwMode="auto">
            <a:xfrm rot="-2337583" flipH="1" flipV="1">
              <a:off x="1853301" y="3886398"/>
              <a:ext cx="173309" cy="410503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7" name="Line 1065"/>
            <p:cNvSpPr>
              <a:spLocks noChangeShapeType="1"/>
            </p:cNvSpPr>
            <p:nvPr/>
          </p:nvSpPr>
          <p:spPr bwMode="auto">
            <a:xfrm rot="-2337583" flipH="1" flipV="1">
              <a:off x="1954815" y="3699455"/>
              <a:ext cx="5212" cy="560246"/>
            </a:xfrm>
            <a:prstGeom prst="line">
              <a:avLst/>
            </a:prstGeom>
            <a:noFill/>
            <a:ln w="28575">
              <a:solidFill>
                <a:srgbClr val="4D4D4D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1322243" y="4564359"/>
            <a:ext cx="379196" cy="433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7" name="Equation" r:id="rId8" imgW="164880" imgH="190440" progId="">
                    <p:embed/>
                  </p:oleObj>
                </mc:Choice>
                <mc:Fallback>
                  <p:oleObj name="Equation" r:id="rId8" imgW="164880" imgH="190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243" y="4564359"/>
                          <a:ext cx="379196" cy="4337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1248434" y="4199037"/>
            <a:ext cx="312739" cy="365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18" name="Equation" r:id="rId10" imgW="139680" imgH="164880" progId="">
                    <p:embed/>
                  </p:oleObj>
                </mc:Choice>
                <mc:Fallback>
                  <p:oleObj name="Equation" r:id="rId10" imgW="139680" imgH="164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434" y="4199037"/>
                          <a:ext cx="312739" cy="3653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8" name="Text Box 1070"/>
            <p:cNvSpPr txBox="1">
              <a:spLocks noChangeArrowheads="1"/>
            </p:cNvSpPr>
            <p:nvPr/>
          </p:nvSpPr>
          <p:spPr bwMode="auto">
            <a:xfrm>
              <a:off x="1069358" y="3691733"/>
              <a:ext cx="6671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latin typeface="Comic Sans MS" pitchFamily="66" charset="0"/>
                </a:rPr>
                <a:t>D</a:t>
              </a:r>
              <a:r>
                <a:rPr lang="en-US" altLang="ja-JP" sz="2400" baseline="30000">
                  <a:latin typeface="Comic Sans MS" pitchFamily="66" charset="0"/>
                </a:rPr>
                <a:t>(*)</a:t>
              </a: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 rot="10800000" flipV="1">
              <a:off x="2303389" y="4331423"/>
              <a:ext cx="410815" cy="3175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9" name="Text Box 70"/>
          <p:cNvSpPr txBox="1">
            <a:spLocks noChangeArrowheads="1"/>
          </p:cNvSpPr>
          <p:nvPr/>
        </p:nvSpPr>
        <p:spPr bwMode="auto">
          <a:xfrm>
            <a:off x="4211638" y="3021013"/>
            <a:ext cx="3514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solidFill>
                  <a:srgbClr val="CC0000"/>
                </a:solidFill>
                <a:latin typeface="Helvetica Light"/>
                <a:cs typeface="Helvetica Light"/>
              </a:rPr>
              <a:t>Signal side: </a:t>
            </a:r>
            <a:r>
              <a:rPr lang="en-US" altLang="ja-JP" sz="2400" dirty="0" err="1">
                <a:solidFill>
                  <a:srgbClr val="CC0000"/>
                </a:solidFill>
                <a:latin typeface="Helvetica Light"/>
                <a:cs typeface="Helvetica Light"/>
              </a:rPr>
              <a:t>B</a:t>
            </a:r>
            <a:r>
              <a:rPr lang="en-US" altLang="ja-JP" sz="2400" baseline="-25000" dirty="0" err="1">
                <a:solidFill>
                  <a:srgbClr val="CC0000"/>
                </a:solidFill>
                <a:latin typeface="Helvetica Light"/>
                <a:cs typeface="Helvetica Light"/>
              </a:rPr>
              <a:t>sig</a:t>
            </a:r>
            <a:r>
              <a:rPr lang="en-US" altLang="ja-JP" sz="2400" dirty="0">
                <a:solidFill>
                  <a:srgbClr val="CC0000"/>
                </a:solidFill>
                <a:latin typeface="Helvetica Light"/>
                <a:cs typeface="Helvetica Light"/>
              </a:rPr>
              <a:t>→ </a:t>
            </a:r>
            <a:r>
              <a:rPr lang="en-US" altLang="ja-JP" sz="2400" dirty="0">
                <a:solidFill>
                  <a:srgbClr val="CC0000"/>
                </a:solidFill>
                <a:latin typeface="Symbol" charset="2"/>
                <a:cs typeface="Symbol" charset="2"/>
              </a:rPr>
              <a:t>t</a:t>
            </a:r>
            <a:r>
              <a:rPr lang="en-US" altLang="ja-JP" sz="2400" dirty="0" smtClean="0">
                <a:solidFill>
                  <a:srgbClr val="CC0000"/>
                </a:solidFill>
                <a:latin typeface="Symbol" charset="2"/>
                <a:cs typeface="Symbol" charset="2"/>
              </a:rPr>
              <a:t> </a:t>
            </a:r>
            <a:r>
              <a:rPr lang="en-US" altLang="ja-JP" sz="2400" dirty="0">
                <a:solidFill>
                  <a:srgbClr val="CC0000"/>
                </a:solidFill>
                <a:latin typeface="Symbol" charset="2"/>
                <a:cs typeface="Symbol" charset="2"/>
              </a:rPr>
              <a:t>n</a:t>
            </a:r>
          </a:p>
          <a:p>
            <a:endParaRPr lang="en-US" altLang="ja-JP" sz="2400" dirty="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4110" name="テキスト ボックス 91"/>
          <p:cNvSpPr txBox="1">
            <a:spLocks noChangeArrowheads="1"/>
          </p:cNvSpPr>
          <p:nvPr/>
        </p:nvSpPr>
        <p:spPr bwMode="auto">
          <a:xfrm>
            <a:off x="4295775" y="3457575"/>
            <a:ext cx="44338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ja-JP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altLang="ja-JP" dirty="0">
                <a:latin typeface="Helvetica Light"/>
                <a:cs typeface="Helvetica Light"/>
              </a:rPr>
              <a:t>Detect charged track(s)</a:t>
            </a:r>
          </a:p>
          <a:p>
            <a:pPr>
              <a:buFontTx/>
              <a:buChar char="-"/>
            </a:pPr>
            <a:r>
              <a:rPr lang="en-US" altLang="ja-JP" dirty="0">
                <a:latin typeface="Helvetica Light"/>
                <a:cs typeface="Helvetica Light"/>
              </a:rPr>
              <a:t> Missing energy due to </a:t>
            </a:r>
            <a:r>
              <a:rPr lang="en-US" altLang="ja-JP" dirty="0">
                <a:latin typeface="Symbol" charset="2"/>
                <a:cs typeface="Symbol" charset="2"/>
              </a:rPr>
              <a:t>n</a:t>
            </a:r>
            <a:r>
              <a:rPr lang="en-US" altLang="ja-JP" dirty="0">
                <a:latin typeface="Helvetica Light"/>
                <a:cs typeface="Helvetica Light"/>
              </a:rPr>
              <a:t>’s</a:t>
            </a:r>
          </a:p>
          <a:p>
            <a:pPr>
              <a:buFontTx/>
              <a:buChar char="-"/>
            </a:pPr>
            <a:r>
              <a:rPr lang="en-US" altLang="ja-JP" dirty="0">
                <a:latin typeface="Helvetica Light"/>
                <a:cs typeface="Helvetica Light"/>
              </a:rPr>
              <a:t> No extra activities in EM calorimeter  </a:t>
            </a:r>
          </a:p>
          <a:p>
            <a:r>
              <a:rPr lang="en-US" altLang="ja-JP" dirty="0">
                <a:latin typeface="Helvetica Light"/>
                <a:cs typeface="Helvetica Light"/>
              </a:rPr>
              <a:t>   (E </a:t>
            </a:r>
            <a:r>
              <a:rPr lang="en-US" altLang="ja-JP" baseline="-25000" dirty="0">
                <a:latin typeface="Helvetica Light"/>
                <a:cs typeface="Helvetica Light"/>
              </a:rPr>
              <a:t>ECL(extra)</a:t>
            </a:r>
            <a:r>
              <a:rPr lang="en-US" altLang="ja-JP" dirty="0">
                <a:latin typeface="Helvetica Light"/>
                <a:cs typeface="Helvetica Light"/>
              </a:rPr>
              <a:t> )</a:t>
            </a:r>
            <a:endParaRPr lang="en-US" altLang="ja-JP" baseline="-25000" dirty="0">
              <a:latin typeface="Helvetica Light"/>
              <a:cs typeface="Helvetica Light"/>
            </a:endParaRPr>
          </a:p>
          <a:p>
            <a:pPr>
              <a:buFontTx/>
              <a:buChar char="-"/>
            </a:pPr>
            <a:endParaRPr lang="ja-JP" altLang="en-US" dirty="0">
              <a:latin typeface="Comic Sans MS" pitchFamily="66" charset="0"/>
            </a:endParaRPr>
          </a:p>
        </p:txBody>
      </p:sp>
      <p:grpSp>
        <p:nvGrpSpPr>
          <p:cNvPr id="4111" name="グループ化 51"/>
          <p:cNvGrpSpPr>
            <a:grpSpLocks/>
          </p:cNvGrpSpPr>
          <p:nvPr/>
        </p:nvGrpSpPr>
        <p:grpSpPr bwMode="auto">
          <a:xfrm>
            <a:off x="1470025" y="2473968"/>
            <a:ext cx="1704975" cy="1303337"/>
            <a:chOff x="1000048" y="1762490"/>
            <a:chExt cx="1705191" cy="1303096"/>
          </a:xfrm>
        </p:grpSpPr>
        <p:grpSp>
          <p:nvGrpSpPr>
            <p:cNvPr id="4124" name="グループ化 47"/>
            <p:cNvGrpSpPr>
              <a:grpSpLocks/>
            </p:cNvGrpSpPr>
            <p:nvPr/>
          </p:nvGrpSpPr>
          <p:grpSpPr bwMode="auto">
            <a:xfrm>
              <a:off x="1000048" y="1762490"/>
              <a:ext cx="1273986" cy="1303096"/>
              <a:chOff x="2326824" y="3237444"/>
              <a:chExt cx="1273986" cy="1303096"/>
            </a:xfrm>
          </p:grpSpPr>
          <p:sp>
            <p:nvSpPr>
              <p:cNvPr id="4126" name="Text Box 41"/>
              <p:cNvSpPr txBox="1">
                <a:spLocks noChangeArrowheads="1"/>
              </p:cNvSpPr>
              <p:nvPr/>
            </p:nvSpPr>
            <p:spPr bwMode="auto">
              <a:xfrm>
                <a:off x="3016795" y="3237444"/>
                <a:ext cx="35298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4127" name="Text Box 47"/>
              <p:cNvSpPr txBox="1">
                <a:spLocks noChangeArrowheads="1"/>
              </p:cNvSpPr>
              <p:nvPr/>
            </p:nvSpPr>
            <p:spPr bwMode="auto">
              <a:xfrm>
                <a:off x="2726960" y="4078875"/>
                <a:ext cx="35298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latin typeface="Symbol" pitchFamily="18" charset="2"/>
                  </a:rPr>
                  <a:t>p</a:t>
                </a:r>
              </a:p>
            </p:txBody>
          </p:sp>
          <p:sp>
            <p:nvSpPr>
              <p:cNvPr id="4128" name="Text Box 48"/>
              <p:cNvSpPr txBox="1">
                <a:spLocks noChangeArrowheads="1"/>
              </p:cNvSpPr>
              <p:nvPr/>
            </p:nvSpPr>
            <p:spPr bwMode="auto">
              <a:xfrm>
                <a:off x="2326824" y="3617210"/>
                <a:ext cx="31312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>
                    <a:latin typeface="Comic Sans MS" pitchFamily="66" charset="0"/>
                  </a:rPr>
                  <a:t>K</a:t>
                </a:r>
              </a:p>
            </p:txBody>
          </p:sp>
          <p:sp>
            <p:nvSpPr>
              <p:cNvPr id="4129" name="Line 55"/>
              <p:cNvSpPr>
                <a:spLocks noChangeShapeType="1"/>
              </p:cNvSpPr>
              <p:nvPr/>
            </p:nvSpPr>
            <p:spPr bwMode="auto">
              <a:xfrm flipH="1">
                <a:off x="3079942" y="3977055"/>
                <a:ext cx="487104" cy="368831"/>
              </a:xfrm>
              <a:prstGeom prst="line">
                <a:avLst/>
              </a:prstGeom>
              <a:noFill/>
              <a:ln w="28575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30" name="Line 56"/>
              <p:cNvSpPr>
                <a:spLocks noChangeShapeType="1"/>
              </p:cNvSpPr>
              <p:nvPr/>
            </p:nvSpPr>
            <p:spPr bwMode="auto">
              <a:xfrm flipH="1" flipV="1">
                <a:off x="3113706" y="3812009"/>
                <a:ext cx="487104" cy="1646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31" name="Line 57"/>
              <p:cNvSpPr>
                <a:spLocks noChangeShapeType="1"/>
              </p:cNvSpPr>
              <p:nvPr/>
            </p:nvSpPr>
            <p:spPr bwMode="auto">
              <a:xfrm flipH="1" flipV="1">
                <a:off x="2974534" y="3400358"/>
                <a:ext cx="139172" cy="411651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32" name="Line 58"/>
              <p:cNvSpPr>
                <a:spLocks noChangeShapeType="1"/>
              </p:cNvSpPr>
              <p:nvPr/>
            </p:nvSpPr>
            <p:spPr bwMode="auto">
              <a:xfrm flipH="1">
                <a:off x="2626602" y="3812009"/>
                <a:ext cx="487104" cy="0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49" name="直線矢印コネクタ 48"/>
            <p:cNvCxnSpPr/>
            <p:nvPr/>
          </p:nvCxnSpPr>
          <p:spPr>
            <a:xfrm rot="10800000" flipV="1">
              <a:off x="2295612" y="2494192"/>
              <a:ext cx="409627" cy="1588"/>
            </a:xfrm>
            <a:prstGeom prst="straightConnector1">
              <a:avLst/>
            </a:prstGeom>
            <a:ln w="3810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2" name="Text Box 67"/>
          <p:cNvSpPr txBox="1">
            <a:spLocks noChangeArrowheads="1"/>
          </p:cNvSpPr>
          <p:nvPr/>
        </p:nvSpPr>
        <p:spPr bwMode="auto">
          <a:xfrm>
            <a:off x="1071563" y="5910905"/>
            <a:ext cx="2844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>
                <a:latin typeface="Helvetica Light"/>
                <a:cs typeface="Helvetica Light"/>
              </a:rPr>
              <a:t>Inclusive tags</a:t>
            </a:r>
          </a:p>
          <a:p>
            <a:r>
              <a:rPr lang="en-US" altLang="ja-JP" dirty="0">
                <a:latin typeface="Helvetica Light"/>
                <a:cs typeface="Helvetica Light"/>
              </a:rPr>
              <a:t>Used for Belle B</a:t>
            </a:r>
            <a:r>
              <a:rPr lang="en-US" altLang="ja-JP" dirty="0">
                <a:latin typeface="Helvetica Light"/>
                <a:cs typeface="Helvetica Light"/>
                <a:sym typeface="Wingdings" pitchFamily="2" charset="2"/>
              </a:rPr>
              <a:t>D*</a:t>
            </a:r>
            <a:r>
              <a:rPr lang="en-US" altLang="ja-JP" dirty="0" err="1">
                <a:latin typeface="Symbol" charset="2"/>
                <a:cs typeface="Symbol" charset="2"/>
                <a:sym typeface="Wingdings" pitchFamily="2" charset="2"/>
              </a:rPr>
              <a:t>tn</a:t>
            </a:r>
            <a:endParaRPr lang="en-US" altLang="ja-JP" dirty="0">
              <a:latin typeface="Symbol" charset="2"/>
              <a:cs typeface="Symbol" charset="2"/>
            </a:endParaRPr>
          </a:p>
        </p:txBody>
      </p:sp>
      <p:grpSp>
        <p:nvGrpSpPr>
          <p:cNvPr id="4113" name="グループ化 57"/>
          <p:cNvGrpSpPr>
            <a:grpSpLocks/>
          </p:cNvGrpSpPr>
          <p:nvPr/>
        </p:nvGrpSpPr>
        <p:grpSpPr bwMode="auto">
          <a:xfrm>
            <a:off x="495299" y="2119312"/>
            <a:ext cx="280989" cy="4163068"/>
            <a:chOff x="495212" y="1255713"/>
            <a:chExt cx="350837" cy="5102644"/>
          </a:xfrm>
        </p:grpSpPr>
        <p:cxnSp>
          <p:nvCxnSpPr>
            <p:cNvPr id="63" name="直線矢印コネクタ 62"/>
            <p:cNvCxnSpPr/>
            <p:nvPr/>
          </p:nvCxnSpPr>
          <p:spPr>
            <a:xfrm rot="5400000" flipH="1" flipV="1">
              <a:off x="-2013393" y="3764318"/>
              <a:ext cx="5019194" cy="19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rot="16200000" flipH="1">
              <a:off x="-1664417" y="3847891"/>
              <a:ext cx="5020933" cy="0"/>
            </a:xfrm>
            <a:prstGeom prst="straightConnector1">
              <a:avLst/>
            </a:prstGeom>
            <a:ln w="57150">
              <a:solidFill>
                <a:srgbClr val="33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4" name="テキスト ボックス 65"/>
          <p:cNvSpPr txBox="1">
            <a:spLocks noChangeArrowheads="1"/>
          </p:cNvSpPr>
          <p:nvPr/>
        </p:nvSpPr>
        <p:spPr bwMode="auto">
          <a:xfrm>
            <a:off x="174625" y="1660526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Comic Sans MS" pitchFamily="66" charset="0"/>
              </a:rPr>
              <a:t>S/N</a:t>
            </a:r>
            <a:endParaRPr lang="ja-JP" alt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15" name="テキスト ボックス 66"/>
          <p:cNvSpPr txBox="1">
            <a:spLocks noChangeArrowheads="1"/>
          </p:cNvSpPr>
          <p:nvPr/>
        </p:nvSpPr>
        <p:spPr bwMode="auto">
          <a:xfrm>
            <a:off x="523875" y="6282380"/>
            <a:ext cx="60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3333CC"/>
                </a:solidFill>
                <a:latin typeface="Comic Sans MS" pitchFamily="66" charset="0"/>
              </a:rPr>
              <a:t>Eff</a:t>
            </a:r>
            <a:endParaRPr lang="ja-JP" altLang="en-US" sz="200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116" name="Text Box 70"/>
          <p:cNvSpPr txBox="1">
            <a:spLocks noChangeArrowheads="1"/>
          </p:cNvSpPr>
          <p:nvPr/>
        </p:nvSpPr>
        <p:spPr bwMode="auto">
          <a:xfrm>
            <a:off x="1025525" y="1296962"/>
            <a:ext cx="234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CC0000"/>
                </a:solidFill>
                <a:latin typeface="Helvetica Light"/>
                <a:cs typeface="Helvetica Light"/>
              </a:rPr>
              <a:t>Tagging side</a:t>
            </a:r>
            <a:r>
              <a:rPr lang="en-US" altLang="ja-JP" sz="2400" dirty="0" smtClean="0">
                <a:solidFill>
                  <a:srgbClr val="CC0000"/>
                </a:solidFill>
                <a:latin typeface="Helvetica Light"/>
                <a:cs typeface="Helvetica Light"/>
              </a:rPr>
              <a:t>:</a:t>
            </a:r>
            <a:endParaRPr lang="en-US" altLang="ja-JP" sz="2400" dirty="0">
              <a:solidFill>
                <a:srgbClr val="CC0000"/>
              </a:solidFill>
              <a:latin typeface="Helvetica Light"/>
              <a:cs typeface="Helvetica Light"/>
            </a:endParaRPr>
          </a:p>
        </p:txBody>
      </p:sp>
      <p:sp>
        <p:nvSpPr>
          <p:cNvPr id="59" name="四角形吹き出し 58"/>
          <p:cNvSpPr/>
          <p:nvPr/>
        </p:nvSpPr>
        <p:spPr>
          <a:xfrm>
            <a:off x="4071938" y="2987675"/>
            <a:ext cx="4675187" cy="3619500"/>
          </a:xfrm>
          <a:prstGeom prst="wedgeRectCallout">
            <a:avLst>
              <a:gd name="adj1" fmla="val 19757"/>
              <a:gd name="adj2" fmla="val -72371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118" name="Picture 14" descr="eecl_expec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59375" y="4471988"/>
            <a:ext cx="35988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Text Box 15"/>
          <p:cNvSpPr txBox="1">
            <a:spLocks noChangeArrowheads="1"/>
          </p:cNvSpPr>
          <p:nvPr/>
        </p:nvSpPr>
        <p:spPr bwMode="auto">
          <a:xfrm>
            <a:off x="5735180" y="5104216"/>
            <a:ext cx="1642013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MC expectation</a:t>
            </a:r>
          </a:p>
        </p:txBody>
      </p:sp>
      <p:sp>
        <p:nvSpPr>
          <p:cNvPr id="4120" name="Text Box 16"/>
          <p:cNvSpPr txBox="1">
            <a:spLocks noChangeArrowheads="1"/>
          </p:cNvSpPr>
          <p:nvPr/>
        </p:nvSpPr>
        <p:spPr bwMode="auto">
          <a:xfrm>
            <a:off x="7705725" y="50815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</a:rPr>
              <a:t>BG</a:t>
            </a:r>
          </a:p>
        </p:txBody>
      </p:sp>
      <p:sp>
        <p:nvSpPr>
          <p:cNvPr id="4121" name="Text Box 17"/>
          <p:cNvSpPr txBox="1">
            <a:spLocks noChangeArrowheads="1"/>
          </p:cNvSpPr>
          <p:nvPr/>
        </p:nvSpPr>
        <p:spPr bwMode="auto">
          <a:xfrm>
            <a:off x="5965825" y="582295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00CC"/>
                </a:solidFill>
              </a:rPr>
              <a:t>signal </a:t>
            </a:r>
            <a:r>
              <a:rPr lang="en-US" altLang="ja-JP" dirty="0"/>
              <a:t>(Br=1.79x10</a:t>
            </a:r>
            <a:r>
              <a:rPr lang="en-US" altLang="ja-JP" baseline="30000" dirty="0"/>
              <a:t>-4</a:t>
            </a:r>
            <a:r>
              <a:rPr lang="en-US" altLang="ja-JP" dirty="0"/>
              <a:t>)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687877" y="48044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Semileptonic</a:t>
            </a:r>
            <a:r>
              <a:rPr kumimoji="1" lang="en-US" altLang="ja-JP" dirty="0" smtClean="0"/>
              <a:t> tag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 rot="16200000">
            <a:off x="4521204" y="5377693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Arbitrary Unit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839391" y="360724"/>
            <a:ext cx="7322344" cy="3394379"/>
            <a:chOff x="0" y="0"/>
            <a:chExt cx="6560" cy="3040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0" y="0"/>
              <a:ext cx="6560" cy="3040"/>
              <a:chOff x="0" y="0"/>
              <a:chExt cx="6560" cy="3040"/>
            </a:xfrm>
          </p:grpSpPr>
          <p:pic>
            <p:nvPicPr>
              <p:cNvPr id="9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0"/>
                <a:ext cx="4488" cy="3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1139"/>
                <a:ext cx="311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7" y="1403"/>
                <a:ext cx="3273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1915"/>
                <a:ext cx="311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2171"/>
                <a:ext cx="3251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6"/>
              <p:cNvSpPr>
                <a:spLocks/>
              </p:cNvSpPr>
              <p:nvPr/>
            </p:nvSpPr>
            <p:spPr bwMode="auto">
              <a:xfrm>
                <a:off x="2576" y="1053"/>
                <a:ext cx="35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300" b="1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Belle</a:t>
                </a:r>
              </a:p>
            </p:txBody>
          </p:sp>
          <p:sp>
            <p:nvSpPr>
              <p:cNvPr id="15" name="Rectangle 7"/>
              <p:cNvSpPr>
                <a:spLocks/>
              </p:cNvSpPr>
              <p:nvPr/>
            </p:nvSpPr>
            <p:spPr bwMode="auto">
              <a:xfrm>
                <a:off x="2592" y="1317"/>
                <a:ext cx="440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300" b="1">
                    <a:solidFill>
                      <a:srgbClr val="008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BaBar</a:t>
                </a:r>
              </a:p>
            </p:txBody>
          </p:sp>
          <p:sp>
            <p:nvSpPr>
              <p:cNvPr id="16" name="Rectangle 8"/>
              <p:cNvSpPr>
                <a:spLocks/>
              </p:cNvSpPr>
              <p:nvPr/>
            </p:nvSpPr>
            <p:spPr bwMode="auto">
              <a:xfrm>
                <a:off x="0" y="1243"/>
                <a:ext cx="117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>
                    <a:solidFill>
                      <a:srgbClr val="333333"/>
                    </a:solidFill>
                    <a:ea typeface="ＭＳ Ｐゴシック" charset="0"/>
                    <a:cs typeface="Futura" charset="0"/>
                  </a:rPr>
                  <a:t>Hadronic tag</a:t>
                </a:r>
              </a:p>
            </p:txBody>
          </p:sp>
          <p:sp>
            <p:nvSpPr>
              <p:cNvPr id="17" name="Rectangle 9"/>
              <p:cNvSpPr>
                <a:spLocks/>
              </p:cNvSpPr>
              <p:nvPr/>
            </p:nvSpPr>
            <p:spPr bwMode="auto">
              <a:xfrm>
                <a:off x="0" y="2019"/>
                <a:ext cx="152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>
                    <a:solidFill>
                      <a:srgbClr val="333333"/>
                    </a:solidFill>
                    <a:ea typeface="ＭＳ Ｐゴシック" charset="0"/>
                    <a:cs typeface="Futura" charset="0"/>
                  </a:rPr>
                  <a:t>Semileptonic tag</a:t>
                </a:r>
              </a:p>
            </p:txBody>
          </p:sp>
          <p:sp>
            <p:nvSpPr>
              <p:cNvPr id="18" name="Rectangle 10"/>
              <p:cNvSpPr>
                <a:spLocks/>
              </p:cNvSpPr>
              <p:nvPr/>
            </p:nvSpPr>
            <p:spPr bwMode="auto">
              <a:xfrm>
                <a:off x="2416" y="2033"/>
                <a:ext cx="35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300" b="1">
                    <a:solidFill>
                      <a:srgbClr val="0000FF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Belle</a:t>
                </a:r>
              </a:p>
            </p:txBody>
          </p:sp>
          <p:sp>
            <p:nvSpPr>
              <p:cNvPr id="19" name="Rectangle 11"/>
              <p:cNvSpPr>
                <a:spLocks/>
              </p:cNvSpPr>
              <p:nvPr/>
            </p:nvSpPr>
            <p:spPr bwMode="auto">
              <a:xfrm>
                <a:off x="2544" y="2297"/>
                <a:ext cx="440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altLang="ja-JP" sz="1300" b="1">
                    <a:solidFill>
                      <a:srgbClr val="008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BaBar</a:t>
                </a:r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468" y="2569"/>
              <a:ext cx="168" cy="290"/>
            </a:xfrm>
            <a:prstGeom prst="line">
              <a:avLst/>
            </a:prstGeom>
            <a:noFill/>
            <a:ln w="38100" cap="flat">
              <a:solidFill>
                <a:srgbClr val="FF8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8" name="Rectangle 14"/>
            <p:cNvSpPr>
              <a:spLocks/>
            </p:cNvSpPr>
            <p:nvPr/>
          </p:nvSpPr>
          <p:spPr bwMode="auto">
            <a:xfrm>
              <a:off x="2792" y="2787"/>
              <a:ext cx="335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altLang="ja-JP">
                  <a:solidFill>
                    <a:srgbClr val="FF8000"/>
                  </a:solidFill>
                  <a:ea typeface="ＭＳ Ｐゴシック" charset="0"/>
                  <a:cs typeface="Futura" charset="0"/>
                </a:rPr>
                <a:t>WA (HFAG): </a:t>
              </a:r>
              <a:r>
                <a:rPr lang="en-US" altLang="ja-JP">
                  <a:solidFill>
                    <a:srgbClr val="FF8000"/>
                  </a:solidFill>
                  <a:latin typeface="Lucida Handwriting" charset="0"/>
                  <a:ea typeface="ＭＳ Ｐゴシック" charset="0"/>
                  <a:cs typeface="Lucida Handwriting" charset="0"/>
                  <a:sym typeface="Lucida Handwriting" charset="0"/>
                </a:rPr>
                <a:t>B</a:t>
              </a:r>
              <a:r>
                <a:rPr lang="en-US" altLang="ja-JP">
                  <a:solidFill>
                    <a:srgbClr val="FF8000"/>
                  </a:solidFill>
                  <a:ea typeface="ＭＳ Ｐゴシック" charset="0"/>
                  <a:cs typeface="Futura" charset="0"/>
                </a:rPr>
                <a:t> = (1.67 ± 0.30) x 10</a:t>
              </a:r>
              <a:r>
                <a:rPr lang="en-US" altLang="ja-JP" baseline="32000">
                  <a:solidFill>
                    <a:srgbClr val="FF8000"/>
                  </a:solidFill>
                  <a:ea typeface="ＭＳ Ｐゴシック" charset="0"/>
                  <a:cs typeface="Futura" charset="0"/>
                </a:rPr>
                <a:t>−4</a:t>
              </a:r>
            </a:p>
          </p:txBody>
        </p:sp>
      </p:grp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802556" y="3854277"/>
            <a:ext cx="3858741" cy="2616398"/>
            <a:chOff x="0" y="0"/>
            <a:chExt cx="3456" cy="2343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0" y="0"/>
              <a:ext cx="3195" cy="2343"/>
              <a:chOff x="0" y="0"/>
              <a:chExt cx="3195" cy="2343"/>
            </a:xfrm>
          </p:grpSpPr>
          <p:pic>
            <p:nvPicPr>
              <p:cNvPr id="23" name="Picture 1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95" cy="2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" y="228"/>
                <a:ext cx="19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" y="959"/>
                <a:ext cx="211" cy="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1" y="2133"/>
                <a:ext cx="1209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1040" y="803"/>
              <a:ext cx="2416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altLang="ja-JP">
                  <a:solidFill>
                    <a:srgbClr val="FF0000"/>
                  </a:solidFill>
                  <a:ea typeface="ＭＳ Ｐゴシック" charset="0"/>
                  <a:cs typeface="Lucida Grande" charset="0"/>
                </a:rPr>
                <a:t>Tension (2.8σ)</a:t>
              </a:r>
              <a:br>
                <a:rPr lang="en-US" altLang="ja-JP">
                  <a:solidFill>
                    <a:srgbClr val="FF0000"/>
                  </a:solidFill>
                  <a:ea typeface="ＭＳ Ｐゴシック" charset="0"/>
                  <a:cs typeface="Lucida Grande" charset="0"/>
                </a:rPr>
              </a:br>
              <a:r>
                <a:rPr lang="en-US" altLang="ja-JP">
                  <a:solidFill>
                    <a:srgbClr val="FF0000"/>
                  </a:solidFill>
                  <a:ea typeface="ＭＳ Ｐゴシック" charset="0"/>
                  <a:cs typeface="Lucida Grande" charset="0"/>
                </a:rPr>
                <a:t>with CKM fit prediction.</a:t>
              </a:r>
            </a:p>
          </p:txBody>
        </p: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5248424" y="3828604"/>
            <a:ext cx="3065115" cy="2678906"/>
            <a:chOff x="0" y="0"/>
            <a:chExt cx="2745" cy="2400"/>
          </a:xfrm>
        </p:grpSpPr>
        <p:grpSp>
          <p:nvGrpSpPr>
            <p:cNvPr id="28" name="Group 29"/>
            <p:cNvGrpSpPr>
              <a:grpSpLocks/>
            </p:cNvGrpSpPr>
            <p:nvPr/>
          </p:nvGrpSpPr>
          <p:grpSpPr bwMode="auto">
            <a:xfrm>
              <a:off x="0" y="0"/>
              <a:ext cx="2745" cy="2400"/>
              <a:chOff x="0" y="0"/>
              <a:chExt cx="2745" cy="2400"/>
            </a:xfrm>
          </p:grpSpPr>
          <p:pic>
            <p:nvPicPr>
              <p:cNvPr id="30" name="Picture 2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45" cy="2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" y="679"/>
                <a:ext cx="216" cy="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" y="2183"/>
                <a:ext cx="57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27"/>
              <p:cNvSpPr>
                <a:spLocks/>
              </p:cNvSpPr>
              <p:nvPr/>
            </p:nvSpPr>
            <p:spPr bwMode="auto">
              <a:xfrm>
                <a:off x="1207" y="539"/>
                <a:ext cx="1171" cy="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altLang="ja-JP" sz="1500">
                    <a:solidFill>
                      <a:srgbClr val="333333"/>
                    </a:solidFill>
                    <a:ea typeface="ＭＳ Ｐゴシック" charset="0"/>
                    <a:cs typeface="Futura" charset="0"/>
                  </a:rPr>
                  <a:t>Direct Meas.</a:t>
                </a:r>
              </a:p>
            </p:txBody>
          </p:sp>
          <p:sp>
            <p:nvSpPr>
              <p:cNvPr id="34" name="Rectangle 28"/>
              <p:cNvSpPr>
                <a:spLocks/>
              </p:cNvSpPr>
              <p:nvPr/>
            </p:nvSpPr>
            <p:spPr bwMode="auto">
              <a:xfrm>
                <a:off x="1345" y="1501"/>
                <a:ext cx="909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altLang="ja-JP" sz="1500">
                    <a:solidFill>
                      <a:srgbClr val="333333"/>
                    </a:solidFill>
                    <a:ea typeface="ＭＳ Ｐゴシック" charset="0"/>
                    <a:cs typeface="Futura" charset="0"/>
                  </a:rPr>
                  <a:t>CKM fit</a:t>
                </a:r>
              </a:p>
            </p:txBody>
          </p:sp>
        </p:grpSp>
        <p:sp>
          <p:nvSpPr>
            <p:cNvPr id="29" name="Rectangle 30"/>
            <p:cNvSpPr>
              <a:spLocks/>
            </p:cNvSpPr>
            <p:nvPr/>
          </p:nvSpPr>
          <p:spPr bwMode="auto">
            <a:xfrm>
              <a:off x="5" y="150"/>
              <a:ext cx="2048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altLang="ja-JP">
                  <a:solidFill>
                    <a:srgbClr val="FF0000"/>
                  </a:solidFill>
                  <a:ea typeface="ＭＳ Ｐゴシック" charset="0"/>
                  <a:cs typeface="Lucida Grande" charset="0"/>
                </a:rPr>
                <a:t>Relation with sin2Φ</a:t>
              </a:r>
              <a:r>
                <a:rPr lang="en-US" altLang="ja-JP" baseline="-6000">
                  <a:solidFill>
                    <a:srgbClr val="FF0000"/>
                  </a:solidFill>
                  <a:ea typeface="ＭＳ Ｐゴシック" charset="0"/>
                  <a:cs typeface="Futura" charset="0"/>
                </a:rPr>
                <a:t>1</a:t>
              </a:r>
              <a:r>
                <a:rPr lang="en-US" altLang="ja-JP">
                  <a:solidFill>
                    <a:srgbClr val="FF0000"/>
                  </a:solidFill>
                  <a:ea typeface="ＭＳ Ｐゴシック" charset="0"/>
                  <a:cs typeface="Futura" charset="0"/>
                </a:rPr>
                <a:t>.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873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cs typeface="Lucida Grande" charset="0"/>
              </a:rPr>
              <a:t>Status for </a:t>
            </a:r>
            <a:r>
              <a:rPr lang="en-US" altLang="ja-JP" dirty="0" err="1">
                <a:cs typeface="Lucida Grande" charset="0"/>
              </a:rPr>
              <a:t>B→τν</a:t>
            </a:r>
            <a:r>
              <a:rPr lang="en-US" altLang="ja-JP" dirty="0">
                <a:cs typeface="Lucida Grande" charset="0"/>
              </a:rPr>
              <a:t> before ICHEP 2012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898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Lucida Grande" charset="0"/>
              </a:rPr>
              <a:t>B →</a:t>
            </a:r>
            <a:r>
              <a:rPr lang="en-US" altLang="ja-JP" dirty="0" err="1">
                <a:cs typeface="Lucida Grande" charset="0"/>
              </a:rPr>
              <a:t>τν</a:t>
            </a:r>
            <a:r>
              <a:rPr lang="en-US" altLang="ja-JP" dirty="0">
                <a:cs typeface="Lucida Grande" charset="0"/>
              </a:rPr>
              <a:t> by </a:t>
            </a:r>
            <a:r>
              <a:rPr lang="en-US" altLang="ja-JP" dirty="0" err="1">
                <a:cs typeface="Lucida Grande" charset="0"/>
              </a:rPr>
              <a:t>Semileptonic</a:t>
            </a:r>
            <a:r>
              <a:rPr lang="en-US" altLang="ja-JP" dirty="0">
                <a:cs typeface="Lucida Grande" charset="0"/>
              </a:rPr>
              <a:t> Tag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6393" y="1924348"/>
            <a:ext cx="4054078" cy="154483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b="0" i="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b="0" i="0" kern="1200" baseline="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056"/>
            <a:r>
              <a:rPr lang="en-US" altLang="ja-JP" sz="1800" smtClean="0"/>
              <a:t>PRD 82, 071101(R) (2010).</a:t>
            </a:r>
          </a:p>
          <a:p>
            <a:pPr marL="625056"/>
            <a:r>
              <a:rPr lang="en-US" altLang="ja-JP" sz="1800" smtClean="0"/>
              <a:t>Use </a:t>
            </a:r>
            <a:r>
              <a:rPr lang="en-US" altLang="ja-JP" sz="1800" smtClean="0">
                <a:solidFill>
                  <a:srgbClr val="008000"/>
                </a:solidFill>
              </a:rPr>
              <a:t>657 M BB</a:t>
            </a:r>
            <a:r>
              <a:rPr lang="en-US" altLang="ja-JP" sz="1800" smtClean="0"/>
              <a:t>.</a:t>
            </a:r>
          </a:p>
          <a:p>
            <a:pPr marL="625056"/>
            <a:r>
              <a:rPr lang="en-US" altLang="ja-JP" sz="1800" smtClean="0"/>
              <a:t>B=[1.54</a:t>
            </a:r>
            <a:r>
              <a:rPr lang="en-US" altLang="ja-JP" sz="1800" baseline="32000" smtClean="0"/>
              <a:t>+0.38</a:t>
            </a:r>
            <a:r>
              <a:rPr lang="en-US" altLang="ja-JP" sz="1800" baseline="-6000" smtClean="0"/>
              <a:t>−0.37</a:t>
            </a:r>
            <a:r>
              <a:rPr lang="en-US" altLang="ja-JP" sz="1800" baseline="32000" smtClean="0"/>
              <a:t>+0.29</a:t>
            </a:r>
            <a:r>
              <a:rPr lang="en-US" altLang="ja-JP" sz="1800" baseline="-6000" smtClean="0"/>
              <a:t>−0.31</a:t>
            </a:r>
            <a:r>
              <a:rPr lang="en-US" altLang="ja-JP" sz="1800" smtClean="0"/>
              <a:t>]x10</a:t>
            </a:r>
            <a:r>
              <a:rPr lang="en-US" altLang="ja-JP" sz="1800" baseline="32000" smtClean="0"/>
              <a:t>−4</a:t>
            </a:r>
            <a:r>
              <a:rPr lang="en-US" altLang="ja-JP" sz="1800" smtClean="0"/>
              <a:t>.</a:t>
            </a:r>
            <a:endParaRPr lang="en-US" altLang="ja-JP" sz="180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973336" y="3434582"/>
            <a:ext cx="2934519" cy="3018234"/>
            <a:chOff x="0" y="0"/>
            <a:chExt cx="2629" cy="270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9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>
              <a:spLocks/>
            </p:cNvSpPr>
            <p:nvPr/>
          </p:nvSpPr>
          <p:spPr bwMode="auto">
            <a:xfrm>
              <a:off x="470" y="359"/>
              <a:ext cx="749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2000">
                  <a:solidFill>
                    <a:srgbClr val="FF0000"/>
                  </a:solidFill>
                  <a:ea typeface="ＭＳ Ｐゴシック" charset="0"/>
                  <a:cs typeface="Lucida Grande" charset="0"/>
                </a:rPr>
                <a:t>signal (3.6σ)</a:t>
              </a:r>
            </a:p>
          </p:txBody>
        </p:sp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1128" y="1930"/>
              <a:ext cx="128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2000">
                  <a:solidFill>
                    <a:srgbClr val="0000FF"/>
                  </a:solidFill>
                  <a:ea typeface="ＭＳ Ｐゴシック" charset="0"/>
                  <a:cs typeface="Futura" charset="0"/>
                </a:rPr>
                <a:t>background</a:t>
              </a:r>
            </a:p>
          </p:txBody>
        </p:sp>
      </p:grpSp>
      <p:sp>
        <p:nvSpPr>
          <p:cNvPr id="10" name="Rectangle 7"/>
          <p:cNvSpPr>
            <a:spLocks/>
          </p:cNvSpPr>
          <p:nvPr/>
        </p:nvSpPr>
        <p:spPr bwMode="auto">
          <a:xfrm>
            <a:off x="5469434" y="5987355"/>
            <a:ext cx="3161109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1700">
                <a:solidFill>
                  <a:srgbClr val="4C4C4C"/>
                </a:solidFill>
                <a:ea typeface="ＭＳ Ｐゴシック" charset="0"/>
                <a:cs typeface="Futura" charset="0"/>
              </a:rPr>
              <a:t>(Counting method employed.)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4857750" y="1928812"/>
            <a:ext cx="4054078" cy="15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>
                <a:solidFill>
                  <a:srgbClr val="333333"/>
                </a:solidFill>
                <a:ea typeface="ＭＳ Ｐゴシック" charset="0"/>
                <a:cs typeface="Futura" charset="0"/>
              </a:rPr>
              <a:t>PRD 81, 051101(R) (2010).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>
                <a:solidFill>
                  <a:srgbClr val="333333"/>
                </a:solidFill>
                <a:ea typeface="ＭＳ Ｐゴシック" charset="0"/>
                <a:cs typeface="Futura" charset="0"/>
              </a:rPr>
              <a:t>Use </a:t>
            </a:r>
            <a:r>
              <a:rPr lang="en-US" altLang="ja-JP">
                <a:solidFill>
                  <a:srgbClr val="008000"/>
                </a:solidFill>
                <a:ea typeface="ＭＳ Ｐゴシック" charset="0"/>
                <a:cs typeface="Futura" charset="0"/>
              </a:rPr>
              <a:t>459 M BB</a:t>
            </a:r>
            <a:r>
              <a:rPr lang="en-US" altLang="ja-JP">
                <a:solidFill>
                  <a:srgbClr val="333333"/>
                </a:solidFill>
                <a:ea typeface="ＭＳ Ｐゴシック" charset="0"/>
                <a:cs typeface="Futura" charset="0"/>
              </a:rPr>
              <a:t>.</a:t>
            </a:r>
          </a:p>
          <a:p>
            <a:pPr marL="401822" indent="-401822">
              <a:spcBef>
                <a:spcPts val="1687"/>
              </a:spcBef>
              <a:buClr>
                <a:srgbClr val="333333"/>
              </a:buClr>
              <a:buSzPct val="100000"/>
              <a:buFont typeface="Futura" charset="0"/>
              <a:buChar char="•"/>
            </a:pPr>
            <a:r>
              <a:rPr lang="en-US" altLang="ja-JP">
                <a:solidFill>
                  <a:srgbClr val="333333"/>
                </a:solidFill>
                <a:ea typeface="ＭＳ Ｐゴシック" charset="0"/>
                <a:cs typeface="Futura" charset="0"/>
              </a:rPr>
              <a:t>B=[1.7±0.8±0.2]x10</a:t>
            </a:r>
            <a:r>
              <a:rPr lang="en-US" altLang="ja-JP" baseline="32000">
                <a:solidFill>
                  <a:srgbClr val="333333"/>
                </a:solidFill>
                <a:ea typeface="ＭＳ Ｐゴシック" charset="0"/>
                <a:cs typeface="Futura" charset="0"/>
              </a:rPr>
              <a:t>−4</a:t>
            </a:r>
            <a:r>
              <a:rPr lang="en-US" altLang="ja-JP">
                <a:solidFill>
                  <a:srgbClr val="333333"/>
                </a:solidFill>
                <a:ea typeface="ＭＳ Ｐゴシック" charset="0"/>
                <a:cs typeface="Futura" charset="0"/>
              </a:rPr>
              <a:t>.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2212330" y="1410043"/>
            <a:ext cx="598834" cy="323165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100">
                <a:solidFill>
                  <a:srgbClr val="000000"/>
                </a:solidFill>
                <a:ea typeface="ＭＳ Ｐゴシック" charset="0"/>
                <a:cs typeface="Futura" charset="0"/>
              </a:rPr>
              <a:t>Belle</a:t>
            </a: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6362403" y="1414507"/>
            <a:ext cx="748477" cy="323165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100">
                <a:solidFill>
                  <a:srgbClr val="000000"/>
                </a:solidFill>
                <a:ea typeface="ＭＳ Ｐゴシック" charset="0"/>
                <a:cs typeface="Futura" charset="0"/>
              </a:rPr>
              <a:t>BaBar</a:t>
            </a: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4913561" y="3616523"/>
            <a:ext cx="3730377" cy="2232422"/>
            <a:chOff x="0" y="0"/>
            <a:chExt cx="3341" cy="2000"/>
          </a:xfrm>
        </p:grpSpPr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41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2"/>
            <p:cNvSpPr>
              <a:spLocks/>
            </p:cNvSpPr>
            <p:nvPr/>
          </p:nvSpPr>
          <p:spPr bwMode="auto">
            <a:xfrm>
              <a:off x="2057" y="886"/>
              <a:ext cx="1091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7" name="Rectangle 13"/>
            <p:cNvSpPr>
              <a:spLocks/>
            </p:cNvSpPr>
            <p:nvPr/>
          </p:nvSpPr>
          <p:spPr bwMode="auto">
            <a:xfrm>
              <a:off x="1274" y="738"/>
              <a:ext cx="1816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500">
                  <a:solidFill>
                    <a:srgbClr val="4C4C4C"/>
                  </a:solidFill>
                  <a:ea typeface="ＭＳ Ｐゴシック" charset="0"/>
                  <a:cs typeface="Futura" charset="0"/>
                </a:rPr>
                <a:t>expected signal x 10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rot="10800000" flipH="1">
              <a:off x="1509" y="1048"/>
              <a:ext cx="287" cy="1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  <p:sp>
          <p:nvSpPr>
            <p:cNvPr id="19" name="Rectangle 15"/>
            <p:cNvSpPr>
              <a:spLocks/>
            </p:cNvSpPr>
            <p:nvPr/>
          </p:nvSpPr>
          <p:spPr bwMode="auto">
            <a:xfrm>
              <a:off x="821" y="224"/>
              <a:ext cx="320" cy="3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ADADA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72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84670" y="5815081"/>
            <a:ext cx="4941824" cy="49479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9432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Belle at ICHEP2012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074" y="1433080"/>
            <a:ext cx="4588918" cy="4876800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Use 772M BB (full) data </a:t>
            </a:r>
            <a:endParaRPr lang="en-US" altLang="ja-JP" sz="2000" dirty="0"/>
          </a:p>
          <a:p>
            <a:r>
              <a:rPr lang="en-US" altLang="ja-JP" sz="2000" dirty="0" smtClean="0"/>
              <a:t>Improved tracking eff. by reprocessing data</a:t>
            </a:r>
          </a:p>
          <a:p>
            <a:r>
              <a:rPr lang="en-US" altLang="ja-JP" sz="2000" dirty="0" smtClean="0"/>
              <a:t>Improved </a:t>
            </a:r>
            <a:r>
              <a:rPr lang="en-US" altLang="ja-JP" sz="2000" dirty="0" err="1"/>
              <a:t>h</a:t>
            </a:r>
            <a:r>
              <a:rPr kumimoji="1" lang="en-US" altLang="ja-JP" sz="2000" dirty="0" err="1" smtClean="0"/>
              <a:t>adronic</a:t>
            </a:r>
            <a:r>
              <a:rPr kumimoji="1" lang="en-US" altLang="ja-JP" sz="2000" dirty="0" smtClean="0"/>
              <a:t> tags (</a:t>
            </a:r>
            <a:r>
              <a:rPr kumimoji="1" lang="en-US" altLang="ja-JP" sz="2000" dirty="0" err="1" smtClean="0"/>
              <a:t>NueroBayes</a:t>
            </a:r>
            <a:r>
              <a:rPr kumimoji="1" lang="en-US" altLang="ja-JP" sz="2000" dirty="0" smtClean="0"/>
              <a:t> algorithm)</a:t>
            </a:r>
          </a:p>
          <a:p>
            <a:r>
              <a:rPr kumimoji="1" lang="en-US" altLang="ja-JP" sz="2000" dirty="0" smtClean="0"/>
              <a:t>Improved signal </a:t>
            </a:r>
            <a:r>
              <a:rPr lang="en-US" altLang="ja-JP" sz="2000" dirty="0" smtClean="0"/>
              <a:t>selection efficiency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(in trade of S/N)</a:t>
            </a:r>
          </a:p>
          <a:p>
            <a:r>
              <a:rPr kumimoji="1" lang="en-US" altLang="ja-JP" sz="2000" dirty="0" smtClean="0"/>
              <a:t>Newly added K</a:t>
            </a:r>
            <a:r>
              <a:rPr kumimoji="1" lang="en-US" altLang="ja-JP" sz="2000" baseline="-25000" dirty="0" smtClean="0"/>
              <a:t>L </a:t>
            </a:r>
            <a:r>
              <a:rPr kumimoji="1" lang="en-US" altLang="ja-JP" sz="2000" dirty="0" smtClean="0"/>
              <a:t>veto</a:t>
            </a:r>
          </a:p>
          <a:p>
            <a:r>
              <a:rPr kumimoji="1" lang="en-US" altLang="ja-JP" sz="2000" dirty="0" smtClean="0"/>
              <a:t>Better understanding of peaking background</a:t>
            </a:r>
          </a:p>
          <a:p>
            <a:r>
              <a:rPr kumimoji="1" lang="en-US" altLang="ja-JP" sz="2000" dirty="0" smtClean="0"/>
              <a:t>2D fit in (E</a:t>
            </a:r>
            <a:r>
              <a:rPr kumimoji="1" lang="en-US" altLang="ja-JP" sz="2000" baseline="-25000" dirty="0" smtClean="0"/>
              <a:t>ECL</a:t>
            </a:r>
            <a:r>
              <a:rPr kumimoji="1" lang="en-US" altLang="ja-JP" sz="2000" dirty="0" smtClean="0"/>
              <a:t>, M</a:t>
            </a:r>
            <a:r>
              <a:rPr kumimoji="1" lang="en-US" altLang="ja-JP" sz="2000" baseline="-25000" dirty="0" smtClean="0"/>
              <a:t>miss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) for signal extraction</a:t>
            </a:r>
            <a:endParaRPr kumimoji="1" lang="ja-JP" altLang="en-US" sz="2000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513487" y="662506"/>
            <a:ext cx="3173313" cy="3016678"/>
            <a:chOff x="0" y="0"/>
            <a:chExt cx="2188" cy="2080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88" cy="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9"/>
            <p:cNvSpPr>
              <a:spLocks/>
            </p:cNvSpPr>
            <p:nvPr/>
          </p:nvSpPr>
          <p:spPr bwMode="auto">
            <a:xfrm>
              <a:off x="440" y="128"/>
              <a:ext cx="168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400" dirty="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(Projected in all M</a:t>
              </a:r>
              <a:r>
                <a:rPr lang="en-US" altLang="ja-JP" sz="1400" baseline="-6000" dirty="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miss</a:t>
              </a:r>
              <a:r>
                <a:rPr lang="en-US" altLang="ja-JP" sz="1400" baseline="32000" dirty="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2</a:t>
              </a:r>
              <a:r>
                <a:rPr lang="en-US" altLang="ja-JP" sz="1400" dirty="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 region.)</a:t>
              </a:r>
            </a:p>
          </p:txBody>
        </p:sp>
        <p:sp>
          <p:nvSpPr>
            <p:cNvPr id="7" name="Rectangle 20"/>
            <p:cNvSpPr>
              <a:spLocks/>
            </p:cNvSpPr>
            <p:nvPr/>
          </p:nvSpPr>
          <p:spPr bwMode="auto">
            <a:xfrm>
              <a:off x="544" y="1320"/>
              <a:ext cx="12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2400" dirty="0">
                  <a:solidFill>
                    <a:srgbClr val="FF0000"/>
                  </a:solidFill>
                  <a:ea typeface="ＭＳ Ｐゴシック" charset="0"/>
                  <a:cs typeface="Lucida Grande" charset="0"/>
                </a:rPr>
                <a:t>signal (3.0σ)</a:t>
              </a:r>
            </a:p>
          </p:txBody>
        </p:sp>
        <p:sp>
          <p:nvSpPr>
            <p:cNvPr id="8" name="Rectangle 21"/>
            <p:cNvSpPr>
              <a:spLocks/>
            </p:cNvSpPr>
            <p:nvPr/>
          </p:nvSpPr>
          <p:spPr bwMode="auto">
            <a:xfrm>
              <a:off x="808" y="968"/>
              <a:ext cx="12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2400" dirty="0">
                  <a:solidFill>
                    <a:srgbClr val="0000FF"/>
                  </a:solidFill>
                  <a:ea typeface="ＭＳ Ｐゴシック" charset="0"/>
                  <a:cs typeface="Futura" charset="0"/>
                </a:rPr>
                <a:t>background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5499278" y="3679184"/>
            <a:ext cx="3187522" cy="3030185"/>
            <a:chOff x="0" y="0"/>
            <a:chExt cx="2188" cy="2080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88" cy="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9"/>
            <p:cNvSpPr>
              <a:spLocks/>
            </p:cNvSpPr>
            <p:nvPr/>
          </p:nvSpPr>
          <p:spPr bwMode="auto">
            <a:xfrm>
              <a:off x="480" y="128"/>
              <a:ext cx="150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altLang="ja-JP" sz="100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(Projected in E</a:t>
              </a:r>
              <a:r>
                <a:rPr lang="en-US" altLang="ja-JP" sz="1000" baseline="-600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ECL</a:t>
              </a:r>
              <a:r>
                <a:rPr lang="en-US" altLang="ja-JP" sz="1000">
                  <a:solidFill>
                    <a:srgbClr val="333333"/>
                  </a:solidFill>
                  <a:ea typeface="ＭＳ Ｐゴシック" charset="0"/>
                  <a:cs typeface="Futura" charset="0"/>
                </a:rPr>
                <a:t>&lt;0.2 GeV.)</a:t>
              </a: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336474" y="1433080"/>
            <a:ext cx="769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elvetica Light"/>
                <a:cs typeface="Helvetica Light"/>
              </a:rPr>
              <a:t>x 1.7</a:t>
            </a:r>
            <a:endParaRPr kumimoji="1" lang="ja-JP" altLang="en-US" sz="2000" dirty="0">
              <a:latin typeface="Helvetica Light"/>
              <a:cs typeface="Helvetica Ligh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69892" y="2448864"/>
            <a:ext cx="769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elvetica Light"/>
                <a:cs typeface="Helvetica Light"/>
              </a:rPr>
              <a:t>x 2.2</a:t>
            </a:r>
            <a:endParaRPr kumimoji="1" lang="ja-JP" altLang="en-US" sz="2000" dirty="0">
              <a:latin typeface="Helvetica Light"/>
              <a:cs typeface="Helvetica Ligh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69892" y="3479129"/>
            <a:ext cx="769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elvetica Light"/>
                <a:cs typeface="Helvetica Light"/>
              </a:rPr>
              <a:t>x 1.8</a:t>
            </a:r>
            <a:endParaRPr kumimoji="1" lang="ja-JP" altLang="en-US" sz="2000" dirty="0">
              <a:latin typeface="Helvetica Light"/>
              <a:cs typeface="Helvetica Light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40063"/>
              </p:ext>
            </p:extLst>
          </p:nvPr>
        </p:nvGraphicFramePr>
        <p:xfrm>
          <a:off x="451506" y="5815081"/>
          <a:ext cx="4687569" cy="49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数式" r:id="rId5" imgW="2286000" imgH="241300" progId="Equation.3">
                  <p:embed/>
                </p:oleObj>
              </mc:Choice>
              <mc:Fallback>
                <p:oleObj name="数式" r:id="rId5" imgW="2286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506" y="5815081"/>
                        <a:ext cx="4687569" cy="49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1486795" y="6438533"/>
            <a:ext cx="4012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elvetica Light"/>
                <a:cs typeface="Helvetica Light"/>
              </a:rPr>
              <a:t>Published in PRL110, 131801 (2013)!</a:t>
            </a:r>
            <a:endParaRPr kumimoji="1" lang="ja-JP" altLang="en-US" dirty="0">
              <a:latin typeface="Helvetica Light"/>
              <a:cs typeface="Helvetica Ligh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59028" y="1105366"/>
            <a:ext cx="195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elvetica Light"/>
                <a:cs typeface="Helvetica Light"/>
              </a:rPr>
              <a:t>(</a:t>
            </a:r>
            <a:r>
              <a:rPr kumimoji="1" lang="en-US" altLang="ja-JP" dirty="0" err="1" smtClean="0">
                <a:latin typeface="Helvetica Light"/>
                <a:cs typeface="Helvetica Light"/>
              </a:rPr>
              <a:t>w.r.t</a:t>
            </a:r>
            <a:r>
              <a:rPr kumimoji="1" lang="en-US" altLang="ja-JP" dirty="0" smtClean="0">
                <a:latin typeface="Helvetica Light"/>
                <a:cs typeface="Helvetica Light"/>
              </a:rPr>
              <a:t>. Belle2006)</a:t>
            </a:r>
            <a:endParaRPr kumimoji="1" lang="ja-JP" altLang="en-US" dirty="0">
              <a:latin typeface="Helvetica Light"/>
              <a:cs typeface="Helvetica Light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9329" y="283228"/>
            <a:ext cx="8533432" cy="990600"/>
          </a:xfrm>
        </p:spPr>
        <p:txBody>
          <a:bodyPr>
            <a:noAutofit/>
          </a:bodyPr>
          <a:lstStyle/>
          <a:p>
            <a:r>
              <a:rPr lang="en-US" altLang="ja-JP" sz="2800" dirty="0" err="1">
                <a:cs typeface="Lucida Grande" charset="0"/>
              </a:rPr>
              <a:t>B→τν</a:t>
            </a:r>
            <a:r>
              <a:rPr lang="en-US" altLang="ja-JP" sz="2800" dirty="0">
                <a:cs typeface="Lucida Grande" charset="0"/>
              </a:rPr>
              <a:t> by </a:t>
            </a:r>
            <a:r>
              <a:rPr lang="en-US" altLang="ja-JP" sz="2800" dirty="0" err="1">
                <a:cs typeface="Lucida Grande" charset="0"/>
              </a:rPr>
              <a:t>Hadronic</a:t>
            </a:r>
            <a:r>
              <a:rPr lang="en-US" altLang="ja-JP" sz="2800" dirty="0">
                <a:cs typeface="Lucida Grande" charset="0"/>
              </a:rPr>
              <a:t> Tag at Belle, Mode Independence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1" y="4964907"/>
            <a:ext cx="4349874" cy="16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97" y="1636365"/>
            <a:ext cx="3598664" cy="39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/>
          </p:cNvSpPr>
          <p:nvPr/>
        </p:nvSpPr>
        <p:spPr bwMode="auto">
          <a:xfrm>
            <a:off x="5739557" y="5487293"/>
            <a:ext cx="2964656" cy="4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100">
                <a:solidFill>
                  <a:srgbClr val="0000FF"/>
                </a:solidFill>
                <a:ea typeface="ＭＳ Ｐゴシック" charset="0"/>
                <a:cs typeface="Futura" charset="0"/>
              </a:rPr>
              <a:t>Consistent results.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339328" y="1241227"/>
            <a:ext cx="874216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ja-JP" sz="2000">
                <a:solidFill>
                  <a:srgbClr val="008000"/>
                </a:solidFill>
                <a:ea typeface="ＭＳ Ｐゴシック" charset="0"/>
                <a:cs typeface="Lucida Grande" charset="0"/>
              </a:rPr>
              <a:t>As a check, we fit by floating the yields for different τ modes.</a:t>
            </a: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42678" y="4607294"/>
            <a:ext cx="5041394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ja-JP" sz="1400">
                <a:solidFill>
                  <a:srgbClr val="008000"/>
                </a:solidFill>
                <a:ea typeface="ＭＳ Ｐゴシック" charset="0"/>
                <a:cs typeface="Lucida Grande" charset="0"/>
              </a:rPr>
              <a:t>Take τ→eνν, μνν, ρν cross-feeds in τ→πν candidates as signal.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5420320" y="5884664"/>
            <a:ext cx="35986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1400" i="1">
                <a:solidFill>
                  <a:srgbClr val="333333"/>
                </a:solidFill>
                <a:ea typeface="ＭＳ Ｐゴシック" charset="0"/>
                <a:cs typeface="Lucida Grande" charset="0"/>
              </a:rPr>
              <a:t>Rare unobserved BG decays (e.g. B→μνγ) would show up in individual signal modes.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357187" y="2009179"/>
            <a:ext cx="5031879" cy="2500313"/>
            <a:chOff x="0" y="0"/>
            <a:chExt cx="4508" cy="2240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8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0"/>
              <a:ext cx="1148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" y="0"/>
              <a:ext cx="1148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1148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606103" y="1750218"/>
            <a:ext cx="4384477" cy="276820"/>
            <a:chOff x="0" y="44"/>
            <a:chExt cx="3928" cy="248"/>
          </a:xfrm>
        </p:grpSpPr>
        <p:sp>
          <p:nvSpPr>
            <p:cNvPr id="17" name="Rectangle 13"/>
            <p:cNvSpPr>
              <a:spLocks/>
            </p:cNvSpPr>
            <p:nvPr/>
          </p:nvSpPr>
          <p:spPr bwMode="auto">
            <a:xfrm>
              <a:off x="0" y="44"/>
              <a:ext cx="6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ea typeface="ＭＳ Ｐゴシック" charset="0"/>
                  <a:cs typeface="Lucida Grande" charset="0"/>
                </a:rPr>
                <a:t>τ→eνν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1120" y="44"/>
              <a:ext cx="62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ea typeface="ＭＳ Ｐゴシック" charset="0"/>
                  <a:cs typeface="Lucida Grande" charset="0"/>
                </a:rPr>
                <a:t>τ→μνν</a:t>
              </a:r>
            </a:p>
          </p:txBody>
        </p:sp>
        <p:sp>
          <p:nvSpPr>
            <p:cNvPr id="19" name="Rectangle 15"/>
            <p:cNvSpPr>
              <a:spLocks/>
            </p:cNvSpPr>
            <p:nvPr/>
          </p:nvSpPr>
          <p:spPr bwMode="auto">
            <a:xfrm>
              <a:off x="2289" y="44"/>
              <a:ext cx="55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ea typeface="ＭＳ Ｐゴシック" charset="0"/>
                  <a:cs typeface="Lucida Grande" charset="0"/>
                </a:rPr>
                <a:t>τ→πν</a:t>
              </a:r>
            </a:p>
          </p:txBody>
        </p:sp>
        <p:sp>
          <p:nvSpPr>
            <p:cNvPr id="20" name="Rectangle 16"/>
            <p:cNvSpPr>
              <a:spLocks/>
            </p:cNvSpPr>
            <p:nvPr/>
          </p:nvSpPr>
          <p:spPr bwMode="auto">
            <a:xfrm>
              <a:off x="3411" y="44"/>
              <a:ext cx="517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ea typeface="ＭＳ Ｐゴシック" charset="0"/>
                  <a:cs typeface="Lucida Grande" charset="0"/>
                </a:rPr>
                <a:t>τ→ρν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46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クラリティ.thmx</Template>
  <TotalTime>542</TotalTime>
  <Words>3321</Words>
  <Application>Microsoft Macintosh PowerPoint</Application>
  <PresentationFormat>画面に合わせる (4:3)</PresentationFormat>
  <Paragraphs>447</Paragraphs>
  <Slides>27</Slides>
  <Notes>14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0" baseType="lpstr">
      <vt:lpstr>クラリティ</vt:lpstr>
      <vt:lpstr>Equation</vt:lpstr>
      <vt:lpstr>数式</vt:lpstr>
      <vt:lpstr>B → t n / D t n B decays to t  leptons </vt:lpstr>
      <vt:lpstr>Talk Outline</vt:lpstr>
      <vt:lpstr>B-→ t - n   in SM</vt:lpstr>
      <vt:lpstr>Charged Higgs Effect in Bt n</vt:lpstr>
      <vt:lpstr>Analysis for B → tn</vt:lpstr>
      <vt:lpstr>Status for B→τν before ICHEP 2012</vt:lpstr>
      <vt:lpstr>B →τν by Semileptonic Tag</vt:lpstr>
      <vt:lpstr>Belle at ICHEP2012</vt:lpstr>
      <vt:lpstr>B→τν by Hadronic Tag at Belle, Mode Independence</vt:lpstr>
      <vt:lpstr>BaBar at ICHEP2012</vt:lpstr>
      <vt:lpstr>Status for B→τν after ICHEP 2012</vt:lpstr>
      <vt:lpstr>Constraint on Charged Higgs from B→τν</vt:lpstr>
      <vt:lpstr>BD t n</vt:lpstr>
      <vt:lpstr>B→D(*)τν from BaBar</vt:lpstr>
      <vt:lpstr>B→D(*)τν from BaBar and SM</vt:lpstr>
      <vt:lpstr>B→D(*)τν from BaBar and Type-II 2HDM</vt:lpstr>
      <vt:lpstr>B→D(*)τν from Belle</vt:lpstr>
      <vt:lpstr>B→D(*)τν from Belle</vt:lpstr>
      <vt:lpstr>Prospect at Belle II</vt:lpstr>
      <vt:lpstr>Request for theory</vt:lpstr>
      <vt:lpstr>Summary</vt:lpstr>
      <vt:lpstr>Backup</vt:lpstr>
      <vt:lpstr>Charged Higgs in b  t </vt:lpstr>
      <vt:lpstr>Tag for B→τν</vt:lpstr>
      <vt:lpstr>Comparison for B→τν Using Hadronic Tag at Belle</vt:lpstr>
      <vt:lpstr>B±→D(*)τν by Hadronic Tag from Belle</vt:lpstr>
      <vt:lpstr>Summary for B→D(*)τν from Belle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飯嶋 徹</dc:creator>
  <cp:lastModifiedBy>飯嶋 徹</cp:lastModifiedBy>
  <cp:revision>71</cp:revision>
  <dcterms:created xsi:type="dcterms:W3CDTF">2013-04-24T08:38:25Z</dcterms:created>
  <dcterms:modified xsi:type="dcterms:W3CDTF">2013-05-02T18:30:18Z</dcterms:modified>
</cp:coreProperties>
</file>