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96" r:id="rId3"/>
    <p:sldId id="257" r:id="rId4"/>
    <p:sldId id="258" r:id="rId5"/>
    <p:sldId id="259" r:id="rId6"/>
    <p:sldId id="260" r:id="rId7"/>
    <p:sldId id="261" r:id="rId8"/>
    <p:sldId id="267" r:id="rId9"/>
    <p:sldId id="268" r:id="rId10"/>
    <p:sldId id="269" r:id="rId11"/>
    <p:sldId id="262" r:id="rId12"/>
    <p:sldId id="272" r:id="rId13"/>
    <p:sldId id="271" r:id="rId14"/>
    <p:sldId id="263" r:id="rId15"/>
    <p:sldId id="273" r:id="rId16"/>
    <p:sldId id="274" r:id="rId17"/>
    <p:sldId id="275" r:id="rId18"/>
    <p:sldId id="276" r:id="rId19"/>
    <p:sldId id="290" r:id="rId20"/>
    <p:sldId id="297" r:id="rId21"/>
    <p:sldId id="298" r:id="rId22"/>
    <p:sldId id="299" r:id="rId23"/>
    <p:sldId id="265" r:id="rId24"/>
    <p:sldId id="287" r:id="rId25"/>
    <p:sldId id="266" r:id="rId26"/>
    <p:sldId id="293" r:id="rId27"/>
    <p:sldId id="291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BD2"/>
    <a:srgbClr val="FB987D"/>
    <a:srgbClr val="5968F9"/>
    <a:srgbClr val="CAF2FE"/>
    <a:srgbClr val="52D4FC"/>
    <a:srgbClr val="68D5DA"/>
    <a:srgbClr val="2AA6AC"/>
    <a:srgbClr val="0385AD"/>
    <a:srgbClr val="6445E9"/>
    <a:srgbClr val="FDA34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5109" autoAdjust="0"/>
  </p:normalViewPr>
  <p:slideViewPr>
    <p:cSldViewPr>
      <p:cViewPr>
        <p:scale>
          <a:sx n="88" d="100"/>
          <a:sy n="88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B6A59AD-74ED-4B20-9722-4E89C527641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16B1E9C-8D23-4502-A728-362ADD330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LHC-TI Meeting, 2013</a:t>
            </a:r>
            <a:endParaRPr lang="en-US" dirty="0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C345-FB46-4890-9178-6C345494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LHC-TI Meeting, 2013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C345-FB46-4890-9178-6C345494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LHC-TI Meeting, 2013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C345-FB46-4890-9178-6C345494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LHC-TI Meeting, 2013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C345-FB46-4890-9178-6C345494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LHC-TI Meeting, 2013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C345-FB46-4890-9178-6C345494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LHC-TI Meeting, 2013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C345-FB46-4890-9178-6C345494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LHC-TI Meeting, 2013</a:t>
            </a:r>
            <a:endParaRPr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C345-FB46-4890-9178-6C345494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1312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200" b="1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endParaRPr kumimoji="0"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410200" y="6356350"/>
            <a:ext cx="3352800" cy="365125"/>
          </a:xfrm>
        </p:spPr>
        <p:txBody>
          <a:bodyPr/>
          <a:lstStyle>
            <a:lvl1pPr>
              <a:defRPr b="1"/>
            </a:lvl1pPr>
          </a:lstStyle>
          <a:p>
            <a:pPr algn="r"/>
            <a:r>
              <a:rPr lang="en-US" dirty="0" smtClean="0"/>
              <a:t>LHC-TI Meeting,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</p:spPr>
        <p:txBody>
          <a:bodyPr/>
          <a:lstStyle>
            <a:lvl1pPr>
              <a:defRPr b="0"/>
            </a:lvl1pPr>
          </a:lstStyle>
          <a:p>
            <a:pPr algn="ctr"/>
            <a:r>
              <a:rPr lang="en-US" dirty="0" smtClean="0"/>
              <a:t>-</a:t>
            </a:r>
            <a:fld id="{CAB6C345-FB46-4890-9178-6C345494CA7C}" type="slidenum">
              <a:rPr lang="en-US" smtClean="0"/>
              <a:pPr algn="ctr"/>
              <a:t>‹#›</a:t>
            </a:fld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직사각형 5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solidFill>
            <a:srgbClr val="2AA6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1371600"/>
            <a:ext cx="9144000" cy="76200"/>
          </a:xfrm>
          <a:prstGeom prst="rect">
            <a:avLst/>
          </a:prstGeom>
          <a:gradFill flip="none" rotWithShape="1">
            <a:gsLst>
              <a:gs pos="90000">
                <a:schemeClr val="bg1"/>
              </a:gs>
              <a:gs pos="0">
                <a:srgbClr val="2AA6AC"/>
              </a:gs>
            </a:gsLst>
            <a:lin ang="10800000" scaled="1"/>
            <a:tileRect/>
          </a:gradFill>
          <a:ln>
            <a:noFill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304800" y="1484811"/>
            <a:ext cx="8842248" cy="76200"/>
          </a:xfrm>
          <a:prstGeom prst="rect">
            <a:avLst/>
          </a:prstGeom>
          <a:gradFill flip="none" rotWithShape="1">
            <a:gsLst>
              <a:gs pos="90000">
                <a:schemeClr val="bg1"/>
              </a:gs>
              <a:gs pos="0">
                <a:srgbClr val="68D5DA"/>
              </a:gs>
            </a:gsLst>
            <a:lin ang="10800000" scaled="1"/>
            <a:tileRect/>
          </a:gradFill>
          <a:ln>
            <a:noFill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609600" y="1611085"/>
            <a:ext cx="8534400" cy="76200"/>
          </a:xfrm>
          <a:prstGeom prst="rect">
            <a:avLst/>
          </a:prstGeom>
          <a:gradFill flip="none" rotWithShape="1">
            <a:gsLst>
              <a:gs pos="90000">
                <a:schemeClr val="bg1"/>
              </a:gs>
              <a:gs pos="0">
                <a:srgbClr val="C5EFF1"/>
              </a:gs>
            </a:gsLst>
            <a:lin ang="10800000" scaled="1"/>
            <a:tileRect/>
          </a:gradFill>
          <a:ln>
            <a:noFill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LHC-TI Meeting, 2013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C345-FB46-4890-9178-6C345494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LHC-TI Meeting, 2013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C345-FB46-4890-9178-6C345494C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LHC-TI Meeting, 2013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B6C345-FB46-4890-9178-6C345494CA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University of Maryland</a:t>
            </a:r>
            <a:endParaRPr 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/>
            <a:r>
              <a:rPr lang="en-US" dirty="0" smtClean="0"/>
              <a:t>LHC-TI Meeting, 2013</a:t>
            </a:r>
            <a:endParaRPr 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B6C345-FB46-4890-9178-6C345494CA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gif"/><Relationship Id="rId5" Type="http://schemas.openxmlformats.org/officeDocument/2006/relationships/image" Target="../media/image7.gif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gif"/><Relationship Id="rId5" Type="http://schemas.openxmlformats.org/officeDocument/2006/relationships/image" Target="../media/image34.gif"/><Relationship Id="rId4" Type="http://schemas.openxmlformats.org/officeDocument/2006/relationships/image" Target="../media/image3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gif"/><Relationship Id="rId5" Type="http://schemas.openxmlformats.org/officeDocument/2006/relationships/image" Target="../media/image38.gif"/><Relationship Id="rId4" Type="http://schemas.openxmlformats.org/officeDocument/2006/relationships/image" Target="../media/image7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4.gif"/><Relationship Id="rId4" Type="http://schemas.openxmlformats.org/officeDocument/2006/relationships/image" Target="../media/image43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gif"/><Relationship Id="rId3" Type="http://schemas.openxmlformats.org/officeDocument/2006/relationships/image" Target="../media/image47.gif"/><Relationship Id="rId7" Type="http://schemas.openxmlformats.org/officeDocument/2006/relationships/image" Target="../media/image51.gif"/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gif"/><Relationship Id="rId5" Type="http://schemas.openxmlformats.org/officeDocument/2006/relationships/image" Target="../media/image49.gif"/><Relationship Id="rId4" Type="http://schemas.openxmlformats.org/officeDocument/2006/relationships/image" Target="../media/image48.gif"/><Relationship Id="rId9" Type="http://schemas.openxmlformats.org/officeDocument/2006/relationships/image" Target="../media/image53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gif"/><Relationship Id="rId2" Type="http://schemas.openxmlformats.org/officeDocument/2006/relationships/image" Target="../media/image54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gif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gif"/><Relationship Id="rId5" Type="http://schemas.openxmlformats.org/officeDocument/2006/relationships/image" Target="../media/image4.gif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5.gif"/><Relationship Id="rId7" Type="http://schemas.openxmlformats.org/officeDocument/2006/relationships/image" Target="../media/image18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gif"/><Relationship Id="rId5" Type="http://schemas.openxmlformats.org/officeDocument/2006/relationships/image" Target="../media/image7.gif"/><Relationship Id="rId10" Type="http://schemas.openxmlformats.org/officeDocument/2006/relationships/image" Target="../media/image8.gif"/><Relationship Id="rId4" Type="http://schemas.openxmlformats.org/officeDocument/2006/relationships/image" Target="../media/image16.gif"/><Relationship Id="rId9" Type="http://schemas.openxmlformats.org/officeDocument/2006/relationships/image" Target="../media/image2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gif"/><Relationship Id="rId5" Type="http://schemas.openxmlformats.org/officeDocument/2006/relationships/image" Target="../media/image19.gif"/><Relationship Id="rId4" Type="http://schemas.openxmlformats.org/officeDocument/2006/relationships/image" Target="../media/image2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8153400" cy="1828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 Simple, Yet Subtle “Invariance” of</a:t>
            </a:r>
            <a:br>
              <a:rPr lang="en-US" sz="3200" dirty="0" smtClean="0"/>
            </a:br>
            <a:r>
              <a:rPr lang="en-US" sz="3200" dirty="0" smtClean="0"/>
              <a:t>Two-body Decay Kinematics </a:t>
            </a:r>
            <a:endParaRPr 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algn="ctr"/>
            <a:r>
              <a:rPr lang="en-US" sz="2000" dirty="0" err="1" smtClean="0"/>
              <a:t>Doojin</a:t>
            </a:r>
            <a:r>
              <a:rPr lang="en-US" sz="2000" dirty="0" smtClean="0"/>
              <a:t> Kim</a:t>
            </a:r>
          </a:p>
          <a:p>
            <a:pPr algn="ctr"/>
            <a:r>
              <a:rPr lang="en-US" sz="2000" dirty="0" smtClean="0"/>
              <a:t>Maryland Center for Fundamental Physics (MCFP)</a:t>
            </a:r>
          </a:p>
          <a:p>
            <a:pPr algn="ctr"/>
            <a:r>
              <a:rPr lang="en-US" sz="2000" dirty="0" smtClean="0"/>
              <a:t>University of Maryland, College Park</a:t>
            </a:r>
          </a:p>
          <a:p>
            <a:pPr algn="ctr"/>
            <a:r>
              <a:rPr lang="en-US" sz="2000" dirty="0" smtClean="0"/>
              <a:t>Brookhaven Forum May </a:t>
            </a:r>
            <a:r>
              <a:rPr lang="en-US" sz="2000" dirty="0" smtClean="0"/>
              <a:t>2, 2013</a:t>
            </a:r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333500" y="5410200"/>
            <a:ext cx="8458200" cy="6858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1200" dirty="0" smtClean="0"/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K.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Agashe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R. </a:t>
            </a: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Franceschini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 DK, </a:t>
            </a: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arXiv:hep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-ph/1209.0772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1200" noProof="0" dirty="0" smtClean="0"/>
              <a:t>K. </a:t>
            </a:r>
            <a:r>
              <a:rPr lang="en-US" sz="1200" noProof="0" dirty="0" err="1" smtClean="0"/>
              <a:t>Agashe</a:t>
            </a:r>
            <a:r>
              <a:rPr lang="en-US" sz="1200" noProof="0" dirty="0" smtClean="0"/>
              <a:t>, R. </a:t>
            </a:r>
            <a:r>
              <a:rPr lang="en-US" sz="1200" noProof="0" dirty="0" err="1" smtClean="0"/>
              <a:t>Franceschini</a:t>
            </a:r>
            <a:r>
              <a:rPr lang="en-US" sz="1200" noProof="0" dirty="0" smtClean="0"/>
              <a:t>, DK, and K. </a:t>
            </a:r>
            <a:r>
              <a:rPr lang="en-US" sz="1200" noProof="0" dirty="0" err="1" smtClean="0"/>
              <a:t>Wardlow</a:t>
            </a:r>
            <a:r>
              <a:rPr lang="en-US" sz="1200" noProof="0" dirty="0" smtClean="0"/>
              <a:t>, </a:t>
            </a:r>
            <a:r>
              <a:rPr lang="en-US" sz="1200" noProof="0" dirty="0" err="1" smtClean="0"/>
              <a:t>arXiv</a:t>
            </a:r>
            <a:r>
              <a:rPr lang="en-US" sz="1200" noProof="0" dirty="0" smtClean="0"/>
              <a:t>: </a:t>
            </a:r>
            <a:r>
              <a:rPr lang="en-US" sz="1200" noProof="0" dirty="0" err="1" smtClean="0"/>
              <a:t>hep</a:t>
            </a:r>
            <a:r>
              <a:rPr lang="en-US" sz="1200" noProof="0" dirty="0" smtClean="0"/>
              <a:t>-ph/1212.5230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K. </a:t>
            </a:r>
            <a:r>
              <a:rPr kumimoji="0" lang="en-US" sz="12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Agashe</a:t>
            </a:r>
            <a:r>
              <a:rPr kumimoji="0" lang="en-US" sz="1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R. </a:t>
            </a:r>
            <a:r>
              <a:rPr kumimoji="0" lang="en-US" sz="12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Franceschini</a:t>
            </a:r>
            <a:r>
              <a:rPr kumimoji="0" lang="en-US" sz="1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 DK, To appear soon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Existence of peak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9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16177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Formal proof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Corbe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2860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First derivative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Vanishing derivative gives the </a:t>
            </a:r>
            <a:r>
              <a:rPr lang="en-US" sz="1600" dirty="0" err="1" smtClean="0"/>
              <a:t>extrema</a:t>
            </a:r>
            <a:r>
              <a:rPr lang="en-US" sz="1600" dirty="0" smtClean="0"/>
              <a:t> </a:t>
            </a:r>
            <a:r>
              <a:rPr lang="en-US" sz="1600" dirty="0" smtClean="0">
                <a:ea typeface="굴림체"/>
              </a:rPr>
              <a:t>→ this is the same as solving          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>
                <a:ea typeface="굴림체"/>
              </a:rPr>
              <a:t>For simplicity, assume that  </a:t>
            </a:r>
            <a:r>
              <a:rPr lang="en-US" sz="1600" dirty="0" smtClean="0"/>
              <a:t>      does not vanish for any finite value of    greater than 1.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	 </a:t>
            </a:r>
            <a:r>
              <a:rPr lang="en-US" sz="1600" dirty="0" smtClean="0">
                <a:ea typeface="굴림체"/>
              </a:rPr>
              <a:t>→  This is typical for particles produced at colliders.</a:t>
            </a: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 Two possibilities: 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i="1" dirty="0" smtClean="0"/>
              <a:t>g</a:t>
            </a:r>
            <a:r>
              <a:rPr lang="en-US" sz="1600" dirty="0" smtClean="0"/>
              <a:t>(1)=0 : </a:t>
            </a:r>
            <a:r>
              <a:rPr lang="en-US" sz="1600" i="1" dirty="0" smtClean="0"/>
              <a:t>f’</a:t>
            </a:r>
            <a:r>
              <a:rPr lang="en-US" sz="1600" dirty="0" smtClean="0"/>
              <a:t>(</a:t>
            </a:r>
            <a:r>
              <a:rPr lang="en-US" sz="1600" i="1" dirty="0" smtClean="0"/>
              <a:t>E=E*</a:t>
            </a:r>
            <a:r>
              <a:rPr lang="en-US" sz="1600" dirty="0" smtClean="0"/>
              <a:t>) </a:t>
            </a:r>
            <a:r>
              <a:rPr lang="en-US" sz="1600" dirty="0" smtClean="0">
                <a:ea typeface="HY견고딕"/>
              </a:rPr>
              <a:t>∝ </a:t>
            </a:r>
            <a:r>
              <a:rPr lang="en-US" sz="1600" i="1" dirty="0" smtClean="0">
                <a:ea typeface="HY견고딕"/>
              </a:rPr>
              <a:t>g</a:t>
            </a:r>
            <a:r>
              <a:rPr lang="en-US" sz="1600" dirty="0" smtClean="0">
                <a:ea typeface="HY견고딕"/>
              </a:rPr>
              <a:t>(1)=0 </a:t>
            </a:r>
            <a:r>
              <a:rPr lang="en-US" sz="1600" dirty="0" smtClean="0">
                <a:ea typeface="굴림체"/>
              </a:rPr>
              <a:t>→ </a:t>
            </a:r>
            <a:r>
              <a:rPr lang="en-US" sz="1600" i="1" dirty="0" smtClean="0">
                <a:ea typeface="굴림체"/>
              </a:rPr>
              <a:t>f</a:t>
            </a:r>
            <a:r>
              <a:rPr lang="en-US" sz="1600" dirty="0" smtClean="0">
                <a:ea typeface="굴림체"/>
              </a:rPr>
              <a:t> has a unique </a:t>
            </a:r>
            <a:r>
              <a:rPr lang="en-US" sz="1600" dirty="0" err="1" smtClean="0">
                <a:ea typeface="굴림체"/>
              </a:rPr>
              <a:t>extremum</a:t>
            </a:r>
            <a:r>
              <a:rPr lang="en-US" sz="1600" dirty="0" smtClean="0">
                <a:ea typeface="굴림체"/>
              </a:rPr>
              <a:t> at </a:t>
            </a:r>
            <a:r>
              <a:rPr lang="en-US" sz="1600" i="1" dirty="0" smtClean="0">
                <a:ea typeface="굴림체"/>
              </a:rPr>
              <a:t>E=E*.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i="1" dirty="0" smtClean="0"/>
              <a:t>g</a:t>
            </a:r>
            <a:r>
              <a:rPr lang="en-US" sz="1600" dirty="0" smtClean="0"/>
              <a:t>(1)</a:t>
            </a:r>
            <a:r>
              <a:rPr lang="en-US" sz="1600" dirty="0" smtClean="0">
                <a:ea typeface="HY견고딕"/>
              </a:rPr>
              <a:t>≠</a:t>
            </a:r>
            <a:r>
              <a:rPr lang="en-US" sz="1600" dirty="0" smtClean="0"/>
              <a:t>0 : </a:t>
            </a:r>
            <a:r>
              <a:rPr lang="en-US" sz="1600" i="1" dirty="0" smtClean="0"/>
              <a:t>f’</a:t>
            </a:r>
            <a:r>
              <a:rPr lang="en-US" sz="1600" dirty="0" smtClean="0"/>
              <a:t>(</a:t>
            </a:r>
            <a:r>
              <a:rPr lang="en-US" sz="1600" i="1" dirty="0" smtClean="0"/>
              <a:t>E</a:t>
            </a:r>
            <a:r>
              <a:rPr lang="en-US" sz="1600" dirty="0" smtClean="0"/>
              <a:t>) flips its sign at </a:t>
            </a:r>
            <a:r>
              <a:rPr lang="en-US" sz="1600" i="1" dirty="0" smtClean="0"/>
              <a:t>E=E*</a:t>
            </a:r>
            <a:r>
              <a:rPr lang="en-US" sz="1600" dirty="0" smtClean="0"/>
              <a:t> due to the sign function (from + to -). </a:t>
            </a:r>
            <a:r>
              <a:rPr lang="en-US" sz="1600" dirty="0" smtClean="0">
                <a:ea typeface="굴림체"/>
              </a:rPr>
              <a:t>→ the distribution has a </a:t>
            </a:r>
            <a:r>
              <a:rPr lang="en-US" sz="1600" b="1" dirty="0" smtClean="0">
                <a:solidFill>
                  <a:srgbClr val="FF0000"/>
                </a:solidFill>
                <a:ea typeface="굴림체"/>
              </a:rPr>
              <a:t>cusp</a:t>
            </a:r>
            <a:r>
              <a:rPr lang="en-US" sz="1600" dirty="0" smtClean="0">
                <a:ea typeface="굴림체"/>
              </a:rPr>
              <a:t> at E=E* which appears as a peak.</a:t>
            </a:r>
            <a:endParaRPr lang="en-US" sz="1600" dirty="0"/>
          </a:p>
        </p:txBody>
      </p:sp>
      <p:pic>
        <p:nvPicPr>
          <p:cNvPr id="11" name="그림 10" descr="CodeCogsEqn (19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743200"/>
            <a:ext cx="3143250" cy="457200"/>
          </a:xfrm>
          <a:prstGeom prst="rect">
            <a:avLst/>
          </a:prstGeom>
        </p:spPr>
      </p:pic>
      <p:pic>
        <p:nvPicPr>
          <p:cNvPr id="12" name="그림 11" descr="CodeCogsEqn (20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3581400"/>
            <a:ext cx="390525" cy="152400"/>
          </a:xfrm>
          <a:prstGeom prst="rect">
            <a:avLst/>
          </a:prstGeom>
        </p:spPr>
      </p:pic>
      <p:pic>
        <p:nvPicPr>
          <p:cNvPr id="13" name="그림 12" descr="CodeCogsEqn (5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3909950"/>
            <a:ext cx="304800" cy="180975"/>
          </a:xfrm>
          <a:prstGeom prst="rect">
            <a:avLst/>
          </a:prstGeom>
        </p:spPr>
      </p:pic>
      <p:pic>
        <p:nvPicPr>
          <p:cNvPr id="14" name="그림 13" descr="CodeCogsEqn (4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9400" y="3948050"/>
            <a:ext cx="95250" cy="114300"/>
          </a:xfrm>
          <a:prstGeom prst="rect">
            <a:avLst/>
          </a:prstGeom>
        </p:spPr>
      </p:pic>
      <p:pic>
        <p:nvPicPr>
          <p:cNvPr id="15" name="그림 14" descr="CodeCogsEqn (21)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0" y="4643375"/>
            <a:ext cx="1676400" cy="18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Fitting function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10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25138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Shape </a:t>
              </a:r>
              <a:r>
                <a:rPr lang="en-US" sz="2000" b="1" i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f</a:t>
              </a:r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(</a:t>
              </a:r>
              <a:r>
                <a:rPr lang="en-US" sz="2000" b="1" i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E</a:t>
              </a:r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) derivable?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286000"/>
            <a:ext cx="8534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We want to measure the peak.</a:t>
            </a:r>
          </a:p>
          <a:p>
            <a:pPr lvl="1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500" dirty="0" smtClean="0"/>
              <a:t>Of course, the peak in the energy distribution can be seen by eye.</a:t>
            </a:r>
          </a:p>
          <a:p>
            <a:pPr lvl="1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500" dirty="0" smtClean="0"/>
              <a:t>Applying it for precision mass measurement, the peak should be</a:t>
            </a:r>
          </a:p>
          <a:p>
            <a:pPr lvl="1" indent="-228600">
              <a:lnSpc>
                <a:spcPct val="150000"/>
              </a:lnSpc>
            </a:pPr>
            <a:r>
              <a:rPr lang="en-US" sz="1500" dirty="0" smtClean="0"/>
              <a:t>	extracted from data as accurately as possible.</a:t>
            </a:r>
          </a:p>
          <a:p>
            <a:pPr lvl="1" indent="-228600">
              <a:lnSpc>
                <a:spcPct val="150000"/>
              </a:lnSpc>
              <a:buFont typeface="+mj-lt"/>
              <a:buAutoNum type="arabicPeriod" startAt="3"/>
            </a:pPr>
            <a:r>
              <a:rPr lang="en-US" sz="1500" dirty="0" smtClean="0"/>
              <a:t>Also, knowing shape helps in the presence of background.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To obtain (theoretical) </a:t>
            </a:r>
            <a:r>
              <a:rPr lang="en-US" sz="1600" i="1" dirty="0" smtClean="0"/>
              <a:t>f</a:t>
            </a:r>
            <a:r>
              <a:rPr lang="en-US" sz="1600" dirty="0" smtClean="0"/>
              <a:t>(</a:t>
            </a:r>
            <a:r>
              <a:rPr lang="en-US" sz="1600" i="1" dirty="0" smtClean="0"/>
              <a:t>E</a:t>
            </a:r>
            <a:r>
              <a:rPr lang="en-US" sz="1600" dirty="0" smtClean="0"/>
              <a:t>), the boost distribution of mother </a:t>
            </a:r>
            <a:r>
              <a:rPr lang="en-US" sz="1600" i="1" dirty="0" smtClean="0"/>
              <a:t>g</a:t>
            </a:r>
            <a:r>
              <a:rPr lang="en-US" sz="1600" dirty="0" smtClean="0"/>
              <a:t>(</a:t>
            </a:r>
            <a:r>
              <a:rPr lang="el-GR" sz="1600" i="1" dirty="0" smtClean="0"/>
              <a:t>γ</a:t>
            </a:r>
            <a:r>
              <a:rPr lang="en-US" sz="1600" dirty="0" smtClean="0"/>
              <a:t>) should be known. </a:t>
            </a:r>
          </a:p>
          <a:p>
            <a:pPr lvl="1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500" dirty="0" smtClean="0"/>
              <a:t> </a:t>
            </a:r>
            <a:r>
              <a:rPr lang="en-US" sz="1500" i="1" dirty="0" smtClean="0"/>
              <a:t>g</a:t>
            </a:r>
            <a:r>
              <a:rPr lang="en-US" sz="1500" dirty="0" smtClean="0"/>
              <a:t>(</a:t>
            </a:r>
            <a:r>
              <a:rPr lang="el-GR" sz="1500" i="1" dirty="0" smtClean="0"/>
              <a:t>γ</a:t>
            </a:r>
            <a:r>
              <a:rPr lang="en-US" sz="1500" dirty="0" smtClean="0"/>
              <a:t>) depends on the structure functions, actual decay vertex of mother particles, mother particle mass, collider, production mechanism etc. </a:t>
            </a:r>
            <a:r>
              <a:rPr lang="en-US" sz="1500" dirty="0" smtClean="0">
                <a:ea typeface="굴림체"/>
              </a:rPr>
              <a:t>→ process-dependent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>
                <a:ea typeface="굴림체"/>
              </a:rPr>
              <a:t>But… keep moving → can investigate a few constraints that the generic </a:t>
            </a:r>
            <a:r>
              <a:rPr lang="en-US" sz="1600" i="1" dirty="0" smtClean="0"/>
              <a:t>f</a:t>
            </a:r>
            <a:r>
              <a:rPr lang="en-US" sz="1600" dirty="0" smtClean="0"/>
              <a:t>(</a:t>
            </a:r>
            <a:r>
              <a:rPr lang="en-US" sz="1600" i="1" dirty="0" smtClean="0"/>
              <a:t>E</a:t>
            </a:r>
            <a:r>
              <a:rPr lang="en-US" sz="1600" dirty="0" smtClean="0"/>
              <a:t>)</a:t>
            </a:r>
            <a:r>
              <a:rPr lang="en-US" sz="1600" dirty="0" smtClean="0">
                <a:ea typeface="굴림체"/>
              </a:rPr>
              <a:t> must satisfy, → look for good candidates capturing such properties, → test them and employ the best one.</a:t>
            </a:r>
            <a:endParaRPr lang="en-US" sz="16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286000"/>
            <a:ext cx="2553891" cy="1685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Fitting function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11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373427" cy="445829"/>
            <a:chOff x="304800" y="2038290"/>
            <a:chExt cx="4373427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42210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Functional properties of generic </a:t>
              </a:r>
              <a:r>
                <a:rPr lang="en-US" sz="2000" b="1" i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f</a:t>
              </a:r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(</a:t>
              </a:r>
              <a:r>
                <a:rPr lang="en-US" sz="2000" b="1" i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E</a:t>
              </a:r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)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2860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i="1" dirty="0" smtClean="0"/>
              <a:t>f</a:t>
            </a:r>
            <a:r>
              <a:rPr lang="en-US" sz="1600" dirty="0" smtClean="0"/>
              <a:t>  is a function with an argument of                        , i.e., even under                                        .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>
                <a:ea typeface="HY견고딕"/>
              </a:rPr>
              <a:t>	 ← clear from the expression of </a:t>
            </a:r>
            <a:r>
              <a:rPr lang="en-US" sz="1600" i="1" dirty="0" smtClean="0">
                <a:ea typeface="HY견고딕"/>
              </a:rPr>
              <a:t>f</a:t>
            </a:r>
            <a:r>
              <a:rPr lang="en-US" sz="1600" dirty="0" smtClean="0">
                <a:ea typeface="HY견고딕"/>
              </a:rPr>
              <a:t>(</a:t>
            </a:r>
            <a:r>
              <a:rPr lang="en-US" sz="1600" i="1" dirty="0" smtClean="0">
                <a:ea typeface="HY견고딕"/>
              </a:rPr>
              <a:t>E</a:t>
            </a:r>
            <a:r>
              <a:rPr lang="en-US" sz="1600" dirty="0" smtClean="0">
                <a:ea typeface="HY견고딕"/>
              </a:rPr>
              <a:t>)</a:t>
            </a:r>
          </a:p>
          <a:p>
            <a:pPr marL="225425" indent="-225425">
              <a:lnSpc>
                <a:spcPct val="150000"/>
              </a:lnSpc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</a:pPr>
            <a:endParaRPr lang="en-US" sz="8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 </a:t>
            </a:r>
            <a:r>
              <a:rPr lang="en-US" sz="1600" i="1" dirty="0" smtClean="0"/>
              <a:t>f</a:t>
            </a:r>
            <a:r>
              <a:rPr lang="en-US" sz="1600" dirty="0" smtClean="0"/>
              <a:t>  is maximized at </a:t>
            </a:r>
            <a:r>
              <a:rPr lang="en-US" sz="1600" i="1" dirty="0" smtClean="0"/>
              <a:t>E=E*.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	</a:t>
            </a:r>
            <a:r>
              <a:rPr lang="en-US" sz="1600" dirty="0" smtClean="0">
                <a:ea typeface="HY견고딕"/>
              </a:rPr>
              <a:t> ← proven heuristically and formally</a:t>
            </a: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i="1" dirty="0" smtClean="0"/>
              <a:t>f</a:t>
            </a:r>
            <a:r>
              <a:rPr lang="en-US" sz="1600" dirty="0" smtClean="0"/>
              <a:t>  vanishes as </a:t>
            </a:r>
            <a:r>
              <a:rPr lang="en-US" sz="1600" i="1" dirty="0" smtClean="0"/>
              <a:t>E</a:t>
            </a:r>
            <a:r>
              <a:rPr lang="en-US" sz="1600" dirty="0" smtClean="0"/>
              <a:t> approaches 0 or </a:t>
            </a:r>
            <a:r>
              <a:rPr lang="en-US" sz="1600" dirty="0" smtClean="0">
                <a:ea typeface="HY견고딕"/>
              </a:rPr>
              <a:t>∞.</a:t>
            </a:r>
            <a:endParaRPr lang="en-US" sz="1600" dirty="0" smtClean="0"/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	 </a:t>
            </a:r>
            <a:r>
              <a:rPr lang="en-US" sz="1600" dirty="0" smtClean="0">
                <a:ea typeface="HY견고딕"/>
              </a:rPr>
              <a:t>← the integral expression of </a:t>
            </a:r>
            <a:r>
              <a:rPr lang="en-US" sz="1600" i="1" dirty="0" smtClean="0">
                <a:ea typeface="HY견고딕"/>
              </a:rPr>
              <a:t>f</a:t>
            </a:r>
            <a:r>
              <a:rPr lang="en-US" sz="1600" dirty="0" smtClean="0">
                <a:ea typeface="HY견고딕"/>
              </a:rPr>
              <a:t>(</a:t>
            </a:r>
            <a:r>
              <a:rPr lang="en-US" sz="1600" i="1" dirty="0" smtClean="0">
                <a:ea typeface="HY견고딕"/>
              </a:rPr>
              <a:t>E</a:t>
            </a:r>
            <a:r>
              <a:rPr lang="en-US" sz="1600" dirty="0" smtClean="0">
                <a:ea typeface="HY견고딕"/>
              </a:rPr>
              <a:t>) becomes trivial in those limits.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i="1" dirty="0" smtClean="0"/>
              <a:t>f</a:t>
            </a:r>
            <a:r>
              <a:rPr lang="en-US" sz="1600" dirty="0" smtClean="0"/>
              <a:t>  becomes a </a:t>
            </a:r>
            <a:r>
              <a:rPr lang="el-GR" sz="1600" i="1" dirty="0" smtClean="0">
                <a:ea typeface="HY견고딕"/>
              </a:rPr>
              <a:t>δ</a:t>
            </a:r>
            <a:r>
              <a:rPr lang="en-US" sz="1600" dirty="0" smtClean="0">
                <a:ea typeface="HY견고딕"/>
              </a:rPr>
              <a:t>-function in some limiting case.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	 </a:t>
            </a:r>
            <a:r>
              <a:rPr lang="en-US" sz="1600" dirty="0" smtClean="0">
                <a:ea typeface="HY견고딕"/>
              </a:rPr>
              <a:t>← if any of mother particles are NOT boosted, i.e., the rest frame, then </a:t>
            </a:r>
            <a:r>
              <a:rPr lang="en-US" sz="1600" i="1" dirty="0" smtClean="0">
                <a:ea typeface="HY견고딕"/>
              </a:rPr>
              <a:t>f</a:t>
            </a:r>
            <a:r>
              <a:rPr lang="en-US" sz="1600" dirty="0" smtClean="0">
                <a:ea typeface="HY견고딕"/>
              </a:rPr>
              <a:t> should return a 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i="1" dirty="0" smtClean="0">
                <a:ea typeface="HY견고딕"/>
              </a:rPr>
              <a:t>           </a:t>
            </a:r>
            <a:r>
              <a:rPr lang="el-GR" sz="1600" i="1" dirty="0" smtClean="0">
                <a:ea typeface="HY견고딕"/>
              </a:rPr>
              <a:t>δ</a:t>
            </a:r>
            <a:r>
              <a:rPr lang="en-US" sz="1600" dirty="0" smtClean="0">
                <a:ea typeface="HY견고딕"/>
              </a:rPr>
              <a:t>-</a:t>
            </a:r>
            <a:r>
              <a:rPr lang="en-US" sz="1600" dirty="0" err="1" smtClean="0">
                <a:ea typeface="HY견고딕"/>
              </a:rPr>
              <a:t>functionlike</a:t>
            </a:r>
            <a:r>
              <a:rPr lang="en-US" sz="1600" dirty="0" smtClean="0">
                <a:ea typeface="HY견고딕"/>
              </a:rPr>
              <a:t> distribution.</a:t>
            </a:r>
            <a:endParaRPr lang="en-US" sz="1600" dirty="0"/>
          </a:p>
        </p:txBody>
      </p:sp>
      <p:pic>
        <p:nvPicPr>
          <p:cNvPr id="11" name="그림 10" descr="CodeCogsEqn (2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52850" y="2347850"/>
            <a:ext cx="1047750" cy="419100"/>
          </a:xfrm>
          <a:prstGeom prst="rect">
            <a:avLst/>
          </a:prstGeom>
        </p:spPr>
      </p:pic>
      <p:pic>
        <p:nvPicPr>
          <p:cNvPr id="12" name="그림 11" descr="CodeCogsEqn (23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91275" y="2328925"/>
            <a:ext cx="1914525" cy="390525"/>
          </a:xfrm>
          <a:prstGeom prst="rect">
            <a:avLst/>
          </a:prstGeom>
        </p:spPr>
      </p:pic>
      <p:pic>
        <p:nvPicPr>
          <p:cNvPr id="13" name="그림 12" descr="CodeCogsEqn (18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3114675"/>
            <a:ext cx="25431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Fitting function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12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3409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Proposal of a “simple” </a:t>
              </a:r>
              <a:r>
                <a:rPr lang="en-US" sz="2000" b="1" i="1" dirty="0" err="1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ansatz</a:t>
              </a:r>
              <a:endParaRPr lang="en-US" sz="2000" b="1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2860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i="1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i="1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i="1" dirty="0" smtClean="0"/>
              <a:t>K</a:t>
            </a:r>
            <a:r>
              <a:rPr lang="en-US" sz="1600" i="1" baseline="-25000" dirty="0" smtClean="0"/>
              <a:t>1</a:t>
            </a:r>
            <a:r>
              <a:rPr lang="en-US" sz="1600" dirty="0" smtClean="0"/>
              <a:t>(</a:t>
            </a:r>
            <a:r>
              <a:rPr lang="en-US" sz="1600" i="1" dirty="0" smtClean="0"/>
              <a:t>p</a:t>
            </a:r>
            <a:r>
              <a:rPr lang="en-US" sz="1600" dirty="0" smtClean="0"/>
              <a:t>) : modified Bessel function of the second kind of order 1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i="1" dirty="0" smtClean="0"/>
              <a:t>p</a:t>
            </a:r>
            <a:r>
              <a:rPr lang="en-US" sz="1600" dirty="0" smtClean="0"/>
              <a:t> : fitting parameter which encodes the width of the peak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i="1" dirty="0" smtClean="0"/>
              <a:t>E*</a:t>
            </a:r>
            <a:r>
              <a:rPr lang="en-US" sz="1600" dirty="0" smtClean="0"/>
              <a:t> as a</a:t>
            </a:r>
            <a:r>
              <a:rPr lang="en-US" sz="1600" b="1" i="1" dirty="0" smtClean="0">
                <a:solidFill>
                  <a:srgbClr val="FF0000"/>
                </a:solidFill>
              </a:rPr>
              <a:t> fitting parameter </a:t>
            </a:r>
            <a:r>
              <a:rPr lang="en-US" sz="1600" dirty="0" smtClean="0"/>
              <a:t>can be extracted by fitting!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All four properties are satisfied. </a:t>
            </a:r>
            <a:r>
              <a:rPr lang="en-US" sz="1600" dirty="0" smtClean="0">
                <a:ea typeface="굴림체"/>
              </a:rPr>
              <a:t>→ for the last property, use the asymptotic behavior of </a:t>
            </a:r>
            <a:r>
              <a:rPr lang="en-US" sz="1600" i="1" dirty="0" smtClean="0"/>
              <a:t>K</a:t>
            </a:r>
            <a:r>
              <a:rPr lang="en-US" sz="1600" i="1" baseline="-25000" dirty="0" smtClean="0"/>
              <a:t>1</a:t>
            </a:r>
            <a:r>
              <a:rPr lang="en-US" sz="1600" dirty="0" smtClean="0"/>
              <a:t>(</a:t>
            </a:r>
            <a:r>
              <a:rPr lang="en-US" sz="1600" i="1" dirty="0" smtClean="0"/>
              <a:t>p</a:t>
            </a:r>
            <a:r>
              <a:rPr lang="en-US" sz="1600" dirty="0" smtClean="0"/>
              <a:t>)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Proposed </a:t>
            </a:r>
            <a:r>
              <a:rPr lang="en-US" sz="1600" dirty="0" err="1" smtClean="0"/>
              <a:t>ansatz</a:t>
            </a:r>
            <a:r>
              <a:rPr lang="en-US" sz="1600" dirty="0" smtClean="0"/>
              <a:t> does not develop a cusp so that it is more suitable for the case of </a:t>
            </a:r>
            <a:r>
              <a:rPr lang="en-US" sz="1600" i="1" dirty="0" smtClean="0"/>
              <a:t>g</a:t>
            </a:r>
            <a:r>
              <a:rPr lang="en-US" sz="1600" dirty="0" smtClean="0"/>
              <a:t>(1)=0, e.g., pair-production of mothers (cf. the case of </a:t>
            </a:r>
            <a:r>
              <a:rPr lang="en-US" sz="1600" i="1" dirty="0" smtClean="0"/>
              <a:t>g</a:t>
            </a:r>
            <a:r>
              <a:rPr lang="en-US" sz="1600" dirty="0" smtClean="0"/>
              <a:t>(1)</a:t>
            </a:r>
            <a:r>
              <a:rPr lang="en-US" sz="1600" dirty="0" smtClean="0">
                <a:ea typeface="HY견고딕"/>
              </a:rPr>
              <a:t>≠0, single production of mothers).</a:t>
            </a:r>
            <a:r>
              <a:rPr lang="en-US" sz="1600" dirty="0" smtClean="0"/>
              <a:t> 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2931225" y="2397825"/>
            <a:ext cx="3252850" cy="609600"/>
            <a:chOff x="2919350" y="2438400"/>
            <a:chExt cx="3252850" cy="609600"/>
          </a:xfrm>
        </p:grpSpPr>
        <p:pic>
          <p:nvPicPr>
            <p:cNvPr id="11" name="그림 10" descr="CodeCogsEqn (24)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00400" y="2514600"/>
              <a:ext cx="2743200" cy="419100"/>
            </a:xfrm>
            <a:prstGeom prst="rect">
              <a:avLst/>
            </a:prstGeom>
          </p:spPr>
        </p:pic>
        <p:sp>
          <p:nvSpPr>
            <p:cNvPr id="12" name="직사각형 11"/>
            <p:cNvSpPr/>
            <p:nvPr/>
          </p:nvSpPr>
          <p:spPr>
            <a:xfrm>
              <a:off x="2919350" y="2438400"/>
              <a:ext cx="3252850" cy="609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그림 13" descr="CodeCogsEqn (25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3925" y="4667250"/>
            <a:ext cx="2352675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Proof of principle: top mass measurement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13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29371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b</a:t>
              </a:r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-quark is NOT </a:t>
              </a:r>
              <a:r>
                <a:rPr lang="en-US" sz="2000" b="1" dirty="0" err="1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massless</a:t>
              </a:r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!</a:t>
              </a:r>
              <a:endParaRPr lang="en-US" sz="2000" b="1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286000"/>
            <a:ext cx="853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Process to be chosen : 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So far, the argument have gone through based on the assumption of a </a:t>
            </a:r>
            <a:r>
              <a:rPr lang="en-US" sz="1600" dirty="0" err="1" smtClean="0"/>
              <a:t>massless</a:t>
            </a:r>
            <a:r>
              <a:rPr lang="en-US" sz="1600" dirty="0" smtClean="0"/>
              <a:t> visible particle.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i="1" dirty="0" smtClean="0"/>
              <a:t>b</a:t>
            </a:r>
            <a:r>
              <a:rPr lang="en-US" sz="1600" dirty="0" smtClean="0"/>
              <a:t>-quark is not </a:t>
            </a:r>
            <a:r>
              <a:rPr lang="en-US" sz="1600" dirty="0" err="1" smtClean="0"/>
              <a:t>massless</a:t>
            </a:r>
            <a:r>
              <a:rPr lang="en-US" sz="1600" dirty="0" smtClean="0"/>
              <a:t>! (even if its effect typically can be negligible in most of the high energy experiments) 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It is expected that the theory will break down to a certain degree.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The effect will be negligible for the top pair production.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	 </a:t>
            </a:r>
            <a:r>
              <a:rPr lang="en-US" sz="1600" dirty="0" smtClean="0">
                <a:ea typeface="굴림체"/>
              </a:rPr>
              <a:t>→ </a:t>
            </a:r>
            <a:r>
              <a:rPr lang="en-US" sz="2000" b="1" dirty="0" smtClean="0">
                <a:solidFill>
                  <a:srgbClr val="5968F9"/>
                </a:solidFill>
                <a:ea typeface="굴림체"/>
              </a:rPr>
              <a:t>Possible to quantify such an effect?</a:t>
            </a:r>
            <a:endParaRPr lang="en-US" sz="2000" b="1" dirty="0">
              <a:solidFill>
                <a:srgbClr val="5968F9"/>
              </a:solidFill>
            </a:endParaRPr>
          </a:p>
        </p:txBody>
      </p:sp>
      <p:pic>
        <p:nvPicPr>
          <p:cNvPr id="11" name="그림 10" descr="CodeCogsEqn (68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7625" y="2490850"/>
            <a:ext cx="590550" cy="133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Proof of principle: top mass measurement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14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38619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A brief look into the massive case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2860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Energy of the visible particle should be Lorentz-transformed in a modified way.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b="1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Each rectangle’s coverage becomes shrunken.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One modification : the lower bound is </a:t>
            </a:r>
            <a:r>
              <a:rPr lang="en-US" sz="1600" b="1" i="1" dirty="0" smtClean="0">
                <a:solidFill>
                  <a:srgbClr val="FF0000"/>
                </a:solidFill>
              </a:rPr>
              <a:t>NOT</a:t>
            </a:r>
            <a:r>
              <a:rPr lang="en-US" sz="1600" dirty="0" smtClean="0"/>
              <a:t> smaller than </a:t>
            </a:r>
            <a:r>
              <a:rPr lang="en-US" sz="1600" i="1" dirty="0" smtClean="0"/>
              <a:t>E*</a:t>
            </a:r>
            <a:r>
              <a:rPr lang="en-US" sz="1600" dirty="0" smtClean="0"/>
              <a:t> for some boost factors!  (while the upper bound is still greater than </a:t>
            </a:r>
            <a:r>
              <a:rPr lang="en-US" sz="1600" i="1" dirty="0" smtClean="0"/>
              <a:t>E*</a:t>
            </a:r>
            <a:r>
              <a:rPr lang="en-US" sz="1600" dirty="0" smtClean="0"/>
              <a:t> for any boost factor)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	 </a:t>
            </a:r>
            <a:r>
              <a:rPr lang="en-US" sz="1600" dirty="0" smtClean="0">
                <a:ea typeface="굴림체"/>
              </a:rPr>
              <a:t>→ Our argument is not applicable for such boost factors, and </a:t>
            </a:r>
            <a:r>
              <a:rPr lang="en-US" sz="1600" i="1" dirty="0" smtClean="0">
                <a:ea typeface="굴림체"/>
              </a:rPr>
              <a:t>E*</a:t>
            </a:r>
            <a:r>
              <a:rPr lang="en-US" sz="1600" dirty="0" smtClean="0">
                <a:ea typeface="굴림체"/>
              </a:rPr>
              <a:t> cannot be the location of the peak. : </a:t>
            </a:r>
            <a:r>
              <a:rPr lang="en-US" sz="1600" i="1" dirty="0" err="1" smtClean="0">
                <a:ea typeface="굴림체"/>
              </a:rPr>
              <a:t>E</a:t>
            </a:r>
            <a:r>
              <a:rPr lang="en-US" sz="1600" baseline="-25000" dirty="0" err="1" smtClean="0">
                <a:ea typeface="굴림체"/>
              </a:rPr>
              <a:t>peak</a:t>
            </a:r>
            <a:r>
              <a:rPr lang="en-US" sz="1600" dirty="0" smtClean="0">
                <a:ea typeface="굴림체"/>
              </a:rPr>
              <a:t> ≥ </a:t>
            </a:r>
            <a:r>
              <a:rPr lang="en-US" sz="1600" i="1" dirty="0" smtClean="0">
                <a:ea typeface="굴림체"/>
              </a:rPr>
              <a:t>E*  </a:t>
            </a:r>
            <a:r>
              <a:rPr lang="en-US" sz="1600" dirty="0" smtClean="0">
                <a:ea typeface="굴림체"/>
              </a:rPr>
              <a:t>→ The critical boost factor can be calculable.</a:t>
            </a:r>
            <a:endParaRPr lang="en-US" sz="1600" dirty="0"/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			 with       being the boost factor of the visible particle in the rest frame</a:t>
            </a:r>
          </a:p>
        </p:txBody>
      </p:sp>
      <p:pic>
        <p:nvPicPr>
          <p:cNvPr id="11" name="그림 10" descr="CodeCogsEqn (26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8700" y="2828925"/>
            <a:ext cx="2095500" cy="219075"/>
          </a:xfrm>
          <a:prstGeom prst="rect">
            <a:avLst/>
          </a:prstGeom>
        </p:spPr>
      </p:pic>
      <p:pic>
        <p:nvPicPr>
          <p:cNvPr id="12" name="그림 11" descr="CodeCogsEqn (27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8700" y="3514725"/>
            <a:ext cx="3162300" cy="219075"/>
          </a:xfrm>
          <a:prstGeom prst="rect">
            <a:avLst/>
          </a:prstGeom>
        </p:spPr>
      </p:pic>
      <p:pic>
        <p:nvPicPr>
          <p:cNvPr id="13" name="그림 12" descr="CodeCogsEqn (28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3886200"/>
            <a:ext cx="2181225" cy="219075"/>
          </a:xfrm>
          <a:prstGeom prst="rect">
            <a:avLst/>
          </a:prstGeom>
        </p:spPr>
      </p:pic>
      <p:grpSp>
        <p:nvGrpSpPr>
          <p:cNvPr id="27" name="그룹 26"/>
          <p:cNvGrpSpPr/>
          <p:nvPr/>
        </p:nvGrpSpPr>
        <p:grpSpPr>
          <a:xfrm>
            <a:off x="4800600" y="3048000"/>
            <a:ext cx="1600200" cy="1219200"/>
            <a:chOff x="990600" y="3643313"/>
            <a:chExt cx="4114800" cy="2071687"/>
          </a:xfrm>
        </p:grpSpPr>
        <p:sp>
          <p:nvSpPr>
            <p:cNvPr id="15" name="직사각형 14"/>
            <p:cNvSpPr/>
            <p:nvPr/>
          </p:nvSpPr>
          <p:spPr>
            <a:xfrm>
              <a:off x="990600" y="5645944"/>
              <a:ext cx="4114800" cy="69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1066800" y="5507831"/>
              <a:ext cx="3733800" cy="13811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1143000" y="5231606"/>
              <a:ext cx="3124200" cy="2762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1219200" y="4955381"/>
              <a:ext cx="2590800" cy="2762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1295400" y="4679156"/>
              <a:ext cx="2209800" cy="2762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1371600" y="4471988"/>
              <a:ext cx="1828800" cy="20716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1447800" y="4264819"/>
              <a:ext cx="1447800" cy="20716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524000" y="4057650"/>
              <a:ext cx="1143000" cy="20716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1600200" y="3850481"/>
              <a:ext cx="838200" cy="20716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1752600" y="3712369"/>
              <a:ext cx="457200" cy="13811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1828800" y="3643313"/>
              <a:ext cx="228600" cy="69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7162800" y="3048000"/>
            <a:ext cx="1066800" cy="1219200"/>
            <a:chOff x="990600" y="3643313"/>
            <a:chExt cx="4114800" cy="2071687"/>
          </a:xfrm>
        </p:grpSpPr>
        <p:sp>
          <p:nvSpPr>
            <p:cNvPr id="29" name="직사각형 28"/>
            <p:cNvSpPr/>
            <p:nvPr/>
          </p:nvSpPr>
          <p:spPr>
            <a:xfrm>
              <a:off x="990600" y="5645944"/>
              <a:ext cx="4114800" cy="69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1066800" y="5507831"/>
              <a:ext cx="3733800" cy="13811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1143000" y="5231606"/>
              <a:ext cx="3124200" cy="2762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1219200" y="4955381"/>
              <a:ext cx="2590800" cy="2762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1295400" y="4679156"/>
              <a:ext cx="2209800" cy="2762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1371600" y="4471988"/>
              <a:ext cx="1828800" cy="20716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1447800" y="4264819"/>
              <a:ext cx="1447800" cy="20716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1524000" y="4057650"/>
              <a:ext cx="1143000" cy="20716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1600200" y="3850481"/>
              <a:ext cx="838200" cy="20716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1752600" y="3712369"/>
              <a:ext cx="457200" cy="13811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1828800" y="3643313"/>
              <a:ext cx="228600" cy="69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오른쪽 화살표 39"/>
          <p:cNvSpPr/>
          <p:nvPr/>
        </p:nvSpPr>
        <p:spPr>
          <a:xfrm>
            <a:off x="6096000" y="3429000"/>
            <a:ext cx="838200" cy="2286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그림 40" descr="CodeCogsEqn (29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66800" y="6081650"/>
            <a:ext cx="1104900" cy="190500"/>
          </a:xfrm>
          <a:prstGeom prst="rect">
            <a:avLst/>
          </a:prstGeom>
        </p:spPr>
      </p:pic>
      <p:pic>
        <p:nvPicPr>
          <p:cNvPr id="42" name="그림 41" descr="CodeCogsEqn (30)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43200" y="6098350"/>
            <a:ext cx="152400" cy="161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Proof of principle: top mass measurement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15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38619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A brief look into the massive case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2860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For the top decay,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	 </a:t>
            </a:r>
            <a:r>
              <a:rPr lang="en-US" sz="1600" dirty="0" smtClean="0">
                <a:ea typeface="굴림체"/>
              </a:rPr>
              <a:t>→ This value is not accessible given the current LHC-14TeV.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	 </a:t>
            </a:r>
            <a:r>
              <a:rPr lang="en-US" sz="1600" dirty="0" smtClean="0">
                <a:ea typeface="굴림체"/>
              </a:rPr>
              <a:t>→ The peak still stays at </a:t>
            </a:r>
            <a:r>
              <a:rPr lang="en-US" sz="1600" i="1" dirty="0" smtClean="0">
                <a:ea typeface="굴림체"/>
              </a:rPr>
              <a:t>E=E*</a:t>
            </a:r>
            <a:r>
              <a:rPr lang="en-US" sz="1600" dirty="0" smtClean="0">
                <a:ea typeface="굴림체"/>
              </a:rPr>
              <a:t>.</a:t>
            </a: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Another modification : symmetry property </a:t>
            </a:r>
            <a:r>
              <a:rPr lang="en-US" sz="1600" dirty="0" err="1" smtClean="0"/>
              <a:t>w.r.t</a:t>
            </a:r>
            <a:r>
              <a:rPr lang="en-US" sz="1600" dirty="0" smtClean="0"/>
              <a:t> </a:t>
            </a:r>
            <a:r>
              <a:rPr lang="en-US" sz="1600" i="1" dirty="0" smtClean="0"/>
              <a:t>E=E*</a:t>
            </a:r>
            <a:r>
              <a:rPr lang="en-US" sz="1600" dirty="0" smtClean="0"/>
              <a:t> does </a:t>
            </a:r>
            <a:r>
              <a:rPr lang="en-US" sz="1600" b="1" i="1" dirty="0" smtClean="0">
                <a:solidFill>
                  <a:srgbClr val="FF0000"/>
                </a:solidFill>
              </a:rPr>
              <a:t>NOT</a:t>
            </a:r>
            <a:r>
              <a:rPr lang="en-US" sz="1600" dirty="0" smtClean="0"/>
              <a:t> hold!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Such a symmetry property implies                      for any    .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	 </a:t>
            </a:r>
            <a:r>
              <a:rPr lang="en-US" sz="1600" dirty="0" smtClean="0">
                <a:ea typeface="굴림체"/>
              </a:rPr>
              <a:t>→ One possible estimator for deviation : 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	 </a:t>
            </a:r>
            <a:r>
              <a:rPr lang="en-US" sz="1600" dirty="0" smtClean="0">
                <a:ea typeface="굴림체"/>
              </a:rPr>
              <a:t>→ </a:t>
            </a:r>
            <a:r>
              <a:rPr lang="el-GR" sz="1600" i="1" dirty="0" smtClean="0">
                <a:ea typeface="HY견고딕"/>
              </a:rPr>
              <a:t>δ</a:t>
            </a:r>
            <a:r>
              <a:rPr lang="en-US" sz="1600" i="1" baseline="-25000" dirty="0" smtClean="0">
                <a:ea typeface="HY견고딕"/>
              </a:rPr>
              <a:t>m</a:t>
            </a:r>
            <a:r>
              <a:rPr lang="en-US" sz="1600" dirty="0" smtClean="0">
                <a:ea typeface="HY견고딕"/>
              </a:rPr>
              <a:t> can be large for large </a:t>
            </a:r>
            <a:r>
              <a:rPr lang="en-US" sz="1600" i="1" dirty="0" err="1" smtClean="0">
                <a:ea typeface="HY견고딕"/>
              </a:rPr>
              <a:t>m</a:t>
            </a:r>
            <a:r>
              <a:rPr lang="en-US" sz="1600" i="1" baseline="-25000" dirty="0" err="1" smtClean="0">
                <a:ea typeface="HY견고딕"/>
              </a:rPr>
              <a:t>b</a:t>
            </a:r>
            <a:r>
              <a:rPr lang="en-US" sz="1600" dirty="0" smtClean="0">
                <a:ea typeface="HY견고딕"/>
              </a:rPr>
              <a:t> and    .</a:t>
            </a: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For the top decay, 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                         and typical     of top quarks is roughly 1.2-1.4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	 </a:t>
            </a:r>
            <a:r>
              <a:rPr lang="en-US" sz="1600" dirty="0" smtClean="0">
                <a:ea typeface="굴림체"/>
              </a:rPr>
              <a:t>→ Violation of the symmetry property is negligible.</a:t>
            </a:r>
            <a:endParaRPr lang="en-US" sz="1600" dirty="0" smtClean="0"/>
          </a:p>
        </p:txBody>
      </p:sp>
      <p:pic>
        <p:nvPicPr>
          <p:cNvPr id="11" name="그림 10" descr="CodeCogsEqn (3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550" y="2781300"/>
            <a:ext cx="2000250" cy="190500"/>
          </a:xfrm>
          <a:prstGeom prst="rect">
            <a:avLst/>
          </a:prstGeom>
        </p:spPr>
      </p:pic>
      <p:pic>
        <p:nvPicPr>
          <p:cNvPr id="13" name="그림 12" descr="CodeCogsEqn (3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4191000"/>
            <a:ext cx="828675" cy="371475"/>
          </a:xfrm>
          <a:prstGeom prst="rect">
            <a:avLst/>
          </a:prstGeom>
        </p:spPr>
      </p:pic>
      <p:pic>
        <p:nvPicPr>
          <p:cNvPr id="14" name="그림 13" descr="CodeCogsEqn (4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81500" y="4329050"/>
            <a:ext cx="95250" cy="114300"/>
          </a:xfrm>
          <a:prstGeom prst="rect">
            <a:avLst/>
          </a:prstGeom>
        </p:spPr>
      </p:pic>
      <p:pic>
        <p:nvPicPr>
          <p:cNvPr id="16" name="그림 15" descr="CodeCogsEqn (34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76750" y="4533900"/>
            <a:ext cx="3143250" cy="419100"/>
          </a:xfrm>
          <a:prstGeom prst="rect">
            <a:avLst/>
          </a:prstGeom>
        </p:spPr>
      </p:pic>
      <p:pic>
        <p:nvPicPr>
          <p:cNvPr id="17" name="그림 16" descr="CodeCogsEqn (35)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62025" y="5746050"/>
            <a:ext cx="561975" cy="161925"/>
          </a:xfrm>
          <a:prstGeom prst="rect">
            <a:avLst/>
          </a:prstGeom>
        </p:spPr>
      </p:pic>
      <p:pic>
        <p:nvPicPr>
          <p:cNvPr id="18" name="그림 17" descr="CodeCogsEqn (4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00400" y="5769800"/>
            <a:ext cx="95250" cy="114300"/>
          </a:xfrm>
          <a:prstGeom prst="rect">
            <a:avLst/>
          </a:prstGeom>
        </p:spPr>
      </p:pic>
      <p:pic>
        <p:nvPicPr>
          <p:cNvPr id="19" name="그림 18" descr="CodeCogsEqn (4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14750" y="5067300"/>
            <a:ext cx="95250" cy="11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Proof of principle: top mass measurement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16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17184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Test of </a:t>
              </a:r>
              <a:r>
                <a:rPr lang="en-US" sz="2000" b="1" dirty="0" err="1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ansatz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286000"/>
            <a:ext cx="8534400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We check whether or not the proposed </a:t>
            </a:r>
            <a:r>
              <a:rPr lang="en-US" sz="1600" dirty="0" err="1" smtClean="0"/>
              <a:t>ansatz</a:t>
            </a:r>
            <a:r>
              <a:rPr lang="en-US" sz="1600" dirty="0" smtClean="0"/>
              <a:t> can reproduce the theory prediction by Monte Carlo simulation.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709" y="3381080"/>
            <a:ext cx="4230291" cy="2791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724400" y="3436203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>
                <a:cs typeface="Miriam" pitchFamily="34" charset="-79"/>
              </a:rPr>
              <a:t>The channel for test </a:t>
            </a:r>
            <a:r>
              <a:rPr lang="en-US" sz="1600" dirty="0" smtClean="0">
                <a:latin typeface="Miriam" pitchFamily="34" charset="-79"/>
                <a:cs typeface="Miriam" pitchFamily="34" charset="-79"/>
              </a:rPr>
              <a:t>: 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b="1" dirty="0" smtClean="0">
                <a:latin typeface="Miriam" pitchFamily="34" charset="-79"/>
                <a:cs typeface="Miriam" pitchFamily="34" charset="-79"/>
              </a:rPr>
              <a:t>MadGraph5</a:t>
            </a:r>
            <a:r>
              <a:rPr lang="en-US" sz="1600" dirty="0" smtClean="0"/>
              <a:t>, LHC </a:t>
            </a:r>
            <a:r>
              <a:rPr lang="en-US" sz="1600" dirty="0" smtClean="0">
                <a:latin typeface="+mj-lt"/>
              </a:rPr>
              <a:t>7</a:t>
            </a:r>
            <a:r>
              <a:rPr lang="en-US" sz="1600" dirty="0" smtClean="0"/>
              <a:t>-TeV, PDF of </a:t>
            </a:r>
            <a:r>
              <a:rPr lang="en-US" sz="1600" b="1" dirty="0" smtClean="0">
                <a:latin typeface="Miriam" pitchFamily="34" charset="-79"/>
                <a:cs typeface="Miriam" pitchFamily="34" charset="-79"/>
              </a:rPr>
              <a:t>CTEQ6L1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>
                <a:cs typeface="Miriam" pitchFamily="34" charset="-79"/>
              </a:rPr>
              <a:t>Infinite statistics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>
                <a:cs typeface="Miriam" pitchFamily="34" charset="-79"/>
              </a:rPr>
              <a:t>No cuts are imposed.</a:t>
            </a:r>
            <a:r>
              <a:rPr lang="en-US" sz="1600" dirty="0" smtClean="0"/>
              <a:t>  </a:t>
            </a:r>
          </a:p>
        </p:txBody>
      </p:sp>
      <p:pic>
        <p:nvPicPr>
          <p:cNvPr id="14" name="그림 13" descr="CodeCogsEqn (69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05625" y="3581400"/>
            <a:ext cx="1552575" cy="18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Proof of principle: top mass measurement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17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22240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Detector level test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04800" y="2286000"/>
            <a:ext cx="85344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The proposed fitting function successfully reproduces the theory prediction. 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	 </a:t>
            </a:r>
            <a:r>
              <a:rPr lang="en-US" sz="1600" dirty="0" smtClean="0">
                <a:ea typeface="굴림체"/>
              </a:rPr>
              <a:t>→ The </a:t>
            </a:r>
            <a:r>
              <a:rPr lang="en-US" sz="1600" i="1" dirty="0" err="1" smtClean="0">
                <a:ea typeface="굴림체"/>
              </a:rPr>
              <a:t>ansatz</a:t>
            </a:r>
            <a:r>
              <a:rPr lang="en-US" sz="1600" dirty="0" smtClean="0">
                <a:ea typeface="굴림체"/>
              </a:rPr>
              <a:t> may be used for extracting the peak position and thus mass relation.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>
                <a:ea typeface="굴림체"/>
              </a:rPr>
              <a:t>	 → To be more realistic, we do a detector level test with cuts and realistic statistics processing each event further with </a:t>
            </a:r>
            <a:r>
              <a:rPr lang="en-US" sz="1600" b="1" dirty="0" err="1" smtClean="0">
                <a:latin typeface="Miriam" pitchFamily="34" charset="-79"/>
                <a:ea typeface="굴림체"/>
                <a:cs typeface="Miriam" pitchFamily="34" charset="-79"/>
              </a:rPr>
              <a:t>Pythia</a:t>
            </a:r>
            <a:r>
              <a:rPr lang="en-US" sz="1600" dirty="0" smtClean="0">
                <a:ea typeface="굴림체"/>
              </a:rPr>
              <a:t> and </a:t>
            </a:r>
            <a:r>
              <a:rPr lang="en-US" sz="1600" b="1" dirty="0" err="1" smtClean="0">
                <a:latin typeface="Miriam" pitchFamily="34" charset="-79"/>
                <a:ea typeface="굴림체"/>
                <a:cs typeface="Miriam" pitchFamily="34" charset="-79"/>
              </a:rPr>
              <a:t>Delphes</a:t>
            </a:r>
            <a:r>
              <a:rPr lang="en-US" sz="1600" dirty="0" smtClean="0">
                <a:ea typeface="굴림체"/>
              </a:rPr>
              <a:t>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The process for test : 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Realistic cuts are employed (according to ATLAS collaboration</a:t>
            </a:r>
            <a:r>
              <a:rPr lang="en-US" sz="1600" baseline="30000" dirty="0" smtClean="0"/>
              <a:t>1) </a:t>
            </a:r>
            <a:r>
              <a:rPr lang="en-US" sz="1600" dirty="0" smtClean="0"/>
              <a:t>).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Two hardest jets are selected as </a:t>
            </a:r>
            <a:r>
              <a:rPr lang="en-US" sz="1600" i="1" dirty="0" smtClean="0"/>
              <a:t>b</a:t>
            </a:r>
            <a:r>
              <a:rPr lang="en-US" sz="1600" dirty="0" smtClean="0"/>
              <a:t>-jets.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We perform 100 pseudo-exp’s each of which is equivalent to 5</a:t>
            </a:r>
            <a:r>
              <a:rPr lang="en-US" sz="1600" i="1" dirty="0" smtClean="0"/>
              <a:t>fb</a:t>
            </a:r>
            <a:r>
              <a:rPr lang="en-US" sz="1600" baseline="30000" dirty="0" smtClean="0"/>
              <a:t>-1</a:t>
            </a:r>
            <a:r>
              <a:rPr lang="en-US" sz="1600" dirty="0" smtClean="0"/>
              <a:t> of data from LHC-</a:t>
            </a:r>
            <a:r>
              <a:rPr lang="en-US" sz="1600" dirty="0" smtClean="0">
                <a:latin typeface="+mj-lt"/>
              </a:rPr>
              <a:t>7</a:t>
            </a:r>
            <a:r>
              <a:rPr lang="en-US" sz="1600" dirty="0" smtClean="0"/>
              <a:t>TeV.</a:t>
            </a:r>
          </a:p>
          <a:p>
            <a:pPr marL="225425" lvl="0" indent="-225425" algn="r">
              <a:lnSpc>
                <a:spcPct val="150000"/>
              </a:lnSpc>
            </a:pPr>
            <a:r>
              <a:rPr lang="en-US" sz="1000" dirty="0" smtClean="0">
                <a:solidFill>
                  <a:prstClr val="black"/>
                </a:solidFill>
              </a:rPr>
              <a:t>1) ATLAS Collaboration, Tech. Rep. ATLAS-CONF-2012-097, CERN, Geneva, Jul, 2012</a:t>
            </a:r>
          </a:p>
        </p:txBody>
      </p:sp>
      <p:pic>
        <p:nvPicPr>
          <p:cNvPr id="12" name="그림 11" descr="CodeCogsEqn (63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5075" y="3879150"/>
            <a:ext cx="1685925" cy="200025"/>
          </a:xfrm>
          <a:prstGeom prst="rect">
            <a:avLst/>
          </a:prstGeom>
        </p:spPr>
      </p:pic>
      <p:pic>
        <p:nvPicPr>
          <p:cNvPr id="13" name="그림 12" descr="CodeCogsEqn (64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4622100"/>
            <a:ext cx="5162550" cy="219075"/>
          </a:xfrm>
          <a:prstGeom prst="rect">
            <a:avLst/>
          </a:prstGeom>
        </p:spPr>
      </p:pic>
      <p:pic>
        <p:nvPicPr>
          <p:cNvPr id="14" name="그림 13" descr="CodeCogsEqn (65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4965000"/>
            <a:ext cx="3981450" cy="180975"/>
          </a:xfrm>
          <a:prstGeom prst="rect">
            <a:avLst/>
          </a:prstGeom>
        </p:spPr>
      </p:pic>
      <p:pic>
        <p:nvPicPr>
          <p:cNvPr id="15" name="그림 14" descr="CodeCogsEqn (70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53025" y="4984050"/>
            <a:ext cx="2009775" cy="161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Proof of principle: top mass measurement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18</a:t>
            </a:fld>
            <a:r>
              <a:rPr lang="en-US" smtClean="0"/>
              <a:t>-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352800"/>
            <a:ext cx="4245674" cy="275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그룹 6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8" name="직사각형 7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타원 8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" y="2038290"/>
              <a:ext cx="22240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Detector level test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04800" y="2286000"/>
            <a:ext cx="8534400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(Assuming W mass is well-known,) the result is quite good.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0" y="3276600"/>
            <a:ext cx="403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Our method does </a:t>
            </a:r>
            <a:r>
              <a:rPr lang="en-US" sz="1600" b="1" i="1" u="sng" dirty="0" smtClean="0">
                <a:solidFill>
                  <a:srgbClr val="FF0000"/>
                </a:solidFill>
              </a:rPr>
              <a:t>NOT</a:t>
            </a:r>
            <a:r>
              <a:rPr lang="en-US" sz="1600" dirty="0" smtClean="0"/>
              <a:t> compete with the traditional method of </a:t>
            </a:r>
            <a:r>
              <a:rPr lang="en-US" sz="1600" i="1" dirty="0" err="1" smtClean="0"/>
              <a:t>m</a:t>
            </a:r>
            <a:r>
              <a:rPr lang="en-US" sz="1600" i="1" baseline="-25000" dirty="0" err="1" smtClean="0"/>
              <a:t>top</a:t>
            </a:r>
            <a:r>
              <a:rPr lang="en-US" sz="1600" dirty="0" smtClean="0"/>
              <a:t> measurement. </a:t>
            </a:r>
            <a:endParaRPr lang="en-US" sz="1600" i="1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Compared with the traditional method, ours is simpler. : purely based on the kinematics and not rely at all on the detailed knowledge of underlying dynamics of top decay such as matrix element of the process.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2819400" y="2743200"/>
            <a:ext cx="3429000" cy="5334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&lt;</a:t>
            </a:r>
            <a:r>
              <a:rPr lang="en-US" i="1" dirty="0" err="1" smtClean="0">
                <a:solidFill>
                  <a:schemeClr val="tx1"/>
                </a:solidFill>
              </a:rPr>
              <a:t>m</a:t>
            </a:r>
            <a:r>
              <a:rPr lang="en-US" baseline="-25000" dirty="0" err="1" smtClean="0">
                <a:solidFill>
                  <a:schemeClr val="tx1"/>
                </a:solidFill>
              </a:rPr>
              <a:t>top</a:t>
            </a:r>
            <a:r>
              <a:rPr lang="en-US" dirty="0" smtClean="0">
                <a:solidFill>
                  <a:schemeClr val="tx1"/>
                </a:solidFill>
              </a:rPr>
              <a:t>&gt;=173.1</a:t>
            </a:r>
            <a:r>
              <a:rPr lang="en-US" dirty="0" smtClean="0">
                <a:solidFill>
                  <a:schemeClr val="tx1"/>
                </a:solidFill>
                <a:ea typeface="HY견고딕"/>
              </a:rPr>
              <a:t>±2.5 </a:t>
            </a:r>
            <a:r>
              <a:rPr lang="en-US" dirty="0" err="1" smtClean="0">
                <a:solidFill>
                  <a:schemeClr val="tx1"/>
                </a:solidFill>
                <a:ea typeface="HY견고딕"/>
              </a:rPr>
              <a:t>GeV</a:t>
            </a:r>
            <a:r>
              <a:rPr lang="en-US" dirty="0" smtClean="0">
                <a:solidFill>
                  <a:schemeClr val="tx1"/>
                </a:solidFill>
                <a:ea typeface="HY견고딕"/>
              </a:rPr>
              <a:t> [1.1]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1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498462" cy="445829"/>
            <a:chOff x="304800" y="2038290"/>
            <a:chExt cx="4498462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43460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Mass measurement: techniques so far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Corbe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2860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600" dirty="0" smtClean="0"/>
              <a:t>Invariant mass: “invariant” in any frame</a:t>
            </a:r>
          </a:p>
          <a:p>
            <a:pPr marL="857250" lvl="1" indent="-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Resonance production: </a:t>
            </a:r>
            <a:r>
              <a:rPr lang="en-US" sz="1600" dirty="0" err="1" smtClean="0"/>
              <a:t>Breit</a:t>
            </a:r>
            <a:r>
              <a:rPr lang="en-US" sz="1600" dirty="0" smtClean="0"/>
              <a:t>-Wigner, (most) clean if fully visible and lucky!</a:t>
            </a:r>
          </a:p>
          <a:p>
            <a:pPr marL="857250" lvl="1" indent="-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Not so clean fully visible channel, e.g., </a:t>
            </a:r>
            <a:r>
              <a:rPr lang="en-US" sz="1600" dirty="0" err="1" smtClean="0"/>
              <a:t>hadronic</a:t>
            </a:r>
            <a:r>
              <a:rPr lang="en-US" sz="1600" dirty="0" smtClean="0"/>
              <a:t> top, but </a:t>
            </a:r>
            <a:r>
              <a:rPr lang="en-US" sz="1600" dirty="0" err="1" smtClean="0"/>
              <a:t>combinatorics</a:t>
            </a:r>
            <a:r>
              <a:rPr lang="en-US" sz="1600" dirty="0" smtClean="0"/>
              <a:t> challenging</a:t>
            </a:r>
          </a:p>
          <a:p>
            <a:pPr marL="857250" lvl="1" indent="-4000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Endpoint method: nice upper edge, but edge could be lost depending on the distance of visible particles, </a:t>
            </a:r>
            <a:r>
              <a:rPr lang="en-US" sz="1600" dirty="0" err="1" smtClean="0"/>
              <a:t>combinatorics</a:t>
            </a:r>
            <a:r>
              <a:rPr lang="en-US" sz="1600" dirty="0" smtClean="0"/>
              <a:t> challenging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600" dirty="0" smtClean="0"/>
              <a:t>Transverse momentum/mass (</a:t>
            </a:r>
            <a:r>
              <a:rPr lang="en-US" sz="1600" dirty="0" err="1" smtClean="0"/>
              <a:t>Jacobian</a:t>
            </a:r>
            <a:r>
              <a:rPr lang="en-US" sz="1600" dirty="0" smtClean="0"/>
              <a:t> peak): nice upper edge, the other decay product irrelevant, but restricted to a single production of resonance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US" sz="1600" dirty="0" smtClean="0"/>
              <a:t> </a:t>
            </a:r>
            <a:r>
              <a:rPr lang="en-US" sz="1600" i="1" dirty="0" smtClean="0"/>
              <a:t>M</a:t>
            </a:r>
            <a:r>
              <a:rPr lang="en-US" sz="1600" i="1" baseline="-25000" dirty="0" smtClean="0"/>
              <a:t>T2</a:t>
            </a:r>
            <a:r>
              <a:rPr lang="en-US" sz="1600" dirty="0" smtClean="0"/>
              <a:t> method: works for pair-produced mothers, but MET should be measured accurately and quite involved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5715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Goal: Proposing a simpler technique (hopefully) taking the above advantages and avoiding the disadvantages</a:t>
            </a:r>
            <a:endParaRPr lang="en-US" sz="1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Applications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19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86865" cy="445829"/>
            <a:chOff x="304800" y="2038290"/>
            <a:chExt cx="4286865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41344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Mass measurement of new particles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286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Two step cascade decay: 3 unknowns </a:t>
            </a:r>
            <a:r>
              <a:rPr lang="en-US" sz="1600" i="1" dirty="0" smtClean="0"/>
              <a:t>( </a:t>
            </a:r>
            <a:r>
              <a:rPr lang="en-US" sz="1600" i="1" dirty="0" err="1" smtClean="0"/>
              <a:t>m</a:t>
            </a:r>
            <a:r>
              <a:rPr lang="en-US" sz="1600" i="1" baseline="-25000" dirty="0" err="1" smtClean="0"/>
              <a:t>A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m</a:t>
            </a:r>
            <a:r>
              <a:rPr lang="en-US" sz="1600" i="1" baseline="-25000" dirty="0" err="1" smtClean="0"/>
              <a:t>B</a:t>
            </a:r>
            <a:r>
              <a:rPr lang="en-US" sz="1600" dirty="0" smtClean="0"/>
              <a:t>, and </a:t>
            </a:r>
            <a:r>
              <a:rPr lang="en-US" sz="1600" i="1" dirty="0" err="1" smtClean="0"/>
              <a:t>m</a:t>
            </a:r>
            <a:r>
              <a:rPr lang="en-US" sz="1600" i="1" baseline="-25000" dirty="0" err="1" smtClean="0"/>
              <a:t>C</a:t>
            </a:r>
            <a:r>
              <a:rPr lang="en-US" sz="1600" dirty="0" smtClean="0"/>
              <a:t> )</a:t>
            </a:r>
            <a:r>
              <a:rPr lang="en-US" sz="1600" dirty="0" smtClean="0">
                <a:ea typeface="굴림체"/>
              </a:rPr>
              <a:t>→ three equations are needed.</a:t>
            </a:r>
            <a:r>
              <a:rPr lang="en-US" sz="1600" dirty="0" smtClean="0"/>
              <a:t> 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457200" y="3415126"/>
            <a:ext cx="2743200" cy="1337849"/>
            <a:chOff x="533400" y="3124200"/>
            <a:chExt cx="2743200" cy="1337849"/>
          </a:xfrm>
        </p:grpSpPr>
        <p:cxnSp>
          <p:nvCxnSpPr>
            <p:cNvPr id="12" name="직선 화살표 연결선 11"/>
            <p:cNvCxnSpPr/>
            <p:nvPr/>
          </p:nvCxnSpPr>
          <p:spPr>
            <a:xfrm>
              <a:off x="533400" y="4038600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화살표 연결선 12"/>
            <p:cNvCxnSpPr/>
            <p:nvPr/>
          </p:nvCxnSpPr>
          <p:spPr>
            <a:xfrm>
              <a:off x="1447800" y="4038600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화살표 연결선 13"/>
            <p:cNvCxnSpPr/>
            <p:nvPr/>
          </p:nvCxnSpPr>
          <p:spPr>
            <a:xfrm>
              <a:off x="2362200" y="4038600"/>
              <a:ext cx="9144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4"/>
            <p:cNvCxnSpPr/>
            <p:nvPr/>
          </p:nvCxnSpPr>
          <p:spPr>
            <a:xfrm flipV="1">
              <a:off x="1447800" y="3276600"/>
              <a:ext cx="381000" cy="762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화살표 연결선 15"/>
            <p:cNvCxnSpPr/>
            <p:nvPr/>
          </p:nvCxnSpPr>
          <p:spPr>
            <a:xfrm flipV="1">
              <a:off x="2362200" y="3276600"/>
              <a:ext cx="381000" cy="762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914400" y="4038600"/>
              <a:ext cx="2209800" cy="423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5425" indent="-225425">
                <a:lnSpc>
                  <a:spcPct val="150000"/>
                </a:lnSpc>
              </a:pPr>
              <a:r>
                <a:rPr lang="en-US" sz="1600" i="1" dirty="0" smtClean="0"/>
                <a:t>C              B                A</a:t>
              </a:r>
              <a:endParaRPr lang="en-US" sz="1600" b="1" i="1" dirty="0" smtClean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28800" y="31242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5425" indent="-225425">
                <a:lnSpc>
                  <a:spcPct val="150000"/>
                </a:lnSpc>
              </a:pPr>
              <a:r>
                <a:rPr lang="en-US" sz="1600" i="1" dirty="0" smtClean="0"/>
                <a:t>b                 a</a:t>
              </a:r>
              <a:endParaRPr lang="en-US" sz="1600" b="1" i="1" dirty="0" smtClean="0"/>
            </a:p>
          </p:txBody>
        </p:sp>
      </p:grpSp>
      <p:sp>
        <p:nvSpPr>
          <p:cNvPr id="19" name="타원 18"/>
          <p:cNvSpPr/>
          <p:nvPr/>
        </p:nvSpPr>
        <p:spPr>
          <a:xfrm>
            <a:off x="1524000" y="3186526"/>
            <a:ext cx="5334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0" name="타원 19"/>
          <p:cNvSpPr/>
          <p:nvPr/>
        </p:nvSpPr>
        <p:spPr>
          <a:xfrm>
            <a:off x="2438400" y="3186526"/>
            <a:ext cx="5334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1" name="타원 20"/>
          <p:cNvSpPr/>
          <p:nvPr/>
        </p:nvSpPr>
        <p:spPr>
          <a:xfrm>
            <a:off x="1143000" y="3381375"/>
            <a:ext cx="2133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22" name="그림 21" descr="CodeCogsEqn (36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2971800"/>
            <a:ext cx="1371600" cy="409575"/>
          </a:xfrm>
          <a:prstGeom prst="rect">
            <a:avLst/>
          </a:prstGeom>
        </p:spPr>
      </p:pic>
      <p:cxnSp>
        <p:nvCxnSpPr>
          <p:cNvPr id="23" name="구부러진 연결선 22"/>
          <p:cNvCxnSpPr>
            <a:stCxn id="19" idx="0"/>
            <a:endCxn id="22" idx="0"/>
          </p:cNvCxnSpPr>
          <p:nvPr/>
        </p:nvCxnSpPr>
        <p:spPr>
          <a:xfrm rot="5400000" flipH="1" flipV="1">
            <a:off x="3150187" y="1612313"/>
            <a:ext cx="214726" cy="2933700"/>
          </a:xfrm>
          <a:prstGeom prst="curvedConnector3">
            <a:avLst>
              <a:gd name="adj1" fmla="val 2064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그림 23" descr="CodeCogsEqn (37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2981325"/>
            <a:ext cx="1371600" cy="400050"/>
          </a:xfrm>
          <a:prstGeom prst="rect">
            <a:avLst/>
          </a:prstGeom>
        </p:spPr>
      </p:pic>
      <p:cxnSp>
        <p:nvCxnSpPr>
          <p:cNvPr id="25" name="Shape 24"/>
          <p:cNvCxnSpPr>
            <a:stCxn id="20" idx="6"/>
            <a:endCxn id="24" idx="2"/>
          </p:cNvCxnSpPr>
          <p:nvPr/>
        </p:nvCxnSpPr>
        <p:spPr>
          <a:xfrm flipV="1">
            <a:off x="2971800" y="3381375"/>
            <a:ext cx="3810000" cy="30045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그림 25" descr="CodeCogsEqn (38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600" y="3914775"/>
            <a:ext cx="2514600" cy="419100"/>
          </a:xfrm>
          <a:prstGeom prst="rect">
            <a:avLst/>
          </a:prstGeom>
        </p:spPr>
      </p:pic>
      <p:cxnSp>
        <p:nvCxnSpPr>
          <p:cNvPr id="27" name="구부러진 연결선 26"/>
          <p:cNvCxnSpPr>
            <a:stCxn id="21" idx="4"/>
            <a:endCxn id="26" idx="2"/>
          </p:cNvCxnSpPr>
          <p:nvPr/>
        </p:nvCxnSpPr>
        <p:spPr>
          <a:xfrm rot="16200000" flipH="1">
            <a:off x="3581400" y="2619375"/>
            <a:ext cx="342900" cy="3086100"/>
          </a:xfrm>
          <a:prstGeom prst="curvedConnector3">
            <a:avLst>
              <a:gd name="adj1" fmla="val 16666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3886200" y="2819400"/>
            <a:ext cx="37338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04800" y="4819471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Peaks can be extracted even in the presence of background </a:t>
            </a:r>
            <a:r>
              <a:rPr lang="en-US" sz="1600" dirty="0" smtClean="0">
                <a:ea typeface="굴림체"/>
              </a:rPr>
              <a:t>→ describing background by a simple analytic function → fitting full data with signal and background templates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>
                <a:ea typeface="굴림체"/>
              </a:rPr>
              <a:t>Example process:    →       →            (work in progress)</a:t>
            </a:r>
            <a:endParaRPr lang="en-US" sz="1600" dirty="0" smtClean="0"/>
          </a:p>
        </p:txBody>
      </p:sp>
      <p:pic>
        <p:nvPicPr>
          <p:cNvPr id="30" name="그림 29" descr="CodeCogsEqn (42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00275" y="5738336"/>
            <a:ext cx="85725" cy="152400"/>
          </a:xfrm>
          <a:prstGeom prst="rect">
            <a:avLst/>
          </a:prstGeom>
        </p:spPr>
      </p:pic>
      <p:pic>
        <p:nvPicPr>
          <p:cNvPr id="31" name="그림 30" descr="CodeCogsEqn (49)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90800" y="5738336"/>
            <a:ext cx="76200" cy="152400"/>
          </a:xfrm>
          <a:prstGeom prst="rect">
            <a:avLst/>
          </a:prstGeom>
        </p:spPr>
      </p:pic>
      <p:pic>
        <p:nvPicPr>
          <p:cNvPr id="32" name="그림 31" descr="CodeCogsEqn (44)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24200" y="5700236"/>
            <a:ext cx="161925" cy="190500"/>
          </a:xfrm>
          <a:prstGeom prst="rect">
            <a:avLst/>
          </a:prstGeom>
        </p:spPr>
      </p:pic>
      <p:pic>
        <p:nvPicPr>
          <p:cNvPr id="33" name="그림 32" descr="CodeCogsEqn (45)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62325" y="5766911"/>
            <a:ext cx="66675" cy="123825"/>
          </a:xfrm>
          <a:prstGeom prst="rect">
            <a:avLst/>
          </a:prstGeom>
        </p:spPr>
      </p:pic>
      <p:pic>
        <p:nvPicPr>
          <p:cNvPr id="34" name="그림 33" descr="CodeCogsEqn (46)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43200" y="5747861"/>
            <a:ext cx="76200" cy="142875"/>
          </a:xfrm>
          <a:prstGeom prst="rect">
            <a:avLst/>
          </a:prstGeom>
        </p:spPr>
      </p:pic>
      <p:pic>
        <p:nvPicPr>
          <p:cNvPr id="35" name="그림 34" descr="CodeCogsEqn (46)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05200" y="5738336"/>
            <a:ext cx="76200" cy="14287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Applications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20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20794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2 body vs. 3 body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304800" y="2743200"/>
            <a:ext cx="2819400" cy="3505200"/>
            <a:chOff x="304800" y="2743200"/>
            <a:chExt cx="2819400" cy="3505200"/>
          </a:xfrm>
        </p:grpSpPr>
        <p:sp>
          <p:nvSpPr>
            <p:cNvPr id="11" name="타원 10"/>
            <p:cNvSpPr/>
            <p:nvPr/>
          </p:nvSpPr>
          <p:spPr>
            <a:xfrm>
              <a:off x="1371600" y="4572000"/>
              <a:ext cx="533400" cy="533400"/>
            </a:xfrm>
            <a:prstGeom prst="ellipse">
              <a:avLst/>
            </a:prstGeom>
            <a:gradFill flip="none" rotWithShape="1">
              <a:gsLst>
                <a:gs pos="90000">
                  <a:schemeClr val="bg1"/>
                </a:gs>
                <a:gs pos="0">
                  <a:srgbClr val="0070C0"/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/>
            </a:scene3d>
            <a:sp3d prstMaterial="flat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>
              <a:off x="2209800" y="3810000"/>
              <a:ext cx="381000" cy="381000"/>
            </a:xfrm>
            <a:prstGeom prst="ellipse">
              <a:avLst/>
            </a:prstGeom>
            <a:gradFill flip="none" rotWithShape="1">
              <a:gsLst>
                <a:gs pos="90000">
                  <a:schemeClr val="bg1"/>
                </a:gs>
                <a:gs pos="0">
                  <a:srgbClr val="FF0000"/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/>
            </a:scene3d>
            <a:sp3d prstMaterial="flat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a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3" name="타원 12"/>
            <p:cNvSpPr/>
            <p:nvPr/>
          </p:nvSpPr>
          <p:spPr>
            <a:xfrm>
              <a:off x="457200" y="5029200"/>
              <a:ext cx="381000" cy="381000"/>
            </a:xfrm>
            <a:prstGeom prst="ellipse">
              <a:avLst/>
            </a:prstGeom>
            <a:gradFill flip="none" rotWithShape="1">
              <a:gsLst>
                <a:gs pos="90000">
                  <a:schemeClr val="bg1"/>
                </a:gs>
                <a:gs pos="0">
                  <a:srgbClr val="FF0000"/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/>
            </a:scene3d>
            <a:sp3d prstMaterial="flat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A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직선 화살표 연결선 13"/>
            <p:cNvCxnSpPr>
              <a:stCxn id="11" idx="7"/>
              <a:endCxn id="12" idx="3"/>
            </p:cNvCxnSpPr>
            <p:nvPr/>
          </p:nvCxnSpPr>
          <p:spPr>
            <a:xfrm rot="5400000" flipH="1" flipV="1">
              <a:off x="1788785" y="4173305"/>
              <a:ext cx="514911" cy="438711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4"/>
            <p:cNvCxnSpPr>
              <a:stCxn id="11" idx="3"/>
              <a:endCxn id="13" idx="7"/>
            </p:cNvCxnSpPr>
            <p:nvPr/>
          </p:nvCxnSpPr>
          <p:spPr>
            <a:xfrm flipH="1">
              <a:off x="782404" y="5027285"/>
              <a:ext cx="667311" cy="57711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모서리가 둥근 직사각형 15"/>
            <p:cNvSpPr/>
            <p:nvPr/>
          </p:nvSpPr>
          <p:spPr>
            <a:xfrm>
              <a:off x="304800" y="2743200"/>
              <a:ext cx="2819400" cy="685800"/>
            </a:xfrm>
            <a:prstGeom prst="roundRect">
              <a:avLst>
                <a:gd name="adj" fmla="val 11850"/>
              </a:avLst>
            </a:prstGeom>
            <a:solidFill>
              <a:srgbClr val="CAF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304800" y="3261363"/>
              <a:ext cx="2819400" cy="167637"/>
            </a:xfrm>
            <a:prstGeom prst="rect">
              <a:avLst/>
            </a:prstGeom>
            <a:solidFill>
              <a:srgbClr val="CAF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모서리가 둥근 직사각형 17"/>
            <p:cNvSpPr/>
            <p:nvPr/>
          </p:nvSpPr>
          <p:spPr>
            <a:xfrm>
              <a:off x="304800" y="2743200"/>
              <a:ext cx="2819400" cy="3505200"/>
            </a:xfrm>
            <a:prstGeom prst="roundRect">
              <a:avLst>
                <a:gd name="adj" fmla="val 3516"/>
              </a:avLst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1000" y="2768025"/>
              <a:ext cx="2667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 Black" pitchFamily="34" charset="0"/>
                </a:rPr>
                <a:t>Rest frame of </a:t>
              </a:r>
            </a:p>
            <a:p>
              <a:r>
                <a:rPr lang="en-US" sz="1600" dirty="0">
                  <a:latin typeface="Arial Black" pitchFamily="34" charset="0"/>
                </a:rPr>
                <a:t> </a:t>
              </a:r>
              <a:r>
                <a:rPr lang="en-US" sz="1600" dirty="0" smtClean="0">
                  <a:latin typeface="Arial Black" pitchFamily="34" charset="0"/>
                </a:rPr>
                <a:t>           particle </a:t>
              </a:r>
              <a:r>
                <a:rPr lang="en-US" sz="1600" i="1" dirty="0" smtClean="0">
                  <a:latin typeface="Arial Black" pitchFamily="34" charset="0"/>
                </a:rPr>
                <a:t>B</a:t>
              </a:r>
              <a:endParaRPr lang="en-US" sz="1600" i="1" dirty="0">
                <a:latin typeface="Arial Black" pitchFamily="34" charset="0"/>
              </a:endParaRPr>
            </a:p>
          </p:txBody>
        </p:sp>
      </p:grpSp>
      <p:sp>
        <p:nvSpPr>
          <p:cNvPr id="20" name="타원 19"/>
          <p:cNvSpPr/>
          <p:nvPr/>
        </p:nvSpPr>
        <p:spPr>
          <a:xfrm>
            <a:off x="1828800" y="5638800"/>
            <a:ext cx="381000" cy="381000"/>
          </a:xfrm>
          <a:prstGeom prst="ellipse">
            <a:avLst/>
          </a:prstGeom>
          <a:gradFill flip="none" rotWithShape="1">
            <a:gsLst>
              <a:gs pos="90000">
                <a:schemeClr val="bg1"/>
              </a:gs>
              <a:gs pos="0">
                <a:srgbClr val="FF0000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28800" y="5638800"/>
            <a:ext cx="371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A’</a:t>
            </a:r>
            <a:endParaRPr lang="en-US" b="1" i="1" dirty="0"/>
          </a:p>
        </p:txBody>
      </p:sp>
      <p:cxnSp>
        <p:nvCxnSpPr>
          <p:cNvPr id="22" name="직선 화살표 연결선 21"/>
          <p:cNvCxnSpPr>
            <a:stCxn id="11" idx="4"/>
            <a:endCxn id="21" idx="0"/>
          </p:cNvCxnSpPr>
          <p:nvPr/>
        </p:nvCxnSpPr>
        <p:spPr>
          <a:xfrm>
            <a:off x="1638300" y="5105400"/>
            <a:ext cx="376417" cy="53340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4800" y="2286000"/>
            <a:ext cx="853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3-body decay of a heavy resonance </a:t>
            </a:r>
            <a:r>
              <a:rPr lang="en-US" sz="1600" i="1" dirty="0" smtClean="0"/>
              <a:t>B</a:t>
            </a:r>
            <a:r>
              <a:rPr lang="en-US" sz="1600" dirty="0" smtClean="0"/>
              <a:t> into (massive invisible) </a:t>
            </a:r>
            <a:r>
              <a:rPr lang="en-US" sz="1600" i="1" dirty="0" smtClean="0"/>
              <a:t>A, A’</a:t>
            </a:r>
            <a:r>
              <a:rPr lang="en-US" sz="1600" dirty="0" smtClean="0"/>
              <a:t> and </a:t>
            </a:r>
            <a:r>
              <a:rPr lang="en-US" sz="1600" dirty="0" err="1" smtClean="0"/>
              <a:t>massless</a:t>
            </a:r>
            <a:r>
              <a:rPr lang="en-US" sz="1600" dirty="0" smtClean="0"/>
              <a:t> visible </a:t>
            </a:r>
            <a:r>
              <a:rPr lang="en-US" sz="1600" i="1" dirty="0" smtClean="0"/>
              <a:t>a</a:t>
            </a:r>
            <a:endParaRPr lang="en-US" sz="16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2743200"/>
            <a:ext cx="5410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Energy of particle </a:t>
            </a:r>
            <a:r>
              <a:rPr lang="en-US" sz="1600" i="1" dirty="0" smtClean="0"/>
              <a:t>a</a:t>
            </a:r>
            <a:r>
              <a:rPr lang="en-US" sz="1600" dirty="0" smtClean="0"/>
              <a:t> is not fixed unlike the 2-body decay.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It is given by a 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     distribution.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 </a:t>
            </a:r>
          </a:p>
        </p:txBody>
      </p:sp>
      <p:pic>
        <p:nvPicPr>
          <p:cNvPr id="25" name="그림 24" descr="3bddecay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364468"/>
            <a:ext cx="2667000" cy="165205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848600" y="4964668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</a:t>
            </a:r>
            <a:r>
              <a:rPr lang="en-US" dirty="0" smtClean="0"/>
              <a:t>*</a:t>
            </a:r>
            <a:r>
              <a:rPr lang="en-US" baseline="-25000" dirty="0" smtClean="0"/>
              <a:t>max</a:t>
            </a:r>
            <a:endParaRPr lang="en-US" baseline="-25000" dirty="0"/>
          </a:p>
        </p:txBody>
      </p:sp>
      <p:pic>
        <p:nvPicPr>
          <p:cNvPr id="27" name="그림 26" descr="CodeCogsEqn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98125" y="5357750"/>
            <a:ext cx="2028825" cy="40005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Applications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21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20794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2 body vs. 3 body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04800" y="2286000"/>
            <a:ext cx="8534400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Each value of the rest-frame energy goes through similar argument in 2-body kinematics.</a:t>
            </a:r>
          </a:p>
        </p:txBody>
      </p:sp>
      <p:pic>
        <p:nvPicPr>
          <p:cNvPr id="15" name="그림 14" descr="3bod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819400"/>
            <a:ext cx="3429000" cy="2124075"/>
          </a:xfrm>
          <a:prstGeom prst="rect">
            <a:avLst/>
          </a:prstGeom>
        </p:spPr>
      </p:pic>
      <p:cxnSp>
        <p:nvCxnSpPr>
          <p:cNvPr id="16" name="직선 연결선 15"/>
          <p:cNvCxnSpPr/>
          <p:nvPr/>
        </p:nvCxnSpPr>
        <p:spPr>
          <a:xfrm flipV="1">
            <a:off x="1905000" y="2819400"/>
            <a:ext cx="0" cy="21336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V="1">
            <a:off x="2362200" y="2819400"/>
            <a:ext cx="0" cy="21336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99576" y="4964668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</a:t>
            </a:r>
            <a:r>
              <a:rPr lang="en-US" dirty="0" smtClean="0"/>
              <a:t>*</a:t>
            </a:r>
            <a:r>
              <a:rPr lang="en-US" baseline="-25000" dirty="0" smtClean="0"/>
              <a:t>max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0" y="495300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</a:t>
            </a:r>
            <a:r>
              <a:rPr lang="en-US" dirty="0" smtClean="0"/>
              <a:t>*</a:t>
            </a:r>
            <a:r>
              <a:rPr lang="en-US" baseline="-25000" dirty="0" smtClean="0"/>
              <a:t>peak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2667000"/>
            <a:ext cx="472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The peak value is lower than the maximum rest-frame energy. (cf. the peak value is the same as the fixed rest-frame energy in 2-body kinematics)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Reference values (</a:t>
            </a:r>
            <a:r>
              <a:rPr lang="en-US" sz="1600" i="1" dirty="0" smtClean="0"/>
              <a:t>E</a:t>
            </a:r>
            <a:r>
              <a:rPr lang="en-US" sz="1600" dirty="0" smtClean="0"/>
              <a:t>*</a:t>
            </a:r>
            <a:r>
              <a:rPr lang="en-US" sz="1600" baseline="-25000" dirty="0" smtClean="0"/>
              <a:t>max</a:t>
            </a:r>
            <a:r>
              <a:rPr lang="en-US" sz="1600" dirty="0" smtClean="0"/>
              <a:t> for 3-body vs. </a:t>
            </a:r>
            <a:r>
              <a:rPr lang="en-US" sz="1600" i="1" dirty="0" smtClean="0"/>
              <a:t>E</a:t>
            </a:r>
            <a:r>
              <a:rPr lang="en-US" sz="1600" dirty="0" smtClean="0"/>
              <a:t>*</a:t>
            </a:r>
            <a:r>
              <a:rPr lang="en-US" sz="1600" baseline="-25000" dirty="0" smtClean="0"/>
              <a:t>fixed</a:t>
            </a:r>
            <a:r>
              <a:rPr lang="en-US" sz="1600" dirty="0" smtClean="0"/>
              <a:t> for 2-body) can be measured by other </a:t>
            </a:r>
            <a:r>
              <a:rPr lang="en-US" sz="1600" smtClean="0"/>
              <a:t>observables such as </a:t>
            </a:r>
            <a:r>
              <a:rPr lang="en-US" sz="1600" i="1" dirty="0" smtClean="0"/>
              <a:t>M</a:t>
            </a:r>
            <a:r>
              <a:rPr lang="en-US" sz="1600" i="1" baseline="-25000" dirty="0" smtClean="0"/>
              <a:t>T</a:t>
            </a:r>
            <a:r>
              <a:rPr lang="en-US" sz="16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smtClean="0"/>
              <a:t>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b="1" dirty="0" smtClean="0">
                <a:solidFill>
                  <a:srgbClr val="FF0000"/>
                </a:solidFill>
              </a:rPr>
              <a:t>Peak = Reference value </a:t>
            </a:r>
            <a:r>
              <a:rPr lang="en-US" sz="1600" b="1" dirty="0" smtClean="0">
                <a:solidFill>
                  <a:srgbClr val="FF0000"/>
                </a:solidFill>
                <a:ea typeface="굴림체"/>
              </a:rPr>
              <a:t>→ 2-body decay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b="1" dirty="0" smtClean="0">
                <a:solidFill>
                  <a:srgbClr val="FF0000"/>
                </a:solidFill>
                <a:ea typeface="굴림체"/>
              </a:rPr>
              <a:t>     Peak &lt; Reference value → 3-body decay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Summary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22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25506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Existence of the peak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2860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400" dirty="0" smtClean="0"/>
              <a:t>In the lab frame, </a:t>
            </a:r>
            <a:r>
              <a:rPr lang="en-US" sz="1400" u="sng" dirty="0" smtClean="0">
                <a:solidFill>
                  <a:srgbClr val="FF0000"/>
                </a:solidFill>
              </a:rPr>
              <a:t>the rest-frame energy of the visible particle can be reconstructed </a:t>
            </a:r>
            <a:r>
              <a:rPr lang="en-US" sz="1400" dirty="0" smtClean="0"/>
              <a:t>by finding </a:t>
            </a:r>
            <a:r>
              <a:rPr lang="en-US" sz="1400" u="sng" dirty="0" smtClean="0">
                <a:solidFill>
                  <a:srgbClr val="FF0000"/>
                </a:solidFill>
              </a:rPr>
              <a:t>the peak position in the lab-frame energy distribution</a:t>
            </a:r>
            <a:r>
              <a:rPr lang="en-US" sz="1400" dirty="0" smtClean="0"/>
              <a:t> assuming that such a visible particle comes from a two-body decay of a heavy resonance.  </a:t>
            </a:r>
            <a:r>
              <a:rPr lang="en-US" sz="1400" b="1" i="1" u="sng" dirty="0" err="1" smtClean="0">
                <a:solidFill>
                  <a:srgbClr val="FF0000"/>
                </a:solidFill>
              </a:rPr>
              <a:t>E</a:t>
            </a:r>
            <a:r>
              <a:rPr lang="en-US" sz="1400" b="1" u="sng" baseline="30000" dirty="0" err="1" smtClean="0">
                <a:solidFill>
                  <a:srgbClr val="FF0000"/>
                </a:solidFill>
              </a:rPr>
              <a:t>peak</a:t>
            </a:r>
            <a:r>
              <a:rPr lang="en-US" sz="1400" b="1" u="sng" baseline="-25000" dirty="0" err="1" smtClean="0">
                <a:solidFill>
                  <a:srgbClr val="FF0000"/>
                </a:solidFill>
              </a:rPr>
              <a:t>lab</a:t>
            </a:r>
            <a:r>
              <a:rPr lang="en-US" sz="1400" b="1" u="sng" baseline="-25000" dirty="0" smtClean="0">
                <a:solidFill>
                  <a:srgbClr val="FF0000"/>
                </a:solidFill>
              </a:rPr>
              <a:t> frame</a:t>
            </a:r>
            <a:r>
              <a:rPr lang="en-US" sz="1400" b="1" u="sng" dirty="0" smtClean="0">
                <a:solidFill>
                  <a:srgbClr val="FF0000"/>
                </a:solidFill>
              </a:rPr>
              <a:t>=</a:t>
            </a:r>
            <a:r>
              <a:rPr lang="en-US" sz="1400" b="1" i="1" u="sng" dirty="0" err="1" smtClean="0">
                <a:solidFill>
                  <a:srgbClr val="FF0000"/>
                </a:solidFill>
              </a:rPr>
              <a:t>E</a:t>
            </a:r>
            <a:r>
              <a:rPr lang="en-US" sz="1400" b="1" u="sng" baseline="-25000" dirty="0" err="1" smtClean="0">
                <a:solidFill>
                  <a:srgbClr val="FF0000"/>
                </a:solidFill>
              </a:rPr>
              <a:t>rest</a:t>
            </a:r>
            <a:r>
              <a:rPr lang="en-US" sz="1400" b="1" u="sng" baseline="-25000" dirty="0" smtClean="0">
                <a:solidFill>
                  <a:srgbClr val="FF0000"/>
                </a:solidFill>
              </a:rPr>
              <a:t> frame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400" dirty="0" smtClean="0"/>
              <a:t>In order to use this information for mass measurement, such a peak position must be extracted from data accurately. 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400" dirty="0" smtClean="0"/>
              <a:t>Even if it is hard to have the analytic expression for the shape of the lab energy distribution, based on a few functional properties, we </a:t>
            </a:r>
            <a:r>
              <a:rPr lang="en-US" altLang="ko-KR" sz="1400" dirty="0" smtClean="0"/>
              <a:t>can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propose a well-motivated </a:t>
            </a:r>
            <a:r>
              <a:rPr lang="en-US" altLang="ko-KR" sz="1400" i="1" dirty="0" err="1" smtClean="0"/>
              <a:t>ansatz</a:t>
            </a:r>
            <a:r>
              <a:rPr lang="en-US" altLang="ko-KR" sz="1400" dirty="0" smtClean="0"/>
              <a:t> for it. 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400" dirty="0" smtClean="0">
                <a:ea typeface="굴림체"/>
              </a:rPr>
              <a:t>The goodness of the proposed </a:t>
            </a:r>
            <a:r>
              <a:rPr lang="en-US" sz="1400" i="1" dirty="0" err="1" smtClean="0">
                <a:ea typeface="굴림체"/>
              </a:rPr>
              <a:t>ansatz</a:t>
            </a:r>
            <a:r>
              <a:rPr lang="en-US" sz="1400" dirty="0" smtClean="0">
                <a:ea typeface="굴림체"/>
              </a:rPr>
              <a:t> is tested with the top decay process, and it turns out that the </a:t>
            </a:r>
            <a:r>
              <a:rPr lang="en-US" sz="1400" i="1" dirty="0" err="1" smtClean="0">
                <a:ea typeface="굴림체"/>
              </a:rPr>
              <a:t>ansatz</a:t>
            </a:r>
            <a:r>
              <a:rPr lang="en-US" sz="1400" dirty="0" smtClean="0">
                <a:ea typeface="굴림체"/>
              </a:rPr>
              <a:t> can reproduce the theory prediction well.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400" dirty="0" smtClean="0">
                <a:ea typeface="굴림체"/>
              </a:rPr>
              <a:t>The potential for mass measurement is also tested with the same top decay sample considering cuts, detector effects, and realistic statistics, and it gives a reasonable result.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400" dirty="0" smtClean="0">
                <a:ea typeface="굴림체"/>
              </a:rPr>
              <a:t>Various applications are possible such as mass measurement and determination of decay topologies.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971800"/>
            <a:ext cx="84968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Thank you for your attention</a:t>
            </a:r>
            <a:endParaRPr lang="en-US" sz="48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24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299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Mass-sensitivity of fitting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9886" y="2362200"/>
            <a:ext cx="3044914" cy="191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362200"/>
            <a:ext cx="3048000" cy="191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8552" y="4343401"/>
            <a:ext cx="3016248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454936" y="2895600"/>
            <a:ext cx="150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m</a:t>
            </a:r>
            <a:r>
              <a:rPr lang="en-US" baseline="-25000" dirty="0" err="1" smtClean="0"/>
              <a:t>top</a:t>
            </a:r>
            <a:r>
              <a:rPr lang="en-US" dirty="0" smtClean="0"/>
              <a:t>=173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93536" y="2907268"/>
            <a:ext cx="157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m</a:t>
            </a:r>
            <a:r>
              <a:rPr lang="en-US" baseline="-25000" dirty="0" err="1" smtClean="0"/>
              <a:t>top</a:t>
            </a:r>
            <a:r>
              <a:rPr lang="en-US" dirty="0" smtClean="0"/>
              <a:t>=700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38400" y="4888468"/>
            <a:ext cx="1419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m</a:t>
            </a:r>
            <a:r>
              <a:rPr lang="en-US" baseline="-25000" dirty="0" err="1" smtClean="0"/>
              <a:t>top</a:t>
            </a:r>
            <a:r>
              <a:rPr lang="en-US" dirty="0" smtClean="0"/>
              <a:t>=1.4 </a:t>
            </a:r>
            <a:r>
              <a:rPr lang="en-US" dirty="0" err="1" smtClean="0"/>
              <a:t>TeV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686050"/>
            <a:ext cx="29241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25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6391224" cy="445829"/>
            <a:chOff x="304800" y="2038290"/>
            <a:chExt cx="6391224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62388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NLO effect, </a:t>
              </a:r>
              <a:r>
                <a:rPr lang="en-US" sz="2000" b="1" dirty="0" err="1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combinatorics</a:t>
              </a:r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, and production mechanism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2860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Neglect hard radiation from bottom quarks </a:t>
            </a:r>
            <a:r>
              <a:rPr lang="en-US" sz="1600" dirty="0" smtClean="0">
                <a:ea typeface="굴림체"/>
              </a:rPr>
              <a:t>→ suppressed by       + jet-veto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>
              <a:ea typeface="굴림체"/>
            </a:endParaRP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>
              <a:ea typeface="굴림체"/>
            </a:endParaRP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>
              <a:ea typeface="굴림체"/>
            </a:endParaRP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>
              <a:ea typeface="굴림체"/>
            </a:endParaRP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>
                <a:ea typeface="굴림체"/>
              </a:rPr>
              <a:t>Safe from soft </a:t>
            </a:r>
            <a:r>
              <a:rPr lang="en-US" sz="1600" dirty="0" smtClean="0"/>
              <a:t>radiation off bottom 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Safe from initial state radiation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No </a:t>
            </a:r>
            <a:r>
              <a:rPr lang="en-US" sz="1600" dirty="0" err="1" smtClean="0"/>
              <a:t>combinatorics</a:t>
            </a: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Independent of production mechanism as far as the mother particles are </a:t>
            </a:r>
            <a:r>
              <a:rPr lang="en-US" sz="1600" dirty="0" err="1" smtClean="0"/>
              <a:t>unpolarized</a:t>
            </a:r>
            <a:r>
              <a:rPr lang="en-US" sz="1600" dirty="0" smtClean="0"/>
              <a:t> 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     (cf. matrix element method)</a:t>
            </a:r>
            <a:endParaRPr lang="en-US" sz="1400" dirty="0" smtClean="0"/>
          </a:p>
        </p:txBody>
      </p:sp>
      <p:pic>
        <p:nvPicPr>
          <p:cNvPr id="11" name="그림 10" descr="CodeCogsEq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79225" y="2385950"/>
            <a:ext cx="180975" cy="31432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26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34339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Three-body decay kinematics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81275"/>
            <a:ext cx="32099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590800"/>
            <a:ext cx="3200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868483" y="5562600"/>
            <a:ext cx="1484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2-body decay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59483" y="5574268"/>
            <a:ext cx="1484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3-body decay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2</a:t>
            </a:fld>
            <a:r>
              <a:rPr lang="en-US" smtClean="0"/>
              <a:t>-</a:t>
            </a:r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grpSp>
        <p:nvGrpSpPr>
          <p:cNvPr id="11" name="그룹 10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8" name="직사각형 7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타원 8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" y="2038290"/>
              <a:ext cx="3255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Two-body decay kinematics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Corbel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04800" y="2286000"/>
            <a:ext cx="853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accent1"/>
                </a:solidFill>
                <a:latin typeface="Narkisim" pitchFamily="34" charset="-79"/>
                <a:cs typeface="Narkisim" pitchFamily="34" charset="-79"/>
              </a:rPr>
              <a:t>A simple 2-body decay of a heavy resonance </a:t>
            </a:r>
            <a:r>
              <a:rPr lang="en-US" sz="1600" i="1" u="sng" dirty="0" smtClean="0">
                <a:solidFill>
                  <a:schemeClr val="accent1"/>
                </a:solidFill>
                <a:latin typeface="Narkisim" pitchFamily="34" charset="-79"/>
                <a:cs typeface="Narkisim" pitchFamily="34" charset="-79"/>
              </a:rPr>
              <a:t>B</a:t>
            </a:r>
            <a:r>
              <a:rPr lang="en-US" sz="1600" u="sng" dirty="0" smtClean="0">
                <a:solidFill>
                  <a:schemeClr val="accent1"/>
                </a:solidFill>
                <a:latin typeface="Narkisim" pitchFamily="34" charset="-79"/>
                <a:cs typeface="Narkisim" pitchFamily="34" charset="-79"/>
              </a:rPr>
              <a:t> into (massive invisible) </a:t>
            </a:r>
            <a:r>
              <a:rPr lang="en-US" sz="1600" i="1" u="sng" dirty="0" smtClean="0">
                <a:solidFill>
                  <a:schemeClr val="accent1"/>
                </a:solidFill>
                <a:latin typeface="Narkisim" pitchFamily="34" charset="-79"/>
                <a:cs typeface="Narkisim" pitchFamily="34" charset="-79"/>
              </a:rPr>
              <a:t>A</a:t>
            </a:r>
            <a:r>
              <a:rPr lang="en-US" sz="1600" u="sng" dirty="0" smtClean="0">
                <a:solidFill>
                  <a:schemeClr val="accent1"/>
                </a:solidFill>
                <a:latin typeface="Narkisim" pitchFamily="34" charset="-79"/>
                <a:cs typeface="Narkisim" pitchFamily="34" charset="-79"/>
              </a:rPr>
              <a:t> and </a:t>
            </a:r>
            <a:r>
              <a:rPr lang="en-US" sz="1600" u="sng" dirty="0" err="1" smtClean="0">
                <a:solidFill>
                  <a:schemeClr val="accent1"/>
                </a:solidFill>
                <a:latin typeface="Narkisim" pitchFamily="34" charset="-79"/>
                <a:cs typeface="Narkisim" pitchFamily="34" charset="-79"/>
              </a:rPr>
              <a:t>massless</a:t>
            </a:r>
            <a:r>
              <a:rPr lang="en-US" sz="1600" u="sng" dirty="0" smtClean="0">
                <a:solidFill>
                  <a:schemeClr val="accent1"/>
                </a:solidFill>
                <a:latin typeface="Narkisim" pitchFamily="34" charset="-79"/>
                <a:cs typeface="Narkisim" pitchFamily="34" charset="-79"/>
              </a:rPr>
              <a:t> visible </a:t>
            </a:r>
            <a:r>
              <a:rPr lang="en-US" sz="1600" i="1" u="sng" dirty="0" smtClean="0">
                <a:solidFill>
                  <a:schemeClr val="accent1"/>
                </a:solidFill>
                <a:latin typeface="Narkisim" pitchFamily="34" charset="-79"/>
                <a:cs typeface="Narkisim" pitchFamily="34" charset="-79"/>
              </a:rPr>
              <a:t>a</a:t>
            </a:r>
            <a:endParaRPr lang="en-US" sz="1600" i="1" u="sng" dirty="0">
              <a:solidFill>
                <a:schemeClr val="accent1"/>
              </a:solidFill>
              <a:latin typeface="Narkisim" pitchFamily="34" charset="-79"/>
              <a:cs typeface="Narkisim" pitchFamily="34" charset="-79"/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304800" y="2743200"/>
            <a:ext cx="2819400" cy="3505200"/>
            <a:chOff x="304800" y="2743200"/>
            <a:chExt cx="2819400" cy="3505200"/>
          </a:xfrm>
        </p:grpSpPr>
        <p:sp>
          <p:nvSpPr>
            <p:cNvPr id="13" name="타원 12"/>
            <p:cNvSpPr/>
            <p:nvPr/>
          </p:nvSpPr>
          <p:spPr>
            <a:xfrm>
              <a:off x="1371600" y="4572000"/>
              <a:ext cx="533400" cy="533400"/>
            </a:xfrm>
            <a:prstGeom prst="ellipse">
              <a:avLst/>
            </a:prstGeom>
            <a:gradFill flip="none" rotWithShape="1">
              <a:gsLst>
                <a:gs pos="90000">
                  <a:schemeClr val="bg1"/>
                </a:gs>
                <a:gs pos="0">
                  <a:srgbClr val="0070C0"/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/>
            </a:scene3d>
            <a:sp3d prstMaterial="flat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타원 13"/>
            <p:cNvSpPr/>
            <p:nvPr/>
          </p:nvSpPr>
          <p:spPr>
            <a:xfrm>
              <a:off x="2209800" y="3810000"/>
              <a:ext cx="381000" cy="381000"/>
            </a:xfrm>
            <a:prstGeom prst="ellipse">
              <a:avLst/>
            </a:prstGeom>
            <a:gradFill flip="none" rotWithShape="1">
              <a:gsLst>
                <a:gs pos="90000">
                  <a:schemeClr val="bg1"/>
                </a:gs>
                <a:gs pos="0">
                  <a:srgbClr val="FF0000"/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/>
            </a:scene3d>
            <a:sp3d prstMaterial="flat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a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5" name="타원 14"/>
            <p:cNvSpPr/>
            <p:nvPr/>
          </p:nvSpPr>
          <p:spPr>
            <a:xfrm>
              <a:off x="685800" y="5486400"/>
              <a:ext cx="381000" cy="381000"/>
            </a:xfrm>
            <a:prstGeom prst="ellipse">
              <a:avLst/>
            </a:prstGeom>
            <a:gradFill flip="none" rotWithShape="1">
              <a:gsLst>
                <a:gs pos="90000">
                  <a:schemeClr val="bg1"/>
                </a:gs>
                <a:gs pos="0">
                  <a:srgbClr val="FF0000"/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/>
            </a:scene3d>
            <a:sp3d prstMaterial="flat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A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직선 화살표 연결선 16"/>
            <p:cNvCxnSpPr>
              <a:stCxn id="13" idx="7"/>
              <a:endCxn id="14" idx="3"/>
            </p:cNvCxnSpPr>
            <p:nvPr/>
          </p:nvCxnSpPr>
          <p:spPr>
            <a:xfrm rot="5400000" flipH="1" flipV="1">
              <a:off x="1788785" y="4173305"/>
              <a:ext cx="514911" cy="438711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화살표 연결선 19"/>
            <p:cNvCxnSpPr>
              <a:stCxn id="13" idx="3"/>
              <a:endCxn id="15" idx="7"/>
            </p:cNvCxnSpPr>
            <p:nvPr/>
          </p:nvCxnSpPr>
          <p:spPr>
            <a:xfrm rot="5400000">
              <a:off x="972905" y="5065385"/>
              <a:ext cx="514911" cy="438711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모서리가 둥근 직사각형 22"/>
            <p:cNvSpPr/>
            <p:nvPr/>
          </p:nvSpPr>
          <p:spPr>
            <a:xfrm>
              <a:off x="304800" y="2743200"/>
              <a:ext cx="2819400" cy="685800"/>
            </a:xfrm>
            <a:prstGeom prst="roundRect">
              <a:avLst>
                <a:gd name="adj" fmla="val 11850"/>
              </a:avLst>
            </a:prstGeom>
            <a:solidFill>
              <a:srgbClr val="CAF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304800" y="3261363"/>
              <a:ext cx="2819400" cy="167637"/>
            </a:xfrm>
            <a:prstGeom prst="rect">
              <a:avLst/>
            </a:prstGeom>
            <a:solidFill>
              <a:srgbClr val="CAF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모서리가 둥근 직사각형 21"/>
            <p:cNvSpPr/>
            <p:nvPr/>
          </p:nvSpPr>
          <p:spPr>
            <a:xfrm>
              <a:off x="304800" y="2743200"/>
              <a:ext cx="2819400" cy="3505200"/>
            </a:xfrm>
            <a:prstGeom prst="roundRect">
              <a:avLst>
                <a:gd name="adj" fmla="val 3516"/>
              </a:avLst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1000" y="2768025"/>
              <a:ext cx="2667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 Black" pitchFamily="34" charset="0"/>
                </a:rPr>
                <a:t>Rest frame of </a:t>
              </a:r>
            </a:p>
            <a:p>
              <a:r>
                <a:rPr lang="en-US" sz="1600" dirty="0">
                  <a:latin typeface="Arial Black" pitchFamily="34" charset="0"/>
                </a:rPr>
                <a:t> </a:t>
              </a:r>
              <a:r>
                <a:rPr lang="en-US" sz="1600" dirty="0" smtClean="0">
                  <a:latin typeface="Arial Black" pitchFamily="34" charset="0"/>
                </a:rPr>
                <a:t>           particle </a:t>
              </a:r>
              <a:r>
                <a:rPr lang="en-US" sz="1600" i="1" dirty="0" smtClean="0">
                  <a:latin typeface="Arial Black" pitchFamily="34" charset="0"/>
                </a:rPr>
                <a:t>B</a:t>
              </a:r>
              <a:endParaRPr lang="en-US" sz="1600" i="1" dirty="0">
                <a:latin typeface="Arial Black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429000" y="27432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Energy of visible particle </a:t>
            </a:r>
            <a:r>
              <a:rPr lang="en-US" sz="1600" i="1" dirty="0" smtClean="0"/>
              <a:t>a</a:t>
            </a:r>
            <a:r>
              <a:rPr lang="en-US" sz="1600" dirty="0" smtClean="0"/>
              <a:t> is fixed,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Its expression depends </a:t>
            </a:r>
            <a:r>
              <a:rPr lang="en-US" sz="1600" i="1" dirty="0" smtClean="0"/>
              <a:t>only</a:t>
            </a:r>
            <a:r>
              <a:rPr lang="en-US" sz="1600" dirty="0" smtClean="0"/>
              <a:t> on the masses of particles </a:t>
            </a:r>
            <a:r>
              <a:rPr lang="en-US" sz="1600" i="1" dirty="0" smtClean="0"/>
              <a:t>A</a:t>
            </a:r>
            <a:r>
              <a:rPr lang="en-US" sz="1600" dirty="0" smtClean="0"/>
              <a:t> and </a:t>
            </a:r>
            <a:r>
              <a:rPr lang="en-US" sz="1600" i="1" dirty="0" smtClean="0"/>
              <a:t>B,</a:t>
            </a:r>
          </a:p>
        </p:txBody>
      </p:sp>
      <p:pic>
        <p:nvPicPr>
          <p:cNvPr id="34" name="그림 33" descr="CodeCogsEq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886200"/>
            <a:ext cx="1181100" cy="40005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429000" y="4343400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i="1" dirty="0" smtClean="0"/>
              <a:t>E*</a:t>
            </a:r>
            <a:r>
              <a:rPr lang="en-US" sz="1600" dirty="0" smtClean="0"/>
              <a:t>: Energy of visible particle measured in the rest frame of particle </a:t>
            </a:r>
            <a:r>
              <a:rPr lang="en-US" sz="1600" i="1" dirty="0" smtClean="0"/>
              <a:t>B,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i="1" dirty="0" smtClean="0"/>
              <a:t>E* </a:t>
            </a:r>
            <a:r>
              <a:rPr lang="en-US" sz="1600" dirty="0" smtClean="0"/>
              <a:t>is measured, mass of </a:t>
            </a:r>
            <a:r>
              <a:rPr lang="en-US" sz="1600" i="1" dirty="0" smtClean="0"/>
              <a:t>A</a:t>
            </a:r>
            <a:r>
              <a:rPr lang="en-US" sz="1600" dirty="0" smtClean="0"/>
              <a:t> is known </a:t>
            </a:r>
            <a:r>
              <a:rPr lang="en-US" sz="1600" dirty="0" smtClean="0">
                <a:ea typeface="굴림체"/>
              </a:rPr>
              <a:t>→ </a:t>
            </a:r>
            <a:r>
              <a:rPr lang="en-US" sz="1600" b="1" u="sng" dirty="0" smtClean="0">
                <a:solidFill>
                  <a:srgbClr val="FF0000"/>
                </a:solidFill>
                <a:ea typeface="굴림체"/>
              </a:rPr>
              <a:t>mass of </a:t>
            </a:r>
            <a:r>
              <a:rPr lang="en-US" sz="1600" b="1" i="1" u="sng" dirty="0" smtClean="0">
                <a:solidFill>
                  <a:srgbClr val="FF0000"/>
                </a:solidFill>
                <a:ea typeface="굴림체"/>
              </a:rPr>
              <a:t>B</a:t>
            </a:r>
            <a:r>
              <a:rPr lang="en-US" sz="1600" b="1" u="sng" dirty="0" smtClean="0">
                <a:solidFill>
                  <a:srgbClr val="FF0000"/>
                </a:solidFill>
                <a:ea typeface="굴림체"/>
              </a:rPr>
              <a:t> can be measured!</a:t>
            </a:r>
            <a:r>
              <a:rPr lang="en-US" sz="1600" dirty="0" smtClean="0">
                <a:ea typeface="굴림체"/>
              </a:rPr>
              <a:t> and vice versa.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>
                <a:ea typeface="굴림체"/>
              </a:rPr>
              <a:t>It would be great to go to this special frame.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원호 33"/>
          <p:cNvSpPr/>
          <p:nvPr/>
        </p:nvSpPr>
        <p:spPr>
          <a:xfrm>
            <a:off x="838200" y="4267200"/>
            <a:ext cx="762000" cy="1219200"/>
          </a:xfrm>
          <a:prstGeom prst="arc">
            <a:avLst>
              <a:gd name="adj1" fmla="val 1804526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3</a:t>
            </a:fld>
            <a:r>
              <a:rPr lang="en-US" smtClean="0"/>
              <a:t>-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3255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Two-body decay kinematics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Corbe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286000"/>
            <a:ext cx="853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accent1"/>
                </a:solidFill>
                <a:latin typeface="Narkisim" pitchFamily="34" charset="-79"/>
                <a:cs typeface="Narkisim" pitchFamily="34" charset="-79"/>
              </a:rPr>
              <a:t>A simple 2-body decay of a heavy resonance </a:t>
            </a:r>
            <a:r>
              <a:rPr lang="en-US" sz="1600" i="1" u="sng" dirty="0" smtClean="0">
                <a:solidFill>
                  <a:schemeClr val="accent1"/>
                </a:solidFill>
                <a:latin typeface="Narkisim" pitchFamily="34" charset="-79"/>
                <a:cs typeface="Narkisim" pitchFamily="34" charset="-79"/>
              </a:rPr>
              <a:t>B</a:t>
            </a:r>
            <a:r>
              <a:rPr lang="en-US" sz="1600" u="sng" dirty="0" smtClean="0">
                <a:solidFill>
                  <a:schemeClr val="accent1"/>
                </a:solidFill>
                <a:latin typeface="Narkisim" pitchFamily="34" charset="-79"/>
                <a:cs typeface="Narkisim" pitchFamily="34" charset="-79"/>
              </a:rPr>
              <a:t> into (massive invisible) </a:t>
            </a:r>
            <a:r>
              <a:rPr lang="en-US" sz="1600" i="1" u="sng" dirty="0" smtClean="0">
                <a:solidFill>
                  <a:schemeClr val="accent1"/>
                </a:solidFill>
                <a:latin typeface="Narkisim" pitchFamily="34" charset="-79"/>
                <a:cs typeface="Narkisim" pitchFamily="34" charset="-79"/>
              </a:rPr>
              <a:t>A</a:t>
            </a:r>
            <a:r>
              <a:rPr lang="en-US" sz="1600" u="sng" dirty="0" smtClean="0">
                <a:solidFill>
                  <a:schemeClr val="accent1"/>
                </a:solidFill>
                <a:latin typeface="Narkisim" pitchFamily="34" charset="-79"/>
                <a:cs typeface="Narkisim" pitchFamily="34" charset="-79"/>
              </a:rPr>
              <a:t> and </a:t>
            </a:r>
            <a:r>
              <a:rPr lang="en-US" sz="1600" u="sng" dirty="0" err="1" smtClean="0">
                <a:solidFill>
                  <a:schemeClr val="accent1"/>
                </a:solidFill>
                <a:latin typeface="Narkisim" pitchFamily="34" charset="-79"/>
                <a:cs typeface="Narkisim" pitchFamily="34" charset="-79"/>
              </a:rPr>
              <a:t>massless</a:t>
            </a:r>
            <a:r>
              <a:rPr lang="en-US" sz="1600" u="sng" dirty="0" smtClean="0">
                <a:solidFill>
                  <a:schemeClr val="accent1"/>
                </a:solidFill>
                <a:latin typeface="Narkisim" pitchFamily="34" charset="-79"/>
                <a:cs typeface="Narkisim" pitchFamily="34" charset="-79"/>
              </a:rPr>
              <a:t> visible </a:t>
            </a:r>
            <a:r>
              <a:rPr lang="en-US" sz="1600" i="1" u="sng" dirty="0" smtClean="0">
                <a:solidFill>
                  <a:schemeClr val="accent1"/>
                </a:solidFill>
                <a:latin typeface="Narkisim" pitchFamily="34" charset="-79"/>
                <a:cs typeface="Narkisim" pitchFamily="34" charset="-79"/>
              </a:rPr>
              <a:t>a</a:t>
            </a:r>
            <a:endParaRPr lang="en-US" sz="1600" i="1" u="sng" dirty="0">
              <a:solidFill>
                <a:schemeClr val="accent1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838200" y="4572000"/>
            <a:ext cx="533400" cy="533400"/>
          </a:xfrm>
          <a:prstGeom prst="ellipse">
            <a:avLst/>
          </a:prstGeom>
          <a:gradFill flip="none" rotWithShape="1">
            <a:gsLst>
              <a:gs pos="90000">
                <a:schemeClr val="bg1"/>
              </a:gs>
              <a:gs pos="0">
                <a:srgbClr val="0070C0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15" name="직선 화살표 연결선 14"/>
          <p:cNvCxnSpPr>
            <a:stCxn id="12" idx="7"/>
            <a:endCxn id="22" idx="3"/>
          </p:cNvCxnSpPr>
          <p:nvPr/>
        </p:nvCxnSpPr>
        <p:spPr>
          <a:xfrm flipV="1">
            <a:off x="1293485" y="4135204"/>
            <a:ext cx="1276911" cy="514911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>
            <a:stCxn id="12" idx="3"/>
            <a:endCxn id="21" idx="0"/>
          </p:cNvCxnSpPr>
          <p:nvPr/>
        </p:nvCxnSpPr>
        <p:spPr>
          <a:xfrm>
            <a:off x="916315" y="5027285"/>
            <a:ext cx="493385" cy="535315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모서리가 둥근 직사각형 16"/>
          <p:cNvSpPr/>
          <p:nvPr/>
        </p:nvSpPr>
        <p:spPr>
          <a:xfrm>
            <a:off x="304800" y="2743200"/>
            <a:ext cx="2819400" cy="685800"/>
          </a:xfrm>
          <a:prstGeom prst="roundRect">
            <a:avLst>
              <a:gd name="adj" fmla="val 11850"/>
            </a:avLst>
          </a:prstGeom>
          <a:solidFill>
            <a:srgbClr val="CAF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직사각형 17"/>
          <p:cNvSpPr/>
          <p:nvPr/>
        </p:nvSpPr>
        <p:spPr>
          <a:xfrm>
            <a:off x="304800" y="3261363"/>
            <a:ext cx="2819400" cy="167637"/>
          </a:xfrm>
          <a:prstGeom prst="rect">
            <a:avLst/>
          </a:prstGeom>
          <a:solidFill>
            <a:srgbClr val="CAF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304800" y="2743200"/>
            <a:ext cx="2819400" cy="3505200"/>
          </a:xfrm>
          <a:prstGeom prst="roundRect">
            <a:avLst>
              <a:gd name="adj" fmla="val 3516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2895600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 Black" pitchFamily="34" charset="0"/>
              </a:rPr>
              <a:t>Laboratory frame</a:t>
            </a:r>
          </a:p>
        </p:txBody>
      </p:sp>
      <p:sp>
        <p:nvSpPr>
          <p:cNvPr id="21" name="타원 20"/>
          <p:cNvSpPr/>
          <p:nvPr/>
        </p:nvSpPr>
        <p:spPr>
          <a:xfrm>
            <a:off x="1219200" y="5562600"/>
            <a:ext cx="381000" cy="381000"/>
          </a:xfrm>
          <a:prstGeom prst="ellipse">
            <a:avLst/>
          </a:prstGeom>
          <a:gradFill flip="none" rotWithShape="1">
            <a:gsLst>
              <a:gs pos="90000">
                <a:schemeClr val="bg1"/>
              </a:gs>
              <a:gs pos="0">
                <a:srgbClr val="FF0000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A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2514600" y="3810000"/>
            <a:ext cx="381000" cy="381000"/>
          </a:xfrm>
          <a:prstGeom prst="ellipse">
            <a:avLst/>
          </a:prstGeom>
          <a:gradFill flip="none" rotWithShape="1">
            <a:gsLst>
              <a:gs pos="90000">
                <a:schemeClr val="bg1"/>
              </a:gs>
              <a:gs pos="0">
                <a:srgbClr val="FF0000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a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>
          <a:xfrm rot="5400000" flipH="1" flipV="1">
            <a:off x="1257300" y="4152900"/>
            <a:ext cx="514911" cy="43871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 rot="5400000">
            <a:off x="419100" y="5085789"/>
            <a:ext cx="514911" cy="43871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오른쪽 화살표 27"/>
          <p:cNvSpPr/>
          <p:nvPr/>
        </p:nvSpPr>
        <p:spPr>
          <a:xfrm>
            <a:off x="1447800" y="4800600"/>
            <a:ext cx="838200" cy="15240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286000" y="45382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i="1" dirty="0" smtClean="0">
                <a:ea typeface="굴림체"/>
              </a:rPr>
              <a:t>β</a:t>
            </a:r>
            <a:endParaRPr lang="en-US" sz="1600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3429000" y="27432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Energy of particle </a:t>
            </a:r>
            <a:r>
              <a:rPr lang="en-US" sz="1600" i="1" dirty="0" smtClean="0"/>
              <a:t>a</a:t>
            </a:r>
            <a:r>
              <a:rPr lang="en-US" sz="1600" dirty="0" smtClean="0"/>
              <a:t> should be Lorentz-transformed,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Its expression depends on the masses of particles </a:t>
            </a:r>
            <a:r>
              <a:rPr lang="en-US" sz="1600" i="1" dirty="0" smtClean="0"/>
              <a:t>A</a:t>
            </a:r>
            <a:r>
              <a:rPr lang="en-US" sz="1600" dirty="0" smtClean="0"/>
              <a:t> and </a:t>
            </a:r>
            <a:r>
              <a:rPr lang="en-US" sz="1600" i="1" dirty="0" smtClean="0"/>
              <a:t>B plus </a:t>
            </a:r>
            <a:r>
              <a:rPr lang="en-US" sz="1600" b="1" dirty="0" smtClean="0">
                <a:solidFill>
                  <a:srgbClr val="FF0000"/>
                </a:solidFill>
              </a:rPr>
              <a:t>boost factor                            </a:t>
            </a:r>
            <a:r>
              <a:rPr lang="en-US" sz="1600" dirty="0" smtClean="0"/>
              <a:t>and</a:t>
            </a:r>
            <a:r>
              <a:rPr lang="en-US" sz="1600" b="1" dirty="0" smtClean="0">
                <a:solidFill>
                  <a:srgbClr val="FF0000"/>
                </a:solidFill>
              </a:rPr>
              <a:t> emission angle </a:t>
            </a:r>
            <a:r>
              <a:rPr lang="en-US" sz="1600" dirty="0" smtClean="0"/>
              <a:t>of particle </a:t>
            </a:r>
            <a:r>
              <a:rPr lang="en-US" sz="1600" i="1" dirty="0" smtClean="0"/>
              <a:t>a</a:t>
            </a:r>
            <a:r>
              <a:rPr lang="en-US" sz="1600" dirty="0" smtClean="0"/>
              <a:t> from the axis of </a:t>
            </a:r>
            <a:r>
              <a:rPr lang="en-US" sz="1600" b="1" dirty="0" smtClean="0">
                <a:solidFill>
                  <a:srgbClr val="FF0000"/>
                </a:solidFill>
              </a:rPr>
              <a:t>   </a:t>
            </a:r>
            <a:r>
              <a:rPr lang="en-US" sz="1600" dirty="0" smtClean="0"/>
              <a:t>,</a:t>
            </a:r>
          </a:p>
        </p:txBody>
      </p:sp>
      <p:pic>
        <p:nvPicPr>
          <p:cNvPr id="38" name="그림 37" descr="CodeCogsEqn 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8325" y="3617025"/>
            <a:ext cx="1152525" cy="21907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943600" y="39286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i="1" dirty="0" smtClean="0">
                <a:ea typeface="굴림체"/>
              </a:rPr>
              <a:t>β</a:t>
            </a:r>
            <a:endParaRPr lang="en-US" sz="1600" i="1" dirty="0"/>
          </a:p>
        </p:txBody>
      </p:sp>
      <p:grpSp>
        <p:nvGrpSpPr>
          <p:cNvPr id="46" name="그룹 45"/>
          <p:cNvGrpSpPr/>
          <p:nvPr/>
        </p:nvGrpSpPr>
        <p:grpSpPr>
          <a:xfrm>
            <a:off x="4114800" y="4343400"/>
            <a:ext cx="3886200" cy="381000"/>
            <a:chOff x="4114800" y="4255325"/>
            <a:chExt cx="3886200" cy="381000"/>
          </a:xfrm>
        </p:grpSpPr>
        <p:sp>
          <p:nvSpPr>
            <p:cNvPr id="45" name="직사각형 44"/>
            <p:cNvSpPr/>
            <p:nvPr/>
          </p:nvSpPr>
          <p:spPr>
            <a:xfrm>
              <a:off x="4114800" y="4255325"/>
              <a:ext cx="3886200" cy="381000"/>
            </a:xfrm>
            <a:prstGeom prst="rect">
              <a:avLst/>
            </a:prstGeom>
            <a:solidFill>
              <a:srgbClr val="FEDBD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그림 39" descr="CodeCogsEqn (2)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67200" y="4317300"/>
              <a:ext cx="3571875" cy="219075"/>
            </a:xfrm>
            <a:prstGeom prst="rect">
              <a:avLst/>
            </a:prstGeom>
          </p:spPr>
        </p:pic>
      </p:grpSp>
      <p:sp>
        <p:nvSpPr>
          <p:cNvPr id="41" name="TextBox 40"/>
          <p:cNvSpPr txBox="1"/>
          <p:nvPr/>
        </p:nvSpPr>
        <p:spPr>
          <a:xfrm>
            <a:off x="3429000" y="4667071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Energy of particle </a:t>
            </a:r>
            <a:r>
              <a:rPr lang="en-US" sz="1600" i="1" dirty="0" smtClean="0"/>
              <a:t>a</a:t>
            </a:r>
            <a:r>
              <a:rPr lang="en-US" sz="1600" dirty="0" smtClean="0"/>
              <a:t> measured in the lab is no longer fixed, but a function of          . </a:t>
            </a:r>
            <a:r>
              <a:rPr lang="en-US" sz="1600" dirty="0" smtClean="0">
                <a:ea typeface="굴림체"/>
              </a:rPr>
              <a:t>→ We get a distribution  due to variation in         . → information loss? 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pic>
        <p:nvPicPr>
          <p:cNvPr id="42" name="그림 41" descr="CodeCogsEqn (3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4950" y="5205350"/>
            <a:ext cx="361950" cy="161925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3352800" y="5739825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u="sng" dirty="0" smtClean="0">
                <a:solidFill>
                  <a:srgbClr val="FF0000"/>
                </a:solidFill>
              </a:rPr>
              <a:t>No need to get disappointed!</a:t>
            </a:r>
          </a:p>
          <a:p>
            <a:pPr algn="ctr"/>
            <a:r>
              <a:rPr lang="en-US" sz="1600" b="1" i="1" u="sng" dirty="0" smtClean="0">
                <a:solidFill>
                  <a:srgbClr val="FF0000"/>
                </a:solidFill>
              </a:rPr>
              <a:t>Peak of such an energy distribution = rest frame energy</a:t>
            </a:r>
            <a:endParaRPr lang="en-US" sz="1600" b="1" i="1" u="sng" dirty="0">
              <a:solidFill>
                <a:srgbClr val="FF0000"/>
              </a:solidFill>
            </a:endParaRPr>
          </a:p>
        </p:txBody>
      </p:sp>
      <p:pic>
        <p:nvPicPr>
          <p:cNvPr id="35" name="그림 34" descr="CodeCogsEqn (66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76400" y="4600575"/>
            <a:ext cx="142875" cy="123825"/>
          </a:xfrm>
          <a:prstGeom prst="rect">
            <a:avLst/>
          </a:prstGeom>
        </p:spPr>
      </p:pic>
      <p:pic>
        <p:nvPicPr>
          <p:cNvPr id="44" name="그림 43" descr="CodeCogsEqn (3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3625" y="5553075"/>
            <a:ext cx="361950" cy="161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4</a:t>
            </a:fld>
            <a:r>
              <a:rPr lang="en-US" smtClean="0"/>
              <a:t>-</a:t>
            </a:r>
            <a:endParaRPr 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lang="en-US" sz="3200" dirty="0" smtClean="0"/>
              <a:t>Notations/assumptions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Existence of peak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lang="en-US" sz="3200" dirty="0" smtClean="0"/>
              <a:t>Fitting function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 of principle: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top mass measurement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lang="en-US" sz="3200" dirty="0" smtClean="0"/>
              <a:t>Applications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Notations/assumptions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5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12987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Notations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Corbe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2860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Starred quantities </a:t>
            </a:r>
            <a:r>
              <a:rPr lang="en-US" sz="1600" dirty="0" smtClean="0">
                <a:ea typeface="굴림체"/>
              </a:rPr>
              <a:t>→ measured in the rest frame of the associated mother particle</a:t>
            </a: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    : Lorentz boost factor of the mother particle in the lab frame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        : probability distribution/density of boosts of mother particles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         : energy distribution of visible particle in the lab frame </a:t>
            </a:r>
            <a:endParaRPr lang="en-US" sz="1600" dirty="0"/>
          </a:p>
        </p:txBody>
      </p:sp>
      <p:grpSp>
        <p:nvGrpSpPr>
          <p:cNvPr id="11" name="그룹 10"/>
          <p:cNvGrpSpPr/>
          <p:nvPr/>
        </p:nvGrpSpPr>
        <p:grpSpPr>
          <a:xfrm>
            <a:off x="304800" y="4080511"/>
            <a:ext cx="4267200" cy="445829"/>
            <a:chOff x="304800" y="2038290"/>
            <a:chExt cx="4267200" cy="445829"/>
          </a:xfrm>
        </p:grpSpPr>
        <p:sp>
          <p:nvSpPr>
            <p:cNvPr id="12" name="직사각형 11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7200" y="2038290"/>
              <a:ext cx="16257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Assumptions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Corbel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4800" y="460254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Visible particle (denoted by </a:t>
            </a:r>
            <a:r>
              <a:rPr lang="en-US" sz="1600" i="1" dirty="0" smtClean="0"/>
              <a:t>a</a:t>
            </a:r>
            <a:r>
              <a:rPr lang="en-US" sz="1600" dirty="0" smtClean="0"/>
              <a:t>) is </a:t>
            </a:r>
            <a:r>
              <a:rPr lang="en-US" sz="1600" dirty="0" err="1" smtClean="0"/>
              <a:t>massless</a:t>
            </a:r>
            <a:r>
              <a:rPr lang="en-US" sz="1600" dirty="0" smtClean="0"/>
              <a:t>,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Mother particles (denoted by </a:t>
            </a:r>
            <a:r>
              <a:rPr lang="en-US" sz="1600" i="1" dirty="0" smtClean="0"/>
              <a:t>B</a:t>
            </a:r>
            <a:r>
              <a:rPr lang="en-US" sz="1600" dirty="0" smtClean="0"/>
              <a:t>) should be produced </a:t>
            </a:r>
            <a:r>
              <a:rPr lang="en-US" sz="1600" i="1" dirty="0" err="1" smtClean="0"/>
              <a:t>un</a:t>
            </a:r>
            <a:r>
              <a:rPr lang="en-US" sz="1600" dirty="0" err="1" smtClean="0"/>
              <a:t>polarized</a:t>
            </a:r>
            <a:r>
              <a:rPr lang="en-US" sz="1600" dirty="0" smtClean="0"/>
              <a:t>, 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>
                <a:ea typeface="굴림체"/>
              </a:rPr>
              <a:t>        → either scalar or all polarization states equally produced</a:t>
            </a: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Boost distribution of mother particle is non-zero near          .</a:t>
            </a:r>
            <a:endParaRPr lang="en-US" sz="1600" dirty="0"/>
          </a:p>
        </p:txBody>
      </p:sp>
      <p:pic>
        <p:nvPicPr>
          <p:cNvPr id="16" name="그림 15" descr="CodeCogsEqn (4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25" y="2855025"/>
            <a:ext cx="95250" cy="114300"/>
          </a:xfrm>
          <a:prstGeom prst="rect">
            <a:avLst/>
          </a:prstGeom>
        </p:spPr>
      </p:pic>
      <p:pic>
        <p:nvPicPr>
          <p:cNvPr id="17" name="그림 16" descr="CodeCogsEqn (5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925" y="3171700"/>
            <a:ext cx="304800" cy="180975"/>
          </a:xfrm>
          <a:prstGeom prst="rect">
            <a:avLst/>
          </a:prstGeom>
        </p:spPr>
      </p:pic>
      <p:pic>
        <p:nvPicPr>
          <p:cNvPr id="18" name="그림 17" descr="CodeCogsEqn (6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" y="3588450"/>
            <a:ext cx="342900" cy="180975"/>
          </a:xfrm>
          <a:prstGeom prst="rect">
            <a:avLst/>
          </a:prstGeom>
        </p:spPr>
      </p:pic>
      <p:pic>
        <p:nvPicPr>
          <p:cNvPr id="19" name="그림 18" descr="CodeCogsEqn (7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7875" y="5891150"/>
            <a:ext cx="409575" cy="15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Existence of peak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6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23230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Step 1: flat variable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Corbe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2860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err="1" smtClean="0"/>
              <a:t>Unpolarized</a:t>
            </a:r>
            <a:r>
              <a:rPr lang="en-US" sz="1600" dirty="0" smtClean="0"/>
              <a:t> mother particles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     </a:t>
            </a:r>
            <a:r>
              <a:rPr lang="en-US" sz="1600" dirty="0" smtClean="0">
                <a:ea typeface="굴림체"/>
              </a:rPr>
              <a:t>→ No OVERALL preference of the direction 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>
                <a:ea typeface="굴림체"/>
              </a:rPr>
              <a:t>	 of emission    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>
                <a:ea typeface="굴림체"/>
              </a:rPr>
              <a:t>     →          is a flat variable .</a:t>
            </a:r>
            <a:endParaRPr lang="en-US" sz="1600" dirty="0" smtClean="0"/>
          </a:p>
          <a:p>
            <a:pPr marL="225425" indent="-225425">
              <a:lnSpc>
                <a:spcPct val="150000"/>
              </a:lnSpc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Lorentz-transformed energy of the visible particle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/>
              <a:t>     </a:t>
            </a:r>
            <a:r>
              <a:rPr lang="en-US" sz="1600" dirty="0" smtClean="0">
                <a:ea typeface="굴림체"/>
              </a:rPr>
              <a:t>→ </a:t>
            </a:r>
            <a:r>
              <a:rPr lang="en-US" sz="1600" i="1" dirty="0" smtClean="0">
                <a:ea typeface="굴림체"/>
              </a:rPr>
              <a:t>E</a:t>
            </a:r>
            <a:r>
              <a:rPr lang="en-US" sz="1600" dirty="0" smtClean="0">
                <a:ea typeface="굴림체"/>
              </a:rPr>
              <a:t> is also a </a:t>
            </a:r>
            <a:r>
              <a:rPr lang="en-US" sz="1600" b="1" i="1" dirty="0" smtClean="0">
                <a:solidFill>
                  <a:srgbClr val="FF0000"/>
                </a:solidFill>
                <a:ea typeface="굴림체"/>
              </a:rPr>
              <a:t>FLAT</a:t>
            </a:r>
            <a:r>
              <a:rPr lang="en-US" sz="1600" dirty="0" smtClean="0">
                <a:ea typeface="굴림체"/>
              </a:rPr>
              <a:t> variable.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>
                <a:ea typeface="굴림체"/>
              </a:rPr>
              <a:t>	→ The distribution in </a:t>
            </a:r>
            <a:r>
              <a:rPr lang="en-US" sz="1600" i="1" dirty="0" smtClean="0">
                <a:ea typeface="굴림체"/>
              </a:rPr>
              <a:t>E</a:t>
            </a:r>
            <a:r>
              <a:rPr lang="en-US" sz="1600" dirty="0" smtClean="0">
                <a:ea typeface="굴림체"/>
              </a:rPr>
              <a:t> is a simple </a:t>
            </a:r>
            <a:r>
              <a:rPr lang="en-US" sz="1600" b="1" u="sng" dirty="0" smtClean="0">
                <a:solidFill>
                  <a:srgbClr val="FF0000"/>
                </a:solidFill>
                <a:ea typeface="굴림체"/>
              </a:rPr>
              <a:t>rectangle/box </a:t>
            </a:r>
            <a:r>
              <a:rPr lang="en-US" sz="1600" dirty="0" smtClean="0">
                <a:ea typeface="굴림체"/>
              </a:rPr>
              <a:t>for any given boost factor.</a:t>
            </a: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/>
          </a:p>
        </p:txBody>
      </p:sp>
      <p:pic>
        <p:nvPicPr>
          <p:cNvPr id="11" name="그림 10" descr="CodeCogsEqn (8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5350" y="3581400"/>
            <a:ext cx="400050" cy="123825"/>
          </a:xfrm>
          <a:prstGeom prst="rect">
            <a:avLst/>
          </a:prstGeom>
        </p:spPr>
      </p:pic>
      <p:pic>
        <p:nvPicPr>
          <p:cNvPr id="12" name="그림 11" descr="CodeCogsEqn (9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6966" y="2133601"/>
            <a:ext cx="2172034" cy="2057399"/>
          </a:xfrm>
          <a:prstGeom prst="rect">
            <a:avLst/>
          </a:prstGeom>
        </p:spPr>
      </p:pic>
      <p:pic>
        <p:nvPicPr>
          <p:cNvPr id="13" name="그림 12" descr="CodeCogsEqn (10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15225" y="2838450"/>
            <a:ext cx="1019175" cy="361950"/>
          </a:xfrm>
          <a:prstGeom prst="rect">
            <a:avLst/>
          </a:prstGeom>
        </p:spPr>
      </p:pic>
      <p:pic>
        <p:nvPicPr>
          <p:cNvPr id="14" name="그림 13" descr="CodeCogsEqn (2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4610225"/>
            <a:ext cx="3571875" cy="219075"/>
          </a:xfrm>
          <a:prstGeom prst="rect">
            <a:avLst/>
          </a:prstGeom>
        </p:spPr>
      </p:pic>
      <p:pic>
        <p:nvPicPr>
          <p:cNvPr id="15" name="그림 14" descr="CodeCogsEqn (11)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52500" y="5729475"/>
            <a:ext cx="1562100" cy="44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Existence of peak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7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33185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Step 2: </a:t>
              </a:r>
              <a:r>
                <a:rPr lang="en-US" sz="2000" b="1" i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E*</a:t>
              </a:r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 is always included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Corbel" pitchFamily="34" charset="0"/>
              </a:endParaRPr>
            </a:p>
          </p:txBody>
        </p:sp>
      </p:grpSp>
      <p:pic>
        <p:nvPicPr>
          <p:cNvPr id="10" name="그림 9" descr="CodeCogsEqn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438400"/>
            <a:ext cx="3571875" cy="2190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4800" y="22860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>
                <a:ea typeface="굴림체"/>
              </a:rPr>
              <a:t>                           → 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Two observations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 smtClean="0"/>
              <a:t>Lower(upper) limit is always smaller(greater) than </a:t>
            </a:r>
            <a:r>
              <a:rPr lang="en-US" sz="1600" i="1" dirty="0" smtClean="0"/>
              <a:t>E*.</a:t>
            </a:r>
          </a:p>
          <a:p>
            <a:pPr marL="682625" lvl="1" indent="-225425">
              <a:lnSpc>
                <a:spcPct val="150000"/>
              </a:lnSpc>
            </a:pPr>
            <a:r>
              <a:rPr lang="en-US" sz="1600" i="1" dirty="0" smtClean="0">
                <a:ea typeface="굴림체"/>
              </a:rPr>
              <a:t>	 </a:t>
            </a:r>
            <a:r>
              <a:rPr lang="en-US" sz="1600" dirty="0" smtClean="0">
                <a:ea typeface="굴림체"/>
              </a:rPr>
              <a:t>→</a:t>
            </a:r>
            <a:r>
              <a:rPr lang="en-US" sz="1600" dirty="0" smtClean="0"/>
              <a:t> Any rectangle </a:t>
            </a:r>
            <a:r>
              <a:rPr lang="en-US" sz="1600" b="1" i="1" dirty="0" smtClean="0">
                <a:solidFill>
                  <a:srgbClr val="FF0000"/>
                </a:solidFill>
              </a:rPr>
              <a:t>must contain E=E*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en-US" sz="1600" dirty="0" smtClean="0"/>
              <a:t>Lower limit is closer to the axis of </a:t>
            </a:r>
            <a:r>
              <a:rPr lang="en-US" sz="1600" i="1" dirty="0" smtClean="0"/>
              <a:t>E=E* </a:t>
            </a:r>
            <a:r>
              <a:rPr lang="en-US" sz="1600" dirty="0" smtClean="0"/>
              <a:t>than upper limit.</a:t>
            </a:r>
          </a:p>
          <a:p>
            <a:pPr marL="682625" lvl="1" indent="-225425">
              <a:lnSpc>
                <a:spcPct val="150000"/>
              </a:lnSpc>
            </a:pPr>
            <a:r>
              <a:rPr lang="en-US" sz="1600" dirty="0" smtClean="0"/>
              <a:t>	 </a:t>
            </a:r>
            <a:r>
              <a:rPr lang="en-US" sz="1600" dirty="0" smtClean="0">
                <a:ea typeface="굴림체"/>
              </a:rPr>
              <a:t>→ </a:t>
            </a:r>
            <a:r>
              <a:rPr lang="en-US" sz="1600" dirty="0" smtClean="0"/>
              <a:t> </a:t>
            </a:r>
            <a:r>
              <a:rPr lang="en-US" sz="1600" b="1" i="1" dirty="0" smtClean="0">
                <a:solidFill>
                  <a:srgbClr val="FF0000"/>
                </a:solidFill>
              </a:rPr>
              <a:t>Asymmetric</a:t>
            </a:r>
            <a:r>
              <a:rPr lang="en-US" sz="1600" dirty="0" smtClean="0"/>
              <a:t> with respect to the axis of </a:t>
            </a:r>
            <a:r>
              <a:rPr lang="en-US" sz="1600" i="1" dirty="0" smtClean="0"/>
              <a:t>E=E* </a:t>
            </a:r>
            <a:endParaRPr lang="en-US" sz="1600" dirty="0" smtClean="0"/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For any given Lorentz factor    , </a:t>
            </a:r>
            <a:endParaRPr lang="en-US" sz="1600" dirty="0"/>
          </a:p>
        </p:txBody>
      </p:sp>
      <p:pic>
        <p:nvPicPr>
          <p:cNvPr id="12" name="그림 11" descr="CodeCogsEqn (1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2819400"/>
            <a:ext cx="1133475" cy="180975"/>
          </a:xfrm>
          <a:prstGeom prst="rect">
            <a:avLst/>
          </a:prstGeom>
        </p:spPr>
      </p:pic>
      <p:pic>
        <p:nvPicPr>
          <p:cNvPr id="13" name="그림 12" descr="CodeCogsEqn (13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2802575"/>
            <a:ext cx="3124200" cy="219075"/>
          </a:xfrm>
          <a:prstGeom prst="rect">
            <a:avLst/>
          </a:prstGeom>
        </p:spPr>
      </p:pic>
      <p:pic>
        <p:nvPicPr>
          <p:cNvPr id="14" name="그림 13" descr="CodeCogsEqn (4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5029200"/>
            <a:ext cx="95250" cy="114300"/>
          </a:xfrm>
          <a:prstGeom prst="rect">
            <a:avLst/>
          </a:prstGeom>
        </p:spPr>
      </p:pic>
      <p:grpSp>
        <p:nvGrpSpPr>
          <p:cNvPr id="37" name="그룹 36"/>
          <p:cNvGrpSpPr/>
          <p:nvPr/>
        </p:nvGrpSpPr>
        <p:grpSpPr>
          <a:xfrm>
            <a:off x="1251858" y="5257800"/>
            <a:ext cx="6629400" cy="990600"/>
            <a:chOff x="1600200" y="5257800"/>
            <a:chExt cx="6629400" cy="990600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2009775" y="5953126"/>
              <a:ext cx="6172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직사각형 16"/>
            <p:cNvSpPr/>
            <p:nvPr/>
          </p:nvSpPr>
          <p:spPr>
            <a:xfrm>
              <a:off x="2390775" y="5715000"/>
              <a:ext cx="5334000" cy="2381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직선 연결선 18"/>
            <p:cNvCxnSpPr/>
            <p:nvPr/>
          </p:nvCxnSpPr>
          <p:spPr>
            <a:xfrm flipV="1">
              <a:off x="3990975" y="5715000"/>
              <a:ext cx="0" cy="238127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그림 24" descr="CodeCogsEqn (14)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33575" y="6029325"/>
              <a:ext cx="1266825" cy="219075"/>
            </a:xfrm>
            <a:prstGeom prst="rect">
              <a:avLst/>
            </a:prstGeom>
          </p:spPr>
        </p:pic>
        <p:pic>
          <p:nvPicPr>
            <p:cNvPr id="26" name="그림 25" descr="CodeCogsEqn (15)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962775" y="6019800"/>
              <a:ext cx="1266825" cy="219075"/>
            </a:xfrm>
            <a:prstGeom prst="rect">
              <a:avLst/>
            </a:prstGeom>
          </p:spPr>
        </p:pic>
        <p:pic>
          <p:nvPicPr>
            <p:cNvPr id="27" name="그림 26" descr="CodeCogsEqn (16).gif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14775" y="6048375"/>
              <a:ext cx="190500" cy="123825"/>
            </a:xfrm>
            <a:prstGeom prst="rect">
              <a:avLst/>
            </a:prstGeom>
          </p:spPr>
        </p:pic>
        <p:cxnSp>
          <p:nvCxnSpPr>
            <p:cNvPr id="35" name="직선 연결선 34"/>
            <p:cNvCxnSpPr/>
            <p:nvPr/>
          </p:nvCxnSpPr>
          <p:spPr>
            <a:xfrm>
              <a:off x="2390775" y="5324475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7724775" y="5324475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화살표 연결선 37"/>
            <p:cNvCxnSpPr/>
            <p:nvPr/>
          </p:nvCxnSpPr>
          <p:spPr>
            <a:xfrm>
              <a:off x="2466975" y="5553075"/>
              <a:ext cx="51816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9" name="그림 38" descr="CodeCogsEqn (67).gif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595812" y="5257800"/>
              <a:ext cx="923925" cy="219075"/>
            </a:xfrm>
            <a:prstGeom prst="rect">
              <a:avLst/>
            </a:prstGeom>
          </p:spPr>
        </p:pic>
        <p:cxnSp>
          <p:nvCxnSpPr>
            <p:cNvPr id="29" name="직선 화살표 연결선 28"/>
            <p:cNvCxnSpPr/>
            <p:nvPr/>
          </p:nvCxnSpPr>
          <p:spPr>
            <a:xfrm>
              <a:off x="2133600" y="5715000"/>
              <a:ext cx="0" cy="228600"/>
            </a:xfrm>
            <a:prstGeom prst="straightConnector1">
              <a:avLst/>
            </a:prstGeom>
            <a:ln w="317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>
              <a:off x="1981200" y="57150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그림 33" descr="CodeCogsEqn (5).gif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00200" y="5762625"/>
              <a:ext cx="304800" cy="18097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Existence of peak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University of Maryland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Brookhaven Forum, 2013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smtClean="0"/>
              <a:t>-</a:t>
            </a:r>
            <a:fld id="{CAB6C345-FB46-4890-9178-6C345494CA7C}" type="slidenum">
              <a:rPr lang="en-US" smtClean="0"/>
              <a:pPr algn="ctr"/>
              <a:t>8</a:t>
            </a:fld>
            <a:r>
              <a:rPr lang="en-US" smtClean="0"/>
              <a:t>-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04800" y="1763971"/>
            <a:ext cx="4267200" cy="445829"/>
            <a:chOff x="304800" y="2038290"/>
            <a:chExt cx="4267200" cy="445829"/>
          </a:xfrm>
        </p:grpSpPr>
        <p:sp>
          <p:nvSpPr>
            <p:cNvPr id="7" name="직사각형 6"/>
            <p:cNvSpPr/>
            <p:nvPr/>
          </p:nvSpPr>
          <p:spPr>
            <a:xfrm>
              <a:off x="304800" y="2438400"/>
              <a:ext cx="4267200" cy="45719"/>
            </a:xfrm>
            <a:prstGeom prst="rect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304800" y="2181224"/>
              <a:ext cx="152400" cy="152400"/>
            </a:xfrm>
            <a:prstGeom prst="ellipse">
              <a:avLst/>
            </a:prstGeom>
            <a:solidFill>
              <a:srgbClr val="FDA3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2038290"/>
              <a:ext cx="37144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Corbel" pitchFamily="34" charset="0"/>
                </a:rPr>
                <a:t>Step 3: “stacking up” rectangles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Corbe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4800" y="22860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/>
              <a:t>Distribution in </a:t>
            </a:r>
            <a:r>
              <a:rPr lang="en-US" sz="1600" i="1" dirty="0" smtClean="0"/>
              <a:t>E</a:t>
            </a:r>
            <a:r>
              <a:rPr lang="en-US" sz="1600" dirty="0" smtClean="0"/>
              <a:t> </a:t>
            </a:r>
            <a:r>
              <a:rPr lang="en-US" sz="1600" dirty="0" smtClean="0">
                <a:ea typeface="굴림체"/>
              </a:rPr>
              <a:t>→ summing up the contributions from all relevant boost factors</a:t>
            </a:r>
          </a:p>
          <a:p>
            <a:pPr marL="225425" indent="-225425">
              <a:lnSpc>
                <a:spcPct val="150000"/>
              </a:lnSpc>
            </a:pPr>
            <a:r>
              <a:rPr lang="en-US" sz="1600" dirty="0" smtClean="0">
                <a:ea typeface="굴림체"/>
              </a:rPr>
              <a:t>	 → </a:t>
            </a:r>
            <a:r>
              <a:rPr lang="en-US" sz="1600" b="1" i="1" dirty="0" smtClean="0">
                <a:solidFill>
                  <a:srgbClr val="FF0000"/>
                </a:solidFill>
                <a:ea typeface="굴림체"/>
              </a:rPr>
              <a:t>“</a:t>
            </a:r>
            <a:r>
              <a:rPr lang="en-US" sz="1600" b="1" i="1" u="sng" dirty="0" smtClean="0">
                <a:solidFill>
                  <a:srgbClr val="FF0000"/>
                </a:solidFill>
                <a:ea typeface="굴림체"/>
              </a:rPr>
              <a:t>Stacking up</a:t>
            </a:r>
            <a:r>
              <a:rPr lang="en-US" sz="1600" b="1" i="1" dirty="0" smtClean="0">
                <a:solidFill>
                  <a:srgbClr val="FF0000"/>
                </a:solidFill>
                <a:ea typeface="굴림체"/>
              </a:rPr>
              <a:t>” the rectangles </a:t>
            </a:r>
            <a:r>
              <a:rPr lang="en-US" sz="1600" dirty="0" smtClean="0">
                <a:ea typeface="굴림체"/>
              </a:rPr>
              <a:t>weighted by          (i.e., height is determined by        ) 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dirty="0" smtClean="0">
                <a:ea typeface="굴림체"/>
              </a:rPr>
              <a:t>For any generic          with non-zero values around          ,</a:t>
            </a: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>
              <a:ea typeface="굴림체"/>
            </a:endParaRP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>
              <a:ea typeface="굴림체"/>
            </a:endParaRP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>
              <a:ea typeface="굴림체"/>
            </a:endParaRP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>
              <a:ea typeface="굴림체"/>
            </a:endParaRP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>
              <a:ea typeface="굴림체"/>
            </a:endParaRP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>
              <a:ea typeface="굴림체"/>
            </a:endParaRP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endParaRPr lang="en-US" sz="1600" dirty="0" smtClean="0">
              <a:ea typeface="굴림체"/>
            </a:endParaRPr>
          </a:p>
          <a:p>
            <a:pPr marL="225425" indent="-225425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1600" i="1" dirty="0" smtClean="0">
                <a:ea typeface="굴림체"/>
              </a:rPr>
              <a:t>E*</a:t>
            </a:r>
            <a:r>
              <a:rPr lang="en-US" sz="1600" dirty="0" smtClean="0">
                <a:ea typeface="굴림체"/>
              </a:rPr>
              <a:t> must be </a:t>
            </a:r>
            <a:r>
              <a:rPr lang="en-US" sz="1600" b="1" i="1" u="sng" dirty="0" smtClean="0">
                <a:solidFill>
                  <a:srgbClr val="FF0000"/>
                </a:solidFill>
                <a:ea typeface="굴림체"/>
              </a:rPr>
              <a:t>the location of the peak!</a:t>
            </a:r>
            <a:endParaRPr lang="en-US" sz="1600" b="1" i="1" u="sng" dirty="0">
              <a:solidFill>
                <a:srgbClr val="FF0000"/>
              </a:solidFill>
            </a:endParaRPr>
          </a:p>
        </p:txBody>
      </p:sp>
      <p:pic>
        <p:nvPicPr>
          <p:cNvPr id="11" name="그림 10" descr="CodeCogsEqn (5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819400"/>
            <a:ext cx="304800" cy="180975"/>
          </a:xfrm>
          <a:prstGeom prst="rect">
            <a:avLst/>
          </a:prstGeom>
        </p:spPr>
      </p:pic>
      <p:pic>
        <p:nvPicPr>
          <p:cNvPr id="12" name="그림 11" descr="CodeCogsEqn (5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1775" y="3183700"/>
            <a:ext cx="304800" cy="180975"/>
          </a:xfrm>
          <a:prstGeom prst="rect">
            <a:avLst/>
          </a:prstGeom>
        </p:spPr>
      </p:pic>
      <p:pic>
        <p:nvPicPr>
          <p:cNvPr id="13" name="그림 12" descr="CodeCogsEqn (7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5" y="3200400"/>
            <a:ext cx="409575" cy="152400"/>
          </a:xfrm>
          <a:prstGeom prst="rect">
            <a:avLst/>
          </a:prstGeom>
        </p:spPr>
      </p:pic>
      <p:pic>
        <p:nvPicPr>
          <p:cNvPr id="30" name="그림 29" descr="CodeCogsEqn (18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4697730"/>
            <a:ext cx="3051810" cy="560070"/>
          </a:xfrm>
          <a:prstGeom prst="rect">
            <a:avLst/>
          </a:prstGeom>
        </p:spPr>
      </p:pic>
      <p:grpSp>
        <p:nvGrpSpPr>
          <p:cNvPr id="32" name="그룹 31"/>
          <p:cNvGrpSpPr/>
          <p:nvPr/>
        </p:nvGrpSpPr>
        <p:grpSpPr>
          <a:xfrm>
            <a:off x="1371600" y="3533775"/>
            <a:ext cx="4114800" cy="2486025"/>
            <a:chOff x="990600" y="3733800"/>
            <a:chExt cx="4114800" cy="2181225"/>
          </a:xfrm>
        </p:grpSpPr>
        <p:sp>
          <p:nvSpPr>
            <p:cNvPr id="14" name="직사각형 13"/>
            <p:cNvSpPr/>
            <p:nvPr/>
          </p:nvSpPr>
          <p:spPr>
            <a:xfrm>
              <a:off x="990600" y="5653088"/>
              <a:ext cx="4114800" cy="6191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1066800" y="5529263"/>
              <a:ext cx="3733800" cy="1238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1143000" y="5281613"/>
              <a:ext cx="3124200" cy="247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1219200" y="5033963"/>
              <a:ext cx="2590800" cy="247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1295400" y="4786313"/>
              <a:ext cx="2209800" cy="247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1371600" y="4600575"/>
              <a:ext cx="1828800" cy="18573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1447800" y="4414838"/>
              <a:ext cx="1447800" cy="18573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1524000" y="4229100"/>
              <a:ext cx="1143000" cy="18573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600200" y="4043363"/>
              <a:ext cx="838200" cy="18573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1752600" y="3919538"/>
              <a:ext cx="457200" cy="12382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1828800" y="3857625"/>
              <a:ext cx="228600" cy="6191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그림 27" descr="CodeCogsEqn (16)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28800" y="5791200"/>
              <a:ext cx="190500" cy="123825"/>
            </a:xfrm>
            <a:prstGeom prst="rect">
              <a:avLst/>
            </a:prstGeom>
          </p:spPr>
        </p:pic>
        <p:sp>
          <p:nvSpPr>
            <p:cNvPr id="31" name="직사각형 30"/>
            <p:cNvSpPr/>
            <p:nvPr/>
          </p:nvSpPr>
          <p:spPr>
            <a:xfrm>
              <a:off x="1893125" y="3811781"/>
              <a:ext cx="76200" cy="4571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직선 연결선 25"/>
            <p:cNvCxnSpPr/>
            <p:nvPr/>
          </p:nvCxnSpPr>
          <p:spPr>
            <a:xfrm>
              <a:off x="1928750" y="3733800"/>
              <a:ext cx="0" cy="198120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직선 화살표 연결선 33"/>
          <p:cNvCxnSpPr/>
          <p:nvPr/>
        </p:nvCxnSpPr>
        <p:spPr>
          <a:xfrm>
            <a:off x="1219200" y="3657600"/>
            <a:ext cx="0" cy="1676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85800" y="3843811"/>
            <a:ext cx="461665" cy="11853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 smtClean="0"/>
              <a:t>Increasing </a:t>
            </a:r>
            <a:endParaRPr lang="en-US" dirty="0"/>
          </a:p>
        </p:txBody>
      </p:sp>
      <p:pic>
        <p:nvPicPr>
          <p:cNvPr id="36" name="그림 35" descr="CodeCogsEqn (4)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400000">
            <a:off x="809625" y="4965000"/>
            <a:ext cx="95250" cy="114300"/>
          </a:xfrm>
          <a:prstGeom prst="rect">
            <a:avLst/>
          </a:prstGeom>
        </p:spPr>
      </p:pic>
      <p:pic>
        <p:nvPicPr>
          <p:cNvPr id="37" name="그림 36" descr="CodeCogsEqn (5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2819400"/>
            <a:ext cx="304800" cy="180975"/>
          </a:xfrm>
          <a:prstGeom prst="rect">
            <a:avLst/>
          </a:prstGeom>
        </p:spPr>
      </p:pic>
      <p:grpSp>
        <p:nvGrpSpPr>
          <p:cNvPr id="41" name="그룹 40"/>
          <p:cNvGrpSpPr/>
          <p:nvPr/>
        </p:nvGrpSpPr>
        <p:grpSpPr>
          <a:xfrm>
            <a:off x="3810000" y="3810000"/>
            <a:ext cx="2362200" cy="307777"/>
            <a:chOff x="3886200" y="4038600"/>
            <a:chExt cx="2362200" cy="307777"/>
          </a:xfrm>
        </p:grpSpPr>
        <p:sp>
          <p:nvSpPr>
            <p:cNvPr id="38" name="직사각형 37"/>
            <p:cNvSpPr/>
            <p:nvPr/>
          </p:nvSpPr>
          <p:spPr>
            <a:xfrm>
              <a:off x="3886200" y="4038600"/>
              <a:ext cx="20144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굴림체"/>
                </a:rPr>
                <a:t>contribution from near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39" name="그림 38" descr="CodeCogsEqn (7)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62625" y="4114800"/>
              <a:ext cx="409575" cy="152400"/>
            </a:xfrm>
            <a:prstGeom prst="rect">
              <a:avLst/>
            </a:prstGeom>
          </p:spPr>
        </p:pic>
        <p:sp>
          <p:nvSpPr>
            <p:cNvPr id="40" name="직사각형 39"/>
            <p:cNvSpPr/>
            <p:nvPr/>
          </p:nvSpPr>
          <p:spPr>
            <a:xfrm>
              <a:off x="3886200" y="4038600"/>
              <a:ext cx="2362200" cy="3048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3" name="구부러진 연결선 42"/>
          <p:cNvCxnSpPr/>
          <p:nvPr/>
        </p:nvCxnSpPr>
        <p:spPr>
          <a:xfrm rot="10800000">
            <a:off x="2362200" y="3657600"/>
            <a:ext cx="1447800" cy="30480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5728</TotalTime>
  <Words>1856</Words>
  <Application>Microsoft Office PowerPoint</Application>
  <PresentationFormat>화면 슬라이드 쇼(4:3)</PresentationFormat>
  <Paragraphs>349</Paragraphs>
  <Slides>27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28" baseType="lpstr">
      <vt:lpstr>흐름</vt:lpstr>
      <vt:lpstr>A Simple, Yet Subtle “Invariance” of Two-body Decay Kinematics </vt:lpstr>
      <vt:lpstr>1. Introduction</vt:lpstr>
      <vt:lpstr>1. Introduction</vt:lpstr>
      <vt:lpstr>1. Introduction</vt:lpstr>
      <vt:lpstr>Outline</vt:lpstr>
      <vt:lpstr>2. Notations/assumptions</vt:lpstr>
      <vt:lpstr>3. Existence of peak</vt:lpstr>
      <vt:lpstr>3. Existence of peak</vt:lpstr>
      <vt:lpstr>3. Existence of peak</vt:lpstr>
      <vt:lpstr>3. Existence of peak</vt:lpstr>
      <vt:lpstr>4. Fitting function</vt:lpstr>
      <vt:lpstr>4. Fitting function</vt:lpstr>
      <vt:lpstr>4. Fitting function</vt:lpstr>
      <vt:lpstr>5. Proof of principle: top mass measurement</vt:lpstr>
      <vt:lpstr>5. Proof of principle: top mass measurement</vt:lpstr>
      <vt:lpstr>5. Proof of principle: top mass measurement</vt:lpstr>
      <vt:lpstr>5. Proof of principle: top mass measurement</vt:lpstr>
      <vt:lpstr>5. Proof of principle: top mass measurement</vt:lpstr>
      <vt:lpstr>5. Proof of principle: top mass measurement</vt:lpstr>
      <vt:lpstr>6. Applications</vt:lpstr>
      <vt:lpstr>6. Applications</vt:lpstr>
      <vt:lpstr>6. Applications</vt:lpstr>
      <vt:lpstr>7. Summary</vt:lpstr>
      <vt:lpstr>슬라이드 23</vt:lpstr>
      <vt:lpstr>Back-up</vt:lpstr>
      <vt:lpstr>Back-up</vt:lpstr>
      <vt:lpstr>Back-up</vt:lpstr>
    </vt:vector>
  </TitlesOfParts>
  <Company>MyCompany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immworry</dc:creator>
  <cp:lastModifiedBy>immworry</cp:lastModifiedBy>
  <cp:revision>380</cp:revision>
  <dcterms:created xsi:type="dcterms:W3CDTF">2012-09-10T03:49:30Z</dcterms:created>
  <dcterms:modified xsi:type="dcterms:W3CDTF">2013-05-02T01:55:01Z</dcterms:modified>
</cp:coreProperties>
</file>