
<file path=[Content_Types].xml><?xml version="1.0" encoding="utf-8"?>
<Types xmlns="http://schemas.openxmlformats.org/package/2006/content-types">
  <Default Extension="png" ContentType="image/png"/>
  <Default Extension="bin" ContentType="application/vnd.openxmlformats-officedocument.oleObject"/>
  <Default Extension="pdf" ContentType="application/pdf"/>
  <Default Extension="jpeg" ContentType="image/jpeg"/>
  <Default Extension="wmf" ContentType="image/x-wmf"/>
  <Default Extension="emf" ContentType="image/x-emf"/>
  <Default Extension="mov" ContentType="video/quicktime"/>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63"/>
  </p:notesMasterIdLst>
  <p:sldIdLst>
    <p:sldId id="256" r:id="rId2"/>
    <p:sldId id="257" r:id="rId3"/>
    <p:sldId id="291" r:id="rId4"/>
    <p:sldId id="292" r:id="rId5"/>
    <p:sldId id="294" r:id="rId6"/>
    <p:sldId id="295" r:id="rId7"/>
    <p:sldId id="296" r:id="rId8"/>
    <p:sldId id="297" r:id="rId9"/>
    <p:sldId id="298" r:id="rId10"/>
    <p:sldId id="354" r:id="rId11"/>
    <p:sldId id="362" r:id="rId12"/>
    <p:sldId id="331" r:id="rId13"/>
    <p:sldId id="346" r:id="rId14"/>
    <p:sldId id="333" r:id="rId15"/>
    <p:sldId id="384" r:id="rId16"/>
    <p:sldId id="383" r:id="rId17"/>
    <p:sldId id="366" r:id="rId18"/>
    <p:sldId id="385" r:id="rId19"/>
    <p:sldId id="327" r:id="rId20"/>
    <p:sldId id="293" r:id="rId21"/>
    <p:sldId id="335" r:id="rId22"/>
    <p:sldId id="300" r:id="rId23"/>
    <p:sldId id="339" r:id="rId24"/>
    <p:sldId id="337" r:id="rId25"/>
    <p:sldId id="309" r:id="rId26"/>
    <p:sldId id="304" r:id="rId27"/>
    <p:sldId id="305" r:id="rId28"/>
    <p:sldId id="310" r:id="rId29"/>
    <p:sldId id="306" r:id="rId30"/>
    <p:sldId id="307" r:id="rId31"/>
    <p:sldId id="308" r:id="rId32"/>
    <p:sldId id="311" r:id="rId33"/>
    <p:sldId id="312" r:id="rId34"/>
    <p:sldId id="397" r:id="rId35"/>
    <p:sldId id="313" r:id="rId36"/>
    <p:sldId id="285" r:id="rId37"/>
    <p:sldId id="396" r:id="rId38"/>
    <p:sldId id="395" r:id="rId39"/>
    <p:sldId id="272" r:id="rId40"/>
    <p:sldId id="274" r:id="rId41"/>
    <p:sldId id="259" r:id="rId42"/>
    <p:sldId id="261" r:id="rId43"/>
    <p:sldId id="263" r:id="rId44"/>
    <p:sldId id="265" r:id="rId45"/>
    <p:sldId id="264" r:id="rId46"/>
    <p:sldId id="266" r:id="rId47"/>
    <p:sldId id="267" r:id="rId48"/>
    <p:sldId id="260" r:id="rId49"/>
    <p:sldId id="268" r:id="rId50"/>
    <p:sldId id="275" r:id="rId51"/>
    <p:sldId id="270" r:id="rId52"/>
    <p:sldId id="386" r:id="rId53"/>
    <p:sldId id="388" r:id="rId54"/>
    <p:sldId id="389" r:id="rId55"/>
    <p:sldId id="390" r:id="rId56"/>
    <p:sldId id="391" r:id="rId57"/>
    <p:sldId id="271" r:id="rId58"/>
    <p:sldId id="393" r:id="rId59"/>
    <p:sldId id="392" r:id="rId60"/>
    <p:sldId id="394" r:id="rId61"/>
    <p:sldId id="269"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59"/>
    <p:restoredTop sz="94674"/>
  </p:normalViewPr>
  <p:slideViewPr>
    <p:cSldViewPr snapToGrid="0" snapToObjects="1">
      <p:cViewPr varScale="1">
        <p:scale>
          <a:sx n="95" d="100"/>
          <a:sy n="95" d="100"/>
        </p:scale>
        <p:origin x="192" y="101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ketevi:ASP2018:ASP2018-SelectedStudent-Dat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ketevi:ASP2018:ASP2018-SelectedStudent-Data.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ketevi:ASP2018:ASP2018-SelectedStudent-Data.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ketevi:ASP2018:ASP2018-SelectedStudent-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ASP2018 Selected Students by Age</a:t>
            </a:r>
          </a:p>
        </c:rich>
      </c:tx>
      <c:overlay val="0"/>
    </c:title>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invertIfNegative val="0"/>
          <c:cat>
            <c:strRef>
              <c:f>Sheet4!$A$1:$A$9</c:f>
              <c:strCache>
                <c:ptCount val="9"/>
                <c:pt idx="0">
                  <c:v>&lt; 20</c:v>
                </c:pt>
                <c:pt idx="1">
                  <c:v>20-21</c:v>
                </c:pt>
                <c:pt idx="2">
                  <c:v>22-23</c:v>
                </c:pt>
                <c:pt idx="3">
                  <c:v>24-25</c:v>
                </c:pt>
                <c:pt idx="4">
                  <c:v>26-27</c:v>
                </c:pt>
                <c:pt idx="5">
                  <c:v>28-29</c:v>
                </c:pt>
                <c:pt idx="6">
                  <c:v>30-31</c:v>
                </c:pt>
                <c:pt idx="7">
                  <c:v>32-33</c:v>
                </c:pt>
                <c:pt idx="8">
                  <c:v>&gt; 33</c:v>
                </c:pt>
              </c:strCache>
            </c:strRef>
          </c:cat>
          <c:val>
            <c:numRef>
              <c:f>Sheet4!$B$1:$B$9</c:f>
              <c:numCache>
                <c:formatCode>General</c:formatCode>
                <c:ptCount val="9"/>
                <c:pt idx="0">
                  <c:v>1</c:v>
                </c:pt>
                <c:pt idx="1">
                  <c:v>7</c:v>
                </c:pt>
                <c:pt idx="2">
                  <c:v>15</c:v>
                </c:pt>
                <c:pt idx="3">
                  <c:v>19</c:v>
                </c:pt>
                <c:pt idx="4">
                  <c:v>21</c:v>
                </c:pt>
                <c:pt idx="5">
                  <c:v>11</c:v>
                </c:pt>
                <c:pt idx="6">
                  <c:v>3</c:v>
                </c:pt>
                <c:pt idx="7">
                  <c:v>6</c:v>
                </c:pt>
                <c:pt idx="8">
                  <c:v>2</c:v>
                </c:pt>
              </c:numCache>
            </c:numRef>
          </c:val>
          <c:extLst>
            <c:ext xmlns:c16="http://schemas.microsoft.com/office/drawing/2014/chart" uri="{C3380CC4-5D6E-409C-BE32-E72D297353CC}">
              <c16:uniqueId val="{00000000-BB3B-0645-9F15-2D83C34E29DD}"/>
            </c:ext>
          </c:extLst>
        </c:ser>
        <c:dLbls>
          <c:showLegendKey val="0"/>
          <c:showVal val="0"/>
          <c:showCatName val="0"/>
          <c:showSerName val="0"/>
          <c:showPercent val="0"/>
          <c:showBubbleSize val="0"/>
        </c:dLbls>
        <c:gapWidth val="150"/>
        <c:shape val="cylinder"/>
        <c:axId val="513006392"/>
        <c:axId val="513765768"/>
        <c:axId val="0"/>
      </c:bar3DChart>
      <c:catAx>
        <c:axId val="513006392"/>
        <c:scaling>
          <c:orientation val="minMax"/>
        </c:scaling>
        <c:delete val="0"/>
        <c:axPos val="b"/>
        <c:title>
          <c:tx>
            <c:rich>
              <a:bodyPr/>
              <a:lstStyle/>
              <a:p>
                <a:pPr>
                  <a:defRPr sz="1400"/>
                </a:pPr>
                <a:r>
                  <a:rPr lang="en-US" sz="1400"/>
                  <a:t>Age (Years)</a:t>
                </a:r>
              </a:p>
            </c:rich>
          </c:tx>
          <c:overlay val="0"/>
        </c:title>
        <c:numFmt formatCode="General" sourceLinked="0"/>
        <c:majorTickMark val="out"/>
        <c:minorTickMark val="none"/>
        <c:tickLblPos val="nextTo"/>
        <c:txPr>
          <a:bodyPr/>
          <a:lstStyle/>
          <a:p>
            <a:pPr>
              <a:defRPr sz="1200" b="1"/>
            </a:pPr>
            <a:endParaRPr lang="en-US"/>
          </a:p>
        </c:txPr>
        <c:crossAx val="513765768"/>
        <c:crosses val="autoZero"/>
        <c:auto val="1"/>
        <c:lblAlgn val="ctr"/>
        <c:lblOffset val="100"/>
        <c:noMultiLvlLbl val="0"/>
      </c:catAx>
      <c:valAx>
        <c:axId val="513765768"/>
        <c:scaling>
          <c:orientation val="minMax"/>
        </c:scaling>
        <c:delete val="0"/>
        <c:axPos val="l"/>
        <c:majorGridlines/>
        <c:title>
          <c:tx>
            <c:rich>
              <a:bodyPr/>
              <a:lstStyle/>
              <a:p>
                <a:pPr>
                  <a:defRPr sz="1400"/>
                </a:pPr>
                <a:r>
                  <a:rPr lang="en-US" sz="1400"/>
                  <a:t>Number of Students / Age Bin</a:t>
                </a:r>
              </a:p>
            </c:rich>
          </c:tx>
          <c:overlay val="0"/>
        </c:title>
        <c:numFmt formatCode="General" sourceLinked="1"/>
        <c:majorTickMark val="out"/>
        <c:minorTickMark val="none"/>
        <c:tickLblPos val="nextTo"/>
        <c:txPr>
          <a:bodyPr/>
          <a:lstStyle/>
          <a:p>
            <a:pPr>
              <a:defRPr sz="1200" b="1"/>
            </a:pPr>
            <a:endParaRPr lang="en-US"/>
          </a:p>
        </c:txPr>
        <c:crossAx val="513006392"/>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ASP2018 Selected Students by Citizenship</a:t>
            </a:r>
          </a:p>
        </c:rich>
      </c:tx>
      <c:layout>
        <c:manualLayout>
          <c:xMode val="edge"/>
          <c:yMode val="edge"/>
          <c:x val="0.42563902485162303"/>
          <c:y val="1.28866850121243E-2"/>
        </c:manualLayout>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4.6116678596993602E-2"/>
          <c:y val="0.14445319335083101"/>
          <c:w val="0.95387577973207904"/>
          <c:h val="0.66782784096432402"/>
        </c:manualLayout>
      </c:layout>
      <c:bar3DChart>
        <c:barDir val="col"/>
        <c:grouping val="clustered"/>
        <c:varyColors val="0"/>
        <c:ser>
          <c:idx val="0"/>
          <c:order val="0"/>
          <c:tx>
            <c:v>Males (50)</c:v>
          </c:tx>
          <c:invertIfNegative val="0"/>
          <c:cat>
            <c:strRef>
              <c:f>'Sheet1 (2)'!$A$1:$A$26</c:f>
              <c:strCache>
                <c:ptCount val="26"/>
                <c:pt idx="0">
                  <c:v>Algeria</c:v>
                </c:pt>
                <c:pt idx="1">
                  <c:v>Benin</c:v>
                </c:pt>
                <c:pt idx="2">
                  <c:v>Botswana</c:v>
                </c:pt>
                <c:pt idx="3">
                  <c:v>Burkina Faso</c:v>
                </c:pt>
                <c:pt idx="4">
                  <c:v>Burundi</c:v>
                </c:pt>
                <c:pt idx="5">
                  <c:v>Cameroon</c:v>
                </c:pt>
                <c:pt idx="6">
                  <c:v>DR Congo</c:v>
                </c:pt>
                <c:pt idx="7">
                  <c:v>Egypt</c:v>
                </c:pt>
                <c:pt idx="8">
                  <c:v>Ethiopia</c:v>
                </c:pt>
                <c:pt idx="9">
                  <c:v>Ghana</c:v>
                </c:pt>
                <c:pt idx="10">
                  <c:v>Kenya</c:v>
                </c:pt>
                <c:pt idx="11">
                  <c:v>Madagascar</c:v>
                </c:pt>
                <c:pt idx="12">
                  <c:v>Morocco</c:v>
                </c:pt>
                <c:pt idx="13">
                  <c:v>Namibia</c:v>
                </c:pt>
                <c:pt idx="14">
                  <c:v>Nigeria</c:v>
                </c:pt>
                <c:pt idx="15">
                  <c:v>Palestine</c:v>
                </c:pt>
                <c:pt idx="16">
                  <c:v>Rwanda</c:v>
                </c:pt>
                <c:pt idx="17">
                  <c:v>Senegal</c:v>
                </c:pt>
                <c:pt idx="18">
                  <c:v>South Africa</c:v>
                </c:pt>
                <c:pt idx="19">
                  <c:v>Sudan</c:v>
                </c:pt>
                <c:pt idx="20">
                  <c:v>Tanzania</c:v>
                </c:pt>
                <c:pt idx="21">
                  <c:v>Togo</c:v>
                </c:pt>
                <c:pt idx="22">
                  <c:v>Tunisia</c:v>
                </c:pt>
                <c:pt idx="23">
                  <c:v>Uganda</c:v>
                </c:pt>
                <c:pt idx="24">
                  <c:v>USA</c:v>
                </c:pt>
                <c:pt idx="25">
                  <c:v>Zambia</c:v>
                </c:pt>
              </c:strCache>
            </c:strRef>
          </c:cat>
          <c:val>
            <c:numRef>
              <c:f>'Sheet1 (2)'!$B$1:$B$26</c:f>
              <c:numCache>
                <c:formatCode>General</c:formatCode>
                <c:ptCount val="26"/>
                <c:pt idx="0">
                  <c:v>1</c:v>
                </c:pt>
                <c:pt idx="1">
                  <c:v>1</c:v>
                </c:pt>
                <c:pt idx="2">
                  <c:v>1</c:v>
                </c:pt>
                <c:pt idx="3">
                  <c:v>1</c:v>
                </c:pt>
                <c:pt idx="4">
                  <c:v>0</c:v>
                </c:pt>
                <c:pt idx="5">
                  <c:v>4</c:v>
                </c:pt>
                <c:pt idx="6">
                  <c:v>1</c:v>
                </c:pt>
                <c:pt idx="7">
                  <c:v>1</c:v>
                </c:pt>
                <c:pt idx="8">
                  <c:v>2</c:v>
                </c:pt>
                <c:pt idx="9">
                  <c:v>2</c:v>
                </c:pt>
                <c:pt idx="10">
                  <c:v>2</c:v>
                </c:pt>
                <c:pt idx="11">
                  <c:v>1</c:v>
                </c:pt>
                <c:pt idx="12">
                  <c:v>3</c:v>
                </c:pt>
                <c:pt idx="13">
                  <c:v>10</c:v>
                </c:pt>
                <c:pt idx="14">
                  <c:v>3</c:v>
                </c:pt>
                <c:pt idx="15">
                  <c:v>1</c:v>
                </c:pt>
                <c:pt idx="16">
                  <c:v>2</c:v>
                </c:pt>
                <c:pt idx="17">
                  <c:v>1</c:v>
                </c:pt>
                <c:pt idx="18">
                  <c:v>4</c:v>
                </c:pt>
                <c:pt idx="19">
                  <c:v>2</c:v>
                </c:pt>
                <c:pt idx="20">
                  <c:v>1</c:v>
                </c:pt>
                <c:pt idx="21">
                  <c:v>2</c:v>
                </c:pt>
                <c:pt idx="22">
                  <c:v>1</c:v>
                </c:pt>
                <c:pt idx="23">
                  <c:v>1</c:v>
                </c:pt>
                <c:pt idx="24">
                  <c:v>1</c:v>
                </c:pt>
                <c:pt idx="25">
                  <c:v>1</c:v>
                </c:pt>
              </c:numCache>
            </c:numRef>
          </c:val>
          <c:extLst>
            <c:ext xmlns:c16="http://schemas.microsoft.com/office/drawing/2014/chart" uri="{C3380CC4-5D6E-409C-BE32-E72D297353CC}">
              <c16:uniqueId val="{00000000-B8E5-3640-B641-DF59D10AC0C7}"/>
            </c:ext>
          </c:extLst>
        </c:ser>
        <c:ser>
          <c:idx val="1"/>
          <c:order val="1"/>
          <c:tx>
            <c:v>Females (35)</c:v>
          </c:tx>
          <c:invertIfNegative val="0"/>
          <c:cat>
            <c:strRef>
              <c:f>'Sheet1 (2)'!$A$1:$A$26</c:f>
              <c:strCache>
                <c:ptCount val="26"/>
                <c:pt idx="0">
                  <c:v>Algeria</c:v>
                </c:pt>
                <c:pt idx="1">
                  <c:v>Benin</c:v>
                </c:pt>
                <c:pt idx="2">
                  <c:v>Botswana</c:v>
                </c:pt>
                <c:pt idx="3">
                  <c:v>Burkina Faso</c:v>
                </c:pt>
                <c:pt idx="4">
                  <c:v>Burundi</c:v>
                </c:pt>
                <c:pt idx="5">
                  <c:v>Cameroon</c:v>
                </c:pt>
                <c:pt idx="6">
                  <c:v>DR Congo</c:v>
                </c:pt>
                <c:pt idx="7">
                  <c:v>Egypt</c:v>
                </c:pt>
                <c:pt idx="8">
                  <c:v>Ethiopia</c:v>
                </c:pt>
                <c:pt idx="9">
                  <c:v>Ghana</c:v>
                </c:pt>
                <c:pt idx="10">
                  <c:v>Kenya</c:v>
                </c:pt>
                <c:pt idx="11">
                  <c:v>Madagascar</c:v>
                </c:pt>
                <c:pt idx="12">
                  <c:v>Morocco</c:v>
                </c:pt>
                <c:pt idx="13">
                  <c:v>Namibia</c:v>
                </c:pt>
                <c:pt idx="14">
                  <c:v>Nigeria</c:v>
                </c:pt>
                <c:pt idx="15">
                  <c:v>Palestine</c:v>
                </c:pt>
                <c:pt idx="16">
                  <c:v>Rwanda</c:v>
                </c:pt>
                <c:pt idx="17">
                  <c:v>Senegal</c:v>
                </c:pt>
                <c:pt idx="18">
                  <c:v>South Africa</c:v>
                </c:pt>
                <c:pt idx="19">
                  <c:v>Sudan</c:v>
                </c:pt>
                <c:pt idx="20">
                  <c:v>Tanzania</c:v>
                </c:pt>
                <c:pt idx="21">
                  <c:v>Togo</c:v>
                </c:pt>
                <c:pt idx="22">
                  <c:v>Tunisia</c:v>
                </c:pt>
                <c:pt idx="23">
                  <c:v>Uganda</c:v>
                </c:pt>
                <c:pt idx="24">
                  <c:v>USA</c:v>
                </c:pt>
                <c:pt idx="25">
                  <c:v>Zambia</c:v>
                </c:pt>
              </c:strCache>
            </c:strRef>
          </c:cat>
          <c:val>
            <c:numRef>
              <c:f>'Sheet1 (2)'!$C$1:$C$26</c:f>
              <c:numCache>
                <c:formatCode>General</c:formatCode>
                <c:ptCount val="26"/>
                <c:pt idx="0">
                  <c:v>1</c:v>
                </c:pt>
                <c:pt idx="1">
                  <c:v>3</c:v>
                </c:pt>
                <c:pt idx="2">
                  <c:v>1</c:v>
                </c:pt>
                <c:pt idx="3">
                  <c:v>0</c:v>
                </c:pt>
                <c:pt idx="4">
                  <c:v>1</c:v>
                </c:pt>
                <c:pt idx="5">
                  <c:v>3</c:v>
                </c:pt>
                <c:pt idx="6">
                  <c:v>0</c:v>
                </c:pt>
                <c:pt idx="7">
                  <c:v>3</c:v>
                </c:pt>
                <c:pt idx="8">
                  <c:v>0</c:v>
                </c:pt>
                <c:pt idx="9">
                  <c:v>0</c:v>
                </c:pt>
                <c:pt idx="10">
                  <c:v>1</c:v>
                </c:pt>
                <c:pt idx="11">
                  <c:v>2</c:v>
                </c:pt>
                <c:pt idx="12">
                  <c:v>2</c:v>
                </c:pt>
                <c:pt idx="13">
                  <c:v>4</c:v>
                </c:pt>
                <c:pt idx="14">
                  <c:v>4</c:v>
                </c:pt>
                <c:pt idx="15">
                  <c:v>0</c:v>
                </c:pt>
                <c:pt idx="16">
                  <c:v>3</c:v>
                </c:pt>
                <c:pt idx="17">
                  <c:v>1</c:v>
                </c:pt>
                <c:pt idx="18">
                  <c:v>1</c:v>
                </c:pt>
                <c:pt idx="19">
                  <c:v>2</c:v>
                </c:pt>
                <c:pt idx="20">
                  <c:v>0</c:v>
                </c:pt>
                <c:pt idx="21">
                  <c:v>0</c:v>
                </c:pt>
                <c:pt idx="22">
                  <c:v>1</c:v>
                </c:pt>
                <c:pt idx="23">
                  <c:v>1</c:v>
                </c:pt>
                <c:pt idx="24">
                  <c:v>0</c:v>
                </c:pt>
                <c:pt idx="25">
                  <c:v>1</c:v>
                </c:pt>
              </c:numCache>
            </c:numRef>
          </c:val>
          <c:extLst>
            <c:ext xmlns:c16="http://schemas.microsoft.com/office/drawing/2014/chart" uri="{C3380CC4-5D6E-409C-BE32-E72D297353CC}">
              <c16:uniqueId val="{00000001-B8E5-3640-B641-DF59D10AC0C7}"/>
            </c:ext>
          </c:extLst>
        </c:ser>
        <c:dLbls>
          <c:showLegendKey val="0"/>
          <c:showVal val="0"/>
          <c:showCatName val="0"/>
          <c:showSerName val="0"/>
          <c:showPercent val="0"/>
          <c:showBubbleSize val="0"/>
        </c:dLbls>
        <c:gapWidth val="150"/>
        <c:shape val="cylinder"/>
        <c:axId val="512575944"/>
        <c:axId val="508921864"/>
        <c:axId val="0"/>
      </c:bar3DChart>
      <c:catAx>
        <c:axId val="512575944"/>
        <c:scaling>
          <c:orientation val="minMax"/>
        </c:scaling>
        <c:delete val="0"/>
        <c:axPos val="b"/>
        <c:numFmt formatCode="General" sourceLinked="0"/>
        <c:majorTickMark val="out"/>
        <c:minorTickMark val="none"/>
        <c:tickLblPos val="nextTo"/>
        <c:txPr>
          <a:bodyPr/>
          <a:lstStyle/>
          <a:p>
            <a:pPr>
              <a:defRPr sz="1000" b="1"/>
            </a:pPr>
            <a:endParaRPr lang="en-US"/>
          </a:p>
        </c:txPr>
        <c:crossAx val="508921864"/>
        <c:crosses val="autoZero"/>
        <c:auto val="1"/>
        <c:lblAlgn val="ctr"/>
        <c:lblOffset val="100"/>
        <c:noMultiLvlLbl val="0"/>
      </c:catAx>
      <c:valAx>
        <c:axId val="508921864"/>
        <c:scaling>
          <c:orientation val="minMax"/>
        </c:scaling>
        <c:delete val="0"/>
        <c:axPos val="l"/>
        <c:majorGridlines/>
        <c:title>
          <c:tx>
            <c:rich>
              <a:bodyPr/>
              <a:lstStyle/>
              <a:p>
                <a:pPr>
                  <a:defRPr sz="1200"/>
                </a:pPr>
                <a:r>
                  <a:rPr lang="en-US" sz="1200"/>
                  <a:t>Number of Applicants per Country</a:t>
                </a:r>
              </a:p>
            </c:rich>
          </c:tx>
          <c:layout>
            <c:manualLayout>
              <c:xMode val="edge"/>
              <c:yMode val="edge"/>
              <c:x val="2.0466529521647602E-3"/>
              <c:y val="0.159888837424734"/>
            </c:manualLayout>
          </c:layout>
          <c:overlay val="0"/>
        </c:title>
        <c:numFmt formatCode="General" sourceLinked="1"/>
        <c:majorTickMark val="out"/>
        <c:minorTickMark val="none"/>
        <c:tickLblPos val="nextTo"/>
        <c:txPr>
          <a:bodyPr/>
          <a:lstStyle/>
          <a:p>
            <a:pPr>
              <a:defRPr b="1" i="0"/>
            </a:pPr>
            <a:endParaRPr lang="en-US"/>
          </a:p>
        </c:txPr>
        <c:crossAx val="512575944"/>
        <c:crosses val="autoZero"/>
        <c:crossBetween val="between"/>
        <c:majorUnit val="5"/>
      </c:valAx>
    </c:plotArea>
    <c:legend>
      <c:legendPos val="r"/>
      <c:layout>
        <c:manualLayout>
          <c:xMode val="edge"/>
          <c:yMode val="edge"/>
          <c:x val="6.5686670922891405E-2"/>
          <c:y val="2.3449143599318101E-2"/>
          <c:w val="0.18608758364663899"/>
          <c:h val="0.10566239142787601"/>
        </c:manualLayout>
      </c:layout>
      <c:overlay val="0"/>
      <c:txPr>
        <a:bodyPr/>
        <a:lstStyle/>
        <a:p>
          <a:pPr>
            <a:defRPr sz="1200" b="1" i="1"/>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ASP2018 Selected Student  Degree Programs</a:t>
            </a:r>
          </a:p>
        </c:rich>
      </c:tx>
      <c:overlay val="0"/>
    </c:title>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invertIfNegative val="0"/>
          <c:cat>
            <c:strRef>
              <c:f>Sheet2!$A$1:$A$3</c:f>
              <c:strCache>
                <c:ptCount val="3"/>
                <c:pt idx="0">
                  <c:v>BSc</c:v>
                </c:pt>
                <c:pt idx="1">
                  <c:v>MSc</c:v>
                </c:pt>
                <c:pt idx="2">
                  <c:v>Ph.D.</c:v>
                </c:pt>
              </c:strCache>
            </c:strRef>
          </c:cat>
          <c:val>
            <c:numRef>
              <c:f>Sheet2!$B$1:$B$3</c:f>
              <c:numCache>
                <c:formatCode>General</c:formatCode>
                <c:ptCount val="3"/>
                <c:pt idx="0">
                  <c:v>28</c:v>
                </c:pt>
                <c:pt idx="1">
                  <c:v>44</c:v>
                </c:pt>
                <c:pt idx="2">
                  <c:v>13</c:v>
                </c:pt>
              </c:numCache>
            </c:numRef>
          </c:val>
          <c:extLst>
            <c:ext xmlns:c16="http://schemas.microsoft.com/office/drawing/2014/chart" uri="{C3380CC4-5D6E-409C-BE32-E72D297353CC}">
              <c16:uniqueId val="{00000000-12BB-F34E-82BB-90392A7C7C4E}"/>
            </c:ext>
          </c:extLst>
        </c:ser>
        <c:dLbls>
          <c:showLegendKey val="0"/>
          <c:showVal val="0"/>
          <c:showCatName val="0"/>
          <c:showSerName val="0"/>
          <c:showPercent val="0"/>
          <c:showBubbleSize val="0"/>
        </c:dLbls>
        <c:gapWidth val="150"/>
        <c:shape val="cylinder"/>
        <c:axId val="512421640"/>
        <c:axId val="509337256"/>
        <c:axId val="0"/>
      </c:bar3DChart>
      <c:catAx>
        <c:axId val="512421640"/>
        <c:scaling>
          <c:orientation val="minMax"/>
        </c:scaling>
        <c:delete val="0"/>
        <c:axPos val="b"/>
        <c:title>
          <c:tx>
            <c:rich>
              <a:bodyPr/>
              <a:lstStyle/>
              <a:p>
                <a:pPr>
                  <a:defRPr sz="1400"/>
                </a:pPr>
                <a:r>
                  <a:rPr lang="en-US" sz="1400"/>
                  <a:t>Degree Pursued</a:t>
                </a:r>
              </a:p>
            </c:rich>
          </c:tx>
          <c:overlay val="0"/>
        </c:title>
        <c:numFmt formatCode="General" sourceLinked="0"/>
        <c:majorTickMark val="out"/>
        <c:minorTickMark val="none"/>
        <c:tickLblPos val="nextTo"/>
        <c:txPr>
          <a:bodyPr/>
          <a:lstStyle/>
          <a:p>
            <a:pPr>
              <a:defRPr sz="1200"/>
            </a:pPr>
            <a:endParaRPr lang="en-US"/>
          </a:p>
        </c:txPr>
        <c:crossAx val="509337256"/>
        <c:crosses val="autoZero"/>
        <c:auto val="1"/>
        <c:lblAlgn val="ctr"/>
        <c:lblOffset val="100"/>
        <c:noMultiLvlLbl val="0"/>
      </c:catAx>
      <c:valAx>
        <c:axId val="509337256"/>
        <c:scaling>
          <c:orientation val="minMax"/>
        </c:scaling>
        <c:delete val="0"/>
        <c:axPos val="l"/>
        <c:majorGridlines/>
        <c:title>
          <c:tx>
            <c:rich>
              <a:bodyPr/>
              <a:lstStyle/>
              <a:p>
                <a:pPr>
                  <a:defRPr sz="1400"/>
                </a:pPr>
                <a:r>
                  <a:rPr lang="en-US" sz="1400"/>
                  <a:t>Number of Students / Program</a:t>
                </a:r>
              </a:p>
            </c:rich>
          </c:tx>
          <c:layout>
            <c:manualLayout>
              <c:xMode val="edge"/>
              <c:yMode val="edge"/>
              <c:x val="4.52809922506388E-2"/>
              <c:y val="0.17470355731225301"/>
            </c:manualLayout>
          </c:layout>
          <c:overlay val="0"/>
        </c:title>
        <c:numFmt formatCode="General" sourceLinked="1"/>
        <c:majorTickMark val="out"/>
        <c:minorTickMark val="none"/>
        <c:tickLblPos val="nextTo"/>
        <c:txPr>
          <a:bodyPr/>
          <a:lstStyle/>
          <a:p>
            <a:pPr>
              <a:defRPr sz="1200"/>
            </a:pPr>
            <a:endParaRPr lang="en-US"/>
          </a:p>
        </c:txPr>
        <c:crossAx val="512421640"/>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ASP2018 Selected Students by Field of Study</a:t>
            </a:r>
          </a:p>
        </c:rich>
      </c:tx>
      <c:overlay val="0"/>
    </c:title>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invertIfNegative val="0"/>
          <c:cat>
            <c:strRef>
              <c:f>Sheet3!$A$1:$A$10</c:f>
              <c:strCache>
                <c:ptCount val="10"/>
                <c:pt idx="0">
                  <c:v>Atmospheric Physics</c:v>
                </c:pt>
                <c:pt idx="1">
                  <c:v>Mathematical Physics</c:v>
                </c:pt>
                <c:pt idx="2">
                  <c:v>Renewable Energies</c:v>
                </c:pt>
                <c:pt idx="3">
                  <c:v>Material Physics</c:v>
                </c:pt>
                <c:pt idx="4">
                  <c:v>General Physics</c:v>
                </c:pt>
                <c:pt idx="5">
                  <c:v>Nuclear or Particle Physics</c:v>
                </c:pt>
                <c:pt idx="6">
                  <c:v>Astrophysics or Cosmology</c:v>
                </c:pt>
                <c:pt idx="7">
                  <c:v>Medical Physics</c:v>
                </c:pt>
                <c:pt idx="8">
                  <c:v>Environmental Physics</c:v>
                </c:pt>
                <c:pt idx="9">
                  <c:v>Engineering</c:v>
                </c:pt>
              </c:strCache>
            </c:strRef>
          </c:cat>
          <c:val>
            <c:numRef>
              <c:f>Sheet3!$B$1:$B$10</c:f>
              <c:numCache>
                <c:formatCode>General</c:formatCode>
                <c:ptCount val="10"/>
                <c:pt idx="0">
                  <c:v>5</c:v>
                </c:pt>
                <c:pt idx="1">
                  <c:v>6</c:v>
                </c:pt>
                <c:pt idx="2">
                  <c:v>8</c:v>
                </c:pt>
                <c:pt idx="3">
                  <c:v>12</c:v>
                </c:pt>
                <c:pt idx="4">
                  <c:v>13</c:v>
                </c:pt>
                <c:pt idx="5">
                  <c:v>15</c:v>
                </c:pt>
                <c:pt idx="6">
                  <c:v>11</c:v>
                </c:pt>
                <c:pt idx="7">
                  <c:v>6</c:v>
                </c:pt>
                <c:pt idx="8">
                  <c:v>5</c:v>
                </c:pt>
                <c:pt idx="9">
                  <c:v>4</c:v>
                </c:pt>
              </c:numCache>
            </c:numRef>
          </c:val>
          <c:extLst>
            <c:ext xmlns:c16="http://schemas.microsoft.com/office/drawing/2014/chart" uri="{C3380CC4-5D6E-409C-BE32-E72D297353CC}">
              <c16:uniqueId val="{00000000-44E3-524D-8038-1AC7E61D4547}"/>
            </c:ext>
          </c:extLst>
        </c:ser>
        <c:dLbls>
          <c:showLegendKey val="0"/>
          <c:showVal val="0"/>
          <c:showCatName val="0"/>
          <c:showSerName val="0"/>
          <c:showPercent val="0"/>
          <c:showBubbleSize val="0"/>
        </c:dLbls>
        <c:gapWidth val="150"/>
        <c:shape val="cylinder"/>
        <c:axId val="511779352"/>
        <c:axId val="492120216"/>
        <c:axId val="0"/>
      </c:bar3DChart>
      <c:catAx>
        <c:axId val="511779352"/>
        <c:scaling>
          <c:orientation val="minMax"/>
        </c:scaling>
        <c:delete val="0"/>
        <c:axPos val="b"/>
        <c:numFmt formatCode="General" sourceLinked="0"/>
        <c:majorTickMark val="out"/>
        <c:minorTickMark val="none"/>
        <c:tickLblPos val="nextTo"/>
        <c:txPr>
          <a:bodyPr/>
          <a:lstStyle/>
          <a:p>
            <a:pPr>
              <a:defRPr sz="1200" b="1" i="0"/>
            </a:pPr>
            <a:endParaRPr lang="en-US"/>
          </a:p>
        </c:txPr>
        <c:crossAx val="492120216"/>
        <c:crosses val="autoZero"/>
        <c:auto val="1"/>
        <c:lblAlgn val="ctr"/>
        <c:lblOffset val="100"/>
        <c:noMultiLvlLbl val="0"/>
      </c:catAx>
      <c:valAx>
        <c:axId val="492120216"/>
        <c:scaling>
          <c:orientation val="minMax"/>
        </c:scaling>
        <c:delete val="0"/>
        <c:axPos val="l"/>
        <c:majorGridlines/>
        <c:title>
          <c:tx>
            <c:rich>
              <a:bodyPr/>
              <a:lstStyle/>
              <a:p>
                <a:pPr>
                  <a:defRPr sz="1200"/>
                </a:pPr>
                <a:r>
                  <a:rPr lang="en-US" sz="1200"/>
                  <a:t>Selected Students / Field of Study</a:t>
                </a:r>
              </a:p>
            </c:rich>
          </c:tx>
          <c:layout>
            <c:manualLayout>
              <c:xMode val="edge"/>
              <c:yMode val="edge"/>
              <c:x val="4.2314333349840701E-2"/>
              <c:y val="0.128528528528529"/>
            </c:manualLayout>
          </c:layout>
          <c:overlay val="0"/>
        </c:title>
        <c:numFmt formatCode="General" sourceLinked="1"/>
        <c:majorTickMark val="out"/>
        <c:minorTickMark val="none"/>
        <c:tickLblPos val="nextTo"/>
        <c:txPr>
          <a:bodyPr/>
          <a:lstStyle/>
          <a:p>
            <a:pPr>
              <a:defRPr sz="1200"/>
            </a:pPr>
            <a:endParaRPr lang="en-US"/>
          </a:p>
        </c:txPr>
        <c:crossAx val="511779352"/>
        <c:crosses val="autoZero"/>
        <c:crossBetween val="between"/>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AD43E7-324A-AA45-95C0-EE55C53C39D0}" type="datetimeFigureOut">
              <a:rPr lang="en-US" smtClean="0"/>
              <a:t>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D64C7E-BDD6-EE45-AE99-B8920D1623FB}" type="slidenum">
              <a:rPr lang="en-US" smtClean="0"/>
              <a:t>‹#›</a:t>
            </a:fld>
            <a:endParaRPr lang="en-US"/>
          </a:p>
        </p:txBody>
      </p:sp>
    </p:spTree>
    <p:extLst>
      <p:ext uri="{BB962C8B-B14F-4D97-AF65-F5344CB8AC3E}">
        <p14:creationId xmlns:p14="http://schemas.microsoft.com/office/powerpoint/2010/main" val="1662048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noFill/>
          <a:ln>
            <a:miter lim="800000"/>
            <a:headEnd/>
            <a:tailEnd/>
          </a:ln>
        </p:spPr>
        <p:txBody>
          <a:bodyPr/>
          <a:lstStyle/>
          <a:p>
            <a:pPr defTabSz="867934"/>
            <a:fld id="{7026860F-C172-7044-B203-513FB24E9366}" type="slidenum">
              <a:rPr lang="en-US">
                <a:latin typeface="Arial" charset="0"/>
              </a:rPr>
              <a:pPr defTabSz="867934"/>
              <a:t>5</a:t>
            </a:fld>
            <a:endParaRPr lang="en-US" dirty="0">
              <a:latin typeface="Arial" charset="0"/>
            </a:endParaRPr>
          </a:p>
        </p:txBody>
      </p:sp>
      <p:sp>
        <p:nvSpPr>
          <p:cNvPr id="128003" name="Rectangle 2"/>
          <p:cNvSpPr>
            <a:spLocks noGrp="1" noRot="1" noChangeAspect="1" noChangeArrowheads="1" noTextEdit="1"/>
          </p:cNvSpPr>
          <p:nvPr>
            <p:ph type="sldImg"/>
          </p:nvPr>
        </p:nvSpPr>
        <p:spPr bwMode="auto">
          <a:xfrm>
            <a:off x="382588" y="685800"/>
            <a:ext cx="6092825" cy="3427413"/>
          </a:xfrm>
          <a:noFill/>
          <a:ln>
            <a:solidFill>
              <a:srgbClr val="000000"/>
            </a:solidFill>
            <a:miter lim="800000"/>
            <a:headEnd/>
            <a:tailEnd/>
          </a:ln>
        </p:spPr>
      </p:sp>
      <p:sp>
        <p:nvSpPr>
          <p:cNvPr id="128004" name="Rectangle 3"/>
          <p:cNvSpPr>
            <a:spLocks noGrp="1" noChangeArrowheads="1"/>
          </p:cNvSpPr>
          <p:nvPr>
            <p:ph type="body" idx="1"/>
          </p:nvPr>
        </p:nvSpPr>
        <p:spPr bwMode="auto">
          <a:xfrm>
            <a:off x="913805" y="4343704"/>
            <a:ext cx="5030391" cy="4113892"/>
          </a:xfrm>
          <a:noFill/>
        </p:spPr>
        <p:txBody>
          <a:bodyPr wrap="square" numCol="1" anchor="t" anchorCtr="0" compatLnSpc="1">
            <a:prstTxWarp prst="textNoShape">
              <a:avLst/>
            </a:prstTxWarp>
          </a:bodyPr>
          <a:lstStyle/>
          <a:p>
            <a:pPr eaLnBrk="1" hangingPunct="1"/>
            <a:endParaRPr lang="fr-FR">
              <a:latin typeface="Arial" charset="0"/>
            </a:endParaRPr>
          </a:p>
        </p:txBody>
      </p:sp>
    </p:spTree>
    <p:extLst>
      <p:ext uri="{BB962C8B-B14F-4D97-AF65-F5344CB8AC3E}">
        <p14:creationId xmlns:p14="http://schemas.microsoft.com/office/powerpoint/2010/main" val="1807910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425450" y="257175"/>
            <a:ext cx="6196013" cy="3486150"/>
          </a:xfrm>
          <a:ln/>
        </p:spPr>
      </p:sp>
      <p:sp>
        <p:nvSpPr>
          <p:cNvPr id="27651" name="Notes Placeholder 2"/>
          <p:cNvSpPr>
            <a:spLocks noGrp="1"/>
          </p:cNvSpPr>
          <p:nvPr>
            <p:ph type="body" idx="1"/>
          </p:nvPr>
        </p:nvSpPr>
        <p:spPr>
          <a:xfrm>
            <a:off x="136440" y="3788805"/>
            <a:ext cx="6745684" cy="5392350"/>
          </a:xfrm>
          <a:noFill/>
        </p:spPr>
        <p:txBody>
          <a:bodyPr/>
          <a:lstStyle/>
          <a:p>
            <a:pPr>
              <a:spcBef>
                <a:spcPct val="0"/>
              </a:spcBef>
            </a:pPr>
            <a:r>
              <a:rPr lang="en-US" sz="1900" dirty="0"/>
              <a:t>You see here the time line for the experiments that BNL is committed to. </a:t>
            </a:r>
          </a:p>
          <a:p>
            <a:pPr>
              <a:spcBef>
                <a:spcPct val="0"/>
              </a:spcBef>
            </a:pPr>
            <a:r>
              <a:rPr lang="en-US" sz="1900" dirty="0"/>
              <a:t>Read : “our goal is…”</a:t>
            </a:r>
          </a:p>
          <a:p>
            <a:pPr>
              <a:spcBef>
                <a:spcPct val="0"/>
              </a:spcBef>
            </a:pPr>
            <a:endParaRPr lang="en-US" sz="1900" dirty="0"/>
          </a:p>
          <a:p>
            <a:pPr>
              <a:spcBef>
                <a:spcPct val="0"/>
              </a:spcBef>
            </a:pPr>
            <a:r>
              <a:rPr lang="en-US" sz="1900" dirty="0"/>
              <a:t>In the Energy frontier our program is based on the ATLAS experiment with the Phase I and Phase II upgrades. Taking us all the way to the end of the next decade.</a:t>
            </a:r>
          </a:p>
          <a:p>
            <a:pPr>
              <a:spcBef>
                <a:spcPct val="0"/>
              </a:spcBef>
            </a:pPr>
            <a:endParaRPr lang="en-US" sz="1000" dirty="0"/>
          </a:p>
          <a:p>
            <a:pPr>
              <a:spcBef>
                <a:spcPct val="0"/>
              </a:spcBef>
            </a:pPr>
            <a:r>
              <a:rPr lang="en-US" sz="1900" dirty="0"/>
              <a:t>In the Intensity frontier our main thrust is in neutrino physics but with critical contributions to  contributions to g-2 and mu2e. </a:t>
            </a:r>
          </a:p>
          <a:p>
            <a:pPr>
              <a:spcBef>
                <a:spcPct val="0"/>
              </a:spcBef>
            </a:pPr>
            <a:endParaRPr lang="en-US" sz="1000" dirty="0"/>
          </a:p>
          <a:p>
            <a:pPr>
              <a:spcBef>
                <a:spcPct val="0"/>
              </a:spcBef>
            </a:pPr>
            <a:r>
              <a:rPr lang="en-US" sz="1900" dirty="0"/>
              <a:t>The Cosmic frontier our main thrust is toward LSST – with a small but amazingly effective contributions to BOSS and DES. </a:t>
            </a:r>
          </a:p>
          <a:p>
            <a:pPr>
              <a:spcBef>
                <a:spcPct val="0"/>
              </a:spcBef>
            </a:pPr>
            <a:endParaRPr lang="en-US" sz="1900" dirty="0"/>
          </a:p>
          <a:p>
            <a:pPr>
              <a:spcBef>
                <a:spcPct val="0"/>
              </a:spcBef>
            </a:pPr>
            <a:r>
              <a:rPr lang="en-US" sz="1900" dirty="0"/>
              <a:t>To maintain our technical infrastructure we need to have a balance between R&amp;D, Construction and analysis at any given time. </a:t>
            </a:r>
          </a:p>
        </p:txBody>
      </p:sp>
      <p:sp>
        <p:nvSpPr>
          <p:cNvPr id="27652" name="Slide Number Placeholder 3"/>
          <p:cNvSpPr>
            <a:spLocks noGrp="1"/>
          </p:cNvSpPr>
          <p:nvPr>
            <p:ph type="sldNum" sz="quarter" idx="5"/>
          </p:nvPr>
        </p:nvSpPr>
        <p:spPr>
          <a:noFill/>
        </p:spPr>
        <p:txBody>
          <a:bodyPr/>
          <a:lstStyle>
            <a:lvl1pPr defTabSz="941331">
              <a:defRPr sz="2900">
                <a:solidFill>
                  <a:schemeClr val="tx1"/>
                </a:solidFill>
                <a:latin typeface="Arial" pitchFamily="34" charset="0"/>
                <a:ea typeface="MS PGothic" pitchFamily="34" charset="-128"/>
              </a:defRPr>
            </a:lvl1pPr>
            <a:lvl2pPr marL="756947" indent="-291133" defTabSz="941331">
              <a:defRPr sz="2900">
                <a:solidFill>
                  <a:schemeClr val="tx1"/>
                </a:solidFill>
                <a:latin typeface="Arial" pitchFamily="34" charset="0"/>
                <a:ea typeface="MS PGothic" pitchFamily="34" charset="-128"/>
              </a:defRPr>
            </a:lvl2pPr>
            <a:lvl3pPr marL="1164534" indent="-232907" defTabSz="941331">
              <a:defRPr sz="2900">
                <a:solidFill>
                  <a:schemeClr val="tx1"/>
                </a:solidFill>
                <a:latin typeface="Arial" pitchFamily="34" charset="0"/>
                <a:ea typeface="MS PGothic" pitchFamily="34" charset="-128"/>
              </a:defRPr>
            </a:lvl3pPr>
            <a:lvl4pPr marL="1630347" indent="-232907" defTabSz="941331">
              <a:defRPr sz="2900">
                <a:solidFill>
                  <a:schemeClr val="tx1"/>
                </a:solidFill>
                <a:latin typeface="Arial" pitchFamily="34" charset="0"/>
                <a:ea typeface="MS PGothic" pitchFamily="34" charset="-128"/>
              </a:defRPr>
            </a:lvl4pPr>
            <a:lvl5pPr marL="2096161" indent="-232907" defTabSz="941331">
              <a:defRPr sz="2900">
                <a:solidFill>
                  <a:schemeClr val="tx1"/>
                </a:solidFill>
                <a:latin typeface="Arial" pitchFamily="34" charset="0"/>
                <a:ea typeface="MS PGothic" pitchFamily="34" charset="-128"/>
              </a:defRPr>
            </a:lvl5pPr>
            <a:lvl6pPr marL="2561974" indent="-232907" defTabSz="941331" eaLnBrk="0" fontAlgn="base" hangingPunct="0">
              <a:spcBef>
                <a:spcPct val="0"/>
              </a:spcBef>
              <a:spcAft>
                <a:spcPct val="0"/>
              </a:spcAft>
              <a:defRPr sz="2900">
                <a:solidFill>
                  <a:schemeClr val="tx1"/>
                </a:solidFill>
                <a:latin typeface="Arial" pitchFamily="34" charset="0"/>
                <a:ea typeface="MS PGothic" pitchFamily="34" charset="-128"/>
              </a:defRPr>
            </a:lvl6pPr>
            <a:lvl7pPr marL="3027789" indent="-232907" defTabSz="941331" eaLnBrk="0" fontAlgn="base" hangingPunct="0">
              <a:spcBef>
                <a:spcPct val="0"/>
              </a:spcBef>
              <a:spcAft>
                <a:spcPct val="0"/>
              </a:spcAft>
              <a:defRPr sz="2900">
                <a:solidFill>
                  <a:schemeClr val="tx1"/>
                </a:solidFill>
                <a:latin typeface="Arial" pitchFamily="34" charset="0"/>
                <a:ea typeface="MS PGothic" pitchFamily="34" charset="-128"/>
              </a:defRPr>
            </a:lvl7pPr>
            <a:lvl8pPr marL="3493602" indent="-232907" defTabSz="941331" eaLnBrk="0" fontAlgn="base" hangingPunct="0">
              <a:spcBef>
                <a:spcPct val="0"/>
              </a:spcBef>
              <a:spcAft>
                <a:spcPct val="0"/>
              </a:spcAft>
              <a:defRPr sz="2900">
                <a:solidFill>
                  <a:schemeClr val="tx1"/>
                </a:solidFill>
                <a:latin typeface="Arial" pitchFamily="34" charset="0"/>
                <a:ea typeface="MS PGothic" pitchFamily="34" charset="-128"/>
              </a:defRPr>
            </a:lvl8pPr>
            <a:lvl9pPr marL="3959415" indent="-232907" defTabSz="941331" eaLnBrk="0" fontAlgn="base" hangingPunct="0">
              <a:spcBef>
                <a:spcPct val="0"/>
              </a:spcBef>
              <a:spcAft>
                <a:spcPct val="0"/>
              </a:spcAft>
              <a:defRPr sz="2900">
                <a:solidFill>
                  <a:schemeClr val="tx1"/>
                </a:solidFill>
                <a:latin typeface="Arial" pitchFamily="34" charset="0"/>
                <a:ea typeface="MS PGothic" pitchFamily="34" charset="-128"/>
              </a:defRPr>
            </a:lvl9pPr>
          </a:lstStyle>
          <a:p>
            <a:fld id="{5A827A9B-D0AE-4728-9399-A4371A92F401}" type="slidenum">
              <a:rPr lang="en-US" sz="1200">
                <a:solidFill>
                  <a:prstClr val="black"/>
                </a:solidFill>
              </a:rPr>
              <a:pPr/>
              <a:t>15</a:t>
            </a:fld>
            <a:endParaRPr lang="en-US" sz="1200">
              <a:solidFill>
                <a:prstClr val="black"/>
              </a:solidFill>
            </a:endParaRPr>
          </a:p>
        </p:txBody>
      </p:sp>
    </p:spTree>
    <p:extLst>
      <p:ext uri="{BB962C8B-B14F-4D97-AF65-F5344CB8AC3E}">
        <p14:creationId xmlns:p14="http://schemas.microsoft.com/office/powerpoint/2010/main" val="456552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txBox="1">
            <a:spLocks noGrp="1" noChangeArrowheads="1"/>
          </p:cNvSpPr>
          <p:nvPr/>
        </p:nvSpPr>
        <p:spPr bwMode="auto">
          <a:xfrm>
            <a:off x="3971386" y="8830621"/>
            <a:ext cx="3037413" cy="464180"/>
          </a:xfrm>
          <a:prstGeom prst="rect">
            <a:avLst/>
          </a:prstGeom>
          <a:noFill/>
          <a:ln w="9525">
            <a:noFill/>
            <a:miter lim="800000"/>
            <a:headEnd/>
            <a:tailEnd/>
          </a:ln>
        </p:spPr>
        <p:txBody>
          <a:bodyPr lIns="93166" tIns="46583" rIns="93166" bIns="46583" anchor="b"/>
          <a:lstStyle/>
          <a:p>
            <a:pPr algn="r" defTabSz="464334"/>
            <a:fld id="{8AD72F59-6652-4937-988C-A64FF8253A61}" type="slidenum">
              <a:rPr lang="en-US" sz="1200"/>
              <a:pPr algn="r" defTabSz="464334"/>
              <a:t>16</a:t>
            </a:fld>
            <a:endParaRPr lang="en-US" sz="1200"/>
          </a:p>
        </p:txBody>
      </p:sp>
      <p:sp>
        <p:nvSpPr>
          <p:cNvPr id="31746" name="Slide Image Placeholder 1"/>
          <p:cNvSpPr>
            <a:spLocks noGrp="1" noRot="1" noChangeAspect="1" noTextEdit="1"/>
          </p:cNvSpPr>
          <p:nvPr>
            <p:ph type="sldImg"/>
          </p:nvPr>
        </p:nvSpPr>
        <p:spPr>
          <a:solidFill>
            <a:srgbClr val="FFFFFF"/>
          </a:solidFill>
          <a:ln/>
        </p:spPr>
      </p:sp>
      <p:sp>
        <p:nvSpPr>
          <p:cNvPr id="31747" name="Notes Placeholder 2"/>
          <p:cNvSpPr>
            <a:spLocks noGrp="1"/>
          </p:cNvSpPr>
          <p:nvPr>
            <p:ph type="body" idx="1"/>
          </p:nvPr>
        </p:nvSpPr>
        <p:spPr>
          <a:solidFill>
            <a:srgbClr val="FFFFFF"/>
          </a:solidFill>
          <a:ln>
            <a:solidFill>
              <a:srgbClr val="000000"/>
            </a:solidFill>
          </a:ln>
        </p:spPr>
        <p:txBody>
          <a:bodyPr lIns="92197" tIns="46098" rIns="92197" bIns="46098"/>
          <a:lstStyle/>
          <a:p>
            <a:pPr defTabSz="451525">
              <a:spcBef>
                <a:spcPct val="0"/>
              </a:spcBef>
            </a:pPr>
            <a:r>
              <a:rPr lang="en-US">
                <a:ea typeface="ＭＳ Ｐゴシック"/>
              </a:rPr>
              <a:t>BNL has many advantages in this area by virtue of being a multi-disciplinary lab.  There are lots of resources that can be accessed outside the direct KA1503 support.</a:t>
            </a:r>
          </a:p>
        </p:txBody>
      </p:sp>
      <p:sp>
        <p:nvSpPr>
          <p:cNvPr id="31748" name="Slide Number Placeholder 3"/>
          <p:cNvSpPr txBox="1">
            <a:spLocks noGrp="1"/>
          </p:cNvSpPr>
          <p:nvPr/>
        </p:nvSpPr>
        <p:spPr bwMode="auto">
          <a:xfrm>
            <a:off x="3971386" y="8830621"/>
            <a:ext cx="3037413" cy="464180"/>
          </a:xfrm>
          <a:prstGeom prst="rect">
            <a:avLst/>
          </a:prstGeom>
          <a:noFill/>
          <a:ln w="9525">
            <a:noFill/>
            <a:miter lim="800000"/>
            <a:headEnd/>
            <a:tailEnd/>
          </a:ln>
        </p:spPr>
        <p:txBody>
          <a:bodyPr lIns="92197" tIns="46098" rIns="92197" bIns="46098" anchor="b"/>
          <a:lstStyle/>
          <a:p>
            <a:pPr algn="r" defTabSz="459531"/>
            <a:fld id="{B338D7BF-E604-496F-B9F6-68862079CD77}" type="slidenum">
              <a:rPr lang="en-US" sz="1200">
                <a:latin typeface="Calibri" pitchFamily="34" charset="0"/>
              </a:rPr>
              <a:pPr algn="r" defTabSz="459531"/>
              <a:t>16</a:t>
            </a:fld>
            <a:endParaRPr lang="en-US" sz="1200">
              <a:latin typeface="Calibri" pitchFamily="34" charset="0"/>
            </a:endParaRPr>
          </a:p>
        </p:txBody>
      </p:sp>
    </p:spTree>
    <p:extLst>
      <p:ext uri="{BB962C8B-B14F-4D97-AF65-F5344CB8AC3E}">
        <p14:creationId xmlns:p14="http://schemas.microsoft.com/office/powerpoint/2010/main" val="4052035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1269D0-0902-4C14-AFF3-9AAEB387C8B9}" type="slidenum">
              <a:rPr lang="en-US"/>
              <a:pPr/>
              <a:t>17</a:t>
            </a:fld>
            <a:endParaRPr lang="en-US"/>
          </a:p>
        </p:txBody>
      </p:sp>
      <p:sp>
        <p:nvSpPr>
          <p:cNvPr id="105474" name="Rectangle 2"/>
          <p:cNvSpPr>
            <a:spLocks noGrp="1" noRot="1" noChangeAspect="1" noChangeArrowheads="1" noTextEdit="1"/>
          </p:cNvSpPr>
          <p:nvPr>
            <p:ph type="sldImg"/>
          </p:nvPr>
        </p:nvSpPr>
        <p:spPr>
          <a:xfrm>
            <a:off x="419100" y="693738"/>
            <a:ext cx="6173788" cy="3473450"/>
          </a:xfrm>
          <a:ln/>
        </p:spPr>
      </p:sp>
      <p:sp>
        <p:nvSpPr>
          <p:cNvPr id="105475" name="Rectangle 3"/>
          <p:cNvSpPr>
            <a:spLocks noGrp="1" noChangeArrowheads="1"/>
          </p:cNvSpPr>
          <p:nvPr>
            <p:ph type="body" idx="1"/>
          </p:nvPr>
        </p:nvSpPr>
        <p:spPr>
          <a:xfrm>
            <a:off x="934720" y="4399650"/>
            <a:ext cx="5140960" cy="4165627"/>
          </a:xfrm>
        </p:spPr>
        <p:txBody>
          <a:bodyPr/>
          <a:lstStyle/>
          <a:p>
            <a:endParaRPr lang="en-US"/>
          </a:p>
        </p:txBody>
      </p:sp>
    </p:spTree>
    <p:extLst>
      <p:ext uri="{BB962C8B-B14F-4D97-AF65-F5344CB8AC3E}">
        <p14:creationId xmlns:p14="http://schemas.microsoft.com/office/powerpoint/2010/main" val="2011780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ln>
            <a:miter lim="800000"/>
            <a:headEnd/>
            <a:tailEnd/>
          </a:ln>
        </p:spPr>
        <p:txBody>
          <a:bodyPr/>
          <a:lstStyle/>
          <a:p>
            <a:pPr defTabSz="867934"/>
            <a:fld id="{B4E2C20D-04A0-894B-B204-3DD95C260FDE}" type="slidenum">
              <a:rPr lang="en-US">
                <a:latin typeface="Arial" charset="0"/>
              </a:rPr>
              <a:pPr defTabSz="867934"/>
              <a:t>19</a:t>
            </a:fld>
            <a:endParaRPr lang="en-US" dirty="0">
              <a:latin typeface="Arial" charset="0"/>
            </a:endParaRPr>
          </a:p>
        </p:txBody>
      </p:sp>
      <p:sp>
        <p:nvSpPr>
          <p:cNvPr id="1239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39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fr-FR">
              <a:latin typeface="Arial" charset="0"/>
            </a:endParaRPr>
          </a:p>
        </p:txBody>
      </p:sp>
    </p:spTree>
    <p:extLst>
      <p:ext uri="{BB962C8B-B14F-4D97-AF65-F5344CB8AC3E}">
        <p14:creationId xmlns:p14="http://schemas.microsoft.com/office/powerpoint/2010/main" val="784556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noFill/>
          <a:ln>
            <a:miter lim="800000"/>
            <a:headEnd/>
            <a:tailEnd/>
          </a:ln>
        </p:spPr>
        <p:txBody>
          <a:bodyPr/>
          <a:lstStyle/>
          <a:p>
            <a:pPr defTabSz="866433"/>
            <a:fld id="{01E8C939-506B-A547-977A-2BF6019C5B9F}" type="slidenum">
              <a:rPr lang="en-US">
                <a:latin typeface="Arial" charset="0"/>
              </a:rPr>
              <a:pPr defTabSz="866433"/>
              <a:t>20</a:t>
            </a:fld>
            <a:endParaRPr lang="en-US" dirty="0">
              <a:latin typeface="Arial" charset="0"/>
            </a:endParaRPr>
          </a:p>
        </p:txBody>
      </p:sp>
      <p:sp>
        <p:nvSpPr>
          <p:cNvPr id="1269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69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fr-FR">
              <a:latin typeface="Arial" charset="0"/>
            </a:endParaRPr>
          </a:p>
        </p:txBody>
      </p:sp>
    </p:spTree>
    <p:extLst>
      <p:ext uri="{BB962C8B-B14F-4D97-AF65-F5344CB8AC3E}">
        <p14:creationId xmlns:p14="http://schemas.microsoft.com/office/powerpoint/2010/main" val="765808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fld id="{A2D37013-2412-B940-B7FC-8DB8D3B2AEF0}" type="slidenum">
              <a:rPr lang="en-US"/>
              <a:pPr/>
              <a:t>21</a:t>
            </a:fld>
            <a:endParaRPr lang="en-US"/>
          </a:p>
        </p:txBody>
      </p:sp>
    </p:spTree>
    <p:extLst>
      <p:ext uri="{BB962C8B-B14F-4D97-AF65-F5344CB8AC3E}">
        <p14:creationId xmlns:p14="http://schemas.microsoft.com/office/powerpoint/2010/main" val="1394798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noFill/>
          <a:ln>
            <a:miter lim="800000"/>
            <a:headEnd/>
            <a:tailEnd/>
          </a:ln>
        </p:spPr>
        <p:txBody>
          <a:bodyPr/>
          <a:lstStyle/>
          <a:p>
            <a:pPr defTabSz="915988"/>
            <a:fld id="{823B7F85-6002-2849-9BFD-1FE8815E5AA6}" type="slidenum">
              <a:rPr lang="en-US">
                <a:latin typeface="Arial" charset="0"/>
              </a:rPr>
              <a:pPr defTabSz="915988"/>
              <a:t>22</a:t>
            </a:fld>
            <a:endParaRPr lang="en-US">
              <a:latin typeface="Arial" charset="0"/>
            </a:endParaRPr>
          </a:p>
        </p:txBody>
      </p:sp>
      <p:sp>
        <p:nvSpPr>
          <p:cNvPr id="141315" name="Rectangle 2"/>
          <p:cNvSpPr>
            <a:spLocks noGrp="1" noRot="1" noChangeAspect="1" noChangeArrowheads="1" noTextEdit="1"/>
          </p:cNvSpPr>
          <p:nvPr>
            <p:ph type="sldImg"/>
          </p:nvPr>
        </p:nvSpPr>
        <p:spPr bwMode="auto">
          <a:xfrm>
            <a:off x="949325" y="633413"/>
            <a:ext cx="5154613" cy="3865562"/>
          </a:xfrm>
          <a:noFill/>
          <a:ln>
            <a:solidFill>
              <a:srgbClr val="000000"/>
            </a:solidFill>
            <a:miter lim="800000"/>
            <a:headEnd/>
            <a:tailEnd/>
          </a:ln>
        </p:spPr>
      </p:sp>
      <p:sp>
        <p:nvSpPr>
          <p:cNvPr id="141316" name="Rectangle 3"/>
          <p:cNvSpPr>
            <a:spLocks noGrp="1" noChangeArrowheads="1"/>
          </p:cNvSpPr>
          <p:nvPr>
            <p:ph type="body" idx="1"/>
          </p:nvPr>
        </p:nvSpPr>
        <p:spPr bwMode="auto">
          <a:xfrm>
            <a:off x="924118" y="4360306"/>
            <a:ext cx="5011368" cy="4076578"/>
          </a:xfrm>
          <a:noFill/>
        </p:spPr>
        <p:txBody>
          <a:bodyPr wrap="square" numCol="1" anchor="t" anchorCtr="0" compatLnSpc="1">
            <a:prstTxWarp prst="textNoShape">
              <a:avLst/>
            </a:prstTxWarp>
          </a:bodyPr>
          <a:lstStyle/>
          <a:p>
            <a:pPr eaLnBrk="1" hangingPunct="1"/>
            <a:endParaRPr lang="fr-FR">
              <a:latin typeface="Arial" charset="0"/>
            </a:endParaRPr>
          </a:p>
        </p:txBody>
      </p:sp>
    </p:spTree>
    <p:extLst>
      <p:ext uri="{BB962C8B-B14F-4D97-AF65-F5344CB8AC3E}">
        <p14:creationId xmlns:p14="http://schemas.microsoft.com/office/powerpoint/2010/main" val="198198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ln>
            <a:miter lim="800000"/>
            <a:headEnd/>
            <a:tailEnd/>
          </a:ln>
        </p:spPr>
        <p:txBody>
          <a:bodyPr/>
          <a:lstStyle/>
          <a:p>
            <a:fld id="{D061E2A6-2AA9-B44A-9B35-4C24C21533CA}" type="slidenum">
              <a:rPr lang="en-US">
                <a:latin typeface="Arial" charset="0"/>
              </a:rPr>
              <a:pPr/>
              <a:t>23</a:t>
            </a:fld>
            <a:endParaRPr lang="en-US">
              <a:latin typeface="Arial" charset="0"/>
            </a:endParaRPr>
          </a:p>
        </p:txBody>
      </p:sp>
      <p:sp>
        <p:nvSpPr>
          <p:cNvPr id="82947" name="Rectangle 2"/>
          <p:cNvSpPr>
            <a:spLocks noGrp="1" noRot="1" noChangeAspect="1" noChangeArrowheads="1" noTextEdit="1"/>
          </p:cNvSpPr>
          <p:nvPr>
            <p:ph type="sldImg"/>
          </p:nvPr>
        </p:nvSpPr>
        <p:spPr bwMode="auto">
          <a:xfrm>
            <a:off x="382588" y="685800"/>
            <a:ext cx="6092825" cy="3427413"/>
          </a:xfrm>
          <a:noFill/>
          <a:ln>
            <a:solidFill>
              <a:srgbClr val="000000"/>
            </a:solidFill>
            <a:miter lim="800000"/>
            <a:headEnd/>
            <a:tailEnd/>
          </a:ln>
        </p:spPr>
      </p:sp>
      <p:sp>
        <p:nvSpPr>
          <p:cNvPr id="829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fr-FR">
              <a:latin typeface="Arial" charset="0"/>
            </a:endParaRPr>
          </a:p>
        </p:txBody>
      </p:sp>
    </p:spTree>
    <p:extLst>
      <p:ext uri="{BB962C8B-B14F-4D97-AF65-F5344CB8AC3E}">
        <p14:creationId xmlns:p14="http://schemas.microsoft.com/office/powerpoint/2010/main" val="1283743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xfrm>
            <a:off x="382588" y="685800"/>
            <a:ext cx="6092825" cy="3427413"/>
          </a:xfrm>
          <a:noFill/>
          <a:ln>
            <a:solidFill>
              <a:srgbClr val="000000"/>
            </a:solidFill>
            <a:miter lim="800000"/>
            <a:headEnd/>
            <a:tailEnd/>
          </a:ln>
        </p:spPr>
      </p:sp>
      <p:sp>
        <p:nvSpPr>
          <p:cNvPr id="1556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67588" name="Slide Number Placeholder 3"/>
          <p:cNvSpPr>
            <a:spLocks noGrp="1"/>
          </p:cNvSpPr>
          <p:nvPr>
            <p:ph type="sldNum" sz="quarter" idx="5"/>
          </p:nvPr>
        </p:nvSpPr>
        <p:spPr/>
        <p:txBody>
          <a:bodyPr/>
          <a:lstStyle/>
          <a:p>
            <a:fld id="{1EE129EC-4E2C-B24C-914D-8169D7EF43EC}" type="slidenum">
              <a:rPr lang="en-US"/>
              <a:pPr/>
              <a:t>24</a:t>
            </a:fld>
            <a:endParaRPr lang="en-US"/>
          </a:p>
        </p:txBody>
      </p:sp>
    </p:spTree>
    <p:extLst>
      <p:ext uri="{BB962C8B-B14F-4D97-AF65-F5344CB8AC3E}">
        <p14:creationId xmlns:p14="http://schemas.microsoft.com/office/powerpoint/2010/main" val="20576359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noFill/>
          <a:ln>
            <a:miter lim="800000"/>
            <a:headEnd/>
            <a:tailEnd/>
          </a:ln>
        </p:spPr>
        <p:txBody>
          <a:bodyPr/>
          <a:lstStyle/>
          <a:p>
            <a:pPr defTabSz="861928"/>
            <a:fld id="{2066509C-8137-EC43-845E-1FFD542D6E6C}" type="slidenum">
              <a:rPr lang="en-US">
                <a:latin typeface="Arial" charset="0"/>
              </a:rPr>
              <a:pPr defTabSz="861928"/>
              <a:t>26</a:t>
            </a:fld>
            <a:endParaRPr lang="en-US" dirty="0">
              <a:latin typeface="Arial" charset="0"/>
            </a:endParaRPr>
          </a:p>
        </p:txBody>
      </p:sp>
      <p:sp>
        <p:nvSpPr>
          <p:cNvPr id="95235" name="Rectangle 2"/>
          <p:cNvSpPr>
            <a:spLocks noGrp="1" noRot="1" noChangeAspect="1" noChangeArrowheads="1" noTextEdit="1"/>
          </p:cNvSpPr>
          <p:nvPr>
            <p:ph type="sldImg"/>
          </p:nvPr>
        </p:nvSpPr>
        <p:spPr bwMode="auto">
          <a:xfrm>
            <a:off x="382588" y="685800"/>
            <a:ext cx="6092825" cy="3427413"/>
          </a:xfrm>
          <a:noFill/>
          <a:ln>
            <a:solidFill>
              <a:srgbClr val="000000"/>
            </a:solidFill>
            <a:miter lim="800000"/>
            <a:headEnd/>
            <a:tailEnd/>
          </a:ln>
        </p:spPr>
      </p:sp>
      <p:sp>
        <p:nvSpPr>
          <p:cNvPr id="95236" name="Rectangle 3"/>
          <p:cNvSpPr>
            <a:spLocks noGrp="1" noChangeArrowheads="1"/>
          </p:cNvSpPr>
          <p:nvPr>
            <p:ph type="body" idx="1"/>
          </p:nvPr>
        </p:nvSpPr>
        <p:spPr bwMode="auto">
          <a:xfrm>
            <a:off x="913805" y="4343704"/>
            <a:ext cx="5030391" cy="4113892"/>
          </a:xfrm>
          <a:noFill/>
        </p:spPr>
        <p:txBody>
          <a:bodyPr wrap="square" numCol="1" anchor="t" anchorCtr="0" compatLnSpc="1">
            <a:prstTxWarp prst="textNoShape">
              <a:avLst/>
            </a:prstTxWarp>
          </a:bodyPr>
          <a:lstStyle/>
          <a:p>
            <a:pPr eaLnBrk="1" hangingPunct="1"/>
            <a:endParaRPr lang="fr-FR">
              <a:latin typeface="Arial" charset="0"/>
            </a:endParaRPr>
          </a:p>
        </p:txBody>
      </p:sp>
    </p:spTree>
    <p:extLst>
      <p:ext uri="{BB962C8B-B14F-4D97-AF65-F5344CB8AC3E}">
        <p14:creationId xmlns:p14="http://schemas.microsoft.com/office/powerpoint/2010/main" val="1558297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bwMode="auto">
          <a:noFill/>
          <a:ln>
            <a:miter lim="800000"/>
            <a:headEnd/>
            <a:tailEnd/>
          </a:ln>
        </p:spPr>
        <p:txBody>
          <a:bodyPr/>
          <a:lstStyle/>
          <a:p>
            <a:pPr defTabSz="866433"/>
            <a:fld id="{BC2D9007-DE34-E443-8CE6-900456DD9C26}" type="slidenum">
              <a:rPr lang="en-US">
                <a:latin typeface="Arial" charset="0"/>
              </a:rPr>
              <a:pPr defTabSz="866433"/>
              <a:t>6</a:t>
            </a:fld>
            <a:endParaRPr lang="en-US" dirty="0">
              <a:latin typeface="Arial" charset="0"/>
            </a:endParaRPr>
          </a:p>
        </p:txBody>
      </p:sp>
      <p:sp>
        <p:nvSpPr>
          <p:cNvPr id="1290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90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fr-FR">
              <a:latin typeface="Arial" charset="0"/>
            </a:endParaRPr>
          </a:p>
        </p:txBody>
      </p:sp>
    </p:spTree>
    <p:extLst>
      <p:ext uri="{BB962C8B-B14F-4D97-AF65-F5344CB8AC3E}">
        <p14:creationId xmlns:p14="http://schemas.microsoft.com/office/powerpoint/2010/main" val="2259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bwMode="auto">
          <a:noFill/>
          <a:ln>
            <a:miter lim="800000"/>
            <a:headEnd/>
            <a:tailEnd/>
          </a:ln>
        </p:spPr>
        <p:txBody>
          <a:bodyPr/>
          <a:lstStyle/>
          <a:p>
            <a:fld id="{970C84F4-A1CB-8049-8017-8B31450F6B66}" type="slidenum">
              <a:rPr lang="fr-FR"/>
              <a:pPr/>
              <a:t>27</a:t>
            </a:fld>
            <a:endParaRPr lang="fr-FR"/>
          </a:p>
        </p:txBody>
      </p:sp>
      <p:sp>
        <p:nvSpPr>
          <p:cNvPr id="2181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811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2436812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bwMode="auto">
          <a:noFill/>
          <a:ln>
            <a:miter lim="800000"/>
            <a:headEnd/>
            <a:tailEnd/>
          </a:ln>
        </p:spPr>
        <p:txBody>
          <a:bodyPr/>
          <a:lstStyle/>
          <a:p>
            <a:pPr defTabSz="861928"/>
            <a:fld id="{9DAAA06B-13D2-A744-BB76-0F7AC7935198}" type="slidenum">
              <a:rPr lang="en-US">
                <a:latin typeface="Arial" charset="0"/>
              </a:rPr>
              <a:pPr defTabSz="861928"/>
              <a:t>30</a:t>
            </a:fld>
            <a:endParaRPr lang="en-US" dirty="0">
              <a:latin typeface="Arial" charset="0"/>
            </a:endParaRPr>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75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fr-FR">
              <a:latin typeface="Arial" charset="0"/>
            </a:endParaRPr>
          </a:p>
        </p:txBody>
      </p:sp>
    </p:spTree>
    <p:extLst>
      <p:ext uri="{BB962C8B-B14F-4D97-AF65-F5344CB8AC3E}">
        <p14:creationId xmlns:p14="http://schemas.microsoft.com/office/powerpoint/2010/main" val="641222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a:latin typeface="Arial" charset="0"/>
            </a:endParaRPr>
          </a:p>
        </p:txBody>
      </p:sp>
      <p:sp>
        <p:nvSpPr>
          <p:cNvPr id="109572" name="Slide Number Placeholder 3"/>
          <p:cNvSpPr>
            <a:spLocks noGrp="1"/>
          </p:cNvSpPr>
          <p:nvPr>
            <p:ph type="sldNum" sz="quarter" idx="5"/>
          </p:nvPr>
        </p:nvSpPr>
        <p:spPr bwMode="auto">
          <a:noFill/>
          <a:ln>
            <a:miter lim="800000"/>
            <a:headEnd/>
            <a:tailEnd/>
          </a:ln>
        </p:spPr>
        <p:txBody>
          <a:bodyPr/>
          <a:lstStyle/>
          <a:p>
            <a:pPr defTabSz="861928"/>
            <a:fld id="{210D5460-65DD-A144-9AF3-B4411EB83DA2}" type="slidenum">
              <a:rPr lang="en-US">
                <a:latin typeface="Arial" charset="0"/>
              </a:rPr>
              <a:pPr defTabSz="861928"/>
              <a:t>31</a:t>
            </a:fld>
            <a:endParaRPr lang="en-US" dirty="0">
              <a:latin typeface="Arial" charset="0"/>
            </a:endParaRPr>
          </a:p>
        </p:txBody>
      </p:sp>
    </p:spTree>
    <p:extLst>
      <p:ext uri="{BB962C8B-B14F-4D97-AF65-F5344CB8AC3E}">
        <p14:creationId xmlns:p14="http://schemas.microsoft.com/office/powerpoint/2010/main" val="3694557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noFill/>
          <a:ln>
            <a:miter lim="800000"/>
            <a:headEnd/>
            <a:tailEnd/>
          </a:ln>
        </p:spPr>
        <p:txBody>
          <a:bodyPr/>
          <a:lstStyle/>
          <a:p>
            <a:pPr defTabSz="867934"/>
            <a:fld id="{17576EA5-17FB-E249-832B-170D3E9BF96F}" type="slidenum">
              <a:rPr lang="en-US">
                <a:latin typeface="Arial" charset="0"/>
              </a:rPr>
              <a:pPr defTabSz="867934"/>
              <a:t>8</a:t>
            </a:fld>
            <a:endParaRPr lang="en-US" dirty="0">
              <a:latin typeface="Arial" charset="0"/>
            </a:endParaRPr>
          </a:p>
        </p:txBody>
      </p:sp>
      <p:sp>
        <p:nvSpPr>
          <p:cNvPr id="1300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00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fr-FR">
              <a:latin typeface="Arial" charset="0"/>
            </a:endParaRPr>
          </a:p>
        </p:txBody>
      </p:sp>
    </p:spTree>
    <p:extLst>
      <p:ext uri="{BB962C8B-B14F-4D97-AF65-F5344CB8AC3E}">
        <p14:creationId xmlns:p14="http://schemas.microsoft.com/office/powerpoint/2010/main" val="1787125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ln>
            <a:miter lim="800000"/>
            <a:headEnd/>
            <a:tailEnd/>
          </a:ln>
        </p:spPr>
        <p:txBody>
          <a:bodyPr/>
          <a:lstStyle/>
          <a:p>
            <a:pPr defTabSz="866433"/>
            <a:fld id="{1D037C8B-2152-E74C-98E3-BFEA80CC1CCC}" type="slidenum">
              <a:rPr lang="en-US">
                <a:latin typeface="Arial" charset="0"/>
              </a:rPr>
              <a:pPr defTabSz="866433"/>
              <a:t>9</a:t>
            </a:fld>
            <a:endParaRPr lang="en-US" dirty="0">
              <a:latin typeface="Arial" charset="0"/>
            </a:endParaRPr>
          </a:p>
        </p:txBody>
      </p:sp>
      <p:sp>
        <p:nvSpPr>
          <p:cNvPr id="31747" name="Rectangle 2"/>
          <p:cNvSpPr>
            <a:spLocks noGrp="1" noRot="1" noChangeAspect="1" noChangeArrowheads="1" noTextEdit="1"/>
          </p:cNvSpPr>
          <p:nvPr>
            <p:ph type="sldImg"/>
          </p:nvPr>
        </p:nvSpPr>
        <p:spPr bwMode="auto">
          <a:xfrm>
            <a:off x="381000" y="685800"/>
            <a:ext cx="6096000" cy="3430588"/>
          </a:xfrm>
          <a:noFill/>
          <a:ln>
            <a:solidFill>
              <a:srgbClr val="000000"/>
            </a:solidFill>
            <a:miter lim="800000"/>
            <a:headEnd/>
            <a:tailEnd/>
          </a:ln>
        </p:spPr>
      </p:sp>
      <p:sp>
        <p:nvSpPr>
          <p:cNvPr id="31748" name="Rectangle 3"/>
          <p:cNvSpPr>
            <a:spLocks noGrp="1" noChangeArrowheads="1"/>
          </p:cNvSpPr>
          <p:nvPr>
            <p:ph type="body" idx="1"/>
          </p:nvPr>
        </p:nvSpPr>
        <p:spPr bwMode="auto">
          <a:xfrm>
            <a:off x="913805" y="4343704"/>
            <a:ext cx="5030391" cy="4113892"/>
          </a:xfrm>
          <a:noFill/>
        </p:spPr>
        <p:txBody>
          <a:bodyPr wrap="square" numCol="1" anchor="t" anchorCtr="0" compatLnSpc="1">
            <a:prstTxWarp prst="textNoShape">
              <a:avLst/>
            </a:prstTxWarp>
          </a:bodyPr>
          <a:lstStyle/>
          <a:p>
            <a:pPr eaLnBrk="1" hangingPunct="1"/>
            <a:endParaRPr lang="fr-FR">
              <a:latin typeface="Arial" charset="0"/>
            </a:endParaRPr>
          </a:p>
        </p:txBody>
      </p:sp>
    </p:spTree>
    <p:extLst>
      <p:ext uri="{BB962C8B-B14F-4D97-AF65-F5344CB8AC3E}">
        <p14:creationId xmlns:p14="http://schemas.microsoft.com/office/powerpoint/2010/main" val="57087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2B39FF-4D05-4FAE-B705-87D9DA55AD25}" type="slidenum">
              <a:rPr lang="en-US"/>
              <a:pPr/>
              <a:t>10</a:t>
            </a:fld>
            <a:endParaRPr 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6796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Grp="1" noChangeArrowheads="1"/>
          </p:cNvSpPr>
          <p:nvPr>
            <p:ph type="sldNum" sz="quarter" idx="5"/>
          </p:nvPr>
        </p:nvSpPr>
        <p:spPr>
          <a:ln/>
        </p:spPr>
        <p:txBody>
          <a:bodyPr/>
          <a:lstStyle/>
          <a:p>
            <a:fld id="{EC6C5A80-70B7-45B6-8300-708B79A93363}" type="slidenum">
              <a:rPr lang="en-US"/>
              <a:pPr/>
              <a:t>11</a:t>
            </a:fld>
            <a:endParaRPr lang="en-US"/>
          </a:p>
        </p:txBody>
      </p:sp>
      <p:sp>
        <p:nvSpPr>
          <p:cNvPr id="140290" name="Rectangle 7"/>
          <p:cNvSpPr txBox="1">
            <a:spLocks noGrp="1" noChangeArrowheads="1"/>
          </p:cNvSpPr>
          <p:nvPr/>
        </p:nvSpPr>
        <p:spPr bwMode="auto">
          <a:xfrm>
            <a:off x="3970938" y="8829967"/>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r" eaLnBrk="1" hangingPunct="1"/>
            <a:fld id="{463054D0-15DC-4002-A396-56B68D540ADF}" type="slidenum">
              <a:rPr lang="en-US" sz="1200">
                <a:latin typeface="Arial" charset="0"/>
              </a:rPr>
              <a:pPr algn="r" eaLnBrk="1" hangingPunct="1"/>
              <a:t>11</a:t>
            </a:fld>
            <a:endParaRPr lang="en-US" sz="1200">
              <a:latin typeface="Arial" charset="0"/>
            </a:endParaRPr>
          </a:p>
        </p:txBody>
      </p:sp>
      <p:sp>
        <p:nvSpPr>
          <p:cNvPr id="140291" name="Rectangle 7"/>
          <p:cNvSpPr txBox="1">
            <a:spLocks noGrp="1" noChangeArrowheads="1"/>
          </p:cNvSpPr>
          <p:nvPr/>
        </p:nvSpPr>
        <p:spPr bwMode="auto">
          <a:xfrm>
            <a:off x="3969315" y="8829967"/>
            <a:ext cx="3039463"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3" tIns="46576" rIns="93153" bIns="46576" anchor="b"/>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fontAlgn="base">
              <a:spcBef>
                <a:spcPct val="0"/>
              </a:spcBef>
              <a:spcAft>
                <a:spcPct val="0"/>
              </a:spcAft>
              <a:defRPr sz="2400">
                <a:solidFill>
                  <a:schemeClr val="tx1"/>
                </a:solidFill>
                <a:latin typeface="Times New Roman" pitchFamily="18" charset="0"/>
              </a:defRPr>
            </a:lvl6pPr>
            <a:lvl7pPr marL="2971800" indent="-228600" defTabSz="912813" fontAlgn="base">
              <a:spcBef>
                <a:spcPct val="0"/>
              </a:spcBef>
              <a:spcAft>
                <a:spcPct val="0"/>
              </a:spcAft>
              <a:defRPr sz="2400">
                <a:solidFill>
                  <a:schemeClr val="tx1"/>
                </a:solidFill>
                <a:latin typeface="Times New Roman" pitchFamily="18" charset="0"/>
              </a:defRPr>
            </a:lvl7pPr>
            <a:lvl8pPr marL="3429000" indent="-228600" defTabSz="912813" fontAlgn="base">
              <a:spcBef>
                <a:spcPct val="0"/>
              </a:spcBef>
              <a:spcAft>
                <a:spcPct val="0"/>
              </a:spcAft>
              <a:defRPr sz="2400">
                <a:solidFill>
                  <a:schemeClr val="tx1"/>
                </a:solidFill>
                <a:latin typeface="Times New Roman" pitchFamily="18" charset="0"/>
              </a:defRPr>
            </a:lvl8pPr>
            <a:lvl9pPr marL="3886200" indent="-228600" defTabSz="912813" fontAlgn="base">
              <a:spcBef>
                <a:spcPct val="0"/>
              </a:spcBef>
              <a:spcAft>
                <a:spcPct val="0"/>
              </a:spcAft>
              <a:defRPr sz="2400">
                <a:solidFill>
                  <a:schemeClr val="tx1"/>
                </a:solidFill>
                <a:latin typeface="Times New Roman" pitchFamily="18" charset="0"/>
              </a:defRPr>
            </a:lvl9pPr>
          </a:lstStyle>
          <a:p>
            <a:pPr algn="r" eaLnBrk="1" hangingPunct="1"/>
            <a:fld id="{F09AD638-C98D-4C30-B365-0DEED90B8A36}" type="slidenum">
              <a:rPr lang="en-US" sz="1300">
                <a:latin typeface="Arial" charset="0"/>
              </a:rPr>
              <a:pPr algn="r" eaLnBrk="1" hangingPunct="1"/>
              <a:t>11</a:t>
            </a:fld>
            <a:endParaRPr lang="en-US" sz="1300">
              <a:latin typeface="Arial" charset="0"/>
            </a:endParaRPr>
          </a:p>
        </p:txBody>
      </p:sp>
      <p:sp>
        <p:nvSpPr>
          <p:cNvPr id="140292" name="Rectangle 7"/>
          <p:cNvSpPr txBox="1">
            <a:spLocks noGrp="1" noChangeArrowheads="1"/>
          </p:cNvSpPr>
          <p:nvPr/>
        </p:nvSpPr>
        <p:spPr bwMode="auto">
          <a:xfrm>
            <a:off x="3970938" y="8829967"/>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03" tIns="46653" rIns="93303" bIns="46653" anchor="b"/>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fontAlgn="base">
              <a:spcBef>
                <a:spcPct val="0"/>
              </a:spcBef>
              <a:spcAft>
                <a:spcPct val="0"/>
              </a:spcAft>
              <a:defRPr sz="2400">
                <a:solidFill>
                  <a:schemeClr val="tx1"/>
                </a:solidFill>
                <a:latin typeface="Times New Roman" pitchFamily="18" charset="0"/>
              </a:defRPr>
            </a:lvl6pPr>
            <a:lvl7pPr marL="2971800" indent="-228600" defTabSz="912813" fontAlgn="base">
              <a:spcBef>
                <a:spcPct val="0"/>
              </a:spcBef>
              <a:spcAft>
                <a:spcPct val="0"/>
              </a:spcAft>
              <a:defRPr sz="2400">
                <a:solidFill>
                  <a:schemeClr val="tx1"/>
                </a:solidFill>
                <a:latin typeface="Times New Roman" pitchFamily="18" charset="0"/>
              </a:defRPr>
            </a:lvl7pPr>
            <a:lvl8pPr marL="3429000" indent="-228600" defTabSz="912813" fontAlgn="base">
              <a:spcBef>
                <a:spcPct val="0"/>
              </a:spcBef>
              <a:spcAft>
                <a:spcPct val="0"/>
              </a:spcAft>
              <a:defRPr sz="2400">
                <a:solidFill>
                  <a:schemeClr val="tx1"/>
                </a:solidFill>
                <a:latin typeface="Times New Roman" pitchFamily="18" charset="0"/>
              </a:defRPr>
            </a:lvl8pPr>
            <a:lvl9pPr marL="3886200" indent="-228600" defTabSz="912813" fontAlgn="base">
              <a:spcBef>
                <a:spcPct val="0"/>
              </a:spcBef>
              <a:spcAft>
                <a:spcPct val="0"/>
              </a:spcAft>
              <a:defRPr sz="2400">
                <a:solidFill>
                  <a:schemeClr val="tx1"/>
                </a:solidFill>
                <a:latin typeface="Times New Roman" pitchFamily="18" charset="0"/>
              </a:defRPr>
            </a:lvl9pPr>
          </a:lstStyle>
          <a:p>
            <a:pPr algn="r" eaLnBrk="1" hangingPunct="1"/>
            <a:fld id="{B5905C6E-EE87-4CAA-BD43-EA9ACFB452BE}" type="slidenum">
              <a:rPr lang="en-US" sz="1300"/>
              <a:pPr algn="r" eaLnBrk="1" hangingPunct="1"/>
              <a:t>11</a:t>
            </a:fld>
            <a:endParaRPr lang="en-US" sz="1300"/>
          </a:p>
        </p:txBody>
      </p:sp>
      <p:sp>
        <p:nvSpPr>
          <p:cNvPr id="140293" name="Rectangle 2"/>
          <p:cNvSpPr>
            <a:spLocks noGrp="1" noRot="1" noChangeAspect="1" noChangeArrowheads="1" noTextEdit="1"/>
          </p:cNvSpPr>
          <p:nvPr>
            <p:ph type="sldImg"/>
          </p:nvPr>
        </p:nvSpPr>
        <p:spPr>
          <a:xfrm>
            <a:off x="407988" y="696913"/>
            <a:ext cx="6197600" cy="3486150"/>
          </a:xfrm>
          <a:ln/>
        </p:spPr>
      </p:sp>
      <p:sp>
        <p:nvSpPr>
          <p:cNvPr id="140294" name="Rectangle 3"/>
          <p:cNvSpPr>
            <a:spLocks noGrp="1" noChangeArrowheads="1"/>
          </p:cNvSpPr>
          <p:nvPr>
            <p:ph type="body" idx="1"/>
          </p:nvPr>
        </p:nvSpPr>
        <p:spPr>
          <a:xfrm>
            <a:off x="701040" y="4415790"/>
            <a:ext cx="5608320" cy="4183380"/>
          </a:xfrm>
        </p:spPr>
        <p:txBody>
          <a:bodyPr lIns="93303" tIns="46653" rIns="93303" bIns="46653"/>
          <a:lstStyle/>
          <a:p>
            <a:pPr algn="ctr">
              <a:spcBef>
                <a:spcPct val="0"/>
              </a:spcBef>
            </a:pPr>
            <a:endParaRPr lang="en-US" sz="3800">
              <a:solidFill>
                <a:srgbClr val="3366FF"/>
              </a:solidFill>
              <a:ea typeface="ＭＳ Ｐゴシック" pitchFamily="36" charset="-128"/>
            </a:endParaRPr>
          </a:p>
        </p:txBody>
      </p:sp>
    </p:spTree>
    <p:extLst>
      <p:ext uri="{BB962C8B-B14F-4D97-AF65-F5344CB8AC3E}">
        <p14:creationId xmlns:p14="http://schemas.microsoft.com/office/powerpoint/2010/main" val="1870400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a:ln/>
        </p:spPr>
      </p:sp>
      <p:sp>
        <p:nvSpPr>
          <p:cNvPr id="2765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extLst>
      <p:ext uri="{BB962C8B-B14F-4D97-AF65-F5344CB8AC3E}">
        <p14:creationId xmlns:p14="http://schemas.microsoft.com/office/powerpoint/2010/main" val="3919622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extLst>
      <p:ext uri="{BB962C8B-B14F-4D97-AF65-F5344CB8AC3E}">
        <p14:creationId xmlns:p14="http://schemas.microsoft.com/office/powerpoint/2010/main" val="2398786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a:ln/>
        </p:spPr>
      </p:sp>
      <p:sp>
        <p:nvSpPr>
          <p:cNvPr id="2560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726587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5EA6642F-2E5A-6C4E-A0C8-239F127AD611}" type="datetime1">
              <a:rPr lang="en-US" smtClean="0"/>
              <a:t>6/20/19</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r>
              <a:rPr lang="en-US"/>
              <a:t>At BNL  by Dr. Kétévi Assamagan</a:t>
            </a: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DDA0A0FA-6CEC-2248-8F01-119C2D9E70A4}"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39756529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2700DC-013D-7D4F-A5CF-005A580328D9}" type="datetime1">
              <a:rPr lang="en-US" smtClean="0"/>
              <a:t>6/20/19</a:t>
            </a:fld>
            <a:endParaRPr lang="en-US"/>
          </a:p>
        </p:txBody>
      </p:sp>
      <p:sp>
        <p:nvSpPr>
          <p:cNvPr id="5" name="Footer Placeholder 4"/>
          <p:cNvSpPr>
            <a:spLocks noGrp="1"/>
          </p:cNvSpPr>
          <p:nvPr>
            <p:ph type="ftr" sz="quarter" idx="11"/>
          </p:nvPr>
        </p:nvSpPr>
        <p:spPr/>
        <p:txBody>
          <a:bodyPr/>
          <a:lstStyle/>
          <a:p>
            <a:r>
              <a:rPr lang="en-US"/>
              <a:t>At BNL  by Dr. Kétévi Assamagan</a:t>
            </a:r>
          </a:p>
        </p:txBody>
      </p:sp>
      <p:sp>
        <p:nvSpPr>
          <p:cNvPr id="6" name="Slide Number Placeholder 5"/>
          <p:cNvSpPr>
            <a:spLocks noGrp="1"/>
          </p:cNvSpPr>
          <p:nvPr>
            <p:ph type="sldNum" sz="quarter" idx="12"/>
          </p:nvPr>
        </p:nvSpPr>
        <p:spPr/>
        <p:txBody>
          <a:bodyPr/>
          <a:lstStyle/>
          <a:p>
            <a:fld id="{DDA0A0FA-6CEC-2248-8F01-119C2D9E70A4}" type="slidenum">
              <a:rPr lang="en-US" smtClean="0"/>
              <a:t>‹#›</a:t>
            </a:fld>
            <a:endParaRPr lang="en-US"/>
          </a:p>
        </p:txBody>
      </p:sp>
    </p:spTree>
    <p:extLst>
      <p:ext uri="{BB962C8B-B14F-4D97-AF65-F5344CB8AC3E}">
        <p14:creationId xmlns:p14="http://schemas.microsoft.com/office/powerpoint/2010/main" val="3107028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F640E5-F1DD-BC4C-812A-4AFBE32BF721}" type="datetime1">
              <a:rPr lang="en-US" smtClean="0"/>
              <a:t>6/20/19</a:t>
            </a:fld>
            <a:endParaRPr lang="en-US"/>
          </a:p>
        </p:txBody>
      </p:sp>
      <p:sp>
        <p:nvSpPr>
          <p:cNvPr id="5" name="Footer Placeholder 4"/>
          <p:cNvSpPr>
            <a:spLocks noGrp="1"/>
          </p:cNvSpPr>
          <p:nvPr>
            <p:ph type="ftr" sz="quarter" idx="11"/>
          </p:nvPr>
        </p:nvSpPr>
        <p:spPr/>
        <p:txBody>
          <a:bodyPr/>
          <a:lstStyle/>
          <a:p>
            <a:r>
              <a:rPr lang="en-US"/>
              <a:t>At BNL  by Dr. Kétévi Assamagan</a:t>
            </a:r>
          </a:p>
        </p:txBody>
      </p:sp>
      <p:sp>
        <p:nvSpPr>
          <p:cNvPr id="6" name="Slide Number Placeholder 5"/>
          <p:cNvSpPr>
            <a:spLocks noGrp="1"/>
          </p:cNvSpPr>
          <p:nvPr>
            <p:ph type="sldNum" sz="quarter" idx="12"/>
          </p:nvPr>
        </p:nvSpPr>
        <p:spPr/>
        <p:txBody>
          <a:bodyPr/>
          <a:lstStyle/>
          <a:p>
            <a:fld id="{DDA0A0FA-6CEC-2248-8F01-119C2D9E70A4}" type="slidenum">
              <a:rPr lang="en-US" smtClean="0"/>
              <a:t>‹#›</a:t>
            </a:fld>
            <a:endParaRPr lang="en-US"/>
          </a:p>
        </p:txBody>
      </p:sp>
    </p:spTree>
    <p:extLst>
      <p:ext uri="{BB962C8B-B14F-4D97-AF65-F5344CB8AC3E}">
        <p14:creationId xmlns:p14="http://schemas.microsoft.com/office/powerpoint/2010/main" val="17980991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08000" y="304801"/>
            <a:ext cx="11176000" cy="1090613"/>
          </a:xfrm>
        </p:spPr>
        <p:txBody>
          <a:bodyPr/>
          <a:lstStyle/>
          <a:p>
            <a:r>
              <a:rPr lang="en-US"/>
              <a:t>Click to edit Master title style</a:t>
            </a:r>
          </a:p>
        </p:txBody>
      </p:sp>
      <p:sp>
        <p:nvSpPr>
          <p:cNvPr id="3" name="Content Placeholder 2"/>
          <p:cNvSpPr>
            <a:spLocks noGrp="1"/>
          </p:cNvSpPr>
          <p:nvPr>
            <p:ph sz="quarter" idx="1"/>
          </p:nvPr>
        </p:nvSpPr>
        <p:spPr>
          <a:xfrm>
            <a:off x="1016000" y="1828800"/>
            <a:ext cx="49784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0"/>
            <a:ext cx="49784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016000" y="3848100"/>
            <a:ext cx="49784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848100"/>
            <a:ext cx="49784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2743200" y="6223000"/>
            <a:ext cx="1320800" cy="457200"/>
          </a:xfrm>
          <a:prstGeom prst="rect">
            <a:avLst/>
          </a:prstGeom>
        </p:spPr>
        <p:txBody>
          <a:bodyPr/>
          <a:lstStyle>
            <a:lvl1pPr>
              <a:defRPr/>
            </a:lvl1pPr>
          </a:lstStyle>
          <a:p>
            <a:pPr>
              <a:defRPr/>
            </a:pPr>
            <a:fld id="{F92F70E8-DDE7-6E4D-98AE-CED5A23C4712}" type="datetime1">
              <a:rPr lang="en-US" smtClean="0"/>
              <a:t>6/20/19</a:t>
            </a:fld>
            <a:endParaRPr lang="en-US"/>
          </a:p>
        </p:txBody>
      </p:sp>
      <p:sp>
        <p:nvSpPr>
          <p:cNvPr id="8" name="Footer Placeholder 7"/>
          <p:cNvSpPr>
            <a:spLocks noGrp="1"/>
          </p:cNvSpPr>
          <p:nvPr>
            <p:ph type="ftr" sz="quarter" idx="11"/>
          </p:nvPr>
        </p:nvSpPr>
        <p:spPr>
          <a:xfrm>
            <a:off x="4241800" y="6235700"/>
            <a:ext cx="4013200" cy="457200"/>
          </a:xfrm>
          <a:prstGeom prst="rect">
            <a:avLst/>
          </a:prstGeom>
        </p:spPr>
        <p:txBody>
          <a:bodyPr/>
          <a:lstStyle>
            <a:lvl1pPr>
              <a:defRPr/>
            </a:lvl1pPr>
          </a:lstStyle>
          <a:p>
            <a:pPr>
              <a:defRPr/>
            </a:pPr>
            <a:r>
              <a:rPr lang="en-US"/>
              <a:t>At BNL  by Dr. Kétévi Assamagan</a:t>
            </a:r>
          </a:p>
        </p:txBody>
      </p:sp>
      <p:sp>
        <p:nvSpPr>
          <p:cNvPr id="9" name="Slide Number Placeholder 8"/>
          <p:cNvSpPr>
            <a:spLocks noGrp="1"/>
          </p:cNvSpPr>
          <p:nvPr>
            <p:ph type="sldNum" sz="quarter" idx="12"/>
          </p:nvPr>
        </p:nvSpPr>
        <p:spPr>
          <a:xfrm>
            <a:off x="8432800" y="6235700"/>
            <a:ext cx="1320800" cy="457200"/>
          </a:xfrm>
          <a:prstGeom prst="rect">
            <a:avLst/>
          </a:prstGeom>
        </p:spPr>
        <p:txBody>
          <a:bodyPr/>
          <a:lstStyle>
            <a:lvl1pPr>
              <a:defRPr smtClean="0"/>
            </a:lvl1pPr>
          </a:lstStyle>
          <a:p>
            <a:pPr>
              <a:defRPr/>
            </a:pPr>
            <a:fld id="{87A068F1-0F2D-4FFD-99B2-A620ED40A675}" type="slidenum">
              <a:rPr lang="en-US"/>
              <a:pPr>
                <a:defRPr/>
              </a:pPr>
              <a:t>‹#›</a:t>
            </a:fld>
            <a:endParaRPr lang="en-US"/>
          </a:p>
        </p:txBody>
      </p:sp>
    </p:spTree>
    <p:extLst>
      <p:ext uri="{BB962C8B-B14F-4D97-AF65-F5344CB8AC3E}">
        <p14:creationId xmlns:p14="http://schemas.microsoft.com/office/powerpoint/2010/main" val="1033152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70E82-D1E7-3249-98E9-24EDD1C72AA1}" type="datetime1">
              <a:rPr lang="en-US" smtClean="0"/>
              <a:t>6/20/19</a:t>
            </a:fld>
            <a:endParaRPr lang="en-US"/>
          </a:p>
        </p:txBody>
      </p:sp>
      <p:sp>
        <p:nvSpPr>
          <p:cNvPr id="5" name="Footer Placeholder 4"/>
          <p:cNvSpPr>
            <a:spLocks noGrp="1"/>
          </p:cNvSpPr>
          <p:nvPr>
            <p:ph type="ftr" sz="quarter" idx="11"/>
          </p:nvPr>
        </p:nvSpPr>
        <p:spPr/>
        <p:txBody>
          <a:bodyPr/>
          <a:lstStyle/>
          <a:p>
            <a:r>
              <a:rPr lang="en-US"/>
              <a:t>At BNL  by Dr. Kétévi Assamagan</a:t>
            </a:r>
          </a:p>
        </p:txBody>
      </p:sp>
      <p:sp>
        <p:nvSpPr>
          <p:cNvPr id="6" name="Slide Number Placeholder 5"/>
          <p:cNvSpPr>
            <a:spLocks noGrp="1"/>
          </p:cNvSpPr>
          <p:nvPr>
            <p:ph type="sldNum" sz="quarter" idx="12"/>
          </p:nvPr>
        </p:nvSpPr>
        <p:spPr/>
        <p:txBody>
          <a:bodyPr/>
          <a:lstStyle/>
          <a:p>
            <a:fld id="{DDA0A0FA-6CEC-2248-8F01-119C2D9E70A4}" type="slidenum">
              <a:rPr lang="en-US" smtClean="0"/>
              <a:t>‹#›</a:t>
            </a:fld>
            <a:endParaRPr lang="en-US"/>
          </a:p>
        </p:txBody>
      </p:sp>
    </p:spTree>
    <p:extLst>
      <p:ext uri="{BB962C8B-B14F-4D97-AF65-F5344CB8AC3E}">
        <p14:creationId xmlns:p14="http://schemas.microsoft.com/office/powerpoint/2010/main" val="2093687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194E8B31-BB40-F249-9701-2A5118ADADCB}" type="datetime1">
              <a:rPr lang="en-US" smtClean="0"/>
              <a:t>6/20/19</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r>
              <a:rPr lang="en-US"/>
              <a:t>At BNL  by Dr. Kétévi Assamagan</a:t>
            </a: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DDA0A0FA-6CEC-2248-8F01-119C2D9E70A4}"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24012877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A0A70A7-A089-6A42-B760-B4C4FAAF98CC}" type="datetime1">
              <a:rPr lang="en-US" smtClean="0"/>
              <a:t>6/20/19</a:t>
            </a:fld>
            <a:endParaRPr lang="en-US"/>
          </a:p>
        </p:txBody>
      </p:sp>
      <p:sp>
        <p:nvSpPr>
          <p:cNvPr id="6" name="Footer Placeholder 5"/>
          <p:cNvSpPr>
            <a:spLocks noGrp="1"/>
          </p:cNvSpPr>
          <p:nvPr>
            <p:ph type="ftr" sz="quarter" idx="11"/>
          </p:nvPr>
        </p:nvSpPr>
        <p:spPr/>
        <p:txBody>
          <a:bodyPr/>
          <a:lstStyle/>
          <a:p>
            <a:r>
              <a:rPr lang="en-US"/>
              <a:t>At BNL  by Dr. Kétévi Assamagan</a:t>
            </a:r>
          </a:p>
        </p:txBody>
      </p:sp>
      <p:sp>
        <p:nvSpPr>
          <p:cNvPr id="7" name="Slide Number Placeholder 6"/>
          <p:cNvSpPr>
            <a:spLocks noGrp="1"/>
          </p:cNvSpPr>
          <p:nvPr>
            <p:ph type="sldNum" sz="quarter" idx="12"/>
          </p:nvPr>
        </p:nvSpPr>
        <p:spPr/>
        <p:txBody>
          <a:bodyPr/>
          <a:lstStyle/>
          <a:p>
            <a:fld id="{DDA0A0FA-6CEC-2248-8F01-119C2D9E70A4}" type="slidenum">
              <a:rPr lang="en-US" smtClean="0"/>
              <a:t>‹#›</a:t>
            </a:fld>
            <a:endParaRPr lang="en-US"/>
          </a:p>
        </p:txBody>
      </p:sp>
    </p:spTree>
    <p:extLst>
      <p:ext uri="{BB962C8B-B14F-4D97-AF65-F5344CB8AC3E}">
        <p14:creationId xmlns:p14="http://schemas.microsoft.com/office/powerpoint/2010/main" val="1791413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2E3A514-BC46-5449-8FB2-E621D61CC4AA}" type="datetime1">
              <a:rPr lang="en-US" smtClean="0"/>
              <a:t>6/20/19</a:t>
            </a:fld>
            <a:endParaRPr lang="en-US"/>
          </a:p>
        </p:txBody>
      </p:sp>
      <p:sp>
        <p:nvSpPr>
          <p:cNvPr id="8" name="Footer Placeholder 7"/>
          <p:cNvSpPr>
            <a:spLocks noGrp="1"/>
          </p:cNvSpPr>
          <p:nvPr>
            <p:ph type="ftr" sz="quarter" idx="11"/>
          </p:nvPr>
        </p:nvSpPr>
        <p:spPr/>
        <p:txBody>
          <a:bodyPr/>
          <a:lstStyle/>
          <a:p>
            <a:r>
              <a:rPr lang="en-US"/>
              <a:t>At BNL  by Dr. Kétévi Assamagan</a:t>
            </a:r>
          </a:p>
        </p:txBody>
      </p:sp>
      <p:sp>
        <p:nvSpPr>
          <p:cNvPr id="9" name="Slide Number Placeholder 8"/>
          <p:cNvSpPr>
            <a:spLocks noGrp="1"/>
          </p:cNvSpPr>
          <p:nvPr>
            <p:ph type="sldNum" sz="quarter" idx="12"/>
          </p:nvPr>
        </p:nvSpPr>
        <p:spPr/>
        <p:txBody>
          <a:bodyPr/>
          <a:lstStyle/>
          <a:p>
            <a:fld id="{DDA0A0FA-6CEC-2248-8F01-119C2D9E70A4}" type="slidenum">
              <a:rPr lang="en-US" smtClean="0"/>
              <a:t>‹#›</a:t>
            </a:fld>
            <a:endParaRPr lang="en-US"/>
          </a:p>
        </p:txBody>
      </p:sp>
    </p:spTree>
    <p:extLst>
      <p:ext uri="{BB962C8B-B14F-4D97-AF65-F5344CB8AC3E}">
        <p14:creationId xmlns:p14="http://schemas.microsoft.com/office/powerpoint/2010/main" val="100375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06A198-E248-784E-B7C9-4696A063B3AF}" type="datetime1">
              <a:rPr lang="en-US" smtClean="0"/>
              <a:t>6/20/19</a:t>
            </a:fld>
            <a:endParaRPr lang="en-US"/>
          </a:p>
        </p:txBody>
      </p:sp>
      <p:sp>
        <p:nvSpPr>
          <p:cNvPr id="4" name="Footer Placeholder 3"/>
          <p:cNvSpPr>
            <a:spLocks noGrp="1"/>
          </p:cNvSpPr>
          <p:nvPr>
            <p:ph type="ftr" sz="quarter" idx="11"/>
          </p:nvPr>
        </p:nvSpPr>
        <p:spPr/>
        <p:txBody>
          <a:bodyPr/>
          <a:lstStyle/>
          <a:p>
            <a:r>
              <a:rPr lang="en-US"/>
              <a:t>At BNL  by Dr. Kétévi Assamagan</a:t>
            </a:r>
          </a:p>
        </p:txBody>
      </p:sp>
      <p:sp>
        <p:nvSpPr>
          <p:cNvPr id="5" name="Slide Number Placeholder 4"/>
          <p:cNvSpPr>
            <a:spLocks noGrp="1"/>
          </p:cNvSpPr>
          <p:nvPr>
            <p:ph type="sldNum" sz="quarter" idx="12"/>
          </p:nvPr>
        </p:nvSpPr>
        <p:spPr/>
        <p:txBody>
          <a:bodyPr/>
          <a:lstStyle/>
          <a:p>
            <a:fld id="{DDA0A0FA-6CEC-2248-8F01-119C2D9E70A4}" type="slidenum">
              <a:rPr lang="en-US" smtClean="0"/>
              <a:t>‹#›</a:t>
            </a:fld>
            <a:endParaRPr lang="en-US"/>
          </a:p>
        </p:txBody>
      </p:sp>
    </p:spTree>
    <p:extLst>
      <p:ext uri="{BB962C8B-B14F-4D97-AF65-F5344CB8AC3E}">
        <p14:creationId xmlns:p14="http://schemas.microsoft.com/office/powerpoint/2010/main" val="3440322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4D53F0-36E1-6A41-9AAC-F97DE1DAF324}" type="datetime1">
              <a:rPr lang="en-US" smtClean="0"/>
              <a:t>6/20/19</a:t>
            </a:fld>
            <a:endParaRPr lang="en-US"/>
          </a:p>
        </p:txBody>
      </p:sp>
      <p:sp>
        <p:nvSpPr>
          <p:cNvPr id="3" name="Footer Placeholder 2"/>
          <p:cNvSpPr>
            <a:spLocks noGrp="1"/>
          </p:cNvSpPr>
          <p:nvPr>
            <p:ph type="ftr" sz="quarter" idx="11"/>
          </p:nvPr>
        </p:nvSpPr>
        <p:spPr/>
        <p:txBody>
          <a:bodyPr/>
          <a:lstStyle/>
          <a:p>
            <a:r>
              <a:rPr lang="en-US"/>
              <a:t>At BNL  by Dr. Kétévi Assamagan</a:t>
            </a:r>
          </a:p>
        </p:txBody>
      </p:sp>
      <p:sp>
        <p:nvSpPr>
          <p:cNvPr id="4" name="Slide Number Placeholder 3"/>
          <p:cNvSpPr>
            <a:spLocks noGrp="1"/>
          </p:cNvSpPr>
          <p:nvPr>
            <p:ph type="sldNum" sz="quarter" idx="12"/>
          </p:nvPr>
        </p:nvSpPr>
        <p:spPr/>
        <p:txBody>
          <a:bodyPr/>
          <a:lstStyle/>
          <a:p>
            <a:fld id="{DDA0A0FA-6CEC-2248-8F01-119C2D9E70A4}" type="slidenum">
              <a:rPr lang="en-US" smtClean="0"/>
              <a:t>‹#›</a:t>
            </a:fld>
            <a:endParaRPr lang="en-US"/>
          </a:p>
        </p:txBody>
      </p:sp>
    </p:spTree>
    <p:extLst>
      <p:ext uri="{BB962C8B-B14F-4D97-AF65-F5344CB8AC3E}">
        <p14:creationId xmlns:p14="http://schemas.microsoft.com/office/powerpoint/2010/main" val="3803601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C491FC49-E2B2-B04D-A1FE-03673014E103}" type="datetime1">
              <a:rPr lang="en-US" smtClean="0"/>
              <a:t>6/20/19</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r>
              <a:rPr lang="en-US"/>
              <a:t>At BNL  by Dr. Kétévi Assamagan</a:t>
            </a: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DA0A0FA-6CEC-2248-8F01-119C2D9E70A4}"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53020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A1064752-B9D2-A54C-9134-9C687EB31FC8}" type="datetime1">
              <a:rPr lang="en-US" smtClean="0"/>
              <a:t>6/20/19</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r>
              <a:rPr lang="en-US"/>
              <a:t>At BNL  by Dr. Kétévi Assamagan</a:t>
            </a: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DA0A0FA-6CEC-2248-8F01-119C2D9E70A4}"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41061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A9AB0FFE-427A-2A4E-8363-D685795BD9B9}" type="datetime1">
              <a:rPr lang="en-US" smtClean="0"/>
              <a:t>6/20/19</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r>
              <a:rPr lang="en-US"/>
              <a:t>At BNL  by Dr. Kétévi Assamagan</a:t>
            </a: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DDA0A0FA-6CEC-2248-8F01-119C2D9E70A4}"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093427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5.emf"/><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 Id="rId9" Type="http://schemas.openxmlformats.org/officeDocument/2006/relationships/image" Target="../media/image3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wmf"/></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4.pdf"/><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60.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9.pdf"/><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8.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2.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image" Target="../media/image87.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9.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hyperlink" Target="https://www.africanschoolofphysics.org/"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57.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hyperlink" Target="https://www.africanschoolofphysics.org/voiceofamerica-interview/" TargetMode="External"/><Relationship Id="rId2" Type="http://schemas.openxmlformats.org/officeDocument/2006/relationships/hyperlink" Target="https://videos.cern.ch/record/1472184"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2.jpeg"/><Relationship Id="rId5" Type="http://schemas.openxmlformats.org/officeDocument/2006/relationships/image" Target="../media/image11.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4208D-10E3-EF45-811E-C2F45FD4BC68}"/>
              </a:ext>
            </a:extLst>
          </p:cNvPr>
          <p:cNvSpPr>
            <a:spLocks noGrp="1"/>
          </p:cNvSpPr>
          <p:nvPr>
            <p:ph type="ctrTitle"/>
          </p:nvPr>
        </p:nvSpPr>
        <p:spPr>
          <a:xfrm>
            <a:off x="1838009" y="1358796"/>
            <a:ext cx="8361229" cy="2098226"/>
          </a:xfrm>
        </p:spPr>
        <p:txBody>
          <a:bodyPr>
            <a:normAutofit/>
          </a:bodyPr>
          <a:lstStyle/>
          <a:p>
            <a:r>
              <a:rPr lang="en-US" sz="4400" dirty="0"/>
              <a:t>Search for a new particle in the decay of the Higgs boson</a:t>
            </a:r>
            <a:br>
              <a:rPr lang="en-US" sz="4400" dirty="0"/>
            </a:br>
            <a:endParaRPr lang="en-US" sz="4400" dirty="0"/>
          </a:p>
        </p:txBody>
      </p:sp>
      <p:sp>
        <p:nvSpPr>
          <p:cNvPr id="3" name="Subtitle 2">
            <a:extLst>
              <a:ext uri="{FF2B5EF4-FFF2-40B4-BE49-F238E27FC236}">
                <a16:creationId xmlns:a16="http://schemas.microsoft.com/office/drawing/2014/main" id="{03D8FC25-BB1A-A54B-8AE6-7E18B1C93966}"/>
              </a:ext>
            </a:extLst>
          </p:cNvPr>
          <p:cNvSpPr>
            <a:spLocks noGrp="1"/>
          </p:cNvSpPr>
          <p:nvPr>
            <p:ph type="subTitle" idx="1"/>
          </p:nvPr>
        </p:nvSpPr>
        <p:spPr>
          <a:xfrm>
            <a:off x="2602786" y="2926430"/>
            <a:ext cx="6831673" cy="1086237"/>
          </a:xfrm>
        </p:spPr>
        <p:txBody>
          <a:bodyPr/>
          <a:lstStyle/>
          <a:p>
            <a:r>
              <a:rPr lang="en-US" dirty="0"/>
              <a:t>Dr. Kétévi A. </a:t>
            </a:r>
            <a:r>
              <a:rPr lang="en-US" dirty="0" err="1"/>
              <a:t>Assamagan</a:t>
            </a:r>
            <a:endParaRPr lang="en-US" dirty="0"/>
          </a:p>
          <a:p>
            <a:r>
              <a:rPr lang="en-US" dirty="0"/>
              <a:t>BNL</a:t>
            </a:r>
          </a:p>
        </p:txBody>
      </p:sp>
      <p:pic>
        <p:nvPicPr>
          <p:cNvPr id="4" name="Picture 3">
            <a:extLst>
              <a:ext uri="{FF2B5EF4-FFF2-40B4-BE49-F238E27FC236}">
                <a16:creationId xmlns:a16="http://schemas.microsoft.com/office/drawing/2014/main" id="{979A3BAC-0D2B-6640-AF9E-D6FFCD258FF6}"/>
              </a:ext>
            </a:extLst>
          </p:cNvPr>
          <p:cNvPicPr>
            <a:picLocks noChangeAspect="1"/>
          </p:cNvPicPr>
          <p:nvPr/>
        </p:nvPicPr>
        <p:blipFill>
          <a:blip r:embed="rId2"/>
          <a:stretch>
            <a:fillRect/>
          </a:stretch>
        </p:blipFill>
        <p:spPr>
          <a:xfrm>
            <a:off x="8174505" y="3417065"/>
            <a:ext cx="2211440" cy="2237485"/>
          </a:xfrm>
          <a:prstGeom prst="rect">
            <a:avLst/>
          </a:prstGeom>
        </p:spPr>
      </p:pic>
      <p:pic>
        <p:nvPicPr>
          <p:cNvPr id="5" name="Picture 4">
            <a:extLst>
              <a:ext uri="{FF2B5EF4-FFF2-40B4-BE49-F238E27FC236}">
                <a16:creationId xmlns:a16="http://schemas.microsoft.com/office/drawing/2014/main" id="{83F354DC-A190-F34E-BE5A-D1C48C516A54}"/>
              </a:ext>
            </a:extLst>
          </p:cNvPr>
          <p:cNvPicPr>
            <a:picLocks noChangeAspect="1"/>
          </p:cNvPicPr>
          <p:nvPr/>
        </p:nvPicPr>
        <p:blipFill>
          <a:blip r:embed="rId3"/>
          <a:stretch>
            <a:fillRect/>
          </a:stretch>
        </p:blipFill>
        <p:spPr>
          <a:xfrm>
            <a:off x="1276123" y="3948532"/>
            <a:ext cx="3207743" cy="1174552"/>
          </a:xfrm>
          <a:prstGeom prst="rect">
            <a:avLst/>
          </a:prstGeom>
        </p:spPr>
      </p:pic>
    </p:spTree>
    <p:extLst>
      <p:ext uri="{BB962C8B-B14F-4D97-AF65-F5344CB8AC3E}">
        <p14:creationId xmlns:p14="http://schemas.microsoft.com/office/powerpoint/2010/main" val="3479626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2297113" y="2543175"/>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5124" name="Picture 4" descr="CBA-Landsat-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438400"/>
            <a:ext cx="8077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5125" name="Rectangle 5"/>
          <p:cNvSpPr>
            <a:spLocks noGrp="1" noChangeArrowheads="1"/>
          </p:cNvSpPr>
          <p:nvPr>
            <p:ph type="title"/>
          </p:nvPr>
        </p:nvSpPr>
        <p:spPr/>
        <p:txBody>
          <a:bodyPr/>
          <a:lstStyle/>
          <a:p>
            <a:r>
              <a:rPr lang="en-US"/>
              <a:t>Long Island and Brookhaven</a:t>
            </a:r>
          </a:p>
        </p:txBody>
      </p:sp>
      <p:sp>
        <p:nvSpPr>
          <p:cNvPr id="5" name="Slide Number Placeholder 4"/>
          <p:cNvSpPr>
            <a:spLocks noGrp="1"/>
          </p:cNvSpPr>
          <p:nvPr>
            <p:ph type="sldNum" sz="quarter" idx="12"/>
          </p:nvPr>
        </p:nvSpPr>
        <p:spPr/>
        <p:txBody>
          <a:bodyPr/>
          <a:lstStyle/>
          <a:p>
            <a:pPr>
              <a:defRPr/>
            </a:pPr>
            <a:fld id="{98ACB549-4C38-DA40-A59C-FF0C5FB744E6}" type="slidenum">
              <a:rPr lang="en-US" smtClean="0"/>
              <a:pPr>
                <a:defRPr/>
              </a:pPr>
              <a:t>10</a:t>
            </a:fld>
            <a:endParaRPr lang="en-US"/>
          </a:p>
        </p:txBody>
      </p:sp>
      <p:sp>
        <p:nvSpPr>
          <p:cNvPr id="2" name="Date Placeholder 1">
            <a:extLst>
              <a:ext uri="{FF2B5EF4-FFF2-40B4-BE49-F238E27FC236}">
                <a16:creationId xmlns:a16="http://schemas.microsoft.com/office/drawing/2014/main" id="{5D4254DF-83FF-8242-885B-4DC53DF72EF9}"/>
              </a:ext>
            </a:extLst>
          </p:cNvPr>
          <p:cNvSpPr>
            <a:spLocks noGrp="1"/>
          </p:cNvSpPr>
          <p:nvPr>
            <p:ph type="dt" sz="half" idx="10"/>
          </p:nvPr>
        </p:nvSpPr>
        <p:spPr/>
        <p:txBody>
          <a:bodyPr/>
          <a:lstStyle/>
          <a:p>
            <a:fld id="{16D440E0-49E9-6047-BF2D-68F9FD17225E}" type="datetime1">
              <a:rPr lang="en-US" smtClean="0"/>
              <a:t>6/20/19</a:t>
            </a:fld>
            <a:endParaRPr lang="en-US"/>
          </a:p>
        </p:txBody>
      </p:sp>
      <p:sp>
        <p:nvSpPr>
          <p:cNvPr id="3" name="Footer Placeholder 2">
            <a:extLst>
              <a:ext uri="{FF2B5EF4-FFF2-40B4-BE49-F238E27FC236}">
                <a16:creationId xmlns:a16="http://schemas.microsoft.com/office/drawing/2014/main" id="{1A78F1BF-4685-C24D-B702-8DF1B64CD590}"/>
              </a:ext>
            </a:extLst>
          </p:cNvPr>
          <p:cNvSpPr>
            <a:spLocks noGrp="1"/>
          </p:cNvSpPr>
          <p:nvPr>
            <p:ph type="ftr" sz="quarter" idx="11"/>
          </p:nvPr>
        </p:nvSpPr>
        <p:spPr/>
        <p:txBody>
          <a:bodyPr/>
          <a:lstStyle/>
          <a:p>
            <a:r>
              <a:rPr lang="en-US"/>
              <a:t>At BNL  by Dr. Kétévi Assamagan</a:t>
            </a:r>
          </a:p>
        </p:txBody>
      </p:sp>
    </p:spTree>
    <p:extLst>
      <p:ext uri="{BB962C8B-B14F-4D97-AF65-F5344CB8AC3E}">
        <p14:creationId xmlns:p14="http://schemas.microsoft.com/office/powerpoint/2010/main" val="2173498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6"/>
          <p:cNvSpPr txBox="1">
            <a:spLocks noGrp="1" noChangeArrowheads="1"/>
          </p:cNvSpPr>
          <p:nvPr/>
        </p:nvSpPr>
        <p:spPr bwMode="auto">
          <a:xfrm>
            <a:off x="7848600" y="6235700"/>
            <a:ext cx="990600" cy="457200"/>
          </a:xfrm>
          <a:prstGeom prst="rect">
            <a:avLst/>
          </a:prstGeom>
          <a:noFill/>
          <a:ln>
            <a:miter lim="800000"/>
            <a:headEnd/>
            <a:tailEnd/>
          </a:ln>
        </p:spPr>
        <p:txBody>
          <a:bodyPr anchor="b"/>
          <a:lstStyle/>
          <a:p>
            <a:pPr>
              <a:defRPr/>
            </a:pPr>
            <a:fld id="{AC62F8FC-506A-434A-ABC8-714DC6231BD3}" type="slidenum">
              <a:rPr lang="en-US" sz="1400">
                <a:solidFill>
                  <a:srgbClr val="042B7F"/>
                </a:solidFill>
              </a:rPr>
              <a:pPr>
                <a:defRPr/>
              </a:pPr>
              <a:t>11</a:t>
            </a:fld>
            <a:endParaRPr lang="en-US" sz="1400">
              <a:solidFill>
                <a:srgbClr val="042B7F"/>
              </a:solidFill>
            </a:endParaRPr>
          </a:p>
        </p:txBody>
      </p:sp>
      <p:sp>
        <p:nvSpPr>
          <p:cNvPr id="139267" name="Rectangle 4"/>
          <p:cNvSpPr>
            <a:spLocks noGrp="1" noChangeArrowheads="1"/>
          </p:cNvSpPr>
          <p:nvPr>
            <p:ph type="title" idx="4294967295"/>
          </p:nvPr>
        </p:nvSpPr>
        <p:spPr>
          <a:xfrm>
            <a:off x="1752600" y="153988"/>
            <a:ext cx="8610600" cy="912812"/>
          </a:xfrm>
        </p:spPr>
        <p:txBody>
          <a:bodyPr/>
          <a:lstStyle/>
          <a:p>
            <a:pPr eaLnBrk="1" hangingPunct="1"/>
            <a:r>
              <a:rPr lang="en-US" sz="4800" dirty="0"/>
              <a:t>Brookhaven at a glance</a:t>
            </a:r>
          </a:p>
        </p:txBody>
      </p:sp>
      <p:sp>
        <p:nvSpPr>
          <p:cNvPr id="118787" name="Rectangle 5"/>
          <p:cNvSpPr>
            <a:spLocks noGrp="1" noChangeArrowheads="1"/>
          </p:cNvSpPr>
          <p:nvPr>
            <p:ph type="body" sz="half" idx="4294967295"/>
          </p:nvPr>
        </p:nvSpPr>
        <p:spPr>
          <a:xfrm>
            <a:off x="1676400" y="1447800"/>
            <a:ext cx="4495800" cy="4495800"/>
          </a:xfrm>
        </p:spPr>
        <p:txBody>
          <a:bodyPr>
            <a:normAutofit lnSpcReduction="10000"/>
          </a:bodyPr>
          <a:lstStyle/>
          <a:p>
            <a:pPr eaLnBrk="1" hangingPunct="1"/>
            <a:endParaRPr lang="en-US" dirty="0"/>
          </a:p>
          <a:p>
            <a:pPr eaLnBrk="1" hangingPunct="1"/>
            <a:r>
              <a:rPr lang="en-US" dirty="0"/>
              <a:t>~2950 employees;  </a:t>
            </a:r>
          </a:p>
          <a:p>
            <a:pPr eaLnBrk="1" hangingPunct="1"/>
            <a:endParaRPr lang="en-US" dirty="0"/>
          </a:p>
          <a:p>
            <a:pPr eaLnBrk="1" hangingPunct="1"/>
            <a:r>
              <a:rPr lang="en-US" dirty="0"/>
              <a:t>Budget – about $750M</a:t>
            </a:r>
          </a:p>
          <a:p>
            <a:pPr eaLnBrk="1" hangingPunct="1"/>
            <a:endParaRPr lang="en-US" dirty="0"/>
          </a:p>
          <a:p>
            <a:pPr eaLnBrk="1" hangingPunct="1"/>
            <a:r>
              <a:rPr lang="en-US" dirty="0"/>
              <a:t>&gt;4000 scientific facility users annually </a:t>
            </a:r>
          </a:p>
          <a:p>
            <a:pPr eaLnBrk="1" hangingPunct="1">
              <a:lnSpc>
                <a:spcPct val="80000"/>
              </a:lnSpc>
            </a:pPr>
            <a:endParaRPr lang="en-US" dirty="0"/>
          </a:p>
          <a:p>
            <a:pPr eaLnBrk="1" hangingPunct="1">
              <a:lnSpc>
                <a:spcPct val="80000"/>
              </a:lnSpc>
            </a:pPr>
            <a:r>
              <a:rPr lang="en-US" dirty="0"/>
              <a:t>Seven Nobel Prizes garnered</a:t>
            </a:r>
          </a:p>
          <a:p>
            <a:pPr lvl="1" eaLnBrk="1" hangingPunct="1"/>
            <a:r>
              <a:rPr lang="en-US" dirty="0"/>
              <a:t>12 Scientists honored (users &amp; staff)</a:t>
            </a:r>
          </a:p>
          <a:p>
            <a:pPr lvl="1" eaLnBrk="1" hangingPunct="1"/>
            <a:r>
              <a:rPr lang="en-US" dirty="0"/>
              <a:t>First in 1957, latest in 2009</a:t>
            </a:r>
          </a:p>
          <a:p>
            <a:pPr eaLnBrk="1" hangingPunct="1"/>
            <a:endParaRPr lang="en-US" b="1" dirty="0">
              <a:effectLst>
                <a:outerShdw blurRad="38100" dist="38100" dir="2700000" algn="tl">
                  <a:srgbClr val="C0C0C0"/>
                </a:outerShdw>
              </a:effectLst>
            </a:endParaRPr>
          </a:p>
          <a:p>
            <a:pPr eaLnBrk="1" hangingPunct="1"/>
            <a:endParaRPr lang="en-US" dirty="0">
              <a:effectLst>
                <a:outerShdw blurRad="38100" dist="38100" dir="2700000" algn="tl">
                  <a:srgbClr val="C0C0C0"/>
                </a:outerShdw>
              </a:effectLst>
            </a:endParaRPr>
          </a:p>
        </p:txBody>
      </p:sp>
      <p:sp>
        <p:nvSpPr>
          <p:cNvPr id="139269" name="Rectangle 14"/>
          <p:cNvSpPr>
            <a:spLocks noChangeArrowheads="1"/>
          </p:cNvSpPr>
          <p:nvPr/>
        </p:nvSpPr>
        <p:spPr bwMode="auto">
          <a:xfrm>
            <a:off x="6858000" y="4973639"/>
            <a:ext cx="3733800" cy="43704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marL="114300" lvl="1">
              <a:lnSpc>
                <a:spcPct val="80000"/>
              </a:lnSpc>
              <a:spcBef>
                <a:spcPct val="20000"/>
              </a:spcBef>
            </a:pPr>
            <a:r>
              <a:rPr lang="en-US" sz="1400" dirty="0"/>
              <a:t>	</a:t>
            </a:r>
            <a:r>
              <a:rPr lang="en-US" sz="1200" dirty="0"/>
              <a:t>~3/4 from Department of En</a:t>
            </a:r>
            <a:r>
              <a:rPr lang="en-US" sz="1200" b="1" dirty="0"/>
              <a:t>ergy </a:t>
            </a:r>
            <a:r>
              <a:rPr lang="en-US" sz="1200" dirty="0"/>
              <a:t>(DOE) Office of Science</a:t>
            </a:r>
            <a:r>
              <a:rPr lang="en-US" sz="1400" dirty="0"/>
              <a:t> ; </a:t>
            </a:r>
            <a:r>
              <a:rPr lang="en-US" sz="1200" dirty="0"/>
              <a:t>others NASA, NIH, NRC</a:t>
            </a:r>
          </a:p>
        </p:txBody>
      </p:sp>
      <p:grpSp>
        <p:nvGrpSpPr>
          <p:cNvPr id="36" name="Group 71"/>
          <p:cNvGrpSpPr>
            <a:grpSpLocks/>
          </p:cNvGrpSpPr>
          <p:nvPr/>
        </p:nvGrpSpPr>
        <p:grpSpPr bwMode="auto">
          <a:xfrm>
            <a:off x="6096111" y="2089150"/>
            <a:ext cx="4571889" cy="2833184"/>
            <a:chOff x="2921" y="2208"/>
            <a:chExt cx="2668" cy="1663"/>
          </a:xfrm>
          <a:grpFill/>
        </p:grpSpPr>
        <p:graphicFrame>
          <p:nvGraphicFramePr>
            <p:cNvPr id="139271" name="Object 6"/>
            <p:cNvGraphicFramePr>
              <a:graphicFrameLocks noChangeAspect="1"/>
            </p:cNvGraphicFramePr>
            <p:nvPr/>
          </p:nvGraphicFramePr>
          <p:xfrm>
            <a:off x="3403" y="2208"/>
            <a:ext cx="2186" cy="1493"/>
          </p:xfrm>
          <a:graphic>
            <a:graphicData uri="http://schemas.openxmlformats.org/presentationml/2006/ole">
              <mc:AlternateContent xmlns:mc="http://schemas.openxmlformats.org/markup-compatibility/2006">
                <mc:Choice xmlns:v="urn:schemas-microsoft-com:vml" Requires="v">
                  <p:oleObj spid="_x0000_s1076" name="Chart" r:id="rId4" imgW="7096001" imgH="4848326" progId="Excel.Sheet.8">
                    <p:embed/>
                  </p:oleObj>
                </mc:Choice>
                <mc:Fallback>
                  <p:oleObj name="Chart" r:id="rId4" imgW="7096001" imgH="4848326" progId="Excel.Sheet.8">
                    <p:embed/>
                    <p:pic>
                      <p:nvPicPr>
                        <p:cNvPr id="139271"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3" y="2208"/>
                          <a:ext cx="2186" cy="1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Text Box 41"/>
            <p:cNvSpPr txBox="1">
              <a:spLocks noChangeAspect="1" noChangeArrowheads="1"/>
            </p:cNvSpPr>
            <p:nvPr/>
          </p:nvSpPr>
          <p:spPr bwMode="auto">
            <a:xfrm>
              <a:off x="4713" y="2208"/>
              <a:ext cx="499" cy="199"/>
            </a:xfrm>
            <a:prstGeom prst="rect">
              <a:avLst/>
            </a:prstGeom>
            <a:grpFill/>
            <a:ln w="9525">
              <a:noFill/>
              <a:miter lim="800000"/>
              <a:headEnd/>
              <a:tailEnd/>
            </a:ln>
            <a:effectLst/>
          </p:spPr>
          <p:txBody>
            <a:bodyPr wrap="none">
              <a:spAutoFit/>
            </a:bodyPr>
            <a:lstStyle/>
            <a:p>
              <a:pPr algn="ctr" eaLnBrk="1" hangingPunct="1">
                <a:lnSpc>
                  <a:spcPct val="80000"/>
                </a:lnSpc>
                <a:defRPr/>
              </a:pPr>
              <a:r>
                <a:rPr lang="en-US" sz="1000" b="1">
                  <a:ea typeface="ＭＳ Ｐゴシック" pitchFamily="-112" charset="-128"/>
                </a:rPr>
                <a:t>High Energy </a:t>
              </a:r>
            </a:p>
            <a:p>
              <a:pPr algn="ctr" eaLnBrk="1" hangingPunct="1">
                <a:lnSpc>
                  <a:spcPct val="80000"/>
                </a:lnSpc>
                <a:defRPr/>
              </a:pPr>
              <a:r>
                <a:rPr lang="en-US" sz="1000" b="1">
                  <a:ea typeface="ＭＳ Ｐゴシック" pitchFamily="-112" charset="-128"/>
                </a:rPr>
                <a:t>Physics 9%</a:t>
              </a:r>
            </a:p>
          </p:txBody>
        </p:sp>
        <p:sp>
          <p:nvSpPr>
            <p:cNvPr id="13" name="Text Box 42"/>
            <p:cNvSpPr txBox="1">
              <a:spLocks noChangeAspect="1" noChangeArrowheads="1"/>
            </p:cNvSpPr>
            <p:nvPr/>
          </p:nvSpPr>
          <p:spPr bwMode="auto">
            <a:xfrm>
              <a:off x="5118" y="2747"/>
              <a:ext cx="371" cy="271"/>
            </a:xfrm>
            <a:prstGeom prst="rect">
              <a:avLst/>
            </a:prstGeom>
            <a:grpFill/>
            <a:ln w="9525">
              <a:noFill/>
              <a:miter lim="800000"/>
              <a:headEnd/>
              <a:tailEnd/>
            </a:ln>
            <a:effectLst/>
          </p:spPr>
          <p:txBody>
            <a:bodyPr wrap="none">
              <a:spAutoFit/>
            </a:bodyPr>
            <a:lstStyle/>
            <a:p>
              <a:pPr algn="ctr" eaLnBrk="1" hangingPunct="1">
                <a:lnSpc>
                  <a:spcPct val="80000"/>
                </a:lnSpc>
                <a:defRPr/>
              </a:pPr>
              <a:r>
                <a:rPr lang="en-US" sz="1000" b="1">
                  <a:ea typeface="ＭＳ Ｐゴシック" pitchFamily="-112" charset="-128"/>
                </a:rPr>
                <a:t>Nuclear </a:t>
              </a:r>
            </a:p>
            <a:p>
              <a:pPr algn="ctr" eaLnBrk="1" hangingPunct="1">
                <a:lnSpc>
                  <a:spcPct val="80000"/>
                </a:lnSpc>
                <a:defRPr/>
              </a:pPr>
              <a:r>
                <a:rPr lang="en-US" sz="1000" b="1">
                  <a:ea typeface="ＭＳ Ｐゴシック" pitchFamily="-112" charset="-128"/>
                </a:rPr>
                <a:t>Physics</a:t>
              </a:r>
            </a:p>
            <a:p>
              <a:pPr algn="ctr" eaLnBrk="1" hangingPunct="1">
                <a:lnSpc>
                  <a:spcPct val="80000"/>
                </a:lnSpc>
                <a:defRPr/>
              </a:pPr>
              <a:r>
                <a:rPr lang="en-US" sz="1000" b="1">
                  <a:ea typeface="ＭＳ Ｐゴシック" pitchFamily="-112" charset="-128"/>
                </a:rPr>
                <a:t>31%</a:t>
              </a:r>
            </a:p>
          </p:txBody>
        </p:sp>
        <p:grpSp>
          <p:nvGrpSpPr>
            <p:cNvPr id="3" name="Group 64"/>
            <p:cNvGrpSpPr>
              <a:grpSpLocks/>
            </p:cNvGrpSpPr>
            <p:nvPr/>
          </p:nvGrpSpPr>
          <p:grpSpPr bwMode="auto">
            <a:xfrm>
              <a:off x="4503" y="3524"/>
              <a:ext cx="880" cy="347"/>
              <a:chOff x="4357" y="3524"/>
              <a:chExt cx="880" cy="347"/>
            </a:xfrm>
            <a:grpFill/>
          </p:grpSpPr>
          <p:sp>
            <p:nvSpPr>
              <p:cNvPr id="33" name="Text Box 44"/>
              <p:cNvSpPr txBox="1">
                <a:spLocks noChangeAspect="1" noChangeArrowheads="1"/>
              </p:cNvSpPr>
              <p:nvPr/>
            </p:nvSpPr>
            <p:spPr bwMode="auto">
              <a:xfrm>
                <a:off x="4357" y="3600"/>
                <a:ext cx="880" cy="271"/>
              </a:xfrm>
              <a:prstGeom prst="rect">
                <a:avLst/>
              </a:prstGeom>
              <a:grpFill/>
              <a:ln w="9525">
                <a:noFill/>
                <a:miter lim="800000"/>
                <a:headEnd/>
                <a:tailEnd/>
              </a:ln>
              <a:effectLst/>
            </p:spPr>
            <p:txBody>
              <a:bodyPr wrap="none">
                <a:spAutoFit/>
              </a:bodyPr>
              <a:lstStyle/>
              <a:p>
                <a:pPr algn="ctr" eaLnBrk="1" hangingPunct="1">
                  <a:lnSpc>
                    <a:spcPct val="80000"/>
                  </a:lnSpc>
                  <a:defRPr/>
                </a:pPr>
                <a:r>
                  <a:rPr lang="en-US" sz="1000" b="1" dirty="0">
                    <a:ea typeface="ＭＳ Ｐゴシック" pitchFamily="-112" charset="-128"/>
                  </a:rPr>
                  <a:t>Biological &amp; </a:t>
                </a:r>
              </a:p>
              <a:p>
                <a:pPr algn="ctr" eaLnBrk="1" hangingPunct="1">
                  <a:lnSpc>
                    <a:spcPct val="80000"/>
                  </a:lnSpc>
                  <a:defRPr/>
                </a:pPr>
                <a:r>
                  <a:rPr lang="en-US" sz="1000" b="1" dirty="0">
                    <a:ea typeface="ＭＳ Ｐゴシック" pitchFamily="-112" charset="-128"/>
                  </a:rPr>
                  <a:t>Environmental Research</a:t>
                </a:r>
              </a:p>
              <a:p>
                <a:pPr algn="ctr" eaLnBrk="1" hangingPunct="1">
                  <a:lnSpc>
                    <a:spcPct val="80000"/>
                  </a:lnSpc>
                  <a:defRPr/>
                </a:pPr>
                <a:r>
                  <a:rPr lang="en-US" sz="1000" b="1" dirty="0">
                    <a:ea typeface="ＭＳ Ｐゴシック" pitchFamily="-112" charset="-128"/>
                  </a:rPr>
                  <a:t>4%</a:t>
                </a:r>
              </a:p>
            </p:txBody>
          </p:sp>
          <p:sp>
            <p:nvSpPr>
              <p:cNvPr id="34" name="Line 45"/>
              <p:cNvSpPr>
                <a:spLocks noChangeAspect="1" noChangeShapeType="1"/>
              </p:cNvSpPr>
              <p:nvPr/>
            </p:nvSpPr>
            <p:spPr bwMode="auto">
              <a:xfrm rot="11463599">
                <a:off x="4643" y="3524"/>
                <a:ext cx="113" cy="56"/>
              </a:xfrm>
              <a:prstGeom prst="line">
                <a:avLst/>
              </a:prstGeom>
              <a:grpFill/>
              <a:ln w="9525">
                <a:solidFill>
                  <a:schemeClr val="tx1"/>
                </a:solidFill>
                <a:round/>
                <a:headEnd/>
                <a:tailEnd type="triangle" w="med" len="med"/>
              </a:ln>
              <a:effectLst/>
            </p:spPr>
            <p:txBody>
              <a:bodyPr/>
              <a:lstStyle/>
              <a:p>
                <a:pPr>
                  <a:defRPr/>
                </a:pPr>
                <a:endParaRPr lang="en-US" sz="2800" b="1">
                  <a:ea typeface="ＭＳ Ｐゴシック" pitchFamily="-112" charset="-128"/>
                </a:endParaRPr>
              </a:p>
            </p:txBody>
          </p:sp>
        </p:grpSp>
        <p:sp>
          <p:nvSpPr>
            <p:cNvPr id="15" name="Text Box 46"/>
            <p:cNvSpPr txBox="1">
              <a:spLocks noChangeAspect="1" noChangeArrowheads="1"/>
            </p:cNvSpPr>
            <p:nvPr/>
          </p:nvSpPr>
          <p:spPr bwMode="auto">
            <a:xfrm>
              <a:off x="3593" y="3552"/>
              <a:ext cx="777" cy="217"/>
            </a:xfrm>
            <a:prstGeom prst="rect">
              <a:avLst/>
            </a:prstGeom>
            <a:grpFill/>
            <a:ln w="9525">
              <a:noFill/>
              <a:miter lim="800000"/>
              <a:headEnd/>
              <a:tailEnd/>
            </a:ln>
            <a:effectLst/>
          </p:spPr>
          <p:txBody>
            <a:bodyPr>
              <a:spAutoFit/>
            </a:bodyPr>
            <a:lstStyle/>
            <a:p>
              <a:pPr algn="ctr" eaLnBrk="1" hangingPunct="1">
                <a:defRPr/>
              </a:pPr>
              <a:r>
                <a:rPr lang="en-US" sz="1000" b="1" dirty="0">
                  <a:ea typeface="ＭＳ Ｐゴシック" pitchFamily="-112" charset="-128"/>
                </a:rPr>
                <a:t>Basic Energy </a:t>
              </a:r>
            </a:p>
            <a:p>
              <a:pPr algn="ctr" eaLnBrk="1" hangingPunct="1">
                <a:lnSpc>
                  <a:spcPct val="80000"/>
                </a:lnSpc>
                <a:defRPr/>
              </a:pPr>
              <a:r>
                <a:rPr lang="en-US" sz="1000" b="1" dirty="0">
                  <a:ea typeface="ＭＳ Ｐゴシック" pitchFamily="-112" charset="-128"/>
                </a:rPr>
                <a:t>Sciences 26%</a:t>
              </a:r>
            </a:p>
          </p:txBody>
        </p:sp>
        <p:sp>
          <p:nvSpPr>
            <p:cNvPr id="16" name="Line 47"/>
            <p:cNvSpPr>
              <a:spLocks noChangeAspect="1" noChangeShapeType="1"/>
            </p:cNvSpPr>
            <p:nvPr/>
          </p:nvSpPr>
          <p:spPr bwMode="auto">
            <a:xfrm rot="17460000">
              <a:off x="3960" y="3507"/>
              <a:ext cx="113" cy="57"/>
            </a:xfrm>
            <a:prstGeom prst="line">
              <a:avLst/>
            </a:prstGeom>
            <a:grpFill/>
            <a:ln w="9525">
              <a:solidFill>
                <a:schemeClr val="tx1"/>
              </a:solidFill>
              <a:round/>
              <a:headEnd/>
              <a:tailEnd type="triangle" w="med" len="med"/>
            </a:ln>
            <a:effectLst/>
          </p:spPr>
          <p:txBody>
            <a:bodyPr/>
            <a:lstStyle/>
            <a:p>
              <a:pPr>
                <a:defRPr/>
              </a:pPr>
              <a:endParaRPr lang="en-US" sz="2800" b="1">
                <a:ea typeface="ＭＳ Ｐゴシック" pitchFamily="-112" charset="-128"/>
              </a:endParaRPr>
            </a:p>
          </p:txBody>
        </p:sp>
        <p:grpSp>
          <p:nvGrpSpPr>
            <p:cNvPr id="4" name="Group 65"/>
            <p:cNvGrpSpPr>
              <a:grpSpLocks/>
            </p:cNvGrpSpPr>
            <p:nvPr/>
          </p:nvGrpSpPr>
          <p:grpSpPr bwMode="auto">
            <a:xfrm>
              <a:off x="3217" y="3138"/>
              <a:ext cx="595" cy="277"/>
              <a:chOff x="3071" y="3138"/>
              <a:chExt cx="595" cy="277"/>
            </a:xfrm>
            <a:grpFill/>
          </p:grpSpPr>
          <p:sp>
            <p:nvSpPr>
              <p:cNvPr id="31" name="Text Box 49"/>
              <p:cNvSpPr txBox="1">
                <a:spLocks noChangeAspect="1" noChangeArrowheads="1"/>
              </p:cNvSpPr>
              <p:nvPr/>
            </p:nvSpPr>
            <p:spPr bwMode="auto">
              <a:xfrm>
                <a:off x="3071" y="3216"/>
                <a:ext cx="535" cy="199"/>
              </a:xfrm>
              <a:prstGeom prst="rect">
                <a:avLst/>
              </a:prstGeom>
              <a:grpFill/>
              <a:ln w="9525">
                <a:noFill/>
                <a:miter lim="800000"/>
                <a:headEnd/>
                <a:tailEnd/>
              </a:ln>
              <a:effectLst/>
            </p:spPr>
            <p:txBody>
              <a:bodyPr wrap="none">
                <a:spAutoFit/>
              </a:bodyPr>
              <a:lstStyle/>
              <a:p>
                <a:pPr algn="ctr" eaLnBrk="1" hangingPunct="1">
                  <a:lnSpc>
                    <a:spcPct val="80000"/>
                  </a:lnSpc>
                  <a:defRPr/>
                </a:pPr>
                <a:r>
                  <a:rPr lang="en-US" sz="1000" b="1">
                    <a:ea typeface="ＭＳ Ｐゴシック" pitchFamily="-112" charset="-128"/>
                  </a:rPr>
                  <a:t>Safeguards &amp;</a:t>
                </a:r>
              </a:p>
              <a:p>
                <a:pPr algn="ctr" eaLnBrk="1" hangingPunct="1">
                  <a:lnSpc>
                    <a:spcPct val="80000"/>
                  </a:lnSpc>
                  <a:defRPr/>
                </a:pPr>
                <a:r>
                  <a:rPr lang="en-US" sz="1000" b="1">
                    <a:ea typeface="ＭＳ Ｐゴシック" pitchFamily="-112" charset="-128"/>
                  </a:rPr>
                  <a:t>Security 2%</a:t>
                </a:r>
              </a:p>
            </p:txBody>
          </p:sp>
          <p:sp>
            <p:nvSpPr>
              <p:cNvPr id="32" name="Line 50"/>
              <p:cNvSpPr>
                <a:spLocks noChangeAspect="1" noChangeShapeType="1"/>
              </p:cNvSpPr>
              <p:nvPr/>
            </p:nvSpPr>
            <p:spPr bwMode="auto">
              <a:xfrm rot="17819106">
                <a:off x="3581" y="3167"/>
                <a:ext cx="113" cy="56"/>
              </a:xfrm>
              <a:prstGeom prst="line">
                <a:avLst/>
              </a:prstGeom>
              <a:grpFill/>
              <a:ln w="9525">
                <a:solidFill>
                  <a:schemeClr val="tx1"/>
                </a:solidFill>
                <a:round/>
                <a:headEnd/>
                <a:tailEnd type="triangle" w="med" len="med"/>
              </a:ln>
              <a:effectLst/>
            </p:spPr>
            <p:txBody>
              <a:bodyPr/>
              <a:lstStyle/>
              <a:p>
                <a:pPr>
                  <a:defRPr/>
                </a:pPr>
                <a:endParaRPr lang="en-US" sz="2800" b="1">
                  <a:ea typeface="ＭＳ Ｐゴシック" pitchFamily="-112" charset="-128"/>
                </a:endParaRPr>
              </a:p>
            </p:txBody>
          </p:sp>
        </p:grpSp>
        <p:grpSp>
          <p:nvGrpSpPr>
            <p:cNvPr id="5" name="Group 66"/>
            <p:cNvGrpSpPr>
              <a:grpSpLocks/>
            </p:cNvGrpSpPr>
            <p:nvPr/>
          </p:nvGrpSpPr>
          <p:grpSpPr bwMode="auto">
            <a:xfrm>
              <a:off x="3131" y="3024"/>
              <a:ext cx="665" cy="199"/>
              <a:chOff x="2985" y="3024"/>
              <a:chExt cx="665" cy="199"/>
            </a:xfrm>
            <a:grpFill/>
          </p:grpSpPr>
          <p:sp>
            <p:nvSpPr>
              <p:cNvPr id="29" name="Text Box 52"/>
              <p:cNvSpPr txBox="1">
                <a:spLocks noChangeAspect="1" noChangeArrowheads="1"/>
              </p:cNvSpPr>
              <p:nvPr/>
            </p:nvSpPr>
            <p:spPr bwMode="auto">
              <a:xfrm>
                <a:off x="2985" y="3024"/>
                <a:ext cx="584" cy="199"/>
              </a:xfrm>
              <a:prstGeom prst="rect">
                <a:avLst/>
              </a:prstGeom>
              <a:grpFill/>
              <a:ln w="9525">
                <a:noFill/>
                <a:miter lim="800000"/>
                <a:headEnd/>
                <a:tailEnd/>
              </a:ln>
              <a:effectLst/>
            </p:spPr>
            <p:txBody>
              <a:bodyPr wrap="none">
                <a:spAutoFit/>
              </a:bodyPr>
              <a:lstStyle/>
              <a:p>
                <a:pPr algn="ctr" eaLnBrk="1" hangingPunct="1">
                  <a:lnSpc>
                    <a:spcPct val="80000"/>
                  </a:lnSpc>
                  <a:defRPr/>
                </a:pPr>
                <a:r>
                  <a:rPr lang="en-US" sz="1000" b="1">
                    <a:ea typeface="ＭＳ Ｐゴシック" pitchFamily="-112" charset="-128"/>
                  </a:rPr>
                  <a:t>Other Office of </a:t>
                </a:r>
              </a:p>
              <a:p>
                <a:pPr algn="ctr" eaLnBrk="1" hangingPunct="1">
                  <a:lnSpc>
                    <a:spcPct val="80000"/>
                  </a:lnSpc>
                  <a:defRPr/>
                </a:pPr>
                <a:r>
                  <a:rPr lang="en-US" sz="1000" b="1">
                    <a:ea typeface="ＭＳ Ｐゴシック" pitchFamily="-112" charset="-128"/>
                  </a:rPr>
                  <a:t>Science 2%</a:t>
                </a:r>
              </a:p>
            </p:txBody>
          </p:sp>
          <p:sp>
            <p:nvSpPr>
              <p:cNvPr id="30" name="Line 53"/>
              <p:cNvSpPr>
                <a:spLocks noChangeAspect="1" noChangeShapeType="1"/>
              </p:cNvSpPr>
              <p:nvPr/>
            </p:nvSpPr>
            <p:spPr bwMode="auto">
              <a:xfrm rot="18300000">
                <a:off x="3565" y="3086"/>
                <a:ext cx="113" cy="56"/>
              </a:xfrm>
              <a:prstGeom prst="line">
                <a:avLst/>
              </a:prstGeom>
              <a:grpFill/>
              <a:ln w="9525">
                <a:solidFill>
                  <a:schemeClr val="tx1"/>
                </a:solidFill>
                <a:round/>
                <a:headEnd/>
                <a:tailEnd type="triangle" w="med" len="med"/>
              </a:ln>
              <a:effectLst/>
            </p:spPr>
            <p:txBody>
              <a:bodyPr/>
              <a:lstStyle/>
              <a:p>
                <a:pPr>
                  <a:defRPr/>
                </a:pPr>
                <a:endParaRPr lang="en-US" sz="2800" b="1">
                  <a:ea typeface="ＭＳ Ｐゴシック" pitchFamily="-112" charset="-128"/>
                </a:endParaRPr>
              </a:p>
            </p:txBody>
          </p:sp>
        </p:grpSp>
        <p:grpSp>
          <p:nvGrpSpPr>
            <p:cNvPr id="6" name="Group 67"/>
            <p:cNvGrpSpPr>
              <a:grpSpLocks/>
            </p:cNvGrpSpPr>
            <p:nvPr/>
          </p:nvGrpSpPr>
          <p:grpSpPr bwMode="auto">
            <a:xfrm>
              <a:off x="3027" y="2832"/>
              <a:ext cx="802" cy="199"/>
              <a:chOff x="2881" y="2832"/>
              <a:chExt cx="802" cy="199"/>
            </a:xfrm>
            <a:grpFill/>
          </p:grpSpPr>
          <p:sp>
            <p:nvSpPr>
              <p:cNvPr id="27" name="Text Box 55"/>
              <p:cNvSpPr txBox="1">
                <a:spLocks noChangeAspect="1" noChangeArrowheads="1"/>
              </p:cNvSpPr>
              <p:nvPr/>
            </p:nvSpPr>
            <p:spPr bwMode="auto">
              <a:xfrm>
                <a:off x="2881" y="2832"/>
                <a:ext cx="644" cy="199"/>
              </a:xfrm>
              <a:prstGeom prst="rect">
                <a:avLst/>
              </a:prstGeom>
              <a:grpFill/>
              <a:ln w="9525">
                <a:noFill/>
                <a:miter lim="800000"/>
                <a:headEnd/>
                <a:tailEnd/>
              </a:ln>
              <a:effectLst/>
            </p:spPr>
            <p:txBody>
              <a:bodyPr wrap="none">
                <a:spAutoFit/>
              </a:bodyPr>
              <a:lstStyle/>
              <a:p>
                <a:pPr algn="ctr" eaLnBrk="1" hangingPunct="1">
                  <a:lnSpc>
                    <a:spcPct val="80000"/>
                  </a:lnSpc>
                  <a:defRPr/>
                </a:pPr>
                <a:r>
                  <a:rPr lang="en-US" sz="1000" b="1">
                    <a:ea typeface="ＭＳ Ｐゴシック" pitchFamily="-112" charset="-128"/>
                  </a:rPr>
                  <a:t>Environmental</a:t>
                </a:r>
              </a:p>
              <a:p>
                <a:pPr algn="ctr" eaLnBrk="1" hangingPunct="1">
                  <a:lnSpc>
                    <a:spcPct val="80000"/>
                  </a:lnSpc>
                  <a:defRPr/>
                </a:pPr>
                <a:r>
                  <a:rPr lang="en-US" sz="1000" b="1">
                    <a:ea typeface="ＭＳ Ｐゴシック" pitchFamily="-112" charset="-128"/>
                  </a:rPr>
                  <a:t>Management 3%</a:t>
                </a:r>
              </a:p>
            </p:txBody>
          </p:sp>
          <p:sp>
            <p:nvSpPr>
              <p:cNvPr id="28" name="Line 56"/>
              <p:cNvSpPr>
                <a:spLocks noChangeAspect="1" noChangeShapeType="1"/>
              </p:cNvSpPr>
              <p:nvPr/>
            </p:nvSpPr>
            <p:spPr bwMode="auto">
              <a:xfrm rot="19783165">
                <a:off x="3572" y="2923"/>
                <a:ext cx="111" cy="66"/>
              </a:xfrm>
              <a:prstGeom prst="line">
                <a:avLst/>
              </a:prstGeom>
              <a:grpFill/>
              <a:ln w="9525">
                <a:solidFill>
                  <a:schemeClr val="tx1"/>
                </a:solidFill>
                <a:round/>
                <a:headEnd/>
                <a:tailEnd type="triangle" w="med" len="med"/>
              </a:ln>
              <a:effectLst/>
            </p:spPr>
            <p:txBody>
              <a:bodyPr/>
              <a:lstStyle/>
              <a:p>
                <a:pPr>
                  <a:defRPr/>
                </a:pPr>
                <a:endParaRPr lang="en-US" sz="2800" b="1">
                  <a:ea typeface="ＭＳ Ｐゴシック" pitchFamily="-112" charset="-128"/>
                </a:endParaRPr>
              </a:p>
            </p:txBody>
          </p:sp>
        </p:grpSp>
        <p:grpSp>
          <p:nvGrpSpPr>
            <p:cNvPr id="7" name="Group 68"/>
            <p:cNvGrpSpPr>
              <a:grpSpLocks/>
            </p:cNvGrpSpPr>
            <p:nvPr/>
          </p:nvGrpSpPr>
          <p:grpSpPr bwMode="auto">
            <a:xfrm>
              <a:off x="2921" y="2592"/>
              <a:ext cx="965" cy="199"/>
              <a:chOff x="2775" y="2592"/>
              <a:chExt cx="965" cy="199"/>
            </a:xfrm>
            <a:grpFill/>
          </p:grpSpPr>
          <p:sp>
            <p:nvSpPr>
              <p:cNvPr id="25" name="Text Box 58"/>
              <p:cNvSpPr txBox="1">
                <a:spLocks noChangeAspect="1" noChangeArrowheads="1"/>
              </p:cNvSpPr>
              <p:nvPr/>
            </p:nvSpPr>
            <p:spPr bwMode="auto">
              <a:xfrm>
                <a:off x="2775" y="2592"/>
                <a:ext cx="925" cy="199"/>
              </a:xfrm>
              <a:prstGeom prst="rect">
                <a:avLst/>
              </a:prstGeom>
              <a:grpFill/>
              <a:ln w="9525">
                <a:noFill/>
                <a:miter lim="800000"/>
                <a:headEnd/>
                <a:tailEnd/>
              </a:ln>
              <a:effectLst/>
            </p:spPr>
            <p:txBody>
              <a:bodyPr wrap="none">
                <a:spAutoFit/>
              </a:bodyPr>
              <a:lstStyle/>
              <a:p>
                <a:pPr algn="ctr" eaLnBrk="1" hangingPunct="1">
                  <a:lnSpc>
                    <a:spcPct val="80000"/>
                  </a:lnSpc>
                  <a:defRPr/>
                </a:pPr>
                <a:r>
                  <a:rPr lang="en-US" sz="1000" b="1">
                    <a:ea typeface="ＭＳ Ｐゴシック" pitchFamily="-112" charset="-128"/>
                  </a:rPr>
                  <a:t>National Nuclear Security </a:t>
                </a:r>
              </a:p>
              <a:p>
                <a:pPr algn="ctr" eaLnBrk="1" hangingPunct="1">
                  <a:lnSpc>
                    <a:spcPct val="80000"/>
                  </a:lnSpc>
                  <a:defRPr/>
                </a:pPr>
                <a:r>
                  <a:rPr lang="en-US" sz="1000" b="1">
                    <a:ea typeface="ＭＳ Ｐゴシック" pitchFamily="-112" charset="-128"/>
                  </a:rPr>
                  <a:t>Administration 8%</a:t>
                </a:r>
              </a:p>
            </p:txBody>
          </p:sp>
          <p:sp>
            <p:nvSpPr>
              <p:cNvPr id="26" name="Line 59"/>
              <p:cNvSpPr>
                <a:spLocks noChangeAspect="1" noChangeShapeType="1"/>
              </p:cNvSpPr>
              <p:nvPr/>
            </p:nvSpPr>
            <p:spPr bwMode="auto">
              <a:xfrm rot="19821912">
                <a:off x="3629" y="2695"/>
                <a:ext cx="111" cy="67"/>
              </a:xfrm>
              <a:prstGeom prst="line">
                <a:avLst/>
              </a:prstGeom>
              <a:grpFill/>
              <a:ln w="9525">
                <a:solidFill>
                  <a:schemeClr val="tx1"/>
                </a:solidFill>
                <a:round/>
                <a:headEnd/>
                <a:tailEnd type="triangle" w="med" len="med"/>
              </a:ln>
              <a:effectLst/>
            </p:spPr>
            <p:txBody>
              <a:bodyPr/>
              <a:lstStyle/>
              <a:p>
                <a:pPr>
                  <a:defRPr/>
                </a:pPr>
                <a:endParaRPr lang="en-US" sz="2800" b="1">
                  <a:ea typeface="ＭＳ Ｐゴシック" pitchFamily="-112" charset="-128"/>
                </a:endParaRPr>
              </a:p>
            </p:txBody>
          </p:sp>
        </p:grpSp>
        <p:grpSp>
          <p:nvGrpSpPr>
            <p:cNvPr id="8" name="Group 69"/>
            <p:cNvGrpSpPr>
              <a:grpSpLocks/>
            </p:cNvGrpSpPr>
            <p:nvPr/>
          </p:nvGrpSpPr>
          <p:grpSpPr bwMode="auto">
            <a:xfrm>
              <a:off x="3425" y="2400"/>
              <a:ext cx="523" cy="199"/>
              <a:chOff x="3279" y="2400"/>
              <a:chExt cx="523" cy="199"/>
            </a:xfrm>
            <a:grpFill/>
          </p:grpSpPr>
          <p:sp>
            <p:nvSpPr>
              <p:cNvPr id="23" name="Text Box 61"/>
              <p:cNvSpPr txBox="1">
                <a:spLocks noChangeAspect="1" noChangeArrowheads="1"/>
              </p:cNvSpPr>
              <p:nvPr/>
            </p:nvSpPr>
            <p:spPr bwMode="auto">
              <a:xfrm>
                <a:off x="3279" y="2400"/>
                <a:ext cx="439" cy="199"/>
              </a:xfrm>
              <a:prstGeom prst="rect">
                <a:avLst/>
              </a:prstGeom>
              <a:grpFill/>
              <a:ln w="9525">
                <a:noFill/>
                <a:miter lim="800000"/>
                <a:headEnd/>
                <a:tailEnd/>
              </a:ln>
              <a:effectLst/>
            </p:spPr>
            <p:txBody>
              <a:bodyPr wrap="none">
                <a:spAutoFit/>
              </a:bodyPr>
              <a:lstStyle/>
              <a:p>
                <a:pPr algn="ctr" eaLnBrk="1" hangingPunct="1">
                  <a:lnSpc>
                    <a:spcPct val="80000"/>
                  </a:lnSpc>
                  <a:defRPr/>
                </a:pPr>
                <a:r>
                  <a:rPr lang="en-US" sz="1000" b="1">
                    <a:ea typeface="ＭＳ Ｐゴシック" pitchFamily="-112" charset="-128"/>
                  </a:rPr>
                  <a:t>Other DOE</a:t>
                </a:r>
              </a:p>
              <a:p>
                <a:pPr algn="ctr" eaLnBrk="1" hangingPunct="1">
                  <a:lnSpc>
                    <a:spcPct val="80000"/>
                  </a:lnSpc>
                  <a:defRPr/>
                </a:pPr>
                <a:r>
                  <a:rPr lang="en-US" sz="1000" b="1">
                    <a:ea typeface="ＭＳ Ｐゴシック" pitchFamily="-112" charset="-128"/>
                  </a:rPr>
                  <a:t>3%</a:t>
                </a:r>
              </a:p>
            </p:txBody>
          </p:sp>
          <p:sp>
            <p:nvSpPr>
              <p:cNvPr id="24" name="Line 62"/>
              <p:cNvSpPr>
                <a:spLocks noChangeAspect="1" noChangeShapeType="1"/>
              </p:cNvSpPr>
              <p:nvPr/>
            </p:nvSpPr>
            <p:spPr bwMode="auto">
              <a:xfrm rot="20388065">
                <a:off x="3689" y="2519"/>
                <a:ext cx="113" cy="57"/>
              </a:xfrm>
              <a:prstGeom prst="line">
                <a:avLst/>
              </a:prstGeom>
              <a:grpFill/>
              <a:ln w="9525">
                <a:solidFill>
                  <a:schemeClr val="tx1"/>
                </a:solidFill>
                <a:round/>
                <a:headEnd/>
                <a:tailEnd type="triangle" w="med" len="med"/>
              </a:ln>
              <a:effectLst/>
            </p:spPr>
            <p:txBody>
              <a:bodyPr/>
              <a:lstStyle/>
              <a:p>
                <a:pPr>
                  <a:defRPr/>
                </a:pPr>
                <a:endParaRPr lang="en-US" sz="2800" b="1">
                  <a:ea typeface="ＭＳ Ｐゴシック" pitchFamily="-112" charset="-128"/>
                </a:endParaRPr>
              </a:p>
            </p:txBody>
          </p:sp>
        </p:grpSp>
        <p:sp>
          <p:nvSpPr>
            <p:cNvPr id="22" name="Text Box 63"/>
            <p:cNvSpPr txBox="1">
              <a:spLocks noChangeAspect="1" noChangeArrowheads="1"/>
            </p:cNvSpPr>
            <p:nvPr/>
          </p:nvSpPr>
          <p:spPr bwMode="auto">
            <a:xfrm>
              <a:off x="3784" y="2208"/>
              <a:ext cx="478" cy="199"/>
            </a:xfrm>
            <a:prstGeom prst="rect">
              <a:avLst/>
            </a:prstGeom>
            <a:grpFill/>
            <a:ln w="9525">
              <a:noFill/>
              <a:miter lim="800000"/>
              <a:headEnd/>
              <a:tailEnd/>
            </a:ln>
            <a:effectLst/>
          </p:spPr>
          <p:txBody>
            <a:bodyPr wrap="none">
              <a:spAutoFit/>
            </a:bodyPr>
            <a:lstStyle/>
            <a:p>
              <a:pPr algn="ctr" eaLnBrk="1" hangingPunct="1">
                <a:lnSpc>
                  <a:spcPct val="80000"/>
                </a:lnSpc>
                <a:defRPr/>
              </a:pPr>
              <a:r>
                <a:rPr lang="en-US" sz="1000" b="1">
                  <a:ea typeface="ＭＳ Ｐゴシック" pitchFamily="-112" charset="-128"/>
                </a:rPr>
                <a:t>Work for</a:t>
              </a:r>
            </a:p>
            <a:p>
              <a:pPr algn="ctr" eaLnBrk="1" hangingPunct="1">
                <a:lnSpc>
                  <a:spcPct val="80000"/>
                </a:lnSpc>
                <a:defRPr/>
              </a:pPr>
              <a:r>
                <a:rPr lang="en-US" sz="1000" b="1">
                  <a:ea typeface="ＭＳ Ｐゴシック" pitchFamily="-112" charset="-128"/>
                </a:rPr>
                <a:t>Others 12%</a:t>
              </a:r>
            </a:p>
          </p:txBody>
        </p:sp>
      </p:grpSp>
      <p:sp>
        <p:nvSpPr>
          <p:cNvPr id="11" name="Slide Number Placeholder 10"/>
          <p:cNvSpPr>
            <a:spLocks noGrp="1"/>
          </p:cNvSpPr>
          <p:nvPr>
            <p:ph type="sldNum" sz="quarter" idx="12"/>
          </p:nvPr>
        </p:nvSpPr>
        <p:spPr/>
        <p:txBody>
          <a:bodyPr/>
          <a:lstStyle/>
          <a:p>
            <a:pPr>
              <a:defRPr/>
            </a:pPr>
            <a:fld id="{9682F52B-A2A9-4212-B851-4D4681D67801}" type="slidenum">
              <a:rPr lang="en-US" smtClean="0"/>
              <a:pPr>
                <a:defRPr/>
              </a:pPr>
              <a:t>11</a:t>
            </a:fld>
            <a:endParaRPr lang="en-US"/>
          </a:p>
        </p:txBody>
      </p:sp>
      <p:sp>
        <p:nvSpPr>
          <p:cNvPr id="2" name="Date Placeholder 1">
            <a:extLst>
              <a:ext uri="{FF2B5EF4-FFF2-40B4-BE49-F238E27FC236}">
                <a16:creationId xmlns:a16="http://schemas.microsoft.com/office/drawing/2014/main" id="{C2B7176E-509E-8347-991E-DE9E57C1B661}"/>
              </a:ext>
            </a:extLst>
          </p:cNvPr>
          <p:cNvSpPr>
            <a:spLocks noGrp="1"/>
          </p:cNvSpPr>
          <p:nvPr>
            <p:ph type="dt" sz="half" idx="10"/>
          </p:nvPr>
        </p:nvSpPr>
        <p:spPr/>
        <p:txBody>
          <a:bodyPr/>
          <a:lstStyle/>
          <a:p>
            <a:fld id="{13D42FF4-B545-3C43-8C78-705A3A24ACE6}" type="datetime1">
              <a:rPr lang="en-US" smtClean="0"/>
              <a:t>6/20/19</a:t>
            </a:fld>
            <a:endParaRPr lang="en-US"/>
          </a:p>
        </p:txBody>
      </p:sp>
      <p:sp>
        <p:nvSpPr>
          <p:cNvPr id="9" name="Footer Placeholder 8">
            <a:extLst>
              <a:ext uri="{FF2B5EF4-FFF2-40B4-BE49-F238E27FC236}">
                <a16:creationId xmlns:a16="http://schemas.microsoft.com/office/drawing/2014/main" id="{E5A437AE-B4FB-C64E-8B83-4E367180068B}"/>
              </a:ext>
            </a:extLst>
          </p:cNvPr>
          <p:cNvSpPr>
            <a:spLocks noGrp="1"/>
          </p:cNvSpPr>
          <p:nvPr>
            <p:ph type="ftr" sz="quarter" idx="11"/>
          </p:nvPr>
        </p:nvSpPr>
        <p:spPr/>
        <p:txBody>
          <a:bodyPr/>
          <a:lstStyle/>
          <a:p>
            <a:r>
              <a:rPr lang="en-US"/>
              <a:t>At BNL  by Dr. Kétévi Assamagan</a:t>
            </a:r>
          </a:p>
        </p:txBody>
      </p:sp>
    </p:spTree>
    <p:extLst>
      <p:ext uri="{BB962C8B-B14F-4D97-AF65-F5344CB8AC3E}">
        <p14:creationId xmlns:p14="http://schemas.microsoft.com/office/powerpoint/2010/main" val="36457537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3"/>
          <p:cNvPicPr>
            <a:picLocks noChangeAspect="1"/>
          </p:cNvPicPr>
          <p:nvPr/>
        </p:nvPicPr>
        <p:blipFill>
          <a:blip r:embed="rId3" cstate="email">
            <a:extLst>
              <a:ext uri="{28A0092B-C50C-407E-A947-70E740481C1C}">
                <a14:useLocalDpi xmlns:a14="http://schemas.microsoft.com/office/drawing/2010/main" val="0"/>
              </a:ext>
            </a:extLst>
          </a:blip>
          <a:srcRect l="12029"/>
          <a:stretch>
            <a:fillRect/>
          </a:stretch>
        </p:blipFill>
        <p:spPr bwMode="auto">
          <a:xfrm>
            <a:off x="1524000" y="0"/>
            <a:ext cx="9163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6"/>
          <p:cNvSpPr>
            <a:spLocks noGrp="1"/>
          </p:cNvSpPr>
          <p:nvPr>
            <p:ph type="title"/>
          </p:nvPr>
        </p:nvSpPr>
        <p:spPr>
          <a:xfrm>
            <a:off x="1676400" y="304801"/>
            <a:ext cx="5791200" cy="638175"/>
          </a:xfrm>
        </p:spPr>
        <p:txBody>
          <a:bodyPr>
            <a:normAutofit fontScale="90000"/>
          </a:bodyPr>
          <a:lstStyle/>
          <a:p>
            <a:pPr>
              <a:defRPr/>
            </a:pPr>
            <a:r>
              <a:rPr lang="en-US" sz="4000" b="1" dirty="0">
                <a:solidFill>
                  <a:schemeClr val="bg2"/>
                </a:solidFill>
                <a:effectLst>
                  <a:outerShdw blurRad="38100" dist="38100" dir="2700000" algn="tl">
                    <a:srgbClr val="DDDDDD"/>
                  </a:outerShdw>
                </a:effectLst>
                <a:latin typeface="Calibri" charset="0"/>
                <a:ea typeface="ＭＳ Ｐゴシック" charset="0"/>
                <a:cs typeface="ＭＳ Ｐゴシック" charset="0"/>
              </a:rPr>
              <a:t>Brookhaven National Laboratory</a:t>
            </a:r>
          </a:p>
        </p:txBody>
      </p:sp>
      <p:sp>
        <p:nvSpPr>
          <p:cNvPr id="5124" name="Text Box 7"/>
          <p:cNvSpPr txBox="1">
            <a:spLocks noChangeArrowheads="1"/>
          </p:cNvSpPr>
          <p:nvPr/>
        </p:nvSpPr>
        <p:spPr bwMode="auto">
          <a:xfrm>
            <a:off x="8458200" y="396876"/>
            <a:ext cx="2209800" cy="3046413"/>
          </a:xfrm>
          <a:prstGeom prst="rect">
            <a:avLst/>
          </a:prstGeom>
          <a:noFill/>
          <a:ln w="9525">
            <a:noFill/>
            <a:miter lim="800000"/>
            <a:headEnd/>
            <a:tailEnd/>
          </a:ln>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spcBef>
                <a:spcPct val="50000"/>
              </a:spcBef>
              <a:defRPr/>
            </a:pPr>
            <a:r>
              <a:rPr lang="en-US" sz="1600" b="1" dirty="0">
                <a:solidFill>
                  <a:srgbClr val="EEECE1"/>
                </a:solidFill>
                <a:effectLst>
                  <a:outerShdw blurRad="38100" dist="38100" dir="2700000" algn="tl">
                    <a:srgbClr val="000000">
                      <a:alpha val="43137"/>
                    </a:srgbClr>
                  </a:outerShdw>
                </a:effectLst>
                <a:latin typeface="Calibri" charset="0"/>
              </a:rPr>
              <a:t>RHIC</a:t>
            </a:r>
          </a:p>
          <a:p>
            <a:pPr eaLnBrk="1" hangingPunct="1">
              <a:spcBef>
                <a:spcPct val="50000"/>
              </a:spcBef>
              <a:defRPr/>
            </a:pPr>
            <a:r>
              <a:rPr lang="en-US" sz="1600" b="1" dirty="0">
                <a:solidFill>
                  <a:srgbClr val="EEECE1"/>
                </a:solidFill>
                <a:effectLst>
                  <a:outerShdw blurRad="38100" dist="38100" dir="2700000" algn="tl">
                    <a:srgbClr val="000000">
                      <a:alpha val="43137"/>
                    </a:srgbClr>
                  </a:outerShdw>
                </a:effectLst>
                <a:latin typeface="Calibri" charset="0"/>
              </a:rPr>
              <a:t>New York Blue Supercomputer</a:t>
            </a:r>
          </a:p>
          <a:p>
            <a:pPr eaLnBrk="1" hangingPunct="1">
              <a:spcBef>
                <a:spcPct val="50000"/>
              </a:spcBef>
              <a:defRPr/>
            </a:pPr>
            <a:r>
              <a:rPr lang="en-US" sz="1600" b="1" dirty="0">
                <a:solidFill>
                  <a:srgbClr val="EEECE1"/>
                </a:solidFill>
                <a:effectLst>
                  <a:outerShdw blurRad="38100" dist="38100" dir="2700000" algn="tl">
                    <a:srgbClr val="000000">
                      <a:alpha val="43137"/>
                    </a:srgbClr>
                  </a:outerShdw>
                </a:effectLst>
                <a:latin typeface="Calibri" charset="0"/>
              </a:rPr>
              <a:t>Interdisciplinary Energy Science Building</a:t>
            </a:r>
          </a:p>
          <a:p>
            <a:pPr eaLnBrk="1" hangingPunct="1">
              <a:spcBef>
                <a:spcPct val="50000"/>
              </a:spcBef>
              <a:defRPr/>
            </a:pPr>
            <a:r>
              <a:rPr lang="en-US" sz="1600" b="1" dirty="0">
                <a:solidFill>
                  <a:srgbClr val="EEECE1"/>
                </a:solidFill>
                <a:effectLst>
                  <a:outerShdw blurRad="38100" dist="38100" dir="2700000" algn="tl">
                    <a:srgbClr val="000000">
                      <a:alpha val="43137"/>
                    </a:srgbClr>
                  </a:outerShdw>
                </a:effectLst>
                <a:latin typeface="Calibri" charset="0"/>
              </a:rPr>
              <a:t>NSLS</a:t>
            </a:r>
          </a:p>
          <a:p>
            <a:pPr eaLnBrk="1" hangingPunct="1">
              <a:spcBef>
                <a:spcPct val="50000"/>
              </a:spcBef>
              <a:defRPr/>
            </a:pPr>
            <a:r>
              <a:rPr lang="en-US" sz="1600" b="1" dirty="0">
                <a:solidFill>
                  <a:srgbClr val="EEECE1"/>
                </a:solidFill>
                <a:effectLst>
                  <a:outerShdw blurRad="38100" dist="38100" dir="2700000" algn="tl">
                    <a:srgbClr val="000000">
                      <a:alpha val="43137"/>
                    </a:srgbClr>
                  </a:outerShdw>
                </a:effectLst>
                <a:latin typeface="Calibri" charset="0"/>
              </a:rPr>
              <a:t>CFN</a:t>
            </a:r>
          </a:p>
          <a:p>
            <a:pPr eaLnBrk="1" hangingPunct="1">
              <a:spcBef>
                <a:spcPct val="50000"/>
              </a:spcBef>
              <a:defRPr/>
            </a:pPr>
            <a:r>
              <a:rPr lang="en-US" sz="1600" b="1" dirty="0">
                <a:solidFill>
                  <a:srgbClr val="EEECE1"/>
                </a:solidFill>
                <a:effectLst>
                  <a:outerShdw blurRad="38100" dist="38100" dir="2700000" algn="tl">
                    <a:srgbClr val="000000">
                      <a:alpha val="43137"/>
                    </a:srgbClr>
                  </a:outerShdw>
                </a:effectLst>
                <a:latin typeface="Calibri" charset="0"/>
              </a:rPr>
              <a:t>NSLS-II</a:t>
            </a:r>
          </a:p>
          <a:p>
            <a:pPr eaLnBrk="1" hangingPunct="1">
              <a:spcBef>
                <a:spcPct val="50000"/>
              </a:spcBef>
              <a:defRPr/>
            </a:pPr>
            <a:r>
              <a:rPr lang="en-US" sz="1600" b="1" dirty="0">
                <a:solidFill>
                  <a:srgbClr val="EEECE1"/>
                </a:solidFill>
                <a:effectLst>
                  <a:outerShdw blurRad="38100" dist="38100" dir="2700000" algn="tl">
                    <a:srgbClr val="000000">
                      <a:alpha val="43137"/>
                    </a:srgbClr>
                  </a:outerShdw>
                </a:effectLst>
                <a:latin typeface="Calibri" charset="0"/>
              </a:rPr>
              <a:t>Long Island Solar Farm</a:t>
            </a:r>
          </a:p>
        </p:txBody>
      </p:sp>
      <p:sp>
        <p:nvSpPr>
          <p:cNvPr id="26628" name="TextBox 12"/>
          <p:cNvSpPr txBox="1">
            <a:spLocks noChangeArrowheads="1"/>
          </p:cNvSpPr>
          <p:nvPr/>
        </p:nvSpPr>
        <p:spPr bwMode="auto">
          <a:xfrm>
            <a:off x="2667000" y="6488114"/>
            <a:ext cx="2209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800" b="1">
                <a:solidFill>
                  <a:prstClr val="white"/>
                </a:solidFill>
              </a:rPr>
              <a:t>October 2011</a:t>
            </a:r>
          </a:p>
        </p:txBody>
      </p:sp>
      <p:grpSp>
        <p:nvGrpSpPr>
          <p:cNvPr id="2" name="Group 4"/>
          <p:cNvGrpSpPr>
            <a:grpSpLocks/>
          </p:cNvGrpSpPr>
          <p:nvPr/>
        </p:nvGrpSpPr>
        <p:grpSpPr bwMode="auto">
          <a:xfrm>
            <a:off x="4191000" y="609600"/>
            <a:ext cx="6324600" cy="4724400"/>
            <a:chOff x="2667000" y="609600"/>
            <a:chExt cx="6324600" cy="4724400"/>
          </a:xfrm>
        </p:grpSpPr>
        <p:grpSp>
          <p:nvGrpSpPr>
            <p:cNvPr id="26630" name="Group 15"/>
            <p:cNvGrpSpPr>
              <a:grpSpLocks/>
            </p:cNvGrpSpPr>
            <p:nvPr/>
          </p:nvGrpSpPr>
          <p:grpSpPr bwMode="auto">
            <a:xfrm>
              <a:off x="2667000" y="609600"/>
              <a:ext cx="4267200" cy="4572000"/>
              <a:chOff x="1680" y="384"/>
              <a:chExt cx="2688" cy="2880"/>
            </a:xfrm>
          </p:grpSpPr>
          <p:sp>
            <p:nvSpPr>
              <p:cNvPr id="26633" name="Line 9"/>
              <p:cNvSpPr>
                <a:spLocks noChangeShapeType="1"/>
              </p:cNvSpPr>
              <p:nvPr/>
            </p:nvSpPr>
            <p:spPr bwMode="auto">
              <a:xfrm flipH="1">
                <a:off x="2213" y="864"/>
                <a:ext cx="1536" cy="0"/>
              </a:xfrm>
              <a:prstGeom prst="line">
                <a:avLst/>
              </a:prstGeom>
              <a:noFill/>
              <a:ln w="38100">
                <a:solidFill>
                  <a:schemeClr val="bg2"/>
                </a:solidFill>
                <a:round/>
                <a:headEnd/>
                <a:tailEnd type="arrow" w="med" len="med"/>
              </a:ln>
              <a:effectLst>
                <a:outerShdw dist="35921" dir="2700000" algn="ctr" rotWithShape="0">
                  <a:srgbClr val="808080"/>
                </a:outerShdw>
              </a:effectLst>
            </p:spPr>
            <p:txBody>
              <a:bodyPr/>
              <a:lstStyle/>
              <a:p>
                <a:pPr eaLnBrk="1" hangingPunct="1">
                  <a:defRPr/>
                </a:pPr>
                <a:endParaRPr lang="en-US" dirty="0">
                  <a:solidFill>
                    <a:prstClr val="black"/>
                  </a:solidFill>
                </a:endParaRPr>
              </a:p>
            </p:txBody>
          </p:sp>
          <p:sp>
            <p:nvSpPr>
              <p:cNvPr id="26634" name="Line 10"/>
              <p:cNvSpPr>
                <a:spLocks noChangeShapeType="1"/>
              </p:cNvSpPr>
              <p:nvPr/>
            </p:nvSpPr>
            <p:spPr bwMode="auto">
              <a:xfrm flipH="1">
                <a:off x="1920" y="768"/>
                <a:ext cx="2448" cy="1920"/>
              </a:xfrm>
              <a:prstGeom prst="line">
                <a:avLst/>
              </a:prstGeom>
              <a:noFill/>
              <a:ln w="38100">
                <a:solidFill>
                  <a:schemeClr val="bg2"/>
                </a:solidFill>
                <a:round/>
                <a:headEnd/>
                <a:tailEnd type="arrow" w="med" len="med"/>
              </a:ln>
              <a:effectLst>
                <a:outerShdw dist="35921" dir="2700000" algn="ctr" rotWithShape="0">
                  <a:srgbClr val="808080"/>
                </a:outerShdw>
              </a:effectLst>
            </p:spPr>
            <p:txBody>
              <a:bodyPr/>
              <a:lstStyle/>
              <a:p>
                <a:pPr eaLnBrk="1" hangingPunct="1">
                  <a:defRPr/>
                </a:pPr>
                <a:endParaRPr lang="en-US" dirty="0">
                  <a:solidFill>
                    <a:prstClr val="black"/>
                  </a:solidFill>
                </a:endParaRPr>
              </a:p>
            </p:txBody>
          </p:sp>
          <p:sp>
            <p:nvSpPr>
              <p:cNvPr id="26635" name="Line 11"/>
              <p:cNvSpPr>
                <a:spLocks noChangeShapeType="1"/>
              </p:cNvSpPr>
              <p:nvPr/>
            </p:nvSpPr>
            <p:spPr bwMode="auto">
              <a:xfrm flipH="1">
                <a:off x="2736" y="1392"/>
                <a:ext cx="1632" cy="1344"/>
              </a:xfrm>
              <a:prstGeom prst="line">
                <a:avLst/>
              </a:prstGeom>
              <a:noFill/>
              <a:ln w="38100">
                <a:solidFill>
                  <a:schemeClr val="bg2"/>
                </a:solidFill>
                <a:round/>
                <a:headEnd/>
                <a:tailEnd type="arrow" w="med" len="med"/>
              </a:ln>
              <a:effectLst>
                <a:outerShdw dist="35921" dir="2700000" algn="ctr" rotWithShape="0">
                  <a:srgbClr val="808080"/>
                </a:outerShdw>
              </a:effectLst>
            </p:spPr>
            <p:txBody>
              <a:bodyPr/>
              <a:lstStyle/>
              <a:p>
                <a:pPr eaLnBrk="1" hangingPunct="1">
                  <a:defRPr/>
                </a:pPr>
                <a:endParaRPr lang="en-US" dirty="0">
                  <a:solidFill>
                    <a:prstClr val="black"/>
                  </a:solidFill>
                </a:endParaRPr>
              </a:p>
            </p:txBody>
          </p:sp>
          <p:sp>
            <p:nvSpPr>
              <p:cNvPr id="26636" name="Line 12"/>
              <p:cNvSpPr>
                <a:spLocks noChangeShapeType="1"/>
              </p:cNvSpPr>
              <p:nvPr/>
            </p:nvSpPr>
            <p:spPr bwMode="auto">
              <a:xfrm flipH="1">
                <a:off x="2640" y="1632"/>
                <a:ext cx="1728" cy="1392"/>
              </a:xfrm>
              <a:prstGeom prst="line">
                <a:avLst/>
              </a:prstGeom>
              <a:noFill/>
              <a:ln w="38100">
                <a:solidFill>
                  <a:schemeClr val="bg2"/>
                </a:solidFill>
                <a:round/>
                <a:headEnd/>
                <a:tailEnd type="arrow" w="med" len="med"/>
              </a:ln>
              <a:effectLst>
                <a:outerShdw dist="35921" dir="2700000" algn="ctr" rotWithShape="0">
                  <a:srgbClr val="808080"/>
                </a:outerShdw>
              </a:effectLst>
            </p:spPr>
            <p:txBody>
              <a:bodyPr/>
              <a:lstStyle/>
              <a:p>
                <a:pPr eaLnBrk="1" hangingPunct="1">
                  <a:defRPr/>
                </a:pPr>
                <a:endParaRPr lang="en-US" dirty="0">
                  <a:solidFill>
                    <a:prstClr val="black"/>
                  </a:solidFill>
                </a:endParaRPr>
              </a:p>
            </p:txBody>
          </p:sp>
          <p:sp>
            <p:nvSpPr>
              <p:cNvPr id="26637" name="Line 11"/>
              <p:cNvSpPr>
                <a:spLocks noChangeShapeType="1"/>
              </p:cNvSpPr>
              <p:nvPr/>
            </p:nvSpPr>
            <p:spPr bwMode="auto">
              <a:xfrm flipH="1">
                <a:off x="1680" y="1008"/>
                <a:ext cx="2688" cy="2064"/>
              </a:xfrm>
              <a:prstGeom prst="line">
                <a:avLst/>
              </a:prstGeom>
              <a:noFill/>
              <a:ln w="38100">
                <a:solidFill>
                  <a:schemeClr val="bg2"/>
                </a:solidFill>
                <a:round/>
                <a:headEnd/>
                <a:tailEnd type="arrow" w="med" len="med"/>
              </a:ln>
              <a:effectLst>
                <a:outerShdw dist="35921" dir="2700000" algn="ctr" rotWithShape="0">
                  <a:srgbClr val="808080"/>
                </a:outerShdw>
              </a:effectLst>
            </p:spPr>
            <p:txBody>
              <a:bodyPr/>
              <a:lstStyle/>
              <a:p>
                <a:pPr eaLnBrk="1" hangingPunct="1">
                  <a:defRPr/>
                </a:pPr>
                <a:endParaRPr lang="en-US" dirty="0">
                  <a:solidFill>
                    <a:prstClr val="black"/>
                  </a:solidFill>
                </a:endParaRPr>
              </a:p>
            </p:txBody>
          </p:sp>
          <p:sp>
            <p:nvSpPr>
              <p:cNvPr id="26638" name="Line 12"/>
              <p:cNvSpPr>
                <a:spLocks noChangeShapeType="1"/>
              </p:cNvSpPr>
              <p:nvPr/>
            </p:nvSpPr>
            <p:spPr bwMode="auto">
              <a:xfrm flipH="1">
                <a:off x="3744" y="384"/>
                <a:ext cx="624" cy="480"/>
              </a:xfrm>
              <a:prstGeom prst="line">
                <a:avLst/>
              </a:prstGeom>
              <a:noFill/>
              <a:ln w="38100">
                <a:solidFill>
                  <a:schemeClr val="bg2"/>
                </a:solidFill>
                <a:round/>
                <a:headEnd/>
                <a:tailEnd/>
              </a:ln>
              <a:effectLst>
                <a:outerShdw dist="40161" dir="4293903" algn="ctr" rotWithShape="0">
                  <a:srgbClr val="808080">
                    <a:alpha val="50000"/>
                  </a:srgbClr>
                </a:outerShdw>
              </a:effectLst>
            </p:spPr>
            <p:txBody>
              <a:bodyPr/>
              <a:lstStyle/>
              <a:p>
                <a:pPr eaLnBrk="1" hangingPunct="1">
                  <a:defRPr/>
                </a:pPr>
                <a:endParaRPr lang="en-US" dirty="0">
                  <a:solidFill>
                    <a:prstClr val="black"/>
                  </a:solidFill>
                </a:endParaRPr>
              </a:p>
            </p:txBody>
          </p:sp>
          <p:sp>
            <p:nvSpPr>
              <p:cNvPr id="26639" name="Line 14"/>
              <p:cNvSpPr>
                <a:spLocks noChangeShapeType="1"/>
              </p:cNvSpPr>
              <p:nvPr/>
            </p:nvSpPr>
            <p:spPr bwMode="auto">
              <a:xfrm flipH="1">
                <a:off x="3744" y="1882"/>
                <a:ext cx="624" cy="518"/>
              </a:xfrm>
              <a:prstGeom prst="line">
                <a:avLst/>
              </a:prstGeom>
              <a:noFill/>
              <a:ln w="38100">
                <a:solidFill>
                  <a:schemeClr val="bg2"/>
                </a:solidFill>
                <a:round/>
                <a:headEnd/>
                <a:tailEnd/>
              </a:ln>
              <a:effectLst>
                <a:outerShdw dist="35921" dir="2700000" algn="ctr" rotWithShape="0">
                  <a:srgbClr val="808080"/>
                </a:outerShdw>
              </a:effectLst>
            </p:spPr>
            <p:txBody>
              <a:bodyPr/>
              <a:lstStyle/>
              <a:p>
                <a:pPr eaLnBrk="1" hangingPunct="1">
                  <a:defRPr/>
                </a:pPr>
                <a:endParaRPr lang="en-US" dirty="0">
                  <a:solidFill>
                    <a:prstClr val="black"/>
                  </a:solidFill>
                </a:endParaRPr>
              </a:p>
            </p:txBody>
          </p:sp>
          <p:sp>
            <p:nvSpPr>
              <p:cNvPr id="26640" name="Line 13"/>
              <p:cNvSpPr>
                <a:spLocks noChangeShapeType="1"/>
              </p:cNvSpPr>
              <p:nvPr/>
            </p:nvSpPr>
            <p:spPr bwMode="auto">
              <a:xfrm>
                <a:off x="3744" y="2388"/>
                <a:ext cx="384" cy="876"/>
              </a:xfrm>
              <a:prstGeom prst="line">
                <a:avLst/>
              </a:prstGeom>
              <a:noFill/>
              <a:ln w="38100">
                <a:solidFill>
                  <a:schemeClr val="bg2"/>
                </a:solidFill>
                <a:round/>
                <a:headEnd/>
                <a:tailEnd type="arrow" w="med" len="med"/>
              </a:ln>
              <a:effectLst>
                <a:outerShdw dist="45791" dir="2021404" algn="ctr" rotWithShape="0">
                  <a:srgbClr val="808080"/>
                </a:outerShdw>
              </a:effectLst>
            </p:spPr>
            <p:txBody>
              <a:bodyPr/>
              <a:lstStyle/>
              <a:p>
                <a:pPr eaLnBrk="1" hangingPunct="1">
                  <a:defRPr/>
                </a:pPr>
                <a:endParaRPr lang="en-US" dirty="0">
                  <a:solidFill>
                    <a:prstClr val="black"/>
                  </a:solidFill>
                </a:endParaRPr>
              </a:p>
            </p:txBody>
          </p:sp>
        </p:grpSp>
        <p:sp>
          <p:nvSpPr>
            <p:cNvPr id="26632" name="Line 14"/>
            <p:cNvSpPr>
              <a:spLocks noChangeShapeType="1"/>
            </p:cNvSpPr>
            <p:nvPr/>
          </p:nvSpPr>
          <p:spPr bwMode="auto">
            <a:xfrm flipH="1">
              <a:off x="6324600" y="3276600"/>
              <a:ext cx="609600" cy="533400"/>
            </a:xfrm>
            <a:prstGeom prst="line">
              <a:avLst/>
            </a:prstGeom>
            <a:noFill/>
            <a:ln w="38100">
              <a:solidFill>
                <a:schemeClr val="bg2"/>
              </a:solidFill>
              <a:round/>
              <a:headEnd/>
              <a:tailEnd/>
            </a:ln>
            <a:effectLst>
              <a:outerShdw dist="35921" dir="2700000" algn="ctr" rotWithShape="0">
                <a:srgbClr val="808080"/>
              </a:outerShdw>
            </a:effectLst>
          </p:spPr>
          <p:txBody>
            <a:bodyPr/>
            <a:lstStyle/>
            <a:p>
              <a:pPr eaLnBrk="1" hangingPunct="1">
                <a:defRPr/>
              </a:pPr>
              <a:endParaRPr lang="en-US" dirty="0">
                <a:solidFill>
                  <a:prstClr val="black"/>
                </a:solidFill>
              </a:endParaRPr>
            </a:p>
          </p:txBody>
        </p:sp>
        <p:sp>
          <p:nvSpPr>
            <p:cNvPr id="26631" name="Line 13"/>
            <p:cNvSpPr>
              <a:spLocks noChangeShapeType="1"/>
            </p:cNvSpPr>
            <p:nvPr/>
          </p:nvSpPr>
          <p:spPr bwMode="auto">
            <a:xfrm>
              <a:off x="6324600" y="3810000"/>
              <a:ext cx="2667000" cy="1524000"/>
            </a:xfrm>
            <a:prstGeom prst="line">
              <a:avLst/>
            </a:prstGeom>
            <a:noFill/>
            <a:ln w="38100">
              <a:solidFill>
                <a:schemeClr val="bg2"/>
              </a:solidFill>
              <a:round/>
              <a:headEnd/>
              <a:tailEnd type="arrow" w="med" len="med"/>
            </a:ln>
            <a:effectLst>
              <a:outerShdw dist="45791" dir="2021404" algn="ctr" rotWithShape="0">
                <a:srgbClr val="808080"/>
              </a:outerShdw>
            </a:effectLst>
          </p:spPr>
          <p:txBody>
            <a:bodyPr/>
            <a:lstStyle/>
            <a:p>
              <a:pPr eaLnBrk="1" hangingPunct="1">
                <a:defRPr/>
              </a:pPr>
              <a:endParaRPr lang="en-US" dirty="0">
                <a:solidFill>
                  <a:prstClr val="black"/>
                </a:solidFill>
              </a:endParaRPr>
            </a:p>
          </p:txBody>
        </p:sp>
      </p:grpSp>
      <p:sp>
        <p:nvSpPr>
          <p:cNvPr id="6" name="Slide Number Placeholder 5"/>
          <p:cNvSpPr>
            <a:spLocks noGrp="1"/>
          </p:cNvSpPr>
          <p:nvPr>
            <p:ph type="sldNum" sz="quarter" idx="12"/>
          </p:nvPr>
        </p:nvSpPr>
        <p:spPr/>
        <p:txBody>
          <a:bodyPr/>
          <a:lstStyle/>
          <a:p>
            <a:pPr>
              <a:defRPr/>
            </a:pPr>
            <a:fld id="{98ACB549-4C38-DA40-A59C-FF0C5FB744E6}" type="slidenum">
              <a:rPr lang="en-US" smtClean="0"/>
              <a:pPr>
                <a:defRPr/>
              </a:pPr>
              <a:t>12</a:t>
            </a:fld>
            <a:endParaRPr lang="en-US"/>
          </a:p>
        </p:txBody>
      </p:sp>
      <p:sp>
        <p:nvSpPr>
          <p:cNvPr id="3" name="Date Placeholder 2">
            <a:extLst>
              <a:ext uri="{FF2B5EF4-FFF2-40B4-BE49-F238E27FC236}">
                <a16:creationId xmlns:a16="http://schemas.microsoft.com/office/drawing/2014/main" id="{4C60BC35-2370-AF4E-9109-2B57A00776FA}"/>
              </a:ext>
            </a:extLst>
          </p:cNvPr>
          <p:cNvSpPr>
            <a:spLocks noGrp="1"/>
          </p:cNvSpPr>
          <p:nvPr>
            <p:ph type="dt" sz="half" idx="10"/>
          </p:nvPr>
        </p:nvSpPr>
        <p:spPr/>
        <p:txBody>
          <a:bodyPr/>
          <a:lstStyle/>
          <a:p>
            <a:fld id="{13967669-80CF-FB42-BF61-7A469817FEFD}" type="datetime1">
              <a:rPr lang="en-US" smtClean="0"/>
              <a:t>6/20/19</a:t>
            </a:fld>
            <a:endParaRPr lang="en-US"/>
          </a:p>
        </p:txBody>
      </p:sp>
      <p:sp>
        <p:nvSpPr>
          <p:cNvPr id="4" name="Footer Placeholder 3">
            <a:extLst>
              <a:ext uri="{FF2B5EF4-FFF2-40B4-BE49-F238E27FC236}">
                <a16:creationId xmlns:a16="http://schemas.microsoft.com/office/drawing/2014/main" id="{90C67332-68C5-724B-99C2-6C57CB4645A2}"/>
              </a:ext>
            </a:extLst>
          </p:cNvPr>
          <p:cNvSpPr>
            <a:spLocks noGrp="1"/>
          </p:cNvSpPr>
          <p:nvPr>
            <p:ph type="ftr" sz="quarter" idx="11"/>
          </p:nvPr>
        </p:nvSpPr>
        <p:spPr/>
        <p:txBody>
          <a:bodyPr/>
          <a:lstStyle/>
          <a:p>
            <a:r>
              <a:rPr lang="en-US"/>
              <a:t>At BNL  by Dr. Kétévi Assamagan</a:t>
            </a:r>
          </a:p>
        </p:txBody>
      </p:sp>
    </p:spTree>
    <p:extLst>
      <p:ext uri="{BB962C8B-B14F-4D97-AF65-F5344CB8AC3E}">
        <p14:creationId xmlns:p14="http://schemas.microsoft.com/office/powerpoint/2010/main" val="4200452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1"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2000" fill="hold"/>
                                        <p:tgtEl>
                                          <p:spTgt spid="5124"/>
                                        </p:tgtEl>
                                        <p:attrNameLst>
                                          <p:attrName>ppt_x</p:attrName>
                                        </p:attrNameLst>
                                      </p:cBhvr>
                                      <p:tavLst>
                                        <p:tav tm="0">
                                          <p:val>
                                            <p:strVal val="#ppt_x"/>
                                          </p:val>
                                        </p:tav>
                                        <p:tav tm="100000">
                                          <p:val>
                                            <p:strVal val="#ppt_x"/>
                                          </p:val>
                                        </p:tav>
                                      </p:tavLst>
                                    </p:anim>
                                    <p:anim calcmode="lin" valueType="num">
                                      <p:cBhvr additive="base">
                                        <p:cTn id="8" dur="2000" fill="hold"/>
                                        <p:tgtEl>
                                          <p:spTgt spid="512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p:cNvSpPr>
          <p:nvPr>
            <p:ph type="title"/>
          </p:nvPr>
        </p:nvSpPr>
        <p:spPr>
          <a:xfrm>
            <a:off x="1981200" y="76200"/>
            <a:ext cx="8229600" cy="1143000"/>
          </a:xfrm>
        </p:spPr>
        <p:txBody>
          <a:bodyPr/>
          <a:lstStyle/>
          <a:p>
            <a:pPr>
              <a:defRPr/>
            </a:pPr>
            <a:r>
              <a:rPr lang="en-US" sz="4000" b="1" dirty="0">
                <a:effectLst>
                  <a:outerShdw blurRad="38100" dist="38100" dir="2700000" algn="tl">
                    <a:srgbClr val="DDDDDD"/>
                  </a:outerShdw>
                </a:effectLst>
                <a:latin typeface="Calibri" charset="0"/>
                <a:ea typeface="ＭＳ Ｐゴシック" charset="0"/>
                <a:cs typeface="ＭＳ Ｐゴシック" charset="0"/>
              </a:rPr>
              <a:t>Major Research Facilities</a:t>
            </a:r>
          </a:p>
        </p:txBody>
      </p:sp>
      <p:sp>
        <p:nvSpPr>
          <p:cNvPr id="6147" name="Rectangle 5"/>
          <p:cNvSpPr>
            <a:spLocks noGrp="1"/>
          </p:cNvSpPr>
          <p:nvPr>
            <p:ph type="body" sz="half" idx="1"/>
          </p:nvPr>
        </p:nvSpPr>
        <p:spPr>
          <a:xfrm>
            <a:off x="5791200" y="1143000"/>
            <a:ext cx="4876800" cy="1600200"/>
          </a:xfrm>
        </p:spPr>
        <p:txBody>
          <a:bodyPr>
            <a:normAutofit fontScale="92500" lnSpcReduction="20000"/>
          </a:bodyPr>
          <a:lstStyle/>
          <a:p>
            <a:pPr marL="228600" indent="-228600">
              <a:lnSpc>
                <a:spcPct val="90000"/>
              </a:lnSpc>
              <a:buNone/>
              <a:defRPr/>
            </a:pPr>
            <a:r>
              <a:rPr lang="en-US" b="1" dirty="0">
                <a:latin typeface="+mj-lt"/>
                <a:ea typeface="ＭＳ Ｐゴシック" charset="0"/>
                <a:cs typeface="ＭＳ Ｐゴシック" charset="0"/>
              </a:rPr>
              <a:t>National Synchrotron Light Source</a:t>
            </a:r>
          </a:p>
          <a:p>
            <a:pPr marL="228600" indent="-228600">
              <a:lnSpc>
                <a:spcPct val="90000"/>
              </a:lnSpc>
              <a:buNone/>
              <a:defRPr/>
            </a:pPr>
            <a:endParaRPr lang="en-US" sz="200" b="1" dirty="0">
              <a:latin typeface="Calibri" charset="0"/>
              <a:ea typeface="ＭＳ Ｐゴシック" charset="0"/>
              <a:cs typeface="ＭＳ Ｐゴシック" charset="0"/>
            </a:endParaRPr>
          </a:p>
          <a:p>
            <a:pPr marL="228600" indent="-228600">
              <a:lnSpc>
                <a:spcPct val="90000"/>
              </a:lnSpc>
              <a:defRPr/>
            </a:pPr>
            <a:r>
              <a:rPr lang="en-US" sz="1600" dirty="0">
                <a:latin typeface="Calibri" charset="0"/>
                <a:ea typeface="ＭＳ Ｐゴシック" charset="0"/>
                <a:cs typeface="ＭＳ Ｐゴシック" charset="0"/>
              </a:rPr>
              <a:t>Industrial and academic users</a:t>
            </a:r>
            <a:endParaRPr lang="en-US" sz="600" dirty="0">
              <a:latin typeface="Calibri" charset="0"/>
              <a:ea typeface="ＭＳ Ｐゴシック" charset="0"/>
              <a:cs typeface="ＭＳ Ｐゴシック" charset="0"/>
            </a:endParaRPr>
          </a:p>
          <a:p>
            <a:pPr marL="228600" indent="-228600">
              <a:lnSpc>
                <a:spcPct val="90000"/>
              </a:lnSpc>
              <a:defRPr/>
            </a:pPr>
            <a:endParaRPr lang="en-US" sz="100" dirty="0">
              <a:latin typeface="Calibri" charset="0"/>
              <a:ea typeface="ＭＳ Ｐゴシック" charset="0"/>
              <a:cs typeface="ＭＳ Ｐゴシック" charset="0"/>
            </a:endParaRPr>
          </a:p>
          <a:p>
            <a:pPr marL="228600" indent="-228600">
              <a:lnSpc>
                <a:spcPct val="90000"/>
              </a:lnSpc>
              <a:defRPr/>
            </a:pPr>
            <a:r>
              <a:rPr lang="en-US" sz="1600" dirty="0">
                <a:latin typeface="Calibri" charset="0"/>
                <a:ea typeface="ＭＳ Ｐゴシック" charset="0"/>
                <a:cs typeface="ＭＳ Ｐゴシック" charset="0"/>
              </a:rPr>
              <a:t>Researching battery storage, Alzheimer</a:t>
            </a:r>
            <a:r>
              <a:rPr lang="ja-JP" altLang="en-US" sz="1600" dirty="0">
                <a:latin typeface="Calibri" charset="0"/>
                <a:ea typeface="ＭＳ Ｐゴシック" charset="0"/>
                <a:cs typeface="ＭＳ Ｐゴシック" charset="0"/>
              </a:rPr>
              <a:t>’</a:t>
            </a:r>
            <a:r>
              <a:rPr lang="en-US" sz="1600" dirty="0">
                <a:latin typeface="Calibri" charset="0"/>
                <a:ea typeface="ＭＳ Ｐゴシック" charset="0"/>
                <a:cs typeface="ＭＳ Ｐゴシック" charset="0"/>
              </a:rPr>
              <a:t>s disease, breast cancer, HIV/AIDS, environmental cleanup technology, and more </a:t>
            </a:r>
            <a:endParaRPr lang="en-US" sz="1800" dirty="0">
              <a:latin typeface="Calibri" charset="0"/>
              <a:ea typeface="ＭＳ Ｐゴシック" charset="0"/>
              <a:cs typeface="ＭＳ Ｐゴシック" charset="0"/>
            </a:endParaRPr>
          </a:p>
        </p:txBody>
      </p:sp>
      <p:pic>
        <p:nvPicPr>
          <p:cNvPr id="40971" name="Picture 11" descr="NSLS_Aerial_lowres"/>
          <p:cNvPicPr>
            <a:picLocks noChangeAspect="1" noChangeArrowheads="1"/>
          </p:cNvPicPr>
          <p:nvPr/>
        </p:nvPicPr>
        <p:blipFill>
          <a:blip r:embed="rId3" cstate="print"/>
          <a:srcRect/>
          <a:stretch>
            <a:fillRect/>
          </a:stretch>
        </p:blipFill>
        <p:spPr bwMode="auto">
          <a:xfrm>
            <a:off x="1828800" y="1219200"/>
            <a:ext cx="3200400" cy="1295400"/>
          </a:xfrm>
          <a:prstGeom prst="rect">
            <a:avLst/>
          </a:prstGeom>
          <a:ln>
            <a:noFill/>
          </a:ln>
          <a:effectLst>
            <a:outerShdw blurRad="292100" dist="139700" dir="2700000" algn="tl" rotWithShape="0">
              <a:srgbClr val="333333">
                <a:alpha val="65000"/>
              </a:srgbClr>
            </a:outerShdw>
          </a:effectLst>
        </p:spPr>
      </p:pic>
      <p:sp>
        <p:nvSpPr>
          <p:cNvPr id="22532" name="Text Box 14"/>
          <p:cNvSpPr txBox="1">
            <a:spLocks noChangeArrowheads="1"/>
          </p:cNvSpPr>
          <p:nvPr/>
        </p:nvSpPr>
        <p:spPr bwMode="auto">
          <a:xfrm>
            <a:off x="1752600" y="2514601"/>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spcBef>
                <a:spcPct val="50000"/>
              </a:spcBef>
            </a:pPr>
            <a:r>
              <a:rPr lang="en-US" sz="1400" b="1" dirty="0">
                <a:solidFill>
                  <a:prstClr val="black"/>
                </a:solidFill>
                <a:latin typeface="Calibri" charset="0"/>
              </a:rPr>
              <a:t>National Synchrotron Light Source</a:t>
            </a:r>
          </a:p>
        </p:txBody>
      </p:sp>
      <p:sp>
        <p:nvSpPr>
          <p:cNvPr id="22533" name="Text Box 14"/>
          <p:cNvSpPr txBox="1">
            <a:spLocks noChangeArrowheads="1"/>
          </p:cNvSpPr>
          <p:nvPr/>
        </p:nvSpPr>
        <p:spPr bwMode="auto">
          <a:xfrm>
            <a:off x="1752600" y="4419601"/>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spcBef>
                <a:spcPct val="50000"/>
              </a:spcBef>
            </a:pPr>
            <a:r>
              <a:rPr lang="en-US" sz="1400" b="1" dirty="0">
                <a:solidFill>
                  <a:prstClr val="black"/>
                </a:solidFill>
                <a:latin typeface="Calibri" charset="0"/>
              </a:rPr>
              <a:t>National Synchrotron Light Source II</a:t>
            </a:r>
          </a:p>
        </p:txBody>
      </p:sp>
      <p:sp>
        <p:nvSpPr>
          <p:cNvPr id="5128" name="TextBox 16"/>
          <p:cNvSpPr txBox="1">
            <a:spLocks noChangeArrowheads="1"/>
          </p:cNvSpPr>
          <p:nvPr/>
        </p:nvSpPr>
        <p:spPr bwMode="auto">
          <a:xfrm>
            <a:off x="5791200" y="3124200"/>
            <a:ext cx="4876800" cy="1554272"/>
          </a:xfrm>
          <a:prstGeom prst="rect">
            <a:avLst/>
          </a:prstGeom>
          <a:noFill/>
          <a:ln w="9525">
            <a:noFill/>
            <a:miter lim="800000"/>
            <a:headEnd/>
            <a:tailEnd/>
          </a:ln>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defRPr/>
            </a:pPr>
            <a:r>
              <a:rPr lang="en-US" sz="2000" b="1" dirty="0">
                <a:solidFill>
                  <a:prstClr val="black"/>
                </a:solidFill>
                <a:latin typeface="Calibri"/>
              </a:rPr>
              <a:t>National Synchrotron Light Source II</a:t>
            </a:r>
          </a:p>
          <a:p>
            <a:pPr eaLnBrk="1" hangingPunct="1">
              <a:defRPr/>
            </a:pPr>
            <a:r>
              <a:rPr lang="en-US" sz="200" dirty="0">
                <a:solidFill>
                  <a:prstClr val="black"/>
                </a:solidFill>
              </a:rPr>
              <a:t>   </a:t>
            </a:r>
          </a:p>
          <a:p>
            <a:pPr eaLnBrk="1" hangingPunct="1">
              <a:buFont typeface="Arial" charset="0"/>
              <a:buChar char="•"/>
              <a:defRPr/>
            </a:pPr>
            <a:r>
              <a:rPr lang="en-US" sz="1600" dirty="0">
                <a:solidFill>
                  <a:prstClr val="black"/>
                </a:solidFill>
                <a:latin typeface="Calibri" charset="0"/>
              </a:rPr>
              <a:t>    World’s most advanced  x-ray source</a:t>
            </a:r>
          </a:p>
          <a:p>
            <a:pPr eaLnBrk="1" hangingPunct="1">
              <a:buFont typeface="Arial" charset="0"/>
              <a:buChar char="•"/>
              <a:defRPr/>
            </a:pPr>
            <a:r>
              <a:rPr lang="en-US" sz="1600" dirty="0">
                <a:solidFill>
                  <a:prstClr val="black"/>
                </a:solidFill>
                <a:latin typeface="Calibri" charset="0"/>
              </a:rPr>
              <a:t>    $960 million project - hundreds of local jobs</a:t>
            </a:r>
          </a:p>
          <a:p>
            <a:pPr eaLnBrk="1" hangingPunct="1">
              <a:buFont typeface="Arial" charset="0"/>
              <a:buChar char="•"/>
              <a:defRPr/>
            </a:pPr>
            <a:r>
              <a:rPr lang="en-US" sz="1600" dirty="0">
                <a:solidFill>
                  <a:prstClr val="black"/>
                </a:solidFill>
                <a:latin typeface="Calibri" charset="0"/>
              </a:rPr>
              <a:t>    Deliver research advancements in energy, </a:t>
            </a:r>
          </a:p>
          <a:p>
            <a:pPr eaLnBrk="1" hangingPunct="1">
              <a:defRPr/>
            </a:pPr>
            <a:r>
              <a:rPr lang="en-US" sz="1600" dirty="0">
                <a:solidFill>
                  <a:prstClr val="black"/>
                </a:solidFill>
                <a:latin typeface="Calibri" charset="0"/>
              </a:rPr>
              <a:t>      nanotechnology, medicine and other fields</a:t>
            </a:r>
          </a:p>
          <a:p>
            <a:pPr eaLnBrk="1" hangingPunct="1">
              <a:defRPr/>
            </a:pPr>
            <a:endParaRPr lang="en-US" sz="300" dirty="0">
              <a:solidFill>
                <a:prstClr val="black"/>
              </a:solidFill>
              <a:latin typeface="Calibri" charset="0"/>
            </a:endParaRPr>
          </a:p>
          <a:p>
            <a:pPr eaLnBrk="1" hangingPunct="1">
              <a:buFont typeface="Arial" charset="0"/>
              <a:buChar char="•"/>
              <a:defRPr/>
            </a:pPr>
            <a:endParaRPr lang="en-US" sz="300" dirty="0">
              <a:solidFill>
                <a:prstClr val="black"/>
              </a:solidFill>
              <a:latin typeface="Calibri" charset="0"/>
            </a:endParaRPr>
          </a:p>
        </p:txBody>
      </p:sp>
      <p:sp>
        <p:nvSpPr>
          <p:cNvPr id="9" name="Pentagon 8"/>
          <p:cNvSpPr/>
          <p:nvPr/>
        </p:nvSpPr>
        <p:spPr>
          <a:xfrm>
            <a:off x="5181600" y="1219200"/>
            <a:ext cx="457200" cy="1295400"/>
          </a:xfrm>
          <a:prstGeom prst="homePlat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3"/>
          </a:lnRef>
          <a:fillRef idx="1">
            <a:schemeClr val="lt1"/>
          </a:fillRef>
          <a:effectRef idx="0">
            <a:schemeClr val="accent3"/>
          </a:effectRef>
          <a:fontRef idx="minor">
            <a:schemeClr val="dk1"/>
          </a:fontRef>
        </p:style>
        <p:txBody>
          <a:bodyPr anchor="ctr"/>
          <a:lstStyle/>
          <a:p>
            <a:pPr algn="ctr" eaLnBrk="1" hangingPunct="1">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Pentagon 9"/>
          <p:cNvSpPr/>
          <p:nvPr/>
        </p:nvSpPr>
        <p:spPr>
          <a:xfrm>
            <a:off x="5181600" y="3048000"/>
            <a:ext cx="457200" cy="1371600"/>
          </a:xfrm>
          <a:prstGeom prst="homePlat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3"/>
          </a:lnRef>
          <a:fillRef idx="1">
            <a:schemeClr val="lt1"/>
          </a:fillRef>
          <a:effectRef idx="0">
            <a:schemeClr val="accent3"/>
          </a:effectRef>
          <a:fontRef idx="minor">
            <a:schemeClr val="dk1"/>
          </a:fontRef>
        </p:style>
        <p:txBody>
          <a:bodyPr anchor="ctr"/>
          <a:lstStyle/>
          <a:p>
            <a:pPr algn="ctr" eaLnBrk="1" hangingPunct="1">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7184" name="Picture 16" descr="g261630a"/>
          <p:cNvPicPr>
            <a:picLocks noChangeAspect="1" noChangeArrowheads="1"/>
          </p:cNvPicPr>
          <p:nvPr/>
        </p:nvPicPr>
        <p:blipFill rotWithShape="1">
          <a:blip r:embed="rId4" cstate="print"/>
          <a:srcRect l="16644" t="33506" r="7947" b="37922"/>
          <a:stretch/>
        </p:blipFill>
        <p:spPr bwMode="auto">
          <a:xfrm>
            <a:off x="1828800" y="3048000"/>
            <a:ext cx="3200400" cy="1371600"/>
          </a:xfrm>
          <a:prstGeom prst="rect">
            <a:avLst/>
          </a:prstGeom>
          <a:ln>
            <a:noFill/>
          </a:ln>
          <a:effectLst>
            <a:outerShdw blurRad="292100" dist="139700" dir="2700000" algn="tl" rotWithShape="0">
              <a:srgbClr val="333333">
                <a:alpha val="65000"/>
              </a:srgbClr>
            </a:outerShdw>
          </a:effectLst>
        </p:spPr>
      </p:pic>
      <p:pic>
        <p:nvPicPr>
          <p:cNvPr id="12" name="Picture 11" descr="CFN.jpg"/>
          <p:cNvPicPr>
            <a:picLocks noChangeAspect="1"/>
          </p:cNvPicPr>
          <p:nvPr/>
        </p:nvPicPr>
        <p:blipFill>
          <a:blip r:embed="rId5" cstate="print"/>
          <a:srcRect t="5000" b="20000"/>
          <a:stretch>
            <a:fillRect/>
          </a:stretch>
        </p:blipFill>
        <p:spPr bwMode="auto">
          <a:xfrm>
            <a:off x="1828800" y="4876800"/>
            <a:ext cx="3200400" cy="1182688"/>
          </a:xfrm>
          <a:prstGeom prst="rect">
            <a:avLst/>
          </a:prstGeom>
          <a:ln>
            <a:noFill/>
          </a:ln>
          <a:effectLst>
            <a:outerShdw blurRad="292100" dist="139700" dir="2700000" algn="tl" rotWithShape="0">
              <a:srgbClr val="333333">
                <a:alpha val="65000"/>
              </a:srgbClr>
            </a:outerShdw>
          </a:effectLst>
        </p:spPr>
      </p:pic>
      <p:sp>
        <p:nvSpPr>
          <p:cNvPr id="22543" name="Text Box 16"/>
          <p:cNvSpPr txBox="1">
            <a:spLocks noChangeArrowheads="1"/>
          </p:cNvSpPr>
          <p:nvPr/>
        </p:nvSpPr>
        <p:spPr bwMode="auto">
          <a:xfrm>
            <a:off x="1752600" y="6096001"/>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spcBef>
                <a:spcPct val="50000"/>
              </a:spcBef>
            </a:pPr>
            <a:r>
              <a:rPr lang="en-US" sz="1400" b="1" dirty="0">
                <a:solidFill>
                  <a:prstClr val="black"/>
                </a:solidFill>
                <a:latin typeface="Calibri" charset="0"/>
              </a:rPr>
              <a:t>Center for Functional Nanomaterials</a:t>
            </a:r>
          </a:p>
        </p:txBody>
      </p:sp>
      <p:sp>
        <p:nvSpPr>
          <p:cNvPr id="14" name="Pentagon 13"/>
          <p:cNvSpPr/>
          <p:nvPr/>
        </p:nvSpPr>
        <p:spPr>
          <a:xfrm>
            <a:off x="5181600" y="4876800"/>
            <a:ext cx="457200" cy="1219200"/>
          </a:xfrm>
          <a:prstGeom prst="homePlat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3"/>
          </a:lnRef>
          <a:fillRef idx="1">
            <a:schemeClr val="lt1"/>
          </a:fillRef>
          <a:effectRef idx="0">
            <a:schemeClr val="accent3"/>
          </a:effectRef>
          <a:fontRef idx="minor">
            <a:schemeClr val="dk1"/>
          </a:fontRef>
        </p:style>
        <p:txBody>
          <a:bodyPr anchor="ctr"/>
          <a:lstStyle/>
          <a:p>
            <a:pPr algn="ctr" eaLnBrk="1" hangingPunct="1">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2547" name="Rectangle 5"/>
          <p:cNvSpPr txBox="1">
            <a:spLocks/>
          </p:cNvSpPr>
          <p:nvPr/>
        </p:nvSpPr>
        <p:spPr bwMode="auto">
          <a:xfrm>
            <a:off x="5791200" y="4800600"/>
            <a:ext cx="4800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nSpc>
                <a:spcPct val="90000"/>
              </a:lnSpc>
              <a:spcBef>
                <a:spcPct val="20000"/>
              </a:spcBef>
              <a:buFont typeface="Arial" charset="0"/>
              <a:buNone/>
            </a:pPr>
            <a:r>
              <a:rPr lang="en-US" sz="2000" b="1" dirty="0">
                <a:solidFill>
                  <a:prstClr val="black"/>
                </a:solidFill>
                <a:latin typeface="Calibri" charset="0"/>
              </a:rPr>
              <a:t>Center for Functional Nanomaterials</a:t>
            </a:r>
          </a:p>
          <a:p>
            <a:pPr>
              <a:lnSpc>
                <a:spcPct val="90000"/>
              </a:lnSpc>
              <a:spcBef>
                <a:spcPct val="20000"/>
              </a:spcBef>
              <a:buFont typeface="Arial" charset="0"/>
              <a:buChar char="•"/>
            </a:pPr>
            <a:r>
              <a:rPr lang="en-US" sz="1600" dirty="0">
                <a:solidFill>
                  <a:prstClr val="black"/>
                </a:solidFill>
                <a:latin typeface="Calibri" charset="0"/>
              </a:rPr>
              <a:t>Exploring energy science at the nanoscale</a:t>
            </a:r>
          </a:p>
          <a:p>
            <a:pPr>
              <a:lnSpc>
                <a:spcPct val="90000"/>
              </a:lnSpc>
              <a:spcBef>
                <a:spcPct val="20000"/>
              </a:spcBef>
              <a:buFont typeface="Arial" charset="0"/>
              <a:buChar char="•"/>
            </a:pPr>
            <a:r>
              <a:rPr lang="en-US" sz="1600" dirty="0">
                <a:solidFill>
                  <a:prstClr val="black"/>
                </a:solidFill>
                <a:latin typeface="Calibri" charset="0"/>
              </a:rPr>
              <a:t>Building new materials atom-by-atom to achieve desired properties and functions </a:t>
            </a:r>
            <a:endParaRPr lang="en-US" sz="1600" b="1" dirty="0">
              <a:solidFill>
                <a:prstClr val="black"/>
              </a:solidFill>
              <a:latin typeface="Calibri" charset="0"/>
            </a:endParaRPr>
          </a:p>
        </p:txBody>
      </p:sp>
      <p:sp>
        <p:nvSpPr>
          <p:cNvPr id="5" name="Slide Number Placeholder 4"/>
          <p:cNvSpPr>
            <a:spLocks noGrp="1"/>
          </p:cNvSpPr>
          <p:nvPr>
            <p:ph type="sldNum" sz="quarter" idx="12"/>
          </p:nvPr>
        </p:nvSpPr>
        <p:spPr/>
        <p:txBody>
          <a:bodyPr/>
          <a:lstStyle/>
          <a:p>
            <a:pPr>
              <a:defRPr/>
            </a:pPr>
            <a:fld id="{638729E8-1475-7E44-8227-F59E626BA266}" type="slidenum">
              <a:rPr lang="en-US" smtClean="0"/>
              <a:pPr>
                <a:defRPr/>
              </a:pPr>
              <a:t>13</a:t>
            </a:fld>
            <a:endParaRPr lang="en-US" dirty="0"/>
          </a:p>
        </p:txBody>
      </p:sp>
      <p:sp>
        <p:nvSpPr>
          <p:cNvPr id="2" name="Date Placeholder 1">
            <a:extLst>
              <a:ext uri="{FF2B5EF4-FFF2-40B4-BE49-F238E27FC236}">
                <a16:creationId xmlns:a16="http://schemas.microsoft.com/office/drawing/2014/main" id="{3CBBEC77-D3D6-1441-874A-3AF45EC89AAB}"/>
              </a:ext>
            </a:extLst>
          </p:cNvPr>
          <p:cNvSpPr>
            <a:spLocks noGrp="1"/>
          </p:cNvSpPr>
          <p:nvPr>
            <p:ph type="dt" sz="half" idx="10"/>
          </p:nvPr>
        </p:nvSpPr>
        <p:spPr/>
        <p:txBody>
          <a:bodyPr/>
          <a:lstStyle/>
          <a:p>
            <a:fld id="{A88C8A67-E6C5-1E45-8D9F-CE5C2EFFE471}" type="datetime1">
              <a:rPr lang="en-US" smtClean="0"/>
              <a:t>6/20/19</a:t>
            </a:fld>
            <a:endParaRPr lang="en-US"/>
          </a:p>
        </p:txBody>
      </p:sp>
      <p:sp>
        <p:nvSpPr>
          <p:cNvPr id="3" name="Footer Placeholder 2">
            <a:extLst>
              <a:ext uri="{FF2B5EF4-FFF2-40B4-BE49-F238E27FC236}">
                <a16:creationId xmlns:a16="http://schemas.microsoft.com/office/drawing/2014/main" id="{C1545B59-F57C-F846-852B-D6F02D8AF375}"/>
              </a:ext>
            </a:extLst>
          </p:cNvPr>
          <p:cNvSpPr>
            <a:spLocks noGrp="1"/>
          </p:cNvSpPr>
          <p:nvPr>
            <p:ph type="ftr" sz="quarter" idx="11"/>
          </p:nvPr>
        </p:nvSpPr>
        <p:spPr/>
        <p:txBody>
          <a:bodyPr/>
          <a:lstStyle/>
          <a:p>
            <a:r>
              <a:rPr lang="en-US"/>
              <a:t>At BNL  by Dr. Kétévi Assamagan</a:t>
            </a:r>
          </a:p>
        </p:txBody>
      </p:sp>
    </p:spTree>
    <p:extLst>
      <p:ext uri="{BB962C8B-B14F-4D97-AF65-F5344CB8AC3E}">
        <p14:creationId xmlns:p14="http://schemas.microsoft.com/office/powerpoint/2010/main" val="1271258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4"/>
          <p:cNvSpPr>
            <a:spLocks noGrp="1"/>
          </p:cNvSpPr>
          <p:nvPr>
            <p:ph type="title"/>
          </p:nvPr>
        </p:nvSpPr>
        <p:spPr>
          <a:xfrm>
            <a:off x="1981200" y="76200"/>
            <a:ext cx="8229600" cy="1143000"/>
          </a:xfrm>
        </p:spPr>
        <p:txBody>
          <a:bodyPr/>
          <a:lstStyle/>
          <a:p>
            <a:pPr>
              <a:defRPr/>
            </a:pPr>
            <a:r>
              <a:rPr lang="en-US" sz="4000" b="1">
                <a:effectLst>
                  <a:outerShdw blurRad="38100" dist="38100" dir="2700000" algn="tl">
                    <a:srgbClr val="DDDDDD"/>
                  </a:outerShdw>
                </a:effectLst>
                <a:latin typeface="Calibri" charset="0"/>
                <a:ea typeface="ＭＳ Ｐゴシック" charset="0"/>
                <a:cs typeface="ＭＳ Ｐゴシック" charset="0"/>
              </a:rPr>
              <a:t>Major Research Facilities</a:t>
            </a:r>
          </a:p>
        </p:txBody>
      </p:sp>
      <p:sp>
        <p:nvSpPr>
          <p:cNvPr id="24578" name="TextBox 14"/>
          <p:cNvSpPr txBox="1">
            <a:spLocks noChangeArrowheads="1"/>
          </p:cNvSpPr>
          <p:nvPr/>
        </p:nvSpPr>
        <p:spPr bwMode="auto">
          <a:xfrm>
            <a:off x="6096000" y="1219201"/>
            <a:ext cx="44196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800" b="1">
                <a:solidFill>
                  <a:prstClr val="black"/>
                </a:solidFill>
                <a:latin typeface="Calibri" charset="0"/>
              </a:rPr>
              <a:t>RHIC</a:t>
            </a:r>
          </a:p>
          <a:p>
            <a:pPr eaLnBrk="1" hangingPunct="1">
              <a:buFont typeface="Arial" charset="0"/>
              <a:buChar char="•"/>
            </a:pPr>
            <a:r>
              <a:rPr lang="en-US" sz="1600" b="1">
                <a:solidFill>
                  <a:prstClr val="black"/>
                </a:solidFill>
              </a:rPr>
              <a:t>    </a:t>
            </a:r>
            <a:r>
              <a:rPr lang="en-US" sz="1600">
                <a:solidFill>
                  <a:prstClr val="black"/>
                </a:solidFill>
                <a:latin typeface="Calibri" charset="0"/>
              </a:rPr>
              <a:t>2.4 mile circumference </a:t>
            </a:r>
          </a:p>
          <a:p>
            <a:pPr eaLnBrk="1" hangingPunct="1"/>
            <a:endParaRPr lang="en-US" sz="300" b="1">
              <a:solidFill>
                <a:prstClr val="black"/>
              </a:solidFill>
              <a:latin typeface="Calibri" charset="0"/>
            </a:endParaRPr>
          </a:p>
          <a:p>
            <a:pPr eaLnBrk="1" hangingPunct="1">
              <a:buFont typeface="Arial" charset="0"/>
              <a:buChar char="•"/>
            </a:pPr>
            <a:r>
              <a:rPr lang="en-US" sz="1600">
                <a:solidFill>
                  <a:prstClr val="black"/>
                </a:solidFill>
                <a:latin typeface="Calibri" charset="0"/>
              </a:rPr>
              <a:t>     Studying the origins of the universe through</a:t>
            </a:r>
          </a:p>
          <a:p>
            <a:pPr eaLnBrk="1" hangingPunct="1"/>
            <a:r>
              <a:rPr lang="en-US" sz="1600">
                <a:solidFill>
                  <a:prstClr val="black"/>
                </a:solidFill>
                <a:latin typeface="Calibri" charset="0"/>
              </a:rPr>
              <a:t>      particle collisions revealing make up of matter</a:t>
            </a:r>
          </a:p>
          <a:p>
            <a:pPr eaLnBrk="1" hangingPunct="1"/>
            <a:endParaRPr lang="en-US" sz="300">
              <a:solidFill>
                <a:prstClr val="black"/>
              </a:solidFill>
              <a:latin typeface="Calibri" charset="0"/>
            </a:endParaRPr>
          </a:p>
          <a:p>
            <a:pPr eaLnBrk="1" hangingPunct="1">
              <a:buFont typeface="Arial" charset="0"/>
              <a:buChar char="•"/>
            </a:pPr>
            <a:r>
              <a:rPr lang="en-US" sz="1600">
                <a:solidFill>
                  <a:prstClr val="black"/>
                </a:solidFill>
                <a:latin typeface="Calibri" charset="0"/>
              </a:rPr>
              <a:t>     Discovery of the </a:t>
            </a:r>
            <a:r>
              <a:rPr lang="ja-JP" altLang="en-US" sz="1600">
                <a:solidFill>
                  <a:prstClr val="black"/>
                </a:solidFill>
                <a:latin typeface="Calibri" charset="0"/>
              </a:rPr>
              <a:t>‘</a:t>
            </a:r>
            <a:r>
              <a:rPr lang="en-US" altLang="ja-JP" sz="1600">
                <a:solidFill>
                  <a:prstClr val="black"/>
                </a:solidFill>
                <a:latin typeface="Calibri" charset="0"/>
              </a:rPr>
              <a:t>perfect liquid</a:t>
            </a:r>
            <a:r>
              <a:rPr lang="ja-JP" altLang="en-US" sz="1600">
                <a:solidFill>
                  <a:prstClr val="black"/>
                </a:solidFill>
                <a:latin typeface="Calibri" charset="0"/>
              </a:rPr>
              <a:t>’</a:t>
            </a:r>
            <a:endParaRPr lang="en-US" sz="1600">
              <a:solidFill>
                <a:prstClr val="black"/>
              </a:solidFill>
              <a:latin typeface="Calibri" charset="0"/>
            </a:endParaRPr>
          </a:p>
        </p:txBody>
      </p:sp>
      <p:sp>
        <p:nvSpPr>
          <p:cNvPr id="6155" name="TextBox 15"/>
          <p:cNvSpPr txBox="1">
            <a:spLocks noChangeArrowheads="1"/>
          </p:cNvSpPr>
          <p:nvPr/>
        </p:nvSpPr>
        <p:spPr bwMode="auto">
          <a:xfrm>
            <a:off x="4953000" y="3048000"/>
            <a:ext cx="5257800" cy="1524000"/>
          </a:xfrm>
          <a:prstGeom prst="rect">
            <a:avLst/>
          </a:prstGeom>
          <a:noFill/>
          <a:ln w="9525">
            <a:noFill/>
            <a:miter lim="800000"/>
            <a:headEnd/>
            <a:tailEnd/>
          </a:ln>
        </p:spPr>
        <p:txBody>
          <a:bodyPr>
            <a:spAutoFit/>
          </a:bodyPr>
          <a:lstStyle/>
          <a:p>
            <a:pPr eaLnBrk="1" hangingPunct="1">
              <a:defRPr/>
            </a:pPr>
            <a:r>
              <a:rPr lang="en-US" b="1" dirty="0">
                <a:solidFill>
                  <a:prstClr val="black"/>
                </a:solidFill>
                <a:latin typeface="Calibri"/>
                <a:ea typeface="ＭＳ Ｐゴシック"/>
                <a:cs typeface="ＭＳ Ｐゴシック"/>
              </a:rPr>
              <a:t>New York Center for Computational Science</a:t>
            </a:r>
          </a:p>
          <a:p>
            <a:pPr eaLnBrk="1" hangingPunct="1">
              <a:defRPr/>
            </a:pPr>
            <a:endParaRPr lang="en-US" sz="400" b="1" dirty="0">
              <a:solidFill>
                <a:prstClr val="black"/>
              </a:solidFill>
              <a:latin typeface="Calibri"/>
              <a:ea typeface="ＭＳ Ｐゴシック"/>
              <a:cs typeface="ＭＳ Ｐゴシック"/>
            </a:endParaRPr>
          </a:p>
          <a:p>
            <a:pPr eaLnBrk="1" hangingPunct="1">
              <a:buFont typeface="Arial" pitchFamily="34" charset="0"/>
              <a:buChar char="•"/>
              <a:defRPr/>
            </a:pPr>
            <a:r>
              <a:rPr lang="en-US" sz="1600" b="1" dirty="0">
                <a:solidFill>
                  <a:prstClr val="black"/>
                </a:solidFill>
                <a:latin typeface="Calibri"/>
                <a:ea typeface="ＭＳ Ｐゴシック"/>
                <a:cs typeface="ＭＳ Ｐゴシック"/>
              </a:rPr>
              <a:t> </a:t>
            </a:r>
            <a:r>
              <a:rPr lang="en-US" sz="1600" dirty="0">
                <a:solidFill>
                  <a:prstClr val="black"/>
                </a:solidFill>
                <a:latin typeface="Calibri"/>
                <a:ea typeface="ＭＳ Ｐゴシック"/>
                <a:cs typeface="ＭＳ Ｐゴシック"/>
              </a:rPr>
              <a:t>  Partnership between BNL &amp; Stony Brook University</a:t>
            </a:r>
          </a:p>
          <a:p>
            <a:pPr eaLnBrk="1" hangingPunct="1">
              <a:buFont typeface="Arial" pitchFamily="34" charset="0"/>
              <a:buChar char="•"/>
              <a:defRPr/>
            </a:pPr>
            <a:endParaRPr lang="en-US" sz="300" dirty="0">
              <a:solidFill>
                <a:prstClr val="black"/>
              </a:solidFill>
              <a:latin typeface="Calibri"/>
              <a:ea typeface="ＭＳ Ｐゴシック"/>
              <a:cs typeface="ＭＳ Ｐゴシック"/>
            </a:endParaRPr>
          </a:p>
          <a:p>
            <a:pPr eaLnBrk="1" hangingPunct="1">
              <a:buFont typeface="Arial" pitchFamily="34" charset="0"/>
              <a:buChar char="•"/>
              <a:defRPr/>
            </a:pPr>
            <a:r>
              <a:rPr lang="en-US" sz="1600" dirty="0">
                <a:solidFill>
                  <a:prstClr val="black"/>
                </a:solidFill>
                <a:latin typeface="Calibri"/>
                <a:ea typeface="ＭＳ Ｐゴシック"/>
                <a:cs typeface="ＭＳ Ｐゴシック"/>
              </a:rPr>
              <a:t>   Two IBM supercomputers</a:t>
            </a:r>
          </a:p>
          <a:p>
            <a:pPr eaLnBrk="1" hangingPunct="1">
              <a:buFont typeface="Arial" pitchFamily="34" charset="0"/>
              <a:buChar char="•"/>
              <a:defRPr/>
            </a:pPr>
            <a:endParaRPr lang="en-US" sz="300" dirty="0">
              <a:solidFill>
                <a:prstClr val="black"/>
              </a:solidFill>
              <a:latin typeface="Calibri"/>
              <a:ea typeface="ＭＳ Ｐゴシック"/>
              <a:cs typeface="ＭＳ Ｐゴシック"/>
            </a:endParaRPr>
          </a:p>
          <a:p>
            <a:pPr eaLnBrk="1" hangingPunct="1">
              <a:buFont typeface="Arial" pitchFamily="34" charset="0"/>
              <a:buChar char="•"/>
              <a:defRPr/>
            </a:pPr>
            <a:r>
              <a:rPr lang="en-US" sz="1600" dirty="0">
                <a:solidFill>
                  <a:prstClr val="black"/>
                </a:solidFill>
                <a:latin typeface="Calibri"/>
                <a:ea typeface="ＭＳ Ｐゴシック"/>
                <a:cs typeface="ＭＳ Ｐゴシック"/>
              </a:rPr>
              <a:t>   Supports broad range of research</a:t>
            </a:r>
            <a:endParaRPr lang="en-US" sz="1600" b="1" dirty="0">
              <a:solidFill>
                <a:prstClr val="black"/>
              </a:solidFill>
              <a:latin typeface="Calibri"/>
              <a:ea typeface="ＭＳ Ｐゴシック"/>
              <a:cs typeface="ＭＳ Ｐゴシック"/>
            </a:endParaRPr>
          </a:p>
          <a:p>
            <a:pPr eaLnBrk="1" hangingPunct="1">
              <a:defRPr/>
            </a:pPr>
            <a:endParaRPr lang="en-US" sz="1600" dirty="0">
              <a:solidFill>
                <a:prstClr val="black"/>
              </a:solidFill>
              <a:ea typeface="ＭＳ Ｐゴシック"/>
              <a:cs typeface="ＭＳ Ｐゴシック"/>
            </a:endParaRPr>
          </a:p>
        </p:txBody>
      </p:sp>
      <p:grpSp>
        <p:nvGrpSpPr>
          <p:cNvPr id="2" name="Group 1"/>
          <p:cNvGrpSpPr/>
          <p:nvPr/>
        </p:nvGrpSpPr>
        <p:grpSpPr>
          <a:xfrm>
            <a:off x="1828800" y="1295400"/>
            <a:ext cx="3962400" cy="1600200"/>
            <a:chOff x="304800" y="1295400"/>
            <a:chExt cx="3962400" cy="1600200"/>
          </a:xfrm>
        </p:grpSpPr>
        <p:pic>
          <p:nvPicPr>
            <p:cNvPr id="40981" name="Picture 21"/>
            <p:cNvPicPr>
              <a:picLocks noChangeAspect="1" noChangeArrowheads="1"/>
            </p:cNvPicPr>
            <p:nvPr/>
          </p:nvPicPr>
          <p:blipFill>
            <a:blip r:embed="rId3" cstate="print"/>
            <a:srcRect l="18124" t="4482" r="28619" b="65717"/>
            <a:stretch>
              <a:fillRect/>
            </a:stretch>
          </p:blipFill>
          <p:spPr bwMode="auto">
            <a:xfrm>
              <a:off x="381000" y="1295400"/>
              <a:ext cx="3276600" cy="1295400"/>
            </a:xfrm>
            <a:prstGeom prst="rect">
              <a:avLst/>
            </a:prstGeom>
            <a:ln>
              <a:noFill/>
            </a:ln>
            <a:effectLst>
              <a:outerShdw blurRad="292100" dist="139700" dir="2700000" algn="tl" rotWithShape="0">
                <a:srgbClr val="333333">
                  <a:alpha val="65000"/>
                </a:srgbClr>
              </a:outerShdw>
            </a:effectLst>
          </p:spPr>
        </p:pic>
        <p:sp>
          <p:nvSpPr>
            <p:cNvPr id="24581" name="Text Box 17"/>
            <p:cNvSpPr txBox="1">
              <a:spLocks noChangeArrowheads="1"/>
            </p:cNvSpPr>
            <p:nvPr/>
          </p:nvSpPr>
          <p:spPr bwMode="auto">
            <a:xfrm>
              <a:off x="304800" y="2619375"/>
              <a:ext cx="2971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spcBef>
                  <a:spcPct val="50000"/>
                </a:spcBef>
              </a:pPr>
              <a:r>
                <a:rPr lang="en-US" sz="1200" b="1">
                  <a:solidFill>
                    <a:prstClr val="black"/>
                  </a:solidFill>
                  <a:latin typeface="Calibri" charset="0"/>
                </a:rPr>
                <a:t>Relativistic Heavy Ion Collider (RHIC)</a:t>
              </a:r>
            </a:p>
          </p:txBody>
        </p:sp>
        <p:sp>
          <p:nvSpPr>
            <p:cNvPr id="12" name="Pentagon 11"/>
            <p:cNvSpPr/>
            <p:nvPr/>
          </p:nvSpPr>
          <p:spPr>
            <a:xfrm>
              <a:off x="3810000" y="1295400"/>
              <a:ext cx="457200" cy="1295400"/>
            </a:xfrm>
            <a:prstGeom prst="homePlat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3"/>
            </a:lnRef>
            <a:fillRef idx="1">
              <a:schemeClr val="lt1"/>
            </a:fillRef>
            <a:effectRef idx="0">
              <a:schemeClr val="accent3"/>
            </a:effectRef>
            <a:fontRef idx="minor">
              <a:schemeClr val="dk1"/>
            </a:fontRef>
          </p:style>
          <p:txBody>
            <a:bodyPr anchor="ctr"/>
            <a:lstStyle/>
            <a:p>
              <a:pPr algn="ctr" eaLnBrk="1" hangingPunct="1">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grpSp>
        <p:nvGrpSpPr>
          <p:cNvPr id="3" name="Group 2"/>
          <p:cNvGrpSpPr/>
          <p:nvPr/>
        </p:nvGrpSpPr>
        <p:grpSpPr>
          <a:xfrm>
            <a:off x="1828800" y="3048001"/>
            <a:ext cx="3276600" cy="1571625"/>
            <a:chOff x="304800" y="3048000"/>
            <a:chExt cx="3276600" cy="1571625"/>
          </a:xfrm>
        </p:grpSpPr>
        <p:pic>
          <p:nvPicPr>
            <p:cNvPr id="40979" name="Picture 19" descr="ANd9GcS7GpqhpuvzAt2BQhFLrkasZZZJiVAOBA1SrQWQ-d6FeLLqf5zFJA"/>
            <p:cNvPicPr>
              <a:picLocks noChangeAspect="1" noChangeArrowheads="1"/>
            </p:cNvPicPr>
            <p:nvPr/>
          </p:nvPicPr>
          <p:blipFill>
            <a:blip r:embed="rId4" cstate="print"/>
            <a:srcRect l="2908" r="6909" b="23529"/>
            <a:stretch>
              <a:fillRect/>
            </a:stretch>
          </p:blipFill>
          <p:spPr bwMode="auto">
            <a:xfrm>
              <a:off x="381000" y="3048000"/>
              <a:ext cx="2133600" cy="1270000"/>
            </a:xfrm>
            <a:prstGeom prst="rect">
              <a:avLst/>
            </a:prstGeom>
            <a:ln>
              <a:noFill/>
            </a:ln>
            <a:effectLst>
              <a:outerShdw blurRad="292100" dist="139700" dir="2700000" algn="tl" rotWithShape="0">
                <a:srgbClr val="333333">
                  <a:alpha val="65000"/>
                </a:srgbClr>
              </a:outerShdw>
            </a:effectLst>
          </p:spPr>
        </p:pic>
        <p:sp>
          <p:nvSpPr>
            <p:cNvPr id="24593" name="Text Box 20"/>
            <p:cNvSpPr txBox="1">
              <a:spLocks noChangeArrowheads="1"/>
            </p:cNvSpPr>
            <p:nvPr/>
          </p:nvSpPr>
          <p:spPr bwMode="auto">
            <a:xfrm>
              <a:off x="304800" y="4343400"/>
              <a:ext cx="3276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spcBef>
                  <a:spcPct val="50000"/>
                </a:spcBef>
              </a:pPr>
              <a:r>
                <a:rPr lang="en-US" sz="1200" b="1" dirty="0">
                  <a:solidFill>
                    <a:prstClr val="black"/>
                  </a:solidFill>
                  <a:latin typeface="Calibri" charset="0"/>
                </a:rPr>
                <a:t>New York Blue Supercomputer</a:t>
              </a:r>
            </a:p>
          </p:txBody>
        </p:sp>
        <p:sp>
          <p:nvSpPr>
            <p:cNvPr id="14" name="Pentagon 13"/>
            <p:cNvSpPr/>
            <p:nvPr/>
          </p:nvSpPr>
          <p:spPr bwMode="auto">
            <a:xfrm>
              <a:off x="2690090" y="3048000"/>
              <a:ext cx="457200" cy="1295400"/>
            </a:xfrm>
            <a:prstGeom prst="homePlat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3"/>
            </a:lnRef>
            <a:fillRef idx="1">
              <a:schemeClr val="lt1"/>
            </a:fillRef>
            <a:effectRef idx="0">
              <a:schemeClr val="accent3"/>
            </a:effectRef>
            <a:fontRef idx="minor">
              <a:schemeClr val="dk1"/>
            </a:fontRef>
          </p:style>
          <p:txBody>
            <a:bodyPr anchor="ctr"/>
            <a:lstStyle/>
            <a:p>
              <a:pPr algn="ctr" eaLnBrk="1" hangingPunct="1">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
        <p:nvSpPr>
          <p:cNvPr id="24" name="TextBox 15"/>
          <p:cNvSpPr txBox="1">
            <a:spLocks noChangeArrowheads="1"/>
          </p:cNvSpPr>
          <p:nvPr/>
        </p:nvSpPr>
        <p:spPr bwMode="auto">
          <a:xfrm>
            <a:off x="6096000" y="4724400"/>
            <a:ext cx="4419600" cy="1708150"/>
          </a:xfrm>
          <a:prstGeom prst="rect">
            <a:avLst/>
          </a:prstGeom>
          <a:noFill/>
          <a:ln w="9525">
            <a:noFill/>
            <a:miter lim="800000"/>
            <a:headEnd/>
            <a:tailEnd/>
          </a:ln>
        </p:spPr>
        <p:txBody>
          <a:bodyPr>
            <a:spAutoFit/>
          </a:bodyPr>
          <a:lstStyle/>
          <a:p>
            <a:pPr eaLnBrk="1" hangingPunct="1">
              <a:defRPr/>
            </a:pPr>
            <a:r>
              <a:rPr lang="en-US" b="1" dirty="0">
                <a:solidFill>
                  <a:prstClr val="black"/>
                </a:solidFill>
                <a:latin typeface="Calibri"/>
                <a:ea typeface="ＭＳ Ｐゴシック"/>
                <a:cs typeface="ＭＳ Ｐゴシック"/>
              </a:rPr>
              <a:t>Long Island Solar Farm</a:t>
            </a:r>
          </a:p>
          <a:p>
            <a:pPr eaLnBrk="1" hangingPunct="1">
              <a:defRPr/>
            </a:pPr>
            <a:endParaRPr lang="en-US" sz="400" b="1" dirty="0">
              <a:solidFill>
                <a:prstClr val="black"/>
              </a:solidFill>
              <a:latin typeface="Calibri"/>
              <a:ea typeface="ＭＳ Ｐゴシック"/>
              <a:cs typeface="ＭＳ Ｐゴシック"/>
            </a:endParaRPr>
          </a:p>
          <a:p>
            <a:pPr marL="282575" indent="-282575">
              <a:buFont typeface="Arial" pitchFamily="34" charset="0"/>
              <a:buChar char="•"/>
              <a:defRPr/>
            </a:pPr>
            <a:r>
              <a:rPr lang="en-US" sz="1600" dirty="0">
                <a:solidFill>
                  <a:prstClr val="black"/>
                </a:solidFill>
                <a:latin typeface="Calibri"/>
                <a:ea typeface="ＭＳ Ｐゴシック"/>
                <a:cs typeface="ＭＳ Ｐゴシック"/>
              </a:rPr>
              <a:t>Partnership between BNL, LIPA and </a:t>
            </a:r>
            <a:r>
              <a:rPr lang="en-US" sz="1600" dirty="0" err="1">
                <a:solidFill>
                  <a:prstClr val="black"/>
                </a:solidFill>
                <a:latin typeface="Calibri"/>
                <a:ea typeface="ＭＳ Ｐゴシック"/>
                <a:cs typeface="ＭＳ Ｐゴシック"/>
              </a:rPr>
              <a:t>BPSolar</a:t>
            </a:r>
            <a:endParaRPr lang="en-US" sz="1600" dirty="0">
              <a:solidFill>
                <a:prstClr val="black"/>
              </a:solidFill>
              <a:latin typeface="Calibri"/>
              <a:ea typeface="ＭＳ Ｐゴシック"/>
              <a:cs typeface="ＭＳ Ｐゴシック"/>
            </a:endParaRPr>
          </a:p>
          <a:p>
            <a:pPr eaLnBrk="1" hangingPunct="1">
              <a:buFont typeface="Arial" pitchFamily="34" charset="0"/>
              <a:buChar char="•"/>
              <a:defRPr/>
            </a:pPr>
            <a:endParaRPr lang="en-US" sz="300" dirty="0">
              <a:solidFill>
                <a:prstClr val="black"/>
              </a:solidFill>
              <a:latin typeface="Calibri"/>
              <a:ea typeface="ＭＳ Ｐゴシック"/>
              <a:cs typeface="ＭＳ Ｐゴシック"/>
            </a:endParaRPr>
          </a:p>
          <a:p>
            <a:pPr marL="282575" indent="-282575">
              <a:buFont typeface="Arial" pitchFamily="34" charset="0"/>
              <a:buChar char="•"/>
              <a:defRPr/>
            </a:pPr>
            <a:r>
              <a:rPr lang="en-US" sz="1600" dirty="0">
                <a:solidFill>
                  <a:prstClr val="black"/>
                </a:solidFill>
                <a:latin typeface="Calibri"/>
                <a:ea typeface="ＭＳ Ｐゴシック"/>
                <a:cs typeface="ＭＳ Ｐゴシック"/>
              </a:rPr>
              <a:t>32MW Peak to power 4500 L.I. homes</a:t>
            </a:r>
          </a:p>
          <a:p>
            <a:pPr marL="285750" indent="-285750">
              <a:buFont typeface="Arial"/>
              <a:buChar char="•"/>
              <a:defRPr/>
            </a:pPr>
            <a:r>
              <a:rPr lang="en-US" sz="1600" dirty="0">
                <a:solidFill>
                  <a:prstClr val="black"/>
                </a:solidFill>
                <a:latin typeface="Calibri"/>
                <a:ea typeface="ＭＳ Ｐゴシック"/>
                <a:cs typeface="ＭＳ Ｐゴシック"/>
              </a:rPr>
              <a:t>Unique opportunity to study renewables in the Northeast and test new Grid technologies</a:t>
            </a:r>
            <a:endParaRPr lang="en-US" sz="1600" b="1" dirty="0">
              <a:solidFill>
                <a:prstClr val="black"/>
              </a:solidFill>
              <a:latin typeface="Calibri"/>
              <a:ea typeface="ＭＳ Ｐゴシック"/>
              <a:cs typeface="ＭＳ Ｐゴシック"/>
            </a:endParaRPr>
          </a:p>
          <a:p>
            <a:pPr eaLnBrk="1" hangingPunct="1">
              <a:defRPr/>
            </a:pPr>
            <a:endParaRPr lang="en-US" sz="1600" dirty="0">
              <a:solidFill>
                <a:prstClr val="black"/>
              </a:solidFill>
              <a:ea typeface="ＭＳ Ｐゴシック"/>
              <a:cs typeface="ＭＳ Ｐゴシック"/>
            </a:endParaRPr>
          </a:p>
        </p:txBody>
      </p:sp>
      <p:grpSp>
        <p:nvGrpSpPr>
          <p:cNvPr id="4" name="Group 3"/>
          <p:cNvGrpSpPr/>
          <p:nvPr/>
        </p:nvGrpSpPr>
        <p:grpSpPr>
          <a:xfrm>
            <a:off x="1828800" y="4783138"/>
            <a:ext cx="3962400" cy="1617662"/>
            <a:chOff x="304800" y="4783138"/>
            <a:chExt cx="3962400" cy="1617662"/>
          </a:xfrm>
        </p:grpSpPr>
        <p:pic>
          <p:nvPicPr>
            <p:cNvPr id="23" name="Picture 4"/>
            <p:cNvPicPr>
              <a:picLocks noChangeAspect="1"/>
            </p:cNvPicPr>
            <p:nvPr/>
          </p:nvPicPr>
          <p:blipFill rotWithShape="1">
            <a:blip r:embed="rId5" cstate="email">
              <a:extLst>
                <a:ext uri="{28A0092B-C50C-407E-A947-70E740481C1C}">
                  <a14:useLocalDpi xmlns:a14="http://schemas.microsoft.com/office/drawing/2010/main" val="0"/>
                </a:ext>
              </a:extLst>
            </a:blip>
            <a:srcRect t="28658" b="13944"/>
            <a:stretch/>
          </p:blipFill>
          <p:spPr bwMode="auto">
            <a:xfrm>
              <a:off x="381000" y="4783138"/>
              <a:ext cx="3276600" cy="13128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Pentagon 24"/>
            <p:cNvSpPr/>
            <p:nvPr/>
          </p:nvSpPr>
          <p:spPr>
            <a:xfrm>
              <a:off x="3810000" y="4800600"/>
              <a:ext cx="457200" cy="1295400"/>
            </a:xfrm>
            <a:prstGeom prst="homePlat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3"/>
            </a:lnRef>
            <a:fillRef idx="1">
              <a:schemeClr val="lt1"/>
            </a:fillRef>
            <a:effectRef idx="0">
              <a:schemeClr val="accent3"/>
            </a:effectRef>
            <a:fontRef idx="minor">
              <a:schemeClr val="dk1"/>
            </a:fontRef>
          </p:style>
          <p:txBody>
            <a:bodyPr anchor="ctr"/>
            <a:lstStyle/>
            <a:p>
              <a:pPr algn="ctr" eaLnBrk="1" hangingPunct="1">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4591" name="Text Box 17"/>
            <p:cNvSpPr txBox="1">
              <a:spLocks noChangeArrowheads="1"/>
            </p:cNvSpPr>
            <p:nvPr/>
          </p:nvSpPr>
          <p:spPr bwMode="auto">
            <a:xfrm>
              <a:off x="304800" y="6124575"/>
              <a:ext cx="2971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spcBef>
                  <a:spcPct val="50000"/>
                </a:spcBef>
              </a:pPr>
              <a:r>
                <a:rPr lang="en-US" sz="1200" b="1">
                  <a:solidFill>
                    <a:prstClr val="black"/>
                  </a:solidFill>
                  <a:latin typeface="Calibri" charset="0"/>
                </a:rPr>
                <a:t>Long Island Solar Farm</a:t>
              </a:r>
            </a:p>
          </p:txBody>
        </p:sp>
      </p:grpSp>
      <p:sp>
        <p:nvSpPr>
          <p:cNvPr id="8" name="Slide Number Placeholder 7"/>
          <p:cNvSpPr>
            <a:spLocks noGrp="1"/>
          </p:cNvSpPr>
          <p:nvPr>
            <p:ph type="sldNum" sz="quarter" idx="12"/>
          </p:nvPr>
        </p:nvSpPr>
        <p:spPr/>
        <p:txBody>
          <a:bodyPr/>
          <a:lstStyle/>
          <a:p>
            <a:pPr>
              <a:defRPr/>
            </a:pPr>
            <a:fld id="{638729E8-1475-7E44-8227-F59E626BA266}" type="slidenum">
              <a:rPr lang="en-US" smtClean="0"/>
              <a:pPr>
                <a:defRPr/>
              </a:pPr>
              <a:t>14</a:t>
            </a:fld>
            <a:endParaRPr lang="en-US"/>
          </a:p>
        </p:txBody>
      </p:sp>
      <p:sp>
        <p:nvSpPr>
          <p:cNvPr id="5" name="Date Placeholder 4">
            <a:extLst>
              <a:ext uri="{FF2B5EF4-FFF2-40B4-BE49-F238E27FC236}">
                <a16:creationId xmlns:a16="http://schemas.microsoft.com/office/drawing/2014/main" id="{0293C48D-7181-754E-ABEC-10E50A808570}"/>
              </a:ext>
            </a:extLst>
          </p:cNvPr>
          <p:cNvSpPr>
            <a:spLocks noGrp="1"/>
          </p:cNvSpPr>
          <p:nvPr>
            <p:ph type="dt" sz="half" idx="10"/>
          </p:nvPr>
        </p:nvSpPr>
        <p:spPr/>
        <p:txBody>
          <a:bodyPr/>
          <a:lstStyle/>
          <a:p>
            <a:fld id="{418145C7-25BE-C342-A2EB-7CDEBD029A15}" type="datetime1">
              <a:rPr lang="en-US" smtClean="0"/>
              <a:t>6/20/19</a:t>
            </a:fld>
            <a:endParaRPr lang="en-US"/>
          </a:p>
        </p:txBody>
      </p:sp>
      <p:sp>
        <p:nvSpPr>
          <p:cNvPr id="6" name="Footer Placeholder 5">
            <a:extLst>
              <a:ext uri="{FF2B5EF4-FFF2-40B4-BE49-F238E27FC236}">
                <a16:creationId xmlns:a16="http://schemas.microsoft.com/office/drawing/2014/main" id="{95314662-DE8F-3C41-BC24-8B6126676CFD}"/>
              </a:ext>
            </a:extLst>
          </p:cNvPr>
          <p:cNvSpPr>
            <a:spLocks noGrp="1"/>
          </p:cNvSpPr>
          <p:nvPr>
            <p:ph type="ftr" sz="quarter" idx="11"/>
          </p:nvPr>
        </p:nvSpPr>
        <p:spPr/>
        <p:txBody>
          <a:bodyPr/>
          <a:lstStyle/>
          <a:p>
            <a:r>
              <a:rPr lang="en-US"/>
              <a:t>At BNL  by Dr. Kétévi Assamagan</a:t>
            </a:r>
          </a:p>
        </p:txBody>
      </p:sp>
    </p:spTree>
    <p:extLst>
      <p:ext uri="{BB962C8B-B14F-4D97-AF65-F5344CB8AC3E}">
        <p14:creationId xmlns:p14="http://schemas.microsoft.com/office/powerpoint/2010/main" val="4198945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L_timeline_21feb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4342" y="1066800"/>
            <a:ext cx="8951259" cy="6916881"/>
          </a:xfrm>
          <a:prstGeom prst="rect">
            <a:avLst/>
          </a:prstGeom>
        </p:spPr>
      </p:pic>
      <p:sp>
        <p:nvSpPr>
          <p:cNvPr id="5122" name="Rectangle 2"/>
          <p:cNvSpPr>
            <a:spLocks noGrp="1" noChangeArrowheads="1"/>
          </p:cNvSpPr>
          <p:nvPr>
            <p:ph type="title"/>
          </p:nvPr>
        </p:nvSpPr>
        <p:spPr>
          <a:xfrm>
            <a:off x="1860550" y="1588"/>
            <a:ext cx="8382000" cy="627062"/>
          </a:xfrm>
        </p:spPr>
        <p:txBody>
          <a:bodyPr/>
          <a:lstStyle/>
          <a:p>
            <a:pPr algn="ctr" eaLnBrk="1" hangingPunct="1"/>
            <a:r>
              <a:rPr lang="en-US" sz="2800" i="1" dirty="0"/>
              <a:t>Long-Term Vision for BNL HEP </a:t>
            </a:r>
          </a:p>
        </p:txBody>
      </p:sp>
      <p:sp>
        <p:nvSpPr>
          <p:cNvPr id="5126" name="Slide Number Placeholder 6"/>
          <p:cNvSpPr>
            <a:spLocks noGrp="1"/>
          </p:cNvSpPr>
          <p:nvPr>
            <p:ph type="sldNum" sz="quarter" idx="12"/>
          </p:nvPr>
        </p:nvSpPr>
        <p:spPr>
          <a:xfrm>
            <a:off x="5880101" y="6400800"/>
            <a:ext cx="487363"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itchFamily="34" charset="0"/>
                <a:ea typeface="MS PGothic" pitchFamily="34" charset="-128"/>
              </a:defRPr>
            </a:lvl1pPr>
            <a:lvl2pPr marL="742950" indent="-285750">
              <a:defRPr sz="2800">
                <a:solidFill>
                  <a:schemeClr val="tx1"/>
                </a:solidFill>
                <a:latin typeface="Arial" pitchFamily="34" charset="0"/>
                <a:ea typeface="MS PGothic" pitchFamily="34" charset="-128"/>
              </a:defRPr>
            </a:lvl2pPr>
            <a:lvl3pPr marL="1143000" indent="-228600">
              <a:defRPr sz="2800">
                <a:solidFill>
                  <a:schemeClr val="tx1"/>
                </a:solidFill>
                <a:latin typeface="Arial" pitchFamily="34" charset="0"/>
                <a:ea typeface="MS PGothic" pitchFamily="34" charset="-128"/>
              </a:defRPr>
            </a:lvl3pPr>
            <a:lvl4pPr marL="1600200" indent="-228600">
              <a:defRPr sz="2800">
                <a:solidFill>
                  <a:schemeClr val="tx1"/>
                </a:solidFill>
                <a:latin typeface="Arial" pitchFamily="34" charset="0"/>
                <a:ea typeface="MS PGothic" pitchFamily="34" charset="-128"/>
              </a:defRPr>
            </a:lvl4pPr>
            <a:lvl5pPr marL="2057400" indent="-228600">
              <a:defRPr sz="28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Arial" pitchFamily="34" charset="0"/>
                <a:ea typeface="MS PGothic" pitchFamily="34" charset="-128"/>
              </a:defRPr>
            </a:lvl9pPr>
          </a:lstStyle>
          <a:p>
            <a:fld id="{2C454477-AD31-432A-93EB-BA3D32BA6159}" type="slidenum">
              <a:rPr lang="en-US" sz="1400">
                <a:solidFill>
                  <a:srgbClr val="042B7F"/>
                </a:solidFill>
              </a:rPr>
              <a:pPr/>
              <a:t>15</a:t>
            </a:fld>
            <a:endParaRPr lang="en-US" sz="1400">
              <a:solidFill>
                <a:srgbClr val="042B7F"/>
              </a:solidFill>
            </a:endParaRPr>
          </a:p>
        </p:txBody>
      </p:sp>
      <p:sp>
        <p:nvSpPr>
          <p:cNvPr id="5124" name="Text Box 5"/>
          <p:cNvSpPr txBox="1">
            <a:spLocks noChangeArrowheads="1"/>
          </p:cNvSpPr>
          <p:nvPr/>
        </p:nvSpPr>
        <p:spPr bwMode="auto">
          <a:xfrm>
            <a:off x="1661228" y="5887686"/>
            <a:ext cx="8850312"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2800">
                <a:solidFill>
                  <a:schemeClr val="tx1"/>
                </a:solidFill>
                <a:latin typeface="Arial" pitchFamily="34" charset="0"/>
                <a:ea typeface="MS PGothic" pitchFamily="34" charset="-128"/>
              </a:defRPr>
            </a:lvl1pPr>
            <a:lvl2pPr marL="742950" indent="-285750">
              <a:defRPr sz="2800">
                <a:solidFill>
                  <a:schemeClr val="tx1"/>
                </a:solidFill>
                <a:latin typeface="Arial" pitchFamily="34" charset="0"/>
                <a:ea typeface="MS PGothic" pitchFamily="34" charset="-128"/>
              </a:defRPr>
            </a:lvl2pPr>
            <a:lvl3pPr marL="1143000" indent="-228600">
              <a:defRPr sz="2800">
                <a:solidFill>
                  <a:schemeClr val="tx1"/>
                </a:solidFill>
                <a:latin typeface="Arial" pitchFamily="34" charset="0"/>
                <a:ea typeface="MS PGothic" pitchFamily="34" charset="-128"/>
              </a:defRPr>
            </a:lvl3pPr>
            <a:lvl4pPr marL="1600200" indent="-228600">
              <a:defRPr sz="2800">
                <a:solidFill>
                  <a:schemeClr val="tx1"/>
                </a:solidFill>
                <a:latin typeface="Arial" pitchFamily="34" charset="0"/>
                <a:ea typeface="MS PGothic" pitchFamily="34" charset="-128"/>
              </a:defRPr>
            </a:lvl4pPr>
            <a:lvl5pPr marL="2057400" indent="-228600">
              <a:defRPr sz="28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Arial" pitchFamily="34" charset="0"/>
                <a:ea typeface="MS PGothic" pitchFamily="34" charset="-128"/>
              </a:defRPr>
            </a:lvl9pPr>
          </a:lstStyle>
          <a:p>
            <a:pPr marL="0" indent="0" algn="ctr" eaLnBrk="0" fontAlgn="base" hangingPunct="0">
              <a:spcBef>
                <a:spcPct val="50000"/>
              </a:spcBef>
              <a:spcAft>
                <a:spcPct val="0"/>
              </a:spcAft>
            </a:pPr>
            <a:r>
              <a:rPr lang="en-US" sz="2000" b="1" dirty="0">
                <a:solidFill>
                  <a:srgbClr val="FF0000"/>
                </a:solidFill>
              </a:rPr>
              <a:t>ATLAS,  LBNE, LSST are our physics priorities in the three frontiers for the coming decade.</a:t>
            </a:r>
          </a:p>
        </p:txBody>
      </p:sp>
      <p:sp>
        <p:nvSpPr>
          <p:cNvPr id="8" name="Text Box 3"/>
          <p:cNvSpPr txBox="1">
            <a:spLocks noChangeArrowheads="1"/>
          </p:cNvSpPr>
          <p:nvPr/>
        </p:nvSpPr>
        <p:spPr bwMode="auto">
          <a:xfrm>
            <a:off x="1746214" y="877291"/>
            <a:ext cx="8780462" cy="1006475"/>
          </a:xfrm>
          <a:prstGeom prst="rect">
            <a:avLst/>
          </a:prstGeom>
          <a:solidFill>
            <a:srgbClr val="FFFF00"/>
          </a:solidFill>
          <a:ln>
            <a:noFill/>
          </a:ln>
          <a:extLst/>
        </p:spPr>
        <p:txBody>
          <a:bodyPr>
            <a:spAutoFit/>
          </a:bodyPr>
          <a:lstStyle>
            <a:lvl1pPr>
              <a:defRPr sz="2800">
                <a:solidFill>
                  <a:schemeClr val="tx1"/>
                </a:solidFill>
                <a:latin typeface="Arial" pitchFamily="34" charset="0"/>
                <a:ea typeface="MS PGothic" pitchFamily="34" charset="-128"/>
              </a:defRPr>
            </a:lvl1pPr>
            <a:lvl2pPr marL="742950" indent="-285750">
              <a:defRPr sz="2800">
                <a:solidFill>
                  <a:schemeClr val="tx1"/>
                </a:solidFill>
                <a:latin typeface="Arial" pitchFamily="34" charset="0"/>
                <a:ea typeface="MS PGothic" pitchFamily="34" charset="-128"/>
              </a:defRPr>
            </a:lvl2pPr>
            <a:lvl3pPr marL="1143000" indent="-228600">
              <a:defRPr sz="2800">
                <a:solidFill>
                  <a:schemeClr val="tx1"/>
                </a:solidFill>
                <a:latin typeface="Arial" pitchFamily="34" charset="0"/>
                <a:ea typeface="MS PGothic" pitchFamily="34" charset="-128"/>
              </a:defRPr>
            </a:lvl3pPr>
            <a:lvl4pPr marL="1600200" indent="-228600">
              <a:defRPr sz="2800">
                <a:solidFill>
                  <a:schemeClr val="tx1"/>
                </a:solidFill>
                <a:latin typeface="Arial" pitchFamily="34" charset="0"/>
                <a:ea typeface="MS PGothic" pitchFamily="34" charset="-128"/>
              </a:defRPr>
            </a:lvl4pPr>
            <a:lvl5pPr marL="2057400" indent="-228600">
              <a:defRPr sz="28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Arial" pitchFamily="34" charset="0"/>
                <a:ea typeface="MS PGothic" pitchFamily="34" charset="-128"/>
              </a:defRPr>
            </a:lvl9pPr>
          </a:lstStyle>
          <a:p>
            <a:pPr eaLnBrk="0" fontAlgn="base" hangingPunct="0">
              <a:spcBef>
                <a:spcPct val="50000"/>
              </a:spcBef>
              <a:spcAft>
                <a:spcPct val="0"/>
              </a:spcAft>
            </a:pPr>
            <a:r>
              <a:rPr lang="en-US" sz="2000" b="1" dirty="0">
                <a:solidFill>
                  <a:srgbClr val="FF0000"/>
                </a:solidFill>
              </a:rPr>
              <a:t>Goal: </a:t>
            </a:r>
            <a:r>
              <a:rPr lang="en-US" sz="2000" b="1" i="1" dirty="0">
                <a:solidFill>
                  <a:srgbClr val="0070C0"/>
                </a:solidFill>
              </a:rPr>
              <a:t>technical &amp; intellectual leadership in key experiments at the three frontiers (</a:t>
            </a:r>
            <a:r>
              <a:rPr lang="en-US" sz="2000" b="1" i="1" dirty="0">
                <a:solidFill>
                  <a:srgbClr val="FF0000"/>
                </a:solidFill>
              </a:rPr>
              <a:t>energy, intensity, cosmic</a:t>
            </a:r>
            <a:r>
              <a:rPr lang="en-US" sz="2000" b="1" i="1" dirty="0">
                <a:solidFill>
                  <a:srgbClr val="0070C0"/>
                </a:solidFill>
              </a:rPr>
              <a:t>), supported by theory, advanced accelerator studies, detector R&amp;D, and computing.</a:t>
            </a:r>
            <a:endParaRPr lang="en-US" sz="2000" b="1" dirty="0">
              <a:solidFill>
                <a:srgbClr val="0070C0"/>
              </a:solidFill>
            </a:endParaRPr>
          </a:p>
        </p:txBody>
      </p:sp>
      <p:sp>
        <p:nvSpPr>
          <p:cNvPr id="2" name="Date Placeholder 1">
            <a:extLst>
              <a:ext uri="{FF2B5EF4-FFF2-40B4-BE49-F238E27FC236}">
                <a16:creationId xmlns:a16="http://schemas.microsoft.com/office/drawing/2014/main" id="{326DFEAB-24C4-FF4C-BF6A-D3C02F104048}"/>
              </a:ext>
            </a:extLst>
          </p:cNvPr>
          <p:cNvSpPr>
            <a:spLocks noGrp="1"/>
          </p:cNvSpPr>
          <p:nvPr>
            <p:ph type="dt" sz="half" idx="10"/>
          </p:nvPr>
        </p:nvSpPr>
        <p:spPr/>
        <p:txBody>
          <a:bodyPr/>
          <a:lstStyle/>
          <a:p>
            <a:fld id="{F8795AF4-E3C7-A04E-8F6B-3D2E5991173C}" type="datetime1">
              <a:rPr lang="en-US" smtClean="0"/>
              <a:t>6/20/19</a:t>
            </a:fld>
            <a:endParaRPr lang="en-US"/>
          </a:p>
        </p:txBody>
      </p:sp>
      <p:sp>
        <p:nvSpPr>
          <p:cNvPr id="3" name="Footer Placeholder 2">
            <a:extLst>
              <a:ext uri="{FF2B5EF4-FFF2-40B4-BE49-F238E27FC236}">
                <a16:creationId xmlns:a16="http://schemas.microsoft.com/office/drawing/2014/main" id="{31C69D92-290C-9841-AAA9-11EEE0610B95}"/>
              </a:ext>
            </a:extLst>
          </p:cNvPr>
          <p:cNvSpPr>
            <a:spLocks noGrp="1"/>
          </p:cNvSpPr>
          <p:nvPr>
            <p:ph type="ftr" sz="quarter" idx="11"/>
          </p:nvPr>
        </p:nvSpPr>
        <p:spPr/>
        <p:txBody>
          <a:bodyPr/>
          <a:lstStyle/>
          <a:p>
            <a:r>
              <a:rPr lang="en-US"/>
              <a:t>At BNL  by Dr. Kétévi Assamagan</a:t>
            </a:r>
          </a:p>
        </p:txBody>
      </p:sp>
    </p:spTree>
    <p:extLst>
      <p:ext uri="{BB962C8B-B14F-4D97-AF65-F5344CB8AC3E}">
        <p14:creationId xmlns:p14="http://schemas.microsoft.com/office/powerpoint/2010/main" val="1605558752"/>
      </p:ext>
    </p:extLst>
  </p:cSld>
  <p:clrMapOvr>
    <a:masterClrMapping/>
  </p:clrMapOvr>
  <p:transition>
    <p:wedg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27"/>
          <p:cNvSpPr>
            <a:spLocks noGrp="1"/>
          </p:cNvSpPr>
          <p:nvPr>
            <p:ph type="title" idx="4294967295"/>
          </p:nvPr>
        </p:nvSpPr>
        <p:spPr/>
        <p:txBody>
          <a:bodyPr/>
          <a:lstStyle/>
          <a:p>
            <a:pPr eaLnBrk="1" hangingPunct="1"/>
            <a:r>
              <a:rPr lang="en-US">
                <a:solidFill>
                  <a:schemeClr val="bg1"/>
                </a:solidFill>
              </a:rPr>
              <a:t>Synergy</a:t>
            </a:r>
            <a:endParaRPr lang="en-US"/>
          </a:p>
        </p:txBody>
      </p:sp>
      <p:sp>
        <p:nvSpPr>
          <p:cNvPr id="30722" name="Slide Number Placeholder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defTabSz="457200" eaLnBrk="0" hangingPunct="0"/>
            <a:fld id="{13542C32-AE55-439F-9810-6F079AC69024}" type="slidenum">
              <a:rPr lang="en-US" sz="1200">
                <a:solidFill>
                  <a:srgbClr val="898989"/>
                </a:solidFill>
                <a:latin typeface="Calibri" pitchFamily="34" charset="0"/>
              </a:rPr>
              <a:pPr algn="r" defTabSz="457200" eaLnBrk="0" hangingPunct="0"/>
              <a:t>16</a:t>
            </a:fld>
            <a:endParaRPr lang="en-US" sz="1200">
              <a:solidFill>
                <a:srgbClr val="898989"/>
              </a:solidFill>
              <a:latin typeface="Calibri" pitchFamily="34" charset="0"/>
            </a:endParaRPr>
          </a:p>
        </p:txBody>
      </p:sp>
      <p:sp>
        <p:nvSpPr>
          <p:cNvPr id="16" name="Rounded Rectangle 15" descr="Wide upward diagonal"/>
          <p:cNvSpPr>
            <a:spLocks noChangeArrowheads="1"/>
          </p:cNvSpPr>
          <p:nvPr/>
        </p:nvSpPr>
        <p:spPr bwMode="auto">
          <a:xfrm>
            <a:off x="4776788" y="5591175"/>
            <a:ext cx="3168650" cy="820738"/>
          </a:xfrm>
          <a:prstGeom prst="roundRect">
            <a:avLst>
              <a:gd name="adj" fmla="val 0"/>
            </a:avLst>
          </a:prstGeom>
          <a:pattFill prst="wdUpDiag">
            <a:fgClr>
              <a:srgbClr val="9BC1FF"/>
            </a:fgClr>
            <a:bgClr>
              <a:srgbClr val="3F80CD"/>
            </a:bgClr>
          </a:pattFill>
          <a:ln w="9525">
            <a:solidFill>
              <a:srgbClr val="4A7EBB"/>
            </a:solidFill>
            <a:round/>
            <a:headEnd/>
            <a:tailEnd/>
          </a:ln>
          <a:effectLst>
            <a:outerShdw dist="23000" dir="5400000" rotWithShape="0">
              <a:srgbClr val="808080">
                <a:alpha val="34998"/>
              </a:srgbClr>
            </a:outerShdw>
          </a:effectLst>
        </p:spPr>
        <p:txBody>
          <a:bodyPr anchor="ctr"/>
          <a:lstStyle/>
          <a:p>
            <a:pPr algn="ctr" defTabSz="457200" eaLnBrk="0" hangingPunct="0">
              <a:defRPr/>
            </a:pPr>
            <a:r>
              <a:rPr lang="en-US">
                <a:solidFill>
                  <a:srgbClr val="FFFF00"/>
                </a:solidFill>
                <a:ea typeface="ＭＳ Ｐゴシック" pitchFamily="-48" charset="-128"/>
              </a:rPr>
              <a:t>High Energy Physics</a:t>
            </a:r>
            <a:endParaRPr lang="en-US">
              <a:solidFill>
                <a:srgbClr val="FF0000"/>
              </a:solidFill>
              <a:ea typeface="ＭＳ Ｐゴシック" pitchFamily="-48" charset="-128"/>
            </a:endParaRPr>
          </a:p>
        </p:txBody>
      </p:sp>
      <p:sp>
        <p:nvSpPr>
          <p:cNvPr id="30" name="Up-Down Arrow 29"/>
          <p:cNvSpPr>
            <a:spLocks noChangeArrowheads="1"/>
          </p:cNvSpPr>
          <p:nvPr/>
        </p:nvSpPr>
        <p:spPr bwMode="auto">
          <a:xfrm rot="1265106">
            <a:off x="7307263" y="1358900"/>
            <a:ext cx="457200" cy="4343400"/>
          </a:xfrm>
          <a:prstGeom prst="upDownArrow">
            <a:avLst>
              <a:gd name="adj1" fmla="val 50000"/>
              <a:gd name="adj2" fmla="val 50007"/>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defTabSz="457200" eaLnBrk="0" hangingPunct="0">
              <a:defRPr/>
            </a:pPr>
            <a:endParaRPr lang="en-US">
              <a:solidFill>
                <a:srgbClr val="FFFFFF"/>
              </a:solidFill>
              <a:latin typeface="Calibri" pitchFamily="34" charset="0"/>
              <a:ea typeface="ＭＳ Ｐゴシック" pitchFamily="-48" charset="-128"/>
            </a:endParaRPr>
          </a:p>
        </p:txBody>
      </p:sp>
      <p:sp>
        <p:nvSpPr>
          <p:cNvPr id="11" name="Rounded Rectangle 10" descr="Wide upward diagonal"/>
          <p:cNvSpPr>
            <a:spLocks noChangeArrowheads="1"/>
          </p:cNvSpPr>
          <p:nvPr/>
        </p:nvSpPr>
        <p:spPr bwMode="auto">
          <a:xfrm>
            <a:off x="2347913" y="703263"/>
            <a:ext cx="2057400" cy="819150"/>
          </a:xfrm>
          <a:prstGeom prst="roundRect">
            <a:avLst>
              <a:gd name="adj" fmla="val 16667"/>
            </a:avLst>
          </a:prstGeom>
          <a:pattFill prst="wdUpDiag">
            <a:fgClr>
              <a:srgbClr val="9BC1FF"/>
            </a:fgClr>
            <a:bgClr>
              <a:srgbClr val="3F80CD"/>
            </a:bgClr>
          </a:pattFill>
          <a:ln w="9525">
            <a:solidFill>
              <a:srgbClr val="4A7EBB"/>
            </a:solidFill>
            <a:round/>
            <a:headEnd/>
            <a:tailEnd/>
          </a:ln>
          <a:effectLst>
            <a:outerShdw dist="23000" dir="5400000" rotWithShape="0">
              <a:srgbClr val="808080">
                <a:alpha val="34998"/>
              </a:srgbClr>
            </a:outerShdw>
          </a:effectLst>
        </p:spPr>
        <p:txBody>
          <a:bodyPr anchor="ctr"/>
          <a:lstStyle/>
          <a:p>
            <a:pPr defTabSz="457200" eaLnBrk="0" hangingPunct="0">
              <a:defRPr/>
            </a:pPr>
            <a:r>
              <a:rPr lang="en-US" sz="2000" dirty="0">
                <a:solidFill>
                  <a:srgbClr val="FFFFFF"/>
                </a:solidFill>
                <a:latin typeface="Calibri" pitchFamily="34" charset="0"/>
                <a:ea typeface="ＭＳ Ｐゴシック" pitchFamily="-48" charset="-128"/>
              </a:rPr>
              <a:t>C-A Department</a:t>
            </a:r>
          </a:p>
        </p:txBody>
      </p:sp>
      <p:sp>
        <p:nvSpPr>
          <p:cNvPr id="12" name="Rounded Rectangle 11" descr="Wide upward diagonal"/>
          <p:cNvSpPr>
            <a:spLocks noChangeArrowheads="1"/>
          </p:cNvSpPr>
          <p:nvPr/>
        </p:nvSpPr>
        <p:spPr bwMode="auto">
          <a:xfrm>
            <a:off x="4789488" y="430214"/>
            <a:ext cx="2590800" cy="820737"/>
          </a:xfrm>
          <a:prstGeom prst="roundRect">
            <a:avLst>
              <a:gd name="adj" fmla="val 16667"/>
            </a:avLst>
          </a:prstGeom>
          <a:pattFill prst="wdUpDiag">
            <a:fgClr>
              <a:srgbClr val="9BC1FF"/>
            </a:fgClr>
            <a:bgClr>
              <a:srgbClr val="3F80CD"/>
            </a:bgClr>
          </a:pattFill>
          <a:ln w="9525">
            <a:solidFill>
              <a:srgbClr val="4A7EBB"/>
            </a:solidFill>
            <a:round/>
            <a:headEnd/>
            <a:tailEnd/>
          </a:ln>
          <a:effectLst>
            <a:outerShdw dist="23000" dir="5400000" rotWithShape="0">
              <a:srgbClr val="808080">
                <a:alpha val="34998"/>
              </a:srgbClr>
            </a:outerShdw>
          </a:effectLst>
        </p:spPr>
        <p:txBody>
          <a:bodyPr anchor="ctr"/>
          <a:lstStyle/>
          <a:p>
            <a:pPr defTabSz="457200" eaLnBrk="0" hangingPunct="0">
              <a:defRPr/>
            </a:pPr>
            <a:r>
              <a:rPr lang="en-US" sz="2000" dirty="0">
                <a:solidFill>
                  <a:srgbClr val="FFFFFF"/>
                </a:solidFill>
                <a:latin typeface="Calibri" pitchFamily="34" charset="0"/>
                <a:ea typeface="ＭＳ Ｐゴシック" pitchFamily="-48" charset="-128"/>
              </a:rPr>
              <a:t>Instrumentation</a:t>
            </a:r>
          </a:p>
          <a:p>
            <a:pPr defTabSz="457200" eaLnBrk="0" hangingPunct="0">
              <a:defRPr/>
            </a:pPr>
            <a:r>
              <a:rPr lang="en-US" sz="2000" dirty="0">
                <a:solidFill>
                  <a:srgbClr val="FFFFFF"/>
                </a:solidFill>
                <a:latin typeface="Calibri" pitchFamily="34" charset="0"/>
                <a:ea typeface="ＭＳ Ｐゴシック" pitchFamily="-48" charset="-128"/>
              </a:rPr>
              <a:t>Division</a:t>
            </a:r>
          </a:p>
        </p:txBody>
      </p:sp>
      <p:sp>
        <p:nvSpPr>
          <p:cNvPr id="13" name="Rounded Rectangle 12" descr="Wide upward diagonal"/>
          <p:cNvSpPr>
            <a:spLocks noChangeArrowheads="1"/>
          </p:cNvSpPr>
          <p:nvPr/>
        </p:nvSpPr>
        <p:spPr bwMode="auto">
          <a:xfrm>
            <a:off x="8447088" y="2419350"/>
            <a:ext cx="2057400" cy="819150"/>
          </a:xfrm>
          <a:prstGeom prst="roundRect">
            <a:avLst>
              <a:gd name="adj" fmla="val 16667"/>
            </a:avLst>
          </a:prstGeom>
          <a:pattFill prst="wdUpDiag">
            <a:fgClr>
              <a:srgbClr val="9BC1FF"/>
            </a:fgClr>
            <a:bgClr>
              <a:srgbClr val="3F80CD"/>
            </a:bgClr>
          </a:pattFill>
          <a:ln w="9525">
            <a:solidFill>
              <a:srgbClr val="4A7EBB"/>
            </a:solidFill>
            <a:round/>
            <a:headEnd/>
            <a:tailEnd/>
          </a:ln>
          <a:effectLst>
            <a:outerShdw dist="23000" dir="5400000" rotWithShape="0">
              <a:srgbClr val="808080">
                <a:alpha val="34998"/>
              </a:srgbClr>
            </a:outerShdw>
          </a:effectLst>
        </p:spPr>
        <p:txBody>
          <a:bodyPr anchor="ctr"/>
          <a:lstStyle/>
          <a:p>
            <a:pPr defTabSz="457200" eaLnBrk="0" hangingPunct="0">
              <a:defRPr/>
            </a:pPr>
            <a:r>
              <a:rPr lang="en-US" sz="2000" dirty="0">
                <a:solidFill>
                  <a:srgbClr val="FFFFFF"/>
                </a:solidFill>
                <a:latin typeface="Calibri" pitchFamily="34" charset="0"/>
                <a:ea typeface="ＭＳ Ｐゴシック" pitchFamily="-48" charset="-128"/>
              </a:rPr>
              <a:t>Magnet Division</a:t>
            </a:r>
          </a:p>
        </p:txBody>
      </p:sp>
      <p:sp>
        <p:nvSpPr>
          <p:cNvPr id="14" name="Rounded Rectangle 13"/>
          <p:cNvSpPr>
            <a:spLocks noChangeArrowheads="1"/>
          </p:cNvSpPr>
          <p:nvPr/>
        </p:nvSpPr>
        <p:spPr bwMode="auto">
          <a:xfrm>
            <a:off x="1933575" y="2881314"/>
            <a:ext cx="2057400" cy="82073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dist="23000" dir="5400000" rotWithShape="0">
              <a:srgbClr val="808080">
                <a:alpha val="34999"/>
              </a:srgbClr>
            </a:outerShdw>
          </a:effectLst>
        </p:spPr>
        <p:txBody>
          <a:bodyPr anchor="ctr"/>
          <a:lstStyle/>
          <a:p>
            <a:pPr defTabSz="457200" eaLnBrk="0" hangingPunct="0">
              <a:defRPr/>
            </a:pPr>
            <a:r>
              <a:rPr lang="en-US" sz="2000" dirty="0">
                <a:solidFill>
                  <a:srgbClr val="FFFFFF"/>
                </a:solidFill>
                <a:latin typeface="Calibri" pitchFamily="34" charset="0"/>
                <a:ea typeface="ＭＳ Ｐゴシック" pitchFamily="-48" charset="-128"/>
              </a:rPr>
              <a:t>Chemistry Department</a:t>
            </a:r>
          </a:p>
        </p:txBody>
      </p:sp>
      <p:sp>
        <p:nvSpPr>
          <p:cNvPr id="15" name="Rounded Rectangle 14" descr="Wide upward diagonal"/>
          <p:cNvSpPr>
            <a:spLocks noChangeArrowheads="1"/>
          </p:cNvSpPr>
          <p:nvPr/>
        </p:nvSpPr>
        <p:spPr bwMode="auto">
          <a:xfrm>
            <a:off x="8610600" y="5578475"/>
            <a:ext cx="2057400" cy="820738"/>
          </a:xfrm>
          <a:prstGeom prst="roundRect">
            <a:avLst>
              <a:gd name="adj" fmla="val 16667"/>
            </a:avLst>
          </a:prstGeom>
          <a:pattFill prst="wdUpDiag">
            <a:fgClr>
              <a:srgbClr val="9BC1FF"/>
            </a:fgClr>
            <a:bgClr>
              <a:srgbClr val="3F80CD"/>
            </a:bgClr>
          </a:pattFill>
          <a:ln w="9525">
            <a:solidFill>
              <a:srgbClr val="4A7EBB"/>
            </a:solidFill>
            <a:round/>
            <a:headEnd/>
            <a:tailEnd/>
          </a:ln>
          <a:effectLst>
            <a:outerShdw dist="23000" dir="5400000" rotWithShape="0">
              <a:srgbClr val="808080">
                <a:alpha val="34998"/>
              </a:srgbClr>
            </a:outerShdw>
          </a:effectLst>
        </p:spPr>
        <p:txBody>
          <a:bodyPr anchor="ctr"/>
          <a:lstStyle/>
          <a:p>
            <a:pPr defTabSz="457200" eaLnBrk="0" hangingPunct="0">
              <a:defRPr/>
            </a:pPr>
            <a:r>
              <a:rPr lang="en-US" sz="2000" dirty="0">
                <a:solidFill>
                  <a:srgbClr val="FFFF00"/>
                </a:solidFill>
                <a:latin typeface="Calibri" pitchFamily="34" charset="0"/>
                <a:ea typeface="ＭＳ Ｐゴシック" pitchFamily="-48" charset="-128"/>
              </a:rPr>
              <a:t>Nuclear Physics</a:t>
            </a:r>
          </a:p>
        </p:txBody>
      </p:sp>
      <p:sp>
        <p:nvSpPr>
          <p:cNvPr id="30730" name="TextBox 16"/>
          <p:cNvSpPr txBox="1">
            <a:spLocks noChangeArrowheads="1"/>
          </p:cNvSpPr>
          <p:nvPr/>
        </p:nvSpPr>
        <p:spPr bwMode="auto">
          <a:xfrm>
            <a:off x="8766176" y="3238500"/>
            <a:ext cx="1901825" cy="1200150"/>
          </a:xfrm>
          <a:prstGeom prst="rect">
            <a:avLst/>
          </a:prstGeom>
          <a:solidFill>
            <a:srgbClr val="FCD5B5"/>
          </a:solidFill>
          <a:ln w="9525">
            <a:noFill/>
            <a:miter lim="800000"/>
            <a:headEnd/>
            <a:tailEnd/>
          </a:ln>
        </p:spPr>
        <p:txBody>
          <a:bodyPr>
            <a:spAutoFit/>
          </a:bodyPr>
          <a:lstStyle/>
          <a:p>
            <a:pPr defTabSz="457200" eaLnBrk="0" hangingPunct="0"/>
            <a:r>
              <a:rPr lang="en-US">
                <a:latin typeface="Calibri" pitchFamily="34" charset="0"/>
              </a:rPr>
              <a:t>Magnets, Cryogenics, LARP &amp; APUL leadership</a:t>
            </a:r>
          </a:p>
        </p:txBody>
      </p:sp>
      <p:sp>
        <p:nvSpPr>
          <p:cNvPr id="30731" name="TextBox 17"/>
          <p:cNvSpPr txBox="1">
            <a:spLocks noChangeArrowheads="1"/>
          </p:cNvSpPr>
          <p:nvPr/>
        </p:nvSpPr>
        <p:spPr bwMode="auto">
          <a:xfrm>
            <a:off x="1524001" y="1479550"/>
            <a:ext cx="2466975" cy="1200150"/>
          </a:xfrm>
          <a:prstGeom prst="rect">
            <a:avLst/>
          </a:prstGeom>
          <a:solidFill>
            <a:srgbClr val="FFCCCC"/>
          </a:solidFill>
          <a:ln w="9525">
            <a:noFill/>
            <a:miter lim="800000"/>
            <a:headEnd/>
            <a:tailEnd/>
          </a:ln>
        </p:spPr>
        <p:txBody>
          <a:bodyPr>
            <a:spAutoFit/>
          </a:bodyPr>
          <a:lstStyle/>
          <a:p>
            <a:pPr defTabSz="457200" eaLnBrk="0" hangingPunct="0"/>
            <a:r>
              <a:rPr lang="en-US">
                <a:latin typeface="Calibri" pitchFamily="34" charset="0"/>
              </a:rPr>
              <a:t>Mech. &amp; Elec. </a:t>
            </a:r>
          </a:p>
          <a:p>
            <a:pPr defTabSz="457200" eaLnBrk="0" hangingPunct="0"/>
            <a:r>
              <a:rPr lang="en-US">
                <a:latin typeface="Calibri" pitchFamily="34" charset="0"/>
              </a:rPr>
              <a:t>Engineering; ATF support; collab’n on LARP, Proj. X; BLIP, NSRL</a:t>
            </a:r>
          </a:p>
        </p:txBody>
      </p:sp>
      <p:sp>
        <p:nvSpPr>
          <p:cNvPr id="30732" name="TextBox 18"/>
          <p:cNvSpPr txBox="1">
            <a:spLocks noChangeArrowheads="1"/>
          </p:cNvSpPr>
          <p:nvPr/>
        </p:nvSpPr>
        <p:spPr bwMode="auto">
          <a:xfrm>
            <a:off x="1655764" y="3633788"/>
            <a:ext cx="1925637" cy="923330"/>
          </a:xfrm>
          <a:prstGeom prst="rect">
            <a:avLst/>
          </a:prstGeom>
          <a:solidFill>
            <a:srgbClr val="FFCCCC"/>
          </a:solidFill>
          <a:ln w="9525">
            <a:noFill/>
            <a:miter lim="800000"/>
            <a:headEnd/>
            <a:tailEnd/>
          </a:ln>
        </p:spPr>
        <p:txBody>
          <a:bodyPr>
            <a:spAutoFit/>
          </a:bodyPr>
          <a:lstStyle/>
          <a:p>
            <a:pPr defTabSz="457200" eaLnBrk="0" hangingPunct="0"/>
            <a:r>
              <a:rPr lang="en-US" dirty="0">
                <a:latin typeface="Calibri" pitchFamily="34" charset="0"/>
              </a:rPr>
              <a:t>Material Studies, Purification, </a:t>
            </a:r>
            <a:r>
              <a:rPr lang="en-US" u="sng" dirty="0">
                <a:latin typeface="Calibri" pitchFamily="34" charset="0"/>
              </a:rPr>
              <a:t>liquid </a:t>
            </a:r>
            <a:r>
              <a:rPr lang="en-US" u="sng" dirty="0" err="1">
                <a:latin typeface="Calibri" pitchFamily="34" charset="0"/>
              </a:rPr>
              <a:t>scint</a:t>
            </a:r>
            <a:r>
              <a:rPr lang="en-US" u="sng" dirty="0">
                <a:latin typeface="Calibri" pitchFamily="34" charset="0"/>
              </a:rPr>
              <a:t> development</a:t>
            </a:r>
          </a:p>
        </p:txBody>
      </p:sp>
      <p:sp>
        <p:nvSpPr>
          <p:cNvPr id="21" name="Up-Down Arrow 20"/>
          <p:cNvSpPr>
            <a:spLocks noChangeArrowheads="1"/>
          </p:cNvSpPr>
          <p:nvPr/>
        </p:nvSpPr>
        <p:spPr bwMode="auto">
          <a:xfrm>
            <a:off x="5880100" y="1187451"/>
            <a:ext cx="457200" cy="4352925"/>
          </a:xfrm>
          <a:prstGeom prst="upDownArrow">
            <a:avLst>
              <a:gd name="adj1" fmla="val 50000"/>
              <a:gd name="adj2" fmla="val 49984"/>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defTabSz="457200" eaLnBrk="0" hangingPunct="0">
              <a:defRPr/>
            </a:pPr>
            <a:endParaRPr lang="en-US">
              <a:solidFill>
                <a:srgbClr val="FFFFFF"/>
              </a:solidFill>
              <a:latin typeface="Calibri" pitchFamily="34" charset="0"/>
              <a:ea typeface="ＭＳ Ｐゴシック" pitchFamily="-48" charset="-128"/>
            </a:endParaRPr>
          </a:p>
        </p:txBody>
      </p:sp>
      <p:sp>
        <p:nvSpPr>
          <p:cNvPr id="23" name="Up-Down Arrow 22"/>
          <p:cNvSpPr>
            <a:spLocks noChangeArrowheads="1"/>
          </p:cNvSpPr>
          <p:nvPr/>
        </p:nvSpPr>
        <p:spPr bwMode="auto">
          <a:xfrm rot="-2389823">
            <a:off x="4075113" y="3463925"/>
            <a:ext cx="457200" cy="2355850"/>
          </a:xfrm>
          <a:prstGeom prst="upDownArrow">
            <a:avLst>
              <a:gd name="adj1" fmla="val 50000"/>
              <a:gd name="adj2" fmla="val 5000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defTabSz="457200" eaLnBrk="0" hangingPunct="0">
              <a:defRPr/>
            </a:pPr>
            <a:endParaRPr lang="en-US">
              <a:solidFill>
                <a:srgbClr val="FFFFFF"/>
              </a:solidFill>
              <a:latin typeface="Calibri" pitchFamily="34" charset="0"/>
              <a:ea typeface="ＭＳ Ｐゴシック" pitchFamily="-48" charset="-128"/>
            </a:endParaRPr>
          </a:p>
        </p:txBody>
      </p:sp>
      <p:sp>
        <p:nvSpPr>
          <p:cNvPr id="24" name="Up-Down Arrow 23"/>
          <p:cNvSpPr>
            <a:spLocks noChangeArrowheads="1"/>
          </p:cNvSpPr>
          <p:nvPr/>
        </p:nvSpPr>
        <p:spPr bwMode="auto">
          <a:xfrm rot="-1204260">
            <a:off x="4524375" y="1435101"/>
            <a:ext cx="457200" cy="4264025"/>
          </a:xfrm>
          <a:prstGeom prst="upDownArrow">
            <a:avLst>
              <a:gd name="adj1" fmla="val 50000"/>
              <a:gd name="adj2" fmla="val 61083"/>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defTabSz="457200" eaLnBrk="0" hangingPunct="0">
              <a:defRPr/>
            </a:pPr>
            <a:endParaRPr lang="en-US">
              <a:solidFill>
                <a:srgbClr val="FFFFFF"/>
              </a:solidFill>
              <a:latin typeface="Calibri" pitchFamily="34" charset="0"/>
              <a:ea typeface="ＭＳ Ｐゴシック" pitchFamily="-48" charset="-128"/>
            </a:endParaRPr>
          </a:p>
        </p:txBody>
      </p:sp>
      <p:sp>
        <p:nvSpPr>
          <p:cNvPr id="25" name="Up-Down Arrow 24"/>
          <p:cNvSpPr>
            <a:spLocks noChangeArrowheads="1"/>
          </p:cNvSpPr>
          <p:nvPr/>
        </p:nvSpPr>
        <p:spPr bwMode="auto">
          <a:xfrm rot="1699743">
            <a:off x="7707313" y="3133725"/>
            <a:ext cx="457200" cy="2579688"/>
          </a:xfrm>
          <a:prstGeom prst="upDownArrow">
            <a:avLst>
              <a:gd name="adj1" fmla="val 50000"/>
              <a:gd name="adj2" fmla="val 49998"/>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defTabSz="457200" eaLnBrk="0" hangingPunct="0">
              <a:defRPr/>
            </a:pPr>
            <a:endParaRPr lang="en-US">
              <a:solidFill>
                <a:srgbClr val="FFFFFF"/>
              </a:solidFill>
              <a:latin typeface="Calibri" pitchFamily="34" charset="0"/>
              <a:ea typeface="ＭＳ Ｐゴシック" pitchFamily="-48" charset="-128"/>
            </a:endParaRPr>
          </a:p>
        </p:txBody>
      </p:sp>
      <p:sp>
        <p:nvSpPr>
          <p:cNvPr id="26" name="Up-Down Arrow 25"/>
          <p:cNvSpPr>
            <a:spLocks noChangeArrowheads="1"/>
          </p:cNvSpPr>
          <p:nvPr/>
        </p:nvSpPr>
        <p:spPr bwMode="auto">
          <a:xfrm rot="5400000">
            <a:off x="8039101" y="5713413"/>
            <a:ext cx="457200" cy="644525"/>
          </a:xfrm>
          <a:prstGeom prst="upDownArrow">
            <a:avLst>
              <a:gd name="adj1" fmla="val 50000"/>
              <a:gd name="adj2" fmla="val 42559"/>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defTabSz="457200" eaLnBrk="0" hangingPunct="0">
              <a:defRPr/>
            </a:pPr>
            <a:endParaRPr lang="en-US">
              <a:solidFill>
                <a:srgbClr val="FFFFFF"/>
              </a:solidFill>
              <a:latin typeface="Calibri" pitchFamily="34" charset="0"/>
              <a:ea typeface="ＭＳ Ｐゴシック" pitchFamily="-48" charset="-128"/>
            </a:endParaRPr>
          </a:p>
        </p:txBody>
      </p:sp>
      <p:sp>
        <p:nvSpPr>
          <p:cNvPr id="30738" name="TextBox 7"/>
          <p:cNvSpPr txBox="1">
            <a:spLocks noChangeArrowheads="1"/>
          </p:cNvSpPr>
          <p:nvPr/>
        </p:nvSpPr>
        <p:spPr bwMode="auto">
          <a:xfrm>
            <a:off x="6427789" y="1074738"/>
            <a:ext cx="1246187" cy="1465262"/>
          </a:xfrm>
          <a:prstGeom prst="rect">
            <a:avLst/>
          </a:prstGeom>
          <a:solidFill>
            <a:srgbClr val="FFCCCC"/>
          </a:solidFill>
          <a:ln w="9525">
            <a:noFill/>
            <a:miter lim="800000"/>
            <a:headEnd/>
            <a:tailEnd/>
          </a:ln>
        </p:spPr>
        <p:txBody>
          <a:bodyPr wrap="none">
            <a:spAutoFit/>
          </a:bodyPr>
          <a:lstStyle/>
          <a:p>
            <a:pPr defTabSz="457200" eaLnBrk="0" hangingPunct="0"/>
            <a:r>
              <a:rPr lang="en-US">
                <a:latin typeface="Calibri" pitchFamily="34" charset="0"/>
              </a:rPr>
              <a:t>Detectors,</a:t>
            </a:r>
          </a:p>
          <a:p>
            <a:pPr defTabSz="457200" eaLnBrk="0" hangingPunct="0"/>
            <a:r>
              <a:rPr lang="en-US">
                <a:latin typeface="Calibri" pitchFamily="34" charset="0"/>
              </a:rPr>
              <a:t>Electronics </a:t>
            </a:r>
          </a:p>
          <a:p>
            <a:pPr defTabSz="457200" eaLnBrk="0" hangingPunct="0"/>
            <a:r>
              <a:rPr lang="en-US">
                <a:latin typeface="Calibri" pitchFamily="34" charset="0"/>
              </a:rPr>
              <a:t>Incl. LSST </a:t>
            </a:r>
          </a:p>
          <a:p>
            <a:pPr defTabSz="457200" eaLnBrk="0" hangingPunct="0"/>
            <a:r>
              <a:rPr lang="en-US">
                <a:latin typeface="Calibri" pitchFamily="34" charset="0"/>
              </a:rPr>
              <a:t>focal plane</a:t>
            </a:r>
          </a:p>
          <a:p>
            <a:pPr defTabSz="457200" eaLnBrk="0" hangingPunct="0"/>
            <a:r>
              <a:rPr lang="en-US">
                <a:latin typeface="Calibri" pitchFamily="34" charset="0"/>
              </a:rPr>
              <a:t>sensors </a:t>
            </a:r>
          </a:p>
        </p:txBody>
      </p:sp>
      <p:sp>
        <p:nvSpPr>
          <p:cNvPr id="2" name="Up-Down Arrow 25"/>
          <p:cNvSpPr>
            <a:spLocks noChangeArrowheads="1"/>
          </p:cNvSpPr>
          <p:nvPr/>
        </p:nvSpPr>
        <p:spPr bwMode="auto">
          <a:xfrm rot="5400000">
            <a:off x="4188619" y="5699919"/>
            <a:ext cx="457200" cy="757238"/>
          </a:xfrm>
          <a:prstGeom prst="upDownArrow">
            <a:avLst>
              <a:gd name="adj1" fmla="val 50000"/>
              <a:gd name="adj2" fmla="val 50056"/>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rot="10800000" vert="eaVert" anchor="ctr"/>
          <a:lstStyle/>
          <a:p>
            <a:pPr defTabSz="457200" eaLnBrk="0" hangingPunct="0">
              <a:defRPr/>
            </a:pPr>
            <a:endParaRPr lang="en-US">
              <a:solidFill>
                <a:srgbClr val="FFFFFF"/>
              </a:solidFill>
              <a:latin typeface="Calibri" pitchFamily="34" charset="0"/>
              <a:ea typeface="ＭＳ Ｐゴシック" pitchFamily="-48" charset="-128"/>
            </a:endParaRPr>
          </a:p>
        </p:txBody>
      </p:sp>
      <p:sp>
        <p:nvSpPr>
          <p:cNvPr id="3" name="Rounded Rectangle 14"/>
          <p:cNvSpPr>
            <a:spLocks noChangeArrowheads="1"/>
          </p:cNvSpPr>
          <p:nvPr/>
        </p:nvSpPr>
        <p:spPr bwMode="auto">
          <a:xfrm>
            <a:off x="1981200" y="5621339"/>
            <a:ext cx="2057400" cy="82073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dist="23000" dir="5400000" rotWithShape="0">
              <a:srgbClr val="808080">
                <a:alpha val="34999"/>
              </a:srgbClr>
            </a:outerShdw>
          </a:effectLst>
        </p:spPr>
        <p:txBody>
          <a:bodyPr anchor="ctr"/>
          <a:lstStyle/>
          <a:p>
            <a:pPr defTabSz="457200" eaLnBrk="0" hangingPunct="0">
              <a:defRPr/>
            </a:pPr>
            <a:r>
              <a:rPr lang="en-US" sz="2000" dirty="0">
                <a:solidFill>
                  <a:srgbClr val="FFFF00"/>
                </a:solidFill>
                <a:latin typeface="Calibri" pitchFamily="34" charset="0"/>
                <a:ea typeface="ＭＳ Ｐゴシック" pitchFamily="-48" charset="-128"/>
              </a:rPr>
              <a:t>Light Sources</a:t>
            </a:r>
          </a:p>
        </p:txBody>
      </p:sp>
      <p:sp>
        <p:nvSpPr>
          <p:cNvPr id="28" name="Rounded Rectangle 27"/>
          <p:cNvSpPr>
            <a:spLocks noChangeArrowheads="1"/>
          </p:cNvSpPr>
          <p:nvPr/>
        </p:nvSpPr>
        <p:spPr bwMode="auto">
          <a:xfrm>
            <a:off x="8267700" y="666750"/>
            <a:ext cx="2057400" cy="81915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dist="23000" dir="5400000" rotWithShape="0">
              <a:srgbClr val="808080">
                <a:alpha val="34999"/>
              </a:srgbClr>
            </a:outerShdw>
          </a:effectLst>
        </p:spPr>
        <p:txBody>
          <a:bodyPr anchor="ctr"/>
          <a:lstStyle/>
          <a:p>
            <a:pPr defTabSz="457200" eaLnBrk="0" hangingPunct="0">
              <a:defRPr/>
            </a:pPr>
            <a:r>
              <a:rPr lang="en-US">
                <a:solidFill>
                  <a:srgbClr val="FFFFFF"/>
                </a:solidFill>
                <a:latin typeface="Calibri" pitchFamily="34" charset="0"/>
                <a:ea typeface="ＭＳ Ｐゴシック" pitchFamily="-48" charset="-128"/>
              </a:rPr>
              <a:t>            BNL </a:t>
            </a:r>
          </a:p>
        </p:txBody>
      </p:sp>
      <p:sp>
        <p:nvSpPr>
          <p:cNvPr id="30742" name="TextBox 28"/>
          <p:cNvSpPr txBox="1">
            <a:spLocks noChangeArrowheads="1"/>
          </p:cNvSpPr>
          <p:nvPr/>
        </p:nvSpPr>
        <p:spPr bwMode="auto">
          <a:xfrm>
            <a:off x="9210676" y="1268414"/>
            <a:ext cx="1457325" cy="923925"/>
          </a:xfrm>
          <a:prstGeom prst="rect">
            <a:avLst/>
          </a:prstGeom>
          <a:solidFill>
            <a:srgbClr val="FCD5B5"/>
          </a:solidFill>
          <a:ln w="9525">
            <a:noFill/>
            <a:miter lim="800000"/>
            <a:headEnd/>
            <a:tailEnd/>
          </a:ln>
        </p:spPr>
        <p:txBody>
          <a:bodyPr>
            <a:spAutoFit/>
          </a:bodyPr>
          <a:lstStyle/>
          <a:p>
            <a:pPr defTabSz="457200" eaLnBrk="0" hangingPunct="0"/>
            <a:r>
              <a:rPr lang="en-US">
                <a:latin typeface="Calibri" pitchFamily="34" charset="0"/>
              </a:rPr>
              <a:t>LDRDs, </a:t>
            </a:r>
          </a:p>
          <a:p>
            <a:pPr defTabSz="457200" eaLnBrk="0" hangingPunct="0"/>
            <a:r>
              <a:rPr lang="en-US">
                <a:latin typeface="Calibri" pitchFamily="34" charset="0"/>
              </a:rPr>
              <a:t>Program Development</a:t>
            </a:r>
          </a:p>
        </p:txBody>
      </p:sp>
      <p:sp>
        <p:nvSpPr>
          <p:cNvPr id="4" name="Up-Down Arrow 22"/>
          <p:cNvSpPr>
            <a:spLocks noChangeArrowheads="1"/>
          </p:cNvSpPr>
          <p:nvPr/>
        </p:nvSpPr>
        <p:spPr bwMode="auto">
          <a:xfrm rot="-25590375">
            <a:off x="4091782" y="4991894"/>
            <a:ext cx="457200" cy="925513"/>
          </a:xfrm>
          <a:prstGeom prst="upDownArrow">
            <a:avLst>
              <a:gd name="adj1" fmla="val 50000"/>
              <a:gd name="adj2" fmla="val 19643"/>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vert="eaVert" anchor="ctr"/>
          <a:lstStyle/>
          <a:p>
            <a:pPr defTabSz="457200" eaLnBrk="0" hangingPunct="0">
              <a:defRPr/>
            </a:pPr>
            <a:endParaRPr lang="en-US">
              <a:solidFill>
                <a:srgbClr val="FFFFFF"/>
              </a:solidFill>
              <a:latin typeface="Calibri" pitchFamily="34" charset="0"/>
              <a:ea typeface="ＭＳ Ｐゴシック" pitchFamily="-48" charset="-128"/>
            </a:endParaRPr>
          </a:p>
        </p:txBody>
      </p:sp>
      <p:sp>
        <p:nvSpPr>
          <p:cNvPr id="5" name="Rounded Rectangle 10"/>
          <p:cNvSpPr>
            <a:spLocks noChangeArrowheads="1"/>
          </p:cNvSpPr>
          <p:nvPr/>
        </p:nvSpPr>
        <p:spPr bwMode="auto">
          <a:xfrm>
            <a:off x="1524001" y="4502150"/>
            <a:ext cx="2390775" cy="81915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dist="23000" dir="5400000" rotWithShape="0">
              <a:srgbClr val="808080">
                <a:alpha val="34999"/>
              </a:srgbClr>
            </a:outerShdw>
          </a:effectLst>
        </p:spPr>
        <p:txBody>
          <a:bodyPr anchor="ctr"/>
          <a:lstStyle/>
          <a:p>
            <a:pPr defTabSz="457200" eaLnBrk="0" hangingPunct="0">
              <a:defRPr/>
            </a:pPr>
            <a:r>
              <a:rPr lang="en-US" sz="2000" dirty="0">
                <a:solidFill>
                  <a:srgbClr val="FFFFFF"/>
                </a:solidFill>
                <a:latin typeface="Calibri" pitchFamily="34" charset="0"/>
                <a:ea typeface="ＭＳ Ｐゴシック" pitchFamily="-48" charset="-128"/>
              </a:rPr>
              <a:t>BNL/SBU Center for Accelerator Science &amp; Education</a:t>
            </a:r>
          </a:p>
        </p:txBody>
      </p:sp>
      <p:sp>
        <p:nvSpPr>
          <p:cNvPr id="6" name="Up-Down Arrow 22"/>
          <p:cNvSpPr>
            <a:spLocks noChangeArrowheads="1"/>
          </p:cNvSpPr>
          <p:nvPr/>
        </p:nvSpPr>
        <p:spPr bwMode="auto">
          <a:xfrm rot="3094799" flipH="1">
            <a:off x="8057357" y="4842669"/>
            <a:ext cx="457200" cy="887413"/>
          </a:xfrm>
          <a:prstGeom prst="upDownArrow">
            <a:avLst>
              <a:gd name="adj1" fmla="val 50000"/>
              <a:gd name="adj2" fmla="val 18835"/>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rot="10800000" vert="eaVert" anchor="ctr"/>
          <a:lstStyle/>
          <a:p>
            <a:pPr defTabSz="457200" eaLnBrk="0" hangingPunct="0">
              <a:defRPr/>
            </a:pPr>
            <a:endParaRPr lang="en-US">
              <a:solidFill>
                <a:srgbClr val="FFFFFF"/>
              </a:solidFill>
              <a:latin typeface="Calibri" pitchFamily="34" charset="0"/>
              <a:ea typeface="ＭＳ Ｐゴシック" pitchFamily="-48" charset="-128"/>
            </a:endParaRPr>
          </a:p>
        </p:txBody>
      </p:sp>
      <p:sp>
        <p:nvSpPr>
          <p:cNvPr id="7" name="Rounded Rectangle 12"/>
          <p:cNvSpPr>
            <a:spLocks noChangeArrowheads="1"/>
          </p:cNvSpPr>
          <p:nvPr/>
        </p:nvSpPr>
        <p:spPr bwMode="auto">
          <a:xfrm>
            <a:off x="8610600" y="4348163"/>
            <a:ext cx="2057400" cy="81915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dist="23000" dir="5400000" rotWithShape="0">
              <a:srgbClr val="808080">
                <a:alpha val="34999"/>
              </a:srgbClr>
            </a:outerShdw>
          </a:effectLst>
        </p:spPr>
        <p:txBody>
          <a:bodyPr anchor="ctr"/>
          <a:lstStyle/>
          <a:p>
            <a:pPr defTabSz="457200" eaLnBrk="0" hangingPunct="0">
              <a:defRPr/>
            </a:pPr>
            <a:r>
              <a:rPr lang="en-US" sz="2000" dirty="0">
                <a:solidFill>
                  <a:srgbClr val="FFFFFF"/>
                </a:solidFill>
                <a:latin typeface="Calibri" pitchFamily="34" charset="0"/>
                <a:ea typeface="ＭＳ Ｐゴシック" pitchFamily="-48" charset="-128"/>
              </a:rPr>
              <a:t>RIKEN-BNL Research Center</a:t>
            </a:r>
          </a:p>
        </p:txBody>
      </p:sp>
      <p:sp>
        <p:nvSpPr>
          <p:cNvPr id="30747" name="TextBox 16"/>
          <p:cNvSpPr txBox="1">
            <a:spLocks noChangeArrowheads="1"/>
          </p:cNvSpPr>
          <p:nvPr/>
        </p:nvSpPr>
        <p:spPr bwMode="auto">
          <a:xfrm>
            <a:off x="9150351" y="5157789"/>
            <a:ext cx="1374775" cy="369887"/>
          </a:xfrm>
          <a:prstGeom prst="rect">
            <a:avLst/>
          </a:prstGeom>
          <a:solidFill>
            <a:srgbClr val="FCD5B5"/>
          </a:solidFill>
          <a:ln w="9525">
            <a:noFill/>
            <a:miter lim="800000"/>
            <a:headEnd/>
            <a:tailEnd/>
          </a:ln>
        </p:spPr>
        <p:txBody>
          <a:bodyPr>
            <a:spAutoFit/>
          </a:bodyPr>
          <a:lstStyle/>
          <a:p>
            <a:pPr defTabSz="457200" eaLnBrk="0" hangingPunct="0"/>
            <a:r>
              <a:rPr lang="en-US">
                <a:latin typeface="Calibri" pitchFamily="34" charset="0"/>
              </a:rPr>
              <a:t>Lattice QCD</a:t>
            </a:r>
          </a:p>
        </p:txBody>
      </p:sp>
      <p:sp>
        <p:nvSpPr>
          <p:cNvPr id="30748" name="Text Box 30"/>
          <p:cNvSpPr txBox="1">
            <a:spLocks noChangeArrowheads="1"/>
          </p:cNvSpPr>
          <p:nvPr/>
        </p:nvSpPr>
        <p:spPr bwMode="auto">
          <a:xfrm>
            <a:off x="4665664" y="3175000"/>
            <a:ext cx="2916237" cy="369332"/>
          </a:xfrm>
          <a:prstGeom prst="rect">
            <a:avLst/>
          </a:prstGeom>
          <a:solidFill>
            <a:srgbClr val="FFFF00"/>
          </a:solidFill>
          <a:ln w="9525">
            <a:noFill/>
            <a:miter lim="800000"/>
            <a:headEnd/>
            <a:tailEnd/>
          </a:ln>
        </p:spPr>
        <p:txBody>
          <a:bodyPr>
            <a:spAutoFit/>
          </a:bodyPr>
          <a:lstStyle/>
          <a:p>
            <a:pPr eaLnBrk="0" hangingPunct="0">
              <a:spcBef>
                <a:spcPct val="50000"/>
              </a:spcBef>
            </a:pPr>
            <a:r>
              <a:rPr lang="en-US" b="1" i="1">
                <a:solidFill>
                  <a:srgbClr val="FF0000"/>
                </a:solidFill>
                <a:latin typeface="Comic Sans MS" pitchFamily="66" charset="0"/>
              </a:rPr>
              <a:t>BNL Synergies</a:t>
            </a:r>
          </a:p>
        </p:txBody>
      </p:sp>
      <p:sp>
        <p:nvSpPr>
          <p:cNvPr id="30749" name="Text Box 32"/>
          <p:cNvSpPr txBox="1">
            <a:spLocks noChangeArrowheads="1"/>
          </p:cNvSpPr>
          <p:nvPr/>
        </p:nvSpPr>
        <p:spPr bwMode="auto">
          <a:xfrm>
            <a:off x="1524001" y="6472239"/>
            <a:ext cx="7351713" cy="338137"/>
          </a:xfrm>
          <a:prstGeom prst="rect">
            <a:avLst/>
          </a:prstGeom>
          <a:solidFill>
            <a:schemeClr val="bg1"/>
          </a:solidFill>
          <a:ln w="9525">
            <a:noFill/>
            <a:miter lim="800000"/>
            <a:headEnd/>
            <a:tailEnd/>
          </a:ln>
        </p:spPr>
        <p:txBody>
          <a:bodyPr>
            <a:spAutoFit/>
          </a:bodyPr>
          <a:lstStyle/>
          <a:p>
            <a:pPr algn="ctr" eaLnBrk="0" hangingPunct="0">
              <a:spcBef>
                <a:spcPct val="50000"/>
              </a:spcBef>
            </a:pPr>
            <a:r>
              <a:rPr lang="en-US" sz="1600" b="1" i="1">
                <a:solidFill>
                  <a:srgbClr val="D60093"/>
                </a:solidFill>
              </a:rPr>
              <a:t>Cross-hatched boxes reside in Nuclear and Particle Physics Directorate</a:t>
            </a:r>
          </a:p>
        </p:txBody>
      </p:sp>
      <p:sp>
        <p:nvSpPr>
          <p:cNvPr id="30750" name="Rectangle 2"/>
          <p:cNvSpPr>
            <a:spLocks noChangeArrowheads="1"/>
          </p:cNvSpPr>
          <p:nvPr/>
        </p:nvSpPr>
        <p:spPr bwMode="auto">
          <a:xfrm>
            <a:off x="1524000" y="38101"/>
            <a:ext cx="9144000" cy="411163"/>
          </a:xfrm>
          <a:prstGeom prst="rect">
            <a:avLst/>
          </a:prstGeom>
          <a:noFill/>
          <a:ln w="9525">
            <a:noFill/>
            <a:miter lim="800000"/>
            <a:headEnd/>
            <a:tailEnd/>
          </a:ln>
        </p:spPr>
        <p:txBody>
          <a:bodyPr anchor="ctr"/>
          <a:lstStyle/>
          <a:p>
            <a:pPr algn="ctr" eaLnBrk="0" hangingPunct="0">
              <a:lnSpc>
                <a:spcPct val="80000"/>
              </a:lnSpc>
            </a:pPr>
            <a:r>
              <a:rPr lang="en-US" b="1" i="1">
                <a:solidFill>
                  <a:srgbClr val="042B7F"/>
                </a:solidFill>
                <a:latin typeface="Comic Sans MS" pitchFamily="66" charset="0"/>
              </a:rPr>
              <a:t>Even Broader Leveraging for Overall HEP Efforts</a:t>
            </a:r>
          </a:p>
        </p:txBody>
      </p:sp>
      <p:sp>
        <p:nvSpPr>
          <p:cNvPr id="30751" name="TextBox 16"/>
          <p:cNvSpPr txBox="1">
            <a:spLocks noChangeArrowheads="1"/>
          </p:cNvSpPr>
          <p:nvPr/>
        </p:nvSpPr>
        <p:spPr bwMode="auto">
          <a:xfrm>
            <a:off x="9031288" y="6211888"/>
            <a:ext cx="1636712" cy="646112"/>
          </a:xfrm>
          <a:prstGeom prst="rect">
            <a:avLst/>
          </a:prstGeom>
          <a:solidFill>
            <a:srgbClr val="FCD5B5"/>
          </a:solidFill>
          <a:ln w="9525">
            <a:noFill/>
            <a:miter lim="800000"/>
            <a:headEnd/>
            <a:tailEnd/>
          </a:ln>
        </p:spPr>
        <p:txBody>
          <a:bodyPr>
            <a:spAutoFit/>
          </a:bodyPr>
          <a:lstStyle/>
          <a:p>
            <a:pPr defTabSz="457200" eaLnBrk="0" hangingPunct="0"/>
            <a:r>
              <a:rPr lang="en-US">
                <a:latin typeface="Calibri" pitchFamily="34" charset="0"/>
              </a:rPr>
              <a:t>RHIC &amp; RHIC Computing</a:t>
            </a:r>
          </a:p>
        </p:txBody>
      </p:sp>
      <p:sp>
        <p:nvSpPr>
          <p:cNvPr id="10" name="Slide Number Placeholder 9"/>
          <p:cNvSpPr>
            <a:spLocks noGrp="1"/>
          </p:cNvSpPr>
          <p:nvPr>
            <p:ph type="sldNum" sz="quarter" idx="12"/>
          </p:nvPr>
        </p:nvSpPr>
        <p:spPr/>
        <p:txBody>
          <a:bodyPr/>
          <a:lstStyle/>
          <a:p>
            <a:fld id="{E07EC436-8ACD-492C-8CEF-12D3A4C6F3DD}" type="slidenum">
              <a:rPr lang="en-US" smtClean="0"/>
              <a:pPr/>
              <a:t>16</a:t>
            </a:fld>
            <a:endParaRPr lang="en-US"/>
          </a:p>
        </p:txBody>
      </p:sp>
      <p:sp>
        <p:nvSpPr>
          <p:cNvPr id="17" name="Date Placeholder 16">
            <a:extLst>
              <a:ext uri="{FF2B5EF4-FFF2-40B4-BE49-F238E27FC236}">
                <a16:creationId xmlns:a16="http://schemas.microsoft.com/office/drawing/2014/main" id="{CFE3E494-C028-A449-A233-F1EFE4D76D75}"/>
              </a:ext>
            </a:extLst>
          </p:cNvPr>
          <p:cNvSpPr>
            <a:spLocks noGrp="1"/>
          </p:cNvSpPr>
          <p:nvPr>
            <p:ph type="dt" sz="half" idx="10"/>
          </p:nvPr>
        </p:nvSpPr>
        <p:spPr/>
        <p:txBody>
          <a:bodyPr/>
          <a:lstStyle/>
          <a:p>
            <a:fld id="{E75FDDBF-C144-014A-9863-27C68370756C}" type="datetime1">
              <a:rPr lang="en-US" smtClean="0"/>
              <a:t>6/20/19</a:t>
            </a:fld>
            <a:endParaRPr lang="en-US"/>
          </a:p>
        </p:txBody>
      </p:sp>
    </p:spTree>
    <p:extLst>
      <p:ext uri="{BB962C8B-B14F-4D97-AF65-F5344CB8AC3E}">
        <p14:creationId xmlns:p14="http://schemas.microsoft.com/office/powerpoint/2010/main" val="552478216"/>
      </p:ext>
    </p:extLst>
  </p:cSld>
  <p:clrMapOvr>
    <a:masterClrMapping/>
  </p:clrMapOvr>
  <p:transition>
    <p:wedg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3">
            <a:extLst>
              <a:ext uri="{28A0092B-C50C-407E-A947-70E740481C1C}">
                <a14:useLocalDpi xmlns:a14="http://schemas.microsoft.com/office/drawing/2010/main" val="0"/>
              </a:ext>
            </a:extLst>
          </a:blip>
          <a:srcRect t="6636" r="6444" b="3017"/>
          <a:stretch>
            <a:fillRect/>
          </a:stretch>
        </p:blipFill>
        <p:spPr bwMode="auto">
          <a:xfrm>
            <a:off x="2286001" y="1219201"/>
            <a:ext cx="7934325" cy="4949825"/>
          </a:xfrm>
          <a:prstGeom prst="rect">
            <a:avLst/>
          </a:prstGeom>
          <a:noFill/>
          <a:extLst>
            <a:ext uri="{909E8E84-426E-40DD-AFC4-6F175D3DCCD1}">
              <a14:hiddenFill xmlns:a14="http://schemas.microsoft.com/office/drawing/2010/main">
                <a:solidFill>
                  <a:srgbClr val="FFFFFF"/>
                </a:solidFill>
              </a14:hiddenFill>
            </a:ext>
          </a:extLst>
        </p:spPr>
      </p:pic>
      <p:sp>
        <p:nvSpPr>
          <p:cNvPr id="104451" name="Rectangle 3"/>
          <p:cNvSpPr>
            <a:spLocks noGrp="1" noChangeArrowheads="1"/>
          </p:cNvSpPr>
          <p:nvPr>
            <p:ph type="title" sz="quarter"/>
          </p:nvPr>
        </p:nvSpPr>
        <p:spPr>
          <a:xfrm>
            <a:off x="816472" y="72233"/>
            <a:ext cx="11176000" cy="598892"/>
          </a:xfrm>
        </p:spPr>
        <p:txBody>
          <a:bodyPr/>
          <a:lstStyle/>
          <a:p>
            <a:r>
              <a:rPr lang="en-US" sz="3200" dirty="0">
                <a:solidFill>
                  <a:schemeClr val="accent2"/>
                </a:solidFill>
              </a:rPr>
              <a:t>RHIC Overview</a:t>
            </a:r>
          </a:p>
        </p:txBody>
      </p:sp>
      <p:grpSp>
        <p:nvGrpSpPr>
          <p:cNvPr id="104452" name="Group 4"/>
          <p:cNvGrpSpPr>
            <a:grpSpLocks/>
          </p:cNvGrpSpPr>
          <p:nvPr/>
        </p:nvGrpSpPr>
        <p:grpSpPr bwMode="auto">
          <a:xfrm>
            <a:off x="1752600" y="3290888"/>
            <a:ext cx="3352800" cy="2514600"/>
            <a:chOff x="-25" y="2073"/>
            <a:chExt cx="2225" cy="1584"/>
          </a:xfrm>
        </p:grpSpPr>
        <p:pic>
          <p:nvPicPr>
            <p:cNvPr id="1044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 y="2073"/>
              <a:ext cx="2225" cy="15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4454" name="Picture 6" descr="phenixgoo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 y="2115"/>
              <a:ext cx="1056" cy="3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4455" name="Group 7"/>
          <p:cNvGrpSpPr>
            <a:grpSpLocks/>
          </p:cNvGrpSpPr>
          <p:nvPr/>
        </p:nvGrpSpPr>
        <p:grpSpPr bwMode="auto">
          <a:xfrm>
            <a:off x="5872164" y="3478214"/>
            <a:ext cx="3735387" cy="2236787"/>
            <a:chOff x="2322" y="1915"/>
            <a:chExt cx="2520" cy="1408"/>
          </a:xfrm>
        </p:grpSpPr>
        <p:pic>
          <p:nvPicPr>
            <p:cNvPr id="104456" name="Picture 8" descr="Colla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22" y="1915"/>
              <a:ext cx="2520" cy="14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04457" name="Group 9"/>
            <p:cNvGrpSpPr>
              <a:grpSpLocks/>
            </p:cNvGrpSpPr>
            <p:nvPr/>
          </p:nvGrpSpPr>
          <p:grpSpPr bwMode="auto">
            <a:xfrm>
              <a:off x="3061" y="2512"/>
              <a:ext cx="833" cy="466"/>
              <a:chOff x="672" y="2784"/>
              <a:chExt cx="905" cy="470"/>
            </a:xfrm>
          </p:grpSpPr>
          <p:sp>
            <p:nvSpPr>
              <p:cNvPr id="104458" name="AutoShape 10"/>
              <p:cNvSpPr>
                <a:spLocks noChangeArrowheads="1"/>
              </p:cNvSpPr>
              <p:nvPr/>
            </p:nvSpPr>
            <p:spPr bwMode="auto">
              <a:xfrm>
                <a:off x="672" y="2784"/>
                <a:ext cx="528" cy="470"/>
              </a:xfrm>
              <a:prstGeom prst="star5">
                <a:avLst/>
              </a:prstGeom>
              <a:solidFill>
                <a:srgbClr val="FF0000"/>
              </a:solidFill>
              <a:ln w="9525">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i="1"/>
              </a:p>
            </p:txBody>
          </p:sp>
          <p:sp>
            <p:nvSpPr>
              <p:cNvPr id="104459" name="Text Box 11"/>
              <p:cNvSpPr txBox="1">
                <a:spLocks noChangeArrowheads="1"/>
              </p:cNvSpPr>
              <p:nvPr/>
            </p:nvSpPr>
            <p:spPr bwMode="auto">
              <a:xfrm>
                <a:off x="856" y="2913"/>
                <a:ext cx="721" cy="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i="1">
                    <a:solidFill>
                      <a:schemeClr val="accent2"/>
                    </a:solidFill>
                    <a:effectLst>
                      <a:outerShdw blurRad="38100" dist="38100" dir="2700000" algn="tl">
                        <a:srgbClr val="C0C0C0"/>
                      </a:outerShdw>
                    </a:effectLst>
                    <a:latin typeface="Helvetica" pitchFamily="34" charset="0"/>
                  </a:rPr>
                  <a:t>STAR</a:t>
                </a:r>
              </a:p>
            </p:txBody>
          </p:sp>
        </p:grpSp>
      </p:grpSp>
      <p:pic>
        <p:nvPicPr>
          <p:cNvPr id="104460" name="Picture 12" descr="neweve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4825" y="3284538"/>
            <a:ext cx="2305050" cy="2139950"/>
          </a:xfrm>
          <a:prstGeom prst="rect">
            <a:avLst/>
          </a:prstGeom>
          <a:noFill/>
          <a:extLst>
            <a:ext uri="{909E8E84-426E-40DD-AFC4-6F175D3DCCD1}">
              <a14:hiddenFill xmlns:a14="http://schemas.microsoft.com/office/drawing/2010/main">
                <a:solidFill>
                  <a:srgbClr val="FFFFFF"/>
                </a:solidFill>
              </a14:hiddenFill>
            </a:ext>
          </a:extLst>
        </p:spPr>
      </p:pic>
      <p:pic>
        <p:nvPicPr>
          <p:cNvPr id="104461" name="Picture 13" descr="screenshot_06252k_front_r1177002_t25_ev9"/>
          <p:cNvPicPr>
            <a:picLocks noChangeAspect="1" noChangeArrowheads="1"/>
          </p:cNvPicPr>
          <p:nvPr/>
        </p:nvPicPr>
        <p:blipFill>
          <a:blip r:embed="rId8" cstate="print">
            <a:extLst>
              <a:ext uri="{28A0092B-C50C-407E-A947-70E740481C1C}">
                <a14:useLocalDpi xmlns:a14="http://schemas.microsoft.com/office/drawing/2010/main" val="0"/>
              </a:ext>
            </a:extLst>
          </a:blip>
          <a:srcRect l="10701" r="10832"/>
          <a:stretch>
            <a:fillRect/>
          </a:stretch>
        </p:blipFill>
        <p:spPr bwMode="auto">
          <a:xfrm>
            <a:off x="5486400" y="3771900"/>
            <a:ext cx="2286000" cy="22479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4462" name="Text Box 14"/>
          <p:cNvSpPr txBox="1">
            <a:spLocks noChangeArrowheads="1"/>
          </p:cNvSpPr>
          <p:nvPr/>
        </p:nvSpPr>
        <p:spPr bwMode="auto">
          <a:xfrm>
            <a:off x="3998913" y="1487488"/>
            <a:ext cx="4259262" cy="1993900"/>
          </a:xfrm>
          <a:prstGeom prst="rect">
            <a:avLst/>
          </a:prstGeom>
          <a:gradFill rotWithShape="1">
            <a:gsLst>
              <a:gs pos="0">
                <a:schemeClr val="bg1">
                  <a:alpha val="75999"/>
                </a:schemeClr>
              </a:gs>
              <a:gs pos="100000">
                <a:schemeClr val="bg1">
                  <a:gamma/>
                  <a:invGamma/>
                  <a:alpha val="75999"/>
                </a:schemeClr>
              </a:gs>
            </a:gsLst>
            <a:lin ang="5400000" scaled="1"/>
          </a:gradFill>
          <a:ln w="9525">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68275" indent="-168275">
              <a:defRPr sz="2400">
                <a:solidFill>
                  <a:schemeClr val="tx1"/>
                </a:solidFill>
                <a:latin typeface="Times New Roman" pitchFamily="18" charset="0"/>
              </a:defRPr>
            </a:lvl1pPr>
            <a:lvl2pPr marL="625475" indent="-168275">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eaLnBrk="1" hangingPunct="1">
              <a:buFontTx/>
              <a:buChar char="•"/>
            </a:pPr>
            <a:r>
              <a:rPr lang="en-US" sz="1800">
                <a:solidFill>
                  <a:srgbClr val="000099"/>
                </a:solidFill>
                <a:latin typeface="Trebuchet MS" pitchFamily="34" charset="0"/>
              </a:rPr>
              <a:t>7 coupled accelerators</a:t>
            </a:r>
          </a:p>
          <a:p>
            <a:pPr eaLnBrk="1" hangingPunct="1">
              <a:buFontTx/>
              <a:buChar char="•"/>
            </a:pPr>
            <a:r>
              <a:rPr lang="en-US" sz="1800">
                <a:solidFill>
                  <a:srgbClr val="000099"/>
                </a:solidFill>
                <a:latin typeface="Trebuchet MS" pitchFamily="34" charset="0"/>
              </a:rPr>
              <a:t>Nucleus –nucleus collider from </a:t>
            </a:r>
          </a:p>
          <a:p>
            <a:pPr lvl="1" eaLnBrk="1" hangingPunct="1"/>
            <a:r>
              <a:rPr lang="en-US" sz="1800">
                <a:solidFill>
                  <a:srgbClr val="000099"/>
                </a:solidFill>
                <a:latin typeface="Trebuchet MS" pitchFamily="34" charset="0"/>
              </a:rPr>
              <a:t>    10-200 GeV/nucleon</a:t>
            </a:r>
          </a:p>
          <a:p>
            <a:pPr lvl="1" eaLnBrk="1" hangingPunct="1"/>
            <a:r>
              <a:rPr lang="en-US" sz="1600" i="1">
                <a:latin typeface="Trebuchet MS" pitchFamily="34" charset="0"/>
              </a:rPr>
              <a:t>Symmetric or asymmetric species</a:t>
            </a:r>
            <a:endParaRPr lang="en-US" sz="1800" i="1">
              <a:latin typeface="Trebuchet MS" pitchFamily="34" charset="0"/>
            </a:endParaRPr>
          </a:p>
          <a:p>
            <a:pPr eaLnBrk="1" hangingPunct="1">
              <a:buFontTx/>
              <a:buChar char="•"/>
            </a:pPr>
            <a:r>
              <a:rPr lang="en-US" sz="1800">
                <a:solidFill>
                  <a:srgbClr val="000099"/>
                </a:solidFill>
                <a:latin typeface="Trebuchet MS" pitchFamily="34" charset="0"/>
              </a:rPr>
              <a:t>Polarized p-p collisions up to 500 GeV</a:t>
            </a:r>
          </a:p>
          <a:p>
            <a:pPr eaLnBrk="1" hangingPunct="1">
              <a:buFontTx/>
              <a:buChar char="•"/>
            </a:pPr>
            <a:endParaRPr lang="en-US" sz="1800">
              <a:solidFill>
                <a:srgbClr val="000099"/>
              </a:solidFill>
              <a:latin typeface="Trebuchet MS" pitchFamily="34" charset="0"/>
            </a:endParaRPr>
          </a:p>
          <a:p>
            <a:pPr eaLnBrk="1" hangingPunct="1">
              <a:buFontTx/>
              <a:buChar char="•"/>
            </a:pPr>
            <a:r>
              <a:rPr lang="en-US" sz="1800">
                <a:solidFill>
                  <a:srgbClr val="CC0000"/>
                </a:solidFill>
                <a:latin typeface="Trebuchet MS" pitchFamily="34" charset="0"/>
              </a:rPr>
              <a:t>Capabilities unique world-wide</a:t>
            </a:r>
            <a:endParaRPr lang="en-US" sz="1800" b="1">
              <a:latin typeface="Trebuchet MS" pitchFamily="34" charset="0"/>
            </a:endParaRPr>
          </a:p>
        </p:txBody>
      </p:sp>
      <p:pic>
        <p:nvPicPr>
          <p:cNvPr id="104465" name="Picture 17" descr="RHIC tunne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600" y="1600200"/>
            <a:ext cx="2286000" cy="15621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pPr>
              <a:defRPr/>
            </a:pPr>
            <a:fld id="{87A068F1-0F2D-4FFD-99B2-A620ED40A675}" type="slidenum">
              <a:rPr lang="en-US" smtClean="0"/>
              <a:pPr>
                <a:defRPr/>
              </a:pPr>
              <a:t>17</a:t>
            </a:fld>
            <a:endParaRPr lang="en-US"/>
          </a:p>
        </p:txBody>
      </p:sp>
      <p:sp>
        <p:nvSpPr>
          <p:cNvPr id="2" name="Date Placeholder 1">
            <a:extLst>
              <a:ext uri="{FF2B5EF4-FFF2-40B4-BE49-F238E27FC236}">
                <a16:creationId xmlns:a16="http://schemas.microsoft.com/office/drawing/2014/main" id="{ABB180DD-2075-3440-841E-82FA63DEBEE7}"/>
              </a:ext>
            </a:extLst>
          </p:cNvPr>
          <p:cNvSpPr>
            <a:spLocks noGrp="1"/>
          </p:cNvSpPr>
          <p:nvPr>
            <p:ph type="dt" sz="half" idx="10"/>
          </p:nvPr>
        </p:nvSpPr>
        <p:spPr/>
        <p:txBody>
          <a:bodyPr/>
          <a:lstStyle/>
          <a:p>
            <a:pPr>
              <a:defRPr/>
            </a:pPr>
            <a:fld id="{3C0A6D52-C8DF-714F-AB44-E1FD8D3CE5F1}" type="datetime1">
              <a:rPr lang="en-US" smtClean="0"/>
              <a:t>6/20/19</a:t>
            </a:fld>
            <a:endParaRPr lang="en-US"/>
          </a:p>
        </p:txBody>
      </p:sp>
      <p:sp>
        <p:nvSpPr>
          <p:cNvPr id="3" name="Footer Placeholder 2">
            <a:extLst>
              <a:ext uri="{FF2B5EF4-FFF2-40B4-BE49-F238E27FC236}">
                <a16:creationId xmlns:a16="http://schemas.microsoft.com/office/drawing/2014/main" id="{FD5A0599-A449-2E4D-A6D3-F694503B9221}"/>
              </a:ext>
            </a:extLst>
          </p:cNvPr>
          <p:cNvSpPr>
            <a:spLocks noGrp="1"/>
          </p:cNvSpPr>
          <p:nvPr>
            <p:ph type="ftr" sz="quarter" idx="11"/>
          </p:nvPr>
        </p:nvSpPr>
        <p:spPr/>
        <p:txBody>
          <a:bodyPr/>
          <a:lstStyle/>
          <a:p>
            <a:pPr>
              <a:defRPr/>
            </a:pPr>
            <a:r>
              <a:rPr lang="en-US"/>
              <a:t>At BNL  by Dr. Kétévi Assamagan</a:t>
            </a:r>
          </a:p>
        </p:txBody>
      </p:sp>
    </p:spTree>
    <p:extLst>
      <p:ext uri="{BB962C8B-B14F-4D97-AF65-F5344CB8AC3E}">
        <p14:creationId xmlns:p14="http://schemas.microsoft.com/office/powerpoint/2010/main" val="20151490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04462"/>
                                        </p:tgtEl>
                                        <p:attrNameLst>
                                          <p:attrName>style.visibility</p:attrName>
                                        </p:attrNameLst>
                                      </p:cBhvr>
                                      <p:to>
                                        <p:strVal val="visible"/>
                                      </p:to>
                                    </p:set>
                                    <p:anim calcmode="lin" valueType="num">
                                      <p:cBhvr>
                                        <p:cTn id="7" dur="1000" fill="hold"/>
                                        <p:tgtEl>
                                          <p:spTgt spid="104462"/>
                                        </p:tgtEl>
                                        <p:attrNameLst>
                                          <p:attrName>ppt_w</p:attrName>
                                        </p:attrNameLst>
                                      </p:cBhvr>
                                      <p:tavLst>
                                        <p:tav tm="0">
                                          <p:val>
                                            <p:strVal val="#ppt_w*0.70"/>
                                          </p:val>
                                        </p:tav>
                                        <p:tav tm="100000">
                                          <p:val>
                                            <p:strVal val="#ppt_w"/>
                                          </p:val>
                                        </p:tav>
                                      </p:tavLst>
                                    </p:anim>
                                    <p:anim calcmode="lin" valueType="num">
                                      <p:cBhvr>
                                        <p:cTn id="8" dur="1000" fill="hold"/>
                                        <p:tgtEl>
                                          <p:spTgt spid="104462"/>
                                        </p:tgtEl>
                                        <p:attrNameLst>
                                          <p:attrName>ppt_h</p:attrName>
                                        </p:attrNameLst>
                                      </p:cBhvr>
                                      <p:tavLst>
                                        <p:tav tm="0">
                                          <p:val>
                                            <p:strVal val="#ppt_h"/>
                                          </p:val>
                                        </p:tav>
                                        <p:tav tm="100000">
                                          <p:val>
                                            <p:strVal val="#ppt_h"/>
                                          </p:val>
                                        </p:tav>
                                      </p:tavLst>
                                    </p:anim>
                                    <p:animEffect transition="in" filter="fade">
                                      <p:cBhvr>
                                        <p:cTn id="9" dur="1000"/>
                                        <p:tgtEl>
                                          <p:spTgt spid="10446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xit" presetSubtype="0" fill="hold" nodeType="clickEffect">
                                  <p:stCondLst>
                                    <p:cond delay="0"/>
                                  </p:stCondLst>
                                  <p:childTnLst>
                                    <p:anim calcmode="lin" valueType="num">
                                      <p:cBhvr>
                                        <p:cTn id="13" dur="1000"/>
                                        <p:tgtEl>
                                          <p:spTgt spid="104462"/>
                                        </p:tgtEl>
                                        <p:attrNameLst>
                                          <p:attrName>ppt_w</p:attrName>
                                        </p:attrNameLst>
                                      </p:cBhvr>
                                      <p:tavLst>
                                        <p:tav tm="0">
                                          <p:val>
                                            <p:strVal val="ppt_w"/>
                                          </p:val>
                                        </p:tav>
                                        <p:tav tm="100000">
                                          <p:val>
                                            <p:strVal val="ppt_w*0.70"/>
                                          </p:val>
                                        </p:tav>
                                      </p:tavLst>
                                    </p:anim>
                                    <p:anim calcmode="lin" valueType="num">
                                      <p:cBhvr>
                                        <p:cTn id="14" dur="1000"/>
                                        <p:tgtEl>
                                          <p:spTgt spid="104462"/>
                                        </p:tgtEl>
                                        <p:attrNameLst>
                                          <p:attrName>ppt_h</p:attrName>
                                        </p:attrNameLst>
                                      </p:cBhvr>
                                      <p:tavLst>
                                        <p:tav tm="0">
                                          <p:val>
                                            <p:strVal val="ppt_h"/>
                                          </p:val>
                                        </p:tav>
                                        <p:tav tm="100000">
                                          <p:val>
                                            <p:strVal val="ppt_h"/>
                                          </p:val>
                                        </p:tav>
                                      </p:tavLst>
                                    </p:anim>
                                    <p:animEffect transition="out" filter="fade">
                                      <p:cBhvr>
                                        <p:cTn id="15" dur="1000"/>
                                        <p:tgtEl>
                                          <p:spTgt spid="104462"/>
                                        </p:tgtEl>
                                      </p:cBhvr>
                                    </p:animEffect>
                                    <p:set>
                                      <p:cBhvr>
                                        <p:cTn id="16" dur="1" fill="hold">
                                          <p:stCondLst>
                                            <p:cond delay="999"/>
                                          </p:stCondLst>
                                        </p:cTn>
                                        <p:tgtEl>
                                          <p:spTgt spid="104462"/>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04465"/>
                                        </p:tgtEl>
                                        <p:attrNameLst>
                                          <p:attrName>style.visibility</p:attrName>
                                        </p:attrNameLst>
                                      </p:cBhvr>
                                      <p:to>
                                        <p:strVal val="visible"/>
                                      </p:to>
                                    </p:set>
                                    <p:anim calcmode="lin" valueType="num">
                                      <p:cBhvr additive="base">
                                        <p:cTn id="21" dur="500" fill="hold"/>
                                        <p:tgtEl>
                                          <p:spTgt spid="104465"/>
                                        </p:tgtEl>
                                        <p:attrNameLst>
                                          <p:attrName>ppt_x</p:attrName>
                                        </p:attrNameLst>
                                      </p:cBhvr>
                                      <p:tavLst>
                                        <p:tav tm="0">
                                          <p:val>
                                            <p:strVal val="#ppt_x"/>
                                          </p:val>
                                        </p:tav>
                                        <p:tav tm="100000">
                                          <p:val>
                                            <p:strVal val="#ppt_x"/>
                                          </p:val>
                                        </p:tav>
                                      </p:tavLst>
                                    </p:anim>
                                    <p:anim calcmode="lin" valueType="num">
                                      <p:cBhvr additive="base">
                                        <p:cTn id="22" dur="500" fill="hold"/>
                                        <p:tgtEl>
                                          <p:spTgt spid="104465"/>
                                        </p:tgtEl>
                                        <p:attrNameLst>
                                          <p:attrName>ppt_y</p:attrName>
                                        </p:attrNameLst>
                                      </p:cBhvr>
                                      <p:tavLst>
                                        <p:tav tm="0">
                                          <p:val>
                                            <p:strVal val="1+#ppt_h/2"/>
                                          </p:val>
                                        </p:tav>
                                        <p:tav tm="100000">
                                          <p:val>
                                            <p:strVal val="#ppt_y"/>
                                          </p:val>
                                        </p:tav>
                                      </p:tavLst>
                                    </p:anim>
                                  </p:childTnLst>
                                </p:cTn>
                              </p:par>
                            </p:childTnLst>
                          </p:cTn>
                        </p:par>
                        <p:par>
                          <p:cTn id="23" fill="hold" nodeType="afterGroup">
                            <p:stCondLst>
                              <p:cond delay="500"/>
                            </p:stCondLst>
                            <p:childTnLst>
                              <p:par>
                                <p:cTn id="24" presetID="9" presetClass="entr" presetSubtype="0" fill="hold" nodeType="afterEffect">
                                  <p:stCondLst>
                                    <p:cond delay="0"/>
                                  </p:stCondLst>
                                  <p:childTnLst>
                                    <p:set>
                                      <p:cBhvr>
                                        <p:cTn id="25" dur="1" fill="hold">
                                          <p:stCondLst>
                                            <p:cond delay="0"/>
                                          </p:stCondLst>
                                        </p:cTn>
                                        <p:tgtEl>
                                          <p:spTgt spid="104452"/>
                                        </p:tgtEl>
                                        <p:attrNameLst>
                                          <p:attrName>style.visibility</p:attrName>
                                        </p:attrNameLst>
                                      </p:cBhvr>
                                      <p:to>
                                        <p:strVal val="visible"/>
                                      </p:to>
                                    </p:set>
                                    <p:animEffect transition="in" filter="dissolve">
                                      <p:cBhvr>
                                        <p:cTn id="26" dur="1000"/>
                                        <p:tgtEl>
                                          <p:spTgt spid="104452"/>
                                        </p:tgtEl>
                                      </p:cBhvr>
                                    </p:animEffect>
                                  </p:childTnLst>
                                </p:cTn>
                              </p:par>
                            </p:childTnLst>
                          </p:cTn>
                        </p:par>
                        <p:par>
                          <p:cTn id="27" fill="hold" nodeType="afterGroup">
                            <p:stCondLst>
                              <p:cond delay="1500"/>
                            </p:stCondLst>
                            <p:childTnLst>
                              <p:par>
                                <p:cTn id="28" presetID="9" presetClass="entr" presetSubtype="0" fill="hold" nodeType="afterEffect">
                                  <p:stCondLst>
                                    <p:cond delay="0"/>
                                  </p:stCondLst>
                                  <p:childTnLst>
                                    <p:set>
                                      <p:cBhvr>
                                        <p:cTn id="29" dur="1" fill="hold">
                                          <p:stCondLst>
                                            <p:cond delay="0"/>
                                          </p:stCondLst>
                                        </p:cTn>
                                        <p:tgtEl>
                                          <p:spTgt spid="104455"/>
                                        </p:tgtEl>
                                        <p:attrNameLst>
                                          <p:attrName>style.visibility</p:attrName>
                                        </p:attrNameLst>
                                      </p:cBhvr>
                                      <p:to>
                                        <p:strVal val="visible"/>
                                      </p:to>
                                    </p:set>
                                    <p:animEffect transition="in" filter="dissolve">
                                      <p:cBhvr>
                                        <p:cTn id="30" dur="1000"/>
                                        <p:tgtEl>
                                          <p:spTgt spid="10445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104460"/>
                                        </p:tgtEl>
                                        <p:attrNameLst>
                                          <p:attrName>style.visibility</p:attrName>
                                        </p:attrNameLst>
                                      </p:cBhvr>
                                      <p:to>
                                        <p:strVal val="visible"/>
                                      </p:to>
                                    </p:set>
                                    <p:animEffect transition="in" filter="dissolve">
                                      <p:cBhvr>
                                        <p:cTn id="35" dur="2000"/>
                                        <p:tgtEl>
                                          <p:spTgt spid="104460"/>
                                        </p:tgtEl>
                                      </p:cBhvr>
                                    </p:animEffect>
                                  </p:childTnLst>
                                </p:cTn>
                              </p:par>
                            </p:childTnLst>
                          </p:cTn>
                        </p:par>
                        <p:par>
                          <p:cTn id="36" fill="hold" nodeType="afterGroup">
                            <p:stCondLst>
                              <p:cond delay="2000"/>
                            </p:stCondLst>
                            <p:childTnLst>
                              <p:par>
                                <p:cTn id="37" presetID="9" presetClass="entr" presetSubtype="0" fill="hold" nodeType="afterEffect">
                                  <p:stCondLst>
                                    <p:cond delay="0"/>
                                  </p:stCondLst>
                                  <p:childTnLst>
                                    <p:set>
                                      <p:cBhvr>
                                        <p:cTn id="38" dur="1" fill="hold">
                                          <p:stCondLst>
                                            <p:cond delay="0"/>
                                          </p:stCondLst>
                                        </p:cTn>
                                        <p:tgtEl>
                                          <p:spTgt spid="104461"/>
                                        </p:tgtEl>
                                        <p:attrNameLst>
                                          <p:attrName>style.visibility</p:attrName>
                                        </p:attrNameLst>
                                      </p:cBhvr>
                                      <p:to>
                                        <p:strVal val="visible"/>
                                      </p:to>
                                    </p:set>
                                    <p:animEffect transition="in" filter="dissolve">
                                      <p:cBhvr>
                                        <p:cTn id="39" dur="2000"/>
                                        <p:tgtEl>
                                          <p:spTgt spid="104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C9B30-4244-2240-8110-31269B99975F}"/>
              </a:ext>
            </a:extLst>
          </p:cNvPr>
          <p:cNvSpPr>
            <a:spLocks noGrp="1"/>
          </p:cNvSpPr>
          <p:nvPr>
            <p:ph type="title" sz="quarter"/>
          </p:nvPr>
        </p:nvSpPr>
        <p:spPr>
          <a:xfrm>
            <a:off x="1696598" y="304801"/>
            <a:ext cx="9987402" cy="1090613"/>
          </a:xfrm>
        </p:spPr>
        <p:txBody>
          <a:bodyPr/>
          <a:lstStyle/>
          <a:p>
            <a:r>
              <a:rPr lang="fr-FR" dirty="0" err="1"/>
              <a:t>My</a:t>
            </a:r>
            <a:r>
              <a:rPr lang="fr-FR" dirty="0"/>
              <a:t> </a:t>
            </a:r>
            <a:r>
              <a:rPr lang="fr-FR" dirty="0" err="1"/>
              <a:t>Research</a:t>
            </a:r>
            <a:r>
              <a:rPr lang="fr-FR" dirty="0"/>
              <a:t> …</a:t>
            </a:r>
          </a:p>
        </p:txBody>
      </p:sp>
      <p:sp>
        <p:nvSpPr>
          <p:cNvPr id="3" name="Content Placeholder 2">
            <a:extLst>
              <a:ext uri="{FF2B5EF4-FFF2-40B4-BE49-F238E27FC236}">
                <a16:creationId xmlns:a16="http://schemas.microsoft.com/office/drawing/2014/main" id="{D88B0AE5-BF67-5148-B4CA-6098F5DC748A}"/>
              </a:ext>
            </a:extLst>
          </p:cNvPr>
          <p:cNvSpPr>
            <a:spLocks noGrp="1"/>
          </p:cNvSpPr>
          <p:nvPr>
            <p:ph sz="quarter" idx="1"/>
          </p:nvPr>
        </p:nvSpPr>
        <p:spPr>
          <a:xfrm>
            <a:off x="1857568" y="1395414"/>
            <a:ext cx="7363552" cy="2875404"/>
          </a:xfrm>
        </p:spPr>
        <p:txBody>
          <a:bodyPr/>
          <a:lstStyle/>
          <a:p>
            <a:r>
              <a:rPr lang="fr-FR" dirty="0"/>
              <a:t>I </a:t>
            </a:r>
            <a:r>
              <a:rPr lang="fr-FR" dirty="0" err="1"/>
              <a:t>am</a:t>
            </a:r>
            <a:r>
              <a:rPr lang="fr-FR" dirty="0"/>
              <a:t> a </a:t>
            </a:r>
            <a:r>
              <a:rPr lang="fr-FR" dirty="0" err="1"/>
              <a:t>physicist</a:t>
            </a:r>
            <a:r>
              <a:rPr lang="fr-FR" dirty="0"/>
              <a:t> at BNL</a:t>
            </a:r>
          </a:p>
          <a:p>
            <a:r>
              <a:rPr lang="fr-FR" dirty="0"/>
              <a:t>I do </a:t>
            </a:r>
            <a:r>
              <a:rPr lang="fr-FR" dirty="0" err="1"/>
              <a:t>experimental</a:t>
            </a:r>
            <a:r>
              <a:rPr lang="fr-FR" dirty="0"/>
              <a:t> </a:t>
            </a:r>
            <a:r>
              <a:rPr lang="fr-FR" dirty="0" err="1"/>
              <a:t>particle</a:t>
            </a:r>
            <a:r>
              <a:rPr lang="fr-FR" dirty="0"/>
              <a:t> </a:t>
            </a:r>
            <a:r>
              <a:rPr lang="fr-FR" dirty="0" err="1"/>
              <a:t>physics</a:t>
            </a:r>
            <a:r>
              <a:rPr lang="fr-FR" dirty="0"/>
              <a:t> </a:t>
            </a:r>
            <a:r>
              <a:rPr lang="fr-FR" dirty="0" err="1"/>
              <a:t>with</a:t>
            </a:r>
            <a:r>
              <a:rPr lang="fr-FR" dirty="0"/>
              <a:t> the ATLAS </a:t>
            </a:r>
            <a:r>
              <a:rPr lang="fr-FR" dirty="0" err="1"/>
              <a:t>Experiment</a:t>
            </a:r>
            <a:r>
              <a:rPr lang="fr-FR" dirty="0"/>
              <a:t> at CERN in Geneva</a:t>
            </a:r>
          </a:p>
          <a:p>
            <a:pPr lvl="1"/>
            <a:r>
              <a:rPr lang="fr-FR" dirty="0"/>
              <a:t>This </a:t>
            </a:r>
            <a:r>
              <a:rPr lang="fr-FR" dirty="0" err="1"/>
              <a:t>is</a:t>
            </a:r>
            <a:r>
              <a:rPr lang="fr-FR" dirty="0"/>
              <a:t> </a:t>
            </a:r>
            <a:r>
              <a:rPr lang="fr-FR" dirty="0" err="1"/>
              <a:t>what</a:t>
            </a:r>
            <a:r>
              <a:rPr lang="fr-FR" dirty="0"/>
              <a:t> I </a:t>
            </a:r>
            <a:r>
              <a:rPr lang="fr-FR" dirty="0" err="1"/>
              <a:t>will</a:t>
            </a:r>
            <a:r>
              <a:rPr lang="fr-FR" dirty="0"/>
              <a:t> talk about </a:t>
            </a:r>
            <a:r>
              <a:rPr lang="fr-FR" dirty="0" err="1"/>
              <a:t>now</a:t>
            </a:r>
            <a:r>
              <a:rPr lang="fr-FR" dirty="0"/>
              <a:t> …</a:t>
            </a:r>
          </a:p>
        </p:txBody>
      </p:sp>
      <p:sp>
        <p:nvSpPr>
          <p:cNvPr id="7" name="Slide Number Placeholder 6">
            <a:extLst>
              <a:ext uri="{FF2B5EF4-FFF2-40B4-BE49-F238E27FC236}">
                <a16:creationId xmlns:a16="http://schemas.microsoft.com/office/drawing/2014/main" id="{1CA60D18-25D6-C847-BE3B-A3C39823B776}"/>
              </a:ext>
            </a:extLst>
          </p:cNvPr>
          <p:cNvSpPr>
            <a:spLocks noGrp="1"/>
          </p:cNvSpPr>
          <p:nvPr>
            <p:ph type="sldNum" sz="quarter" idx="12"/>
          </p:nvPr>
        </p:nvSpPr>
        <p:spPr/>
        <p:txBody>
          <a:bodyPr/>
          <a:lstStyle/>
          <a:p>
            <a:pPr>
              <a:defRPr/>
            </a:pPr>
            <a:fld id="{87A068F1-0F2D-4FFD-99B2-A620ED40A675}" type="slidenum">
              <a:rPr lang="en-US" smtClean="0"/>
              <a:pPr>
                <a:defRPr/>
              </a:pPr>
              <a:t>18</a:t>
            </a:fld>
            <a:endParaRPr lang="en-US"/>
          </a:p>
        </p:txBody>
      </p:sp>
      <p:sp>
        <p:nvSpPr>
          <p:cNvPr id="8" name="Date Placeholder 7">
            <a:extLst>
              <a:ext uri="{FF2B5EF4-FFF2-40B4-BE49-F238E27FC236}">
                <a16:creationId xmlns:a16="http://schemas.microsoft.com/office/drawing/2014/main" id="{6BFE60A5-072C-404A-8133-138B083CB2C7}"/>
              </a:ext>
            </a:extLst>
          </p:cNvPr>
          <p:cNvSpPr>
            <a:spLocks noGrp="1"/>
          </p:cNvSpPr>
          <p:nvPr>
            <p:ph type="dt" sz="half" idx="10"/>
          </p:nvPr>
        </p:nvSpPr>
        <p:spPr/>
        <p:txBody>
          <a:bodyPr/>
          <a:lstStyle/>
          <a:p>
            <a:pPr>
              <a:defRPr/>
            </a:pPr>
            <a:fld id="{B7FF5934-8D72-DC44-891C-C943A917D3A8}" type="datetime1">
              <a:rPr lang="en-US" smtClean="0"/>
              <a:t>6/20/19</a:t>
            </a:fld>
            <a:endParaRPr lang="en-US"/>
          </a:p>
        </p:txBody>
      </p:sp>
      <p:sp>
        <p:nvSpPr>
          <p:cNvPr id="9" name="Footer Placeholder 8">
            <a:extLst>
              <a:ext uri="{FF2B5EF4-FFF2-40B4-BE49-F238E27FC236}">
                <a16:creationId xmlns:a16="http://schemas.microsoft.com/office/drawing/2014/main" id="{DF82210B-1E1B-7F4B-BE5A-E84DEF666D91}"/>
              </a:ext>
            </a:extLst>
          </p:cNvPr>
          <p:cNvSpPr>
            <a:spLocks noGrp="1"/>
          </p:cNvSpPr>
          <p:nvPr>
            <p:ph type="ftr" sz="quarter" idx="11"/>
          </p:nvPr>
        </p:nvSpPr>
        <p:spPr/>
        <p:txBody>
          <a:bodyPr/>
          <a:lstStyle/>
          <a:p>
            <a:pPr>
              <a:defRPr/>
            </a:pPr>
            <a:r>
              <a:rPr lang="en-US"/>
              <a:t>At BNL  by Dr. Kétévi Assamagan</a:t>
            </a:r>
          </a:p>
        </p:txBody>
      </p:sp>
    </p:spTree>
    <p:extLst>
      <p:ext uri="{BB962C8B-B14F-4D97-AF65-F5344CB8AC3E}">
        <p14:creationId xmlns:p14="http://schemas.microsoft.com/office/powerpoint/2010/main" val="242204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5" descr="LHC-ATLAS"/>
          <p:cNvPicPr>
            <a:picLocks noChangeAspect="1" noChangeArrowheads="1"/>
          </p:cNvPicPr>
          <p:nvPr/>
        </p:nvPicPr>
        <p:blipFill>
          <a:blip r:embed="rId3"/>
          <a:srcRect/>
          <a:stretch>
            <a:fillRect/>
          </a:stretch>
        </p:blipFill>
        <p:spPr bwMode="auto">
          <a:xfrm>
            <a:off x="1692464" y="773112"/>
            <a:ext cx="8734181" cy="5583238"/>
          </a:xfrm>
          <a:prstGeom prst="rect">
            <a:avLst/>
          </a:prstGeom>
          <a:noFill/>
          <a:ln w="9525">
            <a:noFill/>
            <a:miter lim="800000"/>
            <a:headEnd/>
            <a:tailEnd/>
          </a:ln>
        </p:spPr>
      </p:pic>
      <p:sp>
        <p:nvSpPr>
          <p:cNvPr id="10244" name="Text Box 3"/>
          <p:cNvSpPr txBox="1">
            <a:spLocks noChangeArrowheads="1"/>
          </p:cNvSpPr>
          <p:nvPr/>
        </p:nvSpPr>
        <p:spPr bwMode="auto">
          <a:xfrm>
            <a:off x="3086822" y="0"/>
            <a:ext cx="6029471" cy="1077218"/>
          </a:xfrm>
          <a:prstGeom prst="rect">
            <a:avLst/>
          </a:prstGeom>
          <a:solidFill>
            <a:schemeClr val="bg1"/>
          </a:solidFill>
          <a:ln w="9525">
            <a:noFill/>
            <a:miter lim="800000"/>
            <a:headEnd/>
            <a:tailEnd/>
          </a:ln>
        </p:spPr>
        <p:txBody>
          <a:bodyPr wrap="none">
            <a:prstTxWarp prst="textNoShape">
              <a:avLst/>
            </a:prstTxWarp>
            <a:spAutoFit/>
          </a:bodyPr>
          <a:lstStyle/>
          <a:p>
            <a:pPr algn="ctr"/>
            <a:r>
              <a:rPr lang="en-US" sz="3200" b="1" dirty="0">
                <a:solidFill>
                  <a:srgbClr val="C00000"/>
                </a:solidFill>
              </a:rPr>
              <a:t>Large </a:t>
            </a:r>
            <a:r>
              <a:rPr lang="en-US" sz="3200" b="1" dirty="0" err="1">
                <a:solidFill>
                  <a:srgbClr val="C00000"/>
                </a:solidFill>
              </a:rPr>
              <a:t>Hadron</a:t>
            </a:r>
            <a:r>
              <a:rPr lang="en-US" sz="3200" b="1" dirty="0">
                <a:solidFill>
                  <a:srgbClr val="C00000"/>
                </a:solidFill>
              </a:rPr>
              <a:t> Collider Project:</a:t>
            </a:r>
          </a:p>
          <a:p>
            <a:pPr algn="ctr"/>
            <a:r>
              <a:rPr lang="en-US" sz="3200" b="1" i="1" dirty="0">
                <a:solidFill>
                  <a:srgbClr val="008000"/>
                </a:solidFill>
              </a:rPr>
              <a:t>A Journey to Discover the Physics </a:t>
            </a:r>
          </a:p>
        </p:txBody>
      </p:sp>
      <p:sp>
        <p:nvSpPr>
          <p:cNvPr id="10245" name="Text Box 5"/>
          <p:cNvSpPr txBox="1">
            <a:spLocks noChangeArrowheads="1"/>
          </p:cNvSpPr>
          <p:nvPr/>
        </p:nvSpPr>
        <p:spPr bwMode="auto">
          <a:xfrm>
            <a:off x="1869262" y="2295227"/>
            <a:ext cx="4621779" cy="584775"/>
          </a:xfrm>
          <a:prstGeom prst="rect">
            <a:avLst/>
          </a:prstGeom>
          <a:solidFill>
            <a:schemeClr val="bg1"/>
          </a:solidFill>
          <a:ln w="9525">
            <a:solidFill>
              <a:srgbClr val="C00000"/>
            </a:solidFill>
            <a:miter lim="800000"/>
            <a:headEnd/>
            <a:tailEnd/>
          </a:ln>
        </p:spPr>
        <p:txBody>
          <a:bodyPr wrap="none">
            <a:prstTxWarp prst="textNoShape">
              <a:avLst/>
            </a:prstTxWarp>
            <a:spAutoFit/>
          </a:bodyPr>
          <a:lstStyle/>
          <a:p>
            <a:pPr algn="ctr"/>
            <a:r>
              <a:rPr lang="en-US" sz="3200" b="1" i="1" dirty="0">
                <a:solidFill>
                  <a:srgbClr val="C00000"/>
                </a:solidFill>
              </a:rPr>
              <a:t>A dream became reality…</a:t>
            </a:r>
          </a:p>
        </p:txBody>
      </p:sp>
      <p:sp>
        <p:nvSpPr>
          <p:cNvPr id="10" name="Slide Number Placeholder 9"/>
          <p:cNvSpPr>
            <a:spLocks noGrp="1"/>
          </p:cNvSpPr>
          <p:nvPr>
            <p:ph type="sldNum" sz="quarter" idx="12"/>
          </p:nvPr>
        </p:nvSpPr>
        <p:spPr/>
        <p:txBody>
          <a:bodyPr/>
          <a:lstStyle/>
          <a:p>
            <a:fld id="{8DFCB2BA-BEF8-3449-99D4-BD0C583CF196}" type="slidenum">
              <a:rPr lang="en-US" smtClean="0"/>
              <a:pPr/>
              <a:t>19</a:t>
            </a:fld>
            <a:endParaRPr lang="en-US"/>
          </a:p>
        </p:txBody>
      </p:sp>
      <p:sp>
        <p:nvSpPr>
          <p:cNvPr id="11" name="Footer Placeholder 10"/>
          <p:cNvSpPr>
            <a:spLocks noGrp="1"/>
          </p:cNvSpPr>
          <p:nvPr>
            <p:ph type="ftr" sz="quarter" idx="11"/>
          </p:nvPr>
        </p:nvSpPr>
        <p:spPr/>
        <p:txBody>
          <a:bodyPr/>
          <a:lstStyle/>
          <a:p>
            <a:r>
              <a:rPr lang="en-US"/>
              <a:t>At BNL  by Dr. Kétévi Assamagan</a:t>
            </a:r>
          </a:p>
        </p:txBody>
      </p:sp>
      <p:sp>
        <p:nvSpPr>
          <p:cNvPr id="2" name="Date Placeholder 1">
            <a:extLst>
              <a:ext uri="{FF2B5EF4-FFF2-40B4-BE49-F238E27FC236}">
                <a16:creationId xmlns:a16="http://schemas.microsoft.com/office/drawing/2014/main" id="{A57E6B97-0B8A-6D47-A7FB-011D5B055D2D}"/>
              </a:ext>
            </a:extLst>
          </p:cNvPr>
          <p:cNvSpPr>
            <a:spLocks noGrp="1"/>
          </p:cNvSpPr>
          <p:nvPr>
            <p:ph type="dt" sz="half" idx="10"/>
          </p:nvPr>
        </p:nvSpPr>
        <p:spPr/>
        <p:txBody>
          <a:bodyPr/>
          <a:lstStyle/>
          <a:p>
            <a:fld id="{DAA7EFDE-38D5-A144-9B80-F62822FD2243}" type="datetime1">
              <a:rPr lang="en-US" smtClean="0"/>
              <a:t>6/20/19</a:t>
            </a:fld>
            <a:endParaRPr lang="en-US"/>
          </a:p>
        </p:txBody>
      </p:sp>
    </p:spTree>
    <p:extLst>
      <p:ext uri="{BB962C8B-B14F-4D97-AF65-F5344CB8AC3E}">
        <p14:creationId xmlns:p14="http://schemas.microsoft.com/office/powerpoint/2010/main" val="2425284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63C55-C83F-5245-B2F4-A3E834D4669B}"/>
              </a:ext>
            </a:extLst>
          </p:cNvPr>
          <p:cNvSpPr>
            <a:spLocks noGrp="1"/>
          </p:cNvSpPr>
          <p:nvPr>
            <p:ph type="title"/>
          </p:nvPr>
        </p:nvSpPr>
        <p:spPr>
          <a:xfrm>
            <a:off x="838200" y="112207"/>
            <a:ext cx="10515600" cy="520092"/>
          </a:xfrm>
        </p:spPr>
        <p:txBody>
          <a:bodyPr>
            <a:normAutofit fontScale="90000"/>
          </a:bodyPr>
          <a:lstStyle/>
          <a:p>
            <a:r>
              <a:rPr lang="en-US" b="1" dirty="0">
                <a:solidFill>
                  <a:srgbClr val="C00000"/>
                </a:solidFill>
              </a:rPr>
              <a:t>Outline</a:t>
            </a:r>
          </a:p>
        </p:txBody>
      </p:sp>
      <p:sp>
        <p:nvSpPr>
          <p:cNvPr id="3" name="Content Placeholder 2">
            <a:extLst>
              <a:ext uri="{FF2B5EF4-FFF2-40B4-BE49-F238E27FC236}">
                <a16:creationId xmlns:a16="http://schemas.microsoft.com/office/drawing/2014/main" id="{5BA4A209-C410-2248-B08F-2D7BE1486D0D}"/>
              </a:ext>
            </a:extLst>
          </p:cNvPr>
          <p:cNvSpPr>
            <a:spLocks noGrp="1"/>
          </p:cNvSpPr>
          <p:nvPr>
            <p:ph idx="1"/>
          </p:nvPr>
        </p:nvSpPr>
        <p:spPr>
          <a:xfrm>
            <a:off x="1067258" y="1053046"/>
            <a:ext cx="10001770" cy="4741433"/>
          </a:xfrm>
          <a:ln>
            <a:solidFill>
              <a:schemeClr val="accent1"/>
            </a:solidFill>
          </a:ln>
        </p:spPr>
        <p:txBody>
          <a:bodyPr>
            <a:normAutofit/>
          </a:bodyPr>
          <a:lstStyle/>
          <a:p>
            <a:pPr marL="514350" indent="-514350">
              <a:buFont typeface="+mj-lt"/>
              <a:buAutoNum type="arabicPeriod"/>
            </a:pPr>
            <a:r>
              <a:rPr lang="en-US" b="1" dirty="0">
                <a:solidFill>
                  <a:schemeClr val="accent1"/>
                </a:solidFill>
              </a:rPr>
              <a:t>Brookhaven National Laboratory</a:t>
            </a:r>
          </a:p>
          <a:p>
            <a:pPr marL="514350" indent="-514350">
              <a:buFont typeface="+mj-lt"/>
              <a:buAutoNum type="arabicPeriod"/>
            </a:pPr>
            <a:r>
              <a:rPr lang="en-US" b="1" dirty="0">
                <a:solidFill>
                  <a:schemeClr val="accent1"/>
                </a:solidFill>
              </a:rPr>
              <a:t>CERN, the Large Hadron Collider (LHC) and the ATLAS Experiment</a:t>
            </a:r>
          </a:p>
          <a:p>
            <a:pPr marL="514350" indent="-514350">
              <a:buFont typeface="+mj-lt"/>
              <a:buAutoNum type="arabicPeriod"/>
            </a:pPr>
            <a:r>
              <a:rPr lang="en-US" b="1" dirty="0">
                <a:solidFill>
                  <a:schemeClr val="accent1"/>
                </a:solidFill>
              </a:rPr>
              <a:t>Motivation: The discovery of the Higgs boson has opened new frontiers in the searches for physics beyond the Standard Model (SM)</a:t>
            </a:r>
          </a:p>
          <a:p>
            <a:pPr lvl="1"/>
            <a:r>
              <a:rPr lang="en-US" b="1" dirty="0">
                <a:solidFill>
                  <a:srgbClr val="0070C0"/>
                </a:solidFill>
              </a:rPr>
              <a:t>Through searches for additional Higgs bosons — not discussed here</a:t>
            </a:r>
          </a:p>
          <a:p>
            <a:pPr lvl="2"/>
            <a:r>
              <a:rPr lang="en-US" b="1" dirty="0">
                <a:solidFill>
                  <a:srgbClr val="0070C0"/>
                </a:solidFill>
              </a:rPr>
              <a:t>An observation of a charged Higgs signal would constitute an irrefutable proof of physics beyond of the SM</a:t>
            </a:r>
          </a:p>
          <a:p>
            <a:pPr lvl="1"/>
            <a:r>
              <a:rPr lang="en-US" b="1" dirty="0">
                <a:solidFill>
                  <a:srgbClr val="00B050"/>
                </a:solidFill>
              </a:rPr>
              <a:t>Or in the decays of the discovered Higgs boson —the “new physics” might show up here</a:t>
            </a:r>
          </a:p>
          <a:p>
            <a:pPr lvl="1"/>
            <a:r>
              <a:rPr lang="en-US" b="1" dirty="0">
                <a:solidFill>
                  <a:srgbClr val="0070C0"/>
                </a:solidFill>
              </a:rPr>
              <a:t>Or for Super Symmetry where the discovered Higgs boson is used as a “handle” in the searches —not discussed here</a:t>
            </a:r>
          </a:p>
          <a:p>
            <a:pPr marL="457200" indent="-457200">
              <a:buFont typeface="+mj-lt"/>
              <a:buAutoNum type="arabicPeriod"/>
            </a:pPr>
            <a:r>
              <a:rPr lang="en-US" b="1" dirty="0">
                <a:solidFill>
                  <a:schemeClr val="bg1">
                    <a:lumMod val="50000"/>
                  </a:schemeClr>
                </a:solidFill>
              </a:rPr>
              <a:t>International Outreach: African School of Fundamental Physics and Applications</a:t>
            </a:r>
          </a:p>
        </p:txBody>
      </p:sp>
      <p:sp>
        <p:nvSpPr>
          <p:cNvPr id="4" name="Slide Number Placeholder 3">
            <a:extLst>
              <a:ext uri="{FF2B5EF4-FFF2-40B4-BE49-F238E27FC236}">
                <a16:creationId xmlns:a16="http://schemas.microsoft.com/office/drawing/2014/main" id="{E78658A3-4945-AA4D-B9C7-7218094B41A6}"/>
              </a:ext>
            </a:extLst>
          </p:cNvPr>
          <p:cNvSpPr>
            <a:spLocks noGrp="1"/>
          </p:cNvSpPr>
          <p:nvPr>
            <p:ph type="sldNum" sz="quarter" idx="12"/>
          </p:nvPr>
        </p:nvSpPr>
        <p:spPr/>
        <p:txBody>
          <a:bodyPr/>
          <a:lstStyle/>
          <a:p>
            <a:fld id="{DDA0A0FA-6CEC-2248-8F01-119C2D9E70A4}" type="slidenum">
              <a:rPr lang="en-US" smtClean="0"/>
              <a:t>2</a:t>
            </a:fld>
            <a:endParaRPr lang="en-US"/>
          </a:p>
        </p:txBody>
      </p:sp>
      <p:sp>
        <p:nvSpPr>
          <p:cNvPr id="5" name="Date Placeholder 4">
            <a:extLst>
              <a:ext uri="{FF2B5EF4-FFF2-40B4-BE49-F238E27FC236}">
                <a16:creationId xmlns:a16="http://schemas.microsoft.com/office/drawing/2014/main" id="{1D1B3EFD-5A70-9248-8AA2-641C822F0CDC}"/>
              </a:ext>
            </a:extLst>
          </p:cNvPr>
          <p:cNvSpPr>
            <a:spLocks noGrp="1"/>
          </p:cNvSpPr>
          <p:nvPr>
            <p:ph type="dt" sz="half" idx="10"/>
          </p:nvPr>
        </p:nvSpPr>
        <p:spPr/>
        <p:txBody>
          <a:bodyPr/>
          <a:lstStyle/>
          <a:p>
            <a:fld id="{533EF3D7-89F7-B34C-8693-BB6C41D86DA8}" type="datetime1">
              <a:rPr lang="en-US" smtClean="0"/>
              <a:t>6/20/19</a:t>
            </a:fld>
            <a:endParaRPr lang="en-US"/>
          </a:p>
        </p:txBody>
      </p:sp>
      <p:sp>
        <p:nvSpPr>
          <p:cNvPr id="6" name="Footer Placeholder 5">
            <a:extLst>
              <a:ext uri="{FF2B5EF4-FFF2-40B4-BE49-F238E27FC236}">
                <a16:creationId xmlns:a16="http://schemas.microsoft.com/office/drawing/2014/main" id="{226F2248-54B4-654D-B811-78870F12234C}"/>
              </a:ext>
            </a:extLst>
          </p:cNvPr>
          <p:cNvSpPr>
            <a:spLocks noGrp="1"/>
          </p:cNvSpPr>
          <p:nvPr>
            <p:ph type="ftr" sz="quarter" idx="11"/>
          </p:nvPr>
        </p:nvSpPr>
        <p:spPr/>
        <p:txBody>
          <a:bodyPr/>
          <a:lstStyle/>
          <a:p>
            <a:r>
              <a:rPr lang="en-US"/>
              <a:t>At BNL  by Dr. Kétévi Assamagan</a:t>
            </a:r>
          </a:p>
        </p:txBody>
      </p:sp>
    </p:spTree>
    <p:extLst>
      <p:ext uri="{BB962C8B-B14F-4D97-AF65-F5344CB8AC3E}">
        <p14:creationId xmlns:p14="http://schemas.microsoft.com/office/powerpoint/2010/main" val="1348818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4"/>
          <p:cNvPicPr>
            <a:picLocks noChangeAspect="1" noChangeArrowheads="1"/>
          </p:cNvPicPr>
          <p:nvPr/>
        </p:nvPicPr>
        <p:blipFill>
          <a:blip r:embed="rId3"/>
          <a:srcRect/>
          <a:stretch>
            <a:fillRect/>
          </a:stretch>
        </p:blipFill>
        <p:spPr bwMode="auto">
          <a:xfrm>
            <a:off x="1524000" y="0"/>
            <a:ext cx="9144000" cy="6858000"/>
          </a:xfrm>
          <a:prstGeom prst="rect">
            <a:avLst/>
          </a:prstGeom>
          <a:noFill/>
          <a:ln w="9525">
            <a:noFill/>
            <a:miter lim="800000"/>
            <a:headEnd/>
            <a:tailEnd/>
          </a:ln>
        </p:spPr>
      </p:pic>
      <p:sp>
        <p:nvSpPr>
          <p:cNvPr id="13316" name="Text Box 5"/>
          <p:cNvSpPr txBox="1">
            <a:spLocks noChangeArrowheads="1"/>
          </p:cNvSpPr>
          <p:nvPr/>
        </p:nvSpPr>
        <p:spPr bwMode="auto">
          <a:xfrm>
            <a:off x="1676401" y="762001"/>
            <a:ext cx="6094169" cy="830997"/>
          </a:xfrm>
          <a:prstGeom prst="rect">
            <a:avLst/>
          </a:prstGeom>
          <a:noFill/>
          <a:ln w="9525">
            <a:solidFill>
              <a:schemeClr val="bg1"/>
            </a:solidFill>
            <a:miter lim="800000"/>
            <a:headEnd/>
            <a:tailEnd/>
          </a:ln>
        </p:spPr>
        <p:txBody>
          <a:bodyPr wrap="none">
            <a:prstTxWarp prst="textNoShape">
              <a:avLst/>
            </a:prstTxWarp>
            <a:spAutoFit/>
          </a:bodyPr>
          <a:lstStyle/>
          <a:p>
            <a:r>
              <a:rPr lang="en-US" sz="2400" b="1" dirty="0">
                <a:solidFill>
                  <a:schemeClr val="bg1"/>
                </a:solidFill>
              </a:rPr>
              <a:t>Proton-proton physics at the LHC corresponds</a:t>
            </a:r>
          </a:p>
          <a:p>
            <a:r>
              <a:rPr lang="en-US" sz="2400" b="1" dirty="0">
                <a:solidFill>
                  <a:schemeClr val="bg1"/>
                </a:solidFill>
              </a:rPr>
              <a:t>to conditions around here</a:t>
            </a:r>
          </a:p>
        </p:txBody>
      </p:sp>
      <p:sp>
        <p:nvSpPr>
          <p:cNvPr id="13317" name="Line 6"/>
          <p:cNvSpPr>
            <a:spLocks noChangeShapeType="1"/>
          </p:cNvSpPr>
          <p:nvPr/>
        </p:nvSpPr>
        <p:spPr bwMode="auto">
          <a:xfrm>
            <a:off x="4191000" y="1592997"/>
            <a:ext cx="609600" cy="235803"/>
          </a:xfrm>
          <a:prstGeom prst="line">
            <a:avLst/>
          </a:prstGeom>
          <a:noFill/>
          <a:ln w="28575">
            <a:solidFill>
              <a:schemeClr val="bg1"/>
            </a:solidFill>
            <a:round/>
            <a:headEnd/>
            <a:tailEnd type="triangle" w="med" len="med"/>
          </a:ln>
        </p:spPr>
        <p:txBody>
          <a:bodyPr>
            <a:prstTxWarp prst="textNoShape">
              <a:avLst/>
            </a:prstTxWarp>
          </a:bodyPr>
          <a:lstStyle/>
          <a:p>
            <a:endParaRPr lang="en-US"/>
          </a:p>
        </p:txBody>
      </p:sp>
      <p:sp>
        <p:nvSpPr>
          <p:cNvPr id="13318" name="Line 6"/>
          <p:cNvSpPr>
            <a:spLocks noChangeShapeType="1"/>
          </p:cNvSpPr>
          <p:nvPr/>
        </p:nvSpPr>
        <p:spPr bwMode="auto">
          <a:xfrm flipH="1" flipV="1">
            <a:off x="5486401" y="4267201"/>
            <a:ext cx="710739" cy="1260901"/>
          </a:xfrm>
          <a:prstGeom prst="line">
            <a:avLst/>
          </a:prstGeom>
          <a:noFill/>
          <a:ln w="28575">
            <a:solidFill>
              <a:schemeClr val="bg1"/>
            </a:solidFill>
            <a:round/>
            <a:headEnd/>
            <a:tailEnd type="triangle" w="med" len="med"/>
          </a:ln>
        </p:spPr>
        <p:txBody>
          <a:bodyPr>
            <a:prstTxWarp prst="textNoShape">
              <a:avLst/>
            </a:prstTxWarp>
          </a:bodyPr>
          <a:lstStyle/>
          <a:p>
            <a:endParaRPr lang="en-US"/>
          </a:p>
        </p:txBody>
      </p:sp>
      <p:sp>
        <p:nvSpPr>
          <p:cNvPr id="13319" name="Text Box 5"/>
          <p:cNvSpPr txBox="1">
            <a:spLocks noChangeArrowheads="1"/>
          </p:cNvSpPr>
          <p:nvPr/>
        </p:nvSpPr>
        <p:spPr bwMode="auto">
          <a:xfrm>
            <a:off x="4648200" y="5528102"/>
            <a:ext cx="5602752" cy="830997"/>
          </a:xfrm>
          <a:prstGeom prst="rect">
            <a:avLst/>
          </a:prstGeom>
          <a:noFill/>
          <a:ln w="9525">
            <a:solidFill>
              <a:schemeClr val="bg1"/>
            </a:solidFill>
            <a:miter lim="800000"/>
            <a:headEnd/>
            <a:tailEnd/>
          </a:ln>
        </p:spPr>
        <p:txBody>
          <a:bodyPr wrap="none">
            <a:prstTxWarp prst="textNoShape">
              <a:avLst/>
            </a:prstTxWarp>
            <a:spAutoFit/>
          </a:bodyPr>
          <a:lstStyle/>
          <a:p>
            <a:r>
              <a:rPr lang="en-US" sz="2400" b="1" dirty="0">
                <a:solidFill>
                  <a:schemeClr val="bg1"/>
                </a:solidFill>
              </a:rPr>
              <a:t>Heavy Ion physics at the LHC corresponds</a:t>
            </a:r>
          </a:p>
          <a:p>
            <a:r>
              <a:rPr lang="en-US" sz="2400" b="1" dirty="0">
                <a:solidFill>
                  <a:schemeClr val="bg1"/>
                </a:solidFill>
              </a:rPr>
              <a:t>to conditions around here</a:t>
            </a:r>
          </a:p>
        </p:txBody>
      </p:sp>
      <p:sp>
        <p:nvSpPr>
          <p:cNvPr id="12" name="Slide Number Placeholder 11"/>
          <p:cNvSpPr>
            <a:spLocks noGrp="1"/>
          </p:cNvSpPr>
          <p:nvPr>
            <p:ph type="sldNum" sz="quarter" idx="12"/>
          </p:nvPr>
        </p:nvSpPr>
        <p:spPr/>
        <p:txBody>
          <a:bodyPr/>
          <a:lstStyle/>
          <a:p>
            <a:fld id="{8DFCB2BA-BEF8-3449-99D4-BD0C583CF196}" type="slidenum">
              <a:rPr lang="en-US" smtClean="0"/>
              <a:pPr/>
              <a:t>20</a:t>
            </a:fld>
            <a:endParaRPr lang="en-US"/>
          </a:p>
        </p:txBody>
      </p:sp>
      <p:sp>
        <p:nvSpPr>
          <p:cNvPr id="13" name="Footer Placeholder 12"/>
          <p:cNvSpPr>
            <a:spLocks noGrp="1"/>
          </p:cNvSpPr>
          <p:nvPr>
            <p:ph type="ftr" sz="quarter" idx="11"/>
          </p:nvPr>
        </p:nvSpPr>
        <p:spPr/>
        <p:txBody>
          <a:bodyPr/>
          <a:lstStyle/>
          <a:p>
            <a:r>
              <a:rPr lang="en-US"/>
              <a:t>At BNL  by Dr. Kétévi Assamagan</a:t>
            </a:r>
          </a:p>
        </p:txBody>
      </p:sp>
      <p:sp>
        <p:nvSpPr>
          <p:cNvPr id="9" name="Date Placeholder 8"/>
          <p:cNvSpPr>
            <a:spLocks noGrp="1"/>
          </p:cNvSpPr>
          <p:nvPr>
            <p:ph type="dt" sz="half" idx="10"/>
          </p:nvPr>
        </p:nvSpPr>
        <p:spPr/>
        <p:txBody>
          <a:bodyPr/>
          <a:lstStyle/>
          <a:p>
            <a:fld id="{1A6771F4-CDA7-9945-B48C-D8F2F79998BC}" type="datetime1">
              <a:rPr lang="en-US" smtClean="0"/>
              <a:t>6/20/19</a:t>
            </a:fld>
            <a:endParaRPr lang="en-US"/>
          </a:p>
        </p:txBody>
      </p:sp>
    </p:spTree>
    <p:extLst>
      <p:ext uri="{BB962C8B-B14F-4D97-AF65-F5344CB8AC3E}">
        <p14:creationId xmlns:p14="http://schemas.microsoft.com/office/powerpoint/2010/main" val="107136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3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animBg="1"/>
      <p:bldP spid="13317" grpId="0" animBg="1"/>
      <p:bldP spid="13318" grpId="0" animBg="1"/>
      <p:bldP spid="133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a:grpSpLocks/>
          </p:cNvGrpSpPr>
          <p:nvPr/>
        </p:nvGrpSpPr>
        <p:grpSpPr bwMode="auto">
          <a:xfrm>
            <a:off x="1524001" y="168656"/>
            <a:ext cx="9166357" cy="6155944"/>
            <a:chOff x="133" y="624"/>
            <a:chExt cx="5330" cy="3600"/>
          </a:xfrm>
        </p:grpSpPr>
        <p:pic>
          <p:nvPicPr>
            <p:cNvPr id="20488" name="Picture 3"/>
            <p:cNvPicPr>
              <a:picLocks noChangeAspect="1" noChangeArrowheads="1"/>
            </p:cNvPicPr>
            <p:nvPr/>
          </p:nvPicPr>
          <p:blipFill>
            <a:blip r:embed="rId3"/>
            <a:srcRect/>
            <a:stretch>
              <a:fillRect/>
            </a:stretch>
          </p:blipFill>
          <p:spPr bwMode="auto">
            <a:xfrm>
              <a:off x="133" y="624"/>
              <a:ext cx="5317" cy="3600"/>
            </a:xfrm>
            <a:prstGeom prst="rect">
              <a:avLst/>
            </a:prstGeom>
            <a:noFill/>
            <a:ln w="9525">
              <a:noFill/>
              <a:miter lim="800000"/>
              <a:headEnd/>
              <a:tailEnd/>
            </a:ln>
          </p:spPr>
        </p:pic>
        <p:sp>
          <p:nvSpPr>
            <p:cNvPr id="7" name="Text Box 4"/>
            <p:cNvSpPr txBox="1">
              <a:spLocks noChangeArrowheads="1"/>
            </p:cNvSpPr>
            <p:nvPr/>
          </p:nvSpPr>
          <p:spPr bwMode="auto">
            <a:xfrm>
              <a:off x="3719" y="980"/>
              <a:ext cx="1731" cy="342"/>
            </a:xfrm>
            <a:prstGeom prst="rect">
              <a:avLst/>
            </a:prstGeom>
            <a:noFill/>
            <a:ln w="9525">
              <a:noFill/>
              <a:miter lim="800000"/>
              <a:headEnd/>
              <a:tailEnd/>
            </a:ln>
            <a:effectLst>
              <a:outerShdw dist="35921" dir="2700000" algn="ctr" rotWithShape="0">
                <a:schemeClr val="tx2"/>
              </a:outerShdw>
            </a:effectLst>
          </p:spPr>
          <p:txBody>
            <a:bodyPr wrap="square">
              <a:prstTxWarp prst="textNoShape">
                <a:avLst/>
              </a:prstTxWarp>
              <a:spAutoFit/>
            </a:bodyPr>
            <a:lstStyle/>
            <a:p>
              <a:pPr algn="ctr" eaLnBrk="0" hangingPunct="0"/>
              <a:r>
                <a:rPr lang="en-US" sz="3200" dirty="0">
                  <a:solidFill>
                    <a:srgbClr val="B5E8FF"/>
                  </a:solidFill>
                  <a:latin typeface="Tahoma" charset="0"/>
                </a:rPr>
                <a:t>Lake of Geneva</a:t>
              </a:r>
              <a:endParaRPr lang="en-US" sz="3200" dirty="0">
                <a:latin typeface="Tahoma" charset="0"/>
              </a:endParaRPr>
            </a:p>
          </p:txBody>
        </p:sp>
        <p:sp>
          <p:nvSpPr>
            <p:cNvPr id="8" name="Text Box 5"/>
            <p:cNvSpPr txBox="1">
              <a:spLocks noChangeArrowheads="1"/>
            </p:cNvSpPr>
            <p:nvPr/>
          </p:nvSpPr>
          <p:spPr bwMode="auto">
            <a:xfrm>
              <a:off x="222" y="720"/>
              <a:ext cx="1806" cy="216"/>
            </a:xfrm>
            <a:prstGeom prst="rect">
              <a:avLst/>
            </a:prstGeom>
            <a:noFill/>
            <a:ln w="9525">
              <a:noFill/>
              <a:miter lim="800000"/>
              <a:headEnd/>
              <a:tailEnd/>
            </a:ln>
            <a:effectLst>
              <a:outerShdw dist="35921" dir="2700000" algn="ctr" rotWithShape="0">
                <a:schemeClr val="tx2"/>
              </a:outerShdw>
            </a:effectLst>
          </p:spPr>
          <p:txBody>
            <a:bodyPr wrap="square">
              <a:prstTxWarp prst="textNoShape">
                <a:avLst/>
              </a:prstTxWarp>
              <a:spAutoFit/>
            </a:bodyPr>
            <a:lstStyle/>
            <a:p>
              <a:pPr algn="ctr" eaLnBrk="0" hangingPunct="0"/>
              <a:r>
                <a:rPr lang="en-US">
                  <a:solidFill>
                    <a:srgbClr val="FFF230"/>
                  </a:solidFill>
                  <a:effectLst>
                    <a:outerShdw blurRad="38100" dist="38100" dir="2700000" algn="tl">
                      <a:srgbClr val="DDDDDD"/>
                    </a:outerShdw>
                  </a:effectLst>
                  <a:latin typeface="Tahoma" charset="0"/>
                </a:rPr>
                <a:t>Large </a:t>
              </a:r>
              <a:r>
                <a:rPr lang="de-DE">
                  <a:solidFill>
                    <a:srgbClr val="FFF230"/>
                  </a:solidFill>
                  <a:effectLst>
                    <a:outerShdw blurRad="38100" dist="38100" dir="2700000" algn="tl">
                      <a:srgbClr val="DDDDDD"/>
                    </a:outerShdw>
                  </a:effectLst>
                  <a:latin typeface="Tahoma" charset="0"/>
                </a:rPr>
                <a:t>Hadron</a:t>
              </a:r>
              <a:r>
                <a:rPr lang="en-US">
                  <a:solidFill>
                    <a:srgbClr val="FFF230"/>
                  </a:solidFill>
                  <a:effectLst>
                    <a:outerShdw blurRad="38100" dist="38100" dir="2700000" algn="tl">
                      <a:srgbClr val="DDDDDD"/>
                    </a:outerShdw>
                  </a:effectLst>
                  <a:latin typeface="Tahoma" charset="0"/>
                </a:rPr>
                <a:t> Collider</a:t>
              </a:r>
              <a:endParaRPr lang="en-US">
                <a:latin typeface="Tahoma" charset="0"/>
              </a:endParaRPr>
            </a:p>
          </p:txBody>
        </p:sp>
        <p:sp>
          <p:nvSpPr>
            <p:cNvPr id="20491" name="Text Box 6"/>
            <p:cNvSpPr txBox="1">
              <a:spLocks noChangeArrowheads="1"/>
            </p:cNvSpPr>
            <p:nvPr/>
          </p:nvSpPr>
          <p:spPr bwMode="auto">
            <a:xfrm rot="4040175">
              <a:off x="5028" y="2453"/>
              <a:ext cx="493" cy="376"/>
            </a:xfrm>
            <a:prstGeom prst="rect">
              <a:avLst/>
            </a:prstGeom>
            <a:noFill/>
            <a:ln w="9525">
              <a:noFill/>
              <a:miter lim="800000"/>
              <a:headEnd/>
              <a:tailEnd/>
            </a:ln>
          </p:spPr>
          <p:txBody>
            <a:bodyPr wrap="square">
              <a:prstTxWarp prst="textNoShape">
                <a:avLst/>
              </a:prstTxWarp>
              <a:spAutoFit/>
            </a:bodyPr>
            <a:lstStyle/>
            <a:p>
              <a:pPr algn="ctr" eaLnBrk="0" hangingPunct="0"/>
              <a:r>
                <a:rPr lang="en-GB">
                  <a:solidFill>
                    <a:srgbClr val="FFFFFF"/>
                  </a:solidFill>
                  <a:latin typeface="Tahoma" charset="0"/>
                </a:rPr>
                <a:t>Airport</a:t>
              </a:r>
              <a:endParaRPr lang="en-US">
                <a:latin typeface="Tahoma" charset="0"/>
              </a:endParaRPr>
            </a:p>
          </p:txBody>
        </p:sp>
        <p:sp>
          <p:nvSpPr>
            <p:cNvPr id="10" name="Text Box 7"/>
            <p:cNvSpPr txBox="1">
              <a:spLocks noChangeArrowheads="1"/>
            </p:cNvSpPr>
            <p:nvPr/>
          </p:nvSpPr>
          <p:spPr bwMode="auto">
            <a:xfrm>
              <a:off x="2024" y="1392"/>
              <a:ext cx="567" cy="342"/>
            </a:xfrm>
            <a:prstGeom prst="rect">
              <a:avLst/>
            </a:prstGeom>
            <a:noFill/>
            <a:ln w="9525">
              <a:noFill/>
              <a:miter lim="800000"/>
              <a:headEnd/>
              <a:tailEnd/>
            </a:ln>
            <a:effectLst>
              <a:outerShdw dist="35921" dir="2700000" algn="ctr" rotWithShape="0">
                <a:schemeClr val="tx2"/>
              </a:outerShdw>
            </a:effectLst>
          </p:spPr>
          <p:txBody>
            <a:bodyPr wrap="square">
              <a:prstTxWarp prst="textNoShape">
                <a:avLst/>
              </a:prstTxWarp>
              <a:spAutoFit/>
            </a:bodyPr>
            <a:lstStyle/>
            <a:p>
              <a:pPr algn="ctr" eaLnBrk="0" hangingPunct="0"/>
              <a:r>
                <a:rPr lang="en-US" sz="3200" dirty="0">
                  <a:solidFill>
                    <a:srgbClr val="B5E8FF"/>
                  </a:solidFill>
                  <a:latin typeface="Tahoma" charset="0"/>
                </a:rPr>
                <a:t>CMS</a:t>
              </a:r>
              <a:endParaRPr lang="en-US" sz="3200" dirty="0">
                <a:latin typeface="Tahoma" charset="0"/>
              </a:endParaRPr>
            </a:p>
          </p:txBody>
        </p:sp>
        <p:sp>
          <p:nvSpPr>
            <p:cNvPr id="11" name="Text Box 8"/>
            <p:cNvSpPr txBox="1">
              <a:spLocks noChangeArrowheads="1"/>
            </p:cNvSpPr>
            <p:nvPr/>
          </p:nvSpPr>
          <p:spPr bwMode="auto">
            <a:xfrm>
              <a:off x="3005" y="3120"/>
              <a:ext cx="766" cy="342"/>
            </a:xfrm>
            <a:prstGeom prst="rect">
              <a:avLst/>
            </a:prstGeom>
            <a:noFill/>
            <a:ln w="9525">
              <a:noFill/>
              <a:miter lim="800000"/>
              <a:headEnd/>
              <a:tailEnd/>
            </a:ln>
            <a:effectLst>
              <a:outerShdw dist="35921" dir="2700000" algn="ctr" rotWithShape="0">
                <a:schemeClr val="tx2"/>
              </a:outerShdw>
            </a:effectLst>
          </p:spPr>
          <p:txBody>
            <a:bodyPr wrap="square">
              <a:prstTxWarp prst="textNoShape">
                <a:avLst/>
              </a:prstTxWarp>
              <a:spAutoFit/>
            </a:bodyPr>
            <a:lstStyle/>
            <a:p>
              <a:pPr algn="ctr" eaLnBrk="0" hangingPunct="0"/>
              <a:r>
                <a:rPr lang="en-US" sz="3200" dirty="0">
                  <a:solidFill>
                    <a:srgbClr val="B5E8FF"/>
                  </a:solidFill>
                  <a:latin typeface="Tahoma" charset="0"/>
                </a:rPr>
                <a:t>ATLAS</a:t>
              </a:r>
              <a:endParaRPr lang="en-US" sz="3200" dirty="0">
                <a:latin typeface="Tahoma" charset="0"/>
              </a:endParaRPr>
            </a:p>
          </p:txBody>
        </p:sp>
        <p:sp>
          <p:nvSpPr>
            <p:cNvPr id="12" name="Text Box 9"/>
            <p:cNvSpPr txBox="1">
              <a:spLocks noChangeArrowheads="1"/>
            </p:cNvSpPr>
            <p:nvPr/>
          </p:nvSpPr>
          <p:spPr bwMode="auto">
            <a:xfrm>
              <a:off x="4218" y="2400"/>
              <a:ext cx="662" cy="342"/>
            </a:xfrm>
            <a:prstGeom prst="rect">
              <a:avLst/>
            </a:prstGeom>
            <a:noFill/>
            <a:ln w="9525">
              <a:noFill/>
              <a:miter lim="800000"/>
              <a:headEnd/>
              <a:tailEnd/>
            </a:ln>
            <a:effectLst>
              <a:outerShdw dist="35921" dir="2700000" algn="ctr" rotWithShape="0">
                <a:schemeClr val="tx2"/>
              </a:outerShdw>
            </a:effectLst>
          </p:spPr>
          <p:txBody>
            <a:bodyPr wrap="square">
              <a:prstTxWarp prst="textNoShape">
                <a:avLst/>
              </a:prstTxWarp>
              <a:spAutoFit/>
            </a:bodyPr>
            <a:lstStyle/>
            <a:p>
              <a:pPr algn="ctr" eaLnBrk="0" hangingPunct="0"/>
              <a:r>
                <a:rPr lang="en-US" sz="3200" dirty="0" err="1">
                  <a:solidFill>
                    <a:srgbClr val="B5E8FF"/>
                  </a:solidFill>
                  <a:latin typeface="Tahoma" charset="0"/>
                </a:rPr>
                <a:t>LHCb</a:t>
              </a:r>
              <a:endParaRPr lang="en-US" sz="3200" dirty="0">
                <a:latin typeface="Tahoma" charset="0"/>
              </a:endParaRPr>
            </a:p>
          </p:txBody>
        </p:sp>
        <p:sp>
          <p:nvSpPr>
            <p:cNvPr id="13" name="Text Box 10"/>
            <p:cNvSpPr txBox="1">
              <a:spLocks noChangeArrowheads="1"/>
            </p:cNvSpPr>
            <p:nvPr/>
          </p:nvSpPr>
          <p:spPr bwMode="auto">
            <a:xfrm>
              <a:off x="1382" y="3072"/>
              <a:ext cx="735" cy="342"/>
            </a:xfrm>
            <a:prstGeom prst="rect">
              <a:avLst/>
            </a:prstGeom>
            <a:noFill/>
            <a:ln w="9525">
              <a:noFill/>
              <a:miter lim="800000"/>
              <a:headEnd/>
              <a:tailEnd/>
            </a:ln>
            <a:effectLst>
              <a:outerShdw dist="35921" dir="2700000" algn="ctr" rotWithShape="0">
                <a:schemeClr val="tx2"/>
              </a:outerShdw>
            </a:effectLst>
          </p:spPr>
          <p:txBody>
            <a:bodyPr wrap="square">
              <a:prstTxWarp prst="textNoShape">
                <a:avLst/>
              </a:prstTxWarp>
              <a:spAutoFit/>
            </a:bodyPr>
            <a:lstStyle/>
            <a:p>
              <a:pPr algn="ctr" eaLnBrk="0" hangingPunct="0"/>
              <a:r>
                <a:rPr lang="en-US" sz="3200" dirty="0">
                  <a:solidFill>
                    <a:srgbClr val="B5E8FF"/>
                  </a:solidFill>
                  <a:latin typeface="Tahoma" charset="0"/>
                </a:rPr>
                <a:t>ALICE</a:t>
              </a:r>
              <a:endParaRPr lang="en-US" sz="3200" dirty="0">
                <a:latin typeface="Tahoma" charset="0"/>
              </a:endParaRPr>
            </a:p>
          </p:txBody>
        </p:sp>
      </p:grpSp>
      <p:sp>
        <p:nvSpPr>
          <p:cNvPr id="20484" name="Text Box 5"/>
          <p:cNvSpPr txBox="1">
            <a:spLocks noChangeArrowheads="1"/>
          </p:cNvSpPr>
          <p:nvPr/>
        </p:nvSpPr>
        <p:spPr bwMode="auto">
          <a:xfrm>
            <a:off x="1524001" y="0"/>
            <a:ext cx="4391685" cy="1569660"/>
          </a:xfrm>
          <a:prstGeom prst="rect">
            <a:avLst/>
          </a:prstGeom>
          <a:solidFill>
            <a:schemeClr val="bg1"/>
          </a:solidFill>
          <a:ln w="9525">
            <a:noFill/>
            <a:miter lim="800000"/>
            <a:headEnd/>
            <a:tailEnd/>
          </a:ln>
        </p:spPr>
        <p:txBody>
          <a:bodyPr wrap="none">
            <a:prstTxWarp prst="textNoShape">
              <a:avLst/>
            </a:prstTxWarp>
            <a:spAutoFit/>
          </a:bodyPr>
          <a:lstStyle/>
          <a:p>
            <a:pPr eaLnBrk="0" hangingPunct="0"/>
            <a:r>
              <a:rPr lang="en-US" sz="3200" b="1" i="1" dirty="0">
                <a:solidFill>
                  <a:srgbClr val="000099"/>
                </a:solidFill>
              </a:rPr>
              <a:t>The  LHC machine</a:t>
            </a:r>
          </a:p>
          <a:p>
            <a:pPr eaLnBrk="0" hangingPunct="0"/>
            <a:r>
              <a:rPr lang="en-US" sz="3200" b="1" i="1" dirty="0">
                <a:solidFill>
                  <a:srgbClr val="000099"/>
                </a:solidFill>
              </a:rPr>
              <a:t>Proton-Proton Collisions</a:t>
            </a:r>
          </a:p>
          <a:p>
            <a:pPr eaLnBrk="0" hangingPunct="0"/>
            <a:r>
              <a:rPr lang="en-US" sz="3200" b="1" i="1" dirty="0">
                <a:solidFill>
                  <a:srgbClr val="000099"/>
                </a:solidFill>
              </a:rPr>
              <a:t>Heavy Ion Collisions </a:t>
            </a:r>
          </a:p>
        </p:txBody>
      </p:sp>
      <p:sp>
        <p:nvSpPr>
          <p:cNvPr id="20485" name="Text Box 3"/>
          <p:cNvSpPr txBox="1">
            <a:spLocks noChangeArrowheads="1"/>
          </p:cNvSpPr>
          <p:nvPr/>
        </p:nvSpPr>
        <p:spPr bwMode="auto">
          <a:xfrm>
            <a:off x="1677060" y="5247382"/>
            <a:ext cx="8533741" cy="1569660"/>
          </a:xfrm>
          <a:prstGeom prst="rect">
            <a:avLst/>
          </a:prstGeom>
          <a:solidFill>
            <a:schemeClr val="bg1"/>
          </a:solidFill>
          <a:ln w="9525">
            <a:solidFill>
              <a:srgbClr val="FF0000"/>
            </a:solidFill>
            <a:miter lim="800000"/>
            <a:headEnd/>
            <a:tailEnd/>
          </a:ln>
        </p:spPr>
        <p:txBody>
          <a:bodyPr wrap="square">
            <a:prstTxWarp prst="textNoShape">
              <a:avLst/>
            </a:prstTxWarp>
            <a:spAutoFit/>
          </a:bodyPr>
          <a:lstStyle/>
          <a:p>
            <a:pPr eaLnBrk="0" hangingPunct="0"/>
            <a:r>
              <a:rPr lang="en-US" sz="3200" b="1" i="1" dirty="0">
                <a:solidFill>
                  <a:srgbClr val="FF0000"/>
                </a:solidFill>
              </a:rPr>
              <a:t>The LHC is a 27 km long collider ring housed in a tunnel about 100 </a:t>
            </a:r>
            <a:r>
              <a:rPr lang="en-US" sz="3200" b="1" i="1" dirty="0" err="1">
                <a:solidFill>
                  <a:srgbClr val="FF0000"/>
                </a:solidFill>
              </a:rPr>
              <a:t>m</a:t>
            </a:r>
            <a:r>
              <a:rPr lang="en-US" sz="3200" b="1" i="1" dirty="0">
                <a:solidFill>
                  <a:srgbClr val="FF0000"/>
                </a:solidFill>
              </a:rPr>
              <a:t>  underground near Geneva</a:t>
            </a:r>
          </a:p>
        </p:txBody>
      </p:sp>
      <p:sp>
        <p:nvSpPr>
          <p:cNvPr id="19" name="Slide Number Placeholder 18"/>
          <p:cNvSpPr>
            <a:spLocks noGrp="1"/>
          </p:cNvSpPr>
          <p:nvPr>
            <p:ph type="sldNum" sz="quarter" idx="12"/>
          </p:nvPr>
        </p:nvSpPr>
        <p:spPr/>
        <p:txBody>
          <a:bodyPr/>
          <a:lstStyle/>
          <a:p>
            <a:fld id="{8DFCB2BA-BEF8-3449-99D4-BD0C583CF196}" type="slidenum">
              <a:rPr lang="en-US" smtClean="0"/>
              <a:pPr/>
              <a:t>21</a:t>
            </a:fld>
            <a:endParaRPr lang="en-US"/>
          </a:p>
        </p:txBody>
      </p:sp>
      <p:sp>
        <p:nvSpPr>
          <p:cNvPr id="20" name="Footer Placeholder 19"/>
          <p:cNvSpPr>
            <a:spLocks noGrp="1"/>
          </p:cNvSpPr>
          <p:nvPr>
            <p:ph type="ftr" sz="quarter" idx="11"/>
          </p:nvPr>
        </p:nvSpPr>
        <p:spPr/>
        <p:txBody>
          <a:bodyPr/>
          <a:lstStyle/>
          <a:p>
            <a:r>
              <a:rPr lang="en-US"/>
              <a:t>At BNL  by Dr. Kétévi Assamagan</a:t>
            </a:r>
          </a:p>
        </p:txBody>
      </p:sp>
      <p:sp>
        <p:nvSpPr>
          <p:cNvPr id="3" name="Date Placeholder 2">
            <a:extLst>
              <a:ext uri="{FF2B5EF4-FFF2-40B4-BE49-F238E27FC236}">
                <a16:creationId xmlns:a16="http://schemas.microsoft.com/office/drawing/2014/main" id="{8580E992-EF1C-FE4F-A41B-7C3A674E091B}"/>
              </a:ext>
            </a:extLst>
          </p:cNvPr>
          <p:cNvSpPr>
            <a:spLocks noGrp="1"/>
          </p:cNvSpPr>
          <p:nvPr>
            <p:ph type="dt" sz="half" idx="10"/>
          </p:nvPr>
        </p:nvSpPr>
        <p:spPr/>
        <p:txBody>
          <a:bodyPr/>
          <a:lstStyle/>
          <a:p>
            <a:fld id="{735ED48F-00A4-474C-847C-AE1060192FD2}" type="datetime1">
              <a:rPr lang="en-US" smtClean="0"/>
              <a:t>6/20/19</a:t>
            </a:fld>
            <a:endParaRPr lang="en-US"/>
          </a:p>
        </p:txBody>
      </p:sp>
    </p:spTree>
    <p:extLst>
      <p:ext uri="{BB962C8B-B14F-4D97-AF65-F5344CB8AC3E}">
        <p14:creationId xmlns:p14="http://schemas.microsoft.com/office/powerpoint/2010/main" val="709878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1752600" y="152400"/>
            <a:ext cx="7772400" cy="1200150"/>
          </a:xfrm>
          <a:prstGeom prst="rect">
            <a:avLst/>
          </a:prstGeom>
          <a:solidFill>
            <a:srgbClr val="CCFFCC"/>
          </a:solidFill>
          <a:ln w="9525">
            <a:solidFill>
              <a:schemeClr val="tx1"/>
            </a:solidFill>
            <a:miter lim="800000"/>
            <a:headEnd/>
            <a:tailEnd/>
          </a:ln>
        </p:spPr>
        <p:txBody>
          <a:bodyPr>
            <a:prstTxWarp prst="textNoShape">
              <a:avLst/>
            </a:prstTxWarp>
            <a:spAutoFit/>
          </a:bodyPr>
          <a:lstStyle/>
          <a:p>
            <a:pPr eaLnBrk="0" hangingPunct="0"/>
            <a:r>
              <a:rPr lang="en-US" b="1" dirty="0"/>
              <a:t>pp             </a:t>
            </a:r>
            <a:r>
              <a:rPr lang="en-US" b="1" dirty="0">
                <a:sym typeface="Symbol" charset="2"/>
              </a:rPr>
              <a:t>s = 14 </a:t>
            </a:r>
            <a:r>
              <a:rPr lang="en-US" b="1" dirty="0" err="1">
                <a:sym typeface="Symbol" charset="2"/>
              </a:rPr>
              <a:t>TeV</a:t>
            </a:r>
            <a:r>
              <a:rPr lang="en-US" b="1" dirty="0">
                <a:sym typeface="Symbol" charset="2"/>
              </a:rPr>
              <a:t>          </a:t>
            </a:r>
            <a:r>
              <a:rPr lang="en-US" b="1" dirty="0" err="1">
                <a:sym typeface="Symbol" charset="2"/>
              </a:rPr>
              <a:t>L</a:t>
            </a:r>
            <a:r>
              <a:rPr lang="en-US" b="1" baseline="-25000" dirty="0" err="1">
                <a:sym typeface="Symbol" charset="2"/>
              </a:rPr>
              <a:t>design</a:t>
            </a:r>
            <a:r>
              <a:rPr lang="en-US" b="1" dirty="0">
                <a:sym typeface="Symbol" charset="2"/>
              </a:rPr>
              <a:t> = 10</a:t>
            </a:r>
            <a:r>
              <a:rPr lang="en-US" b="1" baseline="30000" dirty="0">
                <a:sym typeface="Symbol" charset="2"/>
              </a:rPr>
              <a:t>34</a:t>
            </a:r>
            <a:r>
              <a:rPr lang="en-US" b="1" dirty="0">
                <a:sym typeface="Symbol" charset="2"/>
              </a:rPr>
              <a:t> cm</a:t>
            </a:r>
            <a:r>
              <a:rPr lang="en-US" b="1" baseline="30000" dirty="0">
                <a:sym typeface="Symbol" charset="2"/>
              </a:rPr>
              <a:t>-2</a:t>
            </a:r>
            <a:r>
              <a:rPr lang="en-US" b="1" dirty="0">
                <a:sym typeface="Symbol" charset="2"/>
              </a:rPr>
              <a:t> s</a:t>
            </a:r>
            <a:r>
              <a:rPr lang="en-US" b="1" baseline="30000" dirty="0">
                <a:sym typeface="Symbol" charset="2"/>
              </a:rPr>
              <a:t>-1           </a:t>
            </a:r>
            <a:r>
              <a:rPr lang="en-US" b="1" dirty="0">
                <a:sym typeface="Symbol" charset="2"/>
              </a:rPr>
              <a:t>     </a:t>
            </a:r>
            <a:r>
              <a:rPr lang="en-US" sz="1600" b="1" dirty="0">
                <a:sym typeface="Symbol" charset="2"/>
              </a:rPr>
              <a:t>(after 2013)</a:t>
            </a:r>
          </a:p>
          <a:p>
            <a:pPr eaLnBrk="0" hangingPunct="0"/>
            <a:r>
              <a:rPr lang="en-US" b="1" dirty="0">
                <a:sym typeface="Symbol" charset="2"/>
              </a:rPr>
              <a:t>                            7 </a:t>
            </a:r>
            <a:r>
              <a:rPr lang="en-US" b="1" dirty="0" err="1">
                <a:sym typeface="Symbol" charset="2"/>
              </a:rPr>
              <a:t>TeV</a:t>
            </a:r>
            <a:r>
              <a:rPr lang="en-US" b="1" dirty="0">
                <a:sym typeface="Symbol" charset="2"/>
              </a:rPr>
              <a:t>          </a:t>
            </a:r>
            <a:r>
              <a:rPr lang="en-US" b="1" dirty="0" err="1">
                <a:sym typeface="Symbol" charset="2"/>
              </a:rPr>
              <a:t>L</a:t>
            </a:r>
            <a:r>
              <a:rPr lang="en-US" b="1" baseline="-25000" dirty="0" err="1">
                <a:sym typeface="Symbol" charset="2"/>
              </a:rPr>
              <a:t>initial</a:t>
            </a:r>
            <a:r>
              <a:rPr lang="en-US" b="1" baseline="-25000" dirty="0">
                <a:sym typeface="Symbol" charset="2"/>
              </a:rPr>
              <a:t> </a:t>
            </a:r>
            <a:r>
              <a:rPr lang="en-US" b="1" dirty="0">
                <a:sym typeface="Symbol" charset="2"/>
              </a:rPr>
              <a:t> &lt; few x 10</a:t>
            </a:r>
            <a:r>
              <a:rPr lang="en-US" b="1" baseline="30000" dirty="0">
                <a:sym typeface="Symbol" charset="2"/>
              </a:rPr>
              <a:t>33</a:t>
            </a:r>
            <a:r>
              <a:rPr lang="en-US" b="1" dirty="0">
                <a:sym typeface="Symbol" charset="2"/>
              </a:rPr>
              <a:t> cm</a:t>
            </a:r>
            <a:r>
              <a:rPr lang="en-US" b="1" baseline="30000" dirty="0">
                <a:sym typeface="Symbol" charset="2"/>
              </a:rPr>
              <a:t>-2</a:t>
            </a:r>
            <a:r>
              <a:rPr lang="en-US" b="1" dirty="0">
                <a:sym typeface="Symbol" charset="2"/>
              </a:rPr>
              <a:t> s</a:t>
            </a:r>
            <a:r>
              <a:rPr lang="en-US" b="1" baseline="30000" dirty="0">
                <a:sym typeface="Symbol" charset="2"/>
              </a:rPr>
              <a:t>-1 </a:t>
            </a:r>
            <a:r>
              <a:rPr lang="en-US" b="1" dirty="0">
                <a:sym typeface="Symbol" charset="2"/>
              </a:rPr>
              <a:t>  </a:t>
            </a:r>
            <a:r>
              <a:rPr lang="en-US" sz="1600" b="1" dirty="0">
                <a:sym typeface="Symbol" charset="2"/>
              </a:rPr>
              <a:t>(before)</a:t>
            </a:r>
          </a:p>
          <a:p>
            <a:pPr eaLnBrk="0" hangingPunct="0"/>
            <a:endParaRPr lang="en-US" b="1" dirty="0"/>
          </a:p>
          <a:p>
            <a:pPr eaLnBrk="0" hangingPunct="0"/>
            <a:r>
              <a:rPr lang="en-US" b="1" dirty="0"/>
              <a:t>Heavy ions    </a:t>
            </a:r>
            <a:r>
              <a:rPr lang="en-US" sz="1600" b="1" dirty="0"/>
              <a:t>(e.g.  </a:t>
            </a:r>
            <a:r>
              <a:rPr lang="en-US" sz="1600" b="1" dirty="0" err="1"/>
              <a:t>Pb-Pb</a:t>
            </a:r>
            <a:r>
              <a:rPr lang="en-US" sz="1600" b="1" dirty="0"/>
              <a:t>  at </a:t>
            </a:r>
            <a:r>
              <a:rPr lang="en-US" sz="1600" b="1" dirty="0">
                <a:sym typeface="Symbol" charset="2"/>
              </a:rPr>
              <a:t>~ 1150 </a:t>
            </a:r>
            <a:r>
              <a:rPr lang="en-US" sz="1600" b="1" dirty="0" err="1">
                <a:sym typeface="Symbol" charset="2"/>
              </a:rPr>
              <a:t>TeV</a:t>
            </a:r>
            <a:r>
              <a:rPr lang="en-US" sz="1600" b="1" dirty="0">
                <a:sym typeface="Symbol" charset="2"/>
              </a:rPr>
              <a:t>)</a:t>
            </a:r>
          </a:p>
        </p:txBody>
      </p:sp>
      <p:grpSp>
        <p:nvGrpSpPr>
          <p:cNvPr id="2" name="Group 3"/>
          <p:cNvGrpSpPr>
            <a:grpSpLocks/>
          </p:cNvGrpSpPr>
          <p:nvPr/>
        </p:nvGrpSpPr>
        <p:grpSpPr bwMode="auto">
          <a:xfrm>
            <a:off x="1620838" y="1636714"/>
            <a:ext cx="8521700" cy="5038725"/>
            <a:chOff x="61" y="1031"/>
            <a:chExt cx="5368" cy="3174"/>
          </a:xfrm>
        </p:grpSpPr>
        <p:grpSp>
          <p:nvGrpSpPr>
            <p:cNvPr id="3" name="Group 4"/>
            <p:cNvGrpSpPr>
              <a:grpSpLocks/>
            </p:cNvGrpSpPr>
            <p:nvPr/>
          </p:nvGrpSpPr>
          <p:grpSpPr bwMode="auto">
            <a:xfrm>
              <a:off x="432" y="1031"/>
              <a:ext cx="4176" cy="2869"/>
              <a:chOff x="384" y="1019"/>
              <a:chExt cx="4176" cy="2869"/>
            </a:xfrm>
          </p:grpSpPr>
          <p:grpSp>
            <p:nvGrpSpPr>
              <p:cNvPr id="4" name="Group 5"/>
              <p:cNvGrpSpPr>
                <a:grpSpLocks/>
              </p:cNvGrpSpPr>
              <p:nvPr/>
            </p:nvGrpSpPr>
            <p:grpSpPr bwMode="auto">
              <a:xfrm>
                <a:off x="500" y="1019"/>
                <a:ext cx="4060" cy="2869"/>
                <a:chOff x="336" y="720"/>
                <a:chExt cx="4060" cy="2869"/>
              </a:xfrm>
            </p:grpSpPr>
            <p:pic>
              <p:nvPicPr>
                <p:cNvPr id="21524" name="Picture 6" descr="LHCUnderA"/>
                <p:cNvPicPr>
                  <a:picLocks noChangeAspect="1" noChangeArrowheads="1"/>
                </p:cNvPicPr>
                <p:nvPr/>
              </p:nvPicPr>
              <p:blipFill>
                <a:blip r:embed="rId3"/>
                <a:srcRect/>
                <a:stretch>
                  <a:fillRect/>
                </a:stretch>
              </p:blipFill>
              <p:spPr bwMode="auto">
                <a:xfrm>
                  <a:off x="336" y="720"/>
                  <a:ext cx="4060" cy="2869"/>
                </a:xfrm>
                <a:prstGeom prst="rect">
                  <a:avLst/>
                </a:prstGeom>
                <a:noFill/>
                <a:ln w="9525">
                  <a:noFill/>
                  <a:miter lim="800000"/>
                  <a:headEnd/>
                  <a:tailEnd/>
                </a:ln>
              </p:spPr>
            </p:pic>
            <p:sp>
              <p:nvSpPr>
                <p:cNvPr id="21525" name="Text Box 7"/>
                <p:cNvSpPr txBox="1">
                  <a:spLocks noChangeArrowheads="1"/>
                </p:cNvSpPr>
                <p:nvPr/>
              </p:nvSpPr>
              <p:spPr bwMode="auto">
                <a:xfrm>
                  <a:off x="2352" y="1295"/>
                  <a:ext cx="330" cy="145"/>
                </a:xfrm>
                <a:prstGeom prst="rect">
                  <a:avLst/>
                </a:prstGeom>
                <a:noFill/>
                <a:ln w="9525">
                  <a:noFill/>
                  <a:miter lim="800000"/>
                  <a:headEnd/>
                  <a:tailEnd/>
                </a:ln>
              </p:spPr>
              <p:txBody>
                <a:bodyPr wrap="none">
                  <a:prstTxWarp prst="textNoShape">
                    <a:avLst/>
                  </a:prstTxWarp>
                  <a:spAutoFit/>
                </a:bodyPr>
                <a:lstStyle/>
                <a:p>
                  <a:pPr eaLnBrk="0" hangingPunct="0">
                    <a:spcBef>
                      <a:spcPct val="20000"/>
                    </a:spcBef>
                    <a:buClr>
                      <a:srgbClr val="990033"/>
                    </a:buClr>
                    <a:buSzPct val="75000"/>
                    <a:buFont typeface="Monotype Sorts" charset="2"/>
                    <a:buNone/>
                  </a:pPr>
                  <a:r>
                    <a:rPr kumimoji="1" lang="en-US" sz="900" b="1">
                      <a:solidFill>
                        <a:srgbClr val="FF5050"/>
                      </a:solidFill>
                    </a:rPr>
                    <a:t>TOTEM</a:t>
                  </a:r>
                </a:p>
              </p:txBody>
            </p:sp>
          </p:grpSp>
          <p:sp>
            <p:nvSpPr>
              <p:cNvPr id="21521" name="Line 8"/>
              <p:cNvSpPr>
                <a:spLocks noChangeShapeType="1"/>
              </p:cNvSpPr>
              <p:nvPr/>
            </p:nvSpPr>
            <p:spPr bwMode="auto">
              <a:xfrm flipV="1">
                <a:off x="384" y="3120"/>
                <a:ext cx="432" cy="288"/>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sp>
            <p:nvSpPr>
              <p:cNvPr id="21522" name="Line 9"/>
              <p:cNvSpPr>
                <a:spLocks noChangeShapeType="1"/>
              </p:cNvSpPr>
              <p:nvPr/>
            </p:nvSpPr>
            <p:spPr bwMode="auto">
              <a:xfrm flipH="1" flipV="1">
                <a:off x="3456" y="3552"/>
                <a:ext cx="48" cy="336"/>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sp>
            <p:nvSpPr>
              <p:cNvPr id="21523" name="Rectangle 10"/>
              <p:cNvSpPr>
                <a:spLocks noChangeArrowheads="1"/>
              </p:cNvSpPr>
              <p:nvPr/>
            </p:nvSpPr>
            <p:spPr bwMode="auto">
              <a:xfrm>
                <a:off x="624" y="1152"/>
                <a:ext cx="864" cy="240"/>
              </a:xfrm>
              <a:prstGeom prst="rect">
                <a:avLst/>
              </a:prstGeom>
              <a:solidFill>
                <a:schemeClr val="bg1"/>
              </a:solidFill>
              <a:ln w="9525">
                <a:noFill/>
                <a:miter lim="800000"/>
                <a:headEnd/>
                <a:tailEnd/>
              </a:ln>
            </p:spPr>
            <p:txBody>
              <a:bodyPr wrap="none" anchor="ctr">
                <a:prstTxWarp prst="textNoShape">
                  <a:avLst/>
                </a:prstTxWarp>
              </a:bodyPr>
              <a:lstStyle/>
              <a:p>
                <a:endParaRPr lang="en-GB"/>
              </a:p>
            </p:txBody>
          </p:sp>
        </p:grpSp>
        <p:sp>
          <p:nvSpPr>
            <p:cNvPr id="21513" name="Text Box 11"/>
            <p:cNvSpPr txBox="1">
              <a:spLocks noChangeArrowheads="1"/>
            </p:cNvSpPr>
            <p:nvPr/>
          </p:nvSpPr>
          <p:spPr bwMode="auto">
            <a:xfrm>
              <a:off x="61" y="3405"/>
              <a:ext cx="706" cy="368"/>
            </a:xfrm>
            <a:prstGeom prst="rect">
              <a:avLst/>
            </a:prstGeom>
            <a:solidFill>
              <a:srgbClr val="FFFF99"/>
            </a:solidFill>
            <a:ln w="9525">
              <a:solidFill>
                <a:schemeClr val="tx1"/>
              </a:solidFill>
              <a:miter lim="800000"/>
              <a:headEnd/>
              <a:tailEnd/>
            </a:ln>
          </p:spPr>
          <p:txBody>
            <a:bodyPr wrap="none">
              <a:prstTxWarp prst="textNoShape">
                <a:avLst/>
              </a:prstTxWarp>
              <a:spAutoFit/>
            </a:bodyPr>
            <a:lstStyle/>
            <a:p>
              <a:pPr eaLnBrk="0" hangingPunct="0"/>
              <a:r>
                <a:rPr lang="en-US" sz="1600" b="1"/>
                <a:t>ALICE: </a:t>
              </a:r>
            </a:p>
            <a:p>
              <a:pPr eaLnBrk="0" hangingPunct="0"/>
              <a:r>
                <a:rPr lang="en-US" sz="1600" b="1"/>
                <a:t>Heavy Ions</a:t>
              </a:r>
            </a:p>
          </p:txBody>
        </p:sp>
        <p:sp>
          <p:nvSpPr>
            <p:cNvPr id="21514" name="Rectangle 12"/>
            <p:cNvSpPr>
              <a:spLocks noChangeArrowheads="1"/>
            </p:cNvSpPr>
            <p:nvPr/>
          </p:nvSpPr>
          <p:spPr bwMode="auto">
            <a:xfrm>
              <a:off x="3216" y="1116"/>
              <a:ext cx="1200" cy="240"/>
            </a:xfrm>
            <a:prstGeom prst="rect">
              <a:avLst/>
            </a:prstGeom>
            <a:solidFill>
              <a:schemeClr val="bg1"/>
            </a:solidFill>
            <a:ln w="9525">
              <a:noFill/>
              <a:miter lim="800000"/>
              <a:headEnd/>
              <a:tailEnd/>
            </a:ln>
          </p:spPr>
          <p:txBody>
            <a:bodyPr wrap="none" anchor="ctr">
              <a:prstTxWarp prst="textNoShape">
                <a:avLst/>
              </a:prstTxWarp>
            </a:bodyPr>
            <a:lstStyle/>
            <a:p>
              <a:endParaRPr lang="en-GB"/>
            </a:p>
          </p:txBody>
        </p:sp>
        <p:sp>
          <p:nvSpPr>
            <p:cNvPr id="7181" name="Text Box 13"/>
            <p:cNvSpPr txBox="1">
              <a:spLocks noChangeArrowheads="1"/>
            </p:cNvSpPr>
            <p:nvPr/>
          </p:nvSpPr>
          <p:spPr bwMode="auto">
            <a:xfrm>
              <a:off x="4391" y="1245"/>
              <a:ext cx="1038" cy="368"/>
            </a:xfrm>
            <a:prstGeom prst="rect">
              <a:avLst/>
            </a:prstGeom>
            <a:solidFill>
              <a:srgbClr val="FFFF99"/>
            </a:solidFill>
            <a:ln w="9525">
              <a:solidFill>
                <a:schemeClr val="tx1"/>
              </a:solidFill>
              <a:miter lim="800000"/>
              <a:headEnd/>
              <a:tailEnd/>
            </a:ln>
            <a:effectLst>
              <a:outerShdw dist="107763" dir="18900000" algn="ctr" rotWithShape="0">
                <a:schemeClr val="bg2"/>
              </a:outerShdw>
            </a:effectLst>
          </p:spPr>
          <p:txBody>
            <a:bodyPr wrap="none">
              <a:spAutoFit/>
            </a:bodyPr>
            <a:lstStyle/>
            <a:p>
              <a:pPr eaLnBrk="0" hangingPunct="0">
                <a:defRPr/>
              </a:pPr>
              <a:r>
                <a:rPr lang="en-US" sz="1600" b="1" dirty="0"/>
                <a:t>ATLAS and  CMS:</a:t>
              </a:r>
            </a:p>
            <a:p>
              <a:pPr eaLnBrk="0" hangingPunct="0">
                <a:defRPr/>
              </a:pPr>
              <a:r>
                <a:rPr lang="en-US" sz="1600" b="1" dirty="0"/>
                <a:t>general purpose</a:t>
              </a:r>
            </a:p>
          </p:txBody>
        </p:sp>
        <p:sp>
          <p:nvSpPr>
            <p:cNvPr id="21516" name="Line 14"/>
            <p:cNvSpPr>
              <a:spLocks noChangeShapeType="1"/>
            </p:cNvSpPr>
            <p:nvPr/>
          </p:nvSpPr>
          <p:spPr bwMode="auto">
            <a:xfrm flipH="1">
              <a:off x="3408" y="1452"/>
              <a:ext cx="912" cy="0"/>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sp>
          <p:nvSpPr>
            <p:cNvPr id="21517" name="Line 15"/>
            <p:cNvSpPr>
              <a:spLocks noChangeShapeType="1"/>
            </p:cNvSpPr>
            <p:nvPr/>
          </p:nvSpPr>
          <p:spPr bwMode="auto">
            <a:xfrm flipH="1">
              <a:off x="2544" y="1692"/>
              <a:ext cx="2112" cy="1344"/>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sp>
          <p:nvSpPr>
            <p:cNvPr id="21518" name="Text Box 16"/>
            <p:cNvSpPr txBox="1">
              <a:spLocks noChangeArrowheads="1"/>
            </p:cNvSpPr>
            <p:nvPr/>
          </p:nvSpPr>
          <p:spPr bwMode="auto">
            <a:xfrm>
              <a:off x="1536" y="2013"/>
              <a:ext cx="1749" cy="368"/>
            </a:xfrm>
            <a:prstGeom prst="rect">
              <a:avLst/>
            </a:prstGeom>
            <a:solidFill>
              <a:srgbClr val="99FF66"/>
            </a:solidFill>
            <a:ln w="9525">
              <a:solidFill>
                <a:schemeClr val="tx1"/>
              </a:solidFill>
              <a:miter lim="800000"/>
              <a:headEnd/>
              <a:tailEnd/>
            </a:ln>
          </p:spPr>
          <p:txBody>
            <a:bodyPr wrap="none">
              <a:prstTxWarp prst="textNoShape">
                <a:avLst/>
              </a:prstTxWarp>
              <a:spAutoFit/>
            </a:bodyPr>
            <a:lstStyle/>
            <a:p>
              <a:pPr eaLnBrk="0" hangingPunct="0"/>
              <a:r>
                <a:rPr lang="en-US" sz="1600" b="1"/>
                <a:t>LHC 27 km ring (previously </a:t>
              </a:r>
            </a:p>
            <a:p>
              <a:pPr eaLnBrk="0" hangingPunct="0"/>
              <a:r>
                <a:rPr lang="en-US" sz="1600" b="1"/>
                <a:t>used for the LEP e</a:t>
              </a:r>
              <a:r>
                <a:rPr lang="en-US" sz="1600" b="1" baseline="30000"/>
                <a:t>+</a:t>
              </a:r>
              <a:r>
                <a:rPr lang="en-US" sz="1600" b="1"/>
                <a:t>e</a:t>
              </a:r>
              <a:r>
                <a:rPr lang="en-US" sz="1600" b="1" baseline="30000"/>
                <a:t>-</a:t>
              </a:r>
              <a:r>
                <a:rPr lang="en-US" sz="1600" b="1"/>
                <a:t> collider) </a:t>
              </a:r>
            </a:p>
          </p:txBody>
        </p:sp>
        <p:sp>
          <p:nvSpPr>
            <p:cNvPr id="21519" name="Text Box 17"/>
            <p:cNvSpPr txBox="1">
              <a:spLocks noChangeArrowheads="1"/>
            </p:cNvSpPr>
            <p:nvPr/>
          </p:nvSpPr>
          <p:spPr bwMode="auto">
            <a:xfrm>
              <a:off x="3072" y="3837"/>
              <a:ext cx="1330" cy="368"/>
            </a:xfrm>
            <a:prstGeom prst="rect">
              <a:avLst/>
            </a:prstGeom>
            <a:solidFill>
              <a:srgbClr val="FFFF99"/>
            </a:solidFill>
            <a:ln w="9525">
              <a:solidFill>
                <a:schemeClr val="tx1"/>
              </a:solidFill>
              <a:miter lim="800000"/>
              <a:headEnd/>
              <a:tailEnd/>
            </a:ln>
          </p:spPr>
          <p:txBody>
            <a:bodyPr wrap="none">
              <a:prstTxWarp prst="textNoShape">
                <a:avLst/>
              </a:prstTxWarp>
              <a:spAutoFit/>
            </a:bodyPr>
            <a:lstStyle/>
            <a:p>
              <a:pPr eaLnBrk="0" hangingPunct="0"/>
              <a:r>
                <a:rPr lang="en-US" sz="1600" b="1"/>
                <a:t>LHCb: </a:t>
              </a:r>
            </a:p>
            <a:p>
              <a:pPr eaLnBrk="0" hangingPunct="0"/>
              <a:r>
                <a:rPr lang="en-US" sz="1600" b="1"/>
                <a:t>B-physics, CP-violation</a:t>
              </a:r>
            </a:p>
          </p:txBody>
        </p:sp>
      </p:grpSp>
      <p:sp>
        <p:nvSpPr>
          <p:cNvPr id="23" name="Text Box 17"/>
          <p:cNvSpPr txBox="1">
            <a:spLocks noChangeArrowheads="1"/>
          </p:cNvSpPr>
          <p:nvPr/>
        </p:nvSpPr>
        <p:spPr bwMode="auto">
          <a:xfrm>
            <a:off x="8380414" y="4572001"/>
            <a:ext cx="2114681" cy="1384995"/>
          </a:xfrm>
          <a:prstGeom prst="rect">
            <a:avLst/>
          </a:prstGeom>
          <a:solidFill>
            <a:schemeClr val="accent5">
              <a:lumMod val="20000"/>
              <a:lumOff val="80000"/>
            </a:schemeClr>
          </a:solidFill>
          <a:ln w="9525">
            <a:solidFill>
              <a:schemeClr val="tx1"/>
            </a:solidFill>
            <a:miter lim="800000"/>
            <a:headEnd/>
            <a:tailEnd/>
          </a:ln>
        </p:spPr>
        <p:txBody>
          <a:bodyPr wrap="none">
            <a:spAutoFit/>
          </a:bodyPr>
          <a:lstStyle/>
          <a:p>
            <a:pPr eaLnBrk="0" hangingPunct="0">
              <a:defRPr/>
            </a:pPr>
            <a:r>
              <a:rPr lang="en-US" sz="1400" b="1" dirty="0">
                <a:latin typeface="Arial" pitchFamily="34" charset="0"/>
              </a:rPr>
              <a:t>Plus 3 much smaller </a:t>
            </a:r>
          </a:p>
          <a:p>
            <a:pPr eaLnBrk="0" hangingPunct="0">
              <a:defRPr/>
            </a:pPr>
            <a:r>
              <a:rPr lang="en-US" sz="1400" b="1" dirty="0">
                <a:latin typeface="Arial" pitchFamily="34" charset="0"/>
              </a:rPr>
              <a:t>experiments with very </a:t>
            </a:r>
          </a:p>
          <a:p>
            <a:pPr eaLnBrk="0" hangingPunct="0">
              <a:defRPr/>
            </a:pPr>
            <a:r>
              <a:rPr lang="en-US" sz="1400" b="1" dirty="0">
                <a:latin typeface="Arial" pitchFamily="34" charset="0"/>
              </a:rPr>
              <a:t>forward detectors at</a:t>
            </a:r>
          </a:p>
          <a:p>
            <a:pPr eaLnBrk="0" hangingPunct="0">
              <a:defRPr/>
            </a:pPr>
            <a:r>
              <a:rPr lang="en-US" sz="1400" b="1" dirty="0">
                <a:latin typeface="Arial" pitchFamily="34" charset="0"/>
              </a:rPr>
              <a:t>Point-1:     </a:t>
            </a:r>
            <a:r>
              <a:rPr lang="en-US" sz="1400" b="1" dirty="0" err="1">
                <a:latin typeface="Arial" pitchFamily="34" charset="0"/>
              </a:rPr>
              <a:t>LHCf</a:t>
            </a:r>
            <a:endParaRPr lang="en-US" sz="1400" b="1" dirty="0">
              <a:latin typeface="Arial" pitchFamily="34" charset="0"/>
            </a:endParaRPr>
          </a:p>
          <a:p>
            <a:pPr eaLnBrk="0" hangingPunct="0">
              <a:defRPr/>
            </a:pPr>
            <a:r>
              <a:rPr lang="en-US" sz="1400" b="1" dirty="0">
                <a:latin typeface="Arial" pitchFamily="34" charset="0"/>
              </a:rPr>
              <a:t>Point-5:     Totem</a:t>
            </a:r>
          </a:p>
          <a:p>
            <a:pPr eaLnBrk="0" hangingPunct="0">
              <a:defRPr/>
            </a:pPr>
            <a:r>
              <a:rPr lang="en-US" sz="1400" b="1" dirty="0">
                <a:latin typeface="Arial" pitchFamily="34" charset="0"/>
              </a:rPr>
              <a:t>… </a:t>
            </a:r>
          </a:p>
        </p:txBody>
      </p:sp>
      <p:sp>
        <p:nvSpPr>
          <p:cNvPr id="22" name="Slide Number Placeholder 21"/>
          <p:cNvSpPr>
            <a:spLocks noGrp="1"/>
          </p:cNvSpPr>
          <p:nvPr>
            <p:ph type="sldNum" sz="quarter" idx="12"/>
          </p:nvPr>
        </p:nvSpPr>
        <p:spPr/>
        <p:txBody>
          <a:bodyPr/>
          <a:lstStyle/>
          <a:p>
            <a:fld id="{636965B8-B763-8D4E-85D5-A5E402DC1B14}" type="slidenum">
              <a:rPr lang="en-US"/>
              <a:pPr/>
              <a:t>22</a:t>
            </a:fld>
            <a:endParaRPr lang="en-US"/>
          </a:p>
        </p:txBody>
      </p:sp>
    </p:spTree>
    <p:extLst>
      <p:ext uri="{BB962C8B-B14F-4D97-AF65-F5344CB8AC3E}">
        <p14:creationId xmlns:p14="http://schemas.microsoft.com/office/powerpoint/2010/main" val="3964204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atlas_underground_joao_small"/>
          <p:cNvPicPr>
            <a:picLocks noChangeAspect="1" noChangeArrowheads="1"/>
          </p:cNvPicPr>
          <p:nvPr/>
        </p:nvPicPr>
        <p:blipFill>
          <a:blip r:embed="rId3"/>
          <a:srcRect/>
          <a:stretch>
            <a:fillRect/>
          </a:stretch>
        </p:blipFill>
        <p:spPr bwMode="auto">
          <a:xfrm>
            <a:off x="6248400" y="3124200"/>
            <a:ext cx="4419600" cy="3314700"/>
          </a:xfrm>
          <a:prstGeom prst="rect">
            <a:avLst/>
          </a:prstGeom>
          <a:noFill/>
          <a:ln w="9525">
            <a:noFill/>
            <a:miter lim="800000"/>
            <a:headEnd/>
            <a:tailEnd/>
          </a:ln>
        </p:spPr>
      </p:pic>
      <p:pic>
        <p:nvPicPr>
          <p:cNvPr id="81923" name="Picture 3" descr="LHCU31~1"/>
          <p:cNvPicPr>
            <a:picLocks noChangeAspect="1" noChangeArrowheads="1"/>
          </p:cNvPicPr>
          <p:nvPr/>
        </p:nvPicPr>
        <p:blipFill>
          <a:blip r:embed="rId4"/>
          <a:srcRect/>
          <a:stretch>
            <a:fillRect/>
          </a:stretch>
        </p:blipFill>
        <p:spPr bwMode="auto">
          <a:xfrm>
            <a:off x="1524000" y="152400"/>
            <a:ext cx="4724400" cy="3327400"/>
          </a:xfrm>
          <a:prstGeom prst="rect">
            <a:avLst/>
          </a:prstGeom>
          <a:noFill/>
          <a:ln w="9525">
            <a:noFill/>
            <a:miter lim="800000"/>
            <a:headEnd/>
            <a:tailEnd/>
          </a:ln>
        </p:spPr>
      </p:pic>
      <p:sp>
        <p:nvSpPr>
          <p:cNvPr id="81924" name="Text Box 4"/>
          <p:cNvSpPr txBox="1">
            <a:spLocks noChangeArrowheads="1"/>
          </p:cNvSpPr>
          <p:nvPr/>
        </p:nvSpPr>
        <p:spPr bwMode="auto">
          <a:xfrm>
            <a:off x="6172201" y="152400"/>
            <a:ext cx="4495799" cy="1077218"/>
          </a:xfrm>
          <a:prstGeom prst="rect">
            <a:avLst/>
          </a:prstGeom>
          <a:noFill/>
          <a:ln w="9525">
            <a:noFill/>
            <a:miter lim="800000"/>
            <a:headEnd/>
            <a:tailEnd/>
          </a:ln>
        </p:spPr>
        <p:txBody>
          <a:bodyPr wrap="square">
            <a:prstTxWarp prst="textNoShape">
              <a:avLst/>
            </a:prstTxWarp>
            <a:spAutoFit/>
          </a:bodyPr>
          <a:lstStyle/>
          <a:p>
            <a:pPr eaLnBrk="0" hangingPunct="0"/>
            <a:r>
              <a:rPr lang="en-US" sz="3200" b="1" i="1" dirty="0">
                <a:solidFill>
                  <a:srgbClr val="000099"/>
                </a:solidFill>
                <a:ea typeface="Arial" charset="0"/>
                <a:cs typeface="Arial" charset="0"/>
              </a:rPr>
              <a:t>The Underground Cavern for the ATLAS Detector</a:t>
            </a:r>
          </a:p>
        </p:txBody>
      </p:sp>
      <p:sp>
        <p:nvSpPr>
          <p:cNvPr id="81925" name="Text Box 5"/>
          <p:cNvSpPr txBox="1">
            <a:spLocks noChangeArrowheads="1"/>
          </p:cNvSpPr>
          <p:nvPr/>
        </p:nvSpPr>
        <p:spPr bwMode="auto">
          <a:xfrm>
            <a:off x="7162801" y="1554540"/>
            <a:ext cx="3292889" cy="1569660"/>
          </a:xfrm>
          <a:prstGeom prst="rect">
            <a:avLst/>
          </a:prstGeom>
          <a:noFill/>
          <a:ln w="9525">
            <a:noFill/>
            <a:miter lim="800000"/>
            <a:headEnd/>
            <a:tailEnd/>
          </a:ln>
        </p:spPr>
        <p:txBody>
          <a:bodyPr wrap="none">
            <a:prstTxWarp prst="textNoShape">
              <a:avLst/>
            </a:prstTxWarp>
            <a:spAutoFit/>
          </a:bodyPr>
          <a:lstStyle/>
          <a:p>
            <a:pPr eaLnBrk="0" hangingPunct="0"/>
            <a:r>
              <a:rPr lang="en-US" sz="3200" b="1" dirty="0">
                <a:solidFill>
                  <a:srgbClr val="008000"/>
                </a:solidFill>
                <a:ea typeface="Arial" charset="0"/>
                <a:cs typeface="Arial" charset="0"/>
              </a:rPr>
              <a:t>Length 	= 55 </a:t>
            </a:r>
            <a:r>
              <a:rPr lang="en-US" sz="3200" b="1" dirty="0" err="1">
                <a:solidFill>
                  <a:srgbClr val="008000"/>
                </a:solidFill>
                <a:ea typeface="Arial" charset="0"/>
                <a:cs typeface="Arial" charset="0"/>
              </a:rPr>
              <a:t>m</a:t>
            </a:r>
            <a:endParaRPr lang="en-US" sz="3200" b="1" dirty="0">
              <a:solidFill>
                <a:srgbClr val="008000"/>
              </a:solidFill>
              <a:ea typeface="Arial" charset="0"/>
              <a:cs typeface="Arial" charset="0"/>
            </a:endParaRPr>
          </a:p>
          <a:p>
            <a:pPr eaLnBrk="0" hangingPunct="0"/>
            <a:r>
              <a:rPr lang="en-US" sz="3200" b="1" dirty="0">
                <a:solidFill>
                  <a:srgbClr val="008000"/>
                </a:solidFill>
                <a:ea typeface="Arial" charset="0"/>
                <a:cs typeface="Arial" charset="0"/>
              </a:rPr>
              <a:t>Width	= 32 </a:t>
            </a:r>
            <a:r>
              <a:rPr lang="en-US" sz="3200" b="1" dirty="0" err="1">
                <a:solidFill>
                  <a:srgbClr val="008000"/>
                </a:solidFill>
                <a:ea typeface="Arial" charset="0"/>
                <a:cs typeface="Arial" charset="0"/>
              </a:rPr>
              <a:t>m</a:t>
            </a:r>
            <a:endParaRPr lang="en-US" sz="3200" b="1" dirty="0">
              <a:solidFill>
                <a:srgbClr val="008000"/>
              </a:solidFill>
              <a:ea typeface="Arial" charset="0"/>
              <a:cs typeface="Arial" charset="0"/>
            </a:endParaRPr>
          </a:p>
          <a:p>
            <a:pPr eaLnBrk="0" hangingPunct="0"/>
            <a:r>
              <a:rPr lang="en-US" sz="3200" b="1" dirty="0">
                <a:solidFill>
                  <a:srgbClr val="008000"/>
                </a:solidFill>
                <a:ea typeface="Arial" charset="0"/>
                <a:cs typeface="Arial" charset="0"/>
              </a:rPr>
              <a:t>Height	= 35 </a:t>
            </a:r>
            <a:r>
              <a:rPr lang="en-US" sz="3200" b="1" dirty="0" err="1">
                <a:solidFill>
                  <a:srgbClr val="008000"/>
                </a:solidFill>
                <a:ea typeface="Arial" charset="0"/>
                <a:cs typeface="Arial" charset="0"/>
              </a:rPr>
              <a:t>m</a:t>
            </a:r>
            <a:endParaRPr lang="en-US" sz="3200" b="1" dirty="0">
              <a:solidFill>
                <a:srgbClr val="008000"/>
              </a:solidFill>
              <a:ea typeface="Arial" charset="0"/>
              <a:cs typeface="Arial" charset="0"/>
            </a:endParaRPr>
          </a:p>
        </p:txBody>
      </p:sp>
      <p:sp>
        <p:nvSpPr>
          <p:cNvPr id="81926" name="Text Box 6"/>
          <p:cNvSpPr txBox="1">
            <a:spLocks noChangeArrowheads="1"/>
          </p:cNvSpPr>
          <p:nvPr/>
        </p:nvSpPr>
        <p:spPr bwMode="auto">
          <a:xfrm>
            <a:off x="9311331" y="4508213"/>
            <a:ext cx="1269899" cy="584775"/>
          </a:xfrm>
          <a:prstGeom prst="rect">
            <a:avLst/>
          </a:prstGeom>
          <a:solidFill>
            <a:schemeClr val="bg1"/>
          </a:solidFill>
          <a:ln w="9525">
            <a:noFill/>
            <a:miter lim="800000"/>
            <a:headEnd/>
            <a:tailEnd/>
          </a:ln>
        </p:spPr>
        <p:txBody>
          <a:bodyPr wrap="none">
            <a:prstTxWarp prst="textNoShape">
              <a:avLst/>
            </a:prstTxWarp>
            <a:spAutoFit/>
          </a:bodyPr>
          <a:lstStyle/>
          <a:p>
            <a:r>
              <a:rPr lang="en-US" sz="3200" b="1" dirty="0">
                <a:solidFill>
                  <a:srgbClr val="000099"/>
                </a:solidFill>
                <a:ea typeface="Arial" charset="0"/>
                <a:cs typeface="Arial" charset="0"/>
              </a:rPr>
              <a:t>Side A</a:t>
            </a:r>
          </a:p>
        </p:txBody>
      </p:sp>
      <p:sp>
        <p:nvSpPr>
          <p:cNvPr id="81927" name="Text Box 7"/>
          <p:cNvSpPr txBox="1">
            <a:spLocks noChangeArrowheads="1"/>
          </p:cNvSpPr>
          <p:nvPr/>
        </p:nvSpPr>
        <p:spPr bwMode="auto">
          <a:xfrm>
            <a:off x="6327602" y="4800601"/>
            <a:ext cx="1287532" cy="584775"/>
          </a:xfrm>
          <a:prstGeom prst="rect">
            <a:avLst/>
          </a:prstGeom>
          <a:solidFill>
            <a:schemeClr val="bg1"/>
          </a:solidFill>
          <a:ln w="9525">
            <a:noFill/>
            <a:miter lim="800000"/>
            <a:headEnd/>
            <a:tailEnd/>
          </a:ln>
        </p:spPr>
        <p:txBody>
          <a:bodyPr wrap="none">
            <a:prstTxWarp prst="textNoShape">
              <a:avLst/>
            </a:prstTxWarp>
            <a:spAutoFit/>
          </a:bodyPr>
          <a:lstStyle/>
          <a:p>
            <a:r>
              <a:rPr lang="en-US" sz="3200" b="1" dirty="0">
                <a:solidFill>
                  <a:srgbClr val="000099"/>
                </a:solidFill>
                <a:ea typeface="Arial" charset="0"/>
                <a:cs typeface="Arial" charset="0"/>
              </a:rPr>
              <a:t>Side C</a:t>
            </a:r>
          </a:p>
        </p:txBody>
      </p:sp>
      <p:pic>
        <p:nvPicPr>
          <p:cNvPr id="81928" name="Picture 8" descr="Point1"/>
          <p:cNvPicPr>
            <a:picLocks noChangeAspect="1" noChangeArrowheads="1"/>
          </p:cNvPicPr>
          <p:nvPr/>
        </p:nvPicPr>
        <p:blipFill>
          <a:blip r:embed="rId5"/>
          <a:srcRect/>
          <a:stretch>
            <a:fillRect/>
          </a:stretch>
        </p:blipFill>
        <p:spPr bwMode="auto">
          <a:xfrm>
            <a:off x="1524000" y="3886200"/>
            <a:ext cx="4648200" cy="2286000"/>
          </a:xfrm>
          <a:prstGeom prst="rect">
            <a:avLst/>
          </a:prstGeom>
          <a:noFill/>
          <a:ln w="9525">
            <a:noFill/>
            <a:miter lim="800000"/>
            <a:headEnd/>
            <a:tailEnd/>
          </a:ln>
        </p:spPr>
      </p:pic>
      <p:sp>
        <p:nvSpPr>
          <p:cNvPr id="81929" name="Text Box 9"/>
          <p:cNvSpPr txBox="1">
            <a:spLocks noChangeArrowheads="1"/>
          </p:cNvSpPr>
          <p:nvPr/>
        </p:nvSpPr>
        <p:spPr bwMode="auto">
          <a:xfrm>
            <a:off x="4648201" y="5587425"/>
            <a:ext cx="1269899" cy="584775"/>
          </a:xfrm>
          <a:prstGeom prst="rect">
            <a:avLst/>
          </a:prstGeom>
          <a:solidFill>
            <a:schemeClr val="bg1"/>
          </a:solidFill>
          <a:ln w="9525">
            <a:noFill/>
            <a:miter lim="800000"/>
            <a:headEnd/>
            <a:tailEnd/>
          </a:ln>
        </p:spPr>
        <p:txBody>
          <a:bodyPr wrap="none">
            <a:prstTxWarp prst="textNoShape">
              <a:avLst/>
            </a:prstTxWarp>
            <a:spAutoFit/>
          </a:bodyPr>
          <a:lstStyle/>
          <a:p>
            <a:r>
              <a:rPr lang="en-US" sz="3200" b="1">
                <a:solidFill>
                  <a:srgbClr val="000099"/>
                </a:solidFill>
                <a:ea typeface="Arial" charset="0"/>
                <a:cs typeface="Arial" charset="0"/>
              </a:rPr>
              <a:t>Side A</a:t>
            </a:r>
          </a:p>
        </p:txBody>
      </p:sp>
      <p:sp>
        <p:nvSpPr>
          <p:cNvPr id="81930" name="Text Box 10"/>
          <p:cNvSpPr txBox="1">
            <a:spLocks noChangeArrowheads="1"/>
          </p:cNvSpPr>
          <p:nvPr/>
        </p:nvSpPr>
        <p:spPr bwMode="auto">
          <a:xfrm>
            <a:off x="4681062" y="3923437"/>
            <a:ext cx="1287532" cy="584775"/>
          </a:xfrm>
          <a:prstGeom prst="rect">
            <a:avLst/>
          </a:prstGeom>
          <a:solidFill>
            <a:schemeClr val="bg1"/>
          </a:solidFill>
          <a:ln w="9525">
            <a:noFill/>
            <a:miter lim="800000"/>
            <a:headEnd/>
            <a:tailEnd/>
          </a:ln>
        </p:spPr>
        <p:txBody>
          <a:bodyPr wrap="none">
            <a:prstTxWarp prst="textNoShape">
              <a:avLst/>
            </a:prstTxWarp>
            <a:spAutoFit/>
          </a:bodyPr>
          <a:lstStyle/>
          <a:p>
            <a:r>
              <a:rPr lang="en-US" sz="3200" b="1" dirty="0">
                <a:solidFill>
                  <a:srgbClr val="000099"/>
                </a:solidFill>
                <a:ea typeface="Arial" charset="0"/>
                <a:cs typeface="Arial" charset="0"/>
              </a:rPr>
              <a:t>Side C</a:t>
            </a:r>
          </a:p>
        </p:txBody>
      </p:sp>
      <p:sp>
        <p:nvSpPr>
          <p:cNvPr id="16" name="Slide Number Placeholder 15"/>
          <p:cNvSpPr>
            <a:spLocks noGrp="1"/>
          </p:cNvSpPr>
          <p:nvPr>
            <p:ph type="sldNum" sz="quarter" idx="12"/>
          </p:nvPr>
        </p:nvSpPr>
        <p:spPr/>
        <p:txBody>
          <a:bodyPr/>
          <a:lstStyle/>
          <a:p>
            <a:fld id="{8DFCB2BA-BEF8-3449-99D4-BD0C583CF196}" type="slidenum">
              <a:rPr lang="en-US" smtClean="0"/>
              <a:pPr/>
              <a:t>23</a:t>
            </a:fld>
            <a:endParaRPr lang="en-US"/>
          </a:p>
        </p:txBody>
      </p:sp>
      <p:sp>
        <p:nvSpPr>
          <p:cNvPr id="18" name="Footer Placeholder 17"/>
          <p:cNvSpPr>
            <a:spLocks noGrp="1"/>
          </p:cNvSpPr>
          <p:nvPr>
            <p:ph type="ftr" sz="quarter" idx="11"/>
          </p:nvPr>
        </p:nvSpPr>
        <p:spPr/>
        <p:txBody>
          <a:bodyPr/>
          <a:lstStyle/>
          <a:p>
            <a:r>
              <a:rPr lang="en-US"/>
              <a:t>At BNL  by Dr. Kétévi Assamagan</a:t>
            </a:r>
          </a:p>
        </p:txBody>
      </p:sp>
      <p:sp>
        <p:nvSpPr>
          <p:cNvPr id="2" name="Date Placeholder 1">
            <a:extLst>
              <a:ext uri="{FF2B5EF4-FFF2-40B4-BE49-F238E27FC236}">
                <a16:creationId xmlns:a16="http://schemas.microsoft.com/office/drawing/2014/main" id="{36F7D2E4-945B-D349-81AF-4C8EE9A3628A}"/>
              </a:ext>
            </a:extLst>
          </p:cNvPr>
          <p:cNvSpPr>
            <a:spLocks noGrp="1"/>
          </p:cNvSpPr>
          <p:nvPr>
            <p:ph type="dt" sz="half" idx="10"/>
          </p:nvPr>
        </p:nvSpPr>
        <p:spPr/>
        <p:txBody>
          <a:bodyPr/>
          <a:lstStyle/>
          <a:p>
            <a:fld id="{C09D867E-64A3-DA4F-BB8A-BEC877453A6E}" type="datetime1">
              <a:rPr lang="en-US" smtClean="0"/>
              <a:t>6/20/19</a:t>
            </a:fld>
            <a:endParaRPr lang="en-US"/>
          </a:p>
        </p:txBody>
      </p:sp>
    </p:spTree>
    <p:extLst>
      <p:ext uri="{BB962C8B-B14F-4D97-AF65-F5344CB8AC3E}">
        <p14:creationId xmlns:p14="http://schemas.microsoft.com/office/powerpoint/2010/main" val="194613103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a:xfrm>
            <a:off x="4357264" y="153608"/>
            <a:ext cx="5998592" cy="862043"/>
          </a:xfrm>
        </p:spPr>
        <p:txBody>
          <a:bodyPr>
            <a:normAutofit fontScale="90000"/>
          </a:bodyPr>
          <a:lstStyle/>
          <a:p>
            <a:r>
              <a:rPr lang="es-ES_tradnl" sz="3600" b="1" i="1" dirty="0">
                <a:solidFill>
                  <a:srgbClr val="C00000"/>
                </a:solidFill>
                <a:latin typeface="Arial" charset="0"/>
                <a:ea typeface="Arial" charset="0"/>
                <a:cs typeface="Arial" charset="0"/>
              </a:rPr>
              <a:t>ATLAS Detector at </a:t>
            </a:r>
            <a:r>
              <a:rPr lang="es-ES_tradnl" sz="3600" b="1" i="1" dirty="0" err="1">
                <a:solidFill>
                  <a:srgbClr val="C00000"/>
                </a:solidFill>
                <a:latin typeface="Arial" charset="0"/>
                <a:ea typeface="Arial" charset="0"/>
                <a:cs typeface="Arial" charset="0"/>
              </a:rPr>
              <a:t>the</a:t>
            </a:r>
            <a:r>
              <a:rPr lang="es-ES_tradnl" sz="3600" b="1" i="1" dirty="0">
                <a:solidFill>
                  <a:srgbClr val="C00000"/>
                </a:solidFill>
                <a:latin typeface="Arial" charset="0"/>
                <a:ea typeface="Arial" charset="0"/>
                <a:cs typeface="Arial" charset="0"/>
              </a:rPr>
              <a:t> LHC</a:t>
            </a:r>
            <a:endParaRPr lang="en-US" sz="3600" b="1" i="1" dirty="0">
              <a:solidFill>
                <a:srgbClr val="C00000"/>
              </a:solidFill>
              <a:latin typeface="Arial" charset="0"/>
              <a:ea typeface="Arial" charset="0"/>
              <a:cs typeface="Arial" charset="0"/>
            </a:endParaRPr>
          </a:p>
        </p:txBody>
      </p:sp>
      <p:sp>
        <p:nvSpPr>
          <p:cNvPr id="39940" name="AutoShape 5"/>
          <p:cNvSpPr>
            <a:spLocks/>
          </p:cNvSpPr>
          <p:nvPr/>
        </p:nvSpPr>
        <p:spPr bwMode="auto">
          <a:xfrm rot="-5400000">
            <a:off x="7123323" y="-1357224"/>
            <a:ext cx="304800" cy="6553200"/>
          </a:xfrm>
          <a:prstGeom prst="rightBrace">
            <a:avLst>
              <a:gd name="adj1" fmla="val 179167"/>
              <a:gd name="adj2" fmla="val 50000"/>
            </a:avLst>
          </a:prstGeom>
          <a:noFill/>
          <a:ln w="9525">
            <a:solidFill>
              <a:srgbClr val="0033CC"/>
            </a:solidFill>
            <a:round/>
            <a:headEnd/>
            <a:tailEnd/>
          </a:ln>
        </p:spPr>
        <p:txBody>
          <a:bodyPr wrap="none" anchor="ctr">
            <a:prstTxWarp prst="textNoShape">
              <a:avLst/>
            </a:prstTxWarp>
          </a:bodyPr>
          <a:lstStyle/>
          <a:p>
            <a:endParaRPr lang="en-US"/>
          </a:p>
        </p:txBody>
      </p:sp>
      <p:sp>
        <p:nvSpPr>
          <p:cNvPr id="39941" name="AutoShape 6"/>
          <p:cNvSpPr>
            <a:spLocks/>
          </p:cNvSpPr>
          <p:nvPr/>
        </p:nvSpPr>
        <p:spPr bwMode="auto">
          <a:xfrm>
            <a:off x="2895600" y="2743200"/>
            <a:ext cx="447744" cy="3339089"/>
          </a:xfrm>
          <a:prstGeom prst="leftBrace">
            <a:avLst>
              <a:gd name="adj1" fmla="val 191667"/>
              <a:gd name="adj2" fmla="val 50000"/>
            </a:avLst>
          </a:prstGeom>
          <a:noFill/>
          <a:ln w="9525">
            <a:solidFill>
              <a:srgbClr val="0033CC"/>
            </a:solidFill>
            <a:round/>
            <a:headEnd/>
            <a:tailEnd/>
          </a:ln>
        </p:spPr>
        <p:txBody>
          <a:bodyPr wrap="none" anchor="ctr">
            <a:prstTxWarp prst="textNoShape">
              <a:avLst/>
            </a:prstTxWarp>
          </a:bodyPr>
          <a:lstStyle/>
          <a:p>
            <a:endParaRPr lang="en-US"/>
          </a:p>
        </p:txBody>
      </p:sp>
      <p:sp>
        <p:nvSpPr>
          <p:cNvPr id="39942" name="Text Box 7"/>
          <p:cNvSpPr txBox="1">
            <a:spLocks noChangeArrowheads="1"/>
          </p:cNvSpPr>
          <p:nvPr/>
        </p:nvSpPr>
        <p:spPr bwMode="auto">
          <a:xfrm>
            <a:off x="5737128" y="1237566"/>
            <a:ext cx="1103187" cy="584775"/>
          </a:xfrm>
          <a:prstGeom prst="rect">
            <a:avLst/>
          </a:prstGeom>
          <a:noFill/>
          <a:ln w="9525">
            <a:noFill/>
            <a:miter lim="800000"/>
            <a:headEnd/>
            <a:tailEnd/>
          </a:ln>
        </p:spPr>
        <p:txBody>
          <a:bodyPr wrap="none">
            <a:prstTxWarp prst="textNoShape">
              <a:avLst/>
            </a:prstTxWarp>
            <a:spAutoFit/>
          </a:bodyPr>
          <a:lstStyle/>
          <a:p>
            <a:r>
              <a:rPr lang="es-ES_tradnl" sz="3200" b="1" dirty="0">
                <a:solidFill>
                  <a:srgbClr val="002060"/>
                </a:solidFill>
                <a:ea typeface="Arial" charset="0"/>
                <a:cs typeface="Arial" charset="0"/>
              </a:rPr>
              <a:t>45 </a:t>
            </a:r>
            <a:r>
              <a:rPr lang="es-ES_tradnl" sz="3200" b="1" dirty="0" err="1">
                <a:solidFill>
                  <a:srgbClr val="002060"/>
                </a:solidFill>
                <a:ea typeface="Arial" charset="0"/>
                <a:cs typeface="Arial" charset="0"/>
              </a:rPr>
              <a:t>m</a:t>
            </a:r>
            <a:endParaRPr lang="en-US" sz="3200" b="1" dirty="0">
              <a:solidFill>
                <a:srgbClr val="002060"/>
              </a:solidFill>
              <a:ea typeface="Arial" charset="0"/>
              <a:cs typeface="Arial" charset="0"/>
            </a:endParaRPr>
          </a:p>
        </p:txBody>
      </p:sp>
      <p:sp>
        <p:nvSpPr>
          <p:cNvPr id="39943" name="Text Box 8"/>
          <p:cNvSpPr txBox="1">
            <a:spLocks noChangeArrowheads="1"/>
          </p:cNvSpPr>
          <p:nvPr/>
        </p:nvSpPr>
        <p:spPr bwMode="auto">
          <a:xfrm>
            <a:off x="1829890" y="4120356"/>
            <a:ext cx="1085169" cy="584775"/>
          </a:xfrm>
          <a:prstGeom prst="rect">
            <a:avLst/>
          </a:prstGeom>
          <a:noFill/>
          <a:ln w="9525">
            <a:noFill/>
            <a:miter lim="800000"/>
            <a:headEnd/>
            <a:tailEnd/>
          </a:ln>
        </p:spPr>
        <p:txBody>
          <a:bodyPr wrap="none">
            <a:prstTxWarp prst="textNoShape">
              <a:avLst/>
            </a:prstTxWarp>
            <a:spAutoFit/>
          </a:bodyPr>
          <a:lstStyle/>
          <a:p>
            <a:r>
              <a:rPr lang="es-ES_tradnl" sz="3200" b="1" dirty="0">
                <a:solidFill>
                  <a:srgbClr val="002060"/>
                </a:solidFill>
                <a:ea typeface="Arial" charset="0"/>
                <a:cs typeface="Arial" charset="0"/>
              </a:rPr>
              <a:t>24 </a:t>
            </a:r>
            <a:r>
              <a:rPr lang="es-ES_tradnl" sz="3200" b="1" dirty="0" err="1">
                <a:solidFill>
                  <a:srgbClr val="002060"/>
                </a:solidFill>
                <a:ea typeface="Arial" charset="0"/>
                <a:cs typeface="Arial" charset="0"/>
              </a:rPr>
              <a:t>m</a:t>
            </a:r>
            <a:endParaRPr lang="en-US" sz="3200" b="1" dirty="0">
              <a:solidFill>
                <a:srgbClr val="002060"/>
              </a:solidFill>
              <a:ea typeface="Arial" charset="0"/>
              <a:cs typeface="Arial" charset="0"/>
            </a:endParaRPr>
          </a:p>
        </p:txBody>
      </p:sp>
      <p:pic>
        <p:nvPicPr>
          <p:cNvPr id="39944" name="Picture 4" descr="40-cavern2"/>
          <p:cNvPicPr>
            <a:picLocks noChangeAspect="1" noChangeArrowheads="1"/>
          </p:cNvPicPr>
          <p:nvPr/>
        </p:nvPicPr>
        <p:blipFill>
          <a:blip r:embed="rId3"/>
          <a:srcRect/>
          <a:stretch>
            <a:fillRect/>
          </a:stretch>
        </p:blipFill>
        <p:spPr bwMode="auto">
          <a:xfrm>
            <a:off x="827073" y="45576"/>
            <a:ext cx="3039847" cy="2279885"/>
          </a:xfrm>
          <a:prstGeom prst="rect">
            <a:avLst/>
          </a:prstGeom>
          <a:noFill/>
          <a:ln w="9525">
            <a:noFill/>
            <a:miter lim="800000"/>
            <a:headEnd/>
            <a:tailEnd/>
          </a:ln>
        </p:spPr>
      </p:pic>
      <p:pic>
        <p:nvPicPr>
          <p:cNvPr id="39946" name="Picture 4" descr="FullDetector"/>
          <p:cNvPicPr>
            <a:picLocks noChangeAspect="1" noChangeArrowheads="1"/>
          </p:cNvPicPr>
          <p:nvPr/>
        </p:nvPicPr>
        <p:blipFill>
          <a:blip r:embed="rId4"/>
          <a:srcRect/>
          <a:stretch>
            <a:fillRect/>
          </a:stretch>
        </p:blipFill>
        <p:spPr bwMode="auto">
          <a:xfrm>
            <a:off x="3571942" y="2186186"/>
            <a:ext cx="7096057" cy="4170165"/>
          </a:xfrm>
          <a:prstGeom prst="rect">
            <a:avLst/>
          </a:prstGeom>
          <a:noFill/>
          <a:ln w="9525">
            <a:noFill/>
            <a:miter lim="800000"/>
            <a:headEnd/>
            <a:tailEnd/>
          </a:ln>
        </p:spPr>
      </p:pic>
      <p:sp>
        <p:nvSpPr>
          <p:cNvPr id="39947" name="Text Box 9"/>
          <p:cNvSpPr txBox="1">
            <a:spLocks noChangeArrowheads="1"/>
          </p:cNvSpPr>
          <p:nvPr/>
        </p:nvSpPr>
        <p:spPr bwMode="auto">
          <a:xfrm>
            <a:off x="8338924" y="5497513"/>
            <a:ext cx="2100477" cy="584776"/>
          </a:xfrm>
          <a:prstGeom prst="rect">
            <a:avLst/>
          </a:prstGeom>
          <a:noFill/>
          <a:ln w="9525">
            <a:noFill/>
            <a:miter lim="800000"/>
            <a:headEnd/>
            <a:tailEnd/>
          </a:ln>
        </p:spPr>
        <p:txBody>
          <a:bodyPr wrap="square">
            <a:prstTxWarp prst="textNoShape">
              <a:avLst/>
            </a:prstTxWarp>
            <a:spAutoFit/>
          </a:bodyPr>
          <a:lstStyle/>
          <a:p>
            <a:pPr>
              <a:spcBef>
                <a:spcPct val="50000"/>
              </a:spcBef>
            </a:pPr>
            <a:r>
              <a:rPr lang="es-ES_tradnl" sz="3200" b="1" dirty="0">
                <a:solidFill>
                  <a:srgbClr val="002060"/>
                </a:solidFill>
                <a:ea typeface="Arial" charset="0"/>
                <a:cs typeface="Arial" charset="0"/>
              </a:rPr>
              <a:t>7000 </a:t>
            </a:r>
            <a:r>
              <a:rPr lang="es-ES_tradnl" sz="3200" b="1" dirty="0" err="1">
                <a:solidFill>
                  <a:srgbClr val="002060"/>
                </a:solidFill>
                <a:ea typeface="Arial" charset="0"/>
                <a:cs typeface="Arial" charset="0"/>
              </a:rPr>
              <a:t>Tons</a:t>
            </a:r>
            <a:endParaRPr lang="en-US" sz="3200" b="1" dirty="0">
              <a:solidFill>
                <a:srgbClr val="002060"/>
              </a:solidFill>
              <a:ea typeface="Arial" charset="0"/>
              <a:cs typeface="Arial" charset="0"/>
            </a:endParaRPr>
          </a:p>
        </p:txBody>
      </p:sp>
      <p:sp>
        <p:nvSpPr>
          <p:cNvPr id="16" name="Slide Number Placeholder 15"/>
          <p:cNvSpPr>
            <a:spLocks noGrp="1"/>
          </p:cNvSpPr>
          <p:nvPr>
            <p:ph type="sldNum" sz="quarter" idx="12"/>
          </p:nvPr>
        </p:nvSpPr>
        <p:spPr/>
        <p:txBody>
          <a:bodyPr/>
          <a:lstStyle/>
          <a:p>
            <a:fld id="{8DFCB2BA-BEF8-3449-99D4-BD0C583CF196}" type="slidenum">
              <a:rPr lang="en-US" smtClean="0"/>
              <a:pPr/>
              <a:t>24</a:t>
            </a:fld>
            <a:endParaRPr lang="en-US"/>
          </a:p>
        </p:txBody>
      </p:sp>
      <p:sp>
        <p:nvSpPr>
          <p:cNvPr id="17" name="Footer Placeholder 16"/>
          <p:cNvSpPr>
            <a:spLocks noGrp="1"/>
          </p:cNvSpPr>
          <p:nvPr>
            <p:ph type="ftr" sz="quarter" idx="11"/>
          </p:nvPr>
        </p:nvSpPr>
        <p:spPr/>
        <p:txBody>
          <a:bodyPr/>
          <a:lstStyle/>
          <a:p>
            <a:r>
              <a:rPr lang="en-US"/>
              <a:t>At BNL  by Dr. Kétévi Assamagan</a:t>
            </a:r>
          </a:p>
        </p:txBody>
      </p:sp>
      <p:sp>
        <p:nvSpPr>
          <p:cNvPr id="19" name="Text Box 5"/>
          <p:cNvSpPr txBox="1">
            <a:spLocks noChangeArrowheads="1"/>
          </p:cNvSpPr>
          <p:nvPr/>
        </p:nvSpPr>
        <p:spPr bwMode="auto">
          <a:xfrm>
            <a:off x="8389419" y="731228"/>
            <a:ext cx="3661085" cy="954107"/>
          </a:xfrm>
          <a:prstGeom prst="rect">
            <a:avLst/>
          </a:prstGeom>
          <a:noFill/>
          <a:ln w="9525">
            <a:noFill/>
            <a:miter lim="800000"/>
            <a:headEnd/>
            <a:tailEnd/>
          </a:ln>
        </p:spPr>
        <p:txBody>
          <a:bodyPr wrap="square">
            <a:spAutoFit/>
          </a:bodyPr>
          <a:lstStyle/>
          <a:p>
            <a:pPr>
              <a:defRPr/>
            </a:pPr>
            <a:r>
              <a:rPr lang="en-US" sz="2800" b="1" dirty="0">
                <a:solidFill>
                  <a:srgbClr val="663300"/>
                </a:solidFill>
                <a:latin typeface="Arial" pitchFamily="34" charset="0"/>
              </a:rPr>
              <a:t>3300 Physicists</a:t>
            </a:r>
          </a:p>
          <a:p>
            <a:pPr>
              <a:defRPr/>
            </a:pPr>
            <a:r>
              <a:rPr lang="en-US" sz="2800" b="1" dirty="0">
                <a:solidFill>
                  <a:srgbClr val="663300"/>
                </a:solidFill>
                <a:latin typeface="Arial" pitchFamily="34" charset="0"/>
              </a:rPr>
              <a:t>550M Swiss Franks</a:t>
            </a:r>
          </a:p>
        </p:txBody>
      </p:sp>
      <p:sp>
        <p:nvSpPr>
          <p:cNvPr id="2" name="Date Placeholder 1">
            <a:extLst>
              <a:ext uri="{FF2B5EF4-FFF2-40B4-BE49-F238E27FC236}">
                <a16:creationId xmlns:a16="http://schemas.microsoft.com/office/drawing/2014/main" id="{88788F1D-4F5F-B240-B9CD-A696A6EEA877}"/>
              </a:ext>
            </a:extLst>
          </p:cNvPr>
          <p:cNvSpPr>
            <a:spLocks noGrp="1"/>
          </p:cNvSpPr>
          <p:nvPr>
            <p:ph type="dt" sz="half" idx="10"/>
          </p:nvPr>
        </p:nvSpPr>
        <p:spPr/>
        <p:txBody>
          <a:bodyPr/>
          <a:lstStyle/>
          <a:p>
            <a:fld id="{585DDFF0-DE1A-AB43-8581-766C6124F5F7}" type="datetime1">
              <a:rPr lang="en-US" smtClean="0"/>
              <a:t>6/20/19</a:t>
            </a:fld>
            <a:endParaRPr lang="en-US"/>
          </a:p>
        </p:txBody>
      </p:sp>
    </p:spTree>
    <p:extLst>
      <p:ext uri="{BB962C8B-B14F-4D97-AF65-F5344CB8AC3E}">
        <p14:creationId xmlns:p14="http://schemas.microsoft.com/office/powerpoint/2010/main" val="8711013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1063"/>
            <a:ext cx="8229600" cy="407151"/>
          </a:xfrm>
        </p:spPr>
        <p:txBody>
          <a:bodyPr>
            <a:normAutofit fontScale="90000"/>
          </a:bodyPr>
          <a:lstStyle/>
          <a:p>
            <a:r>
              <a:rPr lang="en-US" dirty="0"/>
              <a:t>Luminosity</a:t>
            </a:r>
          </a:p>
        </p:txBody>
      </p:sp>
      <p:sp>
        <p:nvSpPr>
          <p:cNvPr id="4" name="Slide Number Placeholder 3"/>
          <p:cNvSpPr>
            <a:spLocks noGrp="1"/>
          </p:cNvSpPr>
          <p:nvPr>
            <p:ph type="sldNum" sz="quarter" idx="12"/>
          </p:nvPr>
        </p:nvSpPr>
        <p:spPr/>
        <p:txBody>
          <a:bodyPr/>
          <a:lstStyle/>
          <a:p>
            <a:fld id="{C5554CB0-EB33-F94A-A247-7D7EE3AF6B93}" type="slidenum">
              <a:rPr lang="en-US" smtClean="0"/>
              <a:pPr/>
              <a:t>25</a:t>
            </a:fld>
            <a:endParaRPr lang="en-US"/>
          </a:p>
        </p:txBody>
      </p:sp>
      <p:sp>
        <p:nvSpPr>
          <p:cNvPr id="5" name="Rectangle 4"/>
          <p:cNvSpPr/>
          <p:nvPr/>
        </p:nvSpPr>
        <p:spPr>
          <a:xfrm>
            <a:off x="1981201" y="721897"/>
            <a:ext cx="8419431" cy="1754327"/>
          </a:xfrm>
          <a:prstGeom prst="rect">
            <a:avLst/>
          </a:prstGeom>
        </p:spPr>
        <p:txBody>
          <a:bodyPr wrap="square">
            <a:spAutoFit/>
          </a:bodyPr>
          <a:lstStyle/>
          <a:p>
            <a:r>
              <a:rPr lang="en-US" dirty="0"/>
              <a:t>In scattering theory and accelerator physics, luminosity is the number of particles per unit area per unit time, times the opacity of the target, usually expressed in cm</a:t>
            </a:r>
            <a:r>
              <a:rPr lang="en-US" baseline="30000" dirty="0"/>
              <a:t>−2</a:t>
            </a:r>
            <a:r>
              <a:rPr lang="en-US" dirty="0"/>
              <a:t> s</a:t>
            </a:r>
            <a:r>
              <a:rPr lang="en-US" baseline="30000" dirty="0"/>
              <a:t>−1</a:t>
            </a:r>
            <a:r>
              <a:rPr lang="en-US" dirty="0"/>
              <a:t>. The integrated luminosity is the integral of the luminosity with respect to time. The luminosity is an important value to characterize the performance of an accelerator.</a:t>
            </a:r>
          </a:p>
          <a:p>
            <a:endParaRPr lang="en-US" dirty="0"/>
          </a:p>
          <a:p>
            <a:r>
              <a:rPr lang="en-US" dirty="0"/>
              <a:t>The following relations hold</a:t>
            </a:r>
          </a:p>
        </p:txBody>
      </p:sp>
      <p:pic>
        <p:nvPicPr>
          <p:cNvPr id="6" name="Picture 5"/>
          <p:cNvPicPr>
            <a:picLocks noChangeAspect="1"/>
          </p:cNvPicPr>
          <p:nvPr/>
        </p:nvPicPr>
        <p:blipFill>
          <a:blip r:embed="rId2"/>
          <a:stretch>
            <a:fillRect/>
          </a:stretch>
        </p:blipFill>
        <p:spPr>
          <a:xfrm>
            <a:off x="2264277" y="2724150"/>
            <a:ext cx="1460500" cy="469900"/>
          </a:xfrm>
          <a:prstGeom prst="rect">
            <a:avLst/>
          </a:prstGeom>
        </p:spPr>
      </p:pic>
      <p:pic>
        <p:nvPicPr>
          <p:cNvPr id="7" name="Picture 6"/>
          <p:cNvPicPr>
            <a:picLocks noChangeAspect="1"/>
          </p:cNvPicPr>
          <p:nvPr/>
        </p:nvPicPr>
        <p:blipFill>
          <a:blip r:embed="rId3"/>
          <a:stretch>
            <a:fillRect/>
          </a:stretch>
        </p:blipFill>
        <p:spPr>
          <a:xfrm>
            <a:off x="2264277" y="3429000"/>
            <a:ext cx="1016000" cy="520700"/>
          </a:xfrm>
          <a:prstGeom prst="rect">
            <a:avLst/>
          </a:prstGeom>
        </p:spPr>
      </p:pic>
      <p:pic>
        <p:nvPicPr>
          <p:cNvPr id="9" name="Picture 8"/>
          <p:cNvPicPr>
            <a:picLocks noChangeAspect="1"/>
          </p:cNvPicPr>
          <p:nvPr/>
        </p:nvPicPr>
        <p:blipFill>
          <a:blip r:embed="rId4"/>
          <a:stretch>
            <a:fillRect/>
          </a:stretch>
        </p:blipFill>
        <p:spPr>
          <a:xfrm>
            <a:off x="2238877" y="4331368"/>
            <a:ext cx="1485900" cy="546100"/>
          </a:xfrm>
          <a:prstGeom prst="rect">
            <a:avLst/>
          </a:prstGeom>
        </p:spPr>
      </p:pic>
      <p:sp>
        <p:nvSpPr>
          <p:cNvPr id="10" name="TextBox 9"/>
          <p:cNvSpPr txBox="1"/>
          <p:nvPr/>
        </p:nvSpPr>
        <p:spPr>
          <a:xfrm>
            <a:off x="3890211" y="2724150"/>
            <a:ext cx="2951642" cy="369332"/>
          </a:xfrm>
          <a:prstGeom prst="rect">
            <a:avLst/>
          </a:prstGeom>
          <a:noFill/>
        </p:spPr>
        <p:txBody>
          <a:bodyPr wrap="none" rtlCol="0">
            <a:spAutoFit/>
          </a:bodyPr>
          <a:lstStyle/>
          <a:p>
            <a:r>
              <a:rPr lang="en-US" dirty="0"/>
              <a:t>Number of measured events</a:t>
            </a:r>
          </a:p>
        </p:txBody>
      </p:sp>
      <p:sp>
        <p:nvSpPr>
          <p:cNvPr id="11" name="TextBox 10"/>
          <p:cNvSpPr txBox="1"/>
          <p:nvPr/>
        </p:nvSpPr>
        <p:spPr>
          <a:xfrm>
            <a:off x="3890212" y="3429000"/>
            <a:ext cx="634341" cy="369332"/>
          </a:xfrm>
          <a:prstGeom prst="rect">
            <a:avLst/>
          </a:prstGeom>
          <a:noFill/>
        </p:spPr>
        <p:txBody>
          <a:bodyPr wrap="none" rtlCol="0">
            <a:spAutoFit/>
          </a:bodyPr>
          <a:lstStyle/>
          <a:p>
            <a:r>
              <a:rPr lang="en-US" dirty="0"/>
              <a:t>Rate</a:t>
            </a:r>
          </a:p>
        </p:txBody>
      </p:sp>
      <p:sp>
        <p:nvSpPr>
          <p:cNvPr id="12" name="TextBox 11"/>
          <p:cNvSpPr txBox="1"/>
          <p:nvPr/>
        </p:nvSpPr>
        <p:spPr>
          <a:xfrm>
            <a:off x="3890211" y="4480913"/>
            <a:ext cx="2596416" cy="369332"/>
          </a:xfrm>
          <a:prstGeom prst="rect">
            <a:avLst/>
          </a:prstGeom>
          <a:noFill/>
        </p:spPr>
        <p:txBody>
          <a:bodyPr wrap="none" rtlCol="0">
            <a:spAutoFit/>
          </a:bodyPr>
          <a:lstStyle/>
          <a:p>
            <a:r>
              <a:rPr lang="en-US" dirty="0"/>
              <a:t>Differential cross section</a:t>
            </a:r>
          </a:p>
        </p:txBody>
      </p:sp>
      <p:pic>
        <p:nvPicPr>
          <p:cNvPr id="13" name="Picture 1037"/>
          <p:cNvPicPr>
            <a:picLocks noChangeAspect="1" noChangeArrowheads="1"/>
          </p:cNvPicPr>
          <p:nvPr/>
        </p:nvPicPr>
        <p:blipFill>
          <a:blip r:embed="rId5">
            <a:lum/>
          </a:blip>
          <a:srcRect/>
          <a:stretch>
            <a:fillRect/>
          </a:stretch>
        </p:blipFill>
        <p:spPr bwMode="auto">
          <a:xfrm>
            <a:off x="1981200" y="5120106"/>
            <a:ext cx="3962400" cy="1236245"/>
          </a:xfrm>
          <a:prstGeom prst="rect">
            <a:avLst/>
          </a:prstGeom>
          <a:noFill/>
          <a:ln w="9525">
            <a:noFill/>
            <a:miter lim="800000"/>
            <a:headEnd/>
            <a:tailEnd/>
          </a:ln>
          <a:effectLst/>
        </p:spPr>
      </p:pic>
      <p:grpSp>
        <p:nvGrpSpPr>
          <p:cNvPr id="3" name="Group 14"/>
          <p:cNvGrpSpPr/>
          <p:nvPr/>
        </p:nvGrpSpPr>
        <p:grpSpPr>
          <a:xfrm>
            <a:off x="6378356" y="2250560"/>
            <a:ext cx="3947895" cy="4105791"/>
            <a:chOff x="152400" y="990600"/>
            <a:chExt cx="4215264" cy="5867400"/>
          </a:xfrm>
        </p:grpSpPr>
        <p:pic>
          <p:nvPicPr>
            <p:cNvPr id="16" name="Picture 15" descr="Xsectn-v-sqrts.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152400" y="990600"/>
              <a:ext cx="4215264" cy="5867400"/>
            </a:xfrm>
            <a:prstGeom prst="rect">
              <a:avLst/>
            </a:prstGeom>
          </p:spPr>
        </p:pic>
        <p:cxnSp>
          <p:nvCxnSpPr>
            <p:cNvPr id="17" name="Straight Connector 16"/>
            <p:cNvCxnSpPr/>
            <p:nvPr/>
          </p:nvCxnSpPr>
          <p:spPr bwMode="auto">
            <a:xfrm>
              <a:off x="762000" y="5105400"/>
              <a:ext cx="3048000" cy="1588"/>
            </a:xfrm>
            <a:prstGeom prst="line">
              <a:avLst/>
            </a:prstGeom>
            <a:noFill/>
            <a:ln w="9525" cap="flat" cmpd="sng" algn="ctr">
              <a:solidFill>
                <a:srgbClr val="FF0000"/>
              </a:solidFill>
              <a:prstDash val="solid"/>
              <a:round/>
              <a:headEnd type="none" w="med" len="med"/>
              <a:tailEnd type="none" w="med" len="med"/>
            </a:ln>
            <a:effectLst/>
          </p:spPr>
        </p:cxnSp>
        <p:sp>
          <p:nvSpPr>
            <p:cNvPr id="18" name="Rectangle 17"/>
            <p:cNvSpPr/>
            <p:nvPr/>
          </p:nvSpPr>
          <p:spPr>
            <a:xfrm>
              <a:off x="762000" y="4800600"/>
              <a:ext cx="2590800" cy="439830"/>
            </a:xfrm>
            <a:prstGeom prst="rect">
              <a:avLst/>
            </a:prstGeom>
          </p:spPr>
          <p:txBody>
            <a:bodyPr wrap="square">
              <a:spAutoFit/>
            </a:bodyPr>
            <a:lstStyle/>
            <a:p>
              <a:r>
                <a:rPr lang="en-US" sz="1400" dirty="0">
                  <a:solidFill>
                    <a:srgbClr val="FF0000"/>
                  </a:solidFill>
                  <a:cs typeface="Symbol" charset="2"/>
                </a:rPr>
                <a:t>1000 </a:t>
              </a:r>
              <a:r>
                <a:rPr lang="en-US" sz="1400" dirty="0" err="1">
                  <a:solidFill>
                    <a:srgbClr val="FF0000"/>
                  </a:solidFill>
                  <a:cs typeface="Symbol" charset="2"/>
                </a:rPr>
                <a:t>evts</a:t>
              </a:r>
              <a:r>
                <a:rPr lang="en-US" sz="1400" dirty="0">
                  <a:solidFill>
                    <a:srgbClr val="FF0000"/>
                  </a:solidFill>
                  <a:cs typeface="Symbol" charset="2"/>
                </a:rPr>
                <a:t> (1fb</a:t>
              </a:r>
              <a:r>
                <a:rPr lang="en-US" sz="1400" baseline="30000" dirty="0">
                  <a:solidFill>
                    <a:srgbClr val="FF0000"/>
                  </a:solidFill>
                  <a:cs typeface="Symbol" charset="2"/>
                </a:rPr>
                <a:t>-1</a:t>
              </a:r>
              <a:r>
                <a:rPr lang="en-US" sz="1400" dirty="0">
                  <a:solidFill>
                    <a:srgbClr val="FF0000"/>
                  </a:solidFill>
                  <a:cs typeface="Symbol" charset="2"/>
                </a:rPr>
                <a:t>@7TeV)</a:t>
              </a:r>
              <a:endParaRPr lang="en-US" sz="1400" baseline="30000" dirty="0">
                <a:solidFill>
                  <a:srgbClr val="FF0000"/>
                </a:solidFill>
              </a:endParaRPr>
            </a:p>
          </p:txBody>
        </p:sp>
      </p:grpSp>
      <p:sp>
        <p:nvSpPr>
          <p:cNvPr id="8" name="Date Placeholder 7">
            <a:extLst>
              <a:ext uri="{FF2B5EF4-FFF2-40B4-BE49-F238E27FC236}">
                <a16:creationId xmlns:a16="http://schemas.microsoft.com/office/drawing/2014/main" id="{0AD6E1FE-B051-D14C-8D5C-578AF58C83B7}"/>
              </a:ext>
            </a:extLst>
          </p:cNvPr>
          <p:cNvSpPr>
            <a:spLocks noGrp="1"/>
          </p:cNvSpPr>
          <p:nvPr>
            <p:ph type="dt" sz="half" idx="10"/>
          </p:nvPr>
        </p:nvSpPr>
        <p:spPr/>
        <p:txBody>
          <a:bodyPr/>
          <a:lstStyle/>
          <a:p>
            <a:fld id="{3E6E822F-C4A3-AB49-9BC3-947DAF1EFBAA}" type="datetime1">
              <a:rPr lang="en-US" smtClean="0"/>
              <a:t>6/20/19</a:t>
            </a:fld>
            <a:endParaRPr lang="en-US"/>
          </a:p>
        </p:txBody>
      </p:sp>
      <p:sp>
        <p:nvSpPr>
          <p:cNvPr id="14" name="Footer Placeholder 13">
            <a:extLst>
              <a:ext uri="{FF2B5EF4-FFF2-40B4-BE49-F238E27FC236}">
                <a16:creationId xmlns:a16="http://schemas.microsoft.com/office/drawing/2014/main" id="{255C3D0F-3F1B-F34F-A4A1-9E2312921998}"/>
              </a:ext>
            </a:extLst>
          </p:cNvPr>
          <p:cNvSpPr>
            <a:spLocks noGrp="1"/>
          </p:cNvSpPr>
          <p:nvPr>
            <p:ph type="ftr" sz="quarter" idx="11"/>
          </p:nvPr>
        </p:nvSpPr>
        <p:spPr/>
        <p:txBody>
          <a:bodyPr/>
          <a:lstStyle/>
          <a:p>
            <a:r>
              <a:rPr lang="en-US"/>
              <a:t>At BNL  by Dr. Kétévi Assamagan</a:t>
            </a:r>
          </a:p>
        </p:txBody>
      </p:sp>
      <p:pic>
        <p:nvPicPr>
          <p:cNvPr id="15" name="Picture 14">
            <a:extLst>
              <a:ext uri="{FF2B5EF4-FFF2-40B4-BE49-F238E27FC236}">
                <a16:creationId xmlns:a16="http://schemas.microsoft.com/office/drawing/2014/main" id="{EC788990-58B5-B440-A18D-2544BD5D86A8}"/>
              </a:ext>
            </a:extLst>
          </p:cNvPr>
          <p:cNvPicPr>
            <a:picLocks noChangeAspect="1"/>
          </p:cNvPicPr>
          <p:nvPr/>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41350074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24000" y="76201"/>
            <a:ext cx="9144000" cy="6410325"/>
            <a:chOff x="0" y="48"/>
            <a:chExt cx="5760" cy="4038"/>
          </a:xfrm>
        </p:grpSpPr>
        <p:pic>
          <p:nvPicPr>
            <p:cNvPr id="94216" name="Picture 4"/>
            <p:cNvPicPr>
              <a:picLocks noChangeAspect="1" noChangeArrowheads="1"/>
            </p:cNvPicPr>
            <p:nvPr/>
          </p:nvPicPr>
          <p:blipFill>
            <a:blip r:embed="rId3"/>
            <a:srcRect/>
            <a:stretch>
              <a:fillRect/>
            </a:stretch>
          </p:blipFill>
          <p:spPr bwMode="auto">
            <a:xfrm>
              <a:off x="0" y="48"/>
              <a:ext cx="5760" cy="4038"/>
            </a:xfrm>
            <a:prstGeom prst="rect">
              <a:avLst/>
            </a:prstGeom>
            <a:noFill/>
            <a:ln w="9525">
              <a:noFill/>
              <a:miter lim="800000"/>
              <a:headEnd/>
              <a:tailEnd/>
            </a:ln>
          </p:spPr>
        </p:pic>
        <p:sp>
          <p:nvSpPr>
            <p:cNvPr id="94217" name="Rectangle 5"/>
            <p:cNvSpPr>
              <a:spLocks noChangeArrowheads="1"/>
            </p:cNvSpPr>
            <p:nvPr/>
          </p:nvSpPr>
          <p:spPr bwMode="auto">
            <a:xfrm>
              <a:off x="2890" y="1508"/>
              <a:ext cx="2102" cy="233"/>
            </a:xfrm>
            <a:prstGeom prst="rect">
              <a:avLst/>
            </a:prstGeom>
            <a:noFill/>
            <a:ln w="38100" cap="sq">
              <a:solidFill>
                <a:schemeClr val="accent2"/>
              </a:solidFill>
              <a:miter lim="800000"/>
              <a:headEnd/>
              <a:tailEnd/>
            </a:ln>
          </p:spPr>
          <p:txBody>
            <a:bodyPr anchor="ctr">
              <a:prstTxWarp prst="textNoShape">
                <a:avLst/>
              </a:prstTxWarp>
              <a:spAutoFit/>
            </a:bodyPr>
            <a:lstStyle/>
            <a:p>
              <a:endParaRPr lang="en-GB"/>
            </a:p>
          </p:txBody>
        </p:sp>
        <p:sp>
          <p:nvSpPr>
            <p:cNvPr id="94218" name="Rectangle 6"/>
            <p:cNvSpPr>
              <a:spLocks noChangeArrowheads="1"/>
            </p:cNvSpPr>
            <p:nvPr/>
          </p:nvSpPr>
          <p:spPr bwMode="auto">
            <a:xfrm>
              <a:off x="4128" y="624"/>
              <a:ext cx="1248" cy="144"/>
            </a:xfrm>
            <a:prstGeom prst="rect">
              <a:avLst/>
            </a:prstGeom>
            <a:solidFill>
              <a:schemeClr val="bg1"/>
            </a:solidFill>
            <a:ln w="9525">
              <a:noFill/>
              <a:miter lim="800000"/>
              <a:headEnd/>
              <a:tailEnd/>
            </a:ln>
          </p:spPr>
          <p:txBody>
            <a:bodyPr wrap="none" anchor="ctr">
              <a:prstTxWarp prst="textNoShape">
                <a:avLst/>
              </a:prstTxWarp>
            </a:bodyPr>
            <a:lstStyle/>
            <a:p>
              <a:endParaRPr lang="en-GB"/>
            </a:p>
          </p:txBody>
        </p:sp>
        <p:sp>
          <p:nvSpPr>
            <p:cNvPr id="94219" name="Text Box 7"/>
            <p:cNvSpPr txBox="1">
              <a:spLocks noChangeAspect="1" noChangeArrowheads="1"/>
            </p:cNvSpPr>
            <p:nvPr/>
          </p:nvSpPr>
          <p:spPr bwMode="auto">
            <a:xfrm rot="-1200000">
              <a:off x="2400" y="1104"/>
              <a:ext cx="495" cy="212"/>
            </a:xfrm>
            <a:prstGeom prst="rect">
              <a:avLst/>
            </a:prstGeom>
            <a:noFill/>
            <a:ln w="9525">
              <a:noFill/>
              <a:miter lim="800000"/>
              <a:headEnd/>
              <a:tailEnd/>
            </a:ln>
          </p:spPr>
          <p:txBody>
            <a:bodyPr>
              <a:prstTxWarp prst="textNoShape">
                <a:avLst/>
              </a:prstTxWarp>
              <a:spAutoFit/>
            </a:bodyPr>
            <a:lstStyle/>
            <a:p>
              <a:pPr eaLnBrk="0" hangingPunct="0"/>
              <a:r>
                <a:rPr lang="en-US" sz="1600">
                  <a:solidFill>
                    <a:srgbClr val="009900"/>
                  </a:solidFill>
                  <a:latin typeface="Comic Sans MS" charset="0"/>
                </a:rPr>
                <a:t>25 ns</a:t>
              </a:r>
            </a:p>
          </p:txBody>
        </p:sp>
        <p:sp>
          <p:nvSpPr>
            <p:cNvPr id="94220" name="Line 8"/>
            <p:cNvSpPr>
              <a:spLocks noChangeAspect="1" noChangeShapeType="1"/>
            </p:cNvSpPr>
            <p:nvPr/>
          </p:nvSpPr>
          <p:spPr bwMode="auto">
            <a:xfrm rot="-2100000">
              <a:off x="2352" y="1104"/>
              <a:ext cx="421" cy="105"/>
            </a:xfrm>
            <a:prstGeom prst="line">
              <a:avLst/>
            </a:prstGeom>
            <a:noFill/>
            <a:ln w="9525">
              <a:solidFill>
                <a:srgbClr val="009900"/>
              </a:solidFill>
              <a:round/>
              <a:headEnd type="triangle" w="med" len="med"/>
              <a:tailEnd type="triangle" w="med" len="med"/>
            </a:ln>
          </p:spPr>
          <p:txBody>
            <a:bodyPr wrap="none" anchor="ctr">
              <a:prstTxWarp prst="textNoShape">
                <a:avLst/>
              </a:prstTxWarp>
            </a:bodyPr>
            <a:lstStyle/>
            <a:p>
              <a:endParaRPr lang="en-US"/>
            </a:p>
          </p:txBody>
        </p:sp>
        <p:sp>
          <p:nvSpPr>
            <p:cNvPr id="94221" name="Rectangle 9"/>
            <p:cNvSpPr>
              <a:spLocks noChangeArrowheads="1"/>
            </p:cNvSpPr>
            <p:nvPr/>
          </p:nvSpPr>
          <p:spPr bwMode="auto">
            <a:xfrm>
              <a:off x="2784" y="1392"/>
              <a:ext cx="2400" cy="576"/>
            </a:xfrm>
            <a:prstGeom prst="rect">
              <a:avLst/>
            </a:prstGeom>
            <a:solidFill>
              <a:schemeClr val="bg1"/>
            </a:solidFill>
            <a:ln w="9525">
              <a:noFill/>
              <a:miter lim="800000"/>
              <a:headEnd/>
              <a:tailEnd/>
            </a:ln>
          </p:spPr>
          <p:txBody>
            <a:bodyPr wrap="none" anchor="ctr">
              <a:prstTxWarp prst="textNoShape">
                <a:avLst/>
              </a:prstTxWarp>
            </a:bodyPr>
            <a:lstStyle/>
            <a:p>
              <a:endParaRPr lang="en-GB"/>
            </a:p>
          </p:txBody>
        </p:sp>
        <p:sp>
          <p:nvSpPr>
            <p:cNvPr id="94222" name="Rectangle 10"/>
            <p:cNvSpPr>
              <a:spLocks noChangeArrowheads="1"/>
            </p:cNvSpPr>
            <p:nvPr/>
          </p:nvSpPr>
          <p:spPr bwMode="auto">
            <a:xfrm>
              <a:off x="2765" y="1474"/>
              <a:ext cx="2880" cy="1221"/>
            </a:xfrm>
            <a:prstGeom prst="rect">
              <a:avLst/>
            </a:prstGeom>
            <a:solidFill>
              <a:schemeClr val="bg1"/>
            </a:solidFill>
            <a:ln w="9525">
              <a:noFill/>
              <a:miter lim="800000"/>
              <a:headEnd/>
              <a:tailEnd/>
            </a:ln>
          </p:spPr>
          <p:txBody>
            <a:bodyPr>
              <a:prstTxWarp prst="textNoShape">
                <a:avLst/>
              </a:prstTxWarp>
              <a:spAutoFit/>
            </a:bodyPr>
            <a:lstStyle/>
            <a:p>
              <a:pPr eaLnBrk="0" hangingPunct="0">
                <a:spcBef>
                  <a:spcPct val="50000"/>
                </a:spcBef>
              </a:pPr>
              <a:r>
                <a:rPr lang="en-US" sz="2400" b="1" dirty="0"/>
                <a:t> Event rate: </a:t>
              </a:r>
            </a:p>
            <a:p>
              <a:pPr eaLnBrk="0" hangingPunct="0">
                <a:spcBef>
                  <a:spcPct val="50000"/>
                </a:spcBef>
              </a:pPr>
              <a:r>
                <a:rPr lang="en-US" sz="2400" b="1" dirty="0"/>
                <a:t> N = L </a:t>
              </a:r>
              <a:r>
                <a:rPr lang="en-US" sz="2400" b="1" dirty="0" err="1"/>
                <a:t>x</a:t>
              </a:r>
              <a:r>
                <a:rPr lang="en-US" sz="2400" b="1" dirty="0"/>
                <a:t> </a:t>
              </a:r>
              <a:r>
                <a:rPr lang="en-US" sz="2400" b="1" dirty="0" err="1">
                  <a:sym typeface="Symbol" charset="2"/>
                </a:rPr>
                <a:t></a:t>
              </a:r>
              <a:r>
                <a:rPr lang="en-US" sz="2400" b="1" baseline="-25000" dirty="0">
                  <a:sym typeface="Symbol" charset="2"/>
                </a:rPr>
                <a:t>  </a:t>
              </a:r>
              <a:r>
                <a:rPr lang="en-US" sz="2400" b="1" dirty="0">
                  <a:sym typeface="Symbol" charset="2"/>
                </a:rPr>
                <a:t>(pp) </a:t>
              </a:r>
              <a:r>
                <a:rPr lang="en-US" sz="2400" b="1" dirty="0" err="1">
                  <a:sym typeface="Symbol" charset="2"/>
                </a:rPr>
                <a:t></a:t>
              </a:r>
              <a:r>
                <a:rPr lang="en-US" sz="2400" b="1" dirty="0">
                  <a:sym typeface="Symbol" charset="2"/>
                </a:rPr>
                <a:t> </a:t>
              </a:r>
              <a:r>
                <a:rPr lang="en-US" sz="2400" b="1" dirty="0">
                  <a:solidFill>
                    <a:srgbClr val="FF0000"/>
                  </a:solidFill>
                  <a:sym typeface="Symbol" charset="2"/>
                </a:rPr>
                <a:t> 10</a:t>
              </a:r>
              <a:r>
                <a:rPr lang="en-US" sz="2400" b="1" baseline="30000" dirty="0">
                  <a:solidFill>
                    <a:srgbClr val="FF0000"/>
                  </a:solidFill>
                  <a:sym typeface="Symbol" charset="2"/>
                </a:rPr>
                <a:t>9</a:t>
              </a:r>
              <a:r>
                <a:rPr lang="en-US" sz="2400" b="1" dirty="0">
                  <a:solidFill>
                    <a:srgbClr val="FF0000"/>
                  </a:solidFill>
                  <a:sym typeface="Symbol" charset="2"/>
                </a:rPr>
                <a:t> interactions/</a:t>
              </a:r>
              <a:r>
                <a:rPr lang="en-US" sz="2400" b="1" dirty="0" err="1">
                  <a:solidFill>
                    <a:srgbClr val="FF0000"/>
                  </a:solidFill>
                  <a:sym typeface="Symbol" charset="2"/>
                </a:rPr>
                <a:t>s</a:t>
              </a:r>
              <a:r>
                <a:rPr lang="en-US" sz="2400" b="1" dirty="0">
                  <a:solidFill>
                    <a:srgbClr val="FF0000"/>
                  </a:solidFill>
                  <a:sym typeface="Symbol" charset="2"/>
                </a:rPr>
                <a:t> </a:t>
              </a:r>
            </a:p>
            <a:p>
              <a:pPr eaLnBrk="0" hangingPunct="0">
                <a:spcBef>
                  <a:spcPct val="50000"/>
                </a:spcBef>
                <a:buFont typeface="Symbol" charset="2"/>
                <a:buNone/>
              </a:pPr>
              <a:r>
                <a:rPr lang="en-US" sz="2400" b="1" dirty="0">
                  <a:solidFill>
                    <a:srgbClr val="FF0000"/>
                  </a:solidFill>
                  <a:sym typeface="Symbol" charset="2"/>
                </a:rPr>
                <a:t> </a:t>
              </a:r>
              <a:r>
                <a:rPr lang="en-US" sz="2400" b="1" dirty="0">
                  <a:solidFill>
                    <a:schemeClr val="tx2"/>
                  </a:solidFill>
                  <a:sym typeface="Symbol" charset="2"/>
                </a:rPr>
                <a:t>Mostly soft (low </a:t>
              </a:r>
              <a:r>
                <a:rPr lang="en-US" sz="2400" b="1" dirty="0" err="1">
                  <a:solidFill>
                    <a:schemeClr val="tx2"/>
                  </a:solidFill>
                  <a:sym typeface="Symbol" charset="2"/>
                </a:rPr>
                <a:t>p</a:t>
              </a:r>
              <a:r>
                <a:rPr lang="en-US" sz="2400" b="1" baseline="-25000" dirty="0" err="1">
                  <a:solidFill>
                    <a:schemeClr val="tx2"/>
                  </a:solidFill>
                  <a:sym typeface="Symbol" charset="2"/>
                </a:rPr>
                <a:t>T</a:t>
              </a:r>
              <a:r>
                <a:rPr lang="en-US" sz="2400" b="1" dirty="0">
                  <a:solidFill>
                    <a:schemeClr val="tx2"/>
                  </a:solidFill>
                  <a:sym typeface="Symbol" charset="2"/>
                </a:rPr>
                <a:t>) events</a:t>
              </a:r>
            </a:p>
          </p:txBody>
        </p:sp>
        <p:sp>
          <p:nvSpPr>
            <p:cNvPr id="94223" name="Text Box 11"/>
            <p:cNvSpPr txBox="1">
              <a:spLocks noChangeArrowheads="1"/>
            </p:cNvSpPr>
            <p:nvPr/>
          </p:nvSpPr>
          <p:spPr bwMode="auto">
            <a:xfrm>
              <a:off x="2233" y="2666"/>
              <a:ext cx="3412" cy="291"/>
            </a:xfrm>
            <a:prstGeom prst="rect">
              <a:avLst/>
            </a:prstGeom>
            <a:noFill/>
            <a:ln w="9525">
              <a:noFill/>
              <a:miter lim="800000"/>
              <a:headEnd/>
              <a:tailEnd/>
            </a:ln>
          </p:spPr>
          <p:txBody>
            <a:bodyPr wrap="square">
              <a:prstTxWarp prst="textNoShape">
                <a:avLst/>
              </a:prstTxWarp>
              <a:spAutoFit/>
            </a:bodyPr>
            <a:lstStyle/>
            <a:p>
              <a:pPr eaLnBrk="0" hangingPunct="0"/>
              <a:r>
                <a:rPr lang="en-US" sz="2400" b="1" dirty="0">
                  <a:solidFill>
                    <a:srgbClr val="990099"/>
                  </a:solidFill>
                </a:rPr>
                <a:t>Interesting hard (high-</a:t>
              </a:r>
              <a:r>
                <a:rPr lang="en-US" sz="2400" b="1" dirty="0" err="1">
                  <a:solidFill>
                    <a:srgbClr val="990099"/>
                  </a:solidFill>
                </a:rPr>
                <a:t>p</a:t>
              </a:r>
              <a:r>
                <a:rPr lang="en-US" sz="2400" b="1" baseline="-25000" dirty="0" err="1">
                  <a:solidFill>
                    <a:srgbClr val="990099"/>
                  </a:solidFill>
                </a:rPr>
                <a:t>T</a:t>
              </a:r>
              <a:r>
                <a:rPr lang="en-US" sz="2400" b="1" dirty="0">
                  <a:solidFill>
                    <a:srgbClr val="990099"/>
                  </a:solidFill>
                </a:rPr>
                <a:t>) events are rare</a:t>
              </a:r>
            </a:p>
          </p:txBody>
        </p:sp>
        <p:sp>
          <p:nvSpPr>
            <p:cNvPr id="94224" name="Line 12"/>
            <p:cNvSpPr>
              <a:spLocks noChangeShapeType="1"/>
            </p:cNvSpPr>
            <p:nvPr/>
          </p:nvSpPr>
          <p:spPr bwMode="auto">
            <a:xfrm flipH="1">
              <a:off x="2160" y="2688"/>
              <a:ext cx="672" cy="0"/>
            </a:xfrm>
            <a:prstGeom prst="line">
              <a:avLst/>
            </a:prstGeom>
            <a:noFill/>
            <a:ln w="38100">
              <a:solidFill>
                <a:srgbClr val="990099"/>
              </a:solidFill>
              <a:round/>
              <a:headEnd/>
              <a:tailEnd type="triangle" w="med" len="med"/>
            </a:ln>
          </p:spPr>
          <p:txBody>
            <a:bodyPr>
              <a:prstTxWarp prst="textNoShape">
                <a:avLst/>
              </a:prstTxWarp>
            </a:bodyPr>
            <a:lstStyle/>
            <a:p>
              <a:endParaRPr lang="en-US"/>
            </a:p>
          </p:txBody>
        </p:sp>
      </p:grpSp>
      <p:sp>
        <p:nvSpPr>
          <p:cNvPr id="94213" name="Rectangle 3"/>
          <p:cNvSpPr>
            <a:spLocks noGrp="1" noChangeArrowheads="1"/>
          </p:cNvSpPr>
          <p:nvPr/>
        </p:nvSpPr>
        <p:spPr bwMode="auto">
          <a:xfrm>
            <a:off x="1981200" y="1600201"/>
            <a:ext cx="8229600" cy="4525963"/>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endParaRPr lang="fr-FR" sz="3200"/>
          </a:p>
        </p:txBody>
      </p:sp>
      <p:sp>
        <p:nvSpPr>
          <p:cNvPr id="15" name="Slide Number Placeholder 14"/>
          <p:cNvSpPr>
            <a:spLocks noGrp="1"/>
          </p:cNvSpPr>
          <p:nvPr>
            <p:ph type="sldNum" sz="quarter" idx="12"/>
          </p:nvPr>
        </p:nvSpPr>
        <p:spPr/>
        <p:txBody>
          <a:bodyPr/>
          <a:lstStyle/>
          <a:p>
            <a:fld id="{8DFCB2BA-BEF8-3449-99D4-BD0C583CF196}" type="slidenum">
              <a:rPr lang="en-US" smtClean="0"/>
              <a:pPr/>
              <a:t>26</a:t>
            </a:fld>
            <a:endParaRPr lang="en-US"/>
          </a:p>
        </p:txBody>
      </p:sp>
      <p:sp>
        <p:nvSpPr>
          <p:cNvPr id="16" name="Footer Placeholder 15"/>
          <p:cNvSpPr>
            <a:spLocks noGrp="1"/>
          </p:cNvSpPr>
          <p:nvPr>
            <p:ph type="ftr" sz="quarter" idx="11"/>
          </p:nvPr>
        </p:nvSpPr>
        <p:spPr/>
        <p:txBody>
          <a:bodyPr/>
          <a:lstStyle/>
          <a:p>
            <a:r>
              <a:rPr lang="en-US"/>
              <a:t>At BNL  by Dr. Kétévi Assamagan</a:t>
            </a:r>
          </a:p>
        </p:txBody>
      </p:sp>
      <p:sp>
        <p:nvSpPr>
          <p:cNvPr id="17" name="Date Placeholder 16"/>
          <p:cNvSpPr>
            <a:spLocks noGrp="1"/>
          </p:cNvSpPr>
          <p:nvPr>
            <p:ph type="dt" sz="half" idx="10"/>
          </p:nvPr>
        </p:nvSpPr>
        <p:spPr/>
        <p:txBody>
          <a:bodyPr/>
          <a:lstStyle/>
          <a:p>
            <a:fld id="{6DDA07B1-8FA8-2B4C-88AB-4433B5F1F12C}" type="datetime1">
              <a:rPr lang="en-US" smtClean="0"/>
              <a:t>6/20/19</a:t>
            </a:fld>
            <a:endParaRPr lang="en-US"/>
          </a:p>
        </p:txBody>
      </p:sp>
    </p:spTree>
    <p:extLst>
      <p:ext uri="{BB962C8B-B14F-4D97-AF65-F5344CB8AC3E}">
        <p14:creationId xmlns:p14="http://schemas.microsoft.com/office/powerpoint/2010/main" val="3493565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1" name="Picture 3" descr="pic10"/>
          <p:cNvPicPr>
            <a:picLocks noChangeAspect="1" noChangeArrowheads="1"/>
          </p:cNvPicPr>
          <p:nvPr/>
        </p:nvPicPr>
        <p:blipFill>
          <a:blip r:embed="rId3"/>
          <a:srcRect/>
          <a:stretch>
            <a:fillRect/>
          </a:stretch>
        </p:blipFill>
        <p:spPr bwMode="auto">
          <a:xfrm>
            <a:off x="1705422" y="533400"/>
            <a:ext cx="5838378" cy="6096000"/>
          </a:xfrm>
          <a:prstGeom prst="rect">
            <a:avLst/>
          </a:prstGeom>
          <a:noFill/>
          <a:ln w="9525">
            <a:noFill/>
            <a:miter lim="800000"/>
            <a:headEnd/>
            <a:tailEnd/>
          </a:ln>
        </p:spPr>
      </p:pic>
      <p:sp>
        <p:nvSpPr>
          <p:cNvPr id="217092" name="AutoShape 4"/>
          <p:cNvSpPr>
            <a:spLocks/>
          </p:cNvSpPr>
          <p:nvPr/>
        </p:nvSpPr>
        <p:spPr bwMode="auto">
          <a:xfrm>
            <a:off x="7543800" y="1447800"/>
            <a:ext cx="304800" cy="1981200"/>
          </a:xfrm>
          <a:prstGeom prst="rightBrace">
            <a:avLst>
              <a:gd name="adj1" fmla="val 50014"/>
              <a:gd name="adj2" fmla="val 50000"/>
            </a:avLst>
          </a:prstGeom>
          <a:noFill/>
          <a:ln w="73025">
            <a:solidFill>
              <a:srgbClr val="0000FF"/>
            </a:solidFill>
            <a:round/>
            <a:headEnd/>
            <a:tailEnd/>
          </a:ln>
        </p:spPr>
        <p:txBody>
          <a:bodyPr wrap="none" anchor="ctr">
            <a:prstTxWarp prst="textNoShape">
              <a:avLst/>
            </a:prstTxWarp>
          </a:bodyPr>
          <a:lstStyle/>
          <a:p>
            <a:endParaRPr lang="en-US"/>
          </a:p>
        </p:txBody>
      </p:sp>
      <p:sp>
        <p:nvSpPr>
          <p:cNvPr id="217093" name="AutoShape 5"/>
          <p:cNvSpPr>
            <a:spLocks/>
          </p:cNvSpPr>
          <p:nvPr/>
        </p:nvSpPr>
        <p:spPr bwMode="auto">
          <a:xfrm>
            <a:off x="7543800" y="3657600"/>
            <a:ext cx="304800" cy="2209800"/>
          </a:xfrm>
          <a:prstGeom prst="rightBrace">
            <a:avLst>
              <a:gd name="adj1" fmla="val 55785"/>
              <a:gd name="adj2" fmla="val 50000"/>
            </a:avLst>
          </a:prstGeom>
          <a:noFill/>
          <a:ln w="73025">
            <a:solidFill>
              <a:srgbClr val="0000FF"/>
            </a:solidFill>
            <a:round/>
            <a:headEnd/>
            <a:tailEnd/>
          </a:ln>
        </p:spPr>
        <p:txBody>
          <a:bodyPr wrap="none" anchor="ctr">
            <a:prstTxWarp prst="textNoShape">
              <a:avLst/>
            </a:prstTxWarp>
          </a:bodyPr>
          <a:lstStyle/>
          <a:p>
            <a:endParaRPr lang="en-US"/>
          </a:p>
        </p:txBody>
      </p:sp>
      <p:sp>
        <p:nvSpPr>
          <p:cNvPr id="217094" name="Text Box 6"/>
          <p:cNvSpPr txBox="1">
            <a:spLocks noChangeArrowheads="1"/>
          </p:cNvSpPr>
          <p:nvPr/>
        </p:nvSpPr>
        <p:spPr bwMode="auto">
          <a:xfrm>
            <a:off x="7848600" y="1447801"/>
            <a:ext cx="2743200" cy="2246769"/>
          </a:xfrm>
          <a:prstGeom prst="rect">
            <a:avLst/>
          </a:prstGeom>
          <a:noFill/>
          <a:ln w="9525">
            <a:noFill/>
            <a:miter lim="800000"/>
            <a:headEnd/>
            <a:tailEnd/>
          </a:ln>
        </p:spPr>
        <p:txBody>
          <a:bodyPr>
            <a:prstTxWarp prst="textNoShape">
              <a:avLst/>
            </a:prstTxWarp>
            <a:spAutoFit/>
          </a:bodyPr>
          <a:lstStyle/>
          <a:p>
            <a:pPr eaLnBrk="0" hangingPunct="0"/>
            <a:r>
              <a:rPr lang="en-US" sz="2800" b="1">
                <a:latin typeface="Arial " charset="0"/>
              </a:rPr>
              <a:t>“Well known”  processes, don’t need to keep all of them …</a:t>
            </a:r>
          </a:p>
        </p:txBody>
      </p:sp>
      <p:sp>
        <p:nvSpPr>
          <p:cNvPr id="217095" name="Text Box 7"/>
          <p:cNvSpPr txBox="1">
            <a:spLocks noChangeArrowheads="1"/>
          </p:cNvSpPr>
          <p:nvPr/>
        </p:nvSpPr>
        <p:spPr bwMode="auto">
          <a:xfrm>
            <a:off x="7848600" y="4073753"/>
            <a:ext cx="2847254" cy="1569660"/>
          </a:xfrm>
          <a:prstGeom prst="rect">
            <a:avLst/>
          </a:prstGeom>
          <a:noFill/>
          <a:ln w="9525">
            <a:noFill/>
            <a:miter lim="800000"/>
            <a:headEnd/>
            <a:tailEnd/>
          </a:ln>
        </p:spPr>
        <p:txBody>
          <a:bodyPr wrap="none">
            <a:prstTxWarp prst="textNoShape">
              <a:avLst/>
            </a:prstTxWarp>
            <a:spAutoFit/>
          </a:bodyPr>
          <a:lstStyle/>
          <a:p>
            <a:pPr eaLnBrk="0" hangingPunct="0"/>
            <a:r>
              <a:rPr lang="en-US" sz="3200" b="1" dirty="0">
                <a:solidFill>
                  <a:srgbClr val="FF0000"/>
                </a:solidFill>
                <a:latin typeface="Arial " charset="0"/>
              </a:rPr>
              <a:t>New Physics</a:t>
            </a:r>
          </a:p>
          <a:p>
            <a:pPr eaLnBrk="0" hangingPunct="0"/>
            <a:r>
              <a:rPr lang="en-US" sz="3200" b="1" dirty="0">
                <a:latin typeface="Arial " charset="0"/>
              </a:rPr>
              <a:t>This we want </a:t>
            </a:r>
          </a:p>
          <a:p>
            <a:pPr eaLnBrk="0" hangingPunct="0"/>
            <a:r>
              <a:rPr lang="en-US" sz="3200" b="1" dirty="0">
                <a:latin typeface="Arial " charset="0"/>
              </a:rPr>
              <a:t>to keep!</a:t>
            </a:r>
          </a:p>
        </p:txBody>
      </p:sp>
      <p:sp>
        <p:nvSpPr>
          <p:cNvPr id="217096" name="Rectangle 2"/>
          <p:cNvSpPr>
            <a:spLocks noGrp="1" noChangeArrowheads="1"/>
          </p:cNvSpPr>
          <p:nvPr>
            <p:ph type="title"/>
          </p:nvPr>
        </p:nvSpPr>
        <p:spPr>
          <a:xfrm>
            <a:off x="2286000" y="76200"/>
            <a:ext cx="7772400" cy="533400"/>
          </a:xfrm>
        </p:spPr>
        <p:txBody>
          <a:bodyPr>
            <a:noAutofit/>
          </a:bodyPr>
          <a:lstStyle/>
          <a:p>
            <a:pPr eaLnBrk="1" hangingPunct="1"/>
            <a:r>
              <a:rPr lang="en-US" sz="3200" b="1" i="1" dirty="0">
                <a:solidFill>
                  <a:srgbClr val="002060"/>
                </a:solidFill>
                <a:latin typeface="Arial" charset="0"/>
                <a:ea typeface="Arial" charset="0"/>
                <a:cs typeface="Arial" charset="0"/>
              </a:rPr>
              <a:t>Cross Sections and Production Rates</a:t>
            </a:r>
          </a:p>
        </p:txBody>
      </p:sp>
      <p:sp>
        <p:nvSpPr>
          <p:cNvPr id="13" name="Slide Number Placeholder 12"/>
          <p:cNvSpPr>
            <a:spLocks noGrp="1"/>
          </p:cNvSpPr>
          <p:nvPr>
            <p:ph type="sldNum" sz="quarter" idx="12"/>
          </p:nvPr>
        </p:nvSpPr>
        <p:spPr/>
        <p:txBody>
          <a:bodyPr/>
          <a:lstStyle/>
          <a:p>
            <a:fld id="{8DFCB2BA-BEF8-3449-99D4-BD0C583CF196}" type="slidenum">
              <a:rPr lang="en-US" smtClean="0"/>
              <a:pPr/>
              <a:t>27</a:t>
            </a:fld>
            <a:endParaRPr lang="en-US"/>
          </a:p>
        </p:txBody>
      </p:sp>
      <p:sp>
        <p:nvSpPr>
          <p:cNvPr id="14" name="Footer Placeholder 13"/>
          <p:cNvSpPr>
            <a:spLocks noGrp="1"/>
          </p:cNvSpPr>
          <p:nvPr>
            <p:ph type="ftr" sz="quarter" idx="11"/>
          </p:nvPr>
        </p:nvSpPr>
        <p:spPr/>
        <p:txBody>
          <a:bodyPr/>
          <a:lstStyle/>
          <a:p>
            <a:r>
              <a:rPr lang="en-US"/>
              <a:t>At BNL  by Dr. Kétévi Assamagan</a:t>
            </a:r>
          </a:p>
        </p:txBody>
      </p:sp>
      <p:sp>
        <p:nvSpPr>
          <p:cNvPr id="10" name="Date Placeholder 9"/>
          <p:cNvSpPr>
            <a:spLocks noGrp="1"/>
          </p:cNvSpPr>
          <p:nvPr>
            <p:ph type="dt" sz="half" idx="10"/>
          </p:nvPr>
        </p:nvSpPr>
        <p:spPr/>
        <p:txBody>
          <a:bodyPr/>
          <a:lstStyle/>
          <a:p>
            <a:fld id="{BFD4744B-1649-6945-B08D-CB781DA1913D}" type="datetime1">
              <a:rPr lang="en-US" smtClean="0"/>
              <a:t>6/20/19</a:t>
            </a:fld>
            <a:endParaRPr lang="en-US"/>
          </a:p>
        </p:txBody>
      </p:sp>
    </p:spTree>
    <p:extLst>
      <p:ext uri="{BB962C8B-B14F-4D97-AF65-F5344CB8AC3E}">
        <p14:creationId xmlns:p14="http://schemas.microsoft.com/office/powerpoint/2010/main" val="651551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1529"/>
            <a:ext cx="9797512" cy="386218"/>
          </a:xfrm>
        </p:spPr>
        <p:txBody>
          <a:bodyPr>
            <a:normAutofit fontScale="90000"/>
          </a:bodyPr>
          <a:lstStyle/>
          <a:p>
            <a:r>
              <a:rPr lang="en-US" dirty="0"/>
              <a:t>LHC – 2012 when the Higgs was discovered</a:t>
            </a:r>
          </a:p>
        </p:txBody>
      </p:sp>
      <p:sp>
        <p:nvSpPr>
          <p:cNvPr id="3" name="Content Placeholder 2"/>
          <p:cNvSpPr>
            <a:spLocks noGrp="1"/>
          </p:cNvSpPr>
          <p:nvPr>
            <p:ph idx="1"/>
          </p:nvPr>
        </p:nvSpPr>
        <p:spPr>
          <a:xfrm>
            <a:off x="1521346" y="4402392"/>
            <a:ext cx="5724112" cy="2050994"/>
          </a:xfrm>
        </p:spPr>
        <p:txBody>
          <a:bodyPr>
            <a:normAutofit fontScale="92500" lnSpcReduction="20000"/>
          </a:bodyPr>
          <a:lstStyle/>
          <a:p>
            <a:r>
              <a:rPr lang="en-US" dirty="0"/>
              <a:t>2011 goal set in spring</a:t>
            </a:r>
          </a:p>
          <a:p>
            <a:pPr lvl="1"/>
            <a:r>
              <a:rPr lang="en-US" dirty="0"/>
              <a:t>Goal for 2011: 1 fb</a:t>
            </a:r>
            <a:r>
              <a:rPr lang="en-US" baseline="30000" dirty="0"/>
              <a:t>-1</a:t>
            </a:r>
          </a:p>
          <a:p>
            <a:pPr lvl="1"/>
            <a:r>
              <a:rPr lang="en-US" dirty="0"/>
              <a:t>Accomplished: 5 fb</a:t>
            </a:r>
            <a:r>
              <a:rPr lang="en-US" baseline="30000" dirty="0"/>
              <a:t>-1</a:t>
            </a:r>
          </a:p>
          <a:p>
            <a:pPr lvl="1"/>
            <a:r>
              <a:rPr lang="en-US" dirty="0"/>
              <a:t>Delivered: 5.6 fb</a:t>
            </a:r>
            <a:r>
              <a:rPr lang="en-US" baseline="30000" dirty="0"/>
              <a:t>-1</a:t>
            </a:r>
          </a:p>
          <a:p>
            <a:pPr lvl="1"/>
            <a:r>
              <a:rPr lang="en-US" dirty="0"/>
              <a:t>Recorded: 5.3 fb</a:t>
            </a:r>
            <a:r>
              <a:rPr lang="en-US" baseline="30000" dirty="0"/>
              <a:t>-1</a:t>
            </a:r>
          </a:p>
          <a:p>
            <a:r>
              <a:rPr lang="en-US" dirty="0"/>
              <a:t>90%-96% of recorded data usable for analysis</a:t>
            </a:r>
          </a:p>
          <a:p>
            <a:endParaRPr lang="en-US" dirty="0"/>
          </a:p>
          <a:p>
            <a:pPr lvl="1"/>
            <a:endParaRPr lang="en-US" dirty="0"/>
          </a:p>
        </p:txBody>
      </p:sp>
      <p:sp>
        <p:nvSpPr>
          <p:cNvPr id="5" name="Slide Number Placeholder 4"/>
          <p:cNvSpPr>
            <a:spLocks noGrp="1"/>
          </p:cNvSpPr>
          <p:nvPr>
            <p:ph type="sldNum" sz="quarter" idx="12"/>
          </p:nvPr>
        </p:nvSpPr>
        <p:spPr/>
        <p:txBody>
          <a:bodyPr/>
          <a:lstStyle/>
          <a:p>
            <a:fld id="{0A3A278D-14B1-E240-A631-C3593E4AA53F}" type="slidenum">
              <a:rPr lang="en-US" smtClean="0"/>
              <a:pPr/>
              <a:t>28</a:t>
            </a:fld>
            <a:endParaRPr lang="en-US"/>
          </a:p>
        </p:txBody>
      </p:sp>
      <p:sp>
        <p:nvSpPr>
          <p:cNvPr id="6" name="Footer Placeholder 5"/>
          <p:cNvSpPr>
            <a:spLocks noGrp="1"/>
          </p:cNvSpPr>
          <p:nvPr>
            <p:ph type="ftr" sz="quarter" idx="11"/>
          </p:nvPr>
        </p:nvSpPr>
        <p:spPr/>
        <p:txBody>
          <a:bodyPr/>
          <a:lstStyle/>
          <a:p>
            <a:r>
              <a:rPr lang="en-US"/>
              <a:t>At BNL  by Dr. Kétévi Assamagan</a:t>
            </a:r>
          </a:p>
        </p:txBody>
      </p:sp>
      <p:sp>
        <p:nvSpPr>
          <p:cNvPr id="7" name="Date Placeholder 6"/>
          <p:cNvSpPr>
            <a:spLocks noGrp="1"/>
          </p:cNvSpPr>
          <p:nvPr>
            <p:ph type="dt" sz="half" idx="10"/>
          </p:nvPr>
        </p:nvSpPr>
        <p:spPr/>
        <p:txBody>
          <a:bodyPr/>
          <a:lstStyle/>
          <a:p>
            <a:fld id="{EDA174CF-4975-A542-87D2-677405D243EE}" type="datetime1">
              <a:rPr lang="en-US" smtClean="0"/>
              <a:t>6/20/19</a:t>
            </a:fld>
            <a:endParaRPr lang="en-US"/>
          </a:p>
        </p:txBody>
      </p:sp>
      <p:pic>
        <p:nvPicPr>
          <p:cNvPr id="8" name="Picture 7"/>
          <p:cNvPicPr>
            <a:picLocks noChangeAspect="1"/>
          </p:cNvPicPr>
          <p:nvPr/>
        </p:nvPicPr>
        <p:blipFill>
          <a:blip r:embed="rId2"/>
          <a:stretch>
            <a:fillRect/>
          </a:stretch>
        </p:blipFill>
        <p:spPr>
          <a:xfrm>
            <a:off x="2893563" y="770441"/>
            <a:ext cx="6677805" cy="3570476"/>
          </a:xfrm>
          <a:prstGeom prst="rect">
            <a:avLst/>
          </a:prstGeom>
        </p:spPr>
      </p:pic>
      <p:pic>
        <p:nvPicPr>
          <p:cNvPr id="9" name="Picture 8"/>
          <p:cNvPicPr>
            <a:picLocks noChangeAspect="1"/>
          </p:cNvPicPr>
          <p:nvPr/>
        </p:nvPicPr>
        <p:blipFill>
          <a:blip r:embed="rId3"/>
          <a:stretch>
            <a:fillRect/>
          </a:stretch>
        </p:blipFill>
        <p:spPr>
          <a:xfrm>
            <a:off x="7543800" y="4340918"/>
            <a:ext cx="2921720" cy="2085787"/>
          </a:xfrm>
          <a:prstGeom prst="rect">
            <a:avLst/>
          </a:prstGeom>
        </p:spPr>
      </p:pic>
    </p:spTree>
    <p:extLst>
      <p:ext uri="{BB962C8B-B14F-4D97-AF65-F5344CB8AC3E}">
        <p14:creationId xmlns:p14="http://schemas.microsoft.com/office/powerpoint/2010/main" val="13839423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0403"/>
            <a:ext cx="8229600" cy="308470"/>
          </a:xfrm>
        </p:spPr>
        <p:txBody>
          <a:bodyPr>
            <a:normAutofit fontScale="90000"/>
          </a:bodyPr>
          <a:lstStyle/>
          <a:p>
            <a:r>
              <a:rPr lang="en-US" dirty="0"/>
              <a:t>Pileup</a:t>
            </a:r>
          </a:p>
        </p:txBody>
      </p:sp>
      <p:sp>
        <p:nvSpPr>
          <p:cNvPr id="3" name="Content Placeholder 2"/>
          <p:cNvSpPr>
            <a:spLocks noGrp="1"/>
          </p:cNvSpPr>
          <p:nvPr>
            <p:ph idx="1"/>
          </p:nvPr>
        </p:nvSpPr>
        <p:spPr>
          <a:xfrm>
            <a:off x="1981200" y="634941"/>
            <a:ext cx="8229600" cy="1945164"/>
          </a:xfrm>
        </p:spPr>
        <p:txBody>
          <a:bodyPr>
            <a:normAutofit/>
          </a:bodyPr>
          <a:lstStyle/>
          <a:p>
            <a:r>
              <a:rPr lang="en-US" dirty="0"/>
              <a:t>Higher luminosity means more interactions per beam crossing: pileup. Up to ~20. Worse than expected for this luminosity</a:t>
            </a:r>
          </a:p>
          <a:p>
            <a:pPr lvl="1"/>
            <a:r>
              <a:rPr lang="en-US" dirty="0"/>
              <a:t>2 (20) events/beam crossing for L = 10</a:t>
            </a:r>
            <a:r>
              <a:rPr lang="en-US" baseline="30000" dirty="0"/>
              <a:t>33</a:t>
            </a:r>
            <a:r>
              <a:rPr lang="en-US" dirty="0"/>
              <a:t> (10</a:t>
            </a:r>
            <a:r>
              <a:rPr lang="en-US" baseline="30000" dirty="0"/>
              <a:t>34</a:t>
            </a:r>
            <a:r>
              <a:rPr lang="en-US" dirty="0"/>
              <a:t>)</a:t>
            </a:r>
          </a:p>
          <a:p>
            <a:pPr lvl="1"/>
            <a:r>
              <a:rPr lang="en-US" dirty="0"/>
              <a:t>50 ns bunch spacing</a:t>
            </a:r>
          </a:p>
        </p:txBody>
      </p:sp>
      <p:pic>
        <p:nvPicPr>
          <p:cNvPr id="7" name="Picture 6" descr="pileup.tiff"/>
          <p:cNvPicPr>
            <a:picLocks noChangeAspect="1"/>
          </p:cNvPicPr>
          <p:nvPr/>
        </p:nvPicPr>
        <p:blipFill>
          <a:blip r:embed="rId2"/>
          <a:stretch>
            <a:fillRect/>
          </a:stretch>
        </p:blipFill>
        <p:spPr>
          <a:xfrm>
            <a:off x="1684422" y="2580105"/>
            <a:ext cx="4037263" cy="2806700"/>
          </a:xfrm>
          <a:prstGeom prst="rect">
            <a:avLst/>
          </a:prstGeom>
        </p:spPr>
      </p:pic>
      <p:sp>
        <p:nvSpPr>
          <p:cNvPr id="8" name="TextBox 7"/>
          <p:cNvSpPr txBox="1"/>
          <p:nvPr/>
        </p:nvSpPr>
        <p:spPr>
          <a:xfrm>
            <a:off x="1812422" y="5802511"/>
            <a:ext cx="8603574" cy="369332"/>
          </a:xfrm>
          <a:prstGeom prst="rect">
            <a:avLst/>
          </a:prstGeom>
          <a:noFill/>
        </p:spPr>
        <p:txBody>
          <a:bodyPr wrap="none" rtlCol="0">
            <a:spAutoFit/>
          </a:bodyPr>
          <a:lstStyle/>
          <a:p>
            <a:r>
              <a:rPr lang="en-US" dirty="0"/>
              <a:t>Challenge for Reconstruction, Trigger and computing. Good model for pileup simulation</a:t>
            </a:r>
          </a:p>
        </p:txBody>
      </p:sp>
      <p:sp>
        <p:nvSpPr>
          <p:cNvPr id="9" name="Slide Number Placeholder 8"/>
          <p:cNvSpPr>
            <a:spLocks noGrp="1"/>
          </p:cNvSpPr>
          <p:nvPr>
            <p:ph type="sldNum" sz="quarter" idx="12"/>
          </p:nvPr>
        </p:nvSpPr>
        <p:spPr/>
        <p:txBody>
          <a:bodyPr/>
          <a:lstStyle/>
          <a:p>
            <a:fld id="{0A3A278D-14B1-E240-A631-C3593E4AA53F}" type="slidenum">
              <a:rPr lang="en-US" smtClean="0"/>
              <a:pPr/>
              <a:t>29</a:t>
            </a:fld>
            <a:endParaRPr lang="en-US"/>
          </a:p>
        </p:txBody>
      </p:sp>
      <p:sp>
        <p:nvSpPr>
          <p:cNvPr id="10" name="Footer Placeholder 9"/>
          <p:cNvSpPr>
            <a:spLocks noGrp="1"/>
          </p:cNvSpPr>
          <p:nvPr>
            <p:ph type="ftr" sz="quarter" idx="11"/>
          </p:nvPr>
        </p:nvSpPr>
        <p:spPr/>
        <p:txBody>
          <a:bodyPr/>
          <a:lstStyle/>
          <a:p>
            <a:r>
              <a:rPr lang="en-US"/>
              <a:t>At BNL  by Dr. Kétévi Assamagan</a:t>
            </a:r>
          </a:p>
        </p:txBody>
      </p:sp>
      <p:sp>
        <p:nvSpPr>
          <p:cNvPr id="11" name="Date Placeholder 10"/>
          <p:cNvSpPr>
            <a:spLocks noGrp="1"/>
          </p:cNvSpPr>
          <p:nvPr>
            <p:ph type="dt" sz="half" idx="10"/>
          </p:nvPr>
        </p:nvSpPr>
        <p:spPr/>
        <p:txBody>
          <a:bodyPr/>
          <a:lstStyle/>
          <a:p>
            <a:fld id="{FDAD1548-0FF8-8F4C-8850-7D7EAA929A23}" type="datetime1">
              <a:rPr lang="en-US" smtClean="0"/>
              <a:t>6/20/19</a:t>
            </a:fld>
            <a:endParaRPr lang="en-US"/>
          </a:p>
        </p:txBody>
      </p:sp>
      <p:pic>
        <p:nvPicPr>
          <p:cNvPr id="12" name="Picture 11"/>
          <p:cNvPicPr>
            <a:picLocks noChangeAspect="1"/>
          </p:cNvPicPr>
          <p:nvPr/>
        </p:nvPicPr>
        <p:blipFill>
          <a:blip r:embed="rId3"/>
          <a:stretch>
            <a:fillRect/>
          </a:stretch>
        </p:blipFill>
        <p:spPr>
          <a:xfrm>
            <a:off x="5994760" y="2358350"/>
            <a:ext cx="4513550" cy="3444162"/>
          </a:xfrm>
          <a:prstGeom prst="rect">
            <a:avLst/>
          </a:prstGeom>
        </p:spPr>
      </p:pic>
    </p:spTree>
    <p:extLst>
      <p:ext uri="{BB962C8B-B14F-4D97-AF65-F5344CB8AC3E}">
        <p14:creationId xmlns:p14="http://schemas.microsoft.com/office/powerpoint/2010/main" val="2872899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179" y="183612"/>
            <a:ext cx="8229600" cy="437881"/>
          </a:xfrm>
        </p:spPr>
        <p:txBody>
          <a:bodyPr>
            <a:noAutofit/>
          </a:bodyPr>
          <a:lstStyle/>
          <a:p>
            <a:r>
              <a:rPr lang="en-US" sz="4000" b="1" dirty="0"/>
              <a:t>Some fundamental Questions in Particle-</a:t>
            </a:r>
            <a:r>
              <a:rPr lang="en-US" sz="4000" b="1" dirty="0" err="1"/>
              <a:t>astro</a:t>
            </a:r>
            <a:r>
              <a:rPr lang="en-US" sz="4000" b="1" dirty="0"/>
              <a:t> Physics </a:t>
            </a:r>
          </a:p>
        </p:txBody>
      </p:sp>
      <p:sp>
        <p:nvSpPr>
          <p:cNvPr id="3" name="Content Placeholder 2"/>
          <p:cNvSpPr>
            <a:spLocks noGrp="1"/>
          </p:cNvSpPr>
          <p:nvPr>
            <p:ph idx="1"/>
          </p:nvPr>
        </p:nvSpPr>
        <p:spPr>
          <a:xfrm>
            <a:off x="1919179" y="2153521"/>
            <a:ext cx="8229600" cy="3038412"/>
          </a:xfrm>
        </p:spPr>
        <p:txBody>
          <a:bodyPr>
            <a:normAutofit/>
          </a:bodyPr>
          <a:lstStyle/>
          <a:p>
            <a:r>
              <a:rPr lang="en-US" b="1" dirty="0">
                <a:solidFill>
                  <a:srgbClr val="FF0000"/>
                </a:solidFill>
              </a:rPr>
              <a:t>What is mass?</a:t>
            </a:r>
          </a:p>
          <a:p>
            <a:pPr lvl="1"/>
            <a:r>
              <a:rPr lang="en-US" dirty="0"/>
              <a:t>Newton told us that an object’s weight is proportional to its mass</a:t>
            </a:r>
          </a:p>
          <a:p>
            <a:pPr lvl="1"/>
            <a:r>
              <a:rPr lang="en-US" dirty="0"/>
              <a:t>Einstein explained that energy is proportional to mass</a:t>
            </a:r>
          </a:p>
          <a:p>
            <a:pPr lvl="1"/>
            <a:r>
              <a:rPr lang="en-US" dirty="0"/>
              <a:t>But neither Newton nor Einstein explained to us  what mass is. The search for the Higgs boson may provide the answer</a:t>
            </a:r>
          </a:p>
          <a:p>
            <a:r>
              <a:rPr lang="en-US" b="1" dirty="0">
                <a:solidFill>
                  <a:srgbClr val="FF0000"/>
                </a:solidFill>
              </a:rPr>
              <a:t>Why is the visible universe only 4% of the total?</a:t>
            </a:r>
            <a:r>
              <a:rPr lang="en-US" dirty="0">
                <a:solidFill>
                  <a:srgbClr val="FF0000"/>
                </a:solidFill>
              </a:rPr>
              <a:t> </a:t>
            </a:r>
          </a:p>
          <a:p>
            <a:pPr lvl="1"/>
            <a:r>
              <a:rPr lang="en-US" dirty="0"/>
              <a:t>96% is invisible. What is the nature of Dark Mark?</a:t>
            </a:r>
          </a:p>
          <a:p>
            <a:endParaRPr lang="en-US" dirty="0"/>
          </a:p>
        </p:txBody>
      </p:sp>
      <p:sp>
        <p:nvSpPr>
          <p:cNvPr id="5" name="Footer Placeholder 4"/>
          <p:cNvSpPr>
            <a:spLocks noGrp="1"/>
          </p:cNvSpPr>
          <p:nvPr>
            <p:ph type="ftr" sz="quarter" idx="11"/>
          </p:nvPr>
        </p:nvSpPr>
        <p:spPr/>
        <p:txBody>
          <a:bodyPr/>
          <a:lstStyle/>
          <a:p>
            <a:r>
              <a:rPr lang="en-US"/>
              <a:t>At BNL  by Dr. Kétévi Assamagan</a:t>
            </a:r>
          </a:p>
        </p:txBody>
      </p:sp>
      <p:sp>
        <p:nvSpPr>
          <p:cNvPr id="6" name="Slide Number Placeholder 5"/>
          <p:cNvSpPr>
            <a:spLocks noGrp="1"/>
          </p:cNvSpPr>
          <p:nvPr>
            <p:ph type="sldNum" sz="quarter" idx="12"/>
          </p:nvPr>
        </p:nvSpPr>
        <p:spPr/>
        <p:txBody>
          <a:bodyPr/>
          <a:lstStyle/>
          <a:p>
            <a:fld id="{8DFCB2BA-BEF8-3449-99D4-BD0C583CF196}" type="slidenum">
              <a:rPr lang="en-US" smtClean="0"/>
              <a:pPr/>
              <a:t>3</a:t>
            </a:fld>
            <a:endParaRPr lang="en-US"/>
          </a:p>
        </p:txBody>
      </p:sp>
      <p:sp>
        <p:nvSpPr>
          <p:cNvPr id="7" name="Date Placeholder 6"/>
          <p:cNvSpPr>
            <a:spLocks noGrp="1"/>
          </p:cNvSpPr>
          <p:nvPr>
            <p:ph type="dt" sz="half" idx="10"/>
          </p:nvPr>
        </p:nvSpPr>
        <p:spPr/>
        <p:txBody>
          <a:bodyPr/>
          <a:lstStyle/>
          <a:p>
            <a:fld id="{FBC2F61A-CD7E-254A-9D0A-26632B8590AA}" type="datetime1">
              <a:rPr lang="en-US" smtClean="0"/>
              <a:t>6/20/19</a:t>
            </a:fld>
            <a:endParaRPr lang="en-US"/>
          </a:p>
        </p:txBody>
      </p:sp>
    </p:spTree>
    <p:extLst>
      <p:ext uri="{BB962C8B-B14F-4D97-AF65-F5344CB8AC3E}">
        <p14:creationId xmlns:p14="http://schemas.microsoft.com/office/powerpoint/2010/main" val="28151804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Text Box 4"/>
          <p:cNvSpPr txBox="1">
            <a:spLocks noChangeArrowheads="1"/>
          </p:cNvSpPr>
          <p:nvPr/>
        </p:nvSpPr>
        <p:spPr bwMode="auto">
          <a:xfrm>
            <a:off x="2486689" y="0"/>
            <a:ext cx="6944667" cy="584776"/>
          </a:xfrm>
          <a:prstGeom prst="rect">
            <a:avLst/>
          </a:prstGeom>
          <a:noFill/>
          <a:ln w="9525">
            <a:noFill/>
            <a:miter lim="800000"/>
            <a:headEnd/>
            <a:tailEnd/>
          </a:ln>
        </p:spPr>
        <p:txBody>
          <a:bodyPr wrap="none">
            <a:prstTxWarp prst="textNoShape">
              <a:avLst/>
            </a:prstTxWarp>
            <a:spAutoFit/>
          </a:bodyPr>
          <a:lstStyle/>
          <a:p>
            <a:r>
              <a:rPr lang="en-US" sz="3200" b="1" i="1" dirty="0">
                <a:solidFill>
                  <a:schemeClr val="accent2"/>
                </a:solidFill>
              </a:rPr>
              <a:t>Worldwide LHC Computing Grid (</a:t>
            </a:r>
            <a:r>
              <a:rPr lang="en-US" sz="3200" b="1" i="1" dirty="0" err="1">
                <a:solidFill>
                  <a:srgbClr val="C00000"/>
                </a:solidFill>
              </a:rPr>
              <a:t>wLCG</a:t>
            </a:r>
            <a:r>
              <a:rPr lang="en-US" sz="3200" b="1" i="1" dirty="0">
                <a:solidFill>
                  <a:schemeClr val="accent2"/>
                </a:solidFill>
              </a:rPr>
              <a:t>)</a:t>
            </a:r>
          </a:p>
        </p:txBody>
      </p:sp>
      <p:grpSp>
        <p:nvGrpSpPr>
          <p:cNvPr id="2" name="Group 5"/>
          <p:cNvGrpSpPr>
            <a:grpSpLocks/>
          </p:cNvGrpSpPr>
          <p:nvPr/>
        </p:nvGrpSpPr>
        <p:grpSpPr bwMode="auto">
          <a:xfrm>
            <a:off x="1568100" y="913846"/>
            <a:ext cx="6579151" cy="2308121"/>
            <a:chOff x="432" y="2304"/>
            <a:chExt cx="4296" cy="1494"/>
          </a:xfrm>
        </p:grpSpPr>
        <p:sp>
          <p:nvSpPr>
            <p:cNvPr id="106517" name="Text Box 6"/>
            <p:cNvSpPr txBox="1">
              <a:spLocks noChangeArrowheads="1"/>
            </p:cNvSpPr>
            <p:nvPr/>
          </p:nvSpPr>
          <p:spPr bwMode="auto">
            <a:xfrm>
              <a:off x="2325" y="2304"/>
              <a:ext cx="2403" cy="1355"/>
            </a:xfrm>
            <a:prstGeom prst="rect">
              <a:avLst/>
            </a:prstGeom>
            <a:noFill/>
            <a:ln w="9525">
              <a:noFill/>
              <a:miter lim="800000"/>
              <a:headEnd/>
              <a:tailEnd/>
            </a:ln>
          </p:spPr>
          <p:txBody>
            <a:bodyPr wrap="square" anchor="ctr">
              <a:prstTxWarp prst="textNoShape">
                <a:avLst/>
              </a:prstTxWarp>
              <a:spAutoFit/>
            </a:bodyPr>
            <a:lstStyle/>
            <a:p>
              <a:pPr eaLnBrk="0" hangingPunct="0">
                <a:lnSpc>
                  <a:spcPct val="90000"/>
                </a:lnSpc>
              </a:pPr>
              <a:r>
                <a:rPr lang="en-GB" sz="2400" b="1" dirty="0">
                  <a:solidFill>
                    <a:srgbClr val="008000"/>
                  </a:solidFill>
                </a:rPr>
                <a:t>WLCG is a worldwide collaborative effort on </a:t>
              </a:r>
            </a:p>
            <a:p>
              <a:pPr eaLnBrk="0" hangingPunct="0">
                <a:lnSpc>
                  <a:spcPct val="90000"/>
                </a:lnSpc>
              </a:pPr>
              <a:r>
                <a:rPr lang="en-GB" sz="2400" b="1" dirty="0">
                  <a:solidFill>
                    <a:srgbClr val="008000"/>
                  </a:solidFill>
                </a:rPr>
                <a:t>an unprecedented scale in terms of storage and CPU requirements, as well as the software project’s size</a:t>
              </a:r>
            </a:p>
          </p:txBody>
        </p:sp>
        <p:pic>
          <p:nvPicPr>
            <p:cNvPr id="249863" name="Picture 7" descr="y1"/>
            <p:cNvPicPr>
              <a:picLocks noChangeAspect="1" noChangeArrowheads="1"/>
            </p:cNvPicPr>
            <p:nvPr/>
          </p:nvPicPr>
          <p:blipFill>
            <a:blip r:embed="rId3"/>
            <a:srcRect/>
            <a:stretch>
              <a:fillRect/>
            </a:stretch>
          </p:blipFill>
          <p:spPr bwMode="auto">
            <a:xfrm>
              <a:off x="432" y="2304"/>
              <a:ext cx="1728" cy="1494"/>
            </a:xfrm>
            <a:prstGeom prst="rect">
              <a:avLst/>
            </a:prstGeom>
            <a:noFill/>
            <a:effectLst>
              <a:outerShdw dist="35921" dir="2700000" algn="ctr" rotWithShape="0">
                <a:schemeClr val="tx1"/>
              </a:outerShdw>
            </a:effectLst>
          </p:spPr>
        </p:pic>
      </p:grpSp>
      <p:sp>
        <p:nvSpPr>
          <p:cNvPr id="106501" name="Rectangle 8"/>
          <p:cNvSpPr>
            <a:spLocks noChangeArrowheads="1"/>
          </p:cNvSpPr>
          <p:nvPr/>
        </p:nvSpPr>
        <p:spPr bwMode="auto">
          <a:xfrm>
            <a:off x="1524000" y="3854144"/>
            <a:ext cx="4783138" cy="2554545"/>
          </a:xfrm>
          <a:prstGeom prst="rect">
            <a:avLst/>
          </a:prstGeom>
          <a:noFill/>
          <a:ln w="9525">
            <a:noFill/>
            <a:miter lim="800000"/>
            <a:headEnd/>
            <a:tailEnd/>
          </a:ln>
        </p:spPr>
        <p:txBody>
          <a:bodyPr>
            <a:prstTxWarp prst="textNoShape">
              <a:avLst/>
            </a:prstTxWarp>
            <a:spAutoFit/>
          </a:bodyPr>
          <a:lstStyle/>
          <a:p>
            <a:pPr eaLnBrk="0" hangingPunct="0"/>
            <a:r>
              <a:rPr lang="en-GB" sz="2000" b="1" dirty="0">
                <a:solidFill>
                  <a:schemeClr val="accent2"/>
                </a:solidFill>
              </a:rPr>
              <a:t>GRID computing developed </a:t>
            </a:r>
          </a:p>
          <a:p>
            <a:pPr eaLnBrk="0" hangingPunct="0"/>
            <a:r>
              <a:rPr lang="en-GB" sz="2000" b="1" dirty="0">
                <a:solidFill>
                  <a:schemeClr val="accent2"/>
                </a:solidFill>
              </a:rPr>
              <a:t>to solve problem of data storage </a:t>
            </a:r>
          </a:p>
          <a:p>
            <a:pPr eaLnBrk="0" hangingPunct="0"/>
            <a:r>
              <a:rPr lang="en-GB" sz="2000" b="1" dirty="0">
                <a:solidFill>
                  <a:schemeClr val="accent2"/>
                </a:solidFill>
              </a:rPr>
              <a:t>and analysis</a:t>
            </a:r>
          </a:p>
          <a:p>
            <a:pPr eaLnBrk="0" hangingPunct="0"/>
            <a:r>
              <a:rPr lang="en-GB" sz="2000" b="1" dirty="0">
                <a:solidFill>
                  <a:srgbClr val="FF0000"/>
                </a:solidFill>
              </a:rPr>
              <a:t>LHC data volume per year: </a:t>
            </a:r>
          </a:p>
          <a:p>
            <a:pPr eaLnBrk="0" hangingPunct="0"/>
            <a:r>
              <a:rPr lang="en-GB" sz="2000" b="1" dirty="0">
                <a:solidFill>
                  <a:srgbClr val="FF0000"/>
                </a:solidFill>
              </a:rPr>
              <a:t>10-15 </a:t>
            </a:r>
            <a:r>
              <a:rPr lang="en-GB" sz="2000" b="1" dirty="0" err="1">
                <a:solidFill>
                  <a:srgbClr val="FF0000"/>
                </a:solidFill>
              </a:rPr>
              <a:t>Petabytes</a:t>
            </a:r>
            <a:endParaRPr lang="de-DE" sz="2000" b="1" dirty="0"/>
          </a:p>
          <a:p>
            <a:pPr eaLnBrk="0" hangingPunct="0"/>
            <a:r>
              <a:rPr lang="de-DE" sz="2000" dirty="0"/>
              <a:t>One CD has ~ 600 Megabytes </a:t>
            </a:r>
          </a:p>
          <a:p>
            <a:pPr eaLnBrk="0" hangingPunct="0"/>
            <a:r>
              <a:rPr lang="de-DE" sz="2000" dirty="0"/>
              <a:t>1 </a:t>
            </a:r>
            <a:r>
              <a:rPr lang="de-DE" sz="2000" dirty="0" err="1"/>
              <a:t>Petabyte</a:t>
            </a:r>
            <a:r>
              <a:rPr lang="de-DE" sz="2000" dirty="0"/>
              <a:t> = 10</a:t>
            </a:r>
            <a:r>
              <a:rPr lang="de-DE" sz="2000" baseline="30000" dirty="0"/>
              <a:t>9 </a:t>
            </a:r>
            <a:r>
              <a:rPr lang="de-DE" sz="2000" dirty="0"/>
              <a:t>MB = 10</a:t>
            </a:r>
            <a:r>
              <a:rPr lang="de-DE" sz="2000" baseline="30000" dirty="0"/>
              <a:t>15 </a:t>
            </a:r>
            <a:r>
              <a:rPr lang="de-DE" sz="2000" dirty="0"/>
              <a:t>Byte</a:t>
            </a:r>
          </a:p>
          <a:p>
            <a:pPr eaLnBrk="0" hangingPunct="0"/>
            <a:r>
              <a:rPr lang="de-DE" sz="2000" b="1" i="1" dirty="0">
                <a:solidFill>
                  <a:srgbClr val="008000"/>
                </a:solidFill>
              </a:rPr>
              <a:t>(</a:t>
            </a:r>
            <a:r>
              <a:rPr lang="de-DE" sz="2000" b="1" i="1" dirty="0" err="1">
                <a:solidFill>
                  <a:srgbClr val="008000"/>
                </a:solidFill>
              </a:rPr>
              <a:t>Remember</a:t>
            </a:r>
            <a:r>
              <a:rPr lang="de-DE" sz="2000" b="1" i="1" dirty="0">
                <a:solidFill>
                  <a:srgbClr val="008000"/>
                </a:solidFill>
              </a:rPr>
              <a:t>: </a:t>
            </a:r>
            <a:r>
              <a:rPr lang="de-DE" sz="2000" b="1" i="1" dirty="0" err="1">
                <a:solidFill>
                  <a:srgbClr val="008000"/>
                </a:solidFill>
              </a:rPr>
              <a:t>the</a:t>
            </a:r>
            <a:r>
              <a:rPr lang="de-DE" sz="2000" b="1" i="1" dirty="0">
                <a:solidFill>
                  <a:srgbClr val="008000"/>
                </a:solidFill>
              </a:rPr>
              <a:t> WWW </a:t>
            </a:r>
            <a:r>
              <a:rPr lang="de-DE" sz="2000" b="1" i="1" dirty="0" err="1">
                <a:solidFill>
                  <a:srgbClr val="008000"/>
                </a:solidFill>
              </a:rPr>
              <a:t>is</a:t>
            </a:r>
            <a:r>
              <a:rPr lang="de-DE" sz="2000" b="1" i="1" dirty="0">
                <a:solidFill>
                  <a:srgbClr val="008000"/>
                </a:solidFill>
              </a:rPr>
              <a:t> </a:t>
            </a:r>
            <a:r>
              <a:rPr lang="de-DE" sz="2000" b="1" i="1" dirty="0" err="1">
                <a:solidFill>
                  <a:srgbClr val="008000"/>
                </a:solidFill>
              </a:rPr>
              <a:t>from</a:t>
            </a:r>
            <a:r>
              <a:rPr lang="de-DE" sz="2000" b="1" i="1" dirty="0">
                <a:solidFill>
                  <a:srgbClr val="008000"/>
                </a:solidFill>
              </a:rPr>
              <a:t> CERN... )</a:t>
            </a:r>
            <a:endParaRPr lang="en-GB" sz="2000" b="1" i="1" dirty="0">
              <a:solidFill>
                <a:srgbClr val="008000"/>
              </a:solidFill>
            </a:endParaRPr>
          </a:p>
        </p:txBody>
      </p:sp>
      <p:grpSp>
        <p:nvGrpSpPr>
          <p:cNvPr id="3" name="Group 14"/>
          <p:cNvGrpSpPr>
            <a:grpSpLocks/>
          </p:cNvGrpSpPr>
          <p:nvPr/>
        </p:nvGrpSpPr>
        <p:grpSpPr bwMode="auto">
          <a:xfrm>
            <a:off x="8435976" y="914400"/>
            <a:ext cx="2232025" cy="5715000"/>
            <a:chOff x="4252" y="0"/>
            <a:chExt cx="1767" cy="4320"/>
          </a:xfrm>
        </p:grpSpPr>
        <p:pic>
          <p:nvPicPr>
            <p:cNvPr id="106508" name="Picture 15" descr="cdpile"/>
            <p:cNvPicPr>
              <a:picLocks noChangeAspect="1" noChangeArrowheads="1"/>
            </p:cNvPicPr>
            <p:nvPr/>
          </p:nvPicPr>
          <p:blipFill>
            <a:blip r:embed="rId4"/>
            <a:srcRect/>
            <a:stretch>
              <a:fillRect/>
            </a:stretch>
          </p:blipFill>
          <p:spPr bwMode="auto">
            <a:xfrm>
              <a:off x="4252" y="0"/>
              <a:ext cx="1508" cy="4320"/>
            </a:xfrm>
            <a:prstGeom prst="rect">
              <a:avLst/>
            </a:prstGeom>
            <a:noFill/>
            <a:ln w="9525">
              <a:noFill/>
              <a:miter lim="800000"/>
              <a:headEnd/>
              <a:tailEnd/>
            </a:ln>
          </p:spPr>
        </p:pic>
        <p:sp>
          <p:nvSpPr>
            <p:cNvPr id="106509" name="Text Box 16"/>
            <p:cNvSpPr txBox="1">
              <a:spLocks noChangeArrowheads="1"/>
            </p:cNvSpPr>
            <p:nvPr/>
          </p:nvSpPr>
          <p:spPr bwMode="auto">
            <a:xfrm>
              <a:off x="4299" y="1940"/>
              <a:ext cx="779" cy="346"/>
            </a:xfrm>
            <a:prstGeom prst="rect">
              <a:avLst/>
            </a:prstGeom>
            <a:noFill/>
            <a:ln w="9525">
              <a:noFill/>
              <a:miter lim="800000"/>
              <a:headEnd/>
              <a:tailEnd/>
            </a:ln>
          </p:spPr>
          <p:txBody>
            <a:bodyPr wrap="none">
              <a:prstTxWarp prst="textNoShape">
                <a:avLst/>
              </a:prstTxWarp>
              <a:spAutoFit/>
            </a:bodyPr>
            <a:lstStyle/>
            <a:p>
              <a:pPr algn="ctr"/>
              <a:r>
                <a:rPr lang="en-US" sz="1200" b="1" i="1">
                  <a:latin typeface="Verdana" charset="0"/>
                </a:rPr>
                <a:t>Concorde</a:t>
              </a:r>
            </a:p>
            <a:p>
              <a:pPr algn="ctr"/>
              <a:r>
                <a:rPr lang="en-US" sz="1200" b="1" i="1">
                  <a:latin typeface="Verdana" charset="0"/>
                </a:rPr>
                <a:t>(15 Km)</a:t>
              </a:r>
            </a:p>
          </p:txBody>
        </p:sp>
        <p:sp>
          <p:nvSpPr>
            <p:cNvPr id="106510" name="Line 17"/>
            <p:cNvSpPr>
              <a:spLocks noChangeShapeType="1"/>
            </p:cNvSpPr>
            <p:nvPr/>
          </p:nvSpPr>
          <p:spPr bwMode="auto">
            <a:xfrm flipV="1">
              <a:off x="4656" y="1776"/>
              <a:ext cx="48" cy="192"/>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06511" name="Text Box 18"/>
            <p:cNvSpPr txBox="1">
              <a:spLocks noChangeArrowheads="1"/>
            </p:cNvSpPr>
            <p:nvPr/>
          </p:nvSpPr>
          <p:spPr bwMode="auto">
            <a:xfrm>
              <a:off x="4800" y="0"/>
              <a:ext cx="710" cy="346"/>
            </a:xfrm>
            <a:prstGeom prst="rect">
              <a:avLst/>
            </a:prstGeom>
            <a:noFill/>
            <a:ln w="9525">
              <a:noFill/>
              <a:miter lim="800000"/>
              <a:headEnd/>
              <a:tailEnd/>
            </a:ln>
          </p:spPr>
          <p:txBody>
            <a:bodyPr wrap="none">
              <a:prstTxWarp prst="textNoShape">
                <a:avLst/>
              </a:prstTxWarp>
              <a:spAutoFit/>
            </a:bodyPr>
            <a:lstStyle/>
            <a:p>
              <a:r>
                <a:rPr lang="en-US" sz="1200" b="1" i="1">
                  <a:latin typeface="Verdana" charset="0"/>
                </a:rPr>
                <a:t>Balloon</a:t>
              </a:r>
            </a:p>
            <a:p>
              <a:r>
                <a:rPr lang="en-US" sz="1200" b="1" i="1">
                  <a:latin typeface="Verdana" charset="0"/>
                </a:rPr>
                <a:t>(30 Km)</a:t>
              </a:r>
            </a:p>
          </p:txBody>
        </p:sp>
        <p:sp>
          <p:nvSpPr>
            <p:cNvPr id="106512" name="Line 19"/>
            <p:cNvSpPr>
              <a:spLocks noChangeShapeType="1"/>
            </p:cNvSpPr>
            <p:nvPr/>
          </p:nvSpPr>
          <p:spPr bwMode="auto">
            <a:xfrm flipH="1">
              <a:off x="4608" y="144"/>
              <a:ext cx="192" cy="144"/>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06513" name="Text Box 20"/>
            <p:cNvSpPr txBox="1">
              <a:spLocks noChangeArrowheads="1"/>
            </p:cNvSpPr>
            <p:nvPr/>
          </p:nvSpPr>
          <p:spPr bwMode="auto">
            <a:xfrm>
              <a:off x="4751" y="528"/>
              <a:ext cx="1268" cy="484"/>
            </a:xfrm>
            <a:prstGeom prst="rect">
              <a:avLst/>
            </a:prstGeom>
            <a:noFill/>
            <a:ln w="9525">
              <a:noFill/>
              <a:miter lim="800000"/>
              <a:headEnd/>
              <a:tailEnd/>
            </a:ln>
          </p:spPr>
          <p:txBody>
            <a:bodyPr wrap="none">
              <a:prstTxWarp prst="textNoShape">
                <a:avLst/>
              </a:prstTxWarp>
              <a:spAutoFit/>
            </a:bodyPr>
            <a:lstStyle/>
            <a:p>
              <a:r>
                <a:rPr lang="en-US" sz="1200" b="1" i="1" dirty="0">
                  <a:solidFill>
                    <a:srgbClr val="003399"/>
                  </a:solidFill>
                  <a:latin typeface="Verdana" charset="0"/>
                </a:rPr>
                <a:t>CD stack with</a:t>
              </a:r>
            </a:p>
            <a:p>
              <a:r>
                <a:rPr lang="en-US" sz="1200" b="1" i="1" dirty="0">
                  <a:solidFill>
                    <a:srgbClr val="003399"/>
                  </a:solidFill>
                  <a:latin typeface="Verdana" charset="0"/>
                </a:rPr>
                <a:t>1 year LHC data!</a:t>
              </a:r>
            </a:p>
            <a:p>
              <a:r>
                <a:rPr lang="en-US" sz="1200" b="1" i="1" dirty="0">
                  <a:solidFill>
                    <a:srgbClr val="003399"/>
                  </a:solidFill>
                  <a:latin typeface="Verdana" charset="0"/>
                </a:rPr>
                <a:t>(~ 20 Km)</a:t>
              </a:r>
            </a:p>
          </p:txBody>
        </p:sp>
        <p:sp>
          <p:nvSpPr>
            <p:cNvPr id="106514" name="Line 21"/>
            <p:cNvSpPr>
              <a:spLocks noChangeShapeType="1"/>
            </p:cNvSpPr>
            <p:nvPr/>
          </p:nvSpPr>
          <p:spPr bwMode="auto">
            <a:xfrm>
              <a:off x="5040" y="912"/>
              <a:ext cx="192" cy="192"/>
            </a:xfrm>
            <a:prstGeom prst="line">
              <a:avLst/>
            </a:prstGeom>
            <a:noFill/>
            <a:ln w="9525">
              <a:solidFill>
                <a:srgbClr val="003399"/>
              </a:solidFill>
              <a:round/>
              <a:headEnd/>
              <a:tailEnd type="triangle" w="med" len="med"/>
            </a:ln>
          </p:spPr>
          <p:txBody>
            <a:bodyPr>
              <a:prstTxWarp prst="textNoShape">
                <a:avLst/>
              </a:prstTxWarp>
            </a:bodyPr>
            <a:lstStyle/>
            <a:p>
              <a:endParaRPr lang="en-US"/>
            </a:p>
          </p:txBody>
        </p:sp>
        <p:sp>
          <p:nvSpPr>
            <p:cNvPr id="106515" name="Text Box 22"/>
            <p:cNvSpPr txBox="1">
              <a:spLocks noChangeArrowheads="1"/>
            </p:cNvSpPr>
            <p:nvPr/>
          </p:nvSpPr>
          <p:spPr bwMode="auto">
            <a:xfrm>
              <a:off x="4417" y="3120"/>
              <a:ext cx="770" cy="346"/>
            </a:xfrm>
            <a:prstGeom prst="rect">
              <a:avLst/>
            </a:prstGeom>
            <a:noFill/>
            <a:ln w="9525">
              <a:noFill/>
              <a:miter lim="800000"/>
              <a:headEnd/>
              <a:tailEnd/>
            </a:ln>
          </p:spPr>
          <p:txBody>
            <a:bodyPr wrap="none">
              <a:prstTxWarp prst="textNoShape">
                <a:avLst/>
              </a:prstTxWarp>
              <a:spAutoFit/>
            </a:bodyPr>
            <a:lstStyle/>
            <a:p>
              <a:r>
                <a:rPr lang="en-US" sz="1200" b="1" i="1">
                  <a:latin typeface="Verdana" charset="0"/>
                </a:rPr>
                <a:t>Mt. Blanc</a:t>
              </a:r>
            </a:p>
            <a:p>
              <a:r>
                <a:rPr lang="en-US" sz="1200" b="1" i="1">
                  <a:latin typeface="Verdana" charset="0"/>
                </a:rPr>
                <a:t>(4.8 Km)</a:t>
              </a:r>
            </a:p>
          </p:txBody>
        </p:sp>
        <p:sp>
          <p:nvSpPr>
            <p:cNvPr id="106516" name="Line 23"/>
            <p:cNvSpPr>
              <a:spLocks noChangeShapeType="1"/>
            </p:cNvSpPr>
            <p:nvPr/>
          </p:nvSpPr>
          <p:spPr bwMode="auto">
            <a:xfrm>
              <a:off x="4992" y="3360"/>
              <a:ext cx="144" cy="96"/>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grpSp>
      <p:grpSp>
        <p:nvGrpSpPr>
          <p:cNvPr id="4" name="Group 9"/>
          <p:cNvGrpSpPr>
            <a:grpSpLocks/>
          </p:cNvGrpSpPr>
          <p:nvPr/>
        </p:nvGrpSpPr>
        <p:grpSpPr bwMode="auto">
          <a:xfrm>
            <a:off x="5730876" y="4267200"/>
            <a:ext cx="2806003" cy="2362200"/>
            <a:chOff x="431" y="2237"/>
            <a:chExt cx="2265" cy="1806"/>
          </a:xfrm>
        </p:grpSpPr>
        <p:pic>
          <p:nvPicPr>
            <p:cNvPr id="106504" name="Picture 10" descr="50cdroms"/>
            <p:cNvPicPr>
              <a:picLocks noChangeAspect="1" noChangeArrowheads="1"/>
            </p:cNvPicPr>
            <p:nvPr/>
          </p:nvPicPr>
          <p:blipFill>
            <a:blip r:embed="rId5"/>
            <a:srcRect/>
            <a:stretch>
              <a:fillRect/>
            </a:stretch>
          </p:blipFill>
          <p:spPr bwMode="auto">
            <a:xfrm>
              <a:off x="431" y="2237"/>
              <a:ext cx="2142" cy="1806"/>
            </a:xfrm>
            <a:prstGeom prst="rect">
              <a:avLst/>
            </a:prstGeom>
            <a:noFill/>
            <a:ln w="9525">
              <a:noFill/>
              <a:miter lim="800000"/>
              <a:headEnd/>
              <a:tailEnd/>
            </a:ln>
          </p:spPr>
        </p:pic>
        <p:sp>
          <p:nvSpPr>
            <p:cNvPr id="106505" name="Text Box 11"/>
            <p:cNvSpPr txBox="1">
              <a:spLocks noChangeArrowheads="1"/>
            </p:cNvSpPr>
            <p:nvPr/>
          </p:nvSpPr>
          <p:spPr bwMode="auto">
            <a:xfrm>
              <a:off x="677" y="3142"/>
              <a:ext cx="1671" cy="777"/>
            </a:xfrm>
            <a:prstGeom prst="rect">
              <a:avLst/>
            </a:prstGeom>
            <a:noFill/>
            <a:ln w="9525">
              <a:noFill/>
              <a:miter lim="800000"/>
              <a:headEnd/>
              <a:tailEnd/>
            </a:ln>
          </p:spPr>
          <p:txBody>
            <a:bodyPr>
              <a:prstTxWarp prst="textNoShape">
                <a:avLst/>
              </a:prstTxWarp>
              <a:spAutoFit/>
            </a:bodyPr>
            <a:lstStyle/>
            <a:p>
              <a:pPr algn="ctr">
                <a:spcBef>
                  <a:spcPct val="50000"/>
                </a:spcBef>
              </a:pPr>
              <a:r>
                <a:rPr lang="en-GB" sz="2400">
                  <a:solidFill>
                    <a:schemeClr val="bg1"/>
                  </a:solidFill>
                </a:rPr>
                <a:t>50 CD-ROM</a:t>
              </a:r>
            </a:p>
            <a:p>
              <a:pPr algn="ctr">
                <a:spcBef>
                  <a:spcPct val="50000"/>
                </a:spcBef>
              </a:pPr>
              <a:r>
                <a:rPr lang="en-GB" sz="2400">
                  <a:solidFill>
                    <a:schemeClr val="bg1"/>
                  </a:solidFill>
                </a:rPr>
                <a:t>= 35 GB</a:t>
              </a:r>
            </a:p>
          </p:txBody>
        </p:sp>
        <p:sp>
          <p:nvSpPr>
            <p:cNvPr id="106506" name="Line 12"/>
            <p:cNvSpPr>
              <a:spLocks noChangeShapeType="1"/>
            </p:cNvSpPr>
            <p:nvPr/>
          </p:nvSpPr>
          <p:spPr bwMode="auto">
            <a:xfrm>
              <a:off x="2324" y="2777"/>
              <a:ext cx="0" cy="967"/>
            </a:xfrm>
            <a:prstGeom prst="line">
              <a:avLst/>
            </a:prstGeom>
            <a:noFill/>
            <a:ln w="57150">
              <a:solidFill>
                <a:schemeClr val="bg1"/>
              </a:solidFill>
              <a:round/>
              <a:headEnd type="triangle" w="med" len="med"/>
              <a:tailEnd type="triangle" w="med" len="med"/>
            </a:ln>
          </p:spPr>
          <p:txBody>
            <a:bodyPr anchor="ctr">
              <a:prstTxWarp prst="textNoShape">
                <a:avLst/>
              </a:prstTxWarp>
            </a:bodyPr>
            <a:lstStyle/>
            <a:p>
              <a:endParaRPr lang="en-US"/>
            </a:p>
          </p:txBody>
        </p:sp>
        <p:sp>
          <p:nvSpPr>
            <p:cNvPr id="106507" name="Text Box 13"/>
            <p:cNvSpPr txBox="1">
              <a:spLocks noChangeArrowheads="1"/>
            </p:cNvSpPr>
            <p:nvPr/>
          </p:nvSpPr>
          <p:spPr bwMode="auto">
            <a:xfrm rot="16200000">
              <a:off x="2114" y="3010"/>
              <a:ext cx="791" cy="373"/>
            </a:xfrm>
            <a:prstGeom prst="rect">
              <a:avLst/>
            </a:prstGeom>
            <a:noFill/>
            <a:ln w="9525">
              <a:noFill/>
              <a:miter lim="800000"/>
              <a:headEnd/>
              <a:tailEnd/>
            </a:ln>
          </p:spPr>
          <p:txBody>
            <a:bodyPr>
              <a:prstTxWarp prst="textNoShape">
                <a:avLst/>
              </a:prstTxWarp>
              <a:spAutoFit/>
            </a:bodyPr>
            <a:lstStyle/>
            <a:p>
              <a:pPr algn="ctr">
                <a:spcBef>
                  <a:spcPct val="50000"/>
                </a:spcBef>
              </a:pPr>
              <a:r>
                <a:rPr lang="en-GB" sz="2400">
                  <a:solidFill>
                    <a:schemeClr val="bg1"/>
                  </a:solidFill>
                </a:rPr>
                <a:t>6 cm</a:t>
              </a:r>
            </a:p>
          </p:txBody>
        </p:sp>
      </p:grpSp>
      <p:sp>
        <p:nvSpPr>
          <p:cNvPr id="24" name="Slide Number Placeholder 23"/>
          <p:cNvSpPr>
            <a:spLocks noGrp="1"/>
          </p:cNvSpPr>
          <p:nvPr>
            <p:ph type="sldNum" sz="quarter" idx="12"/>
          </p:nvPr>
        </p:nvSpPr>
        <p:spPr/>
        <p:txBody>
          <a:bodyPr/>
          <a:lstStyle/>
          <a:p>
            <a:fld id="{8DFCB2BA-BEF8-3449-99D4-BD0C583CF196}" type="slidenum">
              <a:rPr lang="en-US" smtClean="0"/>
              <a:pPr/>
              <a:t>30</a:t>
            </a:fld>
            <a:endParaRPr lang="en-US"/>
          </a:p>
        </p:txBody>
      </p:sp>
      <p:sp>
        <p:nvSpPr>
          <p:cNvPr id="25" name="Footer Placeholder 24"/>
          <p:cNvSpPr>
            <a:spLocks noGrp="1"/>
          </p:cNvSpPr>
          <p:nvPr>
            <p:ph type="ftr" sz="quarter" idx="11"/>
          </p:nvPr>
        </p:nvSpPr>
        <p:spPr/>
        <p:txBody>
          <a:bodyPr/>
          <a:lstStyle/>
          <a:p>
            <a:r>
              <a:rPr lang="en-US"/>
              <a:t>At BNL  by Dr. Kétévi Assamagan</a:t>
            </a:r>
          </a:p>
        </p:txBody>
      </p:sp>
      <p:sp>
        <p:nvSpPr>
          <p:cNvPr id="26" name="Date Placeholder 25"/>
          <p:cNvSpPr>
            <a:spLocks noGrp="1"/>
          </p:cNvSpPr>
          <p:nvPr>
            <p:ph type="dt" sz="half" idx="10"/>
          </p:nvPr>
        </p:nvSpPr>
        <p:spPr/>
        <p:txBody>
          <a:bodyPr/>
          <a:lstStyle/>
          <a:p>
            <a:fld id="{70EE354A-4FB8-334A-A94B-5ECBF5D8224A}" type="datetime1">
              <a:rPr lang="en-US" smtClean="0"/>
              <a:t>6/20/19</a:t>
            </a:fld>
            <a:endParaRPr lang="en-US"/>
          </a:p>
        </p:txBody>
      </p:sp>
    </p:spTree>
    <p:extLst>
      <p:ext uri="{BB962C8B-B14F-4D97-AF65-F5344CB8AC3E}">
        <p14:creationId xmlns:p14="http://schemas.microsoft.com/office/powerpoint/2010/main" val="152252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srcRect l="16070" t="15148" r="21691" b="-182"/>
          <a:stretch>
            <a:fillRect/>
          </a:stretch>
        </p:blipFill>
        <p:spPr bwMode="auto">
          <a:xfrm>
            <a:off x="1828801" y="685801"/>
            <a:ext cx="5379465" cy="5362861"/>
          </a:xfrm>
          <a:prstGeom prst="rect">
            <a:avLst/>
          </a:prstGeom>
          <a:noFill/>
          <a:ln w="9525">
            <a:noFill/>
            <a:miter lim="800000"/>
            <a:headEnd/>
            <a:tailEnd/>
          </a:ln>
          <a:effectLst/>
          <a:scene3d>
            <a:camera prst="orthographicFront"/>
            <a:lightRig rig="threePt" dir="t"/>
          </a:scene3d>
          <a:sp3d>
            <a:bevelT/>
          </a:sp3d>
        </p:spPr>
      </p:pic>
      <p:sp>
        <p:nvSpPr>
          <p:cNvPr id="108548" name="Text Box 6540"/>
          <p:cNvSpPr txBox="1">
            <a:spLocks noChangeArrowheads="1"/>
          </p:cNvSpPr>
          <p:nvPr/>
        </p:nvSpPr>
        <p:spPr bwMode="auto">
          <a:xfrm>
            <a:off x="1828800" y="101024"/>
            <a:ext cx="7658604" cy="584776"/>
          </a:xfrm>
          <a:prstGeom prst="rect">
            <a:avLst/>
          </a:prstGeom>
          <a:noFill/>
          <a:ln w="9525">
            <a:noFill/>
            <a:miter lim="800000"/>
            <a:headEnd/>
            <a:tailEnd/>
          </a:ln>
        </p:spPr>
        <p:txBody>
          <a:bodyPr wrap="none">
            <a:prstTxWarp prst="textNoShape">
              <a:avLst/>
            </a:prstTxWarp>
            <a:spAutoFit/>
          </a:bodyPr>
          <a:lstStyle/>
          <a:p>
            <a:r>
              <a:rPr lang="en-US" sz="3200" b="1" i="1" dirty="0">
                <a:solidFill>
                  <a:srgbClr val="CC0000"/>
                </a:solidFill>
              </a:rPr>
              <a:t>The Worldwide LHC Computing Grid (</a:t>
            </a:r>
            <a:r>
              <a:rPr lang="en-US" sz="3200" b="1" i="1" dirty="0" err="1">
                <a:solidFill>
                  <a:srgbClr val="CC0000"/>
                </a:solidFill>
              </a:rPr>
              <a:t>wLCG</a:t>
            </a:r>
            <a:r>
              <a:rPr lang="en-US" sz="3200" b="1" i="1" dirty="0">
                <a:solidFill>
                  <a:srgbClr val="CC0000"/>
                </a:solidFill>
              </a:rPr>
              <a:t>)</a:t>
            </a:r>
          </a:p>
        </p:txBody>
      </p:sp>
      <p:sp>
        <p:nvSpPr>
          <p:cNvPr id="8" name="TextBox 7"/>
          <p:cNvSpPr txBox="1"/>
          <p:nvPr/>
        </p:nvSpPr>
        <p:spPr>
          <a:xfrm>
            <a:off x="7208266" y="685800"/>
            <a:ext cx="3314262" cy="5632310"/>
          </a:xfrm>
          <a:prstGeom prst="rect">
            <a:avLst/>
          </a:prstGeom>
          <a:solidFill>
            <a:srgbClr val="000000">
              <a:lumMod val="85000"/>
              <a:lumOff val="15000"/>
            </a:srgbClr>
          </a:solidFill>
          <a:scene3d>
            <a:camera prst="orthographicFront"/>
            <a:lightRig rig="threePt" dir="t"/>
          </a:scene3d>
          <a:sp3d>
            <a:bevelT/>
          </a:sp3d>
        </p:spPr>
        <p:txBody>
          <a:bodyPr wrap="square">
            <a:spAutoFit/>
          </a:bodyPr>
          <a:lstStyle/>
          <a:p>
            <a:pPr>
              <a:defRPr/>
            </a:pPr>
            <a:r>
              <a:rPr lang="en-US" sz="2400" b="1" dirty="0">
                <a:solidFill>
                  <a:srgbClr val="FFFFFF"/>
                </a:solidFill>
              </a:rPr>
              <a:t>Tier-0 (CERN):</a:t>
            </a:r>
          </a:p>
          <a:p>
            <a:pPr marL="179388" lvl="1" indent="-96838">
              <a:buFont typeface="Arial" pitchFamily="34" charset="0"/>
              <a:buChar char="•"/>
              <a:defRPr/>
            </a:pPr>
            <a:r>
              <a:rPr lang="en-US" sz="2400" dirty="0">
                <a:solidFill>
                  <a:srgbClr val="FFFF00"/>
                </a:solidFill>
              </a:rPr>
              <a:t>Data recording</a:t>
            </a:r>
          </a:p>
          <a:p>
            <a:pPr marL="179388" lvl="1" indent="-96838">
              <a:buFont typeface="Arial" pitchFamily="34" charset="0"/>
              <a:buChar char="•"/>
              <a:defRPr/>
            </a:pPr>
            <a:r>
              <a:rPr lang="en-US" sz="2400" dirty="0">
                <a:solidFill>
                  <a:srgbClr val="FFFF00"/>
                </a:solidFill>
              </a:rPr>
              <a:t>Initial data reconstruction</a:t>
            </a:r>
          </a:p>
          <a:p>
            <a:pPr marL="179388" lvl="1" indent="-96838">
              <a:buFont typeface="Arial" pitchFamily="34" charset="0"/>
              <a:buChar char="•"/>
              <a:defRPr/>
            </a:pPr>
            <a:r>
              <a:rPr lang="en-US" sz="2400" dirty="0">
                <a:solidFill>
                  <a:srgbClr val="FFFF00"/>
                </a:solidFill>
              </a:rPr>
              <a:t>Data distribution</a:t>
            </a:r>
          </a:p>
          <a:p>
            <a:pPr lvl="1">
              <a:buFont typeface="Arial" pitchFamily="34" charset="0"/>
              <a:buChar char="•"/>
              <a:defRPr/>
            </a:pPr>
            <a:endParaRPr lang="en-US" sz="2400" dirty="0">
              <a:solidFill>
                <a:srgbClr val="FFFF00"/>
              </a:solidFill>
            </a:endParaRPr>
          </a:p>
          <a:p>
            <a:pPr>
              <a:defRPr/>
            </a:pPr>
            <a:r>
              <a:rPr lang="en-US" sz="2400" b="1" dirty="0">
                <a:solidFill>
                  <a:srgbClr val="FFFFFF"/>
                </a:solidFill>
              </a:rPr>
              <a:t>Tier-1 (11 centers):</a:t>
            </a:r>
          </a:p>
          <a:p>
            <a:pPr marL="179388" indent="-96838">
              <a:buFont typeface="Arial" pitchFamily="34" charset="0"/>
              <a:buChar char="•"/>
              <a:defRPr/>
            </a:pPr>
            <a:r>
              <a:rPr lang="en-US" sz="2400" dirty="0">
                <a:solidFill>
                  <a:srgbClr val="FFFF00"/>
                </a:solidFill>
              </a:rPr>
              <a:t>Permanent storage</a:t>
            </a:r>
          </a:p>
          <a:p>
            <a:pPr marL="179388" indent="-96838">
              <a:buFont typeface="Arial" pitchFamily="34" charset="0"/>
              <a:buChar char="•"/>
              <a:defRPr/>
            </a:pPr>
            <a:r>
              <a:rPr lang="en-US" sz="2400" dirty="0">
                <a:solidFill>
                  <a:srgbClr val="FFFF00"/>
                </a:solidFill>
              </a:rPr>
              <a:t>Re-processing</a:t>
            </a:r>
          </a:p>
          <a:p>
            <a:pPr marL="179388" indent="-96838">
              <a:buFont typeface="Arial" pitchFamily="34" charset="0"/>
              <a:buChar char="•"/>
              <a:defRPr/>
            </a:pPr>
            <a:r>
              <a:rPr lang="en-US" sz="2400" dirty="0">
                <a:solidFill>
                  <a:srgbClr val="FFFF00"/>
                </a:solidFill>
              </a:rPr>
              <a:t>Analysis</a:t>
            </a:r>
          </a:p>
          <a:p>
            <a:pPr>
              <a:defRPr/>
            </a:pPr>
            <a:endParaRPr lang="en-US" sz="2400" dirty="0">
              <a:solidFill>
                <a:srgbClr val="FFFF00"/>
              </a:solidFill>
            </a:endParaRPr>
          </a:p>
          <a:p>
            <a:pPr>
              <a:defRPr/>
            </a:pPr>
            <a:r>
              <a:rPr lang="en-US" sz="2400" b="1" dirty="0">
                <a:solidFill>
                  <a:srgbClr val="FFFFFF"/>
                </a:solidFill>
              </a:rPr>
              <a:t>Tier-2  (federations of     	~130 centers):</a:t>
            </a:r>
          </a:p>
          <a:p>
            <a:pPr marL="82550" indent="96838">
              <a:buFont typeface="Arial" pitchFamily="34" charset="0"/>
              <a:buChar char="•"/>
              <a:defRPr/>
            </a:pPr>
            <a:r>
              <a:rPr lang="en-US" sz="2400" dirty="0">
                <a:solidFill>
                  <a:srgbClr val="FFFF00"/>
                </a:solidFill>
              </a:rPr>
              <a:t> Simulation</a:t>
            </a:r>
          </a:p>
          <a:p>
            <a:pPr marL="82550" indent="96838">
              <a:buFont typeface="Arial" pitchFamily="34" charset="0"/>
              <a:buChar char="•"/>
              <a:defRPr/>
            </a:pPr>
            <a:r>
              <a:rPr lang="en-US" sz="2400" dirty="0">
                <a:solidFill>
                  <a:srgbClr val="FFFF00"/>
                </a:solidFill>
              </a:rPr>
              <a:t> End-user analysis</a:t>
            </a:r>
          </a:p>
        </p:txBody>
      </p:sp>
      <p:sp>
        <p:nvSpPr>
          <p:cNvPr id="12" name="Slide Number Placeholder 11"/>
          <p:cNvSpPr>
            <a:spLocks noGrp="1"/>
          </p:cNvSpPr>
          <p:nvPr>
            <p:ph type="sldNum" sz="quarter" idx="12"/>
          </p:nvPr>
        </p:nvSpPr>
        <p:spPr/>
        <p:txBody>
          <a:bodyPr/>
          <a:lstStyle/>
          <a:p>
            <a:fld id="{8DFCB2BA-BEF8-3449-99D4-BD0C583CF196}" type="slidenum">
              <a:rPr lang="en-US" smtClean="0"/>
              <a:pPr/>
              <a:t>31</a:t>
            </a:fld>
            <a:endParaRPr lang="en-US"/>
          </a:p>
        </p:txBody>
      </p:sp>
      <p:sp>
        <p:nvSpPr>
          <p:cNvPr id="13" name="Footer Placeholder 12"/>
          <p:cNvSpPr>
            <a:spLocks noGrp="1"/>
          </p:cNvSpPr>
          <p:nvPr>
            <p:ph type="ftr" sz="quarter" idx="11"/>
          </p:nvPr>
        </p:nvSpPr>
        <p:spPr/>
        <p:txBody>
          <a:bodyPr/>
          <a:lstStyle/>
          <a:p>
            <a:r>
              <a:rPr lang="en-US"/>
              <a:t>At BNL  by Dr. Kétévi Assamagan</a:t>
            </a:r>
            <a:endParaRPr lang="en-US" dirty="0"/>
          </a:p>
        </p:txBody>
      </p:sp>
      <p:sp>
        <p:nvSpPr>
          <p:cNvPr id="9" name="Date Placeholder 8"/>
          <p:cNvSpPr>
            <a:spLocks noGrp="1"/>
          </p:cNvSpPr>
          <p:nvPr>
            <p:ph type="dt" sz="half" idx="10"/>
          </p:nvPr>
        </p:nvSpPr>
        <p:spPr/>
        <p:txBody>
          <a:bodyPr/>
          <a:lstStyle/>
          <a:p>
            <a:fld id="{DDF41E1D-7C24-4447-9209-CF47709F8117}" type="datetime1">
              <a:rPr lang="en-US" smtClean="0"/>
              <a:t>6/20/19</a:t>
            </a:fld>
            <a:endParaRPr lang="en-US"/>
          </a:p>
        </p:txBody>
      </p:sp>
    </p:spTree>
    <p:extLst>
      <p:ext uri="{BB962C8B-B14F-4D97-AF65-F5344CB8AC3E}">
        <p14:creationId xmlns:p14="http://schemas.microsoft.com/office/powerpoint/2010/main" val="6742278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At BNL  by Dr. Kétévi Assamagan</a:t>
            </a:r>
          </a:p>
        </p:txBody>
      </p:sp>
      <p:sp>
        <p:nvSpPr>
          <p:cNvPr id="6" name="Slide Number Placeholder 5"/>
          <p:cNvSpPr>
            <a:spLocks noGrp="1"/>
          </p:cNvSpPr>
          <p:nvPr>
            <p:ph type="sldNum" sz="quarter" idx="12"/>
          </p:nvPr>
        </p:nvSpPr>
        <p:spPr/>
        <p:txBody>
          <a:bodyPr/>
          <a:lstStyle/>
          <a:p>
            <a:fld id="{8DFCB2BA-BEF8-3449-99D4-BD0C583CF196}" type="slidenum">
              <a:rPr lang="en-US" smtClean="0"/>
              <a:pPr/>
              <a:t>32</a:t>
            </a:fld>
            <a:endParaRPr lang="en-US"/>
          </a:p>
        </p:txBody>
      </p:sp>
      <p:pic>
        <p:nvPicPr>
          <p:cNvPr id="7" name="Picture 6"/>
          <p:cNvPicPr>
            <a:picLocks noChangeAspect="1"/>
          </p:cNvPicPr>
          <p:nvPr/>
        </p:nvPicPr>
        <p:blipFill>
          <a:blip r:embed="rId2"/>
          <a:stretch>
            <a:fillRect/>
          </a:stretch>
        </p:blipFill>
        <p:spPr>
          <a:xfrm>
            <a:off x="1524001" y="232344"/>
            <a:ext cx="4491654" cy="4042774"/>
          </a:xfrm>
          <a:prstGeom prst="rect">
            <a:avLst/>
          </a:prstGeom>
        </p:spPr>
      </p:pic>
      <p:pic>
        <p:nvPicPr>
          <p:cNvPr id="8" name="Picture 7"/>
          <p:cNvPicPr>
            <a:picLocks noChangeAspect="1"/>
          </p:cNvPicPr>
          <p:nvPr/>
        </p:nvPicPr>
        <p:blipFill>
          <a:blip r:embed="rId3"/>
          <a:stretch>
            <a:fillRect/>
          </a:stretch>
        </p:blipFill>
        <p:spPr>
          <a:xfrm>
            <a:off x="6015655" y="2431860"/>
            <a:ext cx="4652345" cy="3957808"/>
          </a:xfrm>
          <a:prstGeom prst="rect">
            <a:avLst/>
          </a:prstGeom>
        </p:spPr>
      </p:pic>
      <p:sp>
        <p:nvSpPr>
          <p:cNvPr id="9" name="Date Placeholder 8"/>
          <p:cNvSpPr>
            <a:spLocks noGrp="1"/>
          </p:cNvSpPr>
          <p:nvPr>
            <p:ph type="dt" sz="half" idx="10"/>
          </p:nvPr>
        </p:nvSpPr>
        <p:spPr/>
        <p:txBody>
          <a:bodyPr/>
          <a:lstStyle/>
          <a:p>
            <a:fld id="{C62BB33E-C70E-844F-A21C-5A9387C8C087}" type="datetime1">
              <a:rPr lang="en-US" smtClean="0"/>
              <a:t>6/20/19</a:t>
            </a:fld>
            <a:endParaRPr lang="en-US"/>
          </a:p>
        </p:txBody>
      </p:sp>
    </p:spTree>
    <p:extLst>
      <p:ext uri="{BB962C8B-B14F-4D97-AF65-F5344CB8AC3E}">
        <p14:creationId xmlns:p14="http://schemas.microsoft.com/office/powerpoint/2010/main" val="10993518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1404"/>
            <a:ext cx="8229600" cy="366469"/>
          </a:xfrm>
        </p:spPr>
        <p:txBody>
          <a:bodyPr>
            <a:normAutofit fontScale="90000"/>
          </a:bodyPr>
          <a:lstStyle/>
          <a:p>
            <a:r>
              <a:rPr lang="en-US" dirty="0">
                <a:solidFill>
                  <a:srgbClr val="FF0000"/>
                </a:solidFill>
              </a:rPr>
              <a:t>Particle Identification by Energy loss</a:t>
            </a:r>
          </a:p>
        </p:txBody>
      </p:sp>
      <p:sp>
        <p:nvSpPr>
          <p:cNvPr id="4" name="Slide Number Placeholder 3"/>
          <p:cNvSpPr>
            <a:spLocks noGrp="1"/>
          </p:cNvSpPr>
          <p:nvPr>
            <p:ph type="sldNum" sz="quarter" idx="12"/>
          </p:nvPr>
        </p:nvSpPr>
        <p:spPr/>
        <p:txBody>
          <a:bodyPr/>
          <a:lstStyle/>
          <a:p>
            <a:fld id="{F19EA5A2-33DE-5E4D-A7F0-5A1BA980051E}" type="slidenum">
              <a:rPr lang="en-US" smtClean="0"/>
              <a:pPr/>
              <a:t>33</a:t>
            </a:fld>
            <a:endParaRPr lang="en-US"/>
          </a:p>
        </p:txBody>
      </p:sp>
      <p:pic>
        <p:nvPicPr>
          <p:cNvPr id="5" name="Picture 4"/>
          <p:cNvPicPr>
            <a:picLocks noChangeAspect="1"/>
          </p:cNvPicPr>
          <p:nvPr/>
        </p:nvPicPr>
        <p:blipFill>
          <a:blip r:embed="rId2">
            <a:lum bright="-7000"/>
          </a:blip>
          <a:stretch>
            <a:fillRect/>
          </a:stretch>
        </p:blipFill>
        <p:spPr>
          <a:xfrm>
            <a:off x="1770594" y="874514"/>
            <a:ext cx="8440206" cy="5578872"/>
          </a:xfrm>
          <a:prstGeom prst="rect">
            <a:avLst/>
          </a:prstGeom>
        </p:spPr>
      </p:pic>
      <p:sp>
        <p:nvSpPr>
          <p:cNvPr id="3" name="Date Placeholder 2">
            <a:extLst>
              <a:ext uri="{FF2B5EF4-FFF2-40B4-BE49-F238E27FC236}">
                <a16:creationId xmlns:a16="http://schemas.microsoft.com/office/drawing/2014/main" id="{FEE3F21B-CA91-6942-A79C-29AD8FC2D6F2}"/>
              </a:ext>
            </a:extLst>
          </p:cNvPr>
          <p:cNvSpPr>
            <a:spLocks noGrp="1"/>
          </p:cNvSpPr>
          <p:nvPr>
            <p:ph type="dt" sz="half" idx="10"/>
          </p:nvPr>
        </p:nvSpPr>
        <p:spPr/>
        <p:txBody>
          <a:bodyPr/>
          <a:lstStyle/>
          <a:p>
            <a:fld id="{82325306-05BD-7047-A46F-A6711BFC393D}" type="datetime1">
              <a:rPr lang="en-US" smtClean="0"/>
              <a:t>6/20/19</a:t>
            </a:fld>
            <a:endParaRPr lang="en-US"/>
          </a:p>
        </p:txBody>
      </p:sp>
      <p:sp>
        <p:nvSpPr>
          <p:cNvPr id="6" name="Footer Placeholder 5">
            <a:extLst>
              <a:ext uri="{FF2B5EF4-FFF2-40B4-BE49-F238E27FC236}">
                <a16:creationId xmlns:a16="http://schemas.microsoft.com/office/drawing/2014/main" id="{3D81214C-B8B1-FF4B-8762-BF5ECE563021}"/>
              </a:ext>
            </a:extLst>
          </p:cNvPr>
          <p:cNvSpPr>
            <a:spLocks noGrp="1"/>
          </p:cNvSpPr>
          <p:nvPr>
            <p:ph type="ftr" sz="quarter" idx="11"/>
          </p:nvPr>
        </p:nvSpPr>
        <p:spPr/>
        <p:txBody>
          <a:bodyPr/>
          <a:lstStyle/>
          <a:p>
            <a:r>
              <a:rPr lang="en-US"/>
              <a:t>At BNL  by Dr. Kétévi Assamagan</a:t>
            </a:r>
          </a:p>
        </p:txBody>
      </p:sp>
    </p:spTree>
    <p:extLst>
      <p:ext uri="{BB962C8B-B14F-4D97-AF65-F5344CB8AC3E}">
        <p14:creationId xmlns:p14="http://schemas.microsoft.com/office/powerpoint/2010/main" val="4570701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6899A-A897-E94A-A933-9A9B66E0AC12}"/>
              </a:ext>
            </a:extLst>
          </p:cNvPr>
          <p:cNvSpPr>
            <a:spLocks noGrp="1"/>
          </p:cNvSpPr>
          <p:nvPr>
            <p:ph type="title"/>
          </p:nvPr>
        </p:nvSpPr>
        <p:spPr>
          <a:xfrm>
            <a:off x="1233379" y="0"/>
            <a:ext cx="9601200" cy="1485900"/>
          </a:xfrm>
        </p:spPr>
        <p:txBody>
          <a:bodyPr/>
          <a:lstStyle/>
          <a:p>
            <a:r>
              <a:rPr lang="en-US" dirty="0"/>
              <a:t>Confirming previous measurements or discoveries</a:t>
            </a:r>
          </a:p>
        </p:txBody>
      </p:sp>
      <p:sp>
        <p:nvSpPr>
          <p:cNvPr id="3" name="Content Placeholder 2">
            <a:extLst>
              <a:ext uri="{FF2B5EF4-FFF2-40B4-BE49-F238E27FC236}">
                <a16:creationId xmlns:a16="http://schemas.microsoft.com/office/drawing/2014/main" id="{02F7A96E-27F6-0F43-9FC2-0C147D979939}"/>
              </a:ext>
            </a:extLst>
          </p:cNvPr>
          <p:cNvSpPr>
            <a:spLocks noGrp="1"/>
          </p:cNvSpPr>
          <p:nvPr>
            <p:ph idx="1"/>
          </p:nvPr>
        </p:nvSpPr>
        <p:spPr>
          <a:xfrm>
            <a:off x="1233379" y="1402090"/>
            <a:ext cx="9601200" cy="860663"/>
          </a:xfrm>
        </p:spPr>
        <p:txBody>
          <a:bodyPr/>
          <a:lstStyle/>
          <a:p>
            <a:r>
              <a:rPr lang="en-US" dirty="0"/>
              <a:t>Before we do new searches, we have to show that we measure accurately what is already known</a:t>
            </a:r>
          </a:p>
        </p:txBody>
      </p:sp>
      <p:sp>
        <p:nvSpPr>
          <p:cNvPr id="4" name="Date Placeholder 3">
            <a:extLst>
              <a:ext uri="{FF2B5EF4-FFF2-40B4-BE49-F238E27FC236}">
                <a16:creationId xmlns:a16="http://schemas.microsoft.com/office/drawing/2014/main" id="{AF6F9A7D-4A6D-654A-B19B-8693ECCA7B97}"/>
              </a:ext>
            </a:extLst>
          </p:cNvPr>
          <p:cNvSpPr>
            <a:spLocks noGrp="1"/>
          </p:cNvSpPr>
          <p:nvPr>
            <p:ph type="dt" sz="half" idx="10"/>
          </p:nvPr>
        </p:nvSpPr>
        <p:spPr/>
        <p:txBody>
          <a:bodyPr/>
          <a:lstStyle/>
          <a:p>
            <a:fld id="{BEE4930F-7E70-654C-947B-547F71B0A14F}" type="datetime1">
              <a:rPr lang="en-US" smtClean="0"/>
              <a:t>6/20/19</a:t>
            </a:fld>
            <a:endParaRPr lang="en-US"/>
          </a:p>
        </p:txBody>
      </p:sp>
      <p:sp>
        <p:nvSpPr>
          <p:cNvPr id="5" name="Footer Placeholder 4">
            <a:extLst>
              <a:ext uri="{FF2B5EF4-FFF2-40B4-BE49-F238E27FC236}">
                <a16:creationId xmlns:a16="http://schemas.microsoft.com/office/drawing/2014/main" id="{321455D9-D55F-114E-A85D-FA07858E5831}"/>
              </a:ext>
            </a:extLst>
          </p:cNvPr>
          <p:cNvSpPr>
            <a:spLocks noGrp="1"/>
          </p:cNvSpPr>
          <p:nvPr>
            <p:ph type="ftr" sz="quarter" idx="11"/>
          </p:nvPr>
        </p:nvSpPr>
        <p:spPr/>
        <p:txBody>
          <a:bodyPr/>
          <a:lstStyle/>
          <a:p>
            <a:r>
              <a:rPr lang="en-US"/>
              <a:t>At BNL  by Dr. Kétévi Assamagan</a:t>
            </a:r>
          </a:p>
        </p:txBody>
      </p:sp>
      <p:sp>
        <p:nvSpPr>
          <p:cNvPr id="6" name="Slide Number Placeholder 5">
            <a:extLst>
              <a:ext uri="{FF2B5EF4-FFF2-40B4-BE49-F238E27FC236}">
                <a16:creationId xmlns:a16="http://schemas.microsoft.com/office/drawing/2014/main" id="{5C33DEBE-3CD2-EB4C-B448-A7C7DF95AD47}"/>
              </a:ext>
            </a:extLst>
          </p:cNvPr>
          <p:cNvSpPr>
            <a:spLocks noGrp="1"/>
          </p:cNvSpPr>
          <p:nvPr>
            <p:ph type="sldNum" sz="quarter" idx="12"/>
          </p:nvPr>
        </p:nvSpPr>
        <p:spPr/>
        <p:txBody>
          <a:bodyPr/>
          <a:lstStyle/>
          <a:p>
            <a:fld id="{DDA0A0FA-6CEC-2248-8F01-119C2D9E70A4}" type="slidenum">
              <a:rPr lang="en-US" smtClean="0"/>
              <a:t>34</a:t>
            </a:fld>
            <a:endParaRPr lang="en-US"/>
          </a:p>
        </p:txBody>
      </p:sp>
      <p:pic>
        <p:nvPicPr>
          <p:cNvPr id="8" name="Picture 7">
            <a:extLst>
              <a:ext uri="{FF2B5EF4-FFF2-40B4-BE49-F238E27FC236}">
                <a16:creationId xmlns:a16="http://schemas.microsoft.com/office/drawing/2014/main" id="{A399ACF3-DEA7-C546-AB27-86F8B3136021}"/>
              </a:ext>
            </a:extLst>
          </p:cNvPr>
          <p:cNvPicPr>
            <a:picLocks noChangeAspect="1"/>
          </p:cNvPicPr>
          <p:nvPr/>
        </p:nvPicPr>
        <p:blipFill>
          <a:blip r:embed="rId4"/>
          <a:stretch>
            <a:fillRect/>
          </a:stretch>
        </p:blipFill>
        <p:spPr>
          <a:xfrm>
            <a:off x="1848404" y="2080616"/>
            <a:ext cx="6090231" cy="4372770"/>
          </a:xfrm>
          <a:prstGeom prst="rect">
            <a:avLst/>
          </a:prstGeom>
        </p:spPr>
      </p:pic>
      <p:pic>
        <p:nvPicPr>
          <p:cNvPr id="7" name="Z_ee_1080p_H264_lo.mov">
            <a:hlinkClick r:id="" action="ppaction://media"/>
            <a:extLst>
              <a:ext uri="{FF2B5EF4-FFF2-40B4-BE49-F238E27FC236}">
                <a16:creationId xmlns:a16="http://schemas.microsoft.com/office/drawing/2014/main" id="{D3A3E34A-A7E8-114A-BCBA-50885DEF068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260598" y="2597287"/>
            <a:ext cx="3736812" cy="3278508"/>
          </a:xfrm>
          <a:prstGeom prst="rect">
            <a:avLst/>
          </a:prstGeom>
        </p:spPr>
      </p:pic>
    </p:spTree>
    <p:extLst>
      <p:ext uri="{BB962C8B-B14F-4D97-AF65-F5344CB8AC3E}">
        <p14:creationId xmlns:p14="http://schemas.microsoft.com/office/powerpoint/2010/main" val="289316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6708" y="71063"/>
            <a:ext cx="8229600" cy="407151"/>
          </a:xfrm>
        </p:spPr>
        <p:txBody>
          <a:bodyPr>
            <a:normAutofit fontScale="90000"/>
          </a:bodyPr>
          <a:lstStyle/>
          <a:p>
            <a:r>
              <a:rPr lang="en-US" sz="3200" dirty="0"/>
              <a:t>50 Years of Particle Physics; e.g. CMS</a:t>
            </a:r>
          </a:p>
        </p:txBody>
      </p:sp>
      <p:sp>
        <p:nvSpPr>
          <p:cNvPr id="4" name="Slide Number Placeholder 3"/>
          <p:cNvSpPr>
            <a:spLocks noGrp="1"/>
          </p:cNvSpPr>
          <p:nvPr>
            <p:ph type="sldNum" sz="quarter" idx="12"/>
          </p:nvPr>
        </p:nvSpPr>
        <p:spPr/>
        <p:txBody>
          <a:bodyPr/>
          <a:lstStyle/>
          <a:p>
            <a:pPr>
              <a:defRPr/>
            </a:pPr>
            <a:fld id="{DB4C5BC0-6EE0-4847-910D-E2565AF95C1C}" type="slidenum">
              <a:rPr lang="en-US" smtClean="0"/>
              <a:pPr>
                <a:defRPr/>
              </a:pPr>
              <a:t>35</a:t>
            </a:fld>
            <a:endParaRPr lang="en-US"/>
          </a:p>
        </p:txBody>
      </p:sp>
      <p:pic>
        <p:nvPicPr>
          <p:cNvPr id="7" name="Picture 2"/>
          <p:cNvPicPr>
            <a:picLocks noChangeAspect="1" noChangeArrowheads="1"/>
          </p:cNvPicPr>
          <p:nvPr/>
        </p:nvPicPr>
        <p:blipFill>
          <a:blip r:embed="rId2"/>
          <a:srcRect r="50092"/>
          <a:stretch>
            <a:fillRect/>
          </a:stretch>
        </p:blipFill>
        <p:spPr bwMode="auto">
          <a:xfrm>
            <a:off x="4495800" y="1066803"/>
            <a:ext cx="2813538" cy="2584709"/>
          </a:xfrm>
          <a:prstGeom prst="rect">
            <a:avLst/>
          </a:prstGeom>
          <a:noFill/>
          <a:ln w="9525">
            <a:noFill/>
            <a:round/>
            <a:headEnd/>
            <a:tailEnd/>
          </a:ln>
        </p:spPr>
      </p:pic>
      <p:pic>
        <p:nvPicPr>
          <p:cNvPr id="8" name="Picture 11"/>
          <p:cNvPicPr>
            <a:picLocks noChangeAspect="1" noChangeArrowheads="1"/>
          </p:cNvPicPr>
          <p:nvPr/>
        </p:nvPicPr>
        <p:blipFill>
          <a:blip r:embed="rId3"/>
          <a:srcRect/>
          <a:stretch>
            <a:fillRect/>
          </a:stretch>
        </p:blipFill>
        <p:spPr bwMode="auto">
          <a:xfrm>
            <a:off x="5111264" y="2286004"/>
            <a:ext cx="452541" cy="530225"/>
          </a:xfrm>
          <a:prstGeom prst="rect">
            <a:avLst/>
          </a:prstGeom>
          <a:noFill/>
          <a:ln w="9525">
            <a:noFill/>
            <a:round/>
            <a:headEnd/>
            <a:tailEnd/>
          </a:ln>
        </p:spPr>
      </p:pic>
      <p:pic>
        <p:nvPicPr>
          <p:cNvPr id="12" name="Picture 7" descr="piz_data_pt0.4_ptpair1.0_corrected_v1.eps"/>
          <p:cNvPicPr>
            <a:picLocks noChangeAspect="1"/>
          </p:cNvPicPr>
          <p:nvPr/>
        </p:nvPicPr>
        <p:blipFill>
          <a:blip r:embed="rId4"/>
          <a:srcRect/>
          <a:stretch>
            <a:fillRect/>
          </a:stretch>
        </p:blipFill>
        <p:spPr bwMode="auto">
          <a:xfrm>
            <a:off x="1676400" y="990603"/>
            <a:ext cx="2748450" cy="2662237"/>
          </a:xfrm>
          <a:prstGeom prst="rect">
            <a:avLst/>
          </a:prstGeom>
          <a:noFill/>
          <a:ln w="9525">
            <a:noFill/>
            <a:miter lim="800000"/>
            <a:headEnd/>
            <a:tailEnd/>
          </a:ln>
        </p:spPr>
      </p:pic>
      <p:pic>
        <p:nvPicPr>
          <p:cNvPr id="13" name="Picture 1" descr="XiMass_selected_MC.png"/>
          <p:cNvPicPr>
            <a:picLocks noChangeAspect="1"/>
          </p:cNvPicPr>
          <p:nvPr/>
        </p:nvPicPr>
        <p:blipFill>
          <a:blip r:embed="rId5"/>
          <a:srcRect/>
          <a:stretch>
            <a:fillRect/>
          </a:stretch>
        </p:blipFill>
        <p:spPr bwMode="auto">
          <a:xfrm>
            <a:off x="7643448" y="990600"/>
            <a:ext cx="2565795" cy="2667000"/>
          </a:xfrm>
          <a:prstGeom prst="rect">
            <a:avLst/>
          </a:prstGeom>
          <a:noFill/>
          <a:ln w="9525">
            <a:noFill/>
            <a:miter lim="800000"/>
            <a:headEnd/>
            <a:tailEnd/>
          </a:ln>
        </p:spPr>
      </p:pic>
      <p:pic>
        <p:nvPicPr>
          <p:cNvPr id="14" name="Picture 3" descr="wenu-133874-21466935-full"/>
          <p:cNvPicPr>
            <a:picLocks noChangeAspect="1" noChangeArrowheads="1"/>
          </p:cNvPicPr>
          <p:nvPr/>
        </p:nvPicPr>
        <p:blipFill>
          <a:blip r:embed="rId6"/>
          <a:srcRect/>
          <a:stretch>
            <a:fillRect/>
          </a:stretch>
        </p:blipFill>
        <p:spPr bwMode="auto">
          <a:xfrm>
            <a:off x="4970586" y="3962400"/>
            <a:ext cx="2866055" cy="2508250"/>
          </a:xfrm>
          <a:prstGeom prst="rect">
            <a:avLst/>
          </a:prstGeom>
          <a:noFill/>
        </p:spPr>
      </p:pic>
      <p:sp>
        <p:nvSpPr>
          <p:cNvPr id="15" name="Rectangle 14"/>
          <p:cNvSpPr/>
          <p:nvPr/>
        </p:nvSpPr>
        <p:spPr>
          <a:xfrm>
            <a:off x="2579076" y="2743200"/>
            <a:ext cx="697524" cy="3693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defRPr/>
            </a:pPr>
            <a:r>
              <a:rPr lang="en-US" b="1" dirty="0">
                <a:solidFill>
                  <a:srgbClr val="3333CC"/>
                </a:solidFill>
                <a:latin typeface="Symbol" charset="2"/>
                <a:cs typeface="Symbol" charset="2"/>
              </a:rPr>
              <a:t>p</a:t>
            </a:r>
            <a:r>
              <a:rPr lang="en-US" b="1" baseline="30000" dirty="0">
                <a:solidFill>
                  <a:srgbClr val="3333CC"/>
                </a:solidFill>
              </a:rPr>
              <a:t>0</a:t>
            </a:r>
            <a:endParaRPr lang="en-US" baseline="30000" dirty="0"/>
          </a:p>
        </p:txBody>
      </p:sp>
      <p:sp>
        <p:nvSpPr>
          <p:cNvPr id="19" name="Rectangle 18"/>
          <p:cNvSpPr/>
          <p:nvPr/>
        </p:nvSpPr>
        <p:spPr>
          <a:xfrm>
            <a:off x="9261231" y="2209802"/>
            <a:ext cx="483876" cy="461665"/>
          </a:xfrm>
          <a:prstGeom prst="rect">
            <a:avLst/>
          </a:prstGeom>
        </p:spPr>
        <p:txBody>
          <a:bodyPr wrap="none">
            <a:spAutoFit/>
          </a:bodyPr>
          <a:lstStyle/>
          <a:p>
            <a:r>
              <a:rPr lang="en-US" sz="2400" b="1" dirty="0">
                <a:solidFill>
                  <a:schemeClr val="accent2"/>
                </a:solidFill>
                <a:latin typeface="Symbol" charset="2"/>
                <a:cs typeface="Symbol" charset="2"/>
              </a:rPr>
              <a:t>W</a:t>
            </a:r>
            <a:r>
              <a:rPr lang="en-US" sz="2400" b="1" baseline="30000" dirty="0">
                <a:solidFill>
                  <a:schemeClr val="accent2"/>
                </a:solidFill>
              </a:rPr>
              <a:t>-</a:t>
            </a:r>
            <a:endParaRPr lang="en-US" sz="2400" baseline="30000" dirty="0"/>
          </a:p>
        </p:txBody>
      </p:sp>
      <p:sp>
        <p:nvSpPr>
          <p:cNvPr id="21" name="Rectangle 20"/>
          <p:cNvSpPr/>
          <p:nvPr/>
        </p:nvSpPr>
        <p:spPr>
          <a:xfrm>
            <a:off x="6852140" y="5410203"/>
            <a:ext cx="873443" cy="461665"/>
          </a:xfrm>
          <a:prstGeom prst="rect">
            <a:avLst/>
          </a:prstGeom>
        </p:spPr>
        <p:txBody>
          <a:bodyPr wrap="square">
            <a:spAutoFit/>
          </a:bodyPr>
          <a:lstStyle/>
          <a:p>
            <a:r>
              <a:rPr lang="en-US" sz="2400" dirty="0">
                <a:solidFill>
                  <a:schemeClr val="accent2"/>
                </a:solidFill>
                <a:cs typeface="Symbol" charset="2"/>
              </a:rPr>
              <a:t>W</a:t>
            </a:r>
            <a:endParaRPr lang="en-US" sz="2400" baseline="30000" dirty="0"/>
          </a:p>
        </p:txBody>
      </p:sp>
      <p:sp>
        <p:nvSpPr>
          <p:cNvPr id="22" name="Rectangle 21"/>
          <p:cNvSpPr/>
          <p:nvPr/>
        </p:nvSpPr>
        <p:spPr>
          <a:xfrm>
            <a:off x="1524001" y="3048002"/>
            <a:ext cx="644843" cy="461665"/>
          </a:xfrm>
          <a:prstGeom prst="rect">
            <a:avLst/>
          </a:prstGeom>
        </p:spPr>
        <p:txBody>
          <a:bodyPr wrap="square">
            <a:spAutoFit/>
          </a:bodyPr>
          <a:lstStyle/>
          <a:p>
            <a:r>
              <a:rPr lang="en-US" sz="2400" b="1" dirty="0">
                <a:solidFill>
                  <a:srgbClr val="FF0000"/>
                </a:solidFill>
                <a:cs typeface="Symbol" charset="2"/>
              </a:rPr>
              <a:t>N</a:t>
            </a:r>
            <a:endParaRPr lang="en-US" sz="2400" b="1" baseline="30000" dirty="0">
              <a:solidFill>
                <a:srgbClr val="FF0000"/>
              </a:solidFill>
            </a:endParaRPr>
          </a:p>
        </p:txBody>
      </p:sp>
      <p:sp>
        <p:nvSpPr>
          <p:cNvPr id="24" name="Rectangle 23"/>
          <p:cNvSpPr/>
          <p:nvPr/>
        </p:nvSpPr>
        <p:spPr>
          <a:xfrm>
            <a:off x="7502770" y="3048002"/>
            <a:ext cx="873443" cy="461665"/>
          </a:xfrm>
          <a:prstGeom prst="rect">
            <a:avLst/>
          </a:prstGeom>
        </p:spPr>
        <p:txBody>
          <a:bodyPr wrap="square">
            <a:spAutoFit/>
          </a:bodyPr>
          <a:lstStyle/>
          <a:p>
            <a:r>
              <a:rPr lang="en-US" sz="2400" b="1" dirty="0">
                <a:solidFill>
                  <a:srgbClr val="FF0000"/>
                </a:solidFill>
                <a:cs typeface="Symbol" charset="2"/>
              </a:rPr>
              <a:t>N</a:t>
            </a:r>
            <a:endParaRPr lang="en-US" sz="2400" b="1" baseline="30000" dirty="0">
              <a:solidFill>
                <a:srgbClr val="FF0000"/>
              </a:solidFill>
            </a:endParaRPr>
          </a:p>
        </p:txBody>
      </p:sp>
      <p:sp>
        <p:nvSpPr>
          <p:cNvPr id="25" name="Rectangle 24"/>
          <p:cNvSpPr/>
          <p:nvPr/>
        </p:nvSpPr>
        <p:spPr>
          <a:xfrm>
            <a:off x="4689231" y="5562602"/>
            <a:ext cx="873443" cy="461665"/>
          </a:xfrm>
          <a:prstGeom prst="rect">
            <a:avLst/>
          </a:prstGeom>
        </p:spPr>
        <p:txBody>
          <a:bodyPr wrap="square">
            <a:spAutoFit/>
          </a:bodyPr>
          <a:lstStyle/>
          <a:p>
            <a:r>
              <a:rPr lang="en-US" sz="2400" b="1" dirty="0">
                <a:solidFill>
                  <a:srgbClr val="FF0000"/>
                </a:solidFill>
                <a:cs typeface="Symbol" charset="2"/>
              </a:rPr>
              <a:t>N</a:t>
            </a:r>
            <a:endParaRPr lang="en-US" sz="2400" b="1" baseline="30000" dirty="0">
              <a:solidFill>
                <a:srgbClr val="FF0000"/>
              </a:solidFill>
            </a:endParaRPr>
          </a:p>
        </p:txBody>
      </p:sp>
      <p:sp>
        <p:nvSpPr>
          <p:cNvPr id="26" name="Rectangle 25"/>
          <p:cNvSpPr/>
          <p:nvPr/>
        </p:nvSpPr>
        <p:spPr>
          <a:xfrm>
            <a:off x="2241362" y="6356350"/>
            <a:ext cx="7166001"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b="1" dirty="0">
                <a:solidFill>
                  <a:srgbClr val="3333CC"/>
                </a:solidFill>
              </a:rPr>
              <a:t>Sophisticated software and computing systems in place and functioning</a:t>
            </a:r>
          </a:p>
        </p:txBody>
      </p:sp>
      <p:pic>
        <p:nvPicPr>
          <p:cNvPr id="27" name="Picture 17" descr="mumu2JetsMET_140379_160_136650665_rphi_improved"/>
          <p:cNvPicPr>
            <a:picLocks noChangeAspect="1" noChangeArrowheads="1"/>
          </p:cNvPicPr>
          <p:nvPr/>
        </p:nvPicPr>
        <p:blipFill>
          <a:blip r:embed="rId7"/>
          <a:srcRect/>
          <a:stretch>
            <a:fillRect/>
          </a:stretch>
        </p:blipFill>
        <p:spPr bwMode="auto">
          <a:xfrm>
            <a:off x="7713785" y="3886200"/>
            <a:ext cx="2813538" cy="2362970"/>
          </a:xfrm>
          <a:prstGeom prst="rect">
            <a:avLst/>
          </a:prstGeom>
          <a:noFill/>
        </p:spPr>
      </p:pic>
      <p:sp>
        <p:nvSpPr>
          <p:cNvPr id="28" name="Rectangle 27"/>
          <p:cNvSpPr/>
          <p:nvPr/>
        </p:nvSpPr>
        <p:spPr>
          <a:xfrm>
            <a:off x="9935234" y="3886202"/>
            <a:ext cx="732766" cy="461665"/>
          </a:xfrm>
          <a:prstGeom prst="rect">
            <a:avLst/>
          </a:prstGeom>
        </p:spPr>
        <p:txBody>
          <a:bodyPr wrap="square">
            <a:spAutoFit/>
          </a:bodyPr>
          <a:lstStyle/>
          <a:p>
            <a:r>
              <a:rPr lang="en-US" sz="2400" dirty="0">
                <a:solidFill>
                  <a:schemeClr val="accent2"/>
                </a:solidFill>
                <a:cs typeface="Symbol" charset="2"/>
              </a:rPr>
              <a:t>Top</a:t>
            </a:r>
            <a:endParaRPr lang="en-US" sz="2400" baseline="30000" dirty="0"/>
          </a:p>
        </p:txBody>
      </p:sp>
      <p:pic>
        <p:nvPicPr>
          <p:cNvPr id="29" name="Picture 8"/>
          <p:cNvPicPr>
            <a:picLocks noChangeAspect="1"/>
          </p:cNvPicPr>
          <p:nvPr/>
        </p:nvPicPr>
        <p:blipFill>
          <a:blip r:embed="rId8"/>
          <a:srcRect/>
          <a:stretch>
            <a:fillRect/>
          </a:stretch>
        </p:blipFill>
        <p:spPr bwMode="auto">
          <a:xfrm>
            <a:off x="1524002" y="4076127"/>
            <a:ext cx="3165231" cy="2200672"/>
          </a:xfrm>
          <a:prstGeom prst="rect">
            <a:avLst/>
          </a:prstGeom>
          <a:noFill/>
          <a:ln w="9525">
            <a:noFill/>
            <a:miter lim="800000"/>
            <a:headEnd/>
            <a:tailEnd/>
          </a:ln>
        </p:spPr>
      </p:pic>
      <p:sp>
        <p:nvSpPr>
          <p:cNvPr id="20" name="Rectangle 19"/>
          <p:cNvSpPr/>
          <p:nvPr/>
        </p:nvSpPr>
        <p:spPr>
          <a:xfrm>
            <a:off x="3634155" y="4876802"/>
            <a:ext cx="1254443" cy="461665"/>
          </a:xfrm>
          <a:prstGeom prst="rect">
            <a:avLst/>
          </a:prstGeom>
        </p:spPr>
        <p:txBody>
          <a:bodyPr wrap="square">
            <a:spAutoFit/>
          </a:bodyPr>
          <a:lstStyle/>
          <a:p>
            <a:r>
              <a:rPr lang="en-US" sz="2400" dirty="0">
                <a:solidFill>
                  <a:schemeClr val="accent2"/>
                </a:solidFill>
                <a:cs typeface="Symbol" charset="2"/>
              </a:rPr>
              <a:t>J/</a:t>
            </a:r>
            <a:r>
              <a:rPr lang="en-US" sz="2400" dirty="0" err="1">
                <a:solidFill>
                  <a:schemeClr val="accent2"/>
                </a:solidFill>
                <a:cs typeface="Symbol" charset="2"/>
              </a:rPr>
              <a:t>psi</a:t>
            </a:r>
            <a:endParaRPr lang="en-US" sz="2400" baseline="30000" dirty="0"/>
          </a:p>
        </p:txBody>
      </p:sp>
      <p:sp>
        <p:nvSpPr>
          <p:cNvPr id="23" name="Rectangle 22"/>
          <p:cNvSpPr/>
          <p:nvPr/>
        </p:nvSpPr>
        <p:spPr>
          <a:xfrm>
            <a:off x="1524001" y="5867402"/>
            <a:ext cx="873443" cy="461665"/>
          </a:xfrm>
          <a:prstGeom prst="rect">
            <a:avLst/>
          </a:prstGeom>
        </p:spPr>
        <p:txBody>
          <a:bodyPr wrap="square">
            <a:spAutoFit/>
          </a:bodyPr>
          <a:lstStyle/>
          <a:p>
            <a:r>
              <a:rPr lang="en-US" sz="2400" b="1" dirty="0">
                <a:solidFill>
                  <a:srgbClr val="FF0000"/>
                </a:solidFill>
                <a:cs typeface="Symbol" charset="2"/>
              </a:rPr>
              <a:t>N</a:t>
            </a:r>
            <a:endParaRPr lang="en-US" sz="2400" b="1" baseline="30000" dirty="0">
              <a:solidFill>
                <a:srgbClr val="FF0000"/>
              </a:solidFill>
            </a:endParaRPr>
          </a:p>
        </p:txBody>
      </p:sp>
      <p:sp>
        <p:nvSpPr>
          <p:cNvPr id="3" name="Date Placeholder 2">
            <a:extLst>
              <a:ext uri="{FF2B5EF4-FFF2-40B4-BE49-F238E27FC236}">
                <a16:creationId xmlns:a16="http://schemas.microsoft.com/office/drawing/2014/main" id="{67D3EE16-01AA-5E43-AE10-2C94394E3837}"/>
              </a:ext>
            </a:extLst>
          </p:cNvPr>
          <p:cNvSpPr>
            <a:spLocks noGrp="1"/>
          </p:cNvSpPr>
          <p:nvPr>
            <p:ph type="dt" sz="half" idx="10"/>
          </p:nvPr>
        </p:nvSpPr>
        <p:spPr/>
        <p:txBody>
          <a:bodyPr/>
          <a:lstStyle/>
          <a:p>
            <a:fld id="{3AF572E0-E335-1F4F-B55A-EED67A43BDDA}" type="datetime1">
              <a:rPr lang="en-US" smtClean="0"/>
              <a:t>6/20/19</a:t>
            </a:fld>
            <a:endParaRPr lang="en-US"/>
          </a:p>
        </p:txBody>
      </p:sp>
      <p:sp>
        <p:nvSpPr>
          <p:cNvPr id="5" name="Footer Placeholder 4">
            <a:extLst>
              <a:ext uri="{FF2B5EF4-FFF2-40B4-BE49-F238E27FC236}">
                <a16:creationId xmlns:a16="http://schemas.microsoft.com/office/drawing/2014/main" id="{A8D58478-D6AC-5E45-8D08-945D3B651539}"/>
              </a:ext>
            </a:extLst>
          </p:cNvPr>
          <p:cNvSpPr>
            <a:spLocks noGrp="1"/>
          </p:cNvSpPr>
          <p:nvPr>
            <p:ph type="ftr" sz="quarter" idx="11"/>
          </p:nvPr>
        </p:nvSpPr>
        <p:spPr/>
        <p:txBody>
          <a:bodyPr/>
          <a:lstStyle/>
          <a:p>
            <a:r>
              <a:rPr lang="en-US"/>
              <a:t>At BNL  by Dr. Kétévi Assamagan</a:t>
            </a:r>
          </a:p>
        </p:txBody>
      </p:sp>
    </p:spTree>
    <p:extLst>
      <p:ext uri="{BB962C8B-B14F-4D97-AF65-F5344CB8AC3E}">
        <p14:creationId xmlns:p14="http://schemas.microsoft.com/office/powerpoint/2010/main" val="428477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iggs_XS_8TeV_lx.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1683149" y="1689100"/>
            <a:ext cx="4259776" cy="3873500"/>
          </a:xfrm>
          <a:prstGeom prst="rect">
            <a:avLst/>
          </a:prstGeom>
        </p:spPr>
      </p:pic>
      <p:pic>
        <p:nvPicPr>
          <p:cNvPr id="8" name="Picture 7"/>
          <p:cNvPicPr>
            <a:picLocks noChangeAspect="1"/>
          </p:cNvPicPr>
          <p:nvPr/>
        </p:nvPicPr>
        <p:blipFill>
          <a:blip r:embed="rId4"/>
          <a:stretch>
            <a:fillRect/>
          </a:stretch>
        </p:blipFill>
        <p:spPr>
          <a:xfrm>
            <a:off x="1683149" y="962960"/>
            <a:ext cx="2044700" cy="726141"/>
          </a:xfrm>
          <a:prstGeom prst="rect">
            <a:avLst/>
          </a:prstGeom>
        </p:spPr>
      </p:pic>
      <p:pic>
        <p:nvPicPr>
          <p:cNvPr id="9" name="Picture 8"/>
          <p:cNvPicPr>
            <a:picLocks noChangeAspect="1"/>
          </p:cNvPicPr>
          <p:nvPr/>
        </p:nvPicPr>
        <p:blipFill>
          <a:blip r:embed="rId5"/>
          <a:stretch>
            <a:fillRect/>
          </a:stretch>
        </p:blipFill>
        <p:spPr>
          <a:xfrm>
            <a:off x="3854112" y="962959"/>
            <a:ext cx="1752600" cy="803512"/>
          </a:xfrm>
          <a:prstGeom prst="rect">
            <a:avLst/>
          </a:prstGeom>
        </p:spPr>
      </p:pic>
      <p:pic>
        <p:nvPicPr>
          <p:cNvPr id="10" name="Picture 9"/>
          <p:cNvPicPr>
            <a:picLocks noChangeAspect="1"/>
          </p:cNvPicPr>
          <p:nvPr/>
        </p:nvPicPr>
        <p:blipFill>
          <a:blip r:embed="rId6"/>
          <a:stretch>
            <a:fillRect/>
          </a:stretch>
        </p:blipFill>
        <p:spPr>
          <a:xfrm>
            <a:off x="7220288" y="885588"/>
            <a:ext cx="1517313" cy="803512"/>
          </a:xfrm>
          <a:prstGeom prst="rect">
            <a:avLst/>
          </a:prstGeom>
        </p:spPr>
      </p:pic>
      <p:pic>
        <p:nvPicPr>
          <p:cNvPr id="11" name="Picture 10"/>
          <p:cNvPicPr>
            <a:picLocks noChangeAspect="1"/>
          </p:cNvPicPr>
          <p:nvPr/>
        </p:nvPicPr>
        <p:blipFill>
          <a:blip r:embed="rId7"/>
          <a:stretch>
            <a:fillRect/>
          </a:stretch>
        </p:blipFill>
        <p:spPr>
          <a:xfrm>
            <a:off x="5784513" y="962959"/>
            <a:ext cx="1435775" cy="803512"/>
          </a:xfrm>
          <a:prstGeom prst="rect">
            <a:avLst/>
          </a:prstGeom>
        </p:spPr>
      </p:pic>
      <p:sp>
        <p:nvSpPr>
          <p:cNvPr id="14" name="Slide Number Placeholder 13"/>
          <p:cNvSpPr>
            <a:spLocks noGrp="1"/>
          </p:cNvSpPr>
          <p:nvPr>
            <p:ph type="sldNum" sz="quarter" idx="12"/>
          </p:nvPr>
        </p:nvSpPr>
        <p:spPr/>
        <p:txBody>
          <a:bodyPr/>
          <a:lstStyle/>
          <a:p>
            <a:fld id="{FA6762DE-4497-A749-A516-A9F816B44566}" type="slidenum">
              <a:rPr lang="en-US" smtClean="0"/>
              <a:pPr/>
              <a:t>36</a:t>
            </a:fld>
            <a:endParaRPr lang="en-US"/>
          </a:p>
        </p:txBody>
      </p:sp>
      <p:sp>
        <p:nvSpPr>
          <p:cNvPr id="13" name="Content Placeholder 2"/>
          <p:cNvSpPr>
            <a:spLocks noGrp="1"/>
          </p:cNvSpPr>
          <p:nvPr>
            <p:ph idx="1"/>
          </p:nvPr>
        </p:nvSpPr>
        <p:spPr>
          <a:xfrm>
            <a:off x="1989418" y="5562600"/>
            <a:ext cx="4779682" cy="1216960"/>
          </a:xfrm>
        </p:spPr>
        <p:txBody>
          <a:bodyPr>
            <a:normAutofit/>
          </a:bodyPr>
          <a:lstStyle/>
          <a:p>
            <a:r>
              <a:rPr lang="en-US" dirty="0"/>
              <a:t>A lot of progress in theoretical computations. Up to NNLO in most cases; uncertainties &lt; 20%</a:t>
            </a:r>
          </a:p>
        </p:txBody>
      </p:sp>
      <p:pic>
        <p:nvPicPr>
          <p:cNvPr id="16" name="Picture 15"/>
          <p:cNvPicPr>
            <a:picLocks noChangeAspect="1"/>
          </p:cNvPicPr>
          <p:nvPr/>
        </p:nvPicPr>
        <p:blipFill>
          <a:blip r:embed="rId8"/>
          <a:stretch>
            <a:fillRect/>
          </a:stretch>
        </p:blipFill>
        <p:spPr>
          <a:xfrm>
            <a:off x="5942925" y="1955800"/>
            <a:ext cx="4725075" cy="3606800"/>
          </a:xfrm>
          <a:prstGeom prst="rect">
            <a:avLst/>
          </a:prstGeom>
        </p:spPr>
      </p:pic>
      <p:sp>
        <p:nvSpPr>
          <p:cNvPr id="12" name="Footer Placeholder 11"/>
          <p:cNvSpPr>
            <a:spLocks noGrp="1"/>
          </p:cNvSpPr>
          <p:nvPr>
            <p:ph type="ftr" sz="quarter" idx="11"/>
          </p:nvPr>
        </p:nvSpPr>
        <p:spPr/>
        <p:txBody>
          <a:bodyPr/>
          <a:lstStyle/>
          <a:p>
            <a:r>
              <a:rPr lang="en-US" dirty="0"/>
              <a:t>At BNL  by Dr. Kétévi Assamagan</a:t>
            </a:r>
          </a:p>
        </p:txBody>
      </p:sp>
      <p:sp>
        <p:nvSpPr>
          <p:cNvPr id="15" name="Title 1">
            <a:extLst>
              <a:ext uri="{FF2B5EF4-FFF2-40B4-BE49-F238E27FC236}">
                <a16:creationId xmlns:a16="http://schemas.microsoft.com/office/drawing/2014/main" id="{B37FEF05-556A-8742-8A3C-31BEB0E3B71F}"/>
              </a:ext>
            </a:extLst>
          </p:cNvPr>
          <p:cNvSpPr>
            <a:spLocks noGrp="1"/>
          </p:cNvSpPr>
          <p:nvPr>
            <p:ph type="title"/>
          </p:nvPr>
        </p:nvSpPr>
        <p:spPr>
          <a:xfrm>
            <a:off x="838200" y="112207"/>
            <a:ext cx="10515600" cy="520092"/>
          </a:xfrm>
        </p:spPr>
        <p:txBody>
          <a:bodyPr>
            <a:normAutofit fontScale="90000"/>
          </a:bodyPr>
          <a:lstStyle/>
          <a:p>
            <a:r>
              <a:rPr lang="en-US" b="1" dirty="0">
                <a:solidFill>
                  <a:srgbClr val="C00000"/>
                </a:solidFill>
              </a:rPr>
              <a:t>Higgs Boson Production and Decay at the LHC</a:t>
            </a:r>
          </a:p>
        </p:txBody>
      </p:sp>
      <p:sp>
        <p:nvSpPr>
          <p:cNvPr id="5" name="Date Placeholder 4">
            <a:extLst>
              <a:ext uri="{FF2B5EF4-FFF2-40B4-BE49-F238E27FC236}">
                <a16:creationId xmlns:a16="http://schemas.microsoft.com/office/drawing/2014/main" id="{84C56167-BD10-4A48-B3C3-426DAD1DF3A4}"/>
              </a:ext>
            </a:extLst>
          </p:cNvPr>
          <p:cNvSpPr>
            <a:spLocks noGrp="1"/>
          </p:cNvSpPr>
          <p:nvPr>
            <p:ph type="dt" sz="half" idx="10"/>
          </p:nvPr>
        </p:nvSpPr>
        <p:spPr/>
        <p:txBody>
          <a:bodyPr/>
          <a:lstStyle/>
          <a:p>
            <a:fld id="{99C0A3CE-DB02-C243-95CE-B5B1CC2A9D2B}" type="datetime1">
              <a:rPr lang="en-US" smtClean="0"/>
              <a:t>6/20/19</a:t>
            </a:fld>
            <a:endParaRPr lang="en-US"/>
          </a:p>
        </p:txBody>
      </p:sp>
    </p:spTree>
    <p:extLst>
      <p:ext uri="{BB962C8B-B14F-4D97-AF65-F5344CB8AC3E}">
        <p14:creationId xmlns:p14="http://schemas.microsoft.com/office/powerpoint/2010/main" val="23154997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C3E94-9CB9-DB4C-969E-9820B67CCEA7}"/>
              </a:ext>
            </a:extLst>
          </p:cNvPr>
          <p:cNvSpPr>
            <a:spLocks noGrp="1"/>
          </p:cNvSpPr>
          <p:nvPr>
            <p:ph type="title"/>
          </p:nvPr>
        </p:nvSpPr>
        <p:spPr>
          <a:xfrm>
            <a:off x="1233379" y="0"/>
            <a:ext cx="9601200" cy="1485900"/>
          </a:xfrm>
        </p:spPr>
        <p:txBody>
          <a:bodyPr/>
          <a:lstStyle/>
          <a:p>
            <a:r>
              <a:rPr lang="en-US" dirty="0"/>
              <a:t>Higgs </a:t>
            </a:r>
            <a:r>
              <a:rPr lang="en-US" dirty="0">
                <a:sym typeface="Wingdings" pitchFamily="2" charset="2"/>
              </a:rPr>
              <a:t> 4 muons Candidate</a:t>
            </a:r>
            <a:endParaRPr lang="en-US" dirty="0"/>
          </a:p>
        </p:txBody>
      </p:sp>
      <p:sp>
        <p:nvSpPr>
          <p:cNvPr id="4" name="Date Placeholder 3">
            <a:extLst>
              <a:ext uri="{FF2B5EF4-FFF2-40B4-BE49-F238E27FC236}">
                <a16:creationId xmlns:a16="http://schemas.microsoft.com/office/drawing/2014/main" id="{4FFFDD5E-8FA9-BD4B-B87C-0186EB6EF8DD}"/>
              </a:ext>
            </a:extLst>
          </p:cNvPr>
          <p:cNvSpPr>
            <a:spLocks noGrp="1"/>
          </p:cNvSpPr>
          <p:nvPr>
            <p:ph type="dt" sz="half" idx="10"/>
          </p:nvPr>
        </p:nvSpPr>
        <p:spPr/>
        <p:txBody>
          <a:bodyPr/>
          <a:lstStyle/>
          <a:p>
            <a:fld id="{470E9546-1D64-A94C-8B32-2B74ABE8634B}" type="datetime1">
              <a:rPr lang="en-US" smtClean="0"/>
              <a:t>6/20/19</a:t>
            </a:fld>
            <a:endParaRPr lang="en-US"/>
          </a:p>
        </p:txBody>
      </p:sp>
      <p:sp>
        <p:nvSpPr>
          <p:cNvPr id="5" name="Footer Placeholder 4">
            <a:extLst>
              <a:ext uri="{FF2B5EF4-FFF2-40B4-BE49-F238E27FC236}">
                <a16:creationId xmlns:a16="http://schemas.microsoft.com/office/drawing/2014/main" id="{724C588D-7897-6644-80A0-111D0E517A67}"/>
              </a:ext>
            </a:extLst>
          </p:cNvPr>
          <p:cNvSpPr>
            <a:spLocks noGrp="1"/>
          </p:cNvSpPr>
          <p:nvPr>
            <p:ph type="ftr" sz="quarter" idx="11"/>
          </p:nvPr>
        </p:nvSpPr>
        <p:spPr/>
        <p:txBody>
          <a:bodyPr/>
          <a:lstStyle/>
          <a:p>
            <a:r>
              <a:rPr lang="en-US"/>
              <a:t>At BNL  by Dr. Kétévi Assamagan</a:t>
            </a:r>
          </a:p>
        </p:txBody>
      </p:sp>
      <p:sp>
        <p:nvSpPr>
          <p:cNvPr id="6" name="Slide Number Placeholder 5">
            <a:extLst>
              <a:ext uri="{FF2B5EF4-FFF2-40B4-BE49-F238E27FC236}">
                <a16:creationId xmlns:a16="http://schemas.microsoft.com/office/drawing/2014/main" id="{4A98474C-A869-8E48-84B0-34B4C4C9B124}"/>
              </a:ext>
            </a:extLst>
          </p:cNvPr>
          <p:cNvSpPr>
            <a:spLocks noGrp="1"/>
          </p:cNvSpPr>
          <p:nvPr>
            <p:ph type="sldNum" sz="quarter" idx="12"/>
          </p:nvPr>
        </p:nvSpPr>
        <p:spPr/>
        <p:txBody>
          <a:bodyPr/>
          <a:lstStyle/>
          <a:p>
            <a:fld id="{DDA0A0FA-6CEC-2248-8F01-119C2D9E70A4}" type="slidenum">
              <a:rPr lang="en-US" smtClean="0"/>
              <a:t>37</a:t>
            </a:fld>
            <a:endParaRPr lang="en-US"/>
          </a:p>
        </p:txBody>
      </p:sp>
      <p:pic>
        <p:nvPicPr>
          <p:cNvPr id="7" name="Picture 6">
            <a:extLst>
              <a:ext uri="{FF2B5EF4-FFF2-40B4-BE49-F238E27FC236}">
                <a16:creationId xmlns:a16="http://schemas.microsoft.com/office/drawing/2014/main" id="{CD2C3DFE-6098-4940-AB3C-4C63064C6701}"/>
              </a:ext>
            </a:extLst>
          </p:cNvPr>
          <p:cNvPicPr>
            <a:picLocks noChangeAspect="1"/>
          </p:cNvPicPr>
          <p:nvPr/>
        </p:nvPicPr>
        <p:blipFill>
          <a:blip r:embed="rId2"/>
          <a:stretch>
            <a:fillRect/>
          </a:stretch>
        </p:blipFill>
        <p:spPr>
          <a:xfrm>
            <a:off x="1580828" y="914794"/>
            <a:ext cx="9040156" cy="5455743"/>
          </a:xfrm>
          <a:prstGeom prst="rect">
            <a:avLst/>
          </a:prstGeom>
        </p:spPr>
      </p:pic>
    </p:spTree>
    <p:extLst>
      <p:ext uri="{BB962C8B-B14F-4D97-AF65-F5344CB8AC3E}">
        <p14:creationId xmlns:p14="http://schemas.microsoft.com/office/powerpoint/2010/main" val="28959990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DC5BD-E7F4-BF41-A28C-486217CCE288}"/>
              </a:ext>
            </a:extLst>
          </p:cNvPr>
          <p:cNvSpPr>
            <a:spLocks noGrp="1"/>
          </p:cNvSpPr>
          <p:nvPr>
            <p:ph type="title"/>
          </p:nvPr>
        </p:nvSpPr>
        <p:spPr>
          <a:xfrm>
            <a:off x="1069649" y="57151"/>
            <a:ext cx="6913084" cy="660063"/>
          </a:xfrm>
        </p:spPr>
        <p:txBody>
          <a:bodyPr>
            <a:normAutofit fontScale="90000"/>
          </a:bodyPr>
          <a:lstStyle/>
          <a:p>
            <a:r>
              <a:rPr lang="fr-FR" dirty="0"/>
              <a:t>The Higgs Boson </a:t>
            </a:r>
            <a:r>
              <a:rPr lang="fr-FR" dirty="0" err="1"/>
              <a:t>Discovery</a:t>
            </a:r>
            <a:endParaRPr lang="fr-FR" dirty="0"/>
          </a:p>
        </p:txBody>
      </p:sp>
      <p:sp>
        <p:nvSpPr>
          <p:cNvPr id="3" name="Content Placeholder 2">
            <a:extLst>
              <a:ext uri="{FF2B5EF4-FFF2-40B4-BE49-F238E27FC236}">
                <a16:creationId xmlns:a16="http://schemas.microsoft.com/office/drawing/2014/main" id="{BC246B10-43DD-6E4B-8FF3-40305A1C9212}"/>
              </a:ext>
            </a:extLst>
          </p:cNvPr>
          <p:cNvSpPr>
            <a:spLocks noGrp="1"/>
          </p:cNvSpPr>
          <p:nvPr>
            <p:ph idx="1"/>
          </p:nvPr>
        </p:nvSpPr>
        <p:spPr>
          <a:xfrm>
            <a:off x="7649020" y="3601674"/>
            <a:ext cx="4069272" cy="2546302"/>
          </a:xfrm>
        </p:spPr>
        <p:txBody>
          <a:bodyPr>
            <a:normAutofit fontScale="70000" lnSpcReduction="20000"/>
          </a:bodyPr>
          <a:lstStyle/>
          <a:p>
            <a:r>
              <a:rPr lang="en-US" b="1" dirty="0"/>
              <a:t>Discovery confirmed in later measurements</a:t>
            </a:r>
          </a:p>
          <a:p>
            <a:r>
              <a:rPr lang="en-US" b="1" dirty="0">
                <a:solidFill>
                  <a:srgbClr val="0070C0"/>
                </a:solidFill>
              </a:rPr>
              <a:t>Measurement of properties consistent with expectations from the SM</a:t>
            </a:r>
          </a:p>
          <a:p>
            <a:r>
              <a:rPr lang="en-US" b="1" dirty="0"/>
              <a:t>Now, the questions are  :</a:t>
            </a:r>
          </a:p>
          <a:p>
            <a:pPr lvl="1"/>
            <a:r>
              <a:rPr lang="en-US" b="1" dirty="0"/>
              <a:t>Can we search for new physics in the decay of the Higgs boson?</a:t>
            </a:r>
          </a:p>
          <a:p>
            <a:pPr lvl="1"/>
            <a:r>
              <a:rPr lang="en-US" b="1" dirty="0">
                <a:solidFill>
                  <a:srgbClr val="0070C0"/>
                </a:solidFill>
              </a:rPr>
              <a:t>Or in association with it?</a:t>
            </a:r>
          </a:p>
          <a:p>
            <a:pPr lvl="1"/>
            <a:r>
              <a:rPr lang="en-US" b="1" dirty="0"/>
              <a:t>Or in the small deviations in the properties with respect to the SM expectations?</a:t>
            </a:r>
          </a:p>
        </p:txBody>
      </p:sp>
      <p:sp>
        <p:nvSpPr>
          <p:cNvPr id="4" name="Date Placeholder 3">
            <a:extLst>
              <a:ext uri="{FF2B5EF4-FFF2-40B4-BE49-F238E27FC236}">
                <a16:creationId xmlns:a16="http://schemas.microsoft.com/office/drawing/2014/main" id="{2D34C011-D675-5F4A-A625-6F06068CBC6A}"/>
              </a:ext>
            </a:extLst>
          </p:cNvPr>
          <p:cNvSpPr>
            <a:spLocks noGrp="1"/>
          </p:cNvSpPr>
          <p:nvPr>
            <p:ph type="dt" sz="half" idx="10"/>
          </p:nvPr>
        </p:nvSpPr>
        <p:spPr/>
        <p:txBody>
          <a:bodyPr/>
          <a:lstStyle/>
          <a:p>
            <a:fld id="{19DA647C-1089-2544-9541-44B16F92059B}" type="datetime1">
              <a:rPr lang="en-US" smtClean="0"/>
              <a:t>6/20/19</a:t>
            </a:fld>
            <a:endParaRPr lang="en-US"/>
          </a:p>
        </p:txBody>
      </p:sp>
      <p:sp>
        <p:nvSpPr>
          <p:cNvPr id="5" name="Footer Placeholder 4">
            <a:extLst>
              <a:ext uri="{FF2B5EF4-FFF2-40B4-BE49-F238E27FC236}">
                <a16:creationId xmlns:a16="http://schemas.microsoft.com/office/drawing/2014/main" id="{656BCB72-74CB-034B-8D85-9F39F8FA00B9}"/>
              </a:ext>
            </a:extLst>
          </p:cNvPr>
          <p:cNvSpPr>
            <a:spLocks noGrp="1"/>
          </p:cNvSpPr>
          <p:nvPr>
            <p:ph type="ftr" sz="quarter" idx="11"/>
          </p:nvPr>
        </p:nvSpPr>
        <p:spPr/>
        <p:txBody>
          <a:bodyPr/>
          <a:lstStyle/>
          <a:p>
            <a:r>
              <a:rPr lang="en-US"/>
              <a:t>At BNL  by Dr. Kétévi Assamagan</a:t>
            </a:r>
          </a:p>
        </p:txBody>
      </p:sp>
      <p:sp>
        <p:nvSpPr>
          <p:cNvPr id="6" name="Slide Number Placeholder 5">
            <a:extLst>
              <a:ext uri="{FF2B5EF4-FFF2-40B4-BE49-F238E27FC236}">
                <a16:creationId xmlns:a16="http://schemas.microsoft.com/office/drawing/2014/main" id="{4C461FD9-D4D7-5946-A2EB-C1FC08E02810}"/>
              </a:ext>
            </a:extLst>
          </p:cNvPr>
          <p:cNvSpPr>
            <a:spLocks noGrp="1"/>
          </p:cNvSpPr>
          <p:nvPr>
            <p:ph type="sldNum" sz="quarter" idx="12"/>
          </p:nvPr>
        </p:nvSpPr>
        <p:spPr/>
        <p:txBody>
          <a:bodyPr/>
          <a:lstStyle/>
          <a:p>
            <a:fld id="{DDA0A0FA-6CEC-2248-8F01-119C2D9E70A4}" type="slidenum">
              <a:rPr lang="en-US" smtClean="0"/>
              <a:t>38</a:t>
            </a:fld>
            <a:endParaRPr lang="en-US"/>
          </a:p>
        </p:txBody>
      </p:sp>
      <p:pic>
        <p:nvPicPr>
          <p:cNvPr id="8" name="Picture 7">
            <a:extLst>
              <a:ext uri="{FF2B5EF4-FFF2-40B4-BE49-F238E27FC236}">
                <a16:creationId xmlns:a16="http://schemas.microsoft.com/office/drawing/2014/main" id="{E4E4E965-4C07-D14C-A622-8F03300609DF}"/>
              </a:ext>
            </a:extLst>
          </p:cNvPr>
          <p:cNvPicPr>
            <a:picLocks noChangeAspect="1"/>
          </p:cNvPicPr>
          <p:nvPr/>
        </p:nvPicPr>
        <p:blipFill>
          <a:blip r:embed="rId2"/>
          <a:stretch>
            <a:fillRect/>
          </a:stretch>
        </p:blipFill>
        <p:spPr>
          <a:xfrm>
            <a:off x="1023732" y="792529"/>
            <a:ext cx="2930485" cy="2474184"/>
          </a:xfrm>
          <a:prstGeom prst="rect">
            <a:avLst/>
          </a:prstGeom>
        </p:spPr>
      </p:pic>
      <p:pic>
        <p:nvPicPr>
          <p:cNvPr id="9" name="Picture 8">
            <a:extLst>
              <a:ext uri="{FF2B5EF4-FFF2-40B4-BE49-F238E27FC236}">
                <a16:creationId xmlns:a16="http://schemas.microsoft.com/office/drawing/2014/main" id="{CB1D097E-71FF-EC48-8DB3-FBA4151DB5F5}"/>
              </a:ext>
            </a:extLst>
          </p:cNvPr>
          <p:cNvPicPr>
            <a:picLocks noChangeAspect="1"/>
          </p:cNvPicPr>
          <p:nvPr/>
        </p:nvPicPr>
        <p:blipFill>
          <a:blip r:embed="rId3"/>
          <a:stretch>
            <a:fillRect/>
          </a:stretch>
        </p:blipFill>
        <p:spPr>
          <a:xfrm>
            <a:off x="4117381" y="758282"/>
            <a:ext cx="3018620" cy="2602195"/>
          </a:xfrm>
          <a:prstGeom prst="rect">
            <a:avLst/>
          </a:prstGeom>
        </p:spPr>
      </p:pic>
      <p:sp>
        <p:nvSpPr>
          <p:cNvPr id="10" name="Rectangle 9">
            <a:extLst>
              <a:ext uri="{FF2B5EF4-FFF2-40B4-BE49-F238E27FC236}">
                <a16:creationId xmlns:a16="http://schemas.microsoft.com/office/drawing/2014/main" id="{5EBEC04F-4AE7-6F4B-A530-3DAFEBE57026}"/>
              </a:ext>
            </a:extLst>
          </p:cNvPr>
          <p:cNvSpPr/>
          <p:nvPr/>
        </p:nvSpPr>
        <p:spPr>
          <a:xfrm>
            <a:off x="1023732" y="3477301"/>
            <a:ext cx="2864246" cy="338554"/>
          </a:xfrm>
          <a:prstGeom prst="rect">
            <a:avLst/>
          </a:prstGeom>
        </p:spPr>
        <p:txBody>
          <a:bodyPr wrap="none">
            <a:spAutoFit/>
          </a:bodyPr>
          <a:lstStyle/>
          <a:p>
            <a:r>
              <a:rPr lang="en-US" sz="1600" b="1" dirty="0">
                <a:solidFill>
                  <a:srgbClr val="0070C0"/>
                </a:solidFill>
              </a:rPr>
              <a:t>Single channel discovery: 7.4</a:t>
            </a:r>
            <a:r>
              <a:rPr lang="en-US" sz="1600" b="1" dirty="0">
                <a:solidFill>
                  <a:srgbClr val="0070C0"/>
                </a:solidFill>
                <a:latin typeface="Symbol" charset="2"/>
                <a:cs typeface="Symbol" charset="2"/>
              </a:rPr>
              <a:t>s</a:t>
            </a:r>
            <a:r>
              <a:rPr lang="en-US" sz="1600" b="1" dirty="0">
                <a:solidFill>
                  <a:srgbClr val="0070C0"/>
                </a:solidFill>
              </a:rPr>
              <a:t> </a:t>
            </a:r>
          </a:p>
        </p:txBody>
      </p:sp>
      <p:sp>
        <p:nvSpPr>
          <p:cNvPr id="11" name="TextBox 10">
            <a:extLst>
              <a:ext uri="{FF2B5EF4-FFF2-40B4-BE49-F238E27FC236}">
                <a16:creationId xmlns:a16="http://schemas.microsoft.com/office/drawing/2014/main" id="{7E2DE260-E7A6-4244-8B6B-5E7C2629255F}"/>
              </a:ext>
            </a:extLst>
          </p:cNvPr>
          <p:cNvSpPr txBox="1"/>
          <p:nvPr/>
        </p:nvSpPr>
        <p:spPr>
          <a:xfrm>
            <a:off x="4231037" y="3527387"/>
            <a:ext cx="2838747" cy="338554"/>
          </a:xfrm>
          <a:prstGeom prst="rect">
            <a:avLst/>
          </a:prstGeom>
          <a:noFill/>
        </p:spPr>
        <p:txBody>
          <a:bodyPr wrap="square" rtlCol="0">
            <a:spAutoFit/>
          </a:bodyPr>
          <a:lstStyle/>
          <a:p>
            <a:r>
              <a:rPr lang="en-US" sz="1600" b="1" dirty="0">
                <a:solidFill>
                  <a:srgbClr val="0070C0"/>
                </a:solidFill>
              </a:rPr>
              <a:t>Single channel discovery: 6.6</a:t>
            </a:r>
            <a:r>
              <a:rPr lang="en-US" sz="1600" b="1" dirty="0">
                <a:solidFill>
                  <a:srgbClr val="0070C0"/>
                </a:solidFill>
                <a:latin typeface="Symbol" charset="2"/>
                <a:cs typeface="Symbol" charset="2"/>
              </a:rPr>
              <a:t>s</a:t>
            </a:r>
          </a:p>
        </p:txBody>
      </p:sp>
      <p:sp>
        <p:nvSpPr>
          <p:cNvPr id="12" name="TextBox 11">
            <a:extLst>
              <a:ext uri="{FF2B5EF4-FFF2-40B4-BE49-F238E27FC236}">
                <a16:creationId xmlns:a16="http://schemas.microsoft.com/office/drawing/2014/main" id="{5C261610-AD87-6C44-8B05-9A3E95E2F7F6}"/>
              </a:ext>
            </a:extLst>
          </p:cNvPr>
          <p:cNvSpPr txBox="1"/>
          <p:nvPr/>
        </p:nvSpPr>
        <p:spPr>
          <a:xfrm>
            <a:off x="708278" y="4659994"/>
            <a:ext cx="7045518" cy="400110"/>
          </a:xfrm>
          <a:prstGeom prst="rect">
            <a:avLst/>
          </a:prstGeom>
          <a:noFill/>
        </p:spPr>
        <p:txBody>
          <a:bodyPr wrap="none" rtlCol="0">
            <a:spAutoFit/>
          </a:bodyPr>
          <a:lstStyle/>
          <a:p>
            <a:r>
              <a:rPr lang="en-US" sz="2000" b="1" dirty="0">
                <a:solidFill>
                  <a:srgbClr val="000090"/>
                </a:solidFill>
              </a:rPr>
              <a:t>Mass measurement, </a:t>
            </a:r>
            <a:r>
              <a:rPr lang="en-US" sz="2000" b="1" dirty="0" err="1">
                <a:solidFill>
                  <a:srgbClr val="000090"/>
                </a:solidFill>
              </a:rPr>
              <a:t>m</a:t>
            </a:r>
            <a:r>
              <a:rPr lang="en-US" sz="2000" b="1" baseline="-25000" dirty="0" err="1">
                <a:solidFill>
                  <a:srgbClr val="000090"/>
                </a:solidFill>
              </a:rPr>
              <a:t>H</a:t>
            </a:r>
            <a:r>
              <a:rPr lang="en-US" sz="2000" b="1" dirty="0">
                <a:solidFill>
                  <a:srgbClr val="000090"/>
                </a:solidFill>
              </a:rPr>
              <a:t> = 125.5 ± 0.2 (stat)  </a:t>
            </a:r>
            <a:r>
              <a:rPr lang="en-US" sz="2000" b="1" baseline="30000" dirty="0">
                <a:solidFill>
                  <a:srgbClr val="000090"/>
                </a:solidFill>
              </a:rPr>
              <a:t>+0.5</a:t>
            </a:r>
            <a:r>
              <a:rPr lang="en-US" sz="2000" b="1" dirty="0">
                <a:solidFill>
                  <a:srgbClr val="000090"/>
                </a:solidFill>
              </a:rPr>
              <a:t> </a:t>
            </a:r>
            <a:r>
              <a:rPr lang="en-US" sz="2000" b="1" baseline="-25000" dirty="0">
                <a:solidFill>
                  <a:srgbClr val="000090"/>
                </a:solidFill>
              </a:rPr>
              <a:t>-0.6 </a:t>
            </a:r>
            <a:r>
              <a:rPr lang="en-US" sz="2000" b="1" dirty="0">
                <a:solidFill>
                  <a:srgbClr val="000090"/>
                </a:solidFill>
              </a:rPr>
              <a:t>(</a:t>
            </a:r>
            <a:r>
              <a:rPr lang="en-US" sz="2000" b="1" dirty="0" err="1">
                <a:solidFill>
                  <a:srgbClr val="000090"/>
                </a:solidFill>
              </a:rPr>
              <a:t>syst</a:t>
            </a:r>
            <a:r>
              <a:rPr lang="en-US" sz="2000" b="1" dirty="0">
                <a:solidFill>
                  <a:srgbClr val="000090"/>
                </a:solidFill>
              </a:rPr>
              <a:t>) </a:t>
            </a:r>
            <a:r>
              <a:rPr lang="en-US" sz="2000" b="1" dirty="0" err="1">
                <a:solidFill>
                  <a:srgbClr val="000090"/>
                </a:solidFill>
              </a:rPr>
              <a:t>GeV</a:t>
            </a:r>
            <a:endParaRPr lang="en-US" sz="2000" b="1" dirty="0">
              <a:solidFill>
                <a:srgbClr val="000090"/>
              </a:solidFill>
            </a:endParaRPr>
          </a:p>
        </p:txBody>
      </p:sp>
      <p:pic>
        <p:nvPicPr>
          <p:cNvPr id="14" name="Picture 13">
            <a:extLst>
              <a:ext uri="{FF2B5EF4-FFF2-40B4-BE49-F238E27FC236}">
                <a16:creationId xmlns:a16="http://schemas.microsoft.com/office/drawing/2014/main" id="{158DC8D5-5949-A94E-8554-1126E1402578}"/>
              </a:ext>
            </a:extLst>
          </p:cNvPr>
          <p:cNvPicPr>
            <a:picLocks noChangeAspect="1"/>
          </p:cNvPicPr>
          <p:nvPr/>
        </p:nvPicPr>
        <p:blipFill>
          <a:blip r:embed="rId4"/>
          <a:stretch>
            <a:fillRect/>
          </a:stretch>
        </p:blipFill>
        <p:spPr>
          <a:xfrm>
            <a:off x="7339315" y="600685"/>
            <a:ext cx="4688683" cy="2857873"/>
          </a:xfrm>
          <a:prstGeom prst="rect">
            <a:avLst/>
          </a:prstGeom>
        </p:spPr>
      </p:pic>
    </p:spTree>
    <p:extLst>
      <p:ext uri="{BB962C8B-B14F-4D97-AF65-F5344CB8AC3E}">
        <p14:creationId xmlns:p14="http://schemas.microsoft.com/office/powerpoint/2010/main" val="35709046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000225-6F88-3E40-8D18-1CA4E15D0DF0}"/>
              </a:ext>
            </a:extLst>
          </p:cNvPr>
          <p:cNvSpPr>
            <a:spLocks noGrp="1"/>
          </p:cNvSpPr>
          <p:nvPr>
            <p:ph type="sldNum" sz="quarter" idx="12"/>
          </p:nvPr>
        </p:nvSpPr>
        <p:spPr/>
        <p:txBody>
          <a:bodyPr/>
          <a:lstStyle/>
          <a:p>
            <a:fld id="{DDA0A0FA-6CEC-2248-8F01-119C2D9E70A4}" type="slidenum">
              <a:rPr lang="en-US" smtClean="0"/>
              <a:t>39</a:t>
            </a:fld>
            <a:endParaRPr lang="en-US"/>
          </a:p>
        </p:txBody>
      </p:sp>
      <p:sp>
        <p:nvSpPr>
          <p:cNvPr id="5" name="Rectangle 4">
            <a:extLst>
              <a:ext uri="{FF2B5EF4-FFF2-40B4-BE49-F238E27FC236}">
                <a16:creationId xmlns:a16="http://schemas.microsoft.com/office/drawing/2014/main" id="{74636616-87EE-8344-A655-79EEA90BCEFB}"/>
              </a:ext>
            </a:extLst>
          </p:cNvPr>
          <p:cNvSpPr/>
          <p:nvPr/>
        </p:nvSpPr>
        <p:spPr>
          <a:xfrm>
            <a:off x="3070033" y="774978"/>
            <a:ext cx="6096000" cy="2554545"/>
          </a:xfrm>
          <a:prstGeom prst="rect">
            <a:avLst/>
          </a:prstGeom>
        </p:spPr>
        <p:txBody>
          <a:bodyPr>
            <a:spAutoFit/>
          </a:bodyPr>
          <a:lstStyle/>
          <a:p>
            <a:pPr lvl="1"/>
            <a:r>
              <a:rPr lang="en-US" sz="3200" b="1" dirty="0">
                <a:solidFill>
                  <a:srgbClr val="0070C0"/>
                </a:solidFill>
              </a:rPr>
              <a:t>I will  now focus on the searches for new phenomena in the decays of the Higgs bosons</a:t>
            </a:r>
          </a:p>
          <a:p>
            <a:pPr lvl="1"/>
            <a:endParaRPr lang="en-US" sz="3200" b="1" dirty="0">
              <a:solidFill>
                <a:srgbClr val="0070C0"/>
              </a:solidFill>
            </a:endParaRPr>
          </a:p>
        </p:txBody>
      </p:sp>
      <p:sp>
        <p:nvSpPr>
          <p:cNvPr id="6" name="Date Placeholder 5">
            <a:extLst>
              <a:ext uri="{FF2B5EF4-FFF2-40B4-BE49-F238E27FC236}">
                <a16:creationId xmlns:a16="http://schemas.microsoft.com/office/drawing/2014/main" id="{43837503-841F-C142-B1AF-13A035EB758F}"/>
              </a:ext>
            </a:extLst>
          </p:cNvPr>
          <p:cNvSpPr>
            <a:spLocks noGrp="1"/>
          </p:cNvSpPr>
          <p:nvPr>
            <p:ph type="dt" sz="half" idx="10"/>
          </p:nvPr>
        </p:nvSpPr>
        <p:spPr/>
        <p:txBody>
          <a:bodyPr/>
          <a:lstStyle/>
          <a:p>
            <a:fld id="{EBAB1D95-045D-2E40-94F7-4242F4A01889}" type="datetime1">
              <a:rPr lang="en-US" smtClean="0"/>
              <a:t>6/20/19</a:t>
            </a:fld>
            <a:endParaRPr lang="en-US"/>
          </a:p>
        </p:txBody>
      </p:sp>
      <p:sp>
        <p:nvSpPr>
          <p:cNvPr id="7" name="Footer Placeholder 6">
            <a:extLst>
              <a:ext uri="{FF2B5EF4-FFF2-40B4-BE49-F238E27FC236}">
                <a16:creationId xmlns:a16="http://schemas.microsoft.com/office/drawing/2014/main" id="{E5C9B656-F572-6542-95B1-613926E7FD99}"/>
              </a:ext>
            </a:extLst>
          </p:cNvPr>
          <p:cNvSpPr>
            <a:spLocks noGrp="1"/>
          </p:cNvSpPr>
          <p:nvPr>
            <p:ph type="ftr" sz="quarter" idx="11"/>
          </p:nvPr>
        </p:nvSpPr>
        <p:spPr/>
        <p:txBody>
          <a:bodyPr/>
          <a:lstStyle/>
          <a:p>
            <a:r>
              <a:rPr lang="en-US"/>
              <a:t>At BNL  by Dr. Kétévi Assamagan</a:t>
            </a:r>
          </a:p>
        </p:txBody>
      </p:sp>
    </p:spTree>
    <p:extLst>
      <p:ext uri="{BB962C8B-B14F-4D97-AF65-F5344CB8AC3E}">
        <p14:creationId xmlns:p14="http://schemas.microsoft.com/office/powerpoint/2010/main" val="1567215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0081"/>
            <a:ext cx="8229600" cy="1143000"/>
          </a:xfrm>
        </p:spPr>
        <p:txBody>
          <a:bodyPr>
            <a:normAutofit fontScale="90000"/>
          </a:bodyPr>
          <a:lstStyle/>
          <a:p>
            <a:r>
              <a:rPr lang="en-US" b="1" dirty="0"/>
              <a:t>Some fundamental Questions in Particle Physics </a:t>
            </a:r>
            <a:endParaRPr lang="en-US" dirty="0"/>
          </a:p>
        </p:txBody>
      </p:sp>
      <p:sp>
        <p:nvSpPr>
          <p:cNvPr id="3" name="Content Placeholder 2"/>
          <p:cNvSpPr>
            <a:spLocks noGrp="1"/>
          </p:cNvSpPr>
          <p:nvPr>
            <p:ph idx="1"/>
          </p:nvPr>
        </p:nvSpPr>
        <p:spPr/>
        <p:txBody>
          <a:bodyPr>
            <a:normAutofit/>
          </a:bodyPr>
          <a:lstStyle/>
          <a:p>
            <a:r>
              <a:rPr lang="en-US" b="1" dirty="0">
                <a:solidFill>
                  <a:srgbClr val="FF0000"/>
                </a:solidFill>
              </a:rPr>
              <a:t>Why is there more matter than anti-matter in the university?</a:t>
            </a:r>
          </a:p>
          <a:p>
            <a:pPr lvl="1"/>
            <a:r>
              <a:rPr lang="en-US" dirty="0"/>
              <a:t>They should have been created equally</a:t>
            </a:r>
          </a:p>
          <a:p>
            <a:r>
              <a:rPr lang="en-US" b="1" dirty="0">
                <a:solidFill>
                  <a:srgbClr val="FF0000"/>
                </a:solidFill>
              </a:rPr>
              <a:t>Why do we have 4 fundamental forces?</a:t>
            </a:r>
          </a:p>
          <a:p>
            <a:pPr lvl="1"/>
            <a:r>
              <a:rPr lang="en-US" dirty="0"/>
              <a:t>Was there a unique single force at the beginning, which later split into 4 different forces? Were the 4 forces unified in the beginning? </a:t>
            </a:r>
          </a:p>
          <a:p>
            <a:r>
              <a:rPr lang="en-US" b="1" dirty="0">
                <a:solidFill>
                  <a:srgbClr val="FF0000"/>
                </a:solidFill>
              </a:rPr>
              <a:t>What was matter like when it was first created?</a:t>
            </a:r>
          </a:p>
          <a:p>
            <a:pPr lvl="1"/>
            <a:r>
              <a:rPr lang="en-US" dirty="0"/>
              <a:t>Primordial plasma?</a:t>
            </a:r>
          </a:p>
          <a:p>
            <a:endParaRPr lang="en-US" dirty="0"/>
          </a:p>
        </p:txBody>
      </p:sp>
      <p:sp>
        <p:nvSpPr>
          <p:cNvPr id="5" name="Footer Placeholder 4"/>
          <p:cNvSpPr>
            <a:spLocks noGrp="1"/>
          </p:cNvSpPr>
          <p:nvPr>
            <p:ph type="ftr" sz="quarter" idx="11"/>
          </p:nvPr>
        </p:nvSpPr>
        <p:spPr/>
        <p:txBody>
          <a:bodyPr/>
          <a:lstStyle/>
          <a:p>
            <a:r>
              <a:rPr lang="en-US"/>
              <a:t>At BNL  by Dr. Kétévi Assamagan</a:t>
            </a:r>
          </a:p>
        </p:txBody>
      </p:sp>
      <p:sp>
        <p:nvSpPr>
          <p:cNvPr id="6" name="Slide Number Placeholder 5"/>
          <p:cNvSpPr>
            <a:spLocks noGrp="1"/>
          </p:cNvSpPr>
          <p:nvPr>
            <p:ph type="sldNum" sz="quarter" idx="12"/>
          </p:nvPr>
        </p:nvSpPr>
        <p:spPr/>
        <p:txBody>
          <a:bodyPr/>
          <a:lstStyle/>
          <a:p>
            <a:fld id="{8DFCB2BA-BEF8-3449-99D4-BD0C583CF196}" type="slidenum">
              <a:rPr lang="en-US" smtClean="0"/>
              <a:pPr/>
              <a:t>4</a:t>
            </a:fld>
            <a:endParaRPr lang="en-US"/>
          </a:p>
        </p:txBody>
      </p:sp>
      <p:sp>
        <p:nvSpPr>
          <p:cNvPr id="7" name="Date Placeholder 6"/>
          <p:cNvSpPr>
            <a:spLocks noGrp="1"/>
          </p:cNvSpPr>
          <p:nvPr>
            <p:ph type="dt" sz="half" idx="10"/>
          </p:nvPr>
        </p:nvSpPr>
        <p:spPr/>
        <p:txBody>
          <a:bodyPr/>
          <a:lstStyle/>
          <a:p>
            <a:fld id="{15D9FDCD-A6BC-8A4F-8560-7D64698AD17C}" type="datetime1">
              <a:rPr lang="en-US" smtClean="0"/>
              <a:t>6/20/19</a:t>
            </a:fld>
            <a:endParaRPr lang="en-US"/>
          </a:p>
        </p:txBody>
      </p:sp>
    </p:spTree>
    <p:extLst>
      <p:ext uri="{BB962C8B-B14F-4D97-AF65-F5344CB8AC3E}">
        <p14:creationId xmlns:p14="http://schemas.microsoft.com/office/powerpoint/2010/main" val="5823925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1401-9ACF-1A40-B133-12E512797093}"/>
              </a:ext>
            </a:extLst>
          </p:cNvPr>
          <p:cNvSpPr>
            <a:spLocks noGrp="1"/>
          </p:cNvSpPr>
          <p:nvPr>
            <p:ph type="title"/>
          </p:nvPr>
        </p:nvSpPr>
        <p:spPr>
          <a:xfrm>
            <a:off x="1371600" y="234108"/>
            <a:ext cx="9601200" cy="581140"/>
          </a:xfrm>
        </p:spPr>
        <p:txBody>
          <a:bodyPr>
            <a:normAutofit fontScale="90000"/>
          </a:bodyPr>
          <a:lstStyle/>
          <a:p>
            <a:r>
              <a:rPr lang="fr-FR" dirty="0" err="1"/>
              <a:t>Dark</a:t>
            </a:r>
            <a:r>
              <a:rPr lang="fr-FR" dirty="0"/>
              <a:t> </a:t>
            </a:r>
            <a:r>
              <a:rPr lang="fr-FR" dirty="0" err="1"/>
              <a:t>Sector</a:t>
            </a:r>
            <a:r>
              <a:rPr lang="fr-FR" dirty="0"/>
              <a:t> States</a:t>
            </a:r>
          </a:p>
        </p:txBody>
      </p:sp>
      <p:sp>
        <p:nvSpPr>
          <p:cNvPr id="3" name="Content Placeholder 2">
            <a:extLst>
              <a:ext uri="{FF2B5EF4-FFF2-40B4-BE49-F238E27FC236}">
                <a16:creationId xmlns:a16="http://schemas.microsoft.com/office/drawing/2014/main" id="{DFD6493D-9910-E04A-8CFC-68E61FA39570}"/>
              </a:ext>
            </a:extLst>
          </p:cNvPr>
          <p:cNvSpPr>
            <a:spLocks noGrp="1"/>
          </p:cNvSpPr>
          <p:nvPr>
            <p:ph idx="1"/>
          </p:nvPr>
        </p:nvSpPr>
        <p:spPr>
          <a:xfrm>
            <a:off x="1547870" y="1459735"/>
            <a:ext cx="8433412" cy="2175831"/>
          </a:xfrm>
        </p:spPr>
        <p:txBody>
          <a:bodyPr>
            <a:normAutofit/>
          </a:bodyPr>
          <a:lstStyle/>
          <a:p>
            <a:pPr marL="514350" indent="-514350">
              <a:buFont typeface="+mj-lt"/>
              <a:buAutoNum type="arabicPeriod"/>
            </a:pPr>
            <a:r>
              <a:rPr lang="en-US" b="1" dirty="0">
                <a:solidFill>
                  <a:schemeClr val="accent1"/>
                </a:solidFill>
              </a:rPr>
              <a:t>Search for dark sector states in the decays of the Higgs boson</a:t>
            </a:r>
          </a:p>
          <a:p>
            <a:pPr lvl="1"/>
            <a:r>
              <a:rPr lang="en-US" b="1" dirty="0">
                <a:solidFill>
                  <a:srgbClr val="0070C0"/>
                </a:solidFill>
              </a:rPr>
              <a:t>Higgs boson decays to Invisible particles and interpretation for Dark Matter. Using Higgs production in association with a vector boson or in the vector-boson-fusion channel, and their combination</a:t>
            </a:r>
          </a:p>
          <a:p>
            <a:pPr lvl="1"/>
            <a:r>
              <a:rPr lang="en-US" b="1" dirty="0">
                <a:solidFill>
                  <a:srgbClr val="0070C0"/>
                </a:solidFill>
              </a:rPr>
              <a:t>Search for dark vector bosons in H </a:t>
            </a:r>
            <a:r>
              <a:rPr lang="en-US" b="1" dirty="0">
                <a:solidFill>
                  <a:srgbClr val="0070C0"/>
                </a:solidFill>
                <a:sym typeface="Wingdings" pitchFamily="2" charset="2"/>
              </a:rPr>
              <a:t> 4l events: Search for H  4l events not associated to the SM H  ZZ* 4l</a:t>
            </a:r>
          </a:p>
        </p:txBody>
      </p:sp>
      <p:sp>
        <p:nvSpPr>
          <p:cNvPr id="4" name="Slide Number Placeholder 3">
            <a:extLst>
              <a:ext uri="{FF2B5EF4-FFF2-40B4-BE49-F238E27FC236}">
                <a16:creationId xmlns:a16="http://schemas.microsoft.com/office/drawing/2014/main" id="{04D7A118-D544-3B46-850B-0D2871840601}"/>
              </a:ext>
            </a:extLst>
          </p:cNvPr>
          <p:cNvSpPr>
            <a:spLocks noGrp="1"/>
          </p:cNvSpPr>
          <p:nvPr>
            <p:ph type="sldNum" sz="quarter" idx="12"/>
          </p:nvPr>
        </p:nvSpPr>
        <p:spPr/>
        <p:txBody>
          <a:bodyPr/>
          <a:lstStyle/>
          <a:p>
            <a:fld id="{DDA0A0FA-6CEC-2248-8F01-119C2D9E70A4}" type="slidenum">
              <a:rPr lang="en-US" smtClean="0"/>
              <a:t>40</a:t>
            </a:fld>
            <a:endParaRPr lang="en-US"/>
          </a:p>
        </p:txBody>
      </p:sp>
      <p:sp>
        <p:nvSpPr>
          <p:cNvPr id="5" name="Date Placeholder 4">
            <a:extLst>
              <a:ext uri="{FF2B5EF4-FFF2-40B4-BE49-F238E27FC236}">
                <a16:creationId xmlns:a16="http://schemas.microsoft.com/office/drawing/2014/main" id="{198FE6B6-3B59-E249-A8FC-1EAF97CD8BB4}"/>
              </a:ext>
            </a:extLst>
          </p:cNvPr>
          <p:cNvSpPr>
            <a:spLocks noGrp="1"/>
          </p:cNvSpPr>
          <p:nvPr>
            <p:ph type="dt" sz="half" idx="10"/>
          </p:nvPr>
        </p:nvSpPr>
        <p:spPr/>
        <p:txBody>
          <a:bodyPr/>
          <a:lstStyle/>
          <a:p>
            <a:fld id="{41927C66-9284-824B-BDB4-A705EB0B46B4}" type="datetime1">
              <a:rPr lang="en-US" smtClean="0"/>
              <a:t>6/20/19</a:t>
            </a:fld>
            <a:endParaRPr lang="en-US"/>
          </a:p>
        </p:txBody>
      </p:sp>
      <p:sp>
        <p:nvSpPr>
          <p:cNvPr id="6" name="Footer Placeholder 5">
            <a:extLst>
              <a:ext uri="{FF2B5EF4-FFF2-40B4-BE49-F238E27FC236}">
                <a16:creationId xmlns:a16="http://schemas.microsoft.com/office/drawing/2014/main" id="{508B6ADC-FC55-6043-82AD-8A57E7233E64}"/>
              </a:ext>
            </a:extLst>
          </p:cNvPr>
          <p:cNvSpPr>
            <a:spLocks noGrp="1"/>
          </p:cNvSpPr>
          <p:nvPr>
            <p:ph type="ftr" sz="quarter" idx="11"/>
          </p:nvPr>
        </p:nvSpPr>
        <p:spPr/>
        <p:txBody>
          <a:bodyPr/>
          <a:lstStyle/>
          <a:p>
            <a:r>
              <a:rPr lang="en-US"/>
              <a:t>At BNL  by Dr. Kétévi Assamagan</a:t>
            </a:r>
          </a:p>
        </p:txBody>
      </p:sp>
    </p:spTree>
    <p:extLst>
      <p:ext uri="{BB962C8B-B14F-4D97-AF65-F5344CB8AC3E}">
        <p14:creationId xmlns:p14="http://schemas.microsoft.com/office/powerpoint/2010/main" val="37062659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8442B-4515-C14A-B1FF-669D0E314914}"/>
              </a:ext>
            </a:extLst>
          </p:cNvPr>
          <p:cNvSpPr>
            <a:spLocks noGrp="1"/>
          </p:cNvSpPr>
          <p:nvPr>
            <p:ph type="title"/>
          </p:nvPr>
        </p:nvSpPr>
        <p:spPr>
          <a:xfrm>
            <a:off x="733903" y="183541"/>
            <a:ext cx="10515600" cy="662397"/>
          </a:xfrm>
        </p:spPr>
        <p:txBody>
          <a:bodyPr>
            <a:normAutofit fontScale="90000"/>
          </a:bodyPr>
          <a:lstStyle/>
          <a:p>
            <a:r>
              <a:rPr lang="en-US" dirty="0"/>
              <a:t>Search for dark sector states</a:t>
            </a:r>
          </a:p>
        </p:txBody>
      </p:sp>
      <p:sp>
        <p:nvSpPr>
          <p:cNvPr id="4" name="Content Placeholder 2">
            <a:extLst>
              <a:ext uri="{FF2B5EF4-FFF2-40B4-BE49-F238E27FC236}">
                <a16:creationId xmlns:a16="http://schemas.microsoft.com/office/drawing/2014/main" id="{720DFC56-3F69-4743-9DF3-25BBA12D35A9}"/>
              </a:ext>
            </a:extLst>
          </p:cNvPr>
          <p:cNvSpPr>
            <a:spLocks noGrp="1"/>
          </p:cNvSpPr>
          <p:nvPr>
            <p:ph idx="1"/>
          </p:nvPr>
        </p:nvSpPr>
        <p:spPr>
          <a:xfrm>
            <a:off x="733903" y="845938"/>
            <a:ext cx="10515600" cy="5311669"/>
          </a:xfrm>
        </p:spPr>
        <p:txBody>
          <a:bodyPr>
            <a:normAutofit fontScale="92500" lnSpcReduction="10000"/>
          </a:bodyPr>
          <a:lstStyle/>
          <a:p>
            <a:r>
              <a:rPr lang="en-US" dirty="0">
                <a:solidFill>
                  <a:srgbClr val="00B050"/>
                </a:solidFill>
              </a:rPr>
              <a:t>A hidden or dark sector can be introduced with an additional U(1)d dark gauge symmetry</a:t>
            </a:r>
          </a:p>
          <a:p>
            <a:pPr lvl="1"/>
            <a:r>
              <a:rPr lang="en-US" dirty="0"/>
              <a:t>The dark sector could couple to the SM through kinetic mixing with the hypercharge gauge boson</a:t>
            </a:r>
          </a:p>
          <a:p>
            <a:pPr lvl="1"/>
            <a:r>
              <a:rPr lang="en-US" dirty="0"/>
              <a:t>If, in addition, the U(1)d symmetry is broken by the introduction of a dark Higgs boson, then there could also be a mixing between the SM Higgs boson and the dark sector Higgs boson</a:t>
            </a:r>
          </a:p>
          <a:p>
            <a:r>
              <a:rPr lang="en-US" dirty="0">
                <a:solidFill>
                  <a:srgbClr val="00B050"/>
                </a:solidFill>
              </a:rPr>
              <a:t>Exotic Higgs boson decays have been proposed as a way to search for evidence of new physics</a:t>
            </a:r>
          </a:p>
          <a:p>
            <a:pPr lvl="1"/>
            <a:r>
              <a:rPr lang="en-US" dirty="0"/>
              <a:t>In the decay of the discovered Higgs boson</a:t>
            </a:r>
          </a:p>
          <a:p>
            <a:pPr lvl="1"/>
            <a:r>
              <a:rPr lang="en-US" dirty="0"/>
              <a:t>To measure the coupling strengths between the SM and the dark sector</a:t>
            </a:r>
          </a:p>
          <a:p>
            <a:r>
              <a:rPr lang="en-US" dirty="0">
                <a:solidFill>
                  <a:srgbClr val="00B050"/>
                </a:solidFill>
              </a:rPr>
              <a:t>Such decays predicted in many extensions to the SM to explain</a:t>
            </a:r>
          </a:p>
          <a:p>
            <a:pPr lvl="1"/>
            <a:r>
              <a:rPr lang="en-US" dirty="0"/>
              <a:t>Muon g-2 discrepancy</a:t>
            </a:r>
          </a:p>
          <a:p>
            <a:pPr lvl="1"/>
            <a:r>
              <a:rPr lang="en-US" dirty="0"/>
              <a:t>Astrophysical observation of positron excess</a:t>
            </a:r>
          </a:p>
          <a:p>
            <a:r>
              <a:rPr lang="en-US" dirty="0">
                <a:solidFill>
                  <a:srgbClr val="00B050"/>
                </a:solidFill>
              </a:rPr>
              <a:t>This search was carried out in collaboration with the BNL theory group</a:t>
            </a:r>
          </a:p>
          <a:p>
            <a:pPr lvl="1"/>
            <a:r>
              <a:rPr lang="en-US" dirty="0"/>
              <a:t>H. </a:t>
            </a:r>
            <a:r>
              <a:rPr lang="en-US" dirty="0" err="1"/>
              <a:t>Davoudiasl</a:t>
            </a:r>
            <a:r>
              <a:rPr lang="en-US" dirty="0"/>
              <a:t> et al., Higgs Decays as a Window into the Dark Sector, </a:t>
            </a:r>
            <a:r>
              <a:rPr lang="en-US" dirty="0" err="1"/>
              <a:t>Phys.Rev</a:t>
            </a:r>
            <a:r>
              <a:rPr lang="en-US" dirty="0"/>
              <a:t>. D 88.1 (2013) 015022</a:t>
            </a:r>
          </a:p>
          <a:p>
            <a:pPr lvl="1"/>
            <a:r>
              <a:rPr lang="en-US" dirty="0"/>
              <a:t>H. </a:t>
            </a:r>
            <a:r>
              <a:rPr lang="en-US" dirty="0" err="1"/>
              <a:t>Davoudiasl</a:t>
            </a:r>
            <a:r>
              <a:rPr lang="en-US" dirty="0"/>
              <a:t>, H.-S. Lee and W. J. Marciano, ’Dark’ Z implications for Parity Violation, Rare Meson Decays, and Higgs Physics, </a:t>
            </a:r>
            <a:r>
              <a:rPr lang="en-US" dirty="0" err="1"/>
              <a:t>Phys.Rev</a:t>
            </a:r>
            <a:r>
              <a:rPr lang="en-US" dirty="0"/>
              <a:t>. D 85 (2012) 115019</a:t>
            </a:r>
          </a:p>
          <a:p>
            <a:pPr lvl="1"/>
            <a:endParaRPr lang="en-US" dirty="0"/>
          </a:p>
          <a:p>
            <a:pPr lvl="1"/>
            <a:endParaRPr lang="en-US" dirty="0"/>
          </a:p>
          <a:p>
            <a:pPr lvl="1"/>
            <a:endParaRPr lang="en-US" dirty="0"/>
          </a:p>
          <a:p>
            <a:pPr lvl="1"/>
            <a:endParaRPr lang="en-US" dirty="0"/>
          </a:p>
          <a:p>
            <a:pPr lvl="1"/>
            <a:endParaRPr lang="en-US" dirty="0"/>
          </a:p>
          <a:p>
            <a:endParaRPr lang="en-US" dirty="0"/>
          </a:p>
          <a:p>
            <a:pPr lvl="1"/>
            <a:endParaRPr lang="en-US" dirty="0"/>
          </a:p>
        </p:txBody>
      </p:sp>
      <p:sp>
        <p:nvSpPr>
          <p:cNvPr id="3" name="Slide Number Placeholder 2">
            <a:extLst>
              <a:ext uri="{FF2B5EF4-FFF2-40B4-BE49-F238E27FC236}">
                <a16:creationId xmlns:a16="http://schemas.microsoft.com/office/drawing/2014/main" id="{C9FF1221-9DA4-3947-A4F0-6946AF509918}"/>
              </a:ext>
            </a:extLst>
          </p:cNvPr>
          <p:cNvSpPr>
            <a:spLocks noGrp="1"/>
          </p:cNvSpPr>
          <p:nvPr>
            <p:ph type="sldNum" sz="quarter" idx="12"/>
          </p:nvPr>
        </p:nvSpPr>
        <p:spPr/>
        <p:txBody>
          <a:bodyPr/>
          <a:lstStyle/>
          <a:p>
            <a:fld id="{DDA0A0FA-6CEC-2248-8F01-119C2D9E70A4}" type="slidenum">
              <a:rPr lang="en-US" smtClean="0"/>
              <a:t>41</a:t>
            </a:fld>
            <a:endParaRPr lang="en-US"/>
          </a:p>
        </p:txBody>
      </p:sp>
      <p:sp>
        <p:nvSpPr>
          <p:cNvPr id="5" name="Date Placeholder 4">
            <a:extLst>
              <a:ext uri="{FF2B5EF4-FFF2-40B4-BE49-F238E27FC236}">
                <a16:creationId xmlns:a16="http://schemas.microsoft.com/office/drawing/2014/main" id="{DD382E7E-0D82-9C44-B67C-487E527D63A1}"/>
              </a:ext>
            </a:extLst>
          </p:cNvPr>
          <p:cNvSpPr>
            <a:spLocks noGrp="1"/>
          </p:cNvSpPr>
          <p:nvPr>
            <p:ph type="dt" sz="half" idx="10"/>
          </p:nvPr>
        </p:nvSpPr>
        <p:spPr/>
        <p:txBody>
          <a:bodyPr/>
          <a:lstStyle/>
          <a:p>
            <a:fld id="{5604A7B1-1E08-5049-A729-436A71BB4ADF}" type="datetime1">
              <a:rPr lang="en-US" smtClean="0"/>
              <a:t>6/20/19</a:t>
            </a:fld>
            <a:endParaRPr lang="en-US"/>
          </a:p>
        </p:txBody>
      </p:sp>
      <p:sp>
        <p:nvSpPr>
          <p:cNvPr id="6" name="Footer Placeholder 5">
            <a:extLst>
              <a:ext uri="{FF2B5EF4-FFF2-40B4-BE49-F238E27FC236}">
                <a16:creationId xmlns:a16="http://schemas.microsoft.com/office/drawing/2014/main" id="{CD7C35BF-0E16-6F44-B7E1-EC710DA57585}"/>
              </a:ext>
            </a:extLst>
          </p:cNvPr>
          <p:cNvSpPr>
            <a:spLocks noGrp="1"/>
          </p:cNvSpPr>
          <p:nvPr>
            <p:ph type="ftr" sz="quarter" idx="11"/>
          </p:nvPr>
        </p:nvSpPr>
        <p:spPr/>
        <p:txBody>
          <a:bodyPr/>
          <a:lstStyle/>
          <a:p>
            <a:r>
              <a:rPr lang="en-US"/>
              <a:t>At BNL  by Dr. Kétévi Assamagan</a:t>
            </a:r>
          </a:p>
        </p:txBody>
      </p:sp>
    </p:spTree>
    <p:extLst>
      <p:ext uri="{BB962C8B-B14F-4D97-AF65-F5344CB8AC3E}">
        <p14:creationId xmlns:p14="http://schemas.microsoft.com/office/powerpoint/2010/main" val="42159531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8442B-4515-C14A-B1FF-669D0E314914}"/>
              </a:ext>
            </a:extLst>
          </p:cNvPr>
          <p:cNvSpPr>
            <a:spLocks noGrp="1"/>
          </p:cNvSpPr>
          <p:nvPr>
            <p:ph type="title"/>
          </p:nvPr>
        </p:nvSpPr>
        <p:spPr>
          <a:xfrm>
            <a:off x="838200" y="365125"/>
            <a:ext cx="10515600" cy="662397"/>
          </a:xfrm>
        </p:spPr>
        <p:txBody>
          <a:bodyPr>
            <a:normAutofit fontScale="90000"/>
          </a:bodyPr>
          <a:lstStyle/>
          <a:p>
            <a:r>
              <a:rPr lang="en-US" dirty="0"/>
              <a:t>H </a:t>
            </a:r>
            <a:r>
              <a:rPr lang="en-US" dirty="0">
                <a:sym typeface="Wingdings" pitchFamily="2" charset="2"/>
              </a:rPr>
              <a:t> Z </a:t>
            </a:r>
            <a:r>
              <a:rPr lang="en-US" dirty="0" err="1">
                <a:sym typeface="Wingdings" pitchFamily="2" charset="2"/>
              </a:rPr>
              <a:t>Zd</a:t>
            </a:r>
            <a:r>
              <a:rPr lang="en-US" dirty="0">
                <a:sym typeface="Wingdings" pitchFamily="2" charset="2"/>
              </a:rPr>
              <a:t>  4 leptons</a:t>
            </a:r>
            <a:endParaRPr lang="en-US" dirty="0"/>
          </a:p>
        </p:txBody>
      </p:sp>
      <p:sp>
        <p:nvSpPr>
          <p:cNvPr id="7" name="Content Placeholder 2">
            <a:extLst>
              <a:ext uri="{FF2B5EF4-FFF2-40B4-BE49-F238E27FC236}">
                <a16:creationId xmlns:a16="http://schemas.microsoft.com/office/drawing/2014/main" id="{B669F033-679C-4A40-A7A2-57DA164985DD}"/>
              </a:ext>
            </a:extLst>
          </p:cNvPr>
          <p:cNvSpPr>
            <a:spLocks noGrp="1"/>
          </p:cNvSpPr>
          <p:nvPr>
            <p:ph idx="1"/>
          </p:nvPr>
        </p:nvSpPr>
        <p:spPr>
          <a:xfrm>
            <a:off x="838200" y="1187568"/>
            <a:ext cx="5816024" cy="4712022"/>
          </a:xfrm>
        </p:spPr>
        <p:txBody>
          <a:bodyPr>
            <a:normAutofit/>
          </a:bodyPr>
          <a:lstStyle/>
          <a:p>
            <a:r>
              <a:rPr lang="en-US" sz="2400" dirty="0">
                <a:solidFill>
                  <a:srgbClr val="00B050"/>
                </a:solidFill>
              </a:rPr>
              <a:t>Search for events with 4 leptons (e, </a:t>
            </a:r>
            <a:r>
              <a:rPr lang="en-US" sz="2400" dirty="0">
                <a:solidFill>
                  <a:srgbClr val="00B050"/>
                </a:solidFill>
                <a:latin typeface="Symbol" pitchFamily="2" charset="2"/>
              </a:rPr>
              <a:t>m</a:t>
            </a:r>
            <a:r>
              <a:rPr lang="en-US" sz="2400" dirty="0">
                <a:solidFill>
                  <a:srgbClr val="00B050"/>
                </a:solidFill>
              </a:rPr>
              <a:t>) whose invariant masses are consistent with </a:t>
            </a:r>
            <a:r>
              <a:rPr lang="en-US" sz="2400" dirty="0" err="1">
                <a:solidFill>
                  <a:srgbClr val="00B050"/>
                </a:solidFill>
              </a:rPr>
              <a:t>m</a:t>
            </a:r>
            <a:r>
              <a:rPr lang="en-US" sz="2400" baseline="-25000" dirty="0" err="1">
                <a:solidFill>
                  <a:srgbClr val="00B050"/>
                </a:solidFill>
              </a:rPr>
              <a:t>H</a:t>
            </a:r>
            <a:endParaRPr lang="en-US" sz="2400" baseline="-25000" dirty="0">
              <a:solidFill>
                <a:srgbClr val="00B050"/>
              </a:solidFill>
            </a:endParaRPr>
          </a:p>
          <a:p>
            <a:pPr lvl="1"/>
            <a:r>
              <a:rPr lang="en-US" sz="2400" dirty="0"/>
              <a:t>Lepton-pairs must of opposite signs and same flavor</a:t>
            </a:r>
          </a:p>
          <a:p>
            <a:pPr lvl="1"/>
            <a:r>
              <a:rPr lang="en-US" sz="2400" dirty="0"/>
              <a:t>One lepton-pair, with mass m</a:t>
            </a:r>
            <a:r>
              <a:rPr lang="en-US" sz="2400" baseline="-25000" dirty="0"/>
              <a:t>12</a:t>
            </a:r>
            <a:r>
              <a:rPr lang="en-US" sz="2400" dirty="0"/>
              <a:t> should be consistent with the SM Z-boson</a:t>
            </a:r>
          </a:p>
          <a:p>
            <a:pPr lvl="1"/>
            <a:r>
              <a:rPr lang="en-US" sz="2400" dirty="0"/>
              <a:t>In the mass distribution, m</a:t>
            </a:r>
            <a:r>
              <a:rPr lang="en-US" sz="2400" baseline="-25000" dirty="0"/>
              <a:t>34</a:t>
            </a:r>
            <a:r>
              <a:rPr lang="en-US" sz="2400" dirty="0"/>
              <a:t>, of the other lepton-pair, search for a narrow resonance that might be interpreted as a </a:t>
            </a:r>
            <a:r>
              <a:rPr lang="en-US" sz="2400" dirty="0" err="1"/>
              <a:t>Z</a:t>
            </a:r>
            <a:r>
              <a:rPr lang="en-US" sz="2400" baseline="-25000" dirty="0" err="1"/>
              <a:t>d</a:t>
            </a:r>
            <a:r>
              <a:rPr lang="en-US" sz="2400" dirty="0"/>
              <a:t> signal</a:t>
            </a:r>
          </a:p>
          <a:p>
            <a:pPr lvl="1"/>
            <a:endParaRPr lang="en-US" sz="2400" dirty="0"/>
          </a:p>
          <a:p>
            <a:pPr lvl="1"/>
            <a:endParaRPr lang="en-US" sz="2400" dirty="0"/>
          </a:p>
          <a:p>
            <a:pPr lvl="1"/>
            <a:endParaRPr lang="en-US" sz="2400" dirty="0"/>
          </a:p>
          <a:p>
            <a:pPr lvl="1"/>
            <a:endParaRPr lang="en-US" sz="2400" dirty="0"/>
          </a:p>
          <a:p>
            <a:endParaRPr lang="en-US" sz="2400" dirty="0"/>
          </a:p>
          <a:p>
            <a:pPr lvl="1"/>
            <a:endParaRPr lang="en-US" sz="2400" dirty="0"/>
          </a:p>
        </p:txBody>
      </p:sp>
      <p:sp>
        <p:nvSpPr>
          <p:cNvPr id="3" name="Slide Number Placeholder 2">
            <a:extLst>
              <a:ext uri="{FF2B5EF4-FFF2-40B4-BE49-F238E27FC236}">
                <a16:creationId xmlns:a16="http://schemas.microsoft.com/office/drawing/2014/main" id="{2516A42C-109C-9F4E-B535-B3A5E0F9F3C6}"/>
              </a:ext>
            </a:extLst>
          </p:cNvPr>
          <p:cNvSpPr>
            <a:spLocks noGrp="1"/>
          </p:cNvSpPr>
          <p:nvPr>
            <p:ph type="sldNum" sz="quarter" idx="12"/>
          </p:nvPr>
        </p:nvSpPr>
        <p:spPr/>
        <p:txBody>
          <a:bodyPr/>
          <a:lstStyle/>
          <a:p>
            <a:fld id="{DDA0A0FA-6CEC-2248-8F01-119C2D9E70A4}" type="slidenum">
              <a:rPr lang="en-US" smtClean="0"/>
              <a:t>42</a:t>
            </a:fld>
            <a:endParaRPr lang="en-US"/>
          </a:p>
        </p:txBody>
      </p:sp>
      <p:pic>
        <p:nvPicPr>
          <p:cNvPr id="5" name="Picture 4">
            <a:extLst>
              <a:ext uri="{FF2B5EF4-FFF2-40B4-BE49-F238E27FC236}">
                <a16:creationId xmlns:a16="http://schemas.microsoft.com/office/drawing/2014/main" id="{28F4E16F-E197-7246-8D12-6F0F5E84527E}"/>
              </a:ext>
            </a:extLst>
          </p:cNvPr>
          <p:cNvPicPr>
            <a:picLocks noChangeAspect="1"/>
          </p:cNvPicPr>
          <p:nvPr/>
        </p:nvPicPr>
        <p:blipFill>
          <a:blip r:embed="rId2"/>
          <a:stretch>
            <a:fillRect/>
          </a:stretch>
        </p:blipFill>
        <p:spPr>
          <a:xfrm>
            <a:off x="6749588" y="1208331"/>
            <a:ext cx="4849611" cy="3765899"/>
          </a:xfrm>
          <a:prstGeom prst="rect">
            <a:avLst/>
          </a:prstGeom>
        </p:spPr>
      </p:pic>
      <p:sp>
        <p:nvSpPr>
          <p:cNvPr id="4" name="TextBox 3">
            <a:extLst>
              <a:ext uri="{FF2B5EF4-FFF2-40B4-BE49-F238E27FC236}">
                <a16:creationId xmlns:a16="http://schemas.microsoft.com/office/drawing/2014/main" id="{77C2673D-2860-4449-9C1C-26B9B63D0EAA}"/>
              </a:ext>
            </a:extLst>
          </p:cNvPr>
          <p:cNvSpPr txBox="1"/>
          <p:nvPr/>
        </p:nvSpPr>
        <p:spPr>
          <a:xfrm>
            <a:off x="6654224" y="381191"/>
            <a:ext cx="5232458" cy="646331"/>
          </a:xfrm>
          <a:prstGeom prst="rect">
            <a:avLst/>
          </a:prstGeom>
          <a:noFill/>
        </p:spPr>
        <p:txBody>
          <a:bodyPr wrap="none" rtlCol="0">
            <a:spAutoFit/>
          </a:bodyPr>
          <a:lstStyle/>
          <a:p>
            <a:r>
              <a:rPr lang="en-US" b="1" dirty="0"/>
              <a:t>Analysis done collaboration with Yale University and </a:t>
            </a:r>
          </a:p>
          <a:p>
            <a:r>
              <a:rPr lang="en-US" b="1" dirty="0"/>
              <a:t>BNL Theory group</a:t>
            </a:r>
          </a:p>
        </p:txBody>
      </p:sp>
      <p:sp>
        <p:nvSpPr>
          <p:cNvPr id="8" name="Date Placeholder 7">
            <a:extLst>
              <a:ext uri="{FF2B5EF4-FFF2-40B4-BE49-F238E27FC236}">
                <a16:creationId xmlns:a16="http://schemas.microsoft.com/office/drawing/2014/main" id="{60F2A94F-3801-3D44-A9EA-742DC24FC25B}"/>
              </a:ext>
            </a:extLst>
          </p:cNvPr>
          <p:cNvSpPr>
            <a:spLocks noGrp="1"/>
          </p:cNvSpPr>
          <p:nvPr>
            <p:ph type="dt" sz="half" idx="10"/>
          </p:nvPr>
        </p:nvSpPr>
        <p:spPr/>
        <p:txBody>
          <a:bodyPr/>
          <a:lstStyle/>
          <a:p>
            <a:fld id="{04247AEF-3726-454D-81DF-8E5C682A4089}" type="datetime1">
              <a:rPr lang="en-US" smtClean="0"/>
              <a:t>6/20/19</a:t>
            </a:fld>
            <a:endParaRPr lang="en-US"/>
          </a:p>
        </p:txBody>
      </p:sp>
      <p:sp>
        <p:nvSpPr>
          <p:cNvPr id="9" name="Footer Placeholder 8">
            <a:extLst>
              <a:ext uri="{FF2B5EF4-FFF2-40B4-BE49-F238E27FC236}">
                <a16:creationId xmlns:a16="http://schemas.microsoft.com/office/drawing/2014/main" id="{40D9A038-1AD8-6F4C-B7D9-25A6CD34640D}"/>
              </a:ext>
            </a:extLst>
          </p:cNvPr>
          <p:cNvSpPr>
            <a:spLocks noGrp="1"/>
          </p:cNvSpPr>
          <p:nvPr>
            <p:ph type="ftr" sz="quarter" idx="11"/>
          </p:nvPr>
        </p:nvSpPr>
        <p:spPr/>
        <p:txBody>
          <a:bodyPr/>
          <a:lstStyle/>
          <a:p>
            <a:r>
              <a:rPr lang="en-US"/>
              <a:t>At BNL  by Dr. Kétévi Assamagan</a:t>
            </a:r>
          </a:p>
        </p:txBody>
      </p:sp>
    </p:spTree>
    <p:extLst>
      <p:ext uri="{BB962C8B-B14F-4D97-AF65-F5344CB8AC3E}">
        <p14:creationId xmlns:p14="http://schemas.microsoft.com/office/powerpoint/2010/main" val="12241458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8442B-4515-C14A-B1FF-669D0E314914}"/>
              </a:ext>
            </a:extLst>
          </p:cNvPr>
          <p:cNvSpPr>
            <a:spLocks noGrp="1"/>
          </p:cNvSpPr>
          <p:nvPr>
            <p:ph type="title"/>
          </p:nvPr>
        </p:nvSpPr>
        <p:spPr>
          <a:xfrm>
            <a:off x="838200" y="365125"/>
            <a:ext cx="10515600" cy="662397"/>
          </a:xfrm>
        </p:spPr>
        <p:txBody>
          <a:bodyPr>
            <a:normAutofit fontScale="90000"/>
          </a:bodyPr>
          <a:lstStyle/>
          <a:p>
            <a:r>
              <a:rPr lang="en-US" dirty="0"/>
              <a:t>H </a:t>
            </a:r>
            <a:r>
              <a:rPr lang="en-US" dirty="0">
                <a:sym typeface="Wingdings" pitchFamily="2" charset="2"/>
              </a:rPr>
              <a:t> Z </a:t>
            </a:r>
            <a:r>
              <a:rPr lang="en-US" dirty="0" err="1">
                <a:sym typeface="Wingdings" pitchFamily="2" charset="2"/>
              </a:rPr>
              <a:t>Zd</a:t>
            </a:r>
            <a:r>
              <a:rPr lang="en-US" dirty="0">
                <a:sym typeface="Wingdings" pitchFamily="2" charset="2"/>
              </a:rPr>
              <a:t>  4 leptons</a:t>
            </a:r>
            <a:endParaRPr lang="en-US" dirty="0"/>
          </a:p>
        </p:txBody>
      </p:sp>
      <p:sp>
        <p:nvSpPr>
          <p:cNvPr id="4" name="Content Placeholder 2">
            <a:extLst>
              <a:ext uri="{FF2B5EF4-FFF2-40B4-BE49-F238E27FC236}">
                <a16:creationId xmlns:a16="http://schemas.microsoft.com/office/drawing/2014/main" id="{720DFC56-3F69-4743-9DF3-25BBA12D35A9}"/>
              </a:ext>
            </a:extLst>
          </p:cNvPr>
          <p:cNvSpPr>
            <a:spLocks noGrp="1"/>
          </p:cNvSpPr>
          <p:nvPr>
            <p:ph idx="1"/>
          </p:nvPr>
        </p:nvSpPr>
        <p:spPr>
          <a:xfrm>
            <a:off x="1716397" y="5584741"/>
            <a:ext cx="8020991" cy="980292"/>
          </a:xfrm>
        </p:spPr>
        <p:txBody>
          <a:bodyPr>
            <a:normAutofit fontScale="92500" lnSpcReduction="10000"/>
          </a:bodyPr>
          <a:lstStyle/>
          <a:p>
            <a:r>
              <a:rPr lang="en-US" dirty="0"/>
              <a:t>No excess of events found </a:t>
            </a:r>
          </a:p>
          <a:p>
            <a:r>
              <a:rPr lang="en-US" dirty="0"/>
              <a:t>A constraint of the kinetic mixing parameter between the SM and the dark sector could be derived</a:t>
            </a:r>
          </a:p>
        </p:txBody>
      </p:sp>
      <p:sp>
        <p:nvSpPr>
          <p:cNvPr id="3" name="Slide Number Placeholder 2">
            <a:extLst>
              <a:ext uri="{FF2B5EF4-FFF2-40B4-BE49-F238E27FC236}">
                <a16:creationId xmlns:a16="http://schemas.microsoft.com/office/drawing/2014/main" id="{306A5BCB-CE8A-EB49-9DEC-03A92DB6053D}"/>
              </a:ext>
            </a:extLst>
          </p:cNvPr>
          <p:cNvSpPr>
            <a:spLocks noGrp="1"/>
          </p:cNvSpPr>
          <p:nvPr>
            <p:ph type="sldNum" sz="quarter" idx="12"/>
          </p:nvPr>
        </p:nvSpPr>
        <p:spPr/>
        <p:txBody>
          <a:bodyPr/>
          <a:lstStyle/>
          <a:p>
            <a:fld id="{DDA0A0FA-6CEC-2248-8F01-119C2D9E70A4}" type="slidenum">
              <a:rPr lang="en-US" smtClean="0"/>
              <a:t>43</a:t>
            </a:fld>
            <a:endParaRPr lang="en-US"/>
          </a:p>
        </p:txBody>
      </p:sp>
      <p:pic>
        <p:nvPicPr>
          <p:cNvPr id="6" name="Picture 5" descr="https://atlas.web.cern.ch/Atlas/GROUPS/PHYSICS/PAPERS/EXOT-2016-22/fig_02.png">
            <a:extLst>
              <a:ext uri="{FF2B5EF4-FFF2-40B4-BE49-F238E27FC236}">
                <a16:creationId xmlns:a16="http://schemas.microsoft.com/office/drawing/2014/main" id="{353CA6DC-CC57-7A42-8FC1-2EFEC189F5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484" y="1388512"/>
            <a:ext cx="5453659" cy="400281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atlas.web.cern.ch/Atlas/GROUPS/PHYSICS/PAPERS/EXOT-2016-22/fig_09.png">
            <a:extLst>
              <a:ext uri="{FF2B5EF4-FFF2-40B4-BE49-F238E27FC236}">
                <a16:creationId xmlns:a16="http://schemas.microsoft.com/office/drawing/2014/main" id="{A5D6D084-577D-5644-9A46-986767A141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1350" y="1388511"/>
            <a:ext cx="5645440" cy="3835241"/>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a:extLst>
              <a:ext uri="{FF2B5EF4-FFF2-40B4-BE49-F238E27FC236}">
                <a16:creationId xmlns:a16="http://schemas.microsoft.com/office/drawing/2014/main" id="{3B82BE73-7BC8-5944-BC69-26E8274B5C26}"/>
              </a:ext>
            </a:extLst>
          </p:cNvPr>
          <p:cNvSpPr>
            <a:spLocks noGrp="1"/>
          </p:cNvSpPr>
          <p:nvPr>
            <p:ph type="dt" sz="half" idx="10"/>
          </p:nvPr>
        </p:nvSpPr>
        <p:spPr/>
        <p:txBody>
          <a:bodyPr/>
          <a:lstStyle/>
          <a:p>
            <a:fld id="{68810854-DEE9-2C4A-91EF-1F1EF3EC2158}" type="datetime1">
              <a:rPr lang="en-US" smtClean="0"/>
              <a:t>6/20/19</a:t>
            </a:fld>
            <a:endParaRPr lang="en-US"/>
          </a:p>
        </p:txBody>
      </p:sp>
      <p:sp>
        <p:nvSpPr>
          <p:cNvPr id="7" name="Footer Placeholder 6">
            <a:extLst>
              <a:ext uri="{FF2B5EF4-FFF2-40B4-BE49-F238E27FC236}">
                <a16:creationId xmlns:a16="http://schemas.microsoft.com/office/drawing/2014/main" id="{CA004388-3AC1-6341-8908-2695BE2BF85B}"/>
              </a:ext>
            </a:extLst>
          </p:cNvPr>
          <p:cNvSpPr>
            <a:spLocks noGrp="1"/>
          </p:cNvSpPr>
          <p:nvPr>
            <p:ph type="ftr" sz="quarter" idx="11"/>
          </p:nvPr>
        </p:nvSpPr>
        <p:spPr/>
        <p:txBody>
          <a:bodyPr/>
          <a:lstStyle/>
          <a:p>
            <a:r>
              <a:rPr lang="en-US"/>
              <a:t>At BNL  by Dr. Kétévi Assamagan</a:t>
            </a:r>
          </a:p>
        </p:txBody>
      </p:sp>
    </p:spTree>
    <p:extLst>
      <p:ext uri="{BB962C8B-B14F-4D97-AF65-F5344CB8AC3E}">
        <p14:creationId xmlns:p14="http://schemas.microsoft.com/office/powerpoint/2010/main" val="25628774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07B17-7C30-7948-97F3-A333A5379C46}"/>
              </a:ext>
            </a:extLst>
          </p:cNvPr>
          <p:cNvSpPr>
            <a:spLocks noGrp="1"/>
          </p:cNvSpPr>
          <p:nvPr>
            <p:ph type="title"/>
          </p:nvPr>
        </p:nvSpPr>
        <p:spPr>
          <a:xfrm>
            <a:off x="838200" y="157736"/>
            <a:ext cx="10515600" cy="690677"/>
          </a:xfrm>
        </p:spPr>
        <p:txBody>
          <a:bodyPr>
            <a:normAutofit/>
          </a:bodyPr>
          <a:lstStyle/>
          <a:p>
            <a:r>
              <a:rPr lang="en-US" dirty="0"/>
              <a:t>H </a:t>
            </a:r>
            <a:r>
              <a:rPr lang="en-US" dirty="0">
                <a:sym typeface="Wingdings" pitchFamily="2" charset="2"/>
              </a:rPr>
              <a:t> </a:t>
            </a:r>
            <a:r>
              <a:rPr lang="en-US" dirty="0" err="1">
                <a:sym typeface="Wingdings" pitchFamily="2" charset="2"/>
              </a:rPr>
              <a:t>Zd</a:t>
            </a:r>
            <a:r>
              <a:rPr lang="en-US" dirty="0">
                <a:sym typeface="Wingdings" pitchFamily="2" charset="2"/>
              </a:rPr>
              <a:t> </a:t>
            </a:r>
            <a:r>
              <a:rPr lang="en-US" dirty="0" err="1">
                <a:sym typeface="Wingdings" pitchFamily="2" charset="2"/>
              </a:rPr>
              <a:t>Zd</a:t>
            </a:r>
            <a:r>
              <a:rPr lang="en-US" dirty="0">
                <a:sym typeface="Wingdings" pitchFamily="2" charset="2"/>
              </a:rPr>
              <a:t>  4 leptons</a:t>
            </a:r>
            <a:endParaRPr lang="en-US" dirty="0"/>
          </a:p>
        </p:txBody>
      </p:sp>
      <p:sp>
        <p:nvSpPr>
          <p:cNvPr id="4" name="Content Placeholder 2">
            <a:extLst>
              <a:ext uri="{FF2B5EF4-FFF2-40B4-BE49-F238E27FC236}">
                <a16:creationId xmlns:a16="http://schemas.microsoft.com/office/drawing/2014/main" id="{B2EA838B-85A9-3E42-AA6D-5CC39D1508CB}"/>
              </a:ext>
            </a:extLst>
          </p:cNvPr>
          <p:cNvSpPr>
            <a:spLocks noGrp="1"/>
          </p:cNvSpPr>
          <p:nvPr>
            <p:ph idx="1"/>
          </p:nvPr>
        </p:nvSpPr>
        <p:spPr>
          <a:xfrm>
            <a:off x="2595222" y="1438634"/>
            <a:ext cx="6103184" cy="4694680"/>
          </a:xfrm>
        </p:spPr>
        <p:txBody>
          <a:bodyPr>
            <a:normAutofit/>
          </a:bodyPr>
          <a:lstStyle/>
          <a:p>
            <a:r>
              <a:rPr lang="en-US" sz="2400" dirty="0">
                <a:solidFill>
                  <a:srgbClr val="00B050"/>
                </a:solidFill>
              </a:rPr>
              <a:t>Search for events with 4 leptons (e, </a:t>
            </a:r>
            <a:r>
              <a:rPr lang="en-US" sz="2400" dirty="0">
                <a:solidFill>
                  <a:srgbClr val="00B050"/>
                </a:solidFill>
                <a:latin typeface="Symbol" pitchFamily="2" charset="2"/>
              </a:rPr>
              <a:t>m</a:t>
            </a:r>
            <a:r>
              <a:rPr lang="en-US" sz="2400" dirty="0">
                <a:solidFill>
                  <a:srgbClr val="00B050"/>
                </a:solidFill>
              </a:rPr>
              <a:t>) whose invariant masses are consistent with </a:t>
            </a:r>
            <a:r>
              <a:rPr lang="en-US" sz="2400" dirty="0" err="1">
                <a:solidFill>
                  <a:srgbClr val="00B050"/>
                </a:solidFill>
              </a:rPr>
              <a:t>m</a:t>
            </a:r>
            <a:r>
              <a:rPr lang="en-US" sz="2400" baseline="-25000" dirty="0" err="1">
                <a:solidFill>
                  <a:srgbClr val="00B050"/>
                </a:solidFill>
              </a:rPr>
              <a:t>H</a:t>
            </a:r>
            <a:endParaRPr lang="en-US" sz="2400" baseline="-25000" dirty="0">
              <a:solidFill>
                <a:srgbClr val="00B050"/>
              </a:solidFill>
            </a:endParaRPr>
          </a:p>
          <a:p>
            <a:pPr lvl="1"/>
            <a:r>
              <a:rPr lang="en-US" sz="2400" dirty="0"/>
              <a:t>Lepton-pairs must of opposite signs and same flavor</a:t>
            </a:r>
            <a:endParaRPr lang="en-US" sz="2400" baseline="-25000" dirty="0">
              <a:solidFill>
                <a:srgbClr val="00B050"/>
              </a:solidFill>
            </a:endParaRPr>
          </a:p>
          <a:p>
            <a:pPr lvl="1"/>
            <a:r>
              <a:rPr lang="en-US" sz="2400" dirty="0"/>
              <a:t>Both lepton-pairs, with masses m</a:t>
            </a:r>
            <a:r>
              <a:rPr lang="en-US" sz="2400" baseline="-25000" dirty="0"/>
              <a:t>12</a:t>
            </a:r>
            <a:r>
              <a:rPr lang="en-US" sz="2400" dirty="0"/>
              <a:t> and m</a:t>
            </a:r>
            <a:r>
              <a:rPr lang="en-US" sz="2400" baseline="-25000" dirty="0"/>
              <a:t>34</a:t>
            </a:r>
            <a:r>
              <a:rPr lang="en-US" sz="2400" dirty="0"/>
              <a:t>, must be consistent in mass, </a:t>
            </a:r>
            <a:r>
              <a:rPr lang="en-US" sz="2400" dirty="0" err="1">
                <a:latin typeface="Symbol" pitchFamily="2" charset="2"/>
              </a:rPr>
              <a:t>D</a:t>
            </a:r>
            <a:r>
              <a:rPr lang="en-US" sz="2400" dirty="0" err="1"/>
              <a:t>m</a:t>
            </a:r>
            <a:r>
              <a:rPr lang="en-US" sz="2400" dirty="0"/>
              <a:t> =|m</a:t>
            </a:r>
            <a:r>
              <a:rPr lang="en-US" sz="2400" baseline="-25000" dirty="0"/>
              <a:t>12</a:t>
            </a:r>
            <a:r>
              <a:rPr lang="en-US" sz="2400" dirty="0"/>
              <a:t>-m34| minimal</a:t>
            </a:r>
          </a:p>
          <a:p>
            <a:pPr lvl="1"/>
            <a:r>
              <a:rPr lang="en-US" sz="2400" dirty="0"/>
              <a:t>Veto events where m</a:t>
            </a:r>
            <a:r>
              <a:rPr lang="en-US" sz="2400" baseline="-25000" dirty="0"/>
              <a:t>12</a:t>
            </a:r>
            <a:r>
              <a:rPr lang="en-US" sz="2400" dirty="0"/>
              <a:t> or m</a:t>
            </a:r>
            <a:r>
              <a:rPr lang="en-US" sz="2400" baseline="-25000" dirty="0"/>
              <a:t>34</a:t>
            </a:r>
            <a:r>
              <a:rPr lang="en-US" sz="2400" dirty="0"/>
              <a:t> is consistent with Z-boson, J/psi or Upsilon</a:t>
            </a:r>
          </a:p>
          <a:p>
            <a:pPr lvl="1"/>
            <a:endParaRPr lang="en-US" sz="2400" dirty="0"/>
          </a:p>
          <a:p>
            <a:pPr lvl="1"/>
            <a:endParaRPr lang="en-US" sz="2400" dirty="0"/>
          </a:p>
          <a:p>
            <a:pPr lvl="1"/>
            <a:endParaRPr lang="en-US" sz="2400" dirty="0"/>
          </a:p>
          <a:p>
            <a:pPr lvl="1"/>
            <a:endParaRPr lang="en-US" sz="2400" dirty="0"/>
          </a:p>
          <a:p>
            <a:endParaRPr lang="en-US" sz="2400" dirty="0"/>
          </a:p>
          <a:p>
            <a:pPr lvl="1"/>
            <a:endParaRPr lang="en-US" sz="2400" dirty="0"/>
          </a:p>
        </p:txBody>
      </p:sp>
      <p:sp>
        <p:nvSpPr>
          <p:cNvPr id="3" name="Slide Number Placeholder 2">
            <a:extLst>
              <a:ext uri="{FF2B5EF4-FFF2-40B4-BE49-F238E27FC236}">
                <a16:creationId xmlns:a16="http://schemas.microsoft.com/office/drawing/2014/main" id="{F43B81BD-ECDB-AB4C-BC45-735FF8B5866D}"/>
              </a:ext>
            </a:extLst>
          </p:cNvPr>
          <p:cNvSpPr>
            <a:spLocks noGrp="1"/>
          </p:cNvSpPr>
          <p:nvPr>
            <p:ph type="sldNum" sz="quarter" idx="12"/>
          </p:nvPr>
        </p:nvSpPr>
        <p:spPr/>
        <p:txBody>
          <a:bodyPr/>
          <a:lstStyle/>
          <a:p>
            <a:fld id="{DDA0A0FA-6CEC-2248-8F01-119C2D9E70A4}" type="slidenum">
              <a:rPr lang="en-US" smtClean="0"/>
              <a:t>44</a:t>
            </a:fld>
            <a:endParaRPr lang="en-US"/>
          </a:p>
        </p:txBody>
      </p:sp>
      <p:sp>
        <p:nvSpPr>
          <p:cNvPr id="7" name="TextBox 6">
            <a:extLst>
              <a:ext uri="{FF2B5EF4-FFF2-40B4-BE49-F238E27FC236}">
                <a16:creationId xmlns:a16="http://schemas.microsoft.com/office/drawing/2014/main" id="{BCABF90B-66FD-3A46-BA79-982118177B0A}"/>
              </a:ext>
            </a:extLst>
          </p:cNvPr>
          <p:cNvSpPr txBox="1"/>
          <p:nvPr/>
        </p:nvSpPr>
        <p:spPr>
          <a:xfrm>
            <a:off x="8156026" y="157736"/>
            <a:ext cx="3652347" cy="923330"/>
          </a:xfrm>
          <a:prstGeom prst="rect">
            <a:avLst/>
          </a:prstGeom>
          <a:noFill/>
        </p:spPr>
        <p:txBody>
          <a:bodyPr wrap="none" rtlCol="0">
            <a:spAutoFit/>
          </a:bodyPr>
          <a:lstStyle/>
          <a:p>
            <a:r>
              <a:rPr lang="en-US" b="1" dirty="0"/>
              <a:t>Analysis done collaboration with </a:t>
            </a:r>
          </a:p>
          <a:p>
            <a:r>
              <a:rPr lang="en-US" b="1" dirty="0"/>
              <a:t>the University of Johannesburg and </a:t>
            </a:r>
          </a:p>
          <a:p>
            <a:r>
              <a:rPr lang="en-US" b="1" dirty="0"/>
              <a:t>BNL Theory group</a:t>
            </a:r>
          </a:p>
        </p:txBody>
      </p:sp>
      <p:sp>
        <p:nvSpPr>
          <p:cNvPr id="5" name="Date Placeholder 4">
            <a:extLst>
              <a:ext uri="{FF2B5EF4-FFF2-40B4-BE49-F238E27FC236}">
                <a16:creationId xmlns:a16="http://schemas.microsoft.com/office/drawing/2014/main" id="{17677C2C-72B4-484E-A6DC-9519E00F40AB}"/>
              </a:ext>
            </a:extLst>
          </p:cNvPr>
          <p:cNvSpPr>
            <a:spLocks noGrp="1"/>
          </p:cNvSpPr>
          <p:nvPr>
            <p:ph type="dt" sz="half" idx="10"/>
          </p:nvPr>
        </p:nvSpPr>
        <p:spPr/>
        <p:txBody>
          <a:bodyPr/>
          <a:lstStyle/>
          <a:p>
            <a:fld id="{F21F5D6B-C064-0443-A934-82049D6043E2}" type="datetime1">
              <a:rPr lang="en-US" smtClean="0"/>
              <a:t>6/20/19</a:t>
            </a:fld>
            <a:endParaRPr lang="en-US"/>
          </a:p>
        </p:txBody>
      </p:sp>
      <p:sp>
        <p:nvSpPr>
          <p:cNvPr id="6" name="Footer Placeholder 5">
            <a:extLst>
              <a:ext uri="{FF2B5EF4-FFF2-40B4-BE49-F238E27FC236}">
                <a16:creationId xmlns:a16="http://schemas.microsoft.com/office/drawing/2014/main" id="{AEEEF9C2-C25B-3644-989C-B78A2B64C959}"/>
              </a:ext>
            </a:extLst>
          </p:cNvPr>
          <p:cNvSpPr>
            <a:spLocks noGrp="1"/>
          </p:cNvSpPr>
          <p:nvPr>
            <p:ph type="ftr" sz="quarter" idx="11"/>
          </p:nvPr>
        </p:nvSpPr>
        <p:spPr/>
        <p:txBody>
          <a:bodyPr/>
          <a:lstStyle/>
          <a:p>
            <a:r>
              <a:rPr lang="en-US"/>
              <a:t>At BNL  by Dr. Kétévi Assamagan</a:t>
            </a:r>
          </a:p>
        </p:txBody>
      </p:sp>
    </p:spTree>
    <p:extLst>
      <p:ext uri="{BB962C8B-B14F-4D97-AF65-F5344CB8AC3E}">
        <p14:creationId xmlns:p14="http://schemas.microsoft.com/office/powerpoint/2010/main" val="35492987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07B17-7C30-7948-97F3-A333A5379C46}"/>
              </a:ext>
            </a:extLst>
          </p:cNvPr>
          <p:cNvSpPr>
            <a:spLocks noGrp="1"/>
          </p:cNvSpPr>
          <p:nvPr>
            <p:ph type="title"/>
          </p:nvPr>
        </p:nvSpPr>
        <p:spPr>
          <a:xfrm>
            <a:off x="838200" y="157736"/>
            <a:ext cx="10515600" cy="690677"/>
          </a:xfrm>
        </p:spPr>
        <p:txBody>
          <a:bodyPr>
            <a:normAutofit/>
          </a:bodyPr>
          <a:lstStyle/>
          <a:p>
            <a:r>
              <a:rPr lang="en-US" dirty="0"/>
              <a:t>H </a:t>
            </a:r>
            <a:r>
              <a:rPr lang="en-US" dirty="0">
                <a:sym typeface="Wingdings" pitchFamily="2" charset="2"/>
              </a:rPr>
              <a:t> </a:t>
            </a:r>
            <a:r>
              <a:rPr lang="en-US" dirty="0" err="1">
                <a:sym typeface="Wingdings" pitchFamily="2" charset="2"/>
              </a:rPr>
              <a:t>Zd</a:t>
            </a:r>
            <a:r>
              <a:rPr lang="en-US" dirty="0">
                <a:sym typeface="Wingdings" pitchFamily="2" charset="2"/>
              </a:rPr>
              <a:t> </a:t>
            </a:r>
            <a:r>
              <a:rPr lang="en-US" dirty="0" err="1">
                <a:sym typeface="Wingdings" pitchFamily="2" charset="2"/>
              </a:rPr>
              <a:t>Zd</a:t>
            </a:r>
            <a:r>
              <a:rPr lang="en-US" dirty="0">
                <a:sym typeface="Wingdings" pitchFamily="2" charset="2"/>
              </a:rPr>
              <a:t>  4 leptons</a:t>
            </a:r>
            <a:endParaRPr lang="en-US" dirty="0"/>
          </a:p>
        </p:txBody>
      </p:sp>
      <p:sp>
        <p:nvSpPr>
          <p:cNvPr id="5" name="Content Placeholder 2">
            <a:extLst>
              <a:ext uri="{FF2B5EF4-FFF2-40B4-BE49-F238E27FC236}">
                <a16:creationId xmlns:a16="http://schemas.microsoft.com/office/drawing/2014/main" id="{D8F372F7-D5F5-814E-91A6-EFA315553842}"/>
              </a:ext>
            </a:extLst>
          </p:cNvPr>
          <p:cNvSpPr>
            <a:spLocks noGrp="1"/>
          </p:cNvSpPr>
          <p:nvPr>
            <p:ph idx="1"/>
          </p:nvPr>
        </p:nvSpPr>
        <p:spPr>
          <a:xfrm>
            <a:off x="838200" y="5168582"/>
            <a:ext cx="6241026" cy="980292"/>
          </a:xfrm>
        </p:spPr>
        <p:txBody>
          <a:bodyPr>
            <a:normAutofit fontScale="85000" lnSpcReduction="10000"/>
          </a:bodyPr>
          <a:lstStyle/>
          <a:p>
            <a:r>
              <a:rPr lang="en-US" dirty="0"/>
              <a:t>No excess of events found </a:t>
            </a:r>
          </a:p>
          <a:p>
            <a:r>
              <a:rPr lang="en-US" dirty="0"/>
              <a:t>A constraint on the mixing parameter between the SM Higgs boson and the dark sector Higgs boson could be derived</a:t>
            </a:r>
          </a:p>
        </p:txBody>
      </p:sp>
      <p:sp>
        <p:nvSpPr>
          <p:cNvPr id="3" name="Slide Number Placeholder 2">
            <a:extLst>
              <a:ext uri="{FF2B5EF4-FFF2-40B4-BE49-F238E27FC236}">
                <a16:creationId xmlns:a16="http://schemas.microsoft.com/office/drawing/2014/main" id="{BCE39C9D-0842-1C4E-BB16-2D6F6A0A1A39}"/>
              </a:ext>
            </a:extLst>
          </p:cNvPr>
          <p:cNvSpPr>
            <a:spLocks noGrp="1"/>
          </p:cNvSpPr>
          <p:nvPr>
            <p:ph type="sldNum" sz="quarter" idx="12"/>
          </p:nvPr>
        </p:nvSpPr>
        <p:spPr/>
        <p:txBody>
          <a:bodyPr/>
          <a:lstStyle/>
          <a:p>
            <a:fld id="{DDA0A0FA-6CEC-2248-8F01-119C2D9E70A4}" type="slidenum">
              <a:rPr lang="en-US" smtClean="0"/>
              <a:t>45</a:t>
            </a:fld>
            <a:endParaRPr lang="en-US"/>
          </a:p>
        </p:txBody>
      </p:sp>
      <p:pic>
        <p:nvPicPr>
          <p:cNvPr id="4" name="Picture 2" descr="https://atlas.web.cern.ch/Atlas/GROUPS/PHYSICS/PAPERS/EXOT-2016-22/fig_04a.png">
            <a:extLst>
              <a:ext uri="{FF2B5EF4-FFF2-40B4-BE49-F238E27FC236}">
                <a16:creationId xmlns:a16="http://schemas.microsoft.com/office/drawing/2014/main" id="{8D48F303-561A-1C4A-9301-5FB55E074E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03509"/>
            <a:ext cx="5399643" cy="392786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s://atlas.web.cern.ch/Atlas/GROUPS/PHYSICS/PAPERS/EXOT-2016-22/fig_10a.png">
            <a:extLst>
              <a:ext uri="{FF2B5EF4-FFF2-40B4-BE49-F238E27FC236}">
                <a16:creationId xmlns:a16="http://schemas.microsoft.com/office/drawing/2014/main" id="{5FD2E42A-A9C7-9445-8B37-52A43EEF50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7843" y="1003509"/>
            <a:ext cx="5897920" cy="39575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D262A4B-718D-7145-95FA-4B84D113A6C1}"/>
              </a:ext>
            </a:extLst>
          </p:cNvPr>
          <p:cNvSpPr txBox="1"/>
          <p:nvPr/>
        </p:nvSpPr>
        <p:spPr>
          <a:xfrm>
            <a:off x="7590503" y="5006217"/>
            <a:ext cx="3690177" cy="1200329"/>
          </a:xfrm>
          <a:prstGeom prst="rect">
            <a:avLst/>
          </a:prstGeom>
          <a:noFill/>
        </p:spPr>
        <p:txBody>
          <a:bodyPr wrap="none" rtlCol="0">
            <a:spAutoFit/>
          </a:bodyPr>
          <a:lstStyle/>
          <a:p>
            <a:r>
              <a:rPr lang="en-US" b="1" dirty="0"/>
              <a:t>Analysis continues with searches for </a:t>
            </a:r>
          </a:p>
          <a:p>
            <a:r>
              <a:rPr lang="en-US" b="1" dirty="0"/>
              <a:t>generic scalar of mass up to 1 </a:t>
            </a:r>
            <a:r>
              <a:rPr lang="en-US" b="1" dirty="0" err="1"/>
              <a:t>TeV</a:t>
            </a:r>
            <a:endParaRPr lang="en-US" b="1" dirty="0"/>
          </a:p>
          <a:p>
            <a:r>
              <a:rPr lang="en-US" b="1" dirty="0"/>
              <a:t>decaying into 4l, with dark vector</a:t>
            </a:r>
          </a:p>
          <a:p>
            <a:r>
              <a:rPr lang="en-US" b="1" dirty="0"/>
              <a:t>bosons in the intermediate state</a:t>
            </a:r>
          </a:p>
        </p:txBody>
      </p:sp>
      <p:sp>
        <p:nvSpPr>
          <p:cNvPr id="7" name="Date Placeholder 6">
            <a:extLst>
              <a:ext uri="{FF2B5EF4-FFF2-40B4-BE49-F238E27FC236}">
                <a16:creationId xmlns:a16="http://schemas.microsoft.com/office/drawing/2014/main" id="{5CCF71E9-0E51-2B41-908F-4C139038F1A5}"/>
              </a:ext>
            </a:extLst>
          </p:cNvPr>
          <p:cNvSpPr>
            <a:spLocks noGrp="1"/>
          </p:cNvSpPr>
          <p:nvPr>
            <p:ph type="dt" sz="half" idx="10"/>
          </p:nvPr>
        </p:nvSpPr>
        <p:spPr/>
        <p:txBody>
          <a:bodyPr/>
          <a:lstStyle/>
          <a:p>
            <a:fld id="{5A23D838-44A7-B94A-AE03-96A36FAD0733}" type="datetime1">
              <a:rPr lang="en-US" smtClean="0"/>
              <a:t>6/20/19</a:t>
            </a:fld>
            <a:endParaRPr lang="en-US"/>
          </a:p>
        </p:txBody>
      </p:sp>
      <p:sp>
        <p:nvSpPr>
          <p:cNvPr id="8" name="Footer Placeholder 7">
            <a:extLst>
              <a:ext uri="{FF2B5EF4-FFF2-40B4-BE49-F238E27FC236}">
                <a16:creationId xmlns:a16="http://schemas.microsoft.com/office/drawing/2014/main" id="{88F0E41E-37E9-424E-8A94-8D0CE4F94362}"/>
              </a:ext>
            </a:extLst>
          </p:cNvPr>
          <p:cNvSpPr>
            <a:spLocks noGrp="1"/>
          </p:cNvSpPr>
          <p:nvPr>
            <p:ph type="ftr" sz="quarter" idx="11"/>
          </p:nvPr>
        </p:nvSpPr>
        <p:spPr/>
        <p:txBody>
          <a:bodyPr/>
          <a:lstStyle/>
          <a:p>
            <a:r>
              <a:rPr lang="en-US"/>
              <a:t>At BNL  by Dr. Kétévi Assamagan</a:t>
            </a:r>
          </a:p>
        </p:txBody>
      </p:sp>
    </p:spTree>
    <p:extLst>
      <p:ext uri="{BB962C8B-B14F-4D97-AF65-F5344CB8AC3E}">
        <p14:creationId xmlns:p14="http://schemas.microsoft.com/office/powerpoint/2010/main" val="7641842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07B17-7C30-7948-97F3-A333A5379C46}"/>
              </a:ext>
            </a:extLst>
          </p:cNvPr>
          <p:cNvSpPr>
            <a:spLocks noGrp="1"/>
          </p:cNvSpPr>
          <p:nvPr>
            <p:ph type="title"/>
          </p:nvPr>
        </p:nvSpPr>
        <p:spPr>
          <a:xfrm>
            <a:off x="838200" y="157736"/>
            <a:ext cx="10515600" cy="690677"/>
          </a:xfrm>
        </p:spPr>
        <p:txBody>
          <a:bodyPr>
            <a:normAutofit/>
          </a:bodyPr>
          <a:lstStyle/>
          <a:p>
            <a:r>
              <a:rPr lang="en-US" dirty="0"/>
              <a:t>H </a:t>
            </a:r>
            <a:r>
              <a:rPr lang="en-US" dirty="0">
                <a:sym typeface="Wingdings" pitchFamily="2" charset="2"/>
              </a:rPr>
              <a:t> invisible particles</a:t>
            </a:r>
            <a:endParaRPr lang="en-US" dirty="0"/>
          </a:p>
        </p:txBody>
      </p:sp>
      <p:sp>
        <p:nvSpPr>
          <p:cNvPr id="6" name="Content Placeholder 2">
            <a:extLst>
              <a:ext uri="{FF2B5EF4-FFF2-40B4-BE49-F238E27FC236}">
                <a16:creationId xmlns:a16="http://schemas.microsoft.com/office/drawing/2014/main" id="{776BF3A5-B3C4-7749-AB39-C09482F4EBAF}"/>
              </a:ext>
            </a:extLst>
          </p:cNvPr>
          <p:cNvSpPr>
            <a:spLocks noGrp="1"/>
          </p:cNvSpPr>
          <p:nvPr>
            <p:ph idx="1"/>
          </p:nvPr>
        </p:nvSpPr>
        <p:spPr>
          <a:xfrm>
            <a:off x="698501" y="1054744"/>
            <a:ext cx="6227593" cy="5532036"/>
          </a:xfrm>
        </p:spPr>
        <p:txBody>
          <a:bodyPr>
            <a:normAutofit fontScale="77500" lnSpcReduction="20000"/>
          </a:bodyPr>
          <a:lstStyle/>
          <a:p>
            <a:r>
              <a:rPr lang="en-US" dirty="0">
                <a:solidFill>
                  <a:schemeClr val="accent6"/>
                </a:solidFill>
              </a:rPr>
              <a:t>Example of the vector boson fusion (VBF) case, which is the most sensitive channel</a:t>
            </a:r>
          </a:p>
          <a:p>
            <a:pPr lvl="1"/>
            <a:r>
              <a:rPr lang="en-US" dirty="0">
                <a:solidFill>
                  <a:schemeClr val="accent1"/>
                </a:solidFill>
              </a:rPr>
              <a:t>Veto events with isolated leptons</a:t>
            </a:r>
          </a:p>
          <a:p>
            <a:pPr lvl="1"/>
            <a:r>
              <a:rPr lang="en-US" dirty="0">
                <a:solidFill>
                  <a:schemeClr val="accent1"/>
                </a:solidFill>
              </a:rPr>
              <a:t>Keep events with 2 hard jets and no additional jets</a:t>
            </a:r>
          </a:p>
          <a:p>
            <a:pPr lvl="1"/>
            <a:r>
              <a:rPr lang="en-US" dirty="0">
                <a:solidFill>
                  <a:schemeClr val="accent1"/>
                </a:solidFill>
              </a:rPr>
              <a:t>Event must have a large missing transverse energy</a:t>
            </a:r>
          </a:p>
          <a:p>
            <a:pPr lvl="1"/>
            <a:r>
              <a:rPr lang="en-US" dirty="0">
                <a:solidFill>
                  <a:schemeClr val="accent1"/>
                </a:solidFill>
              </a:rPr>
              <a:t>The jets must satisfy VBF topology</a:t>
            </a:r>
          </a:p>
          <a:p>
            <a:pPr lvl="2"/>
            <a:r>
              <a:rPr lang="en-US" dirty="0"/>
              <a:t>Large di-jet mass</a:t>
            </a:r>
          </a:p>
          <a:p>
            <a:pPr lvl="2"/>
            <a:r>
              <a:rPr lang="en-US" dirty="0"/>
              <a:t>Jets in opposite hemisphere</a:t>
            </a:r>
          </a:p>
          <a:p>
            <a:pPr lvl="2"/>
            <a:r>
              <a:rPr lang="en-US" dirty="0"/>
              <a:t>Large rapidity gap between the jets</a:t>
            </a:r>
          </a:p>
          <a:p>
            <a:pPr lvl="1"/>
            <a:r>
              <a:rPr lang="en-US" dirty="0">
                <a:solidFill>
                  <a:schemeClr val="accent1"/>
                </a:solidFill>
              </a:rPr>
              <a:t>The Z(</a:t>
            </a:r>
            <a:r>
              <a:rPr lang="en-US" dirty="0">
                <a:solidFill>
                  <a:schemeClr val="accent1"/>
                </a:solidFill>
                <a:sym typeface="Wingdings" pitchFamily="2" charset="2"/>
              </a:rPr>
              <a:t></a:t>
            </a:r>
            <a:r>
              <a:rPr lang="en-US" dirty="0" err="1">
                <a:solidFill>
                  <a:schemeClr val="accent1"/>
                </a:solidFill>
                <a:latin typeface="Symbol" pitchFamily="2" charset="2"/>
                <a:sym typeface="Wingdings" pitchFamily="2" charset="2"/>
              </a:rPr>
              <a:t>nn</a:t>
            </a:r>
            <a:r>
              <a:rPr lang="en-US" dirty="0">
                <a:solidFill>
                  <a:schemeClr val="accent1"/>
                </a:solidFill>
                <a:sym typeface="Wingdings" pitchFamily="2" charset="2"/>
              </a:rPr>
              <a:t>)+jets and W(l</a:t>
            </a:r>
            <a:r>
              <a:rPr lang="en-US" dirty="0">
                <a:solidFill>
                  <a:schemeClr val="accent1"/>
                </a:solidFill>
                <a:latin typeface="Symbol" pitchFamily="2" charset="2"/>
                <a:sym typeface="Wingdings" pitchFamily="2" charset="2"/>
              </a:rPr>
              <a:t>n</a:t>
            </a:r>
            <a:r>
              <a:rPr lang="en-US" dirty="0">
                <a:solidFill>
                  <a:schemeClr val="accent1"/>
                </a:solidFill>
                <a:sym typeface="Wingdings" pitchFamily="2" charset="2"/>
              </a:rPr>
              <a:t>)+jets background estimated from data control regions with transfer factor derived from Monte Carlo simulation</a:t>
            </a:r>
          </a:p>
          <a:p>
            <a:pPr lvl="1"/>
            <a:endParaRPr lang="en-US" dirty="0">
              <a:solidFill>
                <a:schemeClr val="accent1"/>
              </a:solidFill>
              <a:sym typeface="Wingdings" pitchFamily="2" charset="2"/>
            </a:endParaRPr>
          </a:p>
          <a:p>
            <a:pPr lvl="1"/>
            <a:endParaRPr lang="en-US" dirty="0">
              <a:solidFill>
                <a:schemeClr val="accent1"/>
              </a:solidFill>
              <a:sym typeface="Wingdings" pitchFamily="2" charset="2"/>
            </a:endParaRPr>
          </a:p>
          <a:p>
            <a:pPr lvl="1"/>
            <a:endParaRPr lang="en-US" dirty="0">
              <a:solidFill>
                <a:schemeClr val="accent1"/>
              </a:solidFill>
              <a:sym typeface="Wingdings" pitchFamily="2" charset="2"/>
            </a:endParaRPr>
          </a:p>
          <a:p>
            <a:pPr lvl="1"/>
            <a:endParaRPr lang="en-US" dirty="0">
              <a:solidFill>
                <a:schemeClr val="accent1"/>
              </a:solidFill>
              <a:sym typeface="Wingdings" pitchFamily="2" charset="2"/>
            </a:endParaRPr>
          </a:p>
          <a:p>
            <a:pPr lvl="1"/>
            <a:endParaRPr lang="en-US" dirty="0">
              <a:solidFill>
                <a:schemeClr val="accent1"/>
              </a:solidFill>
              <a:sym typeface="Wingdings" pitchFamily="2" charset="2"/>
            </a:endParaRPr>
          </a:p>
          <a:p>
            <a:pPr lvl="1"/>
            <a:endParaRPr lang="en-US" dirty="0">
              <a:solidFill>
                <a:schemeClr val="accent1"/>
              </a:solidFill>
              <a:sym typeface="Wingdings" pitchFamily="2" charset="2"/>
            </a:endParaRPr>
          </a:p>
          <a:p>
            <a:pPr lvl="1"/>
            <a:endParaRPr lang="en-US" dirty="0">
              <a:solidFill>
                <a:schemeClr val="accent1"/>
              </a:solidFill>
              <a:sym typeface="Wingdings" pitchFamily="2" charset="2"/>
            </a:endParaRPr>
          </a:p>
          <a:p>
            <a:pPr lvl="1"/>
            <a:endParaRPr lang="en-US" dirty="0">
              <a:solidFill>
                <a:schemeClr val="accent1"/>
              </a:solidFill>
              <a:sym typeface="Wingdings" pitchFamily="2" charset="2"/>
            </a:endParaRPr>
          </a:p>
          <a:p>
            <a:pPr lvl="1"/>
            <a:r>
              <a:rPr lang="en-US" dirty="0">
                <a:solidFill>
                  <a:schemeClr val="accent1"/>
                </a:solidFill>
                <a:sym typeface="Wingdings" pitchFamily="2" charset="2"/>
              </a:rPr>
              <a:t>The multi-jet background is relatively very small but estimated estimated from data</a:t>
            </a:r>
          </a:p>
          <a:p>
            <a:pPr marL="457200" lvl="1" indent="0">
              <a:buNone/>
            </a:pPr>
            <a:endParaRPr lang="en-US" dirty="0"/>
          </a:p>
        </p:txBody>
      </p:sp>
      <p:sp>
        <p:nvSpPr>
          <p:cNvPr id="4" name="Slide Number Placeholder 3">
            <a:extLst>
              <a:ext uri="{FF2B5EF4-FFF2-40B4-BE49-F238E27FC236}">
                <a16:creationId xmlns:a16="http://schemas.microsoft.com/office/drawing/2014/main" id="{03CEA4E1-B75F-9C45-A466-6772EC5EA03A}"/>
              </a:ext>
            </a:extLst>
          </p:cNvPr>
          <p:cNvSpPr>
            <a:spLocks noGrp="1"/>
          </p:cNvSpPr>
          <p:nvPr>
            <p:ph type="sldNum" sz="quarter" idx="12"/>
          </p:nvPr>
        </p:nvSpPr>
        <p:spPr/>
        <p:txBody>
          <a:bodyPr/>
          <a:lstStyle/>
          <a:p>
            <a:fld id="{DDA0A0FA-6CEC-2248-8F01-119C2D9E70A4}" type="slidenum">
              <a:rPr lang="en-US" smtClean="0"/>
              <a:t>46</a:t>
            </a:fld>
            <a:endParaRPr lang="en-US"/>
          </a:p>
        </p:txBody>
      </p:sp>
      <p:pic>
        <p:nvPicPr>
          <p:cNvPr id="3" name="Picture 2">
            <a:extLst>
              <a:ext uri="{FF2B5EF4-FFF2-40B4-BE49-F238E27FC236}">
                <a16:creationId xmlns:a16="http://schemas.microsoft.com/office/drawing/2014/main" id="{8923D041-B95D-7942-9440-89440D292629}"/>
              </a:ext>
            </a:extLst>
          </p:cNvPr>
          <p:cNvPicPr>
            <a:picLocks noChangeAspect="1"/>
          </p:cNvPicPr>
          <p:nvPr/>
        </p:nvPicPr>
        <p:blipFill>
          <a:blip r:embed="rId2"/>
          <a:stretch>
            <a:fillRect/>
          </a:stretch>
        </p:blipFill>
        <p:spPr>
          <a:xfrm>
            <a:off x="6926094" y="640705"/>
            <a:ext cx="4610910" cy="3527473"/>
          </a:xfrm>
          <a:prstGeom prst="rect">
            <a:avLst/>
          </a:prstGeom>
        </p:spPr>
      </p:pic>
      <p:sp>
        <p:nvSpPr>
          <p:cNvPr id="5" name="TextBox 4">
            <a:extLst>
              <a:ext uri="{FF2B5EF4-FFF2-40B4-BE49-F238E27FC236}">
                <a16:creationId xmlns:a16="http://schemas.microsoft.com/office/drawing/2014/main" id="{604AB8D9-8411-C94F-956B-0CDF31802C13}"/>
              </a:ext>
            </a:extLst>
          </p:cNvPr>
          <p:cNvSpPr txBox="1"/>
          <p:nvPr/>
        </p:nvSpPr>
        <p:spPr>
          <a:xfrm>
            <a:off x="8064939" y="4413151"/>
            <a:ext cx="3684609" cy="1754326"/>
          </a:xfrm>
          <a:prstGeom prst="rect">
            <a:avLst/>
          </a:prstGeom>
          <a:noFill/>
        </p:spPr>
        <p:txBody>
          <a:bodyPr wrap="square" rtlCol="0">
            <a:spAutoFit/>
          </a:bodyPr>
          <a:lstStyle/>
          <a:p>
            <a:r>
              <a:rPr lang="en-US" b="1" dirty="0"/>
              <a:t>Other searches done in associated productions ZH, VH, monojet.  And a statistical combination carried out. BNL involved also in these other searched and led the combination</a:t>
            </a:r>
          </a:p>
          <a:p>
            <a:r>
              <a:rPr lang="en-US" b="1" dirty="0"/>
              <a:t>efforts</a:t>
            </a:r>
          </a:p>
        </p:txBody>
      </p:sp>
      <p:pic>
        <p:nvPicPr>
          <p:cNvPr id="8" name="Picture 7">
            <a:extLst>
              <a:ext uri="{FF2B5EF4-FFF2-40B4-BE49-F238E27FC236}">
                <a16:creationId xmlns:a16="http://schemas.microsoft.com/office/drawing/2014/main" id="{A2C244CA-6C17-2C47-828F-35E55566F808}"/>
              </a:ext>
            </a:extLst>
          </p:cNvPr>
          <p:cNvPicPr>
            <a:picLocks noChangeAspect="1"/>
          </p:cNvPicPr>
          <p:nvPr/>
        </p:nvPicPr>
        <p:blipFill>
          <a:blip r:embed="rId2"/>
          <a:stretch>
            <a:fillRect/>
          </a:stretch>
        </p:blipFill>
        <p:spPr>
          <a:xfrm>
            <a:off x="1772874" y="4022277"/>
            <a:ext cx="3890399" cy="1894429"/>
          </a:xfrm>
          <a:prstGeom prst="rect">
            <a:avLst/>
          </a:prstGeom>
        </p:spPr>
      </p:pic>
      <p:sp>
        <p:nvSpPr>
          <p:cNvPr id="9" name="TextBox 8">
            <a:extLst>
              <a:ext uri="{FF2B5EF4-FFF2-40B4-BE49-F238E27FC236}">
                <a16:creationId xmlns:a16="http://schemas.microsoft.com/office/drawing/2014/main" id="{CDAAF117-CE77-014C-B5C8-D3BFD42CCF5F}"/>
              </a:ext>
            </a:extLst>
          </p:cNvPr>
          <p:cNvSpPr txBox="1"/>
          <p:nvPr/>
        </p:nvSpPr>
        <p:spPr>
          <a:xfrm>
            <a:off x="8181790" y="76055"/>
            <a:ext cx="3355214" cy="646331"/>
          </a:xfrm>
          <a:prstGeom prst="rect">
            <a:avLst/>
          </a:prstGeom>
          <a:noFill/>
        </p:spPr>
        <p:txBody>
          <a:bodyPr wrap="none" rtlCol="0">
            <a:spAutoFit/>
          </a:bodyPr>
          <a:lstStyle/>
          <a:p>
            <a:r>
              <a:rPr lang="en-US" b="1" dirty="0"/>
              <a:t>Analysis done collaboration with </a:t>
            </a:r>
          </a:p>
          <a:p>
            <a:r>
              <a:rPr lang="en-US" b="1" dirty="0"/>
              <a:t>Other ATLAS Institutes</a:t>
            </a:r>
          </a:p>
        </p:txBody>
      </p:sp>
      <p:sp>
        <p:nvSpPr>
          <p:cNvPr id="7" name="Date Placeholder 6">
            <a:extLst>
              <a:ext uri="{FF2B5EF4-FFF2-40B4-BE49-F238E27FC236}">
                <a16:creationId xmlns:a16="http://schemas.microsoft.com/office/drawing/2014/main" id="{0A022293-4906-DD4D-9DF8-EB6F89C75D7B}"/>
              </a:ext>
            </a:extLst>
          </p:cNvPr>
          <p:cNvSpPr>
            <a:spLocks noGrp="1"/>
          </p:cNvSpPr>
          <p:nvPr>
            <p:ph type="dt" sz="half" idx="10"/>
          </p:nvPr>
        </p:nvSpPr>
        <p:spPr/>
        <p:txBody>
          <a:bodyPr/>
          <a:lstStyle/>
          <a:p>
            <a:fld id="{4E22E872-8BE9-174B-83F6-BA10F8573EB3}" type="datetime1">
              <a:rPr lang="en-US" smtClean="0"/>
              <a:t>6/20/19</a:t>
            </a:fld>
            <a:endParaRPr lang="en-US"/>
          </a:p>
        </p:txBody>
      </p:sp>
      <p:sp>
        <p:nvSpPr>
          <p:cNvPr id="10" name="Footer Placeholder 9">
            <a:extLst>
              <a:ext uri="{FF2B5EF4-FFF2-40B4-BE49-F238E27FC236}">
                <a16:creationId xmlns:a16="http://schemas.microsoft.com/office/drawing/2014/main" id="{18085D94-746C-1748-AD65-890151D80C4F}"/>
              </a:ext>
            </a:extLst>
          </p:cNvPr>
          <p:cNvSpPr>
            <a:spLocks noGrp="1"/>
          </p:cNvSpPr>
          <p:nvPr>
            <p:ph type="ftr" sz="quarter" idx="11"/>
          </p:nvPr>
        </p:nvSpPr>
        <p:spPr/>
        <p:txBody>
          <a:bodyPr/>
          <a:lstStyle/>
          <a:p>
            <a:r>
              <a:rPr lang="en-US"/>
              <a:t>At BNL  by Dr. Kétévi Assamagan</a:t>
            </a:r>
          </a:p>
        </p:txBody>
      </p:sp>
    </p:spTree>
    <p:extLst>
      <p:ext uri="{BB962C8B-B14F-4D97-AF65-F5344CB8AC3E}">
        <p14:creationId xmlns:p14="http://schemas.microsoft.com/office/powerpoint/2010/main" val="21327328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07B17-7C30-7948-97F3-A333A5379C46}"/>
              </a:ext>
            </a:extLst>
          </p:cNvPr>
          <p:cNvSpPr>
            <a:spLocks noGrp="1"/>
          </p:cNvSpPr>
          <p:nvPr>
            <p:ph type="title"/>
          </p:nvPr>
        </p:nvSpPr>
        <p:spPr>
          <a:xfrm>
            <a:off x="838200" y="157736"/>
            <a:ext cx="10515600" cy="690677"/>
          </a:xfrm>
        </p:spPr>
        <p:txBody>
          <a:bodyPr>
            <a:normAutofit/>
          </a:bodyPr>
          <a:lstStyle/>
          <a:p>
            <a:r>
              <a:rPr lang="en-US" dirty="0"/>
              <a:t>H </a:t>
            </a:r>
            <a:r>
              <a:rPr lang="en-US" dirty="0">
                <a:sym typeface="Wingdings" pitchFamily="2" charset="2"/>
              </a:rPr>
              <a:t> invisible particles</a:t>
            </a:r>
            <a:endParaRPr lang="en-US" dirty="0"/>
          </a:p>
        </p:txBody>
      </p:sp>
      <p:sp>
        <p:nvSpPr>
          <p:cNvPr id="3" name="Slide Number Placeholder 2">
            <a:extLst>
              <a:ext uri="{FF2B5EF4-FFF2-40B4-BE49-F238E27FC236}">
                <a16:creationId xmlns:a16="http://schemas.microsoft.com/office/drawing/2014/main" id="{2432DF2C-2EBD-2645-860F-EA6A7D4AA4B9}"/>
              </a:ext>
            </a:extLst>
          </p:cNvPr>
          <p:cNvSpPr>
            <a:spLocks noGrp="1"/>
          </p:cNvSpPr>
          <p:nvPr>
            <p:ph type="sldNum" sz="quarter" idx="12"/>
          </p:nvPr>
        </p:nvSpPr>
        <p:spPr/>
        <p:txBody>
          <a:bodyPr/>
          <a:lstStyle/>
          <a:p>
            <a:fld id="{DDA0A0FA-6CEC-2248-8F01-119C2D9E70A4}" type="slidenum">
              <a:rPr lang="en-US" smtClean="0"/>
              <a:t>47</a:t>
            </a:fld>
            <a:endParaRPr lang="en-US"/>
          </a:p>
        </p:txBody>
      </p:sp>
      <p:pic>
        <p:nvPicPr>
          <p:cNvPr id="1026" name="Picture 2" descr="https://atlas.web.cern.ch/Atlas/GROUPS/PHYSICS/PAPERS/HIGG-2013-16/fig_07a.png">
            <a:extLst>
              <a:ext uri="{FF2B5EF4-FFF2-40B4-BE49-F238E27FC236}">
                <a16:creationId xmlns:a16="http://schemas.microsoft.com/office/drawing/2014/main" id="{4E80D505-C144-FC4C-B67F-C3A8233A48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848413"/>
            <a:ext cx="5437351" cy="39057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atlas.web.cern.ch/Atlas/GROUPS/PHYSICS/PAPERS/HIGG-2013-16/tab_09.png">
            <a:extLst>
              <a:ext uri="{FF2B5EF4-FFF2-40B4-BE49-F238E27FC236}">
                <a16:creationId xmlns:a16="http://schemas.microsoft.com/office/drawing/2014/main" id="{64DF8E79-9B0E-6C47-AB8C-614543CB12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8569" y="848413"/>
            <a:ext cx="5945602" cy="3754584"/>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B294E512-5D4D-4F48-A800-37F624B3769F}"/>
              </a:ext>
            </a:extLst>
          </p:cNvPr>
          <p:cNvSpPr>
            <a:spLocks noGrp="1"/>
          </p:cNvSpPr>
          <p:nvPr>
            <p:ph type="dt" sz="half" idx="10"/>
          </p:nvPr>
        </p:nvSpPr>
        <p:spPr/>
        <p:txBody>
          <a:bodyPr/>
          <a:lstStyle/>
          <a:p>
            <a:fld id="{DF3C6DFE-A67B-EB4C-94FE-FED8A8884726}" type="datetime1">
              <a:rPr lang="en-US" smtClean="0"/>
              <a:t>6/20/19</a:t>
            </a:fld>
            <a:endParaRPr lang="en-US"/>
          </a:p>
        </p:txBody>
      </p:sp>
      <p:sp>
        <p:nvSpPr>
          <p:cNvPr id="5" name="Footer Placeholder 4">
            <a:extLst>
              <a:ext uri="{FF2B5EF4-FFF2-40B4-BE49-F238E27FC236}">
                <a16:creationId xmlns:a16="http://schemas.microsoft.com/office/drawing/2014/main" id="{D4B774D4-7643-014E-9882-1B56D847F8DB}"/>
              </a:ext>
            </a:extLst>
          </p:cNvPr>
          <p:cNvSpPr>
            <a:spLocks noGrp="1"/>
          </p:cNvSpPr>
          <p:nvPr>
            <p:ph type="ftr" sz="quarter" idx="11"/>
          </p:nvPr>
        </p:nvSpPr>
        <p:spPr/>
        <p:txBody>
          <a:bodyPr/>
          <a:lstStyle/>
          <a:p>
            <a:r>
              <a:rPr lang="en-US"/>
              <a:t>At BNL  by Dr. Kétévi Assamagan</a:t>
            </a:r>
          </a:p>
        </p:txBody>
      </p:sp>
      <p:sp>
        <p:nvSpPr>
          <p:cNvPr id="6" name="TextBox 5">
            <a:extLst>
              <a:ext uri="{FF2B5EF4-FFF2-40B4-BE49-F238E27FC236}">
                <a16:creationId xmlns:a16="http://schemas.microsoft.com/office/drawing/2014/main" id="{B784E26A-4D9A-0847-BE1C-DED5BEF4A7FA}"/>
              </a:ext>
            </a:extLst>
          </p:cNvPr>
          <p:cNvSpPr txBox="1"/>
          <p:nvPr/>
        </p:nvSpPr>
        <p:spPr>
          <a:xfrm>
            <a:off x="2349397" y="4983205"/>
            <a:ext cx="2130711" cy="461665"/>
          </a:xfrm>
          <a:prstGeom prst="rect">
            <a:avLst/>
          </a:prstGeom>
          <a:noFill/>
        </p:spPr>
        <p:txBody>
          <a:bodyPr wrap="none" rtlCol="0">
            <a:spAutoFit/>
          </a:bodyPr>
          <a:lstStyle/>
          <a:p>
            <a:r>
              <a:rPr lang="en-US" sz="2400" dirty="0"/>
              <a:t>Missing Energy</a:t>
            </a:r>
          </a:p>
        </p:txBody>
      </p:sp>
      <p:sp>
        <p:nvSpPr>
          <p:cNvPr id="7" name="TextBox 6">
            <a:extLst>
              <a:ext uri="{FF2B5EF4-FFF2-40B4-BE49-F238E27FC236}">
                <a16:creationId xmlns:a16="http://schemas.microsoft.com/office/drawing/2014/main" id="{C8F8D93E-B87F-E942-9D5C-D246323C99BA}"/>
              </a:ext>
            </a:extLst>
          </p:cNvPr>
          <p:cNvSpPr txBox="1"/>
          <p:nvPr/>
        </p:nvSpPr>
        <p:spPr>
          <a:xfrm>
            <a:off x="7924956" y="4832009"/>
            <a:ext cx="2832827" cy="461665"/>
          </a:xfrm>
          <a:prstGeom prst="rect">
            <a:avLst/>
          </a:prstGeom>
          <a:noFill/>
        </p:spPr>
        <p:txBody>
          <a:bodyPr wrap="none" rtlCol="0">
            <a:spAutoFit/>
          </a:bodyPr>
          <a:lstStyle/>
          <a:p>
            <a:r>
              <a:rPr lang="en-US" sz="2400" dirty="0"/>
              <a:t>Di-jet invariant mass</a:t>
            </a:r>
          </a:p>
        </p:txBody>
      </p:sp>
    </p:spTree>
    <p:extLst>
      <p:ext uri="{BB962C8B-B14F-4D97-AF65-F5344CB8AC3E}">
        <p14:creationId xmlns:p14="http://schemas.microsoft.com/office/powerpoint/2010/main" val="208166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07B17-7C30-7948-97F3-A333A5379C46}"/>
              </a:ext>
            </a:extLst>
          </p:cNvPr>
          <p:cNvSpPr>
            <a:spLocks noGrp="1"/>
          </p:cNvSpPr>
          <p:nvPr>
            <p:ph type="title"/>
          </p:nvPr>
        </p:nvSpPr>
        <p:spPr>
          <a:xfrm>
            <a:off x="838200" y="157736"/>
            <a:ext cx="10515600" cy="690677"/>
          </a:xfrm>
        </p:spPr>
        <p:txBody>
          <a:bodyPr>
            <a:normAutofit fontScale="90000"/>
          </a:bodyPr>
          <a:lstStyle/>
          <a:p>
            <a:r>
              <a:rPr lang="en-US" dirty="0"/>
              <a:t>H </a:t>
            </a:r>
            <a:r>
              <a:rPr lang="en-US" dirty="0">
                <a:sym typeface="Wingdings" pitchFamily="2" charset="2"/>
              </a:rPr>
              <a:t> invisible particles – coupling combination</a:t>
            </a:r>
            <a:endParaRPr lang="en-US" dirty="0"/>
          </a:p>
        </p:txBody>
      </p:sp>
      <p:sp>
        <p:nvSpPr>
          <p:cNvPr id="5" name="Slide Number Placeholder 4">
            <a:extLst>
              <a:ext uri="{FF2B5EF4-FFF2-40B4-BE49-F238E27FC236}">
                <a16:creationId xmlns:a16="http://schemas.microsoft.com/office/drawing/2014/main" id="{BF940E5C-B7A5-3243-9B04-9CCEEC63683A}"/>
              </a:ext>
            </a:extLst>
          </p:cNvPr>
          <p:cNvSpPr>
            <a:spLocks noGrp="1"/>
          </p:cNvSpPr>
          <p:nvPr>
            <p:ph type="sldNum" sz="quarter" idx="12"/>
          </p:nvPr>
        </p:nvSpPr>
        <p:spPr/>
        <p:txBody>
          <a:bodyPr/>
          <a:lstStyle/>
          <a:p>
            <a:fld id="{DDA0A0FA-6CEC-2248-8F01-119C2D9E70A4}" type="slidenum">
              <a:rPr lang="en-US" smtClean="0"/>
              <a:t>48</a:t>
            </a:fld>
            <a:endParaRPr lang="en-US"/>
          </a:p>
        </p:txBody>
      </p:sp>
      <p:pic>
        <p:nvPicPr>
          <p:cNvPr id="2050" name="Picture 2" descr="https://atlas.web.cern.ch/Atlas/GROUPS/PHYSICS/PAPERS/HIGG-2015-03/fig_08.png">
            <a:extLst>
              <a:ext uri="{FF2B5EF4-FFF2-40B4-BE49-F238E27FC236}">
                <a16:creationId xmlns:a16="http://schemas.microsoft.com/office/drawing/2014/main" id="{BB38F1C6-151E-1F4F-98C6-89CE9EDD25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9365" y="1658320"/>
            <a:ext cx="4538840" cy="21919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B78C30B-ED3A-1845-B8F0-D0C6077B089E}"/>
              </a:ext>
            </a:extLst>
          </p:cNvPr>
          <p:cNvSpPr/>
          <p:nvPr/>
        </p:nvSpPr>
        <p:spPr>
          <a:xfrm>
            <a:off x="688258" y="1059029"/>
            <a:ext cx="5125072" cy="1477328"/>
          </a:xfrm>
          <a:prstGeom prst="rect">
            <a:avLst/>
          </a:prstGeom>
        </p:spPr>
        <p:txBody>
          <a:bodyPr wrap="square">
            <a:spAutoFit/>
          </a:bodyPr>
          <a:lstStyle/>
          <a:p>
            <a:r>
              <a:rPr lang="en-US" dirty="0"/>
              <a:t>Observed likelihood scans of the Higgs boson invisible decay branching ratio using direct searches for invisible Higgs boson decays, rate measurements in visible Higgs boson decays, and the overall combination of invisible and visible decay channels. </a:t>
            </a:r>
          </a:p>
        </p:txBody>
      </p:sp>
      <p:pic>
        <p:nvPicPr>
          <p:cNvPr id="2052" name="Picture 4" descr="https://atlas.web.cern.ch/Atlas/GROUPS/PHYSICS/PAPERS/HIGG-2015-03/fig_07.png">
            <a:extLst>
              <a:ext uri="{FF2B5EF4-FFF2-40B4-BE49-F238E27FC236}">
                <a16:creationId xmlns:a16="http://schemas.microsoft.com/office/drawing/2014/main" id="{4A2BB380-855D-E947-82D8-0D2EE470D8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827077"/>
            <a:ext cx="5181608" cy="33879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EE14838-2605-B644-823A-69B2708C6A95}"/>
              </a:ext>
            </a:extLst>
          </p:cNvPr>
          <p:cNvSpPr/>
          <p:nvPr/>
        </p:nvSpPr>
        <p:spPr>
          <a:xfrm>
            <a:off x="6096000" y="4720098"/>
            <a:ext cx="5677558" cy="923330"/>
          </a:xfrm>
          <a:prstGeom prst="rect">
            <a:avLst/>
          </a:prstGeom>
        </p:spPr>
        <p:txBody>
          <a:bodyPr wrap="square">
            <a:spAutoFit/>
          </a:bodyPr>
          <a:lstStyle/>
          <a:p>
            <a:r>
              <a:rPr lang="en-US" dirty="0"/>
              <a:t>The (1-CL) versus BR(</a:t>
            </a:r>
            <a:r>
              <a:rPr lang="en-US" dirty="0" err="1"/>
              <a:t>h→invisible</a:t>
            </a:r>
            <a:r>
              <a:rPr lang="en-US" dirty="0"/>
              <a:t>) scan for the combined search for invisible Higgs boson decays. The horizontal dashed lines refer to the 68% and 95% confidence levels. </a:t>
            </a:r>
          </a:p>
        </p:txBody>
      </p:sp>
      <p:sp>
        <p:nvSpPr>
          <p:cNvPr id="6" name="Date Placeholder 5">
            <a:extLst>
              <a:ext uri="{FF2B5EF4-FFF2-40B4-BE49-F238E27FC236}">
                <a16:creationId xmlns:a16="http://schemas.microsoft.com/office/drawing/2014/main" id="{32855933-EFB7-6A4E-A8FD-D44C916C04B0}"/>
              </a:ext>
            </a:extLst>
          </p:cNvPr>
          <p:cNvSpPr>
            <a:spLocks noGrp="1"/>
          </p:cNvSpPr>
          <p:nvPr>
            <p:ph type="dt" sz="half" idx="10"/>
          </p:nvPr>
        </p:nvSpPr>
        <p:spPr/>
        <p:txBody>
          <a:bodyPr/>
          <a:lstStyle/>
          <a:p>
            <a:fld id="{F17B1B2B-6BBA-8241-AC0C-75C9853F20D8}" type="datetime1">
              <a:rPr lang="en-US" smtClean="0"/>
              <a:t>6/20/19</a:t>
            </a:fld>
            <a:endParaRPr lang="en-US"/>
          </a:p>
        </p:txBody>
      </p:sp>
      <p:sp>
        <p:nvSpPr>
          <p:cNvPr id="7" name="Footer Placeholder 6">
            <a:extLst>
              <a:ext uri="{FF2B5EF4-FFF2-40B4-BE49-F238E27FC236}">
                <a16:creationId xmlns:a16="http://schemas.microsoft.com/office/drawing/2014/main" id="{3627D4A5-9B6D-D546-B3F7-8BDBF362E4E1}"/>
              </a:ext>
            </a:extLst>
          </p:cNvPr>
          <p:cNvSpPr>
            <a:spLocks noGrp="1"/>
          </p:cNvSpPr>
          <p:nvPr>
            <p:ph type="ftr" sz="quarter" idx="11"/>
          </p:nvPr>
        </p:nvSpPr>
        <p:spPr/>
        <p:txBody>
          <a:bodyPr/>
          <a:lstStyle/>
          <a:p>
            <a:r>
              <a:rPr lang="en-US"/>
              <a:t>At BNL  by Dr. Kétévi Assamagan</a:t>
            </a:r>
          </a:p>
        </p:txBody>
      </p:sp>
    </p:spTree>
    <p:extLst>
      <p:ext uri="{BB962C8B-B14F-4D97-AF65-F5344CB8AC3E}">
        <p14:creationId xmlns:p14="http://schemas.microsoft.com/office/powerpoint/2010/main" val="5166023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07B17-7C30-7948-97F3-A333A5379C46}"/>
              </a:ext>
            </a:extLst>
          </p:cNvPr>
          <p:cNvSpPr>
            <a:spLocks noGrp="1"/>
          </p:cNvSpPr>
          <p:nvPr>
            <p:ph type="title"/>
          </p:nvPr>
        </p:nvSpPr>
        <p:spPr>
          <a:xfrm>
            <a:off x="838200" y="157736"/>
            <a:ext cx="10515600" cy="690677"/>
          </a:xfrm>
        </p:spPr>
        <p:txBody>
          <a:bodyPr>
            <a:normAutofit fontScale="90000"/>
          </a:bodyPr>
          <a:lstStyle/>
          <a:p>
            <a:r>
              <a:rPr lang="en-US" dirty="0"/>
              <a:t>Interpretation for dark matter / cross section limit</a:t>
            </a:r>
          </a:p>
        </p:txBody>
      </p:sp>
      <p:sp>
        <p:nvSpPr>
          <p:cNvPr id="5" name="Content Placeholder 2">
            <a:extLst>
              <a:ext uri="{FF2B5EF4-FFF2-40B4-BE49-F238E27FC236}">
                <a16:creationId xmlns:a16="http://schemas.microsoft.com/office/drawing/2014/main" id="{FA6B4564-124E-6B4B-A5CB-D77F0AD78420}"/>
              </a:ext>
            </a:extLst>
          </p:cNvPr>
          <p:cNvSpPr>
            <a:spLocks noGrp="1"/>
          </p:cNvSpPr>
          <p:nvPr>
            <p:ph idx="1"/>
          </p:nvPr>
        </p:nvSpPr>
        <p:spPr>
          <a:xfrm>
            <a:off x="838200" y="4557797"/>
            <a:ext cx="8020991" cy="1798553"/>
          </a:xfrm>
        </p:spPr>
        <p:txBody>
          <a:bodyPr>
            <a:normAutofit lnSpcReduction="10000"/>
          </a:bodyPr>
          <a:lstStyle/>
          <a:p>
            <a:r>
              <a:rPr lang="en-US" dirty="0"/>
              <a:t>No excess of events found </a:t>
            </a:r>
          </a:p>
          <a:p>
            <a:r>
              <a:rPr lang="en-US" dirty="0"/>
              <a:t>A constraint on the spin-independent WIMP-nucleon scattering cross section as a function of the WIMP mass</a:t>
            </a:r>
          </a:p>
          <a:p>
            <a:r>
              <a:rPr lang="en-US" dirty="0"/>
              <a:t>Upper bound on the production cross section of a scalar decaying into invisible particles</a:t>
            </a:r>
          </a:p>
        </p:txBody>
      </p:sp>
      <p:sp>
        <p:nvSpPr>
          <p:cNvPr id="6" name="Slide Number Placeholder 5">
            <a:extLst>
              <a:ext uri="{FF2B5EF4-FFF2-40B4-BE49-F238E27FC236}">
                <a16:creationId xmlns:a16="http://schemas.microsoft.com/office/drawing/2014/main" id="{EA53F8FF-E742-0344-8B57-C55C327FD6E0}"/>
              </a:ext>
            </a:extLst>
          </p:cNvPr>
          <p:cNvSpPr>
            <a:spLocks noGrp="1"/>
          </p:cNvSpPr>
          <p:nvPr>
            <p:ph type="sldNum" sz="quarter" idx="12"/>
          </p:nvPr>
        </p:nvSpPr>
        <p:spPr/>
        <p:txBody>
          <a:bodyPr/>
          <a:lstStyle/>
          <a:p>
            <a:fld id="{DDA0A0FA-6CEC-2248-8F01-119C2D9E70A4}" type="slidenum">
              <a:rPr lang="en-US" smtClean="0"/>
              <a:t>49</a:t>
            </a:fld>
            <a:endParaRPr lang="en-US"/>
          </a:p>
        </p:txBody>
      </p:sp>
      <p:pic>
        <p:nvPicPr>
          <p:cNvPr id="3" name="Picture 2">
            <a:extLst>
              <a:ext uri="{FF2B5EF4-FFF2-40B4-BE49-F238E27FC236}">
                <a16:creationId xmlns:a16="http://schemas.microsoft.com/office/drawing/2014/main" id="{F479EE09-D353-4E45-A14D-174CA7B9B087}"/>
              </a:ext>
            </a:extLst>
          </p:cNvPr>
          <p:cNvPicPr>
            <a:picLocks noChangeAspect="1"/>
          </p:cNvPicPr>
          <p:nvPr/>
        </p:nvPicPr>
        <p:blipFill>
          <a:blip r:embed="rId2"/>
          <a:stretch>
            <a:fillRect/>
          </a:stretch>
        </p:blipFill>
        <p:spPr>
          <a:xfrm>
            <a:off x="958466" y="1300106"/>
            <a:ext cx="4459839" cy="3169110"/>
          </a:xfrm>
          <a:prstGeom prst="rect">
            <a:avLst/>
          </a:prstGeom>
        </p:spPr>
      </p:pic>
      <p:sp>
        <p:nvSpPr>
          <p:cNvPr id="7" name="TextBox 6">
            <a:extLst>
              <a:ext uri="{FF2B5EF4-FFF2-40B4-BE49-F238E27FC236}">
                <a16:creationId xmlns:a16="http://schemas.microsoft.com/office/drawing/2014/main" id="{4D36C4EF-B053-3649-B938-19DCE33A3134}"/>
              </a:ext>
            </a:extLst>
          </p:cNvPr>
          <p:cNvSpPr txBox="1"/>
          <p:nvPr/>
        </p:nvSpPr>
        <p:spPr>
          <a:xfrm>
            <a:off x="8986683" y="5087742"/>
            <a:ext cx="2746714" cy="369332"/>
          </a:xfrm>
          <a:prstGeom prst="rect">
            <a:avLst/>
          </a:prstGeom>
          <a:noFill/>
        </p:spPr>
        <p:txBody>
          <a:bodyPr wrap="none" rtlCol="0">
            <a:spAutoFit/>
          </a:bodyPr>
          <a:lstStyle/>
          <a:p>
            <a:r>
              <a:rPr lang="en-US" b="1" dirty="0"/>
              <a:t>13 </a:t>
            </a:r>
            <a:r>
              <a:rPr lang="en-US" b="1" dirty="0" err="1"/>
              <a:t>TeV</a:t>
            </a:r>
            <a:r>
              <a:rPr lang="en-US" b="1" dirty="0"/>
              <a:t> Analysis in progress</a:t>
            </a:r>
          </a:p>
        </p:txBody>
      </p:sp>
      <p:sp>
        <p:nvSpPr>
          <p:cNvPr id="8" name="Date Placeholder 7">
            <a:extLst>
              <a:ext uri="{FF2B5EF4-FFF2-40B4-BE49-F238E27FC236}">
                <a16:creationId xmlns:a16="http://schemas.microsoft.com/office/drawing/2014/main" id="{3DB13C70-7996-994B-967D-E2A2E1E9A67C}"/>
              </a:ext>
            </a:extLst>
          </p:cNvPr>
          <p:cNvSpPr>
            <a:spLocks noGrp="1"/>
          </p:cNvSpPr>
          <p:nvPr>
            <p:ph type="dt" sz="half" idx="10"/>
          </p:nvPr>
        </p:nvSpPr>
        <p:spPr/>
        <p:txBody>
          <a:bodyPr/>
          <a:lstStyle/>
          <a:p>
            <a:fld id="{E471FBDE-0D82-ED43-ABEF-4A6CA990B0AB}" type="datetime1">
              <a:rPr lang="en-US" smtClean="0"/>
              <a:t>6/20/19</a:t>
            </a:fld>
            <a:endParaRPr lang="en-US"/>
          </a:p>
        </p:txBody>
      </p:sp>
      <p:sp>
        <p:nvSpPr>
          <p:cNvPr id="9" name="Footer Placeholder 8">
            <a:extLst>
              <a:ext uri="{FF2B5EF4-FFF2-40B4-BE49-F238E27FC236}">
                <a16:creationId xmlns:a16="http://schemas.microsoft.com/office/drawing/2014/main" id="{2AB47FA3-D3A5-B34F-95CA-D218D15C88B9}"/>
              </a:ext>
            </a:extLst>
          </p:cNvPr>
          <p:cNvSpPr>
            <a:spLocks noGrp="1"/>
          </p:cNvSpPr>
          <p:nvPr>
            <p:ph type="ftr" sz="quarter" idx="11"/>
          </p:nvPr>
        </p:nvSpPr>
        <p:spPr/>
        <p:txBody>
          <a:bodyPr/>
          <a:lstStyle/>
          <a:p>
            <a:r>
              <a:rPr lang="en-US"/>
              <a:t>At BNL  by Dr. Kétévi Assamagan</a:t>
            </a:r>
          </a:p>
        </p:txBody>
      </p:sp>
      <p:pic>
        <p:nvPicPr>
          <p:cNvPr id="10" name="Picture 9">
            <a:extLst>
              <a:ext uri="{FF2B5EF4-FFF2-40B4-BE49-F238E27FC236}">
                <a16:creationId xmlns:a16="http://schemas.microsoft.com/office/drawing/2014/main" id="{75B3936E-CE04-F947-8B73-AD17C494439B}"/>
              </a:ext>
            </a:extLst>
          </p:cNvPr>
          <p:cNvPicPr>
            <a:picLocks noChangeAspect="1"/>
          </p:cNvPicPr>
          <p:nvPr/>
        </p:nvPicPr>
        <p:blipFill>
          <a:blip r:embed="rId3"/>
          <a:stretch>
            <a:fillRect/>
          </a:stretch>
        </p:blipFill>
        <p:spPr>
          <a:xfrm>
            <a:off x="6250796" y="1064213"/>
            <a:ext cx="5216790" cy="3396548"/>
          </a:xfrm>
          <a:prstGeom prst="rect">
            <a:avLst/>
          </a:prstGeom>
        </p:spPr>
      </p:pic>
    </p:spTree>
    <p:extLst>
      <p:ext uri="{BB962C8B-B14F-4D97-AF65-F5344CB8AC3E}">
        <p14:creationId xmlns:p14="http://schemas.microsoft.com/office/powerpoint/2010/main" val="533607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2"/>
          <p:cNvPicPr>
            <a:picLocks noChangeAspect="1" noChangeArrowheads="1"/>
          </p:cNvPicPr>
          <p:nvPr/>
        </p:nvPicPr>
        <p:blipFill>
          <a:blip r:embed="rId3"/>
          <a:srcRect/>
          <a:stretch>
            <a:fillRect/>
          </a:stretch>
        </p:blipFill>
        <p:spPr bwMode="auto">
          <a:xfrm>
            <a:off x="1981201" y="1219200"/>
            <a:ext cx="2824163" cy="5594350"/>
          </a:xfrm>
          <a:prstGeom prst="rect">
            <a:avLst/>
          </a:prstGeom>
          <a:noFill/>
          <a:ln w="9525">
            <a:noFill/>
            <a:miter lim="800000"/>
            <a:headEnd/>
            <a:tailEnd/>
          </a:ln>
        </p:spPr>
      </p:pic>
      <p:grpSp>
        <p:nvGrpSpPr>
          <p:cNvPr id="2" name="Group 4"/>
          <p:cNvGrpSpPr>
            <a:grpSpLocks/>
          </p:cNvGrpSpPr>
          <p:nvPr/>
        </p:nvGrpSpPr>
        <p:grpSpPr bwMode="auto">
          <a:xfrm>
            <a:off x="5029200" y="1219200"/>
            <a:ext cx="5334000" cy="4471988"/>
            <a:chOff x="624" y="1056"/>
            <a:chExt cx="3360" cy="2817"/>
          </a:xfrm>
        </p:grpSpPr>
        <p:pic>
          <p:nvPicPr>
            <p:cNvPr id="14345" name="Picture 5"/>
            <p:cNvPicPr>
              <a:picLocks noChangeAspect="1" noChangeArrowheads="1"/>
            </p:cNvPicPr>
            <p:nvPr/>
          </p:nvPicPr>
          <p:blipFill>
            <a:blip r:embed="rId4"/>
            <a:srcRect/>
            <a:stretch>
              <a:fillRect/>
            </a:stretch>
          </p:blipFill>
          <p:spPr bwMode="auto">
            <a:xfrm>
              <a:off x="624" y="1056"/>
              <a:ext cx="3360" cy="2817"/>
            </a:xfrm>
            <a:prstGeom prst="rect">
              <a:avLst/>
            </a:prstGeom>
            <a:noFill/>
            <a:ln w="9525">
              <a:noFill/>
              <a:miter lim="800000"/>
              <a:headEnd/>
              <a:tailEnd/>
            </a:ln>
          </p:spPr>
        </p:pic>
        <p:sp>
          <p:nvSpPr>
            <p:cNvPr id="14346" name="Text Box 6"/>
            <p:cNvSpPr txBox="1">
              <a:spLocks noChangeArrowheads="1"/>
            </p:cNvSpPr>
            <p:nvPr/>
          </p:nvSpPr>
          <p:spPr bwMode="auto">
            <a:xfrm>
              <a:off x="2544" y="1056"/>
              <a:ext cx="576" cy="212"/>
            </a:xfrm>
            <a:prstGeom prst="rect">
              <a:avLst/>
            </a:prstGeom>
            <a:solidFill>
              <a:schemeClr val="tx1"/>
            </a:solidFill>
            <a:ln w="9525">
              <a:noFill/>
              <a:miter lim="800000"/>
              <a:headEnd/>
              <a:tailEnd/>
            </a:ln>
          </p:spPr>
          <p:txBody>
            <a:bodyPr>
              <a:prstTxWarp prst="textNoShape">
                <a:avLst/>
              </a:prstTxWarp>
              <a:spAutoFit/>
            </a:bodyPr>
            <a:lstStyle/>
            <a:p>
              <a:pPr eaLnBrk="0" hangingPunct="0"/>
              <a:r>
                <a:rPr lang="en-US" sz="1600" b="1">
                  <a:solidFill>
                    <a:schemeClr val="bg2"/>
                  </a:solidFill>
                  <a:latin typeface="Verdana" charset="0"/>
                </a:rPr>
                <a:t>gauge</a:t>
              </a:r>
            </a:p>
          </p:txBody>
        </p:sp>
        <p:sp>
          <p:nvSpPr>
            <p:cNvPr id="14347" name="Text Box 7"/>
            <p:cNvSpPr txBox="1">
              <a:spLocks noChangeArrowheads="1"/>
            </p:cNvSpPr>
            <p:nvPr/>
          </p:nvSpPr>
          <p:spPr bwMode="auto">
            <a:xfrm>
              <a:off x="3350" y="1463"/>
              <a:ext cx="268" cy="231"/>
            </a:xfrm>
            <a:prstGeom prst="rect">
              <a:avLst/>
            </a:prstGeom>
            <a:noFill/>
            <a:ln w="9525">
              <a:noFill/>
              <a:miter lim="800000"/>
              <a:headEnd/>
              <a:tailEnd/>
            </a:ln>
          </p:spPr>
          <p:txBody>
            <a:bodyPr wrap="none">
              <a:prstTxWarp prst="textNoShape">
                <a:avLst/>
              </a:prstTxWarp>
              <a:spAutoFit/>
            </a:bodyPr>
            <a:lstStyle/>
            <a:p>
              <a:r>
                <a:rPr lang="en-US"/>
                <a:t>x8</a:t>
              </a:r>
            </a:p>
          </p:txBody>
        </p:sp>
      </p:grpSp>
      <p:sp>
        <p:nvSpPr>
          <p:cNvPr id="14341" name="Text Box 8"/>
          <p:cNvSpPr txBox="1">
            <a:spLocks noChangeArrowheads="1"/>
          </p:cNvSpPr>
          <p:nvPr/>
        </p:nvSpPr>
        <p:spPr bwMode="auto">
          <a:xfrm>
            <a:off x="2057400" y="0"/>
            <a:ext cx="8305800" cy="1077218"/>
          </a:xfrm>
          <a:prstGeom prst="rect">
            <a:avLst/>
          </a:prstGeom>
          <a:noFill/>
          <a:ln w="9525">
            <a:noFill/>
            <a:miter lim="800000"/>
            <a:headEnd/>
            <a:tailEnd/>
          </a:ln>
        </p:spPr>
        <p:txBody>
          <a:bodyPr>
            <a:prstTxWarp prst="textNoShape">
              <a:avLst/>
            </a:prstTxWarp>
            <a:spAutoFit/>
          </a:bodyPr>
          <a:lstStyle/>
          <a:p>
            <a:pPr algn="ctr" eaLnBrk="0" hangingPunct="0"/>
            <a:r>
              <a:rPr lang="en-GB" sz="3200" b="1" i="1" dirty="0">
                <a:solidFill>
                  <a:srgbClr val="000099"/>
                </a:solidFill>
              </a:rPr>
              <a:t>The study of elementary particles and fields</a:t>
            </a:r>
          </a:p>
          <a:p>
            <a:pPr algn="ctr" eaLnBrk="0" hangingPunct="0"/>
            <a:r>
              <a:rPr lang="en-GB" sz="3200" b="1" i="1" dirty="0">
                <a:solidFill>
                  <a:srgbClr val="000099"/>
                </a:solidFill>
              </a:rPr>
              <a:t>and their interactions</a:t>
            </a:r>
          </a:p>
        </p:txBody>
      </p:sp>
      <p:sp>
        <p:nvSpPr>
          <p:cNvPr id="62473" name="Oval 9"/>
          <p:cNvSpPr>
            <a:spLocks noChangeArrowheads="1"/>
          </p:cNvSpPr>
          <p:nvPr/>
        </p:nvSpPr>
        <p:spPr bwMode="auto">
          <a:xfrm>
            <a:off x="5181600" y="4368054"/>
            <a:ext cx="5181600" cy="838200"/>
          </a:xfrm>
          <a:prstGeom prst="ellipse">
            <a:avLst/>
          </a:prstGeom>
          <a:noFill/>
          <a:ln w="57150">
            <a:solidFill>
              <a:srgbClr val="CC3300"/>
            </a:solidFill>
            <a:round/>
            <a:headEnd/>
            <a:tailEnd/>
          </a:ln>
        </p:spPr>
        <p:txBody>
          <a:bodyPr wrap="none" anchor="ctr">
            <a:prstTxWarp prst="textNoShape">
              <a:avLst/>
            </a:prstTxWarp>
          </a:bodyPr>
          <a:lstStyle/>
          <a:p>
            <a:endParaRPr lang="en-GB"/>
          </a:p>
        </p:txBody>
      </p:sp>
      <p:sp>
        <p:nvSpPr>
          <p:cNvPr id="13" name="Slide Number Placeholder 12"/>
          <p:cNvSpPr>
            <a:spLocks noGrp="1"/>
          </p:cNvSpPr>
          <p:nvPr>
            <p:ph type="sldNum" sz="quarter" idx="12"/>
          </p:nvPr>
        </p:nvSpPr>
        <p:spPr/>
        <p:txBody>
          <a:bodyPr/>
          <a:lstStyle/>
          <a:p>
            <a:fld id="{8DFCB2BA-BEF8-3449-99D4-BD0C583CF196}" type="slidenum">
              <a:rPr lang="en-US" smtClean="0"/>
              <a:pPr/>
              <a:t>5</a:t>
            </a:fld>
            <a:endParaRPr lang="en-US"/>
          </a:p>
        </p:txBody>
      </p:sp>
      <p:sp>
        <p:nvSpPr>
          <p:cNvPr id="15" name="Footer Placeholder 14"/>
          <p:cNvSpPr>
            <a:spLocks noGrp="1"/>
          </p:cNvSpPr>
          <p:nvPr>
            <p:ph type="ftr" sz="quarter" idx="11"/>
          </p:nvPr>
        </p:nvSpPr>
        <p:spPr/>
        <p:txBody>
          <a:bodyPr/>
          <a:lstStyle/>
          <a:p>
            <a:r>
              <a:rPr lang="en-US"/>
              <a:t>At BNL  by Dr. Kétévi Assamagan</a:t>
            </a:r>
          </a:p>
        </p:txBody>
      </p:sp>
      <p:sp>
        <p:nvSpPr>
          <p:cNvPr id="16" name="TextBox 15"/>
          <p:cNvSpPr txBox="1"/>
          <p:nvPr/>
        </p:nvSpPr>
        <p:spPr>
          <a:xfrm>
            <a:off x="3725306" y="5691189"/>
            <a:ext cx="6083460" cy="954107"/>
          </a:xfrm>
          <a:prstGeom prst="rect">
            <a:avLst/>
          </a:prstGeom>
          <a:noFill/>
        </p:spPr>
        <p:txBody>
          <a:bodyPr wrap="none" rtlCol="0">
            <a:spAutoFit/>
          </a:bodyPr>
          <a:lstStyle/>
          <a:p>
            <a:r>
              <a:rPr lang="en-US" sz="2800" b="1" dirty="0"/>
              <a:t>All the particles in the Standard Model </a:t>
            </a:r>
          </a:p>
          <a:p>
            <a:r>
              <a:rPr lang="en-US" sz="2800" b="1" dirty="0"/>
              <a:t>Have been found</a:t>
            </a:r>
          </a:p>
        </p:txBody>
      </p:sp>
      <p:sp>
        <p:nvSpPr>
          <p:cNvPr id="12" name="Date Placeholder 11"/>
          <p:cNvSpPr>
            <a:spLocks noGrp="1"/>
          </p:cNvSpPr>
          <p:nvPr>
            <p:ph type="dt" sz="half" idx="10"/>
          </p:nvPr>
        </p:nvSpPr>
        <p:spPr/>
        <p:txBody>
          <a:bodyPr/>
          <a:lstStyle/>
          <a:p>
            <a:fld id="{AAB2212E-B051-D74E-8FCB-A0C70E8DF10D}" type="datetime1">
              <a:rPr lang="en-US" smtClean="0"/>
              <a:t>6/20/19</a:t>
            </a:fld>
            <a:endParaRPr lang="en-US"/>
          </a:p>
        </p:txBody>
      </p:sp>
    </p:spTree>
    <p:extLst>
      <p:ext uri="{BB962C8B-B14F-4D97-AF65-F5344CB8AC3E}">
        <p14:creationId xmlns:p14="http://schemas.microsoft.com/office/powerpoint/2010/main" val="8936432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247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3" grpId="0" animBg="1"/>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B1A69-8F33-4D44-B22A-8ED2DDAA7447}"/>
              </a:ext>
            </a:extLst>
          </p:cNvPr>
          <p:cNvSpPr>
            <a:spLocks noGrp="1"/>
          </p:cNvSpPr>
          <p:nvPr>
            <p:ph type="title"/>
          </p:nvPr>
        </p:nvSpPr>
        <p:spPr/>
        <p:txBody>
          <a:bodyPr/>
          <a:lstStyle/>
          <a:p>
            <a:r>
              <a:rPr lang="fr-FR" dirty="0" err="1"/>
              <a:t>Dark</a:t>
            </a:r>
            <a:r>
              <a:rPr lang="fr-FR" dirty="0"/>
              <a:t> Interactions Workshop </a:t>
            </a:r>
            <a:r>
              <a:rPr lang="fr-FR" dirty="0" err="1"/>
              <a:t>Series</a:t>
            </a:r>
            <a:endParaRPr lang="fr-FR" dirty="0"/>
          </a:p>
        </p:txBody>
      </p:sp>
      <p:sp>
        <p:nvSpPr>
          <p:cNvPr id="3" name="Content Placeholder 2">
            <a:extLst>
              <a:ext uri="{FF2B5EF4-FFF2-40B4-BE49-F238E27FC236}">
                <a16:creationId xmlns:a16="http://schemas.microsoft.com/office/drawing/2014/main" id="{BA839CB7-0953-BC45-9752-F57F10774A15}"/>
              </a:ext>
            </a:extLst>
          </p:cNvPr>
          <p:cNvSpPr>
            <a:spLocks noGrp="1"/>
          </p:cNvSpPr>
          <p:nvPr>
            <p:ph idx="1"/>
          </p:nvPr>
        </p:nvSpPr>
        <p:spPr>
          <a:xfrm>
            <a:off x="1669055" y="1713122"/>
            <a:ext cx="8477480" cy="3581400"/>
          </a:xfrm>
        </p:spPr>
        <p:txBody>
          <a:bodyPr/>
          <a:lstStyle/>
          <a:p>
            <a:pPr marL="514350" indent="-514350">
              <a:buFont typeface="+mj-lt"/>
              <a:buAutoNum type="arabicPeriod"/>
            </a:pPr>
            <a:r>
              <a:rPr lang="en-US" b="1" dirty="0">
                <a:solidFill>
                  <a:schemeClr val="accent1"/>
                </a:solidFill>
                <a:sym typeface="Wingdings" pitchFamily="2" charset="2"/>
              </a:rPr>
              <a:t>Dark Interactions Workshops – organized by BNL biennially. </a:t>
            </a:r>
            <a:r>
              <a:rPr lang="en-US" b="1" dirty="0">
                <a:solidFill>
                  <a:schemeClr val="accent1"/>
                </a:solidFill>
              </a:rPr>
              <a:t>To review and discuss the status and future of the searches for dark sector states, their implications for the mystery of Dark Matter, and new associated theoretical developments. </a:t>
            </a:r>
            <a:r>
              <a:rPr lang="en-US" b="1" dirty="0"/>
              <a:t>Topics:</a:t>
            </a:r>
          </a:p>
          <a:p>
            <a:pPr lvl="1"/>
            <a:r>
              <a:rPr lang="en-US" b="1" dirty="0">
                <a:solidFill>
                  <a:srgbClr val="0070C0"/>
                </a:solidFill>
              </a:rPr>
              <a:t>Theoretical Motivation for Dark Sectors</a:t>
            </a:r>
          </a:p>
          <a:p>
            <a:pPr lvl="1"/>
            <a:r>
              <a:rPr lang="en-US" b="1" dirty="0">
                <a:solidFill>
                  <a:srgbClr val="0070C0"/>
                </a:solidFill>
              </a:rPr>
              <a:t>Experimental Constraints from High Energy Colliders</a:t>
            </a:r>
          </a:p>
          <a:p>
            <a:pPr lvl="1"/>
            <a:r>
              <a:rPr lang="en-US" b="1" dirty="0">
                <a:solidFill>
                  <a:srgbClr val="0070C0"/>
                </a:solidFill>
              </a:rPr>
              <a:t>Constraints from non-Collider Experiments</a:t>
            </a:r>
          </a:p>
          <a:p>
            <a:pPr lvl="1"/>
            <a:r>
              <a:rPr lang="en-US" b="1" dirty="0">
                <a:solidFill>
                  <a:srgbClr val="0070C0"/>
                </a:solidFill>
              </a:rPr>
              <a:t>Cosmological Constraints</a:t>
            </a:r>
          </a:p>
          <a:p>
            <a:pPr lvl="1"/>
            <a:r>
              <a:rPr lang="en-US" b="1" dirty="0">
                <a:solidFill>
                  <a:srgbClr val="0070C0"/>
                </a:solidFill>
              </a:rPr>
              <a:t>Implications for Dark Matter</a:t>
            </a:r>
          </a:p>
          <a:p>
            <a:pPr lvl="1"/>
            <a:r>
              <a:rPr lang="en-US" b="1" dirty="0">
                <a:solidFill>
                  <a:srgbClr val="0070C0"/>
                </a:solidFill>
              </a:rPr>
              <a:t>Prospects for LHC and future Intensity Frontier Experiments</a:t>
            </a:r>
          </a:p>
          <a:p>
            <a:endParaRPr lang="fr-FR" dirty="0"/>
          </a:p>
        </p:txBody>
      </p:sp>
      <p:sp>
        <p:nvSpPr>
          <p:cNvPr id="4" name="Slide Number Placeholder 3">
            <a:extLst>
              <a:ext uri="{FF2B5EF4-FFF2-40B4-BE49-F238E27FC236}">
                <a16:creationId xmlns:a16="http://schemas.microsoft.com/office/drawing/2014/main" id="{0F228293-4CDF-CD40-A7EF-A24FEB57ECD0}"/>
              </a:ext>
            </a:extLst>
          </p:cNvPr>
          <p:cNvSpPr>
            <a:spLocks noGrp="1"/>
          </p:cNvSpPr>
          <p:nvPr>
            <p:ph type="sldNum" sz="quarter" idx="12"/>
          </p:nvPr>
        </p:nvSpPr>
        <p:spPr/>
        <p:txBody>
          <a:bodyPr/>
          <a:lstStyle/>
          <a:p>
            <a:fld id="{DDA0A0FA-6CEC-2248-8F01-119C2D9E70A4}" type="slidenum">
              <a:rPr lang="en-US" smtClean="0"/>
              <a:t>50</a:t>
            </a:fld>
            <a:endParaRPr lang="en-US"/>
          </a:p>
        </p:txBody>
      </p:sp>
      <p:sp>
        <p:nvSpPr>
          <p:cNvPr id="5" name="Date Placeholder 4">
            <a:extLst>
              <a:ext uri="{FF2B5EF4-FFF2-40B4-BE49-F238E27FC236}">
                <a16:creationId xmlns:a16="http://schemas.microsoft.com/office/drawing/2014/main" id="{222870D5-B8E4-654A-8F2E-C2D0A6057DE3}"/>
              </a:ext>
            </a:extLst>
          </p:cNvPr>
          <p:cNvSpPr>
            <a:spLocks noGrp="1"/>
          </p:cNvSpPr>
          <p:nvPr>
            <p:ph type="dt" sz="half" idx="10"/>
          </p:nvPr>
        </p:nvSpPr>
        <p:spPr/>
        <p:txBody>
          <a:bodyPr/>
          <a:lstStyle/>
          <a:p>
            <a:fld id="{DC915680-F8CC-AA41-B395-16F8F99E06FA}" type="datetime1">
              <a:rPr lang="en-US" smtClean="0"/>
              <a:t>6/20/19</a:t>
            </a:fld>
            <a:endParaRPr lang="en-US"/>
          </a:p>
        </p:txBody>
      </p:sp>
      <p:sp>
        <p:nvSpPr>
          <p:cNvPr id="6" name="Footer Placeholder 5">
            <a:extLst>
              <a:ext uri="{FF2B5EF4-FFF2-40B4-BE49-F238E27FC236}">
                <a16:creationId xmlns:a16="http://schemas.microsoft.com/office/drawing/2014/main" id="{08CEF30F-6339-4445-9C78-7225E5FA4EDB}"/>
              </a:ext>
            </a:extLst>
          </p:cNvPr>
          <p:cNvSpPr>
            <a:spLocks noGrp="1"/>
          </p:cNvSpPr>
          <p:nvPr>
            <p:ph type="ftr" sz="quarter" idx="11"/>
          </p:nvPr>
        </p:nvSpPr>
        <p:spPr/>
        <p:txBody>
          <a:bodyPr/>
          <a:lstStyle/>
          <a:p>
            <a:r>
              <a:rPr lang="en-US"/>
              <a:t>At BNL  by Dr. Kétévi Assamagan</a:t>
            </a:r>
          </a:p>
        </p:txBody>
      </p:sp>
    </p:spTree>
    <p:extLst>
      <p:ext uri="{BB962C8B-B14F-4D97-AF65-F5344CB8AC3E}">
        <p14:creationId xmlns:p14="http://schemas.microsoft.com/office/powerpoint/2010/main" val="22977646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0F539-ABCE-E84E-A419-CBFB90B603EB}"/>
              </a:ext>
            </a:extLst>
          </p:cNvPr>
          <p:cNvSpPr>
            <a:spLocks noGrp="1"/>
          </p:cNvSpPr>
          <p:nvPr>
            <p:ph type="title"/>
          </p:nvPr>
        </p:nvSpPr>
        <p:spPr>
          <a:xfrm>
            <a:off x="838200" y="109487"/>
            <a:ext cx="10515600" cy="441120"/>
          </a:xfrm>
        </p:spPr>
        <p:txBody>
          <a:bodyPr>
            <a:normAutofit fontScale="90000"/>
          </a:bodyPr>
          <a:lstStyle/>
          <a:p>
            <a:r>
              <a:rPr lang="en-US" dirty="0"/>
              <a:t>Dark Interactions workshop series at BNL</a:t>
            </a:r>
          </a:p>
        </p:txBody>
      </p:sp>
      <p:sp>
        <p:nvSpPr>
          <p:cNvPr id="3" name="Content Placeholder 2">
            <a:extLst>
              <a:ext uri="{FF2B5EF4-FFF2-40B4-BE49-F238E27FC236}">
                <a16:creationId xmlns:a16="http://schemas.microsoft.com/office/drawing/2014/main" id="{FCD54F5B-FE5F-A348-8181-718933D3F692}"/>
              </a:ext>
            </a:extLst>
          </p:cNvPr>
          <p:cNvSpPr>
            <a:spLocks noGrp="1"/>
          </p:cNvSpPr>
          <p:nvPr>
            <p:ph idx="1"/>
          </p:nvPr>
        </p:nvSpPr>
        <p:spPr>
          <a:xfrm>
            <a:off x="1211826" y="1074486"/>
            <a:ext cx="6037273" cy="4610217"/>
          </a:xfrm>
        </p:spPr>
        <p:txBody>
          <a:bodyPr>
            <a:normAutofit/>
          </a:bodyPr>
          <a:lstStyle/>
          <a:p>
            <a:r>
              <a:rPr lang="en-US" dirty="0"/>
              <a:t>Started in 2014</a:t>
            </a:r>
          </a:p>
          <a:p>
            <a:r>
              <a:rPr lang="en-US" dirty="0"/>
              <a:t>It is biennial</a:t>
            </a:r>
          </a:p>
          <a:p>
            <a:r>
              <a:rPr lang="en-US" dirty="0"/>
              <a:t>70-80 experts in the field gather for 3.5 days</a:t>
            </a:r>
          </a:p>
          <a:p>
            <a:pPr lvl="1"/>
            <a:r>
              <a:rPr lang="en-US" dirty="0">
                <a:solidFill>
                  <a:srgbClr val="00B050"/>
                </a:solidFill>
              </a:rPr>
              <a:t>Talks and discussions</a:t>
            </a:r>
          </a:p>
          <a:p>
            <a:pPr lvl="1"/>
            <a:r>
              <a:rPr lang="en-US" dirty="0">
                <a:solidFill>
                  <a:srgbClr val="00B050"/>
                </a:solidFill>
              </a:rPr>
              <a:t>Exchanges of ideas</a:t>
            </a:r>
          </a:p>
          <a:p>
            <a:pPr lvl="1"/>
            <a:r>
              <a:rPr lang="en-US" dirty="0">
                <a:solidFill>
                  <a:srgbClr val="00B050"/>
                </a:solidFill>
              </a:rPr>
              <a:t>Networking and scientific collaboration</a:t>
            </a:r>
          </a:p>
          <a:p>
            <a:r>
              <a:rPr lang="en-US" dirty="0">
                <a:solidFill>
                  <a:schemeClr val="tx1"/>
                </a:solidFill>
              </a:rPr>
              <a:t>3</a:t>
            </a:r>
            <a:r>
              <a:rPr lang="en-US" baseline="30000" dirty="0">
                <a:solidFill>
                  <a:schemeClr val="tx1"/>
                </a:solidFill>
              </a:rPr>
              <a:t>rd</a:t>
            </a:r>
            <a:r>
              <a:rPr lang="en-US" dirty="0">
                <a:solidFill>
                  <a:schemeClr val="tx1"/>
                </a:solidFill>
              </a:rPr>
              <a:t> in the series planned for October 2018</a:t>
            </a:r>
          </a:p>
          <a:p>
            <a:r>
              <a:rPr lang="en-US" dirty="0"/>
              <a:t>Organized at BNL </a:t>
            </a:r>
          </a:p>
          <a:p>
            <a:pPr lvl="1"/>
            <a:r>
              <a:rPr lang="en-US" dirty="0"/>
              <a:t>In collaboration with BNL theory group and other institutes</a:t>
            </a:r>
          </a:p>
          <a:p>
            <a:r>
              <a:rPr lang="en-US" dirty="0"/>
              <a:t>Next Workshop in 2020</a:t>
            </a:r>
          </a:p>
        </p:txBody>
      </p:sp>
      <p:sp>
        <p:nvSpPr>
          <p:cNvPr id="4" name="Slide Number Placeholder 3">
            <a:extLst>
              <a:ext uri="{FF2B5EF4-FFF2-40B4-BE49-F238E27FC236}">
                <a16:creationId xmlns:a16="http://schemas.microsoft.com/office/drawing/2014/main" id="{F1615910-77FB-4248-9E5A-D6334A50EDFD}"/>
              </a:ext>
            </a:extLst>
          </p:cNvPr>
          <p:cNvSpPr>
            <a:spLocks noGrp="1"/>
          </p:cNvSpPr>
          <p:nvPr>
            <p:ph type="sldNum" sz="quarter" idx="12"/>
          </p:nvPr>
        </p:nvSpPr>
        <p:spPr/>
        <p:txBody>
          <a:bodyPr/>
          <a:lstStyle/>
          <a:p>
            <a:fld id="{DDA0A0FA-6CEC-2248-8F01-119C2D9E70A4}" type="slidenum">
              <a:rPr lang="en-US" smtClean="0"/>
              <a:t>51</a:t>
            </a:fld>
            <a:endParaRPr lang="en-US"/>
          </a:p>
        </p:txBody>
      </p:sp>
      <p:sp>
        <p:nvSpPr>
          <p:cNvPr id="5" name="Date Placeholder 4">
            <a:extLst>
              <a:ext uri="{FF2B5EF4-FFF2-40B4-BE49-F238E27FC236}">
                <a16:creationId xmlns:a16="http://schemas.microsoft.com/office/drawing/2014/main" id="{7D4682AD-845F-7C46-9EE1-FED1203FFC96}"/>
              </a:ext>
            </a:extLst>
          </p:cNvPr>
          <p:cNvSpPr>
            <a:spLocks noGrp="1"/>
          </p:cNvSpPr>
          <p:nvPr>
            <p:ph type="dt" sz="half" idx="10"/>
          </p:nvPr>
        </p:nvSpPr>
        <p:spPr/>
        <p:txBody>
          <a:bodyPr/>
          <a:lstStyle/>
          <a:p>
            <a:fld id="{119A16E9-E7C5-0A4B-82DC-9B5E90A3BE2C}" type="datetime1">
              <a:rPr lang="en-US" smtClean="0"/>
              <a:t>6/20/19</a:t>
            </a:fld>
            <a:endParaRPr lang="en-US"/>
          </a:p>
        </p:txBody>
      </p:sp>
      <p:sp>
        <p:nvSpPr>
          <p:cNvPr id="7" name="Footer Placeholder 6">
            <a:extLst>
              <a:ext uri="{FF2B5EF4-FFF2-40B4-BE49-F238E27FC236}">
                <a16:creationId xmlns:a16="http://schemas.microsoft.com/office/drawing/2014/main" id="{E8D8C99C-8732-3447-BE26-1A8319B80FC5}"/>
              </a:ext>
            </a:extLst>
          </p:cNvPr>
          <p:cNvSpPr>
            <a:spLocks noGrp="1"/>
          </p:cNvSpPr>
          <p:nvPr>
            <p:ph type="ftr" sz="quarter" idx="11"/>
          </p:nvPr>
        </p:nvSpPr>
        <p:spPr/>
        <p:txBody>
          <a:bodyPr/>
          <a:lstStyle/>
          <a:p>
            <a:r>
              <a:rPr lang="en-US"/>
              <a:t>At BNL  by Dr. Kétévi Assamagan</a:t>
            </a:r>
          </a:p>
        </p:txBody>
      </p:sp>
      <p:pic>
        <p:nvPicPr>
          <p:cNvPr id="9" name="Picture 8">
            <a:extLst>
              <a:ext uri="{FF2B5EF4-FFF2-40B4-BE49-F238E27FC236}">
                <a16:creationId xmlns:a16="http://schemas.microsoft.com/office/drawing/2014/main" id="{654D9F1D-AA63-6348-B2C6-60DEDFD385A2}"/>
              </a:ext>
            </a:extLst>
          </p:cNvPr>
          <p:cNvPicPr>
            <a:picLocks noChangeAspect="1"/>
          </p:cNvPicPr>
          <p:nvPr/>
        </p:nvPicPr>
        <p:blipFill>
          <a:blip r:embed="rId2"/>
          <a:stretch>
            <a:fillRect/>
          </a:stretch>
        </p:blipFill>
        <p:spPr>
          <a:xfrm>
            <a:off x="8145866" y="662186"/>
            <a:ext cx="3835400" cy="5791200"/>
          </a:xfrm>
          <a:prstGeom prst="rect">
            <a:avLst/>
          </a:prstGeom>
        </p:spPr>
      </p:pic>
    </p:spTree>
    <p:extLst>
      <p:ext uri="{BB962C8B-B14F-4D97-AF65-F5344CB8AC3E}">
        <p14:creationId xmlns:p14="http://schemas.microsoft.com/office/powerpoint/2010/main" val="12858529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4F8C9-F2A1-6245-A242-D6EC2D945B0A}"/>
              </a:ext>
            </a:extLst>
          </p:cNvPr>
          <p:cNvSpPr>
            <a:spLocks noGrp="1"/>
          </p:cNvSpPr>
          <p:nvPr>
            <p:ph type="title"/>
          </p:nvPr>
        </p:nvSpPr>
        <p:spPr/>
        <p:txBody>
          <a:bodyPr/>
          <a:lstStyle/>
          <a:p>
            <a:r>
              <a:rPr lang="fr-FR" b="1" dirty="0" err="1"/>
              <a:t>My</a:t>
            </a:r>
            <a:r>
              <a:rPr lang="fr-FR" b="1" dirty="0"/>
              <a:t> </a:t>
            </a:r>
            <a:r>
              <a:rPr lang="fr-FR" b="1" dirty="0" err="1"/>
              <a:t>Outreach</a:t>
            </a:r>
            <a:r>
              <a:rPr lang="fr-FR" b="1" dirty="0"/>
              <a:t> efforts in </a:t>
            </a:r>
            <a:r>
              <a:rPr lang="fr-FR" b="1" dirty="0" err="1"/>
              <a:t>Africa</a:t>
            </a:r>
            <a:endParaRPr lang="fr-FR" b="1" dirty="0"/>
          </a:p>
        </p:txBody>
      </p:sp>
      <p:sp>
        <p:nvSpPr>
          <p:cNvPr id="3" name="Content Placeholder 2">
            <a:extLst>
              <a:ext uri="{FF2B5EF4-FFF2-40B4-BE49-F238E27FC236}">
                <a16:creationId xmlns:a16="http://schemas.microsoft.com/office/drawing/2014/main" id="{151E75C5-EC73-7440-A7C2-69A7252987BD}"/>
              </a:ext>
            </a:extLst>
          </p:cNvPr>
          <p:cNvSpPr>
            <a:spLocks noGrp="1"/>
          </p:cNvSpPr>
          <p:nvPr>
            <p:ph idx="1"/>
          </p:nvPr>
        </p:nvSpPr>
        <p:spPr>
          <a:xfrm>
            <a:off x="1371600" y="2286000"/>
            <a:ext cx="6505460" cy="941942"/>
          </a:xfrm>
        </p:spPr>
        <p:txBody>
          <a:bodyPr/>
          <a:lstStyle/>
          <a:p>
            <a:r>
              <a:rPr lang="fr-FR" dirty="0"/>
              <a:t>The </a:t>
            </a:r>
            <a:r>
              <a:rPr lang="fr-FR" dirty="0" err="1"/>
              <a:t>African</a:t>
            </a:r>
            <a:r>
              <a:rPr lang="fr-FR" dirty="0"/>
              <a:t> </a:t>
            </a:r>
            <a:r>
              <a:rPr lang="fr-FR" dirty="0" err="1"/>
              <a:t>School</a:t>
            </a:r>
            <a:r>
              <a:rPr lang="fr-FR" dirty="0"/>
              <a:t> of </a:t>
            </a:r>
            <a:r>
              <a:rPr lang="fr-FR" dirty="0" err="1"/>
              <a:t>Fundamental</a:t>
            </a:r>
            <a:r>
              <a:rPr lang="fr-FR" dirty="0"/>
              <a:t> </a:t>
            </a:r>
            <a:r>
              <a:rPr lang="fr-FR" dirty="0" err="1"/>
              <a:t>Physics</a:t>
            </a:r>
            <a:r>
              <a:rPr lang="fr-FR" dirty="0"/>
              <a:t> and Applications</a:t>
            </a:r>
          </a:p>
        </p:txBody>
      </p:sp>
      <p:sp>
        <p:nvSpPr>
          <p:cNvPr id="4" name="Slide Number Placeholder 3">
            <a:extLst>
              <a:ext uri="{FF2B5EF4-FFF2-40B4-BE49-F238E27FC236}">
                <a16:creationId xmlns:a16="http://schemas.microsoft.com/office/drawing/2014/main" id="{2BE784B3-36A3-DF44-92C1-8FEA14D3B08E}"/>
              </a:ext>
            </a:extLst>
          </p:cNvPr>
          <p:cNvSpPr>
            <a:spLocks noGrp="1"/>
          </p:cNvSpPr>
          <p:nvPr>
            <p:ph type="sldNum" sz="quarter" idx="12"/>
          </p:nvPr>
        </p:nvSpPr>
        <p:spPr/>
        <p:txBody>
          <a:bodyPr/>
          <a:lstStyle/>
          <a:p>
            <a:fld id="{DDA0A0FA-6CEC-2248-8F01-119C2D9E70A4}" type="slidenum">
              <a:rPr lang="en-US" smtClean="0"/>
              <a:t>52</a:t>
            </a:fld>
            <a:endParaRPr lang="en-US"/>
          </a:p>
        </p:txBody>
      </p:sp>
      <p:sp>
        <p:nvSpPr>
          <p:cNvPr id="5" name="Rectangle 4">
            <a:extLst>
              <a:ext uri="{FF2B5EF4-FFF2-40B4-BE49-F238E27FC236}">
                <a16:creationId xmlns:a16="http://schemas.microsoft.com/office/drawing/2014/main" id="{749FCDB1-B807-834B-8A29-2022F7982928}"/>
              </a:ext>
            </a:extLst>
          </p:cNvPr>
          <p:cNvSpPr/>
          <p:nvPr/>
        </p:nvSpPr>
        <p:spPr>
          <a:xfrm>
            <a:off x="1733185" y="3082714"/>
            <a:ext cx="4549422" cy="1015663"/>
          </a:xfrm>
          <a:prstGeom prst="rect">
            <a:avLst/>
          </a:prstGeom>
        </p:spPr>
        <p:txBody>
          <a:bodyPr wrap="square">
            <a:spAutoFit/>
          </a:bodyPr>
          <a:lstStyle/>
          <a:p>
            <a:r>
              <a:rPr lang="en-US" sz="2000" dirty="0">
                <a:hlinkClick r:id="rId2"/>
              </a:rPr>
              <a:t>https://www.africanschoolofphysics.org/</a:t>
            </a:r>
            <a:endParaRPr lang="en-US" sz="2000" dirty="0"/>
          </a:p>
          <a:p>
            <a:endParaRPr lang="en-US" sz="2000" dirty="0">
              <a:hlinkClick r:id="" action="ppaction://noaction"/>
            </a:endParaRPr>
          </a:p>
          <a:p>
            <a:r>
              <a:rPr lang="en-US" sz="2000" dirty="0">
                <a:hlinkClick r:id="" action="ppaction://noaction"/>
              </a:rPr>
              <a:t>ASP-IOC@CERN.CH</a:t>
            </a:r>
            <a:endParaRPr lang="en-US" sz="2000" dirty="0"/>
          </a:p>
        </p:txBody>
      </p:sp>
      <p:pic>
        <p:nvPicPr>
          <p:cNvPr id="6" name="Picture 5">
            <a:extLst>
              <a:ext uri="{FF2B5EF4-FFF2-40B4-BE49-F238E27FC236}">
                <a16:creationId xmlns:a16="http://schemas.microsoft.com/office/drawing/2014/main" id="{C5CC3D12-F015-6347-B6F9-284DAEB83971}"/>
              </a:ext>
            </a:extLst>
          </p:cNvPr>
          <p:cNvPicPr>
            <a:picLocks noChangeAspect="1"/>
          </p:cNvPicPr>
          <p:nvPr/>
        </p:nvPicPr>
        <p:blipFill>
          <a:blip r:embed="rId3"/>
          <a:stretch>
            <a:fillRect/>
          </a:stretch>
        </p:blipFill>
        <p:spPr>
          <a:xfrm>
            <a:off x="7877060" y="2171700"/>
            <a:ext cx="2015624" cy="1986747"/>
          </a:xfrm>
          <a:prstGeom prst="rect">
            <a:avLst/>
          </a:prstGeom>
        </p:spPr>
      </p:pic>
      <p:sp>
        <p:nvSpPr>
          <p:cNvPr id="7" name="Date Placeholder 6">
            <a:extLst>
              <a:ext uri="{FF2B5EF4-FFF2-40B4-BE49-F238E27FC236}">
                <a16:creationId xmlns:a16="http://schemas.microsoft.com/office/drawing/2014/main" id="{8A80F428-F68B-EA4C-85EE-3C353776CB2B}"/>
              </a:ext>
            </a:extLst>
          </p:cNvPr>
          <p:cNvSpPr>
            <a:spLocks noGrp="1"/>
          </p:cNvSpPr>
          <p:nvPr>
            <p:ph type="dt" sz="half" idx="10"/>
          </p:nvPr>
        </p:nvSpPr>
        <p:spPr/>
        <p:txBody>
          <a:bodyPr/>
          <a:lstStyle/>
          <a:p>
            <a:fld id="{617E86BE-6B04-4D4F-9795-8E2517113840}" type="datetime1">
              <a:rPr lang="en-US" smtClean="0"/>
              <a:t>6/20/19</a:t>
            </a:fld>
            <a:endParaRPr lang="en-US"/>
          </a:p>
        </p:txBody>
      </p:sp>
      <p:sp>
        <p:nvSpPr>
          <p:cNvPr id="8" name="Footer Placeholder 7">
            <a:extLst>
              <a:ext uri="{FF2B5EF4-FFF2-40B4-BE49-F238E27FC236}">
                <a16:creationId xmlns:a16="http://schemas.microsoft.com/office/drawing/2014/main" id="{EC94CC84-4554-8849-B3B6-6F11ED971EF8}"/>
              </a:ext>
            </a:extLst>
          </p:cNvPr>
          <p:cNvSpPr>
            <a:spLocks noGrp="1"/>
          </p:cNvSpPr>
          <p:nvPr>
            <p:ph type="ftr" sz="quarter" idx="11"/>
          </p:nvPr>
        </p:nvSpPr>
        <p:spPr/>
        <p:txBody>
          <a:bodyPr/>
          <a:lstStyle/>
          <a:p>
            <a:r>
              <a:rPr lang="en-US"/>
              <a:t>At BNL  by Dr. Kétévi Assamagan</a:t>
            </a:r>
          </a:p>
        </p:txBody>
      </p:sp>
    </p:spTree>
    <p:extLst>
      <p:ext uri="{BB962C8B-B14F-4D97-AF65-F5344CB8AC3E}">
        <p14:creationId xmlns:p14="http://schemas.microsoft.com/office/powerpoint/2010/main" val="31514815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32582-1423-DD45-BB83-C01EED8F9A11}"/>
              </a:ext>
            </a:extLst>
          </p:cNvPr>
          <p:cNvSpPr>
            <a:spLocks noGrp="1"/>
          </p:cNvSpPr>
          <p:nvPr>
            <p:ph type="title"/>
          </p:nvPr>
        </p:nvSpPr>
        <p:spPr>
          <a:xfrm>
            <a:off x="792451" y="48135"/>
            <a:ext cx="4250724" cy="1002348"/>
          </a:xfrm>
        </p:spPr>
        <p:txBody>
          <a:bodyPr/>
          <a:lstStyle/>
          <a:p>
            <a:r>
              <a:rPr lang="en-US" b="1" dirty="0"/>
              <a:t>Overview</a:t>
            </a:r>
          </a:p>
        </p:txBody>
      </p:sp>
      <p:sp>
        <p:nvSpPr>
          <p:cNvPr id="4" name="TextBox 3">
            <a:extLst>
              <a:ext uri="{FF2B5EF4-FFF2-40B4-BE49-F238E27FC236}">
                <a16:creationId xmlns:a16="http://schemas.microsoft.com/office/drawing/2014/main" id="{8773DDE8-B18F-064B-9ABB-FBD9C02B429C}"/>
              </a:ext>
            </a:extLst>
          </p:cNvPr>
          <p:cNvSpPr txBox="1"/>
          <p:nvPr/>
        </p:nvSpPr>
        <p:spPr>
          <a:xfrm>
            <a:off x="4250835" y="4935133"/>
            <a:ext cx="3345659" cy="1477328"/>
          </a:xfrm>
          <a:prstGeom prst="rect">
            <a:avLst/>
          </a:prstGeom>
          <a:solidFill>
            <a:schemeClr val="accent6">
              <a:lumMod val="40000"/>
              <a:lumOff val="60000"/>
            </a:schemeClr>
          </a:solidFill>
          <a:ln>
            <a:solidFill>
              <a:schemeClr val="accent1"/>
            </a:solidFill>
          </a:ln>
        </p:spPr>
        <p:txBody>
          <a:bodyPr wrap="none" rtlCol="0">
            <a:spAutoFit/>
          </a:bodyPr>
          <a:lstStyle/>
          <a:p>
            <a:r>
              <a:rPr lang="en-US" b="1" dirty="0">
                <a:solidFill>
                  <a:schemeClr val="accent1"/>
                </a:solidFill>
              </a:rPr>
              <a:t>ASP2014</a:t>
            </a:r>
          </a:p>
          <a:p>
            <a:r>
              <a:rPr lang="en-US" b="1" dirty="0">
                <a:solidFill>
                  <a:srgbClr val="7030A0"/>
                </a:solidFill>
              </a:rPr>
              <a:t>Third Edition in Senegal</a:t>
            </a:r>
          </a:p>
          <a:p>
            <a:r>
              <a:rPr lang="en-US" b="1" dirty="0">
                <a:solidFill>
                  <a:srgbClr val="7030A0"/>
                </a:solidFill>
              </a:rPr>
              <a:t>August 3-23, 2014</a:t>
            </a:r>
          </a:p>
          <a:p>
            <a:r>
              <a:rPr lang="en-US" b="1" dirty="0"/>
              <a:t>330 Applications and 70 students</a:t>
            </a:r>
          </a:p>
          <a:p>
            <a:r>
              <a:rPr lang="en-US" b="1" dirty="0"/>
              <a:t>selected from 21 countries</a:t>
            </a:r>
          </a:p>
        </p:txBody>
      </p:sp>
      <p:sp>
        <p:nvSpPr>
          <p:cNvPr id="7" name="TextBox 6">
            <a:extLst>
              <a:ext uri="{FF2B5EF4-FFF2-40B4-BE49-F238E27FC236}">
                <a16:creationId xmlns:a16="http://schemas.microsoft.com/office/drawing/2014/main" id="{6CD5DB72-F3FC-6D4A-AE1C-5772D01E725D}"/>
              </a:ext>
            </a:extLst>
          </p:cNvPr>
          <p:cNvSpPr txBox="1"/>
          <p:nvPr/>
        </p:nvSpPr>
        <p:spPr>
          <a:xfrm>
            <a:off x="734598" y="3849152"/>
            <a:ext cx="3398559" cy="1477328"/>
          </a:xfrm>
          <a:prstGeom prst="rect">
            <a:avLst/>
          </a:prstGeom>
          <a:solidFill>
            <a:schemeClr val="accent5">
              <a:lumMod val="40000"/>
              <a:lumOff val="60000"/>
            </a:schemeClr>
          </a:solidFill>
          <a:ln w="12700">
            <a:solidFill>
              <a:schemeClr val="accent1"/>
            </a:solidFill>
          </a:ln>
        </p:spPr>
        <p:txBody>
          <a:bodyPr wrap="none" rtlCol="0">
            <a:spAutoFit/>
          </a:bodyPr>
          <a:lstStyle/>
          <a:p>
            <a:r>
              <a:rPr lang="en-US" b="1" dirty="0">
                <a:solidFill>
                  <a:schemeClr val="accent1"/>
                </a:solidFill>
              </a:rPr>
              <a:t>ASP2012</a:t>
            </a:r>
          </a:p>
          <a:p>
            <a:r>
              <a:rPr lang="en-US" b="1" dirty="0">
                <a:solidFill>
                  <a:srgbClr val="7030A0"/>
                </a:solidFill>
              </a:rPr>
              <a:t>Second Edition in Ghana</a:t>
            </a:r>
          </a:p>
          <a:p>
            <a:r>
              <a:rPr lang="en-US" b="1" dirty="0">
                <a:solidFill>
                  <a:srgbClr val="7030A0"/>
                </a:solidFill>
              </a:rPr>
              <a:t>July 15 to August 8, 2012</a:t>
            </a:r>
          </a:p>
          <a:p>
            <a:r>
              <a:rPr lang="en-US" b="1" dirty="0"/>
              <a:t>138 Applications and 50 students </a:t>
            </a:r>
          </a:p>
          <a:p>
            <a:r>
              <a:rPr lang="en-US" b="1" dirty="0"/>
              <a:t>selected from 15 countries</a:t>
            </a:r>
          </a:p>
        </p:txBody>
      </p:sp>
      <p:sp>
        <p:nvSpPr>
          <p:cNvPr id="8" name="TextBox 7">
            <a:extLst>
              <a:ext uri="{FF2B5EF4-FFF2-40B4-BE49-F238E27FC236}">
                <a16:creationId xmlns:a16="http://schemas.microsoft.com/office/drawing/2014/main" id="{E938A4CA-D297-9D45-90D3-85FD2C221AB0}"/>
              </a:ext>
            </a:extLst>
          </p:cNvPr>
          <p:cNvSpPr txBox="1"/>
          <p:nvPr/>
        </p:nvSpPr>
        <p:spPr>
          <a:xfrm>
            <a:off x="822131" y="980385"/>
            <a:ext cx="3365152" cy="1477328"/>
          </a:xfrm>
          <a:prstGeom prst="rect">
            <a:avLst/>
          </a:prstGeom>
          <a:solidFill>
            <a:schemeClr val="accent4">
              <a:lumMod val="60000"/>
              <a:lumOff val="40000"/>
            </a:schemeClr>
          </a:solidFill>
          <a:ln w="19050">
            <a:solidFill>
              <a:schemeClr val="accent1"/>
            </a:solidFill>
          </a:ln>
        </p:spPr>
        <p:txBody>
          <a:bodyPr wrap="none" rtlCol="0">
            <a:spAutoFit/>
          </a:bodyPr>
          <a:lstStyle/>
          <a:p>
            <a:r>
              <a:rPr lang="en-US" b="1" dirty="0">
                <a:solidFill>
                  <a:srgbClr val="0070C0"/>
                </a:solidFill>
              </a:rPr>
              <a:t>ASP2010</a:t>
            </a:r>
          </a:p>
          <a:p>
            <a:r>
              <a:rPr lang="en-US" b="1" dirty="0">
                <a:solidFill>
                  <a:srgbClr val="7030A0"/>
                </a:solidFill>
              </a:rPr>
              <a:t>First Edition in South Africa</a:t>
            </a:r>
          </a:p>
          <a:p>
            <a:r>
              <a:rPr lang="en-US" b="1" dirty="0">
                <a:solidFill>
                  <a:srgbClr val="7030A0"/>
                </a:solidFill>
              </a:rPr>
              <a:t>August 1-21, 2010</a:t>
            </a:r>
          </a:p>
          <a:p>
            <a:r>
              <a:rPr lang="en-US" b="1" dirty="0"/>
              <a:t>125 Applications and 65 selected </a:t>
            </a:r>
          </a:p>
          <a:p>
            <a:r>
              <a:rPr lang="en-US" b="1" dirty="0"/>
              <a:t>from 17 countries</a:t>
            </a:r>
          </a:p>
        </p:txBody>
      </p:sp>
      <p:sp>
        <p:nvSpPr>
          <p:cNvPr id="9" name="TextBox 8">
            <a:extLst>
              <a:ext uri="{FF2B5EF4-FFF2-40B4-BE49-F238E27FC236}">
                <a16:creationId xmlns:a16="http://schemas.microsoft.com/office/drawing/2014/main" id="{1CA549AB-D62B-1C47-B607-9B6D08403B4D}"/>
              </a:ext>
            </a:extLst>
          </p:cNvPr>
          <p:cNvSpPr txBox="1"/>
          <p:nvPr/>
        </p:nvSpPr>
        <p:spPr>
          <a:xfrm>
            <a:off x="8395545" y="3365473"/>
            <a:ext cx="3398559" cy="2862322"/>
          </a:xfrm>
          <a:prstGeom prst="rect">
            <a:avLst/>
          </a:prstGeom>
          <a:solidFill>
            <a:schemeClr val="bg2">
              <a:lumMod val="90000"/>
            </a:schemeClr>
          </a:solidFill>
          <a:ln w="19050">
            <a:solidFill>
              <a:schemeClr val="accent1"/>
            </a:solidFill>
          </a:ln>
        </p:spPr>
        <p:txBody>
          <a:bodyPr wrap="none" rtlCol="0">
            <a:spAutoFit/>
          </a:bodyPr>
          <a:lstStyle/>
          <a:p>
            <a:r>
              <a:rPr lang="en-US" b="1" dirty="0">
                <a:solidFill>
                  <a:schemeClr val="accent1"/>
                </a:solidFill>
              </a:rPr>
              <a:t>ASP2016</a:t>
            </a:r>
          </a:p>
          <a:p>
            <a:r>
              <a:rPr lang="en-US" b="1" dirty="0">
                <a:solidFill>
                  <a:srgbClr val="7030A0"/>
                </a:solidFill>
              </a:rPr>
              <a:t>Fourth Edition in Rwanda</a:t>
            </a:r>
          </a:p>
          <a:p>
            <a:r>
              <a:rPr lang="en-US" b="1" dirty="0">
                <a:solidFill>
                  <a:srgbClr val="7030A0"/>
                </a:solidFill>
              </a:rPr>
              <a:t>August 1-19, 2016</a:t>
            </a:r>
          </a:p>
          <a:p>
            <a:r>
              <a:rPr lang="en-US" b="1" dirty="0"/>
              <a:t>429 Applications and 80 students </a:t>
            </a:r>
          </a:p>
          <a:p>
            <a:r>
              <a:rPr lang="en-US" b="1" dirty="0"/>
              <a:t>selected from 28 countries</a:t>
            </a:r>
          </a:p>
          <a:p>
            <a:r>
              <a:rPr lang="en-US" b="1" dirty="0">
                <a:solidFill>
                  <a:srgbClr val="00B050"/>
                </a:solidFill>
              </a:rPr>
              <a:t>Expansion:</a:t>
            </a:r>
          </a:p>
          <a:p>
            <a:r>
              <a:rPr lang="en-US" dirty="0"/>
              <a:t>    </a:t>
            </a:r>
            <a:r>
              <a:rPr lang="en-US" b="1" dirty="0">
                <a:solidFill>
                  <a:srgbClr val="00B050"/>
                </a:solidFill>
              </a:rPr>
              <a:t>- Pupils Outreach added </a:t>
            </a:r>
          </a:p>
          <a:p>
            <a:r>
              <a:rPr lang="en-US" b="1" dirty="0">
                <a:solidFill>
                  <a:srgbClr val="00B050"/>
                </a:solidFill>
              </a:rPr>
              <a:t>     (3 schools, 150 pupils, 3 days)</a:t>
            </a:r>
          </a:p>
          <a:p>
            <a:r>
              <a:rPr lang="en-US" b="1" dirty="0">
                <a:solidFill>
                  <a:srgbClr val="00B050"/>
                </a:solidFill>
              </a:rPr>
              <a:t>     - Teachers Workshop Added </a:t>
            </a:r>
          </a:p>
          <a:p>
            <a:r>
              <a:rPr lang="en-US" b="1" dirty="0">
                <a:solidFill>
                  <a:srgbClr val="00B050"/>
                </a:solidFill>
              </a:rPr>
              <a:t>     (20, 2 days)</a:t>
            </a:r>
          </a:p>
        </p:txBody>
      </p:sp>
      <p:sp>
        <p:nvSpPr>
          <p:cNvPr id="10" name="TextBox 9">
            <a:extLst>
              <a:ext uri="{FF2B5EF4-FFF2-40B4-BE49-F238E27FC236}">
                <a16:creationId xmlns:a16="http://schemas.microsoft.com/office/drawing/2014/main" id="{E6345813-B7FD-C64E-BDD3-F291BE96C1BC}"/>
              </a:ext>
            </a:extLst>
          </p:cNvPr>
          <p:cNvSpPr txBox="1"/>
          <p:nvPr/>
        </p:nvSpPr>
        <p:spPr>
          <a:xfrm>
            <a:off x="7440930" y="89060"/>
            <a:ext cx="4466800" cy="2862322"/>
          </a:xfrm>
          <a:prstGeom prst="rect">
            <a:avLst/>
          </a:prstGeom>
          <a:solidFill>
            <a:schemeClr val="accent2">
              <a:lumMod val="20000"/>
              <a:lumOff val="80000"/>
            </a:schemeClr>
          </a:solidFill>
          <a:ln w="19050">
            <a:solidFill>
              <a:schemeClr val="accent1"/>
            </a:solidFill>
          </a:ln>
        </p:spPr>
        <p:txBody>
          <a:bodyPr wrap="none" rtlCol="0">
            <a:spAutoFit/>
          </a:bodyPr>
          <a:lstStyle/>
          <a:p>
            <a:r>
              <a:rPr lang="en-US" b="1" dirty="0">
                <a:solidFill>
                  <a:srgbClr val="00B050"/>
                </a:solidFill>
              </a:rPr>
              <a:t>ASP2018</a:t>
            </a:r>
          </a:p>
          <a:p>
            <a:r>
              <a:rPr lang="en-US" b="1" dirty="0">
                <a:solidFill>
                  <a:srgbClr val="7030A0"/>
                </a:solidFill>
              </a:rPr>
              <a:t>Fifth Edition in Namibia</a:t>
            </a:r>
          </a:p>
          <a:p>
            <a:r>
              <a:rPr lang="en-US" b="1" dirty="0">
                <a:solidFill>
                  <a:srgbClr val="7030A0"/>
                </a:solidFill>
              </a:rPr>
              <a:t>June 24 to July 14, 2018</a:t>
            </a:r>
          </a:p>
          <a:p>
            <a:r>
              <a:rPr lang="en-US" b="1" dirty="0"/>
              <a:t>523 Applications and 85 students</a:t>
            </a:r>
          </a:p>
          <a:p>
            <a:r>
              <a:rPr lang="en-US" b="1" dirty="0"/>
              <a:t>selected from 26 countries</a:t>
            </a:r>
          </a:p>
          <a:p>
            <a:r>
              <a:rPr lang="en-US" b="1" dirty="0">
                <a:solidFill>
                  <a:srgbClr val="00B050"/>
                </a:solidFill>
              </a:rPr>
              <a:t>Expansion</a:t>
            </a:r>
          </a:p>
          <a:p>
            <a:r>
              <a:rPr lang="en-US" dirty="0"/>
              <a:t>    - </a:t>
            </a:r>
            <a:r>
              <a:rPr lang="en-US" b="1" dirty="0"/>
              <a:t>Pupils Outreach </a:t>
            </a:r>
          </a:p>
          <a:p>
            <a:r>
              <a:rPr lang="en-US" dirty="0"/>
              <a:t>      </a:t>
            </a:r>
            <a:r>
              <a:rPr lang="en-US" b="1" dirty="0"/>
              <a:t>(30 schools, 1500 learners, 1 week)</a:t>
            </a:r>
          </a:p>
          <a:p>
            <a:r>
              <a:rPr lang="en-US" b="1" dirty="0"/>
              <a:t>    - Teachers Workshop (63 teachers, 1 week)</a:t>
            </a:r>
          </a:p>
          <a:p>
            <a:r>
              <a:rPr lang="en-US" dirty="0"/>
              <a:t>    - </a:t>
            </a:r>
            <a:r>
              <a:rPr lang="en-US" b="1" dirty="0">
                <a:solidFill>
                  <a:srgbClr val="00B050"/>
                </a:solidFill>
              </a:rPr>
              <a:t>Professional Physics Conference (1 week)</a:t>
            </a:r>
          </a:p>
        </p:txBody>
      </p:sp>
      <p:sp>
        <p:nvSpPr>
          <p:cNvPr id="11" name="Oval 10">
            <a:extLst>
              <a:ext uri="{FF2B5EF4-FFF2-40B4-BE49-F238E27FC236}">
                <a16:creationId xmlns:a16="http://schemas.microsoft.com/office/drawing/2014/main" id="{70F736A8-7CFE-E548-88E4-EA34A971DC3B}"/>
              </a:ext>
            </a:extLst>
          </p:cNvPr>
          <p:cNvSpPr/>
          <p:nvPr/>
        </p:nvSpPr>
        <p:spPr>
          <a:xfrm>
            <a:off x="3843902" y="89060"/>
            <a:ext cx="3229743" cy="1982260"/>
          </a:xfrm>
          <a:prstGeom prst="ellipse">
            <a:avLst/>
          </a:prstGeom>
          <a:solidFill>
            <a:schemeClr val="bg1">
              <a:lumMod val="8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43D1062-6786-D04D-AC27-25C230D6CAD4}"/>
              </a:ext>
            </a:extLst>
          </p:cNvPr>
          <p:cNvSpPr txBox="1"/>
          <p:nvPr/>
        </p:nvSpPr>
        <p:spPr>
          <a:xfrm>
            <a:off x="4222387" y="442256"/>
            <a:ext cx="2902252" cy="1477328"/>
          </a:xfrm>
          <a:prstGeom prst="rect">
            <a:avLst/>
          </a:prstGeom>
          <a:noFill/>
        </p:spPr>
        <p:txBody>
          <a:bodyPr wrap="square" rtlCol="0">
            <a:spAutoFit/>
          </a:bodyPr>
          <a:lstStyle/>
          <a:p>
            <a:r>
              <a:rPr lang="en-US" b="1" dirty="0">
                <a:solidFill>
                  <a:schemeClr val="accent1"/>
                </a:solidFill>
              </a:rPr>
              <a:t>ASP2020 Morocco</a:t>
            </a:r>
          </a:p>
          <a:p>
            <a:r>
              <a:rPr lang="en-US" b="1" dirty="0">
                <a:solidFill>
                  <a:srgbClr val="FF0000"/>
                </a:solidFill>
              </a:rPr>
              <a:t>Host countries selected </a:t>
            </a:r>
          </a:p>
          <a:p>
            <a:r>
              <a:rPr lang="en-US" b="1" dirty="0">
                <a:solidFill>
                  <a:srgbClr val="FF0000"/>
                </a:solidFill>
              </a:rPr>
              <a:t>2.5 years earlier </a:t>
            </a:r>
          </a:p>
          <a:p>
            <a:r>
              <a:rPr lang="en-US" b="1" dirty="0">
                <a:solidFill>
                  <a:srgbClr val="FF0000"/>
                </a:solidFill>
              </a:rPr>
              <a:t>through a bidding process</a:t>
            </a:r>
          </a:p>
          <a:p>
            <a:endParaRPr lang="en-US" b="1" dirty="0">
              <a:solidFill>
                <a:srgbClr val="FF0000"/>
              </a:solidFill>
            </a:endParaRPr>
          </a:p>
        </p:txBody>
      </p:sp>
      <p:cxnSp>
        <p:nvCxnSpPr>
          <p:cNvPr id="39" name="Curved Connector 38">
            <a:extLst>
              <a:ext uri="{FF2B5EF4-FFF2-40B4-BE49-F238E27FC236}">
                <a16:creationId xmlns:a16="http://schemas.microsoft.com/office/drawing/2014/main" id="{C284289C-0EF7-2246-B7AB-7FD968B9888E}"/>
              </a:ext>
            </a:extLst>
          </p:cNvPr>
          <p:cNvCxnSpPr>
            <a:cxnSpLocks/>
            <a:stCxn id="7" idx="2"/>
          </p:cNvCxnSpPr>
          <p:nvPr/>
        </p:nvCxnSpPr>
        <p:spPr>
          <a:xfrm rot="16200000" flipH="1">
            <a:off x="2846892" y="4913465"/>
            <a:ext cx="1035788" cy="1861817"/>
          </a:xfrm>
          <a:prstGeom prst="curvedConnector2">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06" name="Oval 105">
            <a:extLst>
              <a:ext uri="{FF2B5EF4-FFF2-40B4-BE49-F238E27FC236}">
                <a16:creationId xmlns:a16="http://schemas.microsoft.com/office/drawing/2014/main" id="{065DF98B-1C87-ED40-9121-36FC74A57FCA}"/>
              </a:ext>
            </a:extLst>
          </p:cNvPr>
          <p:cNvSpPr/>
          <p:nvPr/>
        </p:nvSpPr>
        <p:spPr>
          <a:xfrm>
            <a:off x="3294043" y="2783953"/>
            <a:ext cx="4913523" cy="1890307"/>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id="{E12E71A7-53D1-1940-ABC2-F4344520DDCD}"/>
              </a:ext>
            </a:extLst>
          </p:cNvPr>
          <p:cNvSpPr txBox="1"/>
          <p:nvPr/>
        </p:nvSpPr>
        <p:spPr>
          <a:xfrm>
            <a:off x="3747040" y="3142245"/>
            <a:ext cx="4195508" cy="1200329"/>
          </a:xfrm>
          <a:prstGeom prst="rect">
            <a:avLst/>
          </a:prstGeom>
          <a:solidFill>
            <a:schemeClr val="accent3"/>
          </a:solidFill>
        </p:spPr>
        <p:txBody>
          <a:bodyPr wrap="none" rtlCol="0">
            <a:spAutoFit/>
          </a:bodyPr>
          <a:lstStyle/>
          <a:p>
            <a:r>
              <a:rPr lang="en-US" b="1" dirty="0"/>
              <a:t>ASP Mentorship / Coaching Program</a:t>
            </a:r>
          </a:p>
          <a:p>
            <a:r>
              <a:rPr lang="en-US" b="1" dirty="0"/>
              <a:t>Introduced since 2016. Runs continuously.</a:t>
            </a:r>
          </a:p>
          <a:p>
            <a:r>
              <a:rPr lang="en-US" b="1" dirty="0"/>
              <a:t>Permanent assistance to students even</a:t>
            </a:r>
          </a:p>
          <a:p>
            <a:r>
              <a:rPr lang="en-US" b="1" dirty="0"/>
              <a:t>when there is no formal school</a:t>
            </a:r>
          </a:p>
        </p:txBody>
      </p:sp>
      <p:sp>
        <p:nvSpPr>
          <p:cNvPr id="112" name="TextBox 111">
            <a:extLst>
              <a:ext uri="{FF2B5EF4-FFF2-40B4-BE49-F238E27FC236}">
                <a16:creationId xmlns:a16="http://schemas.microsoft.com/office/drawing/2014/main" id="{577E287C-1FC4-6C41-8A5B-8757831CCE67}"/>
              </a:ext>
            </a:extLst>
          </p:cNvPr>
          <p:cNvSpPr txBox="1"/>
          <p:nvPr/>
        </p:nvSpPr>
        <p:spPr>
          <a:xfrm>
            <a:off x="580564" y="6227795"/>
            <a:ext cx="3434915" cy="369332"/>
          </a:xfrm>
          <a:prstGeom prst="rect">
            <a:avLst/>
          </a:prstGeom>
          <a:noFill/>
        </p:spPr>
        <p:txBody>
          <a:bodyPr wrap="none" rtlCol="0">
            <a:spAutoFit/>
          </a:bodyPr>
          <a:lstStyle/>
          <a:p>
            <a:r>
              <a:rPr lang="en-US" b="1" dirty="0">
                <a:solidFill>
                  <a:schemeClr val="accent1"/>
                </a:solidFill>
              </a:rPr>
              <a:t>Feedbacks to improve future ASPs</a:t>
            </a:r>
          </a:p>
        </p:txBody>
      </p:sp>
      <p:sp>
        <p:nvSpPr>
          <p:cNvPr id="136" name="TextBox 135">
            <a:extLst>
              <a:ext uri="{FF2B5EF4-FFF2-40B4-BE49-F238E27FC236}">
                <a16:creationId xmlns:a16="http://schemas.microsoft.com/office/drawing/2014/main" id="{F0700B51-91AB-5F4E-B194-82B7D4CA6351}"/>
              </a:ext>
            </a:extLst>
          </p:cNvPr>
          <p:cNvSpPr txBox="1"/>
          <p:nvPr/>
        </p:nvSpPr>
        <p:spPr>
          <a:xfrm>
            <a:off x="3992422" y="2414308"/>
            <a:ext cx="3448508" cy="369332"/>
          </a:xfrm>
          <a:prstGeom prst="rect">
            <a:avLst/>
          </a:prstGeom>
          <a:noFill/>
        </p:spPr>
        <p:txBody>
          <a:bodyPr wrap="none" rtlCol="0">
            <a:spAutoFit/>
          </a:bodyPr>
          <a:lstStyle/>
          <a:p>
            <a:r>
              <a:rPr lang="en-US" b="1" dirty="0">
                <a:solidFill>
                  <a:srgbClr val="7030A0"/>
                </a:solidFill>
              </a:rPr>
              <a:t>Serious efforts to advertise widely</a:t>
            </a:r>
          </a:p>
        </p:txBody>
      </p:sp>
      <p:sp>
        <p:nvSpPr>
          <p:cNvPr id="137" name="Date Placeholder 136">
            <a:extLst>
              <a:ext uri="{FF2B5EF4-FFF2-40B4-BE49-F238E27FC236}">
                <a16:creationId xmlns:a16="http://schemas.microsoft.com/office/drawing/2014/main" id="{ED42854E-E6B2-764A-83E7-C1457AE679D2}"/>
              </a:ext>
            </a:extLst>
          </p:cNvPr>
          <p:cNvSpPr>
            <a:spLocks noGrp="1"/>
          </p:cNvSpPr>
          <p:nvPr>
            <p:ph type="dt" sz="half" idx="10"/>
          </p:nvPr>
        </p:nvSpPr>
        <p:spPr/>
        <p:txBody>
          <a:bodyPr/>
          <a:lstStyle/>
          <a:p>
            <a:fld id="{E2E51B01-C93A-6E42-A742-EBB774C4FB6C}" type="datetime1">
              <a:rPr lang="en-US" smtClean="0"/>
              <a:t>6/20/19</a:t>
            </a:fld>
            <a:endParaRPr lang="en-US"/>
          </a:p>
        </p:txBody>
      </p:sp>
      <p:sp>
        <p:nvSpPr>
          <p:cNvPr id="138" name="Footer Placeholder 137">
            <a:extLst>
              <a:ext uri="{FF2B5EF4-FFF2-40B4-BE49-F238E27FC236}">
                <a16:creationId xmlns:a16="http://schemas.microsoft.com/office/drawing/2014/main" id="{9B8BB2A6-5731-9E40-898E-6D12E15EC2E2}"/>
              </a:ext>
            </a:extLst>
          </p:cNvPr>
          <p:cNvSpPr>
            <a:spLocks noGrp="1"/>
          </p:cNvSpPr>
          <p:nvPr>
            <p:ph type="ftr" sz="quarter" idx="11"/>
          </p:nvPr>
        </p:nvSpPr>
        <p:spPr/>
        <p:txBody>
          <a:bodyPr/>
          <a:lstStyle/>
          <a:p>
            <a:r>
              <a:rPr lang="en-US"/>
              <a:t>At BNL  by Dr. Kétévi Assamagan</a:t>
            </a:r>
          </a:p>
        </p:txBody>
      </p:sp>
      <p:sp>
        <p:nvSpPr>
          <p:cNvPr id="139" name="Slide Number Placeholder 138">
            <a:extLst>
              <a:ext uri="{FF2B5EF4-FFF2-40B4-BE49-F238E27FC236}">
                <a16:creationId xmlns:a16="http://schemas.microsoft.com/office/drawing/2014/main" id="{1F541D8B-FCA6-654A-96B2-9ED90391F4F7}"/>
              </a:ext>
            </a:extLst>
          </p:cNvPr>
          <p:cNvSpPr>
            <a:spLocks noGrp="1"/>
          </p:cNvSpPr>
          <p:nvPr>
            <p:ph type="sldNum" sz="quarter" idx="12"/>
          </p:nvPr>
        </p:nvSpPr>
        <p:spPr/>
        <p:txBody>
          <a:bodyPr/>
          <a:lstStyle/>
          <a:p>
            <a:fld id="{434003B9-444F-6246-9C14-ED94BAE78043}" type="slidenum">
              <a:rPr lang="en-US" smtClean="0"/>
              <a:t>53</a:t>
            </a:fld>
            <a:endParaRPr lang="en-US"/>
          </a:p>
        </p:txBody>
      </p:sp>
    </p:spTree>
    <p:extLst>
      <p:ext uri="{BB962C8B-B14F-4D97-AF65-F5344CB8AC3E}">
        <p14:creationId xmlns:p14="http://schemas.microsoft.com/office/powerpoint/2010/main" val="23127954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648D0-ABCD-4D4C-AE77-BD98B49CB28D}"/>
              </a:ext>
            </a:extLst>
          </p:cNvPr>
          <p:cNvSpPr>
            <a:spLocks noGrp="1"/>
          </p:cNvSpPr>
          <p:nvPr>
            <p:ph type="title"/>
          </p:nvPr>
        </p:nvSpPr>
        <p:spPr>
          <a:xfrm>
            <a:off x="773346" y="24454"/>
            <a:ext cx="3227962" cy="734100"/>
          </a:xfrm>
        </p:spPr>
        <p:txBody>
          <a:bodyPr/>
          <a:lstStyle/>
          <a:p>
            <a:r>
              <a:rPr lang="en-US" b="1" dirty="0"/>
              <a:t>Organization</a:t>
            </a:r>
          </a:p>
        </p:txBody>
      </p:sp>
      <p:sp>
        <p:nvSpPr>
          <p:cNvPr id="4" name="Oval 3">
            <a:extLst>
              <a:ext uri="{FF2B5EF4-FFF2-40B4-BE49-F238E27FC236}">
                <a16:creationId xmlns:a16="http://schemas.microsoft.com/office/drawing/2014/main" id="{DC67A227-6C58-9C4C-AE3B-4E251F4BE6DC}"/>
              </a:ext>
            </a:extLst>
          </p:cNvPr>
          <p:cNvSpPr/>
          <p:nvPr/>
        </p:nvSpPr>
        <p:spPr>
          <a:xfrm>
            <a:off x="4338535" y="2597285"/>
            <a:ext cx="3647873" cy="1697475"/>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International Organizing Committee (IOC)</a:t>
            </a:r>
          </a:p>
          <a:p>
            <a:pPr algn="ctr"/>
            <a:r>
              <a:rPr lang="en-US" b="1" dirty="0">
                <a:solidFill>
                  <a:schemeClr val="tx1"/>
                </a:solidFill>
              </a:rPr>
              <a:t>Overall management</a:t>
            </a:r>
          </a:p>
          <a:p>
            <a:pPr algn="ctr"/>
            <a:r>
              <a:rPr lang="en-US" b="1" dirty="0">
                <a:solidFill>
                  <a:schemeClr val="tx1"/>
                </a:solidFill>
              </a:rPr>
              <a:t>Fund raising</a:t>
            </a:r>
          </a:p>
          <a:p>
            <a:pPr algn="ctr"/>
            <a:r>
              <a:rPr lang="en-US" b="1" dirty="0">
                <a:solidFill>
                  <a:schemeClr val="tx1"/>
                </a:solidFill>
              </a:rPr>
              <a:t>Coordination of activities</a:t>
            </a:r>
          </a:p>
        </p:txBody>
      </p:sp>
      <p:sp>
        <p:nvSpPr>
          <p:cNvPr id="5" name="Rectangle 4">
            <a:extLst>
              <a:ext uri="{FF2B5EF4-FFF2-40B4-BE49-F238E27FC236}">
                <a16:creationId xmlns:a16="http://schemas.microsoft.com/office/drawing/2014/main" id="{BEE2F247-B0D6-424A-A623-96E86E710542}"/>
              </a:ext>
            </a:extLst>
          </p:cNvPr>
          <p:cNvSpPr/>
          <p:nvPr/>
        </p:nvSpPr>
        <p:spPr>
          <a:xfrm>
            <a:off x="8105873" y="700830"/>
            <a:ext cx="3754876" cy="1332689"/>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International Advisory Committee (IAC) </a:t>
            </a:r>
          </a:p>
          <a:p>
            <a:pPr algn="ctr"/>
            <a:r>
              <a:rPr lang="en-US" b="1" dirty="0">
                <a:solidFill>
                  <a:schemeClr val="tx1"/>
                </a:solidFill>
              </a:rPr>
              <a:t>Representatives of funding agencies</a:t>
            </a:r>
          </a:p>
          <a:p>
            <a:pPr algn="ctr"/>
            <a:r>
              <a:rPr lang="en-US" b="1" dirty="0">
                <a:solidFill>
                  <a:schemeClr val="tx1"/>
                </a:solidFill>
              </a:rPr>
              <a:t>Advise on the program</a:t>
            </a:r>
          </a:p>
          <a:p>
            <a:pPr algn="ctr"/>
            <a:r>
              <a:rPr lang="en-US" b="1" dirty="0">
                <a:solidFill>
                  <a:schemeClr val="tx1"/>
                </a:solidFill>
              </a:rPr>
              <a:t>Advise of the host country selection</a:t>
            </a:r>
          </a:p>
        </p:txBody>
      </p:sp>
      <p:sp>
        <p:nvSpPr>
          <p:cNvPr id="6" name="Rectangle 5">
            <a:extLst>
              <a:ext uri="{FF2B5EF4-FFF2-40B4-BE49-F238E27FC236}">
                <a16:creationId xmlns:a16="http://schemas.microsoft.com/office/drawing/2014/main" id="{DC255D02-62B8-1E4A-B41E-68901EBCF049}"/>
              </a:ext>
            </a:extLst>
          </p:cNvPr>
          <p:cNvSpPr/>
          <p:nvPr/>
        </p:nvSpPr>
        <p:spPr>
          <a:xfrm>
            <a:off x="773346" y="904672"/>
            <a:ext cx="3779198" cy="1635082"/>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Local Organizing Committee (LOC) – in the host country</a:t>
            </a:r>
          </a:p>
          <a:p>
            <a:pPr algn="ctr"/>
            <a:r>
              <a:rPr lang="en-US" b="1" dirty="0">
                <a:solidFill>
                  <a:schemeClr val="tx1"/>
                </a:solidFill>
              </a:rPr>
              <a:t>Local logistics</a:t>
            </a:r>
          </a:p>
          <a:p>
            <a:pPr algn="ctr"/>
            <a:r>
              <a:rPr lang="en-US" b="1" dirty="0">
                <a:solidFill>
                  <a:schemeClr val="tx1"/>
                </a:solidFill>
              </a:rPr>
              <a:t>Liaise with Education and Research branches of host country government</a:t>
            </a:r>
          </a:p>
        </p:txBody>
      </p:sp>
      <p:sp>
        <p:nvSpPr>
          <p:cNvPr id="7" name="Rectangle 6">
            <a:extLst>
              <a:ext uri="{FF2B5EF4-FFF2-40B4-BE49-F238E27FC236}">
                <a16:creationId xmlns:a16="http://schemas.microsoft.com/office/drawing/2014/main" id="{C1849DA5-C601-2945-B5F9-474BB7C6E2D2}"/>
              </a:ext>
            </a:extLst>
          </p:cNvPr>
          <p:cNvSpPr/>
          <p:nvPr/>
        </p:nvSpPr>
        <p:spPr>
          <a:xfrm>
            <a:off x="2305550" y="4806013"/>
            <a:ext cx="3715966" cy="1647373"/>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International Lecturers (IL)</a:t>
            </a:r>
          </a:p>
          <a:p>
            <a:pPr algn="ctr"/>
            <a:r>
              <a:rPr lang="en-US" b="1" dirty="0">
                <a:solidFill>
                  <a:schemeClr val="tx1"/>
                </a:solidFill>
              </a:rPr>
              <a:t>Design the scientific Program</a:t>
            </a:r>
          </a:p>
          <a:p>
            <a:pPr algn="ctr"/>
            <a:r>
              <a:rPr lang="en-US" b="1" dirty="0">
                <a:solidFill>
                  <a:schemeClr val="tx1"/>
                </a:solidFill>
              </a:rPr>
              <a:t>Help with the student selections</a:t>
            </a:r>
          </a:p>
          <a:p>
            <a:pPr algn="ctr"/>
            <a:r>
              <a:rPr lang="en-US" b="1" dirty="0">
                <a:solidFill>
                  <a:schemeClr val="tx1"/>
                </a:solidFill>
              </a:rPr>
              <a:t>Mentor and Coach students continuously</a:t>
            </a:r>
          </a:p>
        </p:txBody>
      </p:sp>
      <p:sp>
        <p:nvSpPr>
          <p:cNvPr id="8" name="Left-Right Arrow 7">
            <a:extLst>
              <a:ext uri="{FF2B5EF4-FFF2-40B4-BE49-F238E27FC236}">
                <a16:creationId xmlns:a16="http://schemas.microsoft.com/office/drawing/2014/main" id="{8A783112-2D7C-3943-99B1-D24D2BA0FA97}"/>
              </a:ext>
            </a:extLst>
          </p:cNvPr>
          <p:cNvSpPr/>
          <p:nvPr/>
        </p:nvSpPr>
        <p:spPr>
          <a:xfrm rot="1822505">
            <a:off x="3638142" y="2410901"/>
            <a:ext cx="1050783" cy="50408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Right Arrow 8">
            <a:extLst>
              <a:ext uri="{FF2B5EF4-FFF2-40B4-BE49-F238E27FC236}">
                <a16:creationId xmlns:a16="http://schemas.microsoft.com/office/drawing/2014/main" id="{26769E2E-959D-AA4E-9A16-3A6A0D985ADD}"/>
              </a:ext>
            </a:extLst>
          </p:cNvPr>
          <p:cNvSpPr/>
          <p:nvPr/>
        </p:nvSpPr>
        <p:spPr>
          <a:xfrm rot="7948801">
            <a:off x="5224529" y="4373096"/>
            <a:ext cx="1050783" cy="50408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Right Arrow 9">
            <a:extLst>
              <a:ext uri="{FF2B5EF4-FFF2-40B4-BE49-F238E27FC236}">
                <a16:creationId xmlns:a16="http://schemas.microsoft.com/office/drawing/2014/main" id="{F8C135F1-522C-FB42-9EA7-CA0B23B3E9EB}"/>
              </a:ext>
            </a:extLst>
          </p:cNvPr>
          <p:cNvSpPr/>
          <p:nvPr/>
        </p:nvSpPr>
        <p:spPr>
          <a:xfrm rot="8089588">
            <a:off x="7578830" y="2338257"/>
            <a:ext cx="1255633" cy="50408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nip Single Corner Rectangle 10">
            <a:extLst>
              <a:ext uri="{FF2B5EF4-FFF2-40B4-BE49-F238E27FC236}">
                <a16:creationId xmlns:a16="http://schemas.microsoft.com/office/drawing/2014/main" id="{5DE7947D-76AC-3042-864E-635EDC630198}"/>
              </a:ext>
            </a:extLst>
          </p:cNvPr>
          <p:cNvSpPr/>
          <p:nvPr/>
        </p:nvSpPr>
        <p:spPr>
          <a:xfrm>
            <a:off x="8122596" y="4154519"/>
            <a:ext cx="3832698" cy="1857175"/>
          </a:xfrm>
          <a:prstGeom prst="snip1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6F7B7E2-E28F-6C4E-BBC1-6F2A75D95CC5}"/>
              </a:ext>
            </a:extLst>
          </p:cNvPr>
          <p:cNvSpPr txBox="1"/>
          <p:nvPr/>
        </p:nvSpPr>
        <p:spPr>
          <a:xfrm>
            <a:off x="8084275" y="4067443"/>
            <a:ext cx="3909340" cy="2031325"/>
          </a:xfrm>
          <a:prstGeom prst="rect">
            <a:avLst/>
          </a:prstGeom>
          <a:noFill/>
        </p:spPr>
        <p:txBody>
          <a:bodyPr wrap="none" rtlCol="0">
            <a:spAutoFit/>
          </a:bodyPr>
          <a:lstStyle/>
          <a:p>
            <a:r>
              <a:rPr lang="en-US" b="1" dirty="0">
                <a:solidFill>
                  <a:schemeClr val="accent6"/>
                </a:solidFill>
              </a:rPr>
              <a:t>Spin-Offs</a:t>
            </a:r>
          </a:p>
          <a:p>
            <a:r>
              <a:rPr lang="en-US" b="1" dirty="0"/>
              <a:t>ASP Mentorship/Coaching Program</a:t>
            </a:r>
          </a:p>
          <a:p>
            <a:r>
              <a:rPr lang="en-US" b="1" dirty="0"/>
              <a:t>Networking and sharing of information</a:t>
            </a:r>
          </a:p>
          <a:p>
            <a:r>
              <a:rPr lang="en-US" b="1" dirty="0"/>
              <a:t>Align ASP with educational priorities</a:t>
            </a:r>
          </a:p>
          <a:p>
            <a:r>
              <a:rPr lang="en-US" b="1" dirty="0"/>
              <a:t>Improve future editions of ASP</a:t>
            </a:r>
          </a:p>
          <a:p>
            <a:r>
              <a:rPr lang="en-US" b="1" dirty="0"/>
              <a:t>Promote research collaborations</a:t>
            </a:r>
          </a:p>
          <a:p>
            <a:r>
              <a:rPr lang="en-US" b="1" dirty="0"/>
              <a:t>Promote research consortia</a:t>
            </a:r>
          </a:p>
        </p:txBody>
      </p:sp>
      <p:sp>
        <p:nvSpPr>
          <p:cNvPr id="13" name="Notched Right Arrow 12">
            <a:extLst>
              <a:ext uri="{FF2B5EF4-FFF2-40B4-BE49-F238E27FC236}">
                <a16:creationId xmlns:a16="http://schemas.microsoft.com/office/drawing/2014/main" id="{0913F074-1065-DE48-90AA-8D29EED5E5CD}"/>
              </a:ext>
            </a:extLst>
          </p:cNvPr>
          <p:cNvSpPr/>
          <p:nvPr/>
        </p:nvSpPr>
        <p:spPr>
          <a:xfrm rot="2090597">
            <a:off x="6713603" y="4553963"/>
            <a:ext cx="1532388" cy="461148"/>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7ADF7DB-0D91-C947-8B48-5FD78DF43F19}"/>
              </a:ext>
            </a:extLst>
          </p:cNvPr>
          <p:cNvSpPr txBox="1"/>
          <p:nvPr/>
        </p:nvSpPr>
        <p:spPr>
          <a:xfrm>
            <a:off x="773346" y="3353863"/>
            <a:ext cx="3183500" cy="1200329"/>
          </a:xfrm>
          <a:prstGeom prst="rect">
            <a:avLst/>
          </a:prstGeom>
          <a:solidFill>
            <a:schemeClr val="accent4">
              <a:lumMod val="40000"/>
              <a:lumOff val="60000"/>
            </a:schemeClr>
          </a:solidFill>
        </p:spPr>
        <p:txBody>
          <a:bodyPr wrap="none" rtlCol="0">
            <a:spAutoFit/>
          </a:bodyPr>
          <a:lstStyle/>
          <a:p>
            <a:r>
              <a:rPr lang="en-US" b="1" dirty="0">
                <a:solidFill>
                  <a:schemeClr val="accent6"/>
                </a:solidFill>
              </a:rPr>
              <a:t>Assessment of Impact</a:t>
            </a:r>
          </a:p>
          <a:p>
            <a:r>
              <a:rPr lang="en-US" b="1" dirty="0"/>
              <a:t>Survey of students</a:t>
            </a:r>
          </a:p>
          <a:p>
            <a:r>
              <a:rPr lang="en-US" b="1" dirty="0"/>
              <a:t>Survey of their Professors</a:t>
            </a:r>
          </a:p>
          <a:p>
            <a:r>
              <a:rPr lang="en-US" b="1" dirty="0"/>
              <a:t>Follow academic developments</a:t>
            </a:r>
          </a:p>
        </p:txBody>
      </p:sp>
      <p:sp>
        <p:nvSpPr>
          <p:cNvPr id="16" name="Left-Right Arrow 15">
            <a:extLst>
              <a:ext uri="{FF2B5EF4-FFF2-40B4-BE49-F238E27FC236}">
                <a16:creationId xmlns:a16="http://schemas.microsoft.com/office/drawing/2014/main" id="{D771E156-1A5F-CE40-A413-DD91E80B475F}"/>
              </a:ext>
            </a:extLst>
          </p:cNvPr>
          <p:cNvSpPr/>
          <p:nvPr/>
        </p:nvSpPr>
        <p:spPr>
          <a:xfrm rot="20541105">
            <a:off x="3382568" y="3585719"/>
            <a:ext cx="1050783" cy="50408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nip Same Side Corner Rectangle 16">
            <a:extLst>
              <a:ext uri="{FF2B5EF4-FFF2-40B4-BE49-F238E27FC236}">
                <a16:creationId xmlns:a16="http://schemas.microsoft.com/office/drawing/2014/main" id="{479480EC-5AD9-0348-8687-91C90694CB5F}"/>
              </a:ext>
            </a:extLst>
          </p:cNvPr>
          <p:cNvSpPr/>
          <p:nvPr/>
        </p:nvSpPr>
        <p:spPr>
          <a:xfrm>
            <a:off x="4992793" y="92752"/>
            <a:ext cx="2672831" cy="1784686"/>
          </a:xfrm>
          <a:prstGeom prst="snip2Same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2060"/>
                </a:solidFill>
              </a:rPr>
              <a:t>Objective:</a:t>
            </a:r>
          </a:p>
          <a:p>
            <a:r>
              <a:rPr lang="en-US" b="1" dirty="0">
                <a:solidFill>
                  <a:schemeClr val="accent2">
                    <a:lumMod val="75000"/>
                  </a:schemeClr>
                </a:solidFill>
              </a:rPr>
              <a:t>Increase capacity development in fundamental physics and related applications in Africa</a:t>
            </a:r>
          </a:p>
        </p:txBody>
      </p:sp>
      <p:sp>
        <p:nvSpPr>
          <p:cNvPr id="18" name="Notched Right Arrow 17">
            <a:extLst>
              <a:ext uri="{FF2B5EF4-FFF2-40B4-BE49-F238E27FC236}">
                <a16:creationId xmlns:a16="http://schemas.microsoft.com/office/drawing/2014/main" id="{A80DFCAA-1AEA-364B-B0EA-1EC6140F250A}"/>
              </a:ext>
            </a:extLst>
          </p:cNvPr>
          <p:cNvSpPr/>
          <p:nvPr/>
        </p:nvSpPr>
        <p:spPr>
          <a:xfrm rot="16200000">
            <a:off x="6001587" y="2020509"/>
            <a:ext cx="719847" cy="433703"/>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18">
            <a:extLst>
              <a:ext uri="{FF2B5EF4-FFF2-40B4-BE49-F238E27FC236}">
                <a16:creationId xmlns:a16="http://schemas.microsoft.com/office/drawing/2014/main" id="{5CB94397-AE32-1942-9B6F-45E48A156536}"/>
              </a:ext>
            </a:extLst>
          </p:cNvPr>
          <p:cNvSpPr>
            <a:spLocks noGrp="1"/>
          </p:cNvSpPr>
          <p:nvPr>
            <p:ph type="dt" sz="half" idx="10"/>
          </p:nvPr>
        </p:nvSpPr>
        <p:spPr/>
        <p:txBody>
          <a:bodyPr/>
          <a:lstStyle/>
          <a:p>
            <a:fld id="{7FF1B505-FD69-0348-AD7C-92974E8F8594}" type="datetime1">
              <a:rPr lang="en-US" smtClean="0"/>
              <a:t>6/20/19</a:t>
            </a:fld>
            <a:endParaRPr lang="en-US"/>
          </a:p>
        </p:txBody>
      </p:sp>
      <p:sp>
        <p:nvSpPr>
          <p:cNvPr id="20" name="Footer Placeholder 19">
            <a:extLst>
              <a:ext uri="{FF2B5EF4-FFF2-40B4-BE49-F238E27FC236}">
                <a16:creationId xmlns:a16="http://schemas.microsoft.com/office/drawing/2014/main" id="{B25BFBE9-3E87-744F-848E-29F8BE25CFC3}"/>
              </a:ext>
            </a:extLst>
          </p:cNvPr>
          <p:cNvSpPr>
            <a:spLocks noGrp="1"/>
          </p:cNvSpPr>
          <p:nvPr>
            <p:ph type="ftr" sz="quarter" idx="11"/>
          </p:nvPr>
        </p:nvSpPr>
        <p:spPr/>
        <p:txBody>
          <a:bodyPr/>
          <a:lstStyle/>
          <a:p>
            <a:r>
              <a:rPr lang="en-US"/>
              <a:t>At BNL  by Dr. Kétévi Assamagan</a:t>
            </a:r>
          </a:p>
        </p:txBody>
      </p:sp>
      <p:sp>
        <p:nvSpPr>
          <p:cNvPr id="21" name="Slide Number Placeholder 20">
            <a:extLst>
              <a:ext uri="{FF2B5EF4-FFF2-40B4-BE49-F238E27FC236}">
                <a16:creationId xmlns:a16="http://schemas.microsoft.com/office/drawing/2014/main" id="{F23729F0-B0A8-1648-B031-D8C42A8159A4}"/>
              </a:ext>
            </a:extLst>
          </p:cNvPr>
          <p:cNvSpPr>
            <a:spLocks noGrp="1"/>
          </p:cNvSpPr>
          <p:nvPr>
            <p:ph type="sldNum" sz="quarter" idx="12"/>
          </p:nvPr>
        </p:nvSpPr>
        <p:spPr/>
        <p:txBody>
          <a:bodyPr/>
          <a:lstStyle/>
          <a:p>
            <a:fld id="{434003B9-444F-6246-9C14-ED94BAE78043}" type="slidenum">
              <a:rPr lang="en-US" smtClean="0"/>
              <a:t>54</a:t>
            </a:fld>
            <a:endParaRPr lang="en-US"/>
          </a:p>
        </p:txBody>
      </p:sp>
    </p:spTree>
    <p:extLst>
      <p:ext uri="{BB962C8B-B14F-4D97-AF65-F5344CB8AC3E}">
        <p14:creationId xmlns:p14="http://schemas.microsoft.com/office/powerpoint/2010/main" val="20388368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126B6-EDDD-FA4C-8A76-5F04DF577640}"/>
              </a:ext>
            </a:extLst>
          </p:cNvPr>
          <p:cNvSpPr>
            <a:spLocks noGrp="1"/>
          </p:cNvSpPr>
          <p:nvPr>
            <p:ph type="title"/>
          </p:nvPr>
        </p:nvSpPr>
        <p:spPr>
          <a:xfrm>
            <a:off x="788336" y="158475"/>
            <a:ext cx="4210455" cy="559003"/>
          </a:xfrm>
        </p:spPr>
        <p:txBody>
          <a:bodyPr>
            <a:normAutofit fontScale="90000"/>
          </a:bodyPr>
          <a:lstStyle/>
          <a:p>
            <a:r>
              <a:rPr lang="en-US" b="1" dirty="0"/>
              <a:t>Scientific Program</a:t>
            </a:r>
          </a:p>
        </p:txBody>
      </p:sp>
      <p:sp>
        <p:nvSpPr>
          <p:cNvPr id="4" name="Oval 3">
            <a:extLst>
              <a:ext uri="{FF2B5EF4-FFF2-40B4-BE49-F238E27FC236}">
                <a16:creationId xmlns:a16="http://schemas.microsoft.com/office/drawing/2014/main" id="{294EB272-A1C8-8B4C-A608-DF5F00A3D35E}"/>
              </a:ext>
            </a:extLst>
          </p:cNvPr>
          <p:cNvSpPr/>
          <p:nvPr/>
        </p:nvSpPr>
        <p:spPr>
          <a:xfrm>
            <a:off x="3703805" y="1809011"/>
            <a:ext cx="6203741" cy="4202349"/>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70C0"/>
                </a:solidFill>
              </a:rPr>
              <a:t>Fundamental Physics and Applications</a:t>
            </a:r>
          </a:p>
          <a:p>
            <a:endParaRPr lang="en-US" b="1" dirty="0">
              <a:solidFill>
                <a:schemeClr val="tx1"/>
              </a:solidFill>
            </a:endParaRPr>
          </a:p>
          <a:p>
            <a:r>
              <a:rPr lang="en-US" b="1" i="1" dirty="0">
                <a:solidFill>
                  <a:schemeClr val="tx1"/>
                </a:solidFill>
              </a:rPr>
              <a:t>Astrophysics and Cosmology;</a:t>
            </a:r>
            <a:endParaRPr lang="en-US" b="1" dirty="0">
              <a:solidFill>
                <a:schemeClr val="tx1"/>
              </a:solidFill>
            </a:endParaRPr>
          </a:p>
          <a:p>
            <a:r>
              <a:rPr lang="en-US" b="1" i="1" dirty="0">
                <a:solidFill>
                  <a:schemeClr val="tx1"/>
                </a:solidFill>
              </a:rPr>
              <a:t>Nuclear and Particle Physics;</a:t>
            </a:r>
            <a:endParaRPr lang="en-US" b="1" dirty="0">
              <a:solidFill>
                <a:schemeClr val="tx1"/>
              </a:solidFill>
            </a:endParaRPr>
          </a:p>
          <a:p>
            <a:r>
              <a:rPr lang="en-US" b="1" i="1" dirty="0">
                <a:solidFill>
                  <a:schemeClr val="tx1"/>
                </a:solidFill>
              </a:rPr>
              <a:t>Accelerator, Medical and Radiation Physics;</a:t>
            </a:r>
            <a:endParaRPr lang="en-US" b="1" dirty="0">
              <a:solidFill>
                <a:schemeClr val="tx1"/>
              </a:solidFill>
            </a:endParaRPr>
          </a:p>
          <a:p>
            <a:r>
              <a:rPr lang="en-US" b="1" i="1" dirty="0">
                <a:solidFill>
                  <a:schemeClr val="tx1"/>
                </a:solidFill>
              </a:rPr>
              <a:t>High Performance Computing;</a:t>
            </a:r>
          </a:p>
          <a:p>
            <a:r>
              <a:rPr lang="en-US" b="1" i="1" dirty="0">
                <a:solidFill>
                  <a:schemeClr val="tx1"/>
                </a:solidFill>
              </a:rPr>
              <a:t>Renewable Energies and Energy Efficiency;</a:t>
            </a:r>
            <a:r>
              <a:rPr lang="en-US" b="1" dirty="0">
                <a:solidFill>
                  <a:schemeClr val="tx1"/>
                </a:solidFill>
              </a:rPr>
              <a:t> </a:t>
            </a:r>
          </a:p>
          <a:p>
            <a:r>
              <a:rPr lang="en-US" b="1" i="1" dirty="0">
                <a:solidFill>
                  <a:schemeClr val="tx1"/>
                </a:solidFill>
              </a:rPr>
              <a:t>Material Physics;</a:t>
            </a:r>
          </a:p>
          <a:p>
            <a:r>
              <a:rPr lang="en-US" b="1" i="1" dirty="0">
                <a:solidFill>
                  <a:schemeClr val="tx1"/>
                </a:solidFill>
              </a:rPr>
              <a:t>Physics Education;</a:t>
            </a:r>
          </a:p>
          <a:p>
            <a:r>
              <a:rPr lang="en-US" b="1" i="1" dirty="0">
                <a:solidFill>
                  <a:schemeClr val="tx1"/>
                </a:solidFill>
              </a:rPr>
              <a:t>Physics Communication.</a:t>
            </a:r>
            <a:endParaRPr lang="en-US" b="1" dirty="0">
              <a:solidFill>
                <a:schemeClr val="tx1"/>
              </a:solidFill>
            </a:endParaRPr>
          </a:p>
        </p:txBody>
      </p:sp>
      <p:sp>
        <p:nvSpPr>
          <p:cNvPr id="5" name="Snip Single Corner Rectangle 4">
            <a:extLst>
              <a:ext uri="{FF2B5EF4-FFF2-40B4-BE49-F238E27FC236}">
                <a16:creationId xmlns:a16="http://schemas.microsoft.com/office/drawing/2014/main" id="{3859198E-64DF-F245-9D4D-8CCF88C617BA}"/>
              </a:ext>
            </a:extLst>
          </p:cNvPr>
          <p:cNvSpPr/>
          <p:nvPr/>
        </p:nvSpPr>
        <p:spPr>
          <a:xfrm>
            <a:off x="1085030" y="1017324"/>
            <a:ext cx="3103123" cy="1488333"/>
          </a:xfrm>
          <a:prstGeom prst="snip1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70C0"/>
                </a:solidFill>
              </a:rPr>
              <a:t>Student Program</a:t>
            </a:r>
          </a:p>
          <a:p>
            <a:r>
              <a:rPr lang="en-US" b="1" dirty="0">
                <a:solidFill>
                  <a:schemeClr val="tx1"/>
                </a:solidFill>
              </a:rPr>
              <a:t>3-week intensive school</a:t>
            </a:r>
          </a:p>
          <a:p>
            <a:r>
              <a:rPr lang="en-US" b="1" dirty="0">
                <a:solidFill>
                  <a:schemeClr val="tx1"/>
                </a:solidFill>
              </a:rPr>
              <a:t>3</a:t>
            </a:r>
            <a:r>
              <a:rPr lang="en-US" b="1" baseline="30000" dirty="0">
                <a:solidFill>
                  <a:schemeClr val="tx1"/>
                </a:solidFill>
              </a:rPr>
              <a:t>rd</a:t>
            </a:r>
            <a:r>
              <a:rPr lang="en-US" b="1" dirty="0">
                <a:solidFill>
                  <a:schemeClr val="tx1"/>
                </a:solidFill>
              </a:rPr>
              <a:t> year of University to Ph.D.</a:t>
            </a:r>
          </a:p>
          <a:p>
            <a:r>
              <a:rPr lang="en-US" b="1" dirty="0">
                <a:solidFill>
                  <a:schemeClr val="tx1"/>
                </a:solidFill>
              </a:rPr>
              <a:t>Mostly African Students</a:t>
            </a:r>
          </a:p>
          <a:p>
            <a:r>
              <a:rPr lang="en-US" b="1" dirty="0">
                <a:solidFill>
                  <a:schemeClr val="tx1"/>
                </a:solidFill>
              </a:rPr>
              <a:t>70-80 Students</a:t>
            </a:r>
          </a:p>
        </p:txBody>
      </p:sp>
      <p:sp>
        <p:nvSpPr>
          <p:cNvPr id="6" name="Snip Single Corner Rectangle 5">
            <a:extLst>
              <a:ext uri="{FF2B5EF4-FFF2-40B4-BE49-F238E27FC236}">
                <a16:creationId xmlns:a16="http://schemas.microsoft.com/office/drawing/2014/main" id="{7C2C6390-2255-C942-8E41-5F0FD4BF78ED}"/>
              </a:ext>
            </a:extLst>
          </p:cNvPr>
          <p:cNvSpPr/>
          <p:nvPr/>
        </p:nvSpPr>
        <p:spPr>
          <a:xfrm>
            <a:off x="5036752" y="37294"/>
            <a:ext cx="3630528" cy="1771717"/>
          </a:xfrm>
          <a:prstGeom prst="snip1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70C0"/>
                </a:solidFill>
              </a:rPr>
              <a:t>ASP Conference</a:t>
            </a:r>
          </a:p>
          <a:p>
            <a:r>
              <a:rPr lang="en-US" b="1" dirty="0">
                <a:solidFill>
                  <a:schemeClr val="tx1"/>
                </a:solidFill>
              </a:rPr>
              <a:t>1-week International Conference</a:t>
            </a:r>
          </a:p>
          <a:p>
            <a:r>
              <a:rPr lang="en-US" b="1" dirty="0">
                <a:solidFill>
                  <a:schemeClr val="tx1"/>
                </a:solidFill>
              </a:rPr>
              <a:t>Participation of ASP Alumni</a:t>
            </a:r>
          </a:p>
          <a:p>
            <a:r>
              <a:rPr lang="en-US" b="1" dirty="0">
                <a:solidFill>
                  <a:schemeClr val="tx1"/>
                </a:solidFill>
              </a:rPr>
              <a:t>Participation of Research Faculties</a:t>
            </a:r>
          </a:p>
          <a:p>
            <a:r>
              <a:rPr lang="en-US" b="1" dirty="0">
                <a:solidFill>
                  <a:schemeClr val="tx1"/>
                </a:solidFill>
              </a:rPr>
              <a:t>Networking and collaborations</a:t>
            </a:r>
          </a:p>
        </p:txBody>
      </p:sp>
      <p:sp>
        <p:nvSpPr>
          <p:cNvPr id="7" name="Snip Single Corner Rectangle 6">
            <a:extLst>
              <a:ext uri="{FF2B5EF4-FFF2-40B4-BE49-F238E27FC236}">
                <a16:creationId xmlns:a16="http://schemas.microsoft.com/office/drawing/2014/main" id="{7F79B8C0-B922-F04B-BC26-0A6C4D48A89F}"/>
              </a:ext>
            </a:extLst>
          </p:cNvPr>
          <p:cNvSpPr/>
          <p:nvPr/>
        </p:nvSpPr>
        <p:spPr>
          <a:xfrm>
            <a:off x="8842444" y="1434914"/>
            <a:ext cx="3349556" cy="1488333"/>
          </a:xfrm>
          <a:prstGeom prst="snip1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70C0"/>
                </a:solidFill>
              </a:rPr>
              <a:t>High School Teachers Program</a:t>
            </a:r>
          </a:p>
          <a:p>
            <a:r>
              <a:rPr lang="en-US" b="1" dirty="0">
                <a:solidFill>
                  <a:schemeClr val="tx1"/>
                </a:solidFill>
              </a:rPr>
              <a:t>1-week intensive workshop</a:t>
            </a:r>
          </a:p>
          <a:p>
            <a:r>
              <a:rPr lang="en-US" b="1" dirty="0">
                <a:solidFill>
                  <a:schemeClr val="tx1"/>
                </a:solidFill>
              </a:rPr>
              <a:t>Train High School Teachers for improved physics teaching</a:t>
            </a:r>
          </a:p>
        </p:txBody>
      </p:sp>
      <p:sp>
        <p:nvSpPr>
          <p:cNvPr id="8" name="Snip Single Corner Rectangle 7">
            <a:extLst>
              <a:ext uri="{FF2B5EF4-FFF2-40B4-BE49-F238E27FC236}">
                <a16:creationId xmlns:a16="http://schemas.microsoft.com/office/drawing/2014/main" id="{A972A053-97F5-F547-9B10-351A3CB9FEB6}"/>
              </a:ext>
            </a:extLst>
          </p:cNvPr>
          <p:cNvSpPr/>
          <p:nvPr/>
        </p:nvSpPr>
        <p:spPr>
          <a:xfrm>
            <a:off x="8952418" y="4058886"/>
            <a:ext cx="3103123" cy="2162785"/>
          </a:xfrm>
          <a:prstGeom prst="snip1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70C0"/>
                </a:solidFill>
              </a:rPr>
              <a:t>Learners Program</a:t>
            </a:r>
          </a:p>
          <a:p>
            <a:r>
              <a:rPr lang="en-US" b="1" dirty="0">
                <a:solidFill>
                  <a:schemeClr val="tx1"/>
                </a:solidFill>
              </a:rPr>
              <a:t>1-week learners Outreach</a:t>
            </a:r>
          </a:p>
          <a:p>
            <a:r>
              <a:rPr lang="en-US" b="1" dirty="0">
                <a:solidFill>
                  <a:schemeClr val="tx1"/>
                </a:solidFill>
              </a:rPr>
              <a:t>10-12</a:t>
            </a:r>
            <a:r>
              <a:rPr lang="en-US" b="1" baseline="30000" dirty="0">
                <a:solidFill>
                  <a:schemeClr val="tx1"/>
                </a:solidFill>
              </a:rPr>
              <a:t>th</a:t>
            </a:r>
            <a:r>
              <a:rPr lang="en-US" b="1" dirty="0">
                <a:solidFill>
                  <a:schemeClr val="tx1"/>
                </a:solidFill>
              </a:rPr>
              <a:t> grade learners</a:t>
            </a:r>
          </a:p>
          <a:p>
            <a:r>
              <a:rPr lang="en-US" b="1" dirty="0">
                <a:solidFill>
                  <a:schemeClr val="tx1"/>
                </a:solidFill>
              </a:rPr>
              <a:t>Encourage learners to develop and maintain interests in Physics and Applications</a:t>
            </a:r>
          </a:p>
        </p:txBody>
      </p:sp>
      <p:sp>
        <p:nvSpPr>
          <p:cNvPr id="9" name="Snip Single Corner Rectangle 8">
            <a:extLst>
              <a:ext uri="{FF2B5EF4-FFF2-40B4-BE49-F238E27FC236}">
                <a16:creationId xmlns:a16="http://schemas.microsoft.com/office/drawing/2014/main" id="{EADC5107-29A3-8041-BFE1-48F3D8540360}"/>
              </a:ext>
            </a:extLst>
          </p:cNvPr>
          <p:cNvSpPr/>
          <p:nvPr/>
        </p:nvSpPr>
        <p:spPr>
          <a:xfrm>
            <a:off x="788336" y="3597190"/>
            <a:ext cx="3696512" cy="2856196"/>
          </a:xfrm>
          <a:prstGeom prst="snip1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70C0"/>
                </a:solidFill>
              </a:rPr>
              <a:t>Mentorship / Coaching Program</a:t>
            </a:r>
          </a:p>
          <a:p>
            <a:r>
              <a:rPr lang="en-US" b="1" dirty="0">
                <a:solidFill>
                  <a:schemeClr val="tx1"/>
                </a:solidFill>
              </a:rPr>
              <a:t>At all times</a:t>
            </a:r>
          </a:p>
          <a:p>
            <a:r>
              <a:rPr lang="en-US" b="1" dirty="0">
                <a:solidFill>
                  <a:schemeClr val="tx1"/>
                </a:solidFill>
              </a:rPr>
              <a:t>Work with Academic Advisors</a:t>
            </a:r>
          </a:p>
          <a:p>
            <a:r>
              <a:rPr lang="en-US" b="1" dirty="0">
                <a:solidFill>
                  <a:schemeClr val="tx1"/>
                </a:solidFill>
              </a:rPr>
              <a:t>Connect Students with Researchers</a:t>
            </a:r>
          </a:p>
          <a:p>
            <a:r>
              <a:rPr lang="en-US" b="1" dirty="0">
                <a:solidFill>
                  <a:schemeClr val="tx1"/>
                </a:solidFill>
              </a:rPr>
              <a:t>Place students at Laboratories</a:t>
            </a:r>
          </a:p>
          <a:p>
            <a:r>
              <a:rPr lang="en-US" b="1" dirty="0">
                <a:solidFill>
                  <a:schemeClr val="tx1"/>
                </a:solidFill>
              </a:rPr>
              <a:t>Listen to students and help address their academic needs if possible</a:t>
            </a:r>
          </a:p>
        </p:txBody>
      </p:sp>
      <p:sp>
        <p:nvSpPr>
          <p:cNvPr id="10" name="Date Placeholder 9">
            <a:extLst>
              <a:ext uri="{FF2B5EF4-FFF2-40B4-BE49-F238E27FC236}">
                <a16:creationId xmlns:a16="http://schemas.microsoft.com/office/drawing/2014/main" id="{2D955E26-07B2-8046-A3CC-07AE93E86352}"/>
              </a:ext>
            </a:extLst>
          </p:cNvPr>
          <p:cNvSpPr>
            <a:spLocks noGrp="1"/>
          </p:cNvSpPr>
          <p:nvPr>
            <p:ph type="dt" sz="half" idx="10"/>
          </p:nvPr>
        </p:nvSpPr>
        <p:spPr/>
        <p:txBody>
          <a:bodyPr/>
          <a:lstStyle/>
          <a:p>
            <a:fld id="{0B9284C5-1EC9-984D-A17B-A83F2939451C}" type="datetime1">
              <a:rPr lang="en-US" smtClean="0"/>
              <a:t>6/20/19</a:t>
            </a:fld>
            <a:endParaRPr lang="en-US"/>
          </a:p>
        </p:txBody>
      </p:sp>
      <p:sp>
        <p:nvSpPr>
          <p:cNvPr id="11" name="Footer Placeholder 10">
            <a:extLst>
              <a:ext uri="{FF2B5EF4-FFF2-40B4-BE49-F238E27FC236}">
                <a16:creationId xmlns:a16="http://schemas.microsoft.com/office/drawing/2014/main" id="{5CBE1D42-5180-9040-9A56-2DB6265D79D8}"/>
              </a:ext>
            </a:extLst>
          </p:cNvPr>
          <p:cNvSpPr>
            <a:spLocks noGrp="1"/>
          </p:cNvSpPr>
          <p:nvPr>
            <p:ph type="ftr" sz="quarter" idx="11"/>
          </p:nvPr>
        </p:nvSpPr>
        <p:spPr/>
        <p:txBody>
          <a:bodyPr/>
          <a:lstStyle/>
          <a:p>
            <a:r>
              <a:rPr lang="en-US"/>
              <a:t>At BNL  by Dr. Kétévi Assamagan</a:t>
            </a:r>
          </a:p>
        </p:txBody>
      </p:sp>
      <p:sp>
        <p:nvSpPr>
          <p:cNvPr id="12" name="Slide Number Placeholder 11">
            <a:extLst>
              <a:ext uri="{FF2B5EF4-FFF2-40B4-BE49-F238E27FC236}">
                <a16:creationId xmlns:a16="http://schemas.microsoft.com/office/drawing/2014/main" id="{D22F218E-803F-3C42-A275-F93B097EFD82}"/>
              </a:ext>
            </a:extLst>
          </p:cNvPr>
          <p:cNvSpPr>
            <a:spLocks noGrp="1"/>
          </p:cNvSpPr>
          <p:nvPr>
            <p:ph type="sldNum" sz="quarter" idx="12"/>
          </p:nvPr>
        </p:nvSpPr>
        <p:spPr/>
        <p:txBody>
          <a:bodyPr/>
          <a:lstStyle/>
          <a:p>
            <a:fld id="{434003B9-444F-6246-9C14-ED94BAE78043}" type="slidenum">
              <a:rPr lang="en-US" smtClean="0"/>
              <a:t>55</a:t>
            </a:fld>
            <a:endParaRPr lang="en-US"/>
          </a:p>
        </p:txBody>
      </p:sp>
    </p:spTree>
    <p:extLst>
      <p:ext uri="{BB962C8B-B14F-4D97-AF65-F5344CB8AC3E}">
        <p14:creationId xmlns:p14="http://schemas.microsoft.com/office/powerpoint/2010/main" val="5207217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FD6BF-9316-594C-81A8-248AAF63A698}"/>
              </a:ext>
            </a:extLst>
          </p:cNvPr>
          <p:cNvSpPr>
            <a:spLocks noGrp="1"/>
          </p:cNvSpPr>
          <p:nvPr>
            <p:ph type="title"/>
          </p:nvPr>
        </p:nvSpPr>
        <p:spPr>
          <a:xfrm>
            <a:off x="721468" y="160845"/>
            <a:ext cx="10515600" cy="529820"/>
          </a:xfrm>
        </p:spPr>
        <p:txBody>
          <a:bodyPr>
            <a:normAutofit fontScale="90000"/>
          </a:bodyPr>
          <a:lstStyle/>
          <a:p>
            <a:r>
              <a:rPr lang="en-US" b="1" dirty="0"/>
              <a:t>ASP2018 Students Profile</a:t>
            </a:r>
          </a:p>
        </p:txBody>
      </p:sp>
      <p:graphicFrame>
        <p:nvGraphicFramePr>
          <p:cNvPr id="5" name="Chart 4">
            <a:extLst>
              <a:ext uri="{FF2B5EF4-FFF2-40B4-BE49-F238E27FC236}">
                <a16:creationId xmlns:a16="http://schemas.microsoft.com/office/drawing/2014/main" id="{312A29F4-FB25-5F42-8CB5-F55C7A4F5799}"/>
              </a:ext>
            </a:extLst>
          </p:cNvPr>
          <p:cNvGraphicFramePr/>
          <p:nvPr>
            <p:extLst/>
          </p:nvPr>
        </p:nvGraphicFramePr>
        <p:xfrm>
          <a:off x="7733487" y="219212"/>
          <a:ext cx="4328809" cy="26070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846510D3-154D-C14F-8D44-C8FF9A16F095}"/>
              </a:ext>
            </a:extLst>
          </p:cNvPr>
          <p:cNvGraphicFramePr/>
          <p:nvPr>
            <p:extLst>
              <p:ext uri="{D42A27DB-BD31-4B8C-83A1-F6EECF244321}">
                <p14:modId xmlns:p14="http://schemas.microsoft.com/office/powerpoint/2010/main" val="2060414757"/>
              </p:ext>
            </p:extLst>
          </p:nvPr>
        </p:nvGraphicFramePr>
        <p:xfrm>
          <a:off x="1002535" y="727305"/>
          <a:ext cx="6561934" cy="34944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73B7AE20-34AE-BA49-BFD2-845740ACE4E8}"/>
              </a:ext>
            </a:extLst>
          </p:cNvPr>
          <p:cNvGraphicFramePr/>
          <p:nvPr>
            <p:extLst>
              <p:ext uri="{D42A27DB-BD31-4B8C-83A1-F6EECF244321}">
                <p14:modId xmlns:p14="http://schemas.microsoft.com/office/powerpoint/2010/main" val="3644350281"/>
              </p:ext>
            </p:extLst>
          </p:nvPr>
        </p:nvGraphicFramePr>
        <p:xfrm>
          <a:off x="859316" y="4221804"/>
          <a:ext cx="3669857" cy="247828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75C67A57-45C3-6B42-81CB-CE42747D582F}"/>
              </a:ext>
            </a:extLst>
          </p:cNvPr>
          <p:cNvGraphicFramePr/>
          <p:nvPr>
            <p:extLst/>
          </p:nvPr>
        </p:nvGraphicFramePr>
        <p:xfrm>
          <a:off x="7564469" y="2884591"/>
          <a:ext cx="4497827" cy="3759893"/>
        </p:xfrm>
        <a:graphic>
          <a:graphicData uri="http://schemas.openxmlformats.org/drawingml/2006/chart">
            <c:chart xmlns:c="http://schemas.openxmlformats.org/drawingml/2006/chart" xmlns:r="http://schemas.openxmlformats.org/officeDocument/2006/relationships" r:id="rId5"/>
          </a:graphicData>
        </a:graphic>
      </p:graphicFrame>
      <p:sp>
        <p:nvSpPr>
          <p:cNvPr id="9" name="Content Placeholder 2">
            <a:extLst>
              <a:ext uri="{FF2B5EF4-FFF2-40B4-BE49-F238E27FC236}">
                <a16:creationId xmlns:a16="http://schemas.microsoft.com/office/drawing/2014/main" id="{B971F159-4AFA-184F-93E2-7458D3464EC0}"/>
              </a:ext>
            </a:extLst>
          </p:cNvPr>
          <p:cNvSpPr>
            <a:spLocks noGrp="1"/>
          </p:cNvSpPr>
          <p:nvPr>
            <p:ph idx="1"/>
          </p:nvPr>
        </p:nvSpPr>
        <p:spPr>
          <a:xfrm>
            <a:off x="4275103" y="4117775"/>
            <a:ext cx="3408329" cy="1879455"/>
          </a:xfrm>
        </p:spPr>
        <p:txBody>
          <a:bodyPr>
            <a:noAutofit/>
          </a:bodyPr>
          <a:lstStyle/>
          <a:p>
            <a:r>
              <a:rPr lang="en-US" sz="1800" b="1" dirty="0">
                <a:solidFill>
                  <a:srgbClr val="C00000"/>
                </a:solidFill>
              </a:rPr>
              <a:t>523 Applications</a:t>
            </a:r>
          </a:p>
          <a:p>
            <a:r>
              <a:rPr lang="en-US" sz="1800" b="1" dirty="0">
                <a:solidFill>
                  <a:srgbClr val="008000"/>
                </a:solidFill>
              </a:rPr>
              <a:t>Total Selected: 85</a:t>
            </a:r>
            <a:endParaRPr lang="en-US" sz="1800" b="1" dirty="0">
              <a:solidFill>
                <a:srgbClr val="FF0000"/>
              </a:solidFill>
            </a:endParaRPr>
          </a:p>
          <a:p>
            <a:r>
              <a:rPr lang="en-US" sz="1800" b="1" dirty="0">
                <a:solidFill>
                  <a:srgbClr val="0070C0"/>
                </a:solidFill>
              </a:rPr>
              <a:t>There were 30 good students on the waiting list</a:t>
            </a:r>
          </a:p>
          <a:p>
            <a:pPr lvl="1"/>
            <a:r>
              <a:rPr lang="en-US" sz="1800" b="1" dirty="0">
                <a:solidFill>
                  <a:srgbClr val="C00000"/>
                </a:solidFill>
              </a:rPr>
              <a:t>Selections constrained by budget and logistics</a:t>
            </a:r>
          </a:p>
          <a:p>
            <a:pPr lvl="1"/>
            <a:r>
              <a:rPr lang="en-US" sz="1800" b="1" dirty="0">
                <a:solidFill>
                  <a:schemeClr val="accent6">
                    <a:lumMod val="75000"/>
                  </a:schemeClr>
                </a:solidFill>
              </a:rPr>
              <a:t>Replace early declinations</a:t>
            </a:r>
          </a:p>
        </p:txBody>
      </p:sp>
      <p:sp>
        <p:nvSpPr>
          <p:cNvPr id="10" name="Date Placeholder 9">
            <a:extLst>
              <a:ext uri="{FF2B5EF4-FFF2-40B4-BE49-F238E27FC236}">
                <a16:creationId xmlns:a16="http://schemas.microsoft.com/office/drawing/2014/main" id="{5F90AE6D-EC7D-134D-8C84-28E24189136A}"/>
              </a:ext>
            </a:extLst>
          </p:cNvPr>
          <p:cNvSpPr>
            <a:spLocks noGrp="1"/>
          </p:cNvSpPr>
          <p:nvPr>
            <p:ph type="dt" sz="half" idx="10"/>
          </p:nvPr>
        </p:nvSpPr>
        <p:spPr/>
        <p:txBody>
          <a:bodyPr/>
          <a:lstStyle/>
          <a:p>
            <a:fld id="{775A5D90-DCB9-1940-B08B-7D187AD4EC81}" type="datetime1">
              <a:rPr lang="en-US" smtClean="0"/>
              <a:t>6/20/19</a:t>
            </a:fld>
            <a:endParaRPr lang="en-US"/>
          </a:p>
        </p:txBody>
      </p:sp>
      <p:sp>
        <p:nvSpPr>
          <p:cNvPr id="11" name="Footer Placeholder 10">
            <a:extLst>
              <a:ext uri="{FF2B5EF4-FFF2-40B4-BE49-F238E27FC236}">
                <a16:creationId xmlns:a16="http://schemas.microsoft.com/office/drawing/2014/main" id="{A54CD06D-63B3-674C-B053-CE4C2C6B266B}"/>
              </a:ext>
            </a:extLst>
          </p:cNvPr>
          <p:cNvSpPr>
            <a:spLocks noGrp="1"/>
          </p:cNvSpPr>
          <p:nvPr>
            <p:ph type="ftr" sz="quarter" idx="11"/>
          </p:nvPr>
        </p:nvSpPr>
        <p:spPr/>
        <p:txBody>
          <a:bodyPr/>
          <a:lstStyle/>
          <a:p>
            <a:r>
              <a:rPr lang="en-US"/>
              <a:t>At BNL  by Dr. Kétévi Assamagan</a:t>
            </a:r>
          </a:p>
        </p:txBody>
      </p:sp>
      <p:sp>
        <p:nvSpPr>
          <p:cNvPr id="12" name="Slide Number Placeholder 11">
            <a:extLst>
              <a:ext uri="{FF2B5EF4-FFF2-40B4-BE49-F238E27FC236}">
                <a16:creationId xmlns:a16="http://schemas.microsoft.com/office/drawing/2014/main" id="{65D4F154-38EB-0A41-9ABE-04A6BD48EB29}"/>
              </a:ext>
            </a:extLst>
          </p:cNvPr>
          <p:cNvSpPr>
            <a:spLocks noGrp="1"/>
          </p:cNvSpPr>
          <p:nvPr>
            <p:ph type="sldNum" sz="quarter" idx="12"/>
          </p:nvPr>
        </p:nvSpPr>
        <p:spPr/>
        <p:txBody>
          <a:bodyPr/>
          <a:lstStyle/>
          <a:p>
            <a:fld id="{434003B9-444F-6246-9C14-ED94BAE78043}" type="slidenum">
              <a:rPr lang="en-US" smtClean="0"/>
              <a:t>56</a:t>
            </a:fld>
            <a:endParaRPr lang="en-US"/>
          </a:p>
        </p:txBody>
      </p:sp>
      <p:sp>
        <p:nvSpPr>
          <p:cNvPr id="3" name="TextBox 2">
            <a:extLst>
              <a:ext uri="{FF2B5EF4-FFF2-40B4-BE49-F238E27FC236}">
                <a16:creationId xmlns:a16="http://schemas.microsoft.com/office/drawing/2014/main" id="{0178E38C-4E33-E643-BCD9-1B4718D4FE62}"/>
              </a:ext>
            </a:extLst>
          </p:cNvPr>
          <p:cNvSpPr txBox="1"/>
          <p:nvPr/>
        </p:nvSpPr>
        <p:spPr>
          <a:xfrm>
            <a:off x="1390650" y="1596513"/>
            <a:ext cx="2553841" cy="369332"/>
          </a:xfrm>
          <a:prstGeom prst="rect">
            <a:avLst/>
          </a:prstGeom>
          <a:noFill/>
        </p:spPr>
        <p:txBody>
          <a:bodyPr wrap="none" rtlCol="0">
            <a:spAutoFit/>
          </a:bodyPr>
          <a:lstStyle/>
          <a:p>
            <a:r>
              <a:rPr lang="en-US" b="1" dirty="0"/>
              <a:t>Best Female : Male Ratio</a:t>
            </a:r>
          </a:p>
        </p:txBody>
      </p:sp>
    </p:spTree>
    <p:extLst>
      <p:ext uri="{BB962C8B-B14F-4D97-AF65-F5344CB8AC3E}">
        <p14:creationId xmlns:p14="http://schemas.microsoft.com/office/powerpoint/2010/main" val="12442678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FBE8-0217-9F40-A35A-7DE409A1BC04}"/>
              </a:ext>
            </a:extLst>
          </p:cNvPr>
          <p:cNvSpPr>
            <a:spLocks noGrp="1"/>
          </p:cNvSpPr>
          <p:nvPr>
            <p:ph type="title"/>
          </p:nvPr>
        </p:nvSpPr>
        <p:spPr>
          <a:xfrm>
            <a:off x="838200" y="138984"/>
            <a:ext cx="10515600" cy="529610"/>
          </a:xfrm>
        </p:spPr>
        <p:txBody>
          <a:bodyPr>
            <a:normAutofit fontScale="90000"/>
          </a:bodyPr>
          <a:lstStyle/>
          <a:p>
            <a:r>
              <a:rPr lang="en-US" dirty="0"/>
              <a:t>Workshop to train high school teachers</a:t>
            </a:r>
          </a:p>
        </p:txBody>
      </p:sp>
      <p:sp>
        <p:nvSpPr>
          <p:cNvPr id="4" name="Slide Number Placeholder 3">
            <a:extLst>
              <a:ext uri="{FF2B5EF4-FFF2-40B4-BE49-F238E27FC236}">
                <a16:creationId xmlns:a16="http://schemas.microsoft.com/office/drawing/2014/main" id="{1D77BB3C-D23E-A444-81BE-C1A4E233B9D9}"/>
              </a:ext>
            </a:extLst>
          </p:cNvPr>
          <p:cNvSpPr>
            <a:spLocks noGrp="1"/>
          </p:cNvSpPr>
          <p:nvPr>
            <p:ph type="sldNum" sz="quarter" idx="12"/>
          </p:nvPr>
        </p:nvSpPr>
        <p:spPr/>
        <p:txBody>
          <a:bodyPr/>
          <a:lstStyle/>
          <a:p>
            <a:fld id="{DDA0A0FA-6CEC-2248-8F01-119C2D9E70A4}" type="slidenum">
              <a:rPr lang="en-US" smtClean="0"/>
              <a:t>57</a:t>
            </a:fld>
            <a:endParaRPr lang="en-US"/>
          </a:p>
        </p:txBody>
      </p:sp>
      <p:pic>
        <p:nvPicPr>
          <p:cNvPr id="5" name="Picture 4">
            <a:extLst>
              <a:ext uri="{FF2B5EF4-FFF2-40B4-BE49-F238E27FC236}">
                <a16:creationId xmlns:a16="http://schemas.microsoft.com/office/drawing/2014/main" id="{9DC54C9C-95A3-0940-8234-086C8C0C394F}"/>
              </a:ext>
            </a:extLst>
          </p:cNvPr>
          <p:cNvPicPr>
            <a:picLocks noChangeAspect="1"/>
          </p:cNvPicPr>
          <p:nvPr/>
        </p:nvPicPr>
        <p:blipFill>
          <a:blip r:embed="rId2"/>
          <a:stretch>
            <a:fillRect/>
          </a:stretch>
        </p:blipFill>
        <p:spPr>
          <a:xfrm>
            <a:off x="1707614" y="1412198"/>
            <a:ext cx="9123318" cy="5131866"/>
          </a:xfrm>
          <a:prstGeom prst="rect">
            <a:avLst/>
          </a:prstGeom>
        </p:spPr>
      </p:pic>
      <p:sp>
        <p:nvSpPr>
          <p:cNvPr id="6" name="TextBox 5">
            <a:extLst>
              <a:ext uri="{FF2B5EF4-FFF2-40B4-BE49-F238E27FC236}">
                <a16:creationId xmlns:a16="http://schemas.microsoft.com/office/drawing/2014/main" id="{4629DCDB-DE92-1D49-B4FC-482108802DCE}"/>
              </a:ext>
            </a:extLst>
          </p:cNvPr>
          <p:cNvSpPr txBox="1"/>
          <p:nvPr/>
        </p:nvSpPr>
        <p:spPr>
          <a:xfrm>
            <a:off x="838200" y="913744"/>
            <a:ext cx="2731265" cy="923330"/>
          </a:xfrm>
          <a:prstGeom prst="rect">
            <a:avLst/>
          </a:prstGeom>
          <a:solidFill>
            <a:schemeClr val="accent2">
              <a:lumMod val="20000"/>
              <a:lumOff val="80000"/>
            </a:schemeClr>
          </a:solidFill>
          <a:ln w="19050">
            <a:solidFill>
              <a:schemeClr val="accent1"/>
            </a:solidFill>
          </a:ln>
        </p:spPr>
        <p:txBody>
          <a:bodyPr wrap="square" rtlCol="0">
            <a:spAutoFit/>
          </a:bodyPr>
          <a:lstStyle/>
          <a:p>
            <a:r>
              <a:rPr lang="en-US" b="1" dirty="0"/>
              <a:t>Teachers Workshop </a:t>
            </a:r>
          </a:p>
          <a:p>
            <a:r>
              <a:rPr lang="en-US" b="1" dirty="0"/>
              <a:t>63 teachers, 1 week</a:t>
            </a:r>
          </a:p>
          <a:p>
            <a:r>
              <a:rPr lang="en-US" dirty="0"/>
              <a:t>    </a:t>
            </a:r>
            <a:endParaRPr lang="en-US" b="1" dirty="0">
              <a:solidFill>
                <a:srgbClr val="00B050"/>
              </a:solidFill>
            </a:endParaRPr>
          </a:p>
        </p:txBody>
      </p:sp>
      <p:sp>
        <p:nvSpPr>
          <p:cNvPr id="7" name="TextBox 6">
            <a:extLst>
              <a:ext uri="{FF2B5EF4-FFF2-40B4-BE49-F238E27FC236}">
                <a16:creationId xmlns:a16="http://schemas.microsoft.com/office/drawing/2014/main" id="{237ED65C-A20F-DF4A-87F3-BC930D0E10AE}"/>
              </a:ext>
            </a:extLst>
          </p:cNvPr>
          <p:cNvSpPr txBox="1"/>
          <p:nvPr/>
        </p:nvSpPr>
        <p:spPr>
          <a:xfrm>
            <a:off x="4102523" y="966548"/>
            <a:ext cx="6531660" cy="369332"/>
          </a:xfrm>
          <a:prstGeom prst="rect">
            <a:avLst/>
          </a:prstGeom>
          <a:noFill/>
        </p:spPr>
        <p:txBody>
          <a:bodyPr wrap="none" rtlCol="0">
            <a:spAutoFit/>
          </a:bodyPr>
          <a:lstStyle/>
          <a:p>
            <a:r>
              <a:rPr lang="en-US" b="1" dirty="0"/>
              <a:t>BNL staff lecturing to Namibian high school teachers at ASP2018</a:t>
            </a:r>
          </a:p>
        </p:txBody>
      </p:sp>
      <p:sp>
        <p:nvSpPr>
          <p:cNvPr id="11" name="Date Placeholder 10">
            <a:extLst>
              <a:ext uri="{FF2B5EF4-FFF2-40B4-BE49-F238E27FC236}">
                <a16:creationId xmlns:a16="http://schemas.microsoft.com/office/drawing/2014/main" id="{6493E2B9-93A3-BB46-AB65-32D02675C157}"/>
              </a:ext>
            </a:extLst>
          </p:cNvPr>
          <p:cNvSpPr>
            <a:spLocks noGrp="1"/>
          </p:cNvSpPr>
          <p:nvPr>
            <p:ph type="dt" sz="half" idx="10"/>
          </p:nvPr>
        </p:nvSpPr>
        <p:spPr/>
        <p:txBody>
          <a:bodyPr/>
          <a:lstStyle/>
          <a:p>
            <a:fld id="{A662B009-2C49-7D4B-A8F4-C6CE252F933D}" type="datetime1">
              <a:rPr lang="en-US" smtClean="0"/>
              <a:t>6/20/19</a:t>
            </a:fld>
            <a:endParaRPr lang="en-US"/>
          </a:p>
        </p:txBody>
      </p:sp>
      <p:sp>
        <p:nvSpPr>
          <p:cNvPr id="12" name="Footer Placeholder 11">
            <a:extLst>
              <a:ext uri="{FF2B5EF4-FFF2-40B4-BE49-F238E27FC236}">
                <a16:creationId xmlns:a16="http://schemas.microsoft.com/office/drawing/2014/main" id="{1E470F10-A40F-234F-B3B6-2E7E75D85080}"/>
              </a:ext>
            </a:extLst>
          </p:cNvPr>
          <p:cNvSpPr>
            <a:spLocks noGrp="1"/>
          </p:cNvSpPr>
          <p:nvPr>
            <p:ph type="ftr" sz="quarter" idx="11"/>
          </p:nvPr>
        </p:nvSpPr>
        <p:spPr/>
        <p:txBody>
          <a:bodyPr/>
          <a:lstStyle/>
          <a:p>
            <a:r>
              <a:rPr lang="en-US"/>
              <a:t>At BNL  by Dr. Kétévi Assamagan</a:t>
            </a:r>
          </a:p>
        </p:txBody>
      </p:sp>
    </p:spTree>
    <p:extLst>
      <p:ext uri="{BB962C8B-B14F-4D97-AF65-F5344CB8AC3E}">
        <p14:creationId xmlns:p14="http://schemas.microsoft.com/office/powerpoint/2010/main" val="11601447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C7036-8326-1240-86E0-BC210F36AFF0}"/>
              </a:ext>
            </a:extLst>
          </p:cNvPr>
          <p:cNvSpPr>
            <a:spLocks noGrp="1"/>
          </p:cNvSpPr>
          <p:nvPr>
            <p:ph type="title"/>
          </p:nvPr>
        </p:nvSpPr>
        <p:spPr>
          <a:xfrm>
            <a:off x="791719" y="62802"/>
            <a:ext cx="10515600" cy="792466"/>
          </a:xfrm>
        </p:spPr>
        <p:txBody>
          <a:bodyPr/>
          <a:lstStyle/>
          <a:p>
            <a:r>
              <a:rPr lang="en-US" dirty="0"/>
              <a:t>ASP2018 – High School learners Program</a:t>
            </a:r>
          </a:p>
        </p:txBody>
      </p:sp>
      <p:sp>
        <p:nvSpPr>
          <p:cNvPr id="4" name="Date Placeholder 3">
            <a:extLst>
              <a:ext uri="{FF2B5EF4-FFF2-40B4-BE49-F238E27FC236}">
                <a16:creationId xmlns:a16="http://schemas.microsoft.com/office/drawing/2014/main" id="{748211F8-B066-2740-B6C0-6E4ABDFDCDE7}"/>
              </a:ext>
            </a:extLst>
          </p:cNvPr>
          <p:cNvSpPr>
            <a:spLocks noGrp="1"/>
          </p:cNvSpPr>
          <p:nvPr>
            <p:ph type="dt" sz="half" idx="10"/>
          </p:nvPr>
        </p:nvSpPr>
        <p:spPr/>
        <p:txBody>
          <a:bodyPr/>
          <a:lstStyle/>
          <a:p>
            <a:fld id="{E1E2E3CB-4063-9048-8E20-D5BD9520B249}" type="datetime1">
              <a:rPr lang="en-US" smtClean="0"/>
              <a:t>6/20/19</a:t>
            </a:fld>
            <a:endParaRPr lang="en-US"/>
          </a:p>
        </p:txBody>
      </p:sp>
      <p:sp>
        <p:nvSpPr>
          <p:cNvPr id="5" name="Footer Placeholder 4">
            <a:extLst>
              <a:ext uri="{FF2B5EF4-FFF2-40B4-BE49-F238E27FC236}">
                <a16:creationId xmlns:a16="http://schemas.microsoft.com/office/drawing/2014/main" id="{9291A142-B719-6E45-ADD0-D39F184C34B0}"/>
              </a:ext>
            </a:extLst>
          </p:cNvPr>
          <p:cNvSpPr>
            <a:spLocks noGrp="1"/>
          </p:cNvSpPr>
          <p:nvPr>
            <p:ph type="ftr" sz="quarter" idx="11"/>
          </p:nvPr>
        </p:nvSpPr>
        <p:spPr/>
        <p:txBody>
          <a:bodyPr/>
          <a:lstStyle/>
          <a:p>
            <a:r>
              <a:rPr lang="en-US"/>
              <a:t>At BNL  by Dr. Kétévi Assamagan</a:t>
            </a:r>
          </a:p>
        </p:txBody>
      </p:sp>
      <p:sp>
        <p:nvSpPr>
          <p:cNvPr id="6" name="Slide Number Placeholder 5">
            <a:extLst>
              <a:ext uri="{FF2B5EF4-FFF2-40B4-BE49-F238E27FC236}">
                <a16:creationId xmlns:a16="http://schemas.microsoft.com/office/drawing/2014/main" id="{0C8CD365-148D-FF4F-8D87-1EA54746DE41}"/>
              </a:ext>
            </a:extLst>
          </p:cNvPr>
          <p:cNvSpPr>
            <a:spLocks noGrp="1"/>
          </p:cNvSpPr>
          <p:nvPr>
            <p:ph type="sldNum" sz="quarter" idx="12"/>
          </p:nvPr>
        </p:nvSpPr>
        <p:spPr/>
        <p:txBody>
          <a:bodyPr/>
          <a:lstStyle/>
          <a:p>
            <a:fld id="{434003B9-444F-6246-9C14-ED94BAE78043}" type="slidenum">
              <a:rPr lang="en-US" smtClean="0"/>
              <a:t>58</a:t>
            </a:fld>
            <a:endParaRPr lang="en-US"/>
          </a:p>
        </p:txBody>
      </p:sp>
      <p:sp>
        <p:nvSpPr>
          <p:cNvPr id="8" name="Snip Single Corner Rectangle 7">
            <a:extLst>
              <a:ext uri="{FF2B5EF4-FFF2-40B4-BE49-F238E27FC236}">
                <a16:creationId xmlns:a16="http://schemas.microsoft.com/office/drawing/2014/main" id="{00BCD110-02A7-4644-95E7-39FB42ECA975}"/>
              </a:ext>
            </a:extLst>
          </p:cNvPr>
          <p:cNvSpPr/>
          <p:nvPr/>
        </p:nvSpPr>
        <p:spPr>
          <a:xfrm>
            <a:off x="851452" y="796493"/>
            <a:ext cx="5626466" cy="1255129"/>
          </a:xfrm>
          <a:prstGeom prst="snip1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70C0"/>
                </a:solidFill>
              </a:rPr>
              <a:t>Objective:</a:t>
            </a:r>
          </a:p>
          <a:p>
            <a:r>
              <a:rPr lang="en-US" sz="2400" b="1" dirty="0">
                <a:solidFill>
                  <a:srgbClr val="0070C0"/>
                </a:solidFill>
              </a:rPr>
              <a:t>Motivate high school pupils to develop and maintain interest in Physics</a:t>
            </a:r>
          </a:p>
        </p:txBody>
      </p:sp>
      <p:pic>
        <p:nvPicPr>
          <p:cNvPr id="2050" name="Picture 2" descr="https://www.africanschoolofphysics.org/wp-content/uploads/2018/07/12150037.jpg">
            <a:extLst>
              <a:ext uri="{FF2B5EF4-FFF2-40B4-BE49-F238E27FC236}">
                <a16:creationId xmlns:a16="http://schemas.microsoft.com/office/drawing/2014/main" id="{0658CF2A-C58E-4146-AE40-91B4CD6F22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5222" y="2110419"/>
            <a:ext cx="7619831" cy="428417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2501630-5A9C-5141-B4C6-B048F45D06F6}"/>
              </a:ext>
            </a:extLst>
          </p:cNvPr>
          <p:cNvSpPr txBox="1"/>
          <p:nvPr/>
        </p:nvSpPr>
        <p:spPr>
          <a:xfrm>
            <a:off x="8046938" y="853281"/>
            <a:ext cx="3495816" cy="1200329"/>
          </a:xfrm>
          <a:prstGeom prst="rect">
            <a:avLst/>
          </a:prstGeom>
          <a:noFill/>
        </p:spPr>
        <p:txBody>
          <a:bodyPr wrap="square" rtlCol="0">
            <a:spAutoFit/>
          </a:bodyPr>
          <a:lstStyle/>
          <a:p>
            <a:r>
              <a:rPr lang="en-US" b="1" dirty="0"/>
              <a:t>University of Notre Dame staff doing physics demonstration to Namibian high school pupils at ASP2018</a:t>
            </a:r>
          </a:p>
        </p:txBody>
      </p:sp>
    </p:spTree>
    <p:extLst>
      <p:ext uri="{BB962C8B-B14F-4D97-AF65-F5344CB8AC3E}">
        <p14:creationId xmlns:p14="http://schemas.microsoft.com/office/powerpoint/2010/main" val="20482722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6D408-6AC9-0648-AFAB-584941D7A7FF}"/>
              </a:ext>
            </a:extLst>
          </p:cNvPr>
          <p:cNvSpPr>
            <a:spLocks noGrp="1"/>
          </p:cNvSpPr>
          <p:nvPr>
            <p:ph type="title"/>
          </p:nvPr>
        </p:nvSpPr>
        <p:spPr>
          <a:xfrm>
            <a:off x="1612632" y="120165"/>
            <a:ext cx="9066179" cy="821649"/>
          </a:xfrm>
        </p:spPr>
        <p:txBody>
          <a:bodyPr>
            <a:normAutofit fontScale="90000"/>
          </a:bodyPr>
          <a:lstStyle/>
          <a:p>
            <a:r>
              <a:rPr lang="en-US" b="1" dirty="0"/>
              <a:t>Sponsorships for Student Participations</a:t>
            </a:r>
          </a:p>
        </p:txBody>
      </p:sp>
      <p:sp>
        <p:nvSpPr>
          <p:cNvPr id="4" name="Oval 3">
            <a:extLst>
              <a:ext uri="{FF2B5EF4-FFF2-40B4-BE49-F238E27FC236}">
                <a16:creationId xmlns:a16="http://schemas.microsoft.com/office/drawing/2014/main" id="{BE29BEFA-B7AC-0D4C-8ECD-99D734475138}"/>
              </a:ext>
            </a:extLst>
          </p:cNvPr>
          <p:cNvSpPr/>
          <p:nvPr/>
        </p:nvSpPr>
        <p:spPr>
          <a:xfrm>
            <a:off x="3373464" y="4339006"/>
            <a:ext cx="5321030" cy="2026739"/>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70C0"/>
                </a:solidFill>
              </a:rPr>
              <a:t>IOC</a:t>
            </a:r>
            <a:endParaRPr lang="en-US" b="1" dirty="0">
              <a:solidFill>
                <a:schemeClr val="tx1"/>
              </a:solidFill>
            </a:endParaRPr>
          </a:p>
          <a:p>
            <a:r>
              <a:rPr lang="en-US" b="1" i="1" dirty="0">
                <a:solidFill>
                  <a:schemeClr val="tx1"/>
                </a:solidFill>
              </a:rPr>
              <a:t>Writes Proposals, Requests for Supports</a:t>
            </a:r>
          </a:p>
          <a:p>
            <a:r>
              <a:rPr lang="en-US" b="1" i="1" dirty="0">
                <a:solidFill>
                  <a:schemeClr val="tx1"/>
                </a:solidFill>
              </a:rPr>
              <a:t>Produces Final Reports of Activities</a:t>
            </a:r>
          </a:p>
          <a:p>
            <a:r>
              <a:rPr lang="en-US" b="1" i="1" dirty="0">
                <a:solidFill>
                  <a:schemeClr val="accent6">
                    <a:lumMod val="75000"/>
                  </a:schemeClr>
                </a:solidFill>
              </a:rPr>
              <a:t>Seeking permanent financial backing</a:t>
            </a:r>
            <a:endParaRPr lang="en-US" b="1" dirty="0">
              <a:solidFill>
                <a:schemeClr val="accent6">
                  <a:lumMod val="75000"/>
                </a:schemeClr>
              </a:solidFill>
            </a:endParaRPr>
          </a:p>
        </p:txBody>
      </p:sp>
      <p:sp>
        <p:nvSpPr>
          <p:cNvPr id="7" name="Rectangle 6">
            <a:extLst>
              <a:ext uri="{FF2B5EF4-FFF2-40B4-BE49-F238E27FC236}">
                <a16:creationId xmlns:a16="http://schemas.microsoft.com/office/drawing/2014/main" id="{16D408EA-F18F-BC4C-80AC-989B9CA957FD}"/>
              </a:ext>
            </a:extLst>
          </p:cNvPr>
          <p:cNvSpPr/>
          <p:nvPr/>
        </p:nvSpPr>
        <p:spPr>
          <a:xfrm>
            <a:off x="3661378" y="929128"/>
            <a:ext cx="5515786" cy="40682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ASP2018 Sponsors In addition to USA DOE Labs (BNL) </a:t>
            </a:r>
          </a:p>
        </p:txBody>
      </p:sp>
      <p:sp>
        <p:nvSpPr>
          <p:cNvPr id="8" name="Snip Single Corner Rectangle 7">
            <a:extLst>
              <a:ext uri="{FF2B5EF4-FFF2-40B4-BE49-F238E27FC236}">
                <a16:creationId xmlns:a16="http://schemas.microsoft.com/office/drawing/2014/main" id="{2B3E4FD5-4106-EA46-B1CF-B16007A2868C}"/>
              </a:ext>
            </a:extLst>
          </p:cNvPr>
          <p:cNvSpPr/>
          <p:nvPr/>
        </p:nvSpPr>
        <p:spPr>
          <a:xfrm>
            <a:off x="8229600" y="4881179"/>
            <a:ext cx="3708000" cy="1572207"/>
          </a:xfrm>
          <a:prstGeom prst="snip1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70C0"/>
                </a:solidFill>
              </a:rPr>
              <a:t>Lecturers and Organizers Supported by External Sources - Significant</a:t>
            </a:r>
          </a:p>
          <a:p>
            <a:r>
              <a:rPr lang="en-US" b="1" dirty="0">
                <a:solidFill>
                  <a:schemeClr val="tx1"/>
                </a:solidFill>
              </a:rPr>
              <a:t>Support received then used to maximize student participation</a:t>
            </a:r>
          </a:p>
        </p:txBody>
      </p:sp>
      <p:sp>
        <p:nvSpPr>
          <p:cNvPr id="9" name="Snip Single Corner Rectangle 8">
            <a:extLst>
              <a:ext uri="{FF2B5EF4-FFF2-40B4-BE49-F238E27FC236}">
                <a16:creationId xmlns:a16="http://schemas.microsoft.com/office/drawing/2014/main" id="{E192A085-8A59-FF42-BF85-5FED9E7F9CE2}"/>
              </a:ext>
            </a:extLst>
          </p:cNvPr>
          <p:cNvSpPr/>
          <p:nvPr/>
        </p:nvSpPr>
        <p:spPr>
          <a:xfrm>
            <a:off x="758047" y="3775220"/>
            <a:ext cx="3005848" cy="2011546"/>
          </a:xfrm>
          <a:prstGeom prst="snip1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70C0"/>
                </a:solidFill>
              </a:rPr>
              <a:t>Host Country Support Significant</a:t>
            </a:r>
          </a:p>
          <a:p>
            <a:r>
              <a:rPr lang="en-US" b="1" dirty="0">
                <a:solidFill>
                  <a:schemeClr val="tx1"/>
                </a:solidFill>
              </a:rPr>
              <a:t>In-kind support</a:t>
            </a:r>
          </a:p>
          <a:p>
            <a:r>
              <a:rPr lang="en-US" b="1" dirty="0">
                <a:solidFill>
                  <a:schemeClr val="tx1"/>
                </a:solidFill>
              </a:rPr>
              <a:t>Direct Financial contributions</a:t>
            </a:r>
          </a:p>
          <a:p>
            <a:r>
              <a:rPr lang="en-US" b="1" dirty="0">
                <a:solidFill>
                  <a:schemeClr val="tx1"/>
                </a:solidFill>
              </a:rPr>
              <a:t>Human Resources toward ASP Organization</a:t>
            </a:r>
          </a:p>
        </p:txBody>
      </p:sp>
      <p:sp>
        <p:nvSpPr>
          <p:cNvPr id="11" name="Snip Single Corner Rectangle 10">
            <a:extLst>
              <a:ext uri="{FF2B5EF4-FFF2-40B4-BE49-F238E27FC236}">
                <a16:creationId xmlns:a16="http://schemas.microsoft.com/office/drawing/2014/main" id="{7A170147-8C4B-5449-9148-E86F84213DC2}"/>
              </a:ext>
            </a:extLst>
          </p:cNvPr>
          <p:cNvSpPr/>
          <p:nvPr/>
        </p:nvSpPr>
        <p:spPr>
          <a:xfrm>
            <a:off x="9420023" y="2874207"/>
            <a:ext cx="2639434" cy="1802026"/>
          </a:xfrm>
          <a:prstGeom prst="snip1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70C0"/>
                </a:solidFill>
              </a:rPr>
              <a:t>Fund Management</a:t>
            </a:r>
          </a:p>
          <a:p>
            <a:r>
              <a:rPr lang="en-US" b="1" dirty="0">
                <a:solidFill>
                  <a:schemeClr val="tx1"/>
                </a:solidFill>
              </a:rPr>
              <a:t>Funds centralized and managed by the South African Institute of Physics (SAIP)</a:t>
            </a:r>
          </a:p>
          <a:p>
            <a:endParaRPr lang="en-US" b="1" dirty="0">
              <a:solidFill>
                <a:srgbClr val="0070C0"/>
              </a:solidFill>
            </a:endParaRPr>
          </a:p>
        </p:txBody>
      </p:sp>
      <p:sp>
        <p:nvSpPr>
          <p:cNvPr id="13" name="Snip Single Corner Rectangle 12">
            <a:extLst>
              <a:ext uri="{FF2B5EF4-FFF2-40B4-BE49-F238E27FC236}">
                <a16:creationId xmlns:a16="http://schemas.microsoft.com/office/drawing/2014/main" id="{28855CCD-AE95-9147-93D0-28E6C850F585}"/>
              </a:ext>
            </a:extLst>
          </p:cNvPr>
          <p:cNvSpPr/>
          <p:nvPr/>
        </p:nvSpPr>
        <p:spPr>
          <a:xfrm>
            <a:off x="983407" y="1053800"/>
            <a:ext cx="2555128" cy="1465170"/>
          </a:xfrm>
          <a:prstGeom prst="snip1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70C0"/>
                </a:solidFill>
              </a:rPr>
              <a:t>ICTP Support major</a:t>
            </a:r>
          </a:p>
          <a:p>
            <a:r>
              <a:rPr lang="en-US" b="1" dirty="0">
                <a:solidFill>
                  <a:schemeClr val="tx1"/>
                </a:solidFill>
              </a:rPr>
              <a:t>Student participation</a:t>
            </a:r>
          </a:p>
          <a:p>
            <a:r>
              <a:rPr lang="en-US" b="1" dirty="0">
                <a:solidFill>
                  <a:schemeClr val="tx1"/>
                </a:solidFill>
              </a:rPr>
              <a:t>Management of application database</a:t>
            </a:r>
          </a:p>
          <a:p>
            <a:r>
              <a:rPr lang="en-US" b="1" dirty="0">
                <a:solidFill>
                  <a:schemeClr val="tx1"/>
                </a:solidFill>
              </a:rPr>
              <a:t>Arrange student travels</a:t>
            </a:r>
          </a:p>
        </p:txBody>
      </p:sp>
      <p:sp>
        <p:nvSpPr>
          <p:cNvPr id="14" name="Date Placeholder 13">
            <a:extLst>
              <a:ext uri="{FF2B5EF4-FFF2-40B4-BE49-F238E27FC236}">
                <a16:creationId xmlns:a16="http://schemas.microsoft.com/office/drawing/2014/main" id="{504DC192-8CB2-7B44-B36F-39E9080E3B96}"/>
              </a:ext>
            </a:extLst>
          </p:cNvPr>
          <p:cNvSpPr>
            <a:spLocks noGrp="1"/>
          </p:cNvSpPr>
          <p:nvPr>
            <p:ph type="dt" sz="half" idx="10"/>
          </p:nvPr>
        </p:nvSpPr>
        <p:spPr/>
        <p:txBody>
          <a:bodyPr/>
          <a:lstStyle/>
          <a:p>
            <a:fld id="{1C1E1C85-E214-5242-93C4-8ADA97FD347B}" type="datetime1">
              <a:rPr lang="en-US" smtClean="0"/>
              <a:t>6/20/19</a:t>
            </a:fld>
            <a:endParaRPr lang="en-US" dirty="0"/>
          </a:p>
        </p:txBody>
      </p:sp>
      <p:sp>
        <p:nvSpPr>
          <p:cNvPr id="15" name="Footer Placeholder 14">
            <a:extLst>
              <a:ext uri="{FF2B5EF4-FFF2-40B4-BE49-F238E27FC236}">
                <a16:creationId xmlns:a16="http://schemas.microsoft.com/office/drawing/2014/main" id="{30CFB3C7-4302-4C47-867F-0AAE5F9534F3}"/>
              </a:ext>
            </a:extLst>
          </p:cNvPr>
          <p:cNvSpPr>
            <a:spLocks noGrp="1"/>
          </p:cNvSpPr>
          <p:nvPr>
            <p:ph type="ftr" sz="quarter" idx="11"/>
          </p:nvPr>
        </p:nvSpPr>
        <p:spPr/>
        <p:txBody>
          <a:bodyPr/>
          <a:lstStyle/>
          <a:p>
            <a:r>
              <a:rPr lang="en-US"/>
              <a:t>At BNL  by Dr. Kétévi Assamagan</a:t>
            </a:r>
            <a:endParaRPr lang="en-US" dirty="0"/>
          </a:p>
        </p:txBody>
      </p:sp>
      <p:sp>
        <p:nvSpPr>
          <p:cNvPr id="16" name="Slide Number Placeholder 15">
            <a:extLst>
              <a:ext uri="{FF2B5EF4-FFF2-40B4-BE49-F238E27FC236}">
                <a16:creationId xmlns:a16="http://schemas.microsoft.com/office/drawing/2014/main" id="{D1116446-5ADC-B748-9C18-FC49A02C5952}"/>
              </a:ext>
            </a:extLst>
          </p:cNvPr>
          <p:cNvSpPr>
            <a:spLocks noGrp="1"/>
          </p:cNvSpPr>
          <p:nvPr>
            <p:ph type="sldNum" sz="quarter" idx="12"/>
          </p:nvPr>
        </p:nvSpPr>
        <p:spPr/>
        <p:txBody>
          <a:bodyPr/>
          <a:lstStyle/>
          <a:p>
            <a:fld id="{434003B9-444F-6246-9C14-ED94BAE78043}" type="slidenum">
              <a:rPr lang="en-US" smtClean="0"/>
              <a:t>59</a:t>
            </a:fld>
            <a:endParaRPr lang="en-US"/>
          </a:p>
        </p:txBody>
      </p:sp>
      <p:sp>
        <p:nvSpPr>
          <p:cNvPr id="18" name="Snip Single Corner Rectangle 17">
            <a:extLst>
              <a:ext uri="{FF2B5EF4-FFF2-40B4-BE49-F238E27FC236}">
                <a16:creationId xmlns:a16="http://schemas.microsoft.com/office/drawing/2014/main" id="{CD903055-D420-7140-A635-E6AC59519A4B}"/>
              </a:ext>
            </a:extLst>
          </p:cNvPr>
          <p:cNvSpPr/>
          <p:nvPr/>
        </p:nvSpPr>
        <p:spPr>
          <a:xfrm>
            <a:off x="9420023" y="891152"/>
            <a:ext cx="2517577" cy="1790466"/>
          </a:xfrm>
          <a:prstGeom prst="snip1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70C0"/>
                </a:solidFill>
              </a:rPr>
              <a:t>African Contributors:</a:t>
            </a:r>
          </a:p>
          <a:p>
            <a:r>
              <a:rPr lang="en-US" b="1" dirty="0">
                <a:solidFill>
                  <a:schemeClr val="accent6">
                    <a:lumMod val="75000"/>
                  </a:schemeClr>
                </a:solidFill>
              </a:rPr>
              <a:t>- Namibia</a:t>
            </a:r>
          </a:p>
          <a:p>
            <a:r>
              <a:rPr lang="en-US" b="1" dirty="0">
                <a:solidFill>
                  <a:schemeClr val="accent6">
                    <a:lumMod val="75000"/>
                  </a:schemeClr>
                </a:solidFill>
              </a:rPr>
              <a:t>- SA DST/NRF</a:t>
            </a:r>
          </a:p>
          <a:p>
            <a:r>
              <a:rPr lang="en-US" b="1" dirty="0">
                <a:solidFill>
                  <a:schemeClr val="accent6">
                    <a:lumMod val="75000"/>
                  </a:schemeClr>
                </a:solidFill>
              </a:rPr>
              <a:t>- IUCEA</a:t>
            </a:r>
          </a:p>
          <a:p>
            <a:r>
              <a:rPr lang="en-US" b="1" dirty="0">
                <a:solidFill>
                  <a:srgbClr val="0070C0"/>
                </a:solidFill>
              </a:rPr>
              <a:t>Integrated: ~40% ASP2018 budget</a:t>
            </a:r>
          </a:p>
        </p:txBody>
      </p:sp>
      <p:pic>
        <p:nvPicPr>
          <p:cNvPr id="20" name="Picture 19">
            <a:extLst>
              <a:ext uri="{FF2B5EF4-FFF2-40B4-BE49-F238E27FC236}">
                <a16:creationId xmlns:a16="http://schemas.microsoft.com/office/drawing/2014/main" id="{9DFD5228-F1A6-264F-8F0D-5FE837737B6D}"/>
              </a:ext>
            </a:extLst>
          </p:cNvPr>
          <p:cNvPicPr>
            <a:picLocks noChangeAspect="1"/>
          </p:cNvPicPr>
          <p:nvPr/>
        </p:nvPicPr>
        <p:blipFill>
          <a:blip r:embed="rId2"/>
          <a:stretch>
            <a:fillRect/>
          </a:stretch>
        </p:blipFill>
        <p:spPr>
          <a:xfrm>
            <a:off x="3661378" y="1409924"/>
            <a:ext cx="5513016" cy="2750396"/>
          </a:xfrm>
          <a:prstGeom prst="rect">
            <a:avLst/>
          </a:prstGeom>
        </p:spPr>
      </p:pic>
      <p:pic>
        <p:nvPicPr>
          <p:cNvPr id="5" name="Picture 4">
            <a:extLst>
              <a:ext uri="{FF2B5EF4-FFF2-40B4-BE49-F238E27FC236}">
                <a16:creationId xmlns:a16="http://schemas.microsoft.com/office/drawing/2014/main" id="{5B63FC6C-60F0-974B-9AB4-365BE1DB3B42}"/>
              </a:ext>
            </a:extLst>
          </p:cNvPr>
          <p:cNvPicPr>
            <a:picLocks noChangeAspect="1"/>
          </p:cNvPicPr>
          <p:nvPr/>
        </p:nvPicPr>
        <p:blipFill>
          <a:blip r:embed="rId3"/>
          <a:stretch>
            <a:fillRect/>
          </a:stretch>
        </p:blipFill>
        <p:spPr>
          <a:xfrm>
            <a:off x="8153360" y="1413868"/>
            <a:ext cx="1020977" cy="835345"/>
          </a:xfrm>
          <a:prstGeom prst="rect">
            <a:avLst/>
          </a:prstGeom>
        </p:spPr>
      </p:pic>
    </p:spTree>
    <p:extLst>
      <p:ext uri="{BB962C8B-B14F-4D97-AF65-F5344CB8AC3E}">
        <p14:creationId xmlns:p14="http://schemas.microsoft.com/office/powerpoint/2010/main" val="2248914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4"/>
          <p:cNvPicPr>
            <a:picLocks noChangeAspect="1" noChangeArrowheads="1"/>
          </p:cNvPicPr>
          <p:nvPr/>
        </p:nvPicPr>
        <p:blipFill>
          <a:blip r:embed="rId3"/>
          <a:srcRect/>
          <a:stretch>
            <a:fillRect/>
          </a:stretch>
        </p:blipFill>
        <p:spPr bwMode="auto">
          <a:xfrm>
            <a:off x="1752600" y="2252663"/>
            <a:ext cx="4800600" cy="4413250"/>
          </a:xfrm>
          <a:prstGeom prst="rect">
            <a:avLst/>
          </a:prstGeom>
          <a:noFill/>
          <a:ln w="9525">
            <a:solidFill>
              <a:schemeClr val="bg1"/>
            </a:solidFill>
            <a:miter lim="800000"/>
            <a:headEnd/>
            <a:tailEnd/>
          </a:ln>
        </p:spPr>
      </p:pic>
      <p:sp>
        <p:nvSpPr>
          <p:cNvPr id="15364" name="Text Box 5"/>
          <p:cNvSpPr txBox="1">
            <a:spLocks noChangeArrowheads="1"/>
          </p:cNvSpPr>
          <p:nvPr/>
        </p:nvSpPr>
        <p:spPr bwMode="auto">
          <a:xfrm>
            <a:off x="1524001" y="1"/>
            <a:ext cx="7348807" cy="954107"/>
          </a:xfrm>
          <a:prstGeom prst="rect">
            <a:avLst/>
          </a:prstGeom>
          <a:noFill/>
          <a:ln w="9525">
            <a:noFill/>
            <a:miter lim="800000"/>
            <a:headEnd/>
            <a:tailEnd/>
          </a:ln>
        </p:spPr>
        <p:txBody>
          <a:bodyPr wrap="none">
            <a:prstTxWarp prst="textNoShape">
              <a:avLst/>
            </a:prstTxWarp>
            <a:spAutoFit/>
          </a:bodyPr>
          <a:lstStyle/>
          <a:p>
            <a:r>
              <a:rPr lang="en-US" sz="2800" b="1" i="1" dirty="0">
                <a:solidFill>
                  <a:srgbClr val="C00000"/>
                </a:solidFill>
              </a:rPr>
              <a:t>A most basic question is why particles (and</a:t>
            </a:r>
          </a:p>
          <a:p>
            <a:r>
              <a:rPr lang="en-US" sz="2800" b="1" i="1" dirty="0">
                <a:solidFill>
                  <a:srgbClr val="C00000"/>
                </a:solidFill>
              </a:rPr>
              <a:t>matter) have masses (and so different masses)</a:t>
            </a:r>
          </a:p>
        </p:txBody>
      </p:sp>
      <p:sp>
        <p:nvSpPr>
          <p:cNvPr id="15365" name="Rectangle 7"/>
          <p:cNvSpPr>
            <a:spLocks noChangeArrowheads="1"/>
          </p:cNvSpPr>
          <p:nvPr/>
        </p:nvSpPr>
        <p:spPr bwMode="auto">
          <a:xfrm>
            <a:off x="2667000" y="5029200"/>
            <a:ext cx="1828800" cy="304800"/>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GB"/>
          </a:p>
        </p:txBody>
      </p:sp>
      <p:pic>
        <p:nvPicPr>
          <p:cNvPr id="15366" name="Picture 8" descr="higgs"/>
          <p:cNvPicPr>
            <a:picLocks noChangeAspect="1" noChangeArrowheads="1"/>
          </p:cNvPicPr>
          <p:nvPr/>
        </p:nvPicPr>
        <p:blipFill>
          <a:blip r:embed="rId4"/>
          <a:srcRect/>
          <a:stretch>
            <a:fillRect/>
          </a:stretch>
        </p:blipFill>
        <p:spPr bwMode="auto">
          <a:xfrm>
            <a:off x="8429626" y="228601"/>
            <a:ext cx="2238375" cy="2074863"/>
          </a:xfrm>
          <a:prstGeom prst="rect">
            <a:avLst/>
          </a:prstGeom>
          <a:noFill/>
          <a:ln w="9525">
            <a:noFill/>
            <a:miter lim="800000"/>
            <a:headEnd/>
            <a:tailEnd/>
          </a:ln>
        </p:spPr>
      </p:pic>
      <p:sp>
        <p:nvSpPr>
          <p:cNvPr id="15367" name="Text Box 9"/>
          <p:cNvSpPr txBox="1">
            <a:spLocks noChangeArrowheads="1"/>
          </p:cNvSpPr>
          <p:nvPr/>
        </p:nvSpPr>
        <p:spPr bwMode="auto">
          <a:xfrm>
            <a:off x="1524001" y="918469"/>
            <a:ext cx="7173521" cy="1384995"/>
          </a:xfrm>
          <a:prstGeom prst="rect">
            <a:avLst/>
          </a:prstGeom>
          <a:noFill/>
          <a:ln w="9525">
            <a:noFill/>
            <a:miter lim="800000"/>
            <a:headEnd/>
            <a:tailEnd/>
          </a:ln>
        </p:spPr>
        <p:txBody>
          <a:bodyPr wrap="square">
            <a:prstTxWarp prst="textNoShape">
              <a:avLst/>
            </a:prstTxWarp>
            <a:spAutoFit/>
          </a:bodyPr>
          <a:lstStyle/>
          <a:p>
            <a:r>
              <a:rPr lang="en-US" sz="2800" b="1" dirty="0">
                <a:solidFill>
                  <a:srgbClr val="008000"/>
                </a:solidFill>
              </a:rPr>
              <a:t>The ‘Higgs mechanism’ solves the mass mystery. Predicts a new particle, the Higgs boson, discovered in 2012</a:t>
            </a:r>
          </a:p>
        </p:txBody>
      </p:sp>
      <p:sp>
        <p:nvSpPr>
          <p:cNvPr id="15368" name="Text Box 10"/>
          <p:cNvSpPr txBox="1">
            <a:spLocks noChangeArrowheads="1"/>
          </p:cNvSpPr>
          <p:nvPr/>
        </p:nvSpPr>
        <p:spPr bwMode="auto">
          <a:xfrm>
            <a:off x="8854234" y="76171"/>
            <a:ext cx="1649619" cy="461665"/>
          </a:xfrm>
          <a:prstGeom prst="rect">
            <a:avLst/>
          </a:prstGeom>
          <a:noFill/>
          <a:ln w="9525">
            <a:noFill/>
            <a:miter lim="800000"/>
            <a:headEnd/>
            <a:tailEnd/>
          </a:ln>
        </p:spPr>
        <p:txBody>
          <a:bodyPr wrap="none">
            <a:prstTxWarp prst="textNoShape">
              <a:avLst/>
            </a:prstTxWarp>
            <a:spAutoFit/>
          </a:bodyPr>
          <a:lstStyle/>
          <a:p>
            <a:r>
              <a:rPr lang="en-US" sz="2400" b="1" dirty="0">
                <a:solidFill>
                  <a:srgbClr val="000090"/>
                </a:solidFill>
              </a:rPr>
              <a:t>Peter Higgs</a:t>
            </a:r>
          </a:p>
        </p:txBody>
      </p:sp>
      <p:sp>
        <p:nvSpPr>
          <p:cNvPr id="15369" name="Text Box 11"/>
          <p:cNvSpPr txBox="1">
            <a:spLocks noChangeArrowheads="1"/>
          </p:cNvSpPr>
          <p:nvPr/>
        </p:nvSpPr>
        <p:spPr bwMode="auto">
          <a:xfrm>
            <a:off x="6444490" y="2604550"/>
            <a:ext cx="4223510" cy="1631216"/>
          </a:xfrm>
          <a:prstGeom prst="rect">
            <a:avLst/>
          </a:prstGeom>
          <a:noFill/>
          <a:ln w="9525">
            <a:noFill/>
            <a:miter lim="800000"/>
            <a:headEnd/>
            <a:tailEnd/>
          </a:ln>
        </p:spPr>
        <p:txBody>
          <a:bodyPr wrap="square">
            <a:prstTxWarp prst="textNoShape">
              <a:avLst/>
            </a:prstTxWarp>
            <a:spAutoFit/>
          </a:bodyPr>
          <a:lstStyle/>
          <a:p>
            <a:r>
              <a:rPr lang="en-US" sz="2000" b="1" dirty="0">
                <a:solidFill>
                  <a:srgbClr val="C00000"/>
                </a:solidFill>
              </a:rPr>
              <a:t>The Higgs (H) particle has been searched for since decades at accelerators, and found in 2012</a:t>
            </a:r>
          </a:p>
          <a:p>
            <a:r>
              <a:rPr lang="en-US" sz="2000" b="1" dirty="0">
                <a:solidFill>
                  <a:srgbClr val="008000"/>
                </a:solidFill>
              </a:rPr>
              <a:t>Announced on July 4, 2012 is the Higgs boson</a:t>
            </a:r>
          </a:p>
        </p:txBody>
      </p:sp>
      <p:pic>
        <p:nvPicPr>
          <p:cNvPr id="15370" name="Picture 9" descr="Englert.0712006_01-A4-at-144-dpi.jpg"/>
          <p:cNvPicPr>
            <a:picLocks noChangeAspect="1"/>
          </p:cNvPicPr>
          <p:nvPr/>
        </p:nvPicPr>
        <p:blipFill>
          <a:blip r:embed="rId5"/>
          <a:srcRect/>
          <a:stretch>
            <a:fillRect/>
          </a:stretch>
        </p:blipFill>
        <p:spPr bwMode="auto">
          <a:xfrm>
            <a:off x="7773988" y="4876800"/>
            <a:ext cx="2665412" cy="1784350"/>
          </a:xfrm>
          <a:prstGeom prst="rect">
            <a:avLst/>
          </a:prstGeom>
          <a:noFill/>
          <a:ln w="9525">
            <a:noFill/>
            <a:miter lim="800000"/>
            <a:headEnd/>
            <a:tailEnd/>
          </a:ln>
        </p:spPr>
      </p:pic>
      <p:sp>
        <p:nvSpPr>
          <p:cNvPr id="15371" name="Text Box 10"/>
          <p:cNvSpPr txBox="1">
            <a:spLocks noChangeArrowheads="1"/>
          </p:cNvSpPr>
          <p:nvPr/>
        </p:nvSpPr>
        <p:spPr bwMode="auto">
          <a:xfrm>
            <a:off x="6740588" y="5525354"/>
            <a:ext cx="1280222" cy="830997"/>
          </a:xfrm>
          <a:prstGeom prst="rect">
            <a:avLst/>
          </a:prstGeom>
          <a:noFill/>
          <a:ln w="9525">
            <a:noFill/>
            <a:miter lim="800000"/>
            <a:headEnd/>
            <a:tailEnd/>
          </a:ln>
        </p:spPr>
        <p:txBody>
          <a:bodyPr wrap="none">
            <a:prstTxWarp prst="textNoShape">
              <a:avLst/>
            </a:prstTxWarp>
            <a:spAutoFit/>
          </a:bodyPr>
          <a:lstStyle/>
          <a:p>
            <a:r>
              <a:rPr lang="en-US" sz="2400" b="1" dirty="0">
                <a:solidFill>
                  <a:srgbClr val="000090"/>
                </a:solidFill>
              </a:rPr>
              <a:t>Francois</a:t>
            </a:r>
          </a:p>
          <a:p>
            <a:r>
              <a:rPr lang="en-US" sz="2400" b="1" dirty="0" err="1">
                <a:solidFill>
                  <a:srgbClr val="000090"/>
                </a:solidFill>
              </a:rPr>
              <a:t>Englert</a:t>
            </a:r>
            <a:endParaRPr lang="en-US" sz="2400" b="1" dirty="0">
              <a:solidFill>
                <a:srgbClr val="000090"/>
              </a:solidFill>
            </a:endParaRPr>
          </a:p>
        </p:txBody>
      </p:sp>
      <p:sp>
        <p:nvSpPr>
          <p:cNvPr id="17" name="Slide Number Placeholder 16"/>
          <p:cNvSpPr>
            <a:spLocks noGrp="1"/>
          </p:cNvSpPr>
          <p:nvPr>
            <p:ph type="sldNum" sz="quarter" idx="12"/>
          </p:nvPr>
        </p:nvSpPr>
        <p:spPr/>
        <p:txBody>
          <a:bodyPr/>
          <a:lstStyle/>
          <a:p>
            <a:fld id="{8DFCB2BA-BEF8-3449-99D4-BD0C583CF196}" type="slidenum">
              <a:rPr lang="en-US" smtClean="0"/>
              <a:pPr/>
              <a:t>6</a:t>
            </a:fld>
            <a:endParaRPr lang="en-US"/>
          </a:p>
        </p:txBody>
      </p:sp>
      <p:sp>
        <p:nvSpPr>
          <p:cNvPr id="18" name="Footer Placeholder 17"/>
          <p:cNvSpPr>
            <a:spLocks noGrp="1"/>
          </p:cNvSpPr>
          <p:nvPr>
            <p:ph type="ftr" sz="quarter" idx="11"/>
          </p:nvPr>
        </p:nvSpPr>
        <p:spPr/>
        <p:txBody>
          <a:bodyPr/>
          <a:lstStyle/>
          <a:p>
            <a:r>
              <a:rPr lang="en-US"/>
              <a:t>At BNL  by Dr. Kétévi Assamagan</a:t>
            </a:r>
            <a:endParaRPr lang="en-US" dirty="0"/>
          </a:p>
        </p:txBody>
      </p:sp>
      <p:sp>
        <p:nvSpPr>
          <p:cNvPr id="13" name="Date Placeholder 12"/>
          <p:cNvSpPr>
            <a:spLocks noGrp="1"/>
          </p:cNvSpPr>
          <p:nvPr>
            <p:ph type="dt" sz="half" idx="10"/>
          </p:nvPr>
        </p:nvSpPr>
        <p:spPr/>
        <p:txBody>
          <a:bodyPr/>
          <a:lstStyle/>
          <a:p>
            <a:fld id="{5F033264-DC28-E94C-82A1-C0C6AE7899A4}" type="datetime1">
              <a:rPr lang="en-US" smtClean="0"/>
              <a:t>6/20/19</a:t>
            </a:fld>
            <a:endParaRPr lang="en-US"/>
          </a:p>
        </p:txBody>
      </p:sp>
    </p:spTree>
    <p:extLst>
      <p:ext uri="{BB962C8B-B14F-4D97-AF65-F5344CB8AC3E}">
        <p14:creationId xmlns:p14="http://schemas.microsoft.com/office/powerpoint/2010/main" val="27444222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43C4F-56A4-9543-8ADE-87AC6F59C07F}"/>
              </a:ext>
            </a:extLst>
          </p:cNvPr>
          <p:cNvSpPr>
            <a:spLocks noGrp="1"/>
          </p:cNvSpPr>
          <p:nvPr>
            <p:ph type="title"/>
          </p:nvPr>
        </p:nvSpPr>
        <p:spPr>
          <a:xfrm>
            <a:off x="838200" y="198870"/>
            <a:ext cx="10515600" cy="438439"/>
          </a:xfrm>
        </p:spPr>
        <p:txBody>
          <a:bodyPr>
            <a:normAutofit fontScale="90000"/>
          </a:bodyPr>
          <a:lstStyle/>
          <a:p>
            <a:r>
              <a:rPr lang="en-US" dirty="0"/>
              <a:t>Video Clips and Interview</a:t>
            </a:r>
          </a:p>
        </p:txBody>
      </p:sp>
      <p:sp>
        <p:nvSpPr>
          <p:cNvPr id="3" name="Content Placeholder 2">
            <a:extLst>
              <a:ext uri="{FF2B5EF4-FFF2-40B4-BE49-F238E27FC236}">
                <a16:creationId xmlns:a16="http://schemas.microsoft.com/office/drawing/2014/main" id="{BBF2B97C-7F12-7741-9FB0-1108E90C5D75}"/>
              </a:ext>
            </a:extLst>
          </p:cNvPr>
          <p:cNvSpPr>
            <a:spLocks noGrp="1"/>
          </p:cNvSpPr>
          <p:nvPr>
            <p:ph idx="1"/>
          </p:nvPr>
        </p:nvSpPr>
        <p:spPr>
          <a:xfrm>
            <a:off x="1664466" y="1649354"/>
            <a:ext cx="9506639" cy="2995757"/>
          </a:xfrm>
        </p:spPr>
        <p:txBody>
          <a:bodyPr>
            <a:noAutofit/>
          </a:bodyPr>
          <a:lstStyle/>
          <a:p>
            <a:r>
              <a:rPr lang="en-US" sz="2800" dirty="0"/>
              <a:t>Video clips of ASP2012 in Ghana</a:t>
            </a:r>
          </a:p>
          <a:p>
            <a:pPr lvl="1"/>
            <a:r>
              <a:rPr lang="en-US" sz="2800" u="sng" dirty="0">
                <a:hlinkClick r:id="rId2"/>
              </a:rPr>
              <a:t>https://videos.cern.ch/record/1472184</a:t>
            </a:r>
            <a:endParaRPr lang="en-US" sz="2800" u="sng" dirty="0"/>
          </a:p>
          <a:p>
            <a:pPr lvl="1"/>
            <a:endParaRPr lang="en-US" sz="2800" dirty="0"/>
          </a:p>
          <a:p>
            <a:pPr marL="457200" lvl="1" indent="0">
              <a:buNone/>
            </a:pPr>
            <a:endParaRPr lang="en-US" sz="2800" dirty="0"/>
          </a:p>
          <a:p>
            <a:r>
              <a:rPr lang="en-US" sz="2800" dirty="0"/>
              <a:t>Recent Interview by the Voice Of America</a:t>
            </a:r>
          </a:p>
          <a:p>
            <a:pPr lvl="1"/>
            <a:r>
              <a:rPr lang="en-US" sz="2800" dirty="0">
                <a:hlinkClick r:id="rId3"/>
              </a:rPr>
              <a:t>https://www.africanschoolofphysics.org/voiceofamerica-interview/</a:t>
            </a:r>
            <a:endParaRPr lang="en-US" sz="2800" dirty="0"/>
          </a:p>
          <a:p>
            <a:pPr marL="457200" lvl="1" indent="0">
              <a:buNone/>
            </a:pPr>
            <a:endParaRPr lang="en-US" sz="2800" dirty="0"/>
          </a:p>
          <a:p>
            <a:pPr lvl="1"/>
            <a:endParaRPr lang="en-US" sz="2800" dirty="0"/>
          </a:p>
        </p:txBody>
      </p:sp>
      <p:sp>
        <p:nvSpPr>
          <p:cNvPr id="4" name="Date Placeholder 3">
            <a:extLst>
              <a:ext uri="{FF2B5EF4-FFF2-40B4-BE49-F238E27FC236}">
                <a16:creationId xmlns:a16="http://schemas.microsoft.com/office/drawing/2014/main" id="{E8CA6335-3DE7-694E-85F2-D8B9A6042030}"/>
              </a:ext>
            </a:extLst>
          </p:cNvPr>
          <p:cNvSpPr>
            <a:spLocks noGrp="1"/>
          </p:cNvSpPr>
          <p:nvPr>
            <p:ph type="dt" sz="half" idx="10"/>
          </p:nvPr>
        </p:nvSpPr>
        <p:spPr/>
        <p:txBody>
          <a:bodyPr/>
          <a:lstStyle/>
          <a:p>
            <a:fld id="{D44C0067-1BD2-444F-BB03-90FE38DF1CF2}" type="datetime1">
              <a:rPr lang="en-US" smtClean="0"/>
              <a:t>6/20/19</a:t>
            </a:fld>
            <a:endParaRPr lang="en-US"/>
          </a:p>
        </p:txBody>
      </p:sp>
      <p:sp>
        <p:nvSpPr>
          <p:cNvPr id="5" name="Footer Placeholder 4">
            <a:extLst>
              <a:ext uri="{FF2B5EF4-FFF2-40B4-BE49-F238E27FC236}">
                <a16:creationId xmlns:a16="http://schemas.microsoft.com/office/drawing/2014/main" id="{7BC828AB-0E49-D249-A7DC-BA48B0B4A9A8}"/>
              </a:ext>
            </a:extLst>
          </p:cNvPr>
          <p:cNvSpPr>
            <a:spLocks noGrp="1"/>
          </p:cNvSpPr>
          <p:nvPr>
            <p:ph type="ftr" sz="quarter" idx="11"/>
          </p:nvPr>
        </p:nvSpPr>
        <p:spPr/>
        <p:txBody>
          <a:bodyPr/>
          <a:lstStyle/>
          <a:p>
            <a:r>
              <a:rPr lang="en-US"/>
              <a:t>At BNL  by Dr. Kétévi Assamagan</a:t>
            </a:r>
          </a:p>
        </p:txBody>
      </p:sp>
      <p:sp>
        <p:nvSpPr>
          <p:cNvPr id="6" name="Slide Number Placeholder 5">
            <a:extLst>
              <a:ext uri="{FF2B5EF4-FFF2-40B4-BE49-F238E27FC236}">
                <a16:creationId xmlns:a16="http://schemas.microsoft.com/office/drawing/2014/main" id="{083E14FD-B157-2F43-9E7B-F6B38C9B91D3}"/>
              </a:ext>
            </a:extLst>
          </p:cNvPr>
          <p:cNvSpPr>
            <a:spLocks noGrp="1"/>
          </p:cNvSpPr>
          <p:nvPr>
            <p:ph type="sldNum" sz="quarter" idx="12"/>
          </p:nvPr>
        </p:nvSpPr>
        <p:spPr/>
        <p:txBody>
          <a:bodyPr/>
          <a:lstStyle/>
          <a:p>
            <a:fld id="{434003B9-444F-6246-9C14-ED94BAE78043}" type="slidenum">
              <a:rPr lang="en-US" smtClean="0"/>
              <a:t>60</a:t>
            </a:fld>
            <a:endParaRPr lang="en-US"/>
          </a:p>
        </p:txBody>
      </p:sp>
    </p:spTree>
    <p:extLst>
      <p:ext uri="{BB962C8B-B14F-4D97-AF65-F5344CB8AC3E}">
        <p14:creationId xmlns:p14="http://schemas.microsoft.com/office/powerpoint/2010/main" val="24186805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07B17-7C30-7948-97F3-A333A5379C46}"/>
              </a:ext>
            </a:extLst>
          </p:cNvPr>
          <p:cNvSpPr>
            <a:spLocks noGrp="1"/>
          </p:cNvSpPr>
          <p:nvPr>
            <p:ph type="title"/>
          </p:nvPr>
        </p:nvSpPr>
        <p:spPr>
          <a:xfrm>
            <a:off x="838200" y="157736"/>
            <a:ext cx="10515600" cy="690677"/>
          </a:xfrm>
        </p:spPr>
        <p:txBody>
          <a:bodyPr>
            <a:normAutofit/>
          </a:bodyPr>
          <a:lstStyle/>
          <a:p>
            <a:r>
              <a:rPr lang="en-US" dirty="0"/>
              <a:t>Conclusions</a:t>
            </a:r>
          </a:p>
        </p:txBody>
      </p:sp>
      <p:sp>
        <p:nvSpPr>
          <p:cNvPr id="4" name="Content Placeholder 2">
            <a:extLst>
              <a:ext uri="{FF2B5EF4-FFF2-40B4-BE49-F238E27FC236}">
                <a16:creationId xmlns:a16="http://schemas.microsoft.com/office/drawing/2014/main" id="{558C7392-7F40-D549-9925-38FDEF396773}"/>
              </a:ext>
            </a:extLst>
          </p:cNvPr>
          <p:cNvSpPr>
            <a:spLocks noGrp="1"/>
          </p:cNvSpPr>
          <p:nvPr>
            <p:ph idx="1"/>
          </p:nvPr>
        </p:nvSpPr>
        <p:spPr>
          <a:xfrm>
            <a:off x="838200" y="955617"/>
            <a:ext cx="10027024" cy="4611465"/>
          </a:xfrm>
        </p:spPr>
        <p:txBody>
          <a:bodyPr>
            <a:normAutofit/>
          </a:bodyPr>
          <a:lstStyle/>
          <a:p>
            <a:pPr marL="514350" indent="-514350">
              <a:buFont typeface="+mj-lt"/>
              <a:buAutoNum type="arabicPeriod"/>
            </a:pPr>
            <a:r>
              <a:rPr lang="en-US" b="1" dirty="0"/>
              <a:t>BNL is playing a significant role in various Higgs BSM searches </a:t>
            </a:r>
          </a:p>
          <a:p>
            <a:pPr lvl="1"/>
            <a:r>
              <a:rPr lang="en-US" b="1" dirty="0">
                <a:solidFill>
                  <a:schemeClr val="accent1"/>
                </a:solidFill>
              </a:rPr>
              <a:t>Search for dark sector states in the decays of the Higgs boson</a:t>
            </a:r>
          </a:p>
          <a:p>
            <a:pPr lvl="2"/>
            <a:r>
              <a:rPr lang="en-US" b="1" dirty="0">
                <a:solidFill>
                  <a:srgbClr val="0070C0"/>
                </a:solidFill>
              </a:rPr>
              <a:t>Higgs boson decays to Invisible particles and interpretation for Dark Matter. Using Higgs production in association with a vector boson or in the vector-boson-fusion channel, and their combination</a:t>
            </a:r>
          </a:p>
          <a:p>
            <a:pPr lvl="2"/>
            <a:r>
              <a:rPr lang="en-US" b="1" dirty="0">
                <a:solidFill>
                  <a:srgbClr val="0070C0"/>
                </a:solidFill>
              </a:rPr>
              <a:t>Search for dark vector bosons in H </a:t>
            </a:r>
            <a:r>
              <a:rPr lang="en-US" b="1" dirty="0">
                <a:solidFill>
                  <a:srgbClr val="0070C0"/>
                </a:solidFill>
                <a:sym typeface="Wingdings" pitchFamily="2" charset="2"/>
              </a:rPr>
              <a:t> 4l events: Search for H  4l events not associated to the SM H  ZZ* 4l</a:t>
            </a:r>
          </a:p>
          <a:p>
            <a:pPr lvl="1"/>
            <a:r>
              <a:rPr lang="en-US" b="1" dirty="0">
                <a:solidFill>
                  <a:schemeClr val="accent1"/>
                </a:solidFill>
                <a:sym typeface="Wingdings" pitchFamily="2" charset="2"/>
              </a:rPr>
              <a:t>Dark Interactions Workshops – organized by BNL biennially. </a:t>
            </a:r>
            <a:r>
              <a:rPr lang="en-US" b="1" dirty="0">
                <a:solidFill>
                  <a:schemeClr val="accent1"/>
                </a:solidFill>
              </a:rPr>
              <a:t>To review and discuss the status and future of the searches for dark sector states, their implications for the mystery of Dark Matter, and new associated theoretical developments</a:t>
            </a:r>
          </a:p>
          <a:p>
            <a:pPr marL="514350" indent="-514350">
              <a:buFont typeface="+mj-lt"/>
              <a:buAutoNum type="arabicPeriod"/>
            </a:pPr>
            <a:r>
              <a:rPr lang="en-US" b="1" dirty="0"/>
              <a:t>BNL also </a:t>
            </a:r>
            <a:r>
              <a:rPr lang="en-US" b="1"/>
              <a:t>has significant contributions </a:t>
            </a:r>
            <a:r>
              <a:rPr lang="en-US" b="1" dirty="0"/>
              <a:t>to international outreach</a:t>
            </a:r>
          </a:p>
          <a:p>
            <a:pPr lvl="1"/>
            <a:r>
              <a:rPr lang="en-US" b="1" dirty="0">
                <a:solidFill>
                  <a:schemeClr val="accent1"/>
                </a:solidFill>
              </a:rPr>
              <a:t>One example is the African School of Physics</a:t>
            </a:r>
            <a:endParaRPr lang="en-US" b="1" dirty="0">
              <a:solidFill>
                <a:schemeClr val="accent6"/>
              </a:solidFill>
            </a:endParaRPr>
          </a:p>
        </p:txBody>
      </p:sp>
      <p:sp>
        <p:nvSpPr>
          <p:cNvPr id="3" name="Slide Number Placeholder 2">
            <a:extLst>
              <a:ext uri="{FF2B5EF4-FFF2-40B4-BE49-F238E27FC236}">
                <a16:creationId xmlns:a16="http://schemas.microsoft.com/office/drawing/2014/main" id="{9E5D0381-588A-EC43-97E8-E866D98630C4}"/>
              </a:ext>
            </a:extLst>
          </p:cNvPr>
          <p:cNvSpPr>
            <a:spLocks noGrp="1"/>
          </p:cNvSpPr>
          <p:nvPr>
            <p:ph type="sldNum" sz="quarter" idx="12"/>
          </p:nvPr>
        </p:nvSpPr>
        <p:spPr/>
        <p:txBody>
          <a:bodyPr/>
          <a:lstStyle/>
          <a:p>
            <a:fld id="{DDA0A0FA-6CEC-2248-8F01-119C2D9E70A4}" type="slidenum">
              <a:rPr lang="en-US" smtClean="0"/>
              <a:t>61</a:t>
            </a:fld>
            <a:endParaRPr lang="en-US"/>
          </a:p>
        </p:txBody>
      </p:sp>
      <p:sp>
        <p:nvSpPr>
          <p:cNvPr id="5" name="Date Placeholder 4">
            <a:extLst>
              <a:ext uri="{FF2B5EF4-FFF2-40B4-BE49-F238E27FC236}">
                <a16:creationId xmlns:a16="http://schemas.microsoft.com/office/drawing/2014/main" id="{4645DAF7-5E85-2349-B91A-0BE8E25AB678}"/>
              </a:ext>
            </a:extLst>
          </p:cNvPr>
          <p:cNvSpPr>
            <a:spLocks noGrp="1"/>
          </p:cNvSpPr>
          <p:nvPr>
            <p:ph type="dt" sz="half" idx="10"/>
          </p:nvPr>
        </p:nvSpPr>
        <p:spPr/>
        <p:txBody>
          <a:bodyPr/>
          <a:lstStyle/>
          <a:p>
            <a:fld id="{779B85B6-22B3-144A-BF02-1A7EDFCAEBF7}" type="datetime1">
              <a:rPr lang="en-US" smtClean="0"/>
              <a:t>6/20/19</a:t>
            </a:fld>
            <a:endParaRPr lang="en-US"/>
          </a:p>
        </p:txBody>
      </p:sp>
      <p:sp>
        <p:nvSpPr>
          <p:cNvPr id="6" name="Footer Placeholder 5">
            <a:extLst>
              <a:ext uri="{FF2B5EF4-FFF2-40B4-BE49-F238E27FC236}">
                <a16:creationId xmlns:a16="http://schemas.microsoft.com/office/drawing/2014/main" id="{5F679C4C-C0AD-3F4D-8CC3-962395BE132D}"/>
              </a:ext>
            </a:extLst>
          </p:cNvPr>
          <p:cNvSpPr>
            <a:spLocks noGrp="1"/>
          </p:cNvSpPr>
          <p:nvPr>
            <p:ph type="ftr" sz="quarter" idx="11"/>
          </p:nvPr>
        </p:nvSpPr>
        <p:spPr/>
        <p:txBody>
          <a:bodyPr/>
          <a:lstStyle/>
          <a:p>
            <a:r>
              <a:rPr lang="en-US"/>
              <a:t>At BNL  by Dr. Kétévi Assamagan</a:t>
            </a:r>
          </a:p>
        </p:txBody>
      </p:sp>
    </p:spTree>
    <p:extLst>
      <p:ext uri="{BB962C8B-B14F-4D97-AF65-F5344CB8AC3E}">
        <p14:creationId xmlns:p14="http://schemas.microsoft.com/office/powerpoint/2010/main" val="743632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At BNL  by Dr. Kétévi Assamagan</a:t>
            </a:r>
          </a:p>
        </p:txBody>
      </p:sp>
      <p:sp>
        <p:nvSpPr>
          <p:cNvPr id="4" name="Slide Number Placeholder 3"/>
          <p:cNvSpPr>
            <a:spLocks noGrp="1"/>
          </p:cNvSpPr>
          <p:nvPr>
            <p:ph type="sldNum" sz="quarter" idx="12"/>
          </p:nvPr>
        </p:nvSpPr>
        <p:spPr/>
        <p:txBody>
          <a:bodyPr/>
          <a:lstStyle/>
          <a:p>
            <a:fld id="{8DFCB2BA-BEF8-3449-99D4-BD0C583CF196}" type="slidenum">
              <a:rPr lang="en-US" smtClean="0"/>
              <a:pPr/>
              <a:t>7</a:t>
            </a:fld>
            <a:endParaRPr lang="en-US"/>
          </a:p>
        </p:txBody>
      </p:sp>
      <p:pic>
        <p:nvPicPr>
          <p:cNvPr id="5" name="Picture 2"/>
          <p:cNvPicPr>
            <a:picLocks noChangeAspect="1" noChangeArrowheads="1"/>
          </p:cNvPicPr>
          <p:nvPr/>
        </p:nvPicPr>
        <p:blipFill>
          <a:blip r:embed="rId2"/>
          <a:srcRect/>
          <a:stretch>
            <a:fillRect/>
          </a:stretch>
        </p:blipFill>
        <p:spPr bwMode="auto">
          <a:xfrm>
            <a:off x="2267447" y="712520"/>
            <a:ext cx="7635810" cy="5643831"/>
          </a:xfrm>
          <a:prstGeom prst="rect">
            <a:avLst/>
          </a:prstGeom>
          <a:noFill/>
          <a:ln w="9525">
            <a:noFill/>
            <a:miter lim="800000"/>
            <a:headEnd/>
            <a:tailEnd/>
          </a:ln>
        </p:spPr>
      </p:pic>
      <p:sp>
        <p:nvSpPr>
          <p:cNvPr id="6" name="Text Box 4"/>
          <p:cNvSpPr txBox="1">
            <a:spLocks noChangeArrowheads="1"/>
          </p:cNvSpPr>
          <p:nvPr/>
        </p:nvSpPr>
        <p:spPr bwMode="auto">
          <a:xfrm>
            <a:off x="2267447" y="127743"/>
            <a:ext cx="7272784" cy="584776"/>
          </a:xfrm>
          <a:prstGeom prst="rect">
            <a:avLst/>
          </a:prstGeom>
          <a:noFill/>
          <a:ln w="9525">
            <a:noFill/>
            <a:miter lim="800000"/>
            <a:headEnd/>
            <a:tailEnd/>
          </a:ln>
        </p:spPr>
        <p:txBody>
          <a:bodyPr wrap="square">
            <a:prstTxWarp prst="textNoShape">
              <a:avLst/>
            </a:prstTxWarp>
            <a:spAutoFit/>
          </a:bodyPr>
          <a:lstStyle/>
          <a:p>
            <a:pPr>
              <a:spcBef>
                <a:spcPct val="50000"/>
              </a:spcBef>
            </a:pPr>
            <a:r>
              <a:rPr lang="en-IE" sz="3200" dirty="0">
                <a:latin typeface="Arial Black" charset="0"/>
              </a:rPr>
              <a:t>The Four Fundamental Forces</a:t>
            </a:r>
            <a:endParaRPr lang="en-GB" sz="3200" dirty="0">
              <a:latin typeface="Arial Black" charset="0"/>
            </a:endParaRPr>
          </a:p>
        </p:txBody>
      </p:sp>
      <p:sp>
        <p:nvSpPr>
          <p:cNvPr id="7" name="Date Placeholder 6"/>
          <p:cNvSpPr>
            <a:spLocks noGrp="1"/>
          </p:cNvSpPr>
          <p:nvPr>
            <p:ph type="dt" sz="half" idx="10"/>
          </p:nvPr>
        </p:nvSpPr>
        <p:spPr/>
        <p:txBody>
          <a:bodyPr/>
          <a:lstStyle/>
          <a:p>
            <a:fld id="{8098FCF3-CA7B-3448-BC76-9A264B29567C}" type="datetime1">
              <a:rPr lang="en-US" smtClean="0"/>
              <a:t>6/20/19</a:t>
            </a:fld>
            <a:endParaRPr lang="en-US"/>
          </a:p>
        </p:txBody>
      </p:sp>
    </p:spTree>
    <p:extLst>
      <p:ext uri="{BB962C8B-B14F-4D97-AF65-F5344CB8AC3E}">
        <p14:creationId xmlns:p14="http://schemas.microsoft.com/office/powerpoint/2010/main" val="3496387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4"/>
          <p:cNvSpPr txBox="1">
            <a:spLocks noChangeArrowheads="1"/>
          </p:cNvSpPr>
          <p:nvPr/>
        </p:nvSpPr>
        <p:spPr bwMode="auto">
          <a:xfrm>
            <a:off x="2209801" y="76200"/>
            <a:ext cx="4147627" cy="584776"/>
          </a:xfrm>
          <a:prstGeom prst="rect">
            <a:avLst/>
          </a:prstGeom>
          <a:noFill/>
          <a:ln w="9525">
            <a:noFill/>
            <a:miter lim="800000"/>
            <a:headEnd/>
            <a:tailEnd/>
          </a:ln>
        </p:spPr>
        <p:txBody>
          <a:bodyPr wrap="none">
            <a:prstTxWarp prst="textNoShape">
              <a:avLst/>
            </a:prstTxWarp>
            <a:spAutoFit/>
          </a:bodyPr>
          <a:lstStyle/>
          <a:p>
            <a:r>
              <a:rPr lang="en-US" sz="3200" b="1" i="1" dirty="0" err="1">
                <a:solidFill>
                  <a:srgbClr val="002060"/>
                </a:solidFill>
              </a:rPr>
              <a:t>Supersymmetry</a:t>
            </a:r>
            <a:r>
              <a:rPr lang="en-US" sz="3200" b="1" i="1" dirty="0">
                <a:solidFill>
                  <a:srgbClr val="002060"/>
                </a:solidFill>
              </a:rPr>
              <a:t> (SUSY)</a:t>
            </a:r>
          </a:p>
        </p:txBody>
      </p:sp>
      <p:pic>
        <p:nvPicPr>
          <p:cNvPr id="16388" name="Picture 5"/>
          <p:cNvPicPr>
            <a:picLocks noChangeAspect="1" noChangeArrowheads="1"/>
          </p:cNvPicPr>
          <p:nvPr/>
        </p:nvPicPr>
        <p:blipFill>
          <a:blip r:embed="rId3"/>
          <a:srcRect/>
          <a:stretch>
            <a:fillRect/>
          </a:stretch>
        </p:blipFill>
        <p:spPr bwMode="auto">
          <a:xfrm>
            <a:off x="1752600" y="4191001"/>
            <a:ext cx="5334000" cy="2443163"/>
          </a:xfrm>
          <a:prstGeom prst="rect">
            <a:avLst/>
          </a:prstGeom>
          <a:noFill/>
          <a:ln w="9525">
            <a:noFill/>
            <a:miter lim="800000"/>
            <a:headEnd/>
            <a:tailEnd/>
          </a:ln>
        </p:spPr>
      </p:pic>
      <p:pic>
        <p:nvPicPr>
          <p:cNvPr id="16389" name="Picture 6"/>
          <p:cNvPicPr>
            <a:picLocks noChangeAspect="1" noChangeArrowheads="1"/>
          </p:cNvPicPr>
          <p:nvPr/>
        </p:nvPicPr>
        <p:blipFill>
          <a:blip r:embed="rId4"/>
          <a:srcRect/>
          <a:stretch>
            <a:fillRect/>
          </a:stretch>
        </p:blipFill>
        <p:spPr bwMode="auto">
          <a:xfrm>
            <a:off x="7239000" y="107950"/>
            <a:ext cx="3429000" cy="3429000"/>
          </a:xfrm>
          <a:prstGeom prst="rect">
            <a:avLst/>
          </a:prstGeom>
          <a:noFill/>
          <a:ln w="9525">
            <a:noFill/>
            <a:miter lim="800000"/>
            <a:headEnd/>
            <a:tailEnd/>
          </a:ln>
        </p:spPr>
      </p:pic>
      <p:sp>
        <p:nvSpPr>
          <p:cNvPr id="16390" name="Text Box 7"/>
          <p:cNvSpPr txBox="1">
            <a:spLocks noChangeArrowheads="1"/>
          </p:cNvSpPr>
          <p:nvPr/>
        </p:nvSpPr>
        <p:spPr bwMode="auto">
          <a:xfrm>
            <a:off x="1594520" y="3733800"/>
            <a:ext cx="2793904" cy="523220"/>
          </a:xfrm>
          <a:prstGeom prst="rect">
            <a:avLst/>
          </a:prstGeom>
          <a:noFill/>
          <a:ln w="9525">
            <a:noFill/>
            <a:miter lim="800000"/>
            <a:headEnd/>
            <a:tailEnd/>
          </a:ln>
        </p:spPr>
        <p:txBody>
          <a:bodyPr wrap="none">
            <a:prstTxWarp prst="textNoShape">
              <a:avLst/>
            </a:prstTxWarp>
            <a:spAutoFit/>
          </a:bodyPr>
          <a:lstStyle/>
          <a:p>
            <a:r>
              <a:rPr lang="en-US" sz="2800" b="1" dirty="0">
                <a:solidFill>
                  <a:srgbClr val="008000"/>
                </a:solidFill>
              </a:rPr>
              <a:t>Our known world</a:t>
            </a:r>
          </a:p>
        </p:txBody>
      </p:sp>
      <p:sp>
        <p:nvSpPr>
          <p:cNvPr id="16391" name="Text Box 8"/>
          <p:cNvSpPr txBox="1">
            <a:spLocks noChangeArrowheads="1"/>
          </p:cNvSpPr>
          <p:nvPr/>
        </p:nvSpPr>
        <p:spPr bwMode="auto">
          <a:xfrm>
            <a:off x="4238464" y="3733800"/>
            <a:ext cx="3305337" cy="523220"/>
          </a:xfrm>
          <a:prstGeom prst="rect">
            <a:avLst/>
          </a:prstGeom>
          <a:noFill/>
          <a:ln w="9525">
            <a:noFill/>
            <a:miter lim="800000"/>
            <a:headEnd/>
            <a:tailEnd/>
          </a:ln>
        </p:spPr>
        <p:txBody>
          <a:bodyPr wrap="none">
            <a:prstTxWarp prst="textNoShape">
              <a:avLst/>
            </a:prstTxWarp>
            <a:spAutoFit/>
          </a:bodyPr>
          <a:lstStyle/>
          <a:p>
            <a:r>
              <a:rPr lang="en-US" sz="2800" b="1" dirty="0">
                <a:solidFill>
                  <a:srgbClr val="FF0000"/>
                </a:solidFill>
              </a:rPr>
              <a:t>Maybe a new world?</a:t>
            </a:r>
          </a:p>
        </p:txBody>
      </p:sp>
      <p:sp>
        <p:nvSpPr>
          <p:cNvPr id="16392" name="Text Box 12"/>
          <p:cNvSpPr txBox="1">
            <a:spLocks noChangeArrowheads="1"/>
          </p:cNvSpPr>
          <p:nvPr/>
        </p:nvSpPr>
        <p:spPr bwMode="auto">
          <a:xfrm>
            <a:off x="1752600" y="686812"/>
            <a:ext cx="4944546" cy="3046988"/>
          </a:xfrm>
          <a:prstGeom prst="rect">
            <a:avLst/>
          </a:prstGeom>
          <a:noFill/>
          <a:ln w="9525">
            <a:noFill/>
            <a:miter lim="800000"/>
            <a:headEnd/>
            <a:tailEnd/>
          </a:ln>
        </p:spPr>
        <p:txBody>
          <a:bodyPr wrap="square">
            <a:prstTxWarp prst="textNoShape">
              <a:avLst/>
            </a:prstTxWarp>
            <a:spAutoFit/>
          </a:bodyPr>
          <a:lstStyle/>
          <a:p>
            <a:r>
              <a:rPr lang="en-US" sz="3200" b="1" dirty="0">
                <a:solidFill>
                  <a:srgbClr val="C00000"/>
                </a:solidFill>
              </a:rPr>
              <a:t>Symmetry between fermions (matter) and bosons (forces):</a:t>
            </a:r>
          </a:p>
          <a:p>
            <a:pPr>
              <a:buFontTx/>
              <a:buChar char="-"/>
            </a:pPr>
            <a:r>
              <a:rPr lang="en-US" sz="3200" b="1" dirty="0">
                <a:solidFill>
                  <a:srgbClr val="C00000"/>
                </a:solidFill>
              </a:rPr>
              <a:t>Each particle </a:t>
            </a:r>
            <a:r>
              <a:rPr lang="en-US" sz="3200" b="1" dirty="0" err="1">
                <a:solidFill>
                  <a:srgbClr val="C00000"/>
                </a:solidFill>
              </a:rPr>
              <a:t>p</a:t>
            </a:r>
            <a:r>
              <a:rPr lang="en-US" sz="3200" b="1" dirty="0">
                <a:solidFill>
                  <a:srgbClr val="C00000"/>
                </a:solidFill>
              </a:rPr>
              <a:t> with spin </a:t>
            </a:r>
            <a:r>
              <a:rPr lang="en-US" sz="3200" b="1" dirty="0" err="1">
                <a:solidFill>
                  <a:srgbClr val="C00000"/>
                </a:solidFill>
              </a:rPr>
              <a:t>s</a:t>
            </a:r>
            <a:r>
              <a:rPr lang="en-US" sz="3200" b="1" dirty="0">
                <a:solidFill>
                  <a:srgbClr val="C00000"/>
                </a:solidFill>
              </a:rPr>
              <a:t> has a SUSY partner </a:t>
            </a:r>
            <a:r>
              <a:rPr lang="en-US" sz="3200" b="1" dirty="0" err="1">
                <a:solidFill>
                  <a:srgbClr val="C00000"/>
                </a:solidFill>
              </a:rPr>
              <a:t>p</a:t>
            </a:r>
            <a:r>
              <a:rPr lang="en-US" sz="3200" b="1" dirty="0">
                <a:solidFill>
                  <a:srgbClr val="C00000"/>
                </a:solidFill>
              </a:rPr>
              <a:t> with spin </a:t>
            </a:r>
            <a:r>
              <a:rPr lang="en-US" sz="3200" b="1" dirty="0" err="1">
                <a:solidFill>
                  <a:srgbClr val="C00000"/>
                </a:solidFill>
              </a:rPr>
              <a:t>s</a:t>
            </a:r>
            <a:r>
              <a:rPr lang="en-US" sz="3200" b="1" dirty="0">
                <a:solidFill>
                  <a:srgbClr val="C00000"/>
                </a:solidFill>
              </a:rPr>
              <a:t> -1/2</a:t>
            </a:r>
          </a:p>
        </p:txBody>
      </p:sp>
      <p:sp>
        <p:nvSpPr>
          <p:cNvPr id="16393" name="Text Box 13"/>
          <p:cNvSpPr txBox="1">
            <a:spLocks noChangeArrowheads="1"/>
          </p:cNvSpPr>
          <p:nvPr/>
        </p:nvSpPr>
        <p:spPr bwMode="auto">
          <a:xfrm>
            <a:off x="7407763" y="3622462"/>
            <a:ext cx="3475518" cy="1815882"/>
          </a:xfrm>
          <a:prstGeom prst="rect">
            <a:avLst/>
          </a:prstGeom>
          <a:noFill/>
          <a:ln w="9525">
            <a:noFill/>
            <a:miter lim="800000"/>
            <a:headEnd/>
            <a:tailEnd/>
          </a:ln>
        </p:spPr>
        <p:txBody>
          <a:bodyPr wrap="none">
            <a:prstTxWarp prst="textNoShape">
              <a:avLst/>
            </a:prstTxWarp>
            <a:spAutoFit/>
          </a:bodyPr>
          <a:lstStyle/>
          <a:p>
            <a:r>
              <a:rPr lang="en-US" sz="2800" b="1" i="1" dirty="0">
                <a:solidFill>
                  <a:srgbClr val="008000"/>
                </a:solidFill>
              </a:rPr>
              <a:t>Motivation:</a:t>
            </a:r>
          </a:p>
          <a:p>
            <a:r>
              <a:rPr lang="en-US" sz="2800" b="1" i="1" dirty="0">
                <a:solidFill>
                  <a:srgbClr val="008000"/>
                </a:solidFill>
              </a:rPr>
              <a:t>Provide candidate for</a:t>
            </a:r>
          </a:p>
          <a:p>
            <a:r>
              <a:rPr lang="en-US" sz="2800" b="1" i="1" dirty="0">
                <a:solidFill>
                  <a:srgbClr val="008000"/>
                </a:solidFill>
              </a:rPr>
              <a:t>dark matter and </a:t>
            </a:r>
          </a:p>
          <a:p>
            <a:r>
              <a:rPr lang="en-US" sz="2800" b="1" i="1" dirty="0">
                <a:solidFill>
                  <a:srgbClr val="008000"/>
                </a:solidFill>
              </a:rPr>
              <a:t>force unification</a:t>
            </a:r>
          </a:p>
        </p:txBody>
      </p:sp>
      <p:sp>
        <p:nvSpPr>
          <p:cNvPr id="16394" name="Text Box 23"/>
          <p:cNvSpPr txBox="1">
            <a:spLocks noChangeArrowheads="1"/>
          </p:cNvSpPr>
          <p:nvPr/>
        </p:nvSpPr>
        <p:spPr bwMode="auto">
          <a:xfrm>
            <a:off x="5044804" y="2576022"/>
            <a:ext cx="394660" cy="523220"/>
          </a:xfrm>
          <a:prstGeom prst="rect">
            <a:avLst/>
          </a:prstGeom>
          <a:noFill/>
          <a:ln w="9525">
            <a:noFill/>
            <a:miter lim="800000"/>
            <a:headEnd/>
            <a:tailEnd/>
          </a:ln>
        </p:spPr>
        <p:txBody>
          <a:bodyPr wrap="none">
            <a:prstTxWarp prst="textNoShape">
              <a:avLst/>
            </a:prstTxWarp>
            <a:spAutoFit/>
          </a:bodyPr>
          <a:lstStyle/>
          <a:p>
            <a:r>
              <a:rPr lang="en-US" sz="2800" b="1" dirty="0">
                <a:solidFill>
                  <a:srgbClr val="C00000"/>
                </a:solidFill>
                <a:ea typeface="Arial" charset="0"/>
                <a:cs typeface="Arial" charset="0"/>
              </a:rPr>
              <a:t>~</a:t>
            </a:r>
          </a:p>
        </p:txBody>
      </p:sp>
      <p:sp>
        <p:nvSpPr>
          <p:cNvPr id="18" name="Slide Number Placeholder 17"/>
          <p:cNvSpPr>
            <a:spLocks noGrp="1"/>
          </p:cNvSpPr>
          <p:nvPr>
            <p:ph type="sldNum" sz="quarter" idx="12"/>
          </p:nvPr>
        </p:nvSpPr>
        <p:spPr/>
        <p:txBody>
          <a:bodyPr/>
          <a:lstStyle/>
          <a:p>
            <a:fld id="{8DFCB2BA-BEF8-3449-99D4-BD0C583CF196}" type="slidenum">
              <a:rPr lang="en-US" smtClean="0"/>
              <a:pPr/>
              <a:t>8</a:t>
            </a:fld>
            <a:endParaRPr lang="en-US" dirty="0"/>
          </a:p>
        </p:txBody>
      </p:sp>
      <p:sp>
        <p:nvSpPr>
          <p:cNvPr id="19" name="Footer Placeholder 18"/>
          <p:cNvSpPr>
            <a:spLocks noGrp="1"/>
          </p:cNvSpPr>
          <p:nvPr>
            <p:ph type="ftr" sz="quarter" idx="11"/>
          </p:nvPr>
        </p:nvSpPr>
        <p:spPr/>
        <p:txBody>
          <a:bodyPr/>
          <a:lstStyle/>
          <a:p>
            <a:r>
              <a:rPr lang="en-US"/>
              <a:t>At BNL  by Dr. Kétévi Assamagan</a:t>
            </a:r>
          </a:p>
        </p:txBody>
      </p:sp>
      <p:sp>
        <p:nvSpPr>
          <p:cNvPr id="20" name="TextBox 19"/>
          <p:cNvSpPr txBox="1"/>
          <p:nvPr/>
        </p:nvSpPr>
        <p:spPr>
          <a:xfrm>
            <a:off x="7407764" y="5438345"/>
            <a:ext cx="3288593" cy="954107"/>
          </a:xfrm>
          <a:prstGeom prst="rect">
            <a:avLst/>
          </a:prstGeom>
          <a:noFill/>
        </p:spPr>
        <p:txBody>
          <a:bodyPr wrap="none" rtlCol="0">
            <a:spAutoFit/>
          </a:bodyPr>
          <a:lstStyle/>
          <a:p>
            <a:r>
              <a:rPr lang="en-US" sz="2800" b="1" dirty="0"/>
              <a:t>SUSY particles have </a:t>
            </a:r>
          </a:p>
          <a:p>
            <a:r>
              <a:rPr lang="en-US" sz="2800" b="1" dirty="0"/>
              <a:t>not been found yet</a:t>
            </a:r>
          </a:p>
        </p:txBody>
      </p:sp>
      <p:sp>
        <p:nvSpPr>
          <p:cNvPr id="13" name="Date Placeholder 12"/>
          <p:cNvSpPr>
            <a:spLocks noGrp="1"/>
          </p:cNvSpPr>
          <p:nvPr>
            <p:ph type="dt" sz="half" idx="10"/>
          </p:nvPr>
        </p:nvSpPr>
        <p:spPr/>
        <p:txBody>
          <a:bodyPr/>
          <a:lstStyle/>
          <a:p>
            <a:fld id="{C450180A-6295-DB4A-A7AF-54E577D58ACA}" type="datetime1">
              <a:rPr lang="en-US" smtClean="0"/>
              <a:t>6/20/19</a:t>
            </a:fld>
            <a:endParaRPr lang="en-US"/>
          </a:p>
        </p:txBody>
      </p:sp>
    </p:spTree>
    <p:extLst>
      <p:ext uri="{BB962C8B-B14F-4D97-AF65-F5344CB8AC3E}">
        <p14:creationId xmlns:p14="http://schemas.microsoft.com/office/powerpoint/2010/main" val="3960373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Object 2"/>
          <p:cNvGraphicFramePr>
            <a:graphicFrameLocks noChangeAspect="1"/>
          </p:cNvGraphicFramePr>
          <p:nvPr/>
        </p:nvGraphicFramePr>
        <p:xfrm>
          <a:off x="1524000" y="0"/>
          <a:ext cx="9144000" cy="6858000"/>
        </p:xfrm>
        <a:graphic>
          <a:graphicData uri="http://schemas.openxmlformats.org/presentationml/2006/ole">
            <mc:AlternateContent xmlns:mc="http://schemas.openxmlformats.org/markup-compatibility/2006">
              <mc:Choice xmlns:v="urn:schemas-microsoft-com:vml" Requires="v">
                <p:oleObj spid="_x0000_s2066" name="Slide" r:id="rId4" imgW="4495800" imgH="3365500" progId="">
                  <p:embed/>
                </p:oleObj>
              </mc:Choice>
              <mc:Fallback>
                <p:oleObj name="Slide" r:id="rId4" imgW="4495800" imgH="3365500" progId="">
                  <p:embed/>
                  <p:pic>
                    <p:nvPicPr>
                      <p:cNvPr id="3072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24" name="Text Box 3"/>
          <p:cNvSpPr txBox="1">
            <a:spLocks noChangeArrowheads="1"/>
          </p:cNvSpPr>
          <p:nvPr/>
        </p:nvSpPr>
        <p:spPr bwMode="auto">
          <a:xfrm>
            <a:off x="1752600" y="1298576"/>
            <a:ext cx="3348038" cy="2246769"/>
          </a:xfrm>
          <a:prstGeom prst="rect">
            <a:avLst/>
          </a:prstGeom>
          <a:solidFill>
            <a:schemeClr val="accent1"/>
          </a:solidFill>
          <a:ln w="9525">
            <a:solidFill>
              <a:schemeClr val="tx1"/>
            </a:solidFill>
            <a:miter lim="800000"/>
            <a:headEnd/>
            <a:tailEnd/>
          </a:ln>
        </p:spPr>
        <p:txBody>
          <a:bodyPr wrap="square">
            <a:prstTxWarp prst="textNoShape">
              <a:avLst/>
            </a:prstTxWarp>
            <a:spAutoFit/>
          </a:bodyPr>
          <a:lstStyle/>
          <a:p>
            <a:r>
              <a:rPr lang="en-US" sz="2800" b="1" dirty="0">
                <a:ea typeface="ＭＳ Ｐゴシック" charset="-128"/>
                <a:cs typeface="ＭＳ Ｐゴシック" charset="-128"/>
              </a:rPr>
              <a:t>Astronomers say</a:t>
            </a:r>
          </a:p>
          <a:p>
            <a:r>
              <a:rPr lang="en-US" sz="2800" b="1" dirty="0">
                <a:ea typeface="ＭＳ Ｐゴシック" charset="-128"/>
                <a:cs typeface="ＭＳ Ｐゴシック" charset="-128"/>
              </a:rPr>
              <a:t>that most of the matter in the Universe is</a:t>
            </a:r>
          </a:p>
          <a:p>
            <a:r>
              <a:rPr lang="en-US" sz="2800" b="1" dirty="0">
                <a:ea typeface="ＭＳ Ｐゴシック" charset="-128"/>
                <a:cs typeface="ＭＳ Ｐゴシック" charset="-128"/>
              </a:rPr>
              <a:t>Invisible Dark Matter </a:t>
            </a:r>
          </a:p>
        </p:txBody>
      </p:sp>
      <p:sp>
        <p:nvSpPr>
          <p:cNvPr id="30725" name="Text Box 4"/>
          <p:cNvSpPr txBox="1">
            <a:spLocks noChangeArrowheads="1"/>
          </p:cNvSpPr>
          <p:nvPr/>
        </p:nvSpPr>
        <p:spPr bwMode="auto">
          <a:xfrm>
            <a:off x="6201516" y="3941763"/>
            <a:ext cx="4448915" cy="954107"/>
          </a:xfrm>
          <a:prstGeom prst="rect">
            <a:avLst/>
          </a:prstGeom>
          <a:solidFill>
            <a:srgbClr val="FF0000"/>
          </a:solidFill>
          <a:ln w="9525">
            <a:noFill/>
            <a:miter lim="800000"/>
            <a:headEnd/>
            <a:tailEnd/>
          </a:ln>
        </p:spPr>
        <p:txBody>
          <a:bodyPr wrap="square">
            <a:prstTxWarp prst="textNoShape">
              <a:avLst/>
            </a:prstTxWarp>
            <a:spAutoFit/>
          </a:bodyPr>
          <a:lstStyle/>
          <a:p>
            <a:r>
              <a:rPr lang="en-US" sz="2800" b="1" dirty="0">
                <a:solidFill>
                  <a:srgbClr val="FFFF00"/>
                </a:solidFill>
                <a:ea typeface="ＭＳ Ｐゴシック" charset="-128"/>
                <a:cs typeface="ＭＳ Ｐゴシック" charset="-128"/>
              </a:rPr>
              <a:t>‘</a:t>
            </a:r>
            <a:r>
              <a:rPr lang="en-US" sz="2800" b="1" dirty="0" err="1">
                <a:solidFill>
                  <a:srgbClr val="FFFF00"/>
                </a:solidFill>
                <a:ea typeface="ＭＳ Ｐゴシック" charset="-128"/>
                <a:cs typeface="ＭＳ Ｐゴシック" charset="-128"/>
              </a:rPr>
              <a:t>Supersymmetric</a:t>
            </a:r>
            <a:r>
              <a:rPr lang="en-US" sz="2800" b="1" dirty="0">
                <a:solidFill>
                  <a:srgbClr val="FFFF00"/>
                </a:solidFill>
                <a:ea typeface="ＭＳ Ｐゴシック" charset="-128"/>
                <a:cs typeface="ＭＳ Ｐゴシック" charset="-128"/>
              </a:rPr>
              <a:t>’ particles ?</a:t>
            </a:r>
          </a:p>
        </p:txBody>
      </p:sp>
      <p:sp>
        <p:nvSpPr>
          <p:cNvPr id="30726" name="Text Box 5"/>
          <p:cNvSpPr txBox="1">
            <a:spLocks noChangeArrowheads="1"/>
          </p:cNvSpPr>
          <p:nvPr/>
        </p:nvSpPr>
        <p:spPr bwMode="auto">
          <a:xfrm>
            <a:off x="1752600" y="3629879"/>
            <a:ext cx="3132396" cy="954107"/>
          </a:xfrm>
          <a:prstGeom prst="rect">
            <a:avLst/>
          </a:prstGeom>
          <a:solidFill>
            <a:schemeClr val="accent1"/>
          </a:solidFill>
          <a:ln w="9525">
            <a:solidFill>
              <a:schemeClr val="tx1"/>
            </a:solidFill>
            <a:miter lim="800000"/>
            <a:headEnd/>
            <a:tailEnd/>
          </a:ln>
        </p:spPr>
        <p:txBody>
          <a:bodyPr wrap="square">
            <a:prstTxWarp prst="textNoShape">
              <a:avLst/>
            </a:prstTxWarp>
            <a:spAutoFit/>
          </a:bodyPr>
          <a:lstStyle/>
          <a:p>
            <a:pPr algn="ctr"/>
            <a:r>
              <a:rPr lang="en-US" sz="2800" b="1" dirty="0">
                <a:ea typeface="ＭＳ Ｐゴシック" charset="-128"/>
                <a:cs typeface="ＭＳ Ｐゴシック" charset="-128"/>
              </a:rPr>
              <a:t>We shall look for them with the LHC</a:t>
            </a:r>
            <a:endParaRPr lang="en-US" sz="2800" b="1" dirty="0">
              <a:solidFill>
                <a:srgbClr val="FFFF00"/>
              </a:solidFill>
              <a:ea typeface="ＭＳ Ｐゴシック" charset="-128"/>
              <a:cs typeface="ＭＳ Ｐゴシック" charset="-128"/>
            </a:endParaRPr>
          </a:p>
        </p:txBody>
      </p:sp>
      <p:pic>
        <p:nvPicPr>
          <p:cNvPr id="30727" name="Picture 10" descr="zwicky.jpg"/>
          <p:cNvPicPr>
            <a:picLocks noChangeAspect="1"/>
          </p:cNvPicPr>
          <p:nvPr/>
        </p:nvPicPr>
        <p:blipFill>
          <a:blip r:embed="rId6"/>
          <a:srcRect/>
          <a:stretch>
            <a:fillRect/>
          </a:stretch>
        </p:blipFill>
        <p:spPr bwMode="auto">
          <a:xfrm>
            <a:off x="1524000" y="4740276"/>
            <a:ext cx="2895600" cy="2117725"/>
          </a:xfrm>
          <a:prstGeom prst="rect">
            <a:avLst/>
          </a:prstGeom>
          <a:noFill/>
          <a:ln w="9525">
            <a:noFill/>
            <a:miter lim="800000"/>
            <a:headEnd/>
            <a:tailEnd/>
          </a:ln>
        </p:spPr>
      </p:pic>
      <p:sp>
        <p:nvSpPr>
          <p:cNvPr id="30728" name="Text Box 11"/>
          <p:cNvSpPr txBox="1">
            <a:spLocks noChangeArrowheads="1"/>
          </p:cNvSpPr>
          <p:nvPr/>
        </p:nvSpPr>
        <p:spPr bwMode="auto">
          <a:xfrm>
            <a:off x="3299112" y="5003127"/>
            <a:ext cx="2874826" cy="461665"/>
          </a:xfrm>
          <a:prstGeom prst="rect">
            <a:avLst/>
          </a:prstGeom>
          <a:solidFill>
            <a:schemeClr val="accent1"/>
          </a:solidFill>
          <a:ln w="9525">
            <a:noFill/>
            <a:miter lim="800000"/>
            <a:headEnd/>
            <a:tailEnd/>
          </a:ln>
        </p:spPr>
        <p:txBody>
          <a:bodyPr wrap="none">
            <a:prstTxWarp prst="textNoShape">
              <a:avLst/>
            </a:prstTxWarp>
            <a:spAutoFit/>
          </a:bodyPr>
          <a:lstStyle/>
          <a:p>
            <a:r>
              <a:rPr lang="en-US" sz="2400"/>
              <a:t>F. Zwicky 1898-1974</a:t>
            </a:r>
          </a:p>
        </p:txBody>
      </p:sp>
      <p:sp>
        <p:nvSpPr>
          <p:cNvPr id="30729" name="TextBox 7"/>
          <p:cNvSpPr txBox="1">
            <a:spLocks noChangeArrowheads="1"/>
          </p:cNvSpPr>
          <p:nvPr/>
        </p:nvSpPr>
        <p:spPr bwMode="auto">
          <a:xfrm>
            <a:off x="6400801" y="6400801"/>
            <a:ext cx="2312493" cy="307777"/>
          </a:xfrm>
          <a:prstGeom prst="rect">
            <a:avLst/>
          </a:prstGeom>
          <a:noFill/>
          <a:ln w="9525">
            <a:noFill/>
            <a:miter lim="800000"/>
            <a:headEnd/>
            <a:tailEnd/>
          </a:ln>
        </p:spPr>
        <p:txBody>
          <a:bodyPr wrap="none">
            <a:prstTxWarp prst="textNoShape">
              <a:avLst/>
            </a:prstTxWarp>
            <a:spAutoFit/>
          </a:bodyPr>
          <a:lstStyle/>
          <a:p>
            <a:r>
              <a:rPr lang="en-US" sz="1400" b="1"/>
              <a:t>Composition of the Universe</a:t>
            </a:r>
          </a:p>
        </p:txBody>
      </p:sp>
      <p:pic>
        <p:nvPicPr>
          <p:cNvPr id="30730" name="Picture 3"/>
          <p:cNvPicPr>
            <a:picLocks noChangeAspect="1" noChangeArrowheads="1"/>
          </p:cNvPicPr>
          <p:nvPr/>
        </p:nvPicPr>
        <p:blipFill>
          <a:blip r:embed="rId7"/>
          <a:srcRect/>
          <a:stretch>
            <a:fillRect/>
          </a:stretch>
        </p:blipFill>
        <p:spPr bwMode="auto">
          <a:xfrm>
            <a:off x="6505576" y="4460876"/>
            <a:ext cx="4162425" cy="2397125"/>
          </a:xfrm>
          <a:prstGeom prst="rect">
            <a:avLst/>
          </a:prstGeom>
          <a:noFill/>
          <a:ln w="9525">
            <a:noFill/>
            <a:miter lim="800000"/>
            <a:headEnd/>
            <a:tailEnd/>
          </a:ln>
        </p:spPr>
      </p:pic>
      <p:sp>
        <p:nvSpPr>
          <p:cNvPr id="15" name="Slide Number Placeholder 14"/>
          <p:cNvSpPr>
            <a:spLocks noGrp="1"/>
          </p:cNvSpPr>
          <p:nvPr>
            <p:ph type="sldNum" sz="quarter" idx="12"/>
          </p:nvPr>
        </p:nvSpPr>
        <p:spPr/>
        <p:txBody>
          <a:bodyPr/>
          <a:lstStyle/>
          <a:p>
            <a:fld id="{8DFCB2BA-BEF8-3449-99D4-BD0C583CF196}" type="slidenum">
              <a:rPr lang="en-US" smtClean="0"/>
              <a:pPr/>
              <a:t>9</a:t>
            </a:fld>
            <a:endParaRPr lang="en-US"/>
          </a:p>
        </p:txBody>
      </p:sp>
      <p:sp>
        <p:nvSpPr>
          <p:cNvPr id="16" name="Footer Placeholder 15"/>
          <p:cNvSpPr>
            <a:spLocks noGrp="1"/>
          </p:cNvSpPr>
          <p:nvPr>
            <p:ph type="ftr" sz="quarter" idx="11"/>
          </p:nvPr>
        </p:nvSpPr>
        <p:spPr/>
        <p:txBody>
          <a:bodyPr/>
          <a:lstStyle/>
          <a:p>
            <a:r>
              <a:rPr lang="en-US"/>
              <a:t>At BNL  by Dr. Kétévi Assamagan</a:t>
            </a:r>
          </a:p>
        </p:txBody>
      </p:sp>
      <p:sp>
        <p:nvSpPr>
          <p:cNvPr id="12" name="Date Placeholder 11"/>
          <p:cNvSpPr>
            <a:spLocks noGrp="1"/>
          </p:cNvSpPr>
          <p:nvPr>
            <p:ph type="dt" sz="half" idx="10"/>
          </p:nvPr>
        </p:nvSpPr>
        <p:spPr/>
        <p:txBody>
          <a:bodyPr/>
          <a:lstStyle/>
          <a:p>
            <a:fld id="{3ADA05C7-01A8-6647-B2BE-8BD26117681D}" type="datetime1">
              <a:rPr lang="en-US" smtClean="0"/>
              <a:t>6/20/19</a:t>
            </a:fld>
            <a:endParaRPr lang="en-US"/>
          </a:p>
        </p:txBody>
      </p:sp>
    </p:spTree>
    <p:extLst>
      <p:ext uri="{BB962C8B-B14F-4D97-AF65-F5344CB8AC3E}">
        <p14:creationId xmlns:p14="http://schemas.microsoft.com/office/powerpoint/2010/main" val="2376812875"/>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{EEFCD2F6-75BF-9145-A290-5771995C0B7C}tf10001072</Template>
  <TotalTime>8407</TotalTime>
  <Words>4345</Words>
  <Application>Microsoft Macintosh PowerPoint</Application>
  <PresentationFormat>Widescreen</PresentationFormat>
  <Paragraphs>835</Paragraphs>
  <Slides>61</Slides>
  <Notes>22</Notes>
  <HiddenSlides>0</HiddenSlides>
  <MMClips>1</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2</vt:i4>
      </vt:variant>
      <vt:variant>
        <vt:lpstr>Slide Titles</vt:lpstr>
      </vt:variant>
      <vt:variant>
        <vt:i4>61</vt:i4>
      </vt:variant>
    </vt:vector>
  </HeadingPairs>
  <TitlesOfParts>
    <vt:vector size="80" baseType="lpstr">
      <vt:lpstr>ＭＳ Ｐゴシック</vt:lpstr>
      <vt:lpstr>ＭＳ Ｐゴシック</vt:lpstr>
      <vt:lpstr>Arial</vt:lpstr>
      <vt:lpstr>Arial </vt:lpstr>
      <vt:lpstr>Arial Black</vt:lpstr>
      <vt:lpstr>Calibri</vt:lpstr>
      <vt:lpstr>Comic Sans MS</vt:lpstr>
      <vt:lpstr>Franklin Gothic Book</vt:lpstr>
      <vt:lpstr>Helvetica</vt:lpstr>
      <vt:lpstr>Monotype Sorts</vt:lpstr>
      <vt:lpstr>Symbol</vt:lpstr>
      <vt:lpstr>Tahoma</vt:lpstr>
      <vt:lpstr>Times New Roman</vt:lpstr>
      <vt:lpstr>Trebuchet MS</vt:lpstr>
      <vt:lpstr>Verdana</vt:lpstr>
      <vt:lpstr>Wingdings</vt:lpstr>
      <vt:lpstr>Crop</vt:lpstr>
      <vt:lpstr>Chart</vt:lpstr>
      <vt:lpstr>Slide</vt:lpstr>
      <vt:lpstr>Search for a new particle in the decay of the Higgs boson </vt:lpstr>
      <vt:lpstr>Outline</vt:lpstr>
      <vt:lpstr>Some fundamental Questions in Particle-astro Physics </vt:lpstr>
      <vt:lpstr>Some fundamental Questions in Particle Physics </vt:lpstr>
      <vt:lpstr>PowerPoint Presentation</vt:lpstr>
      <vt:lpstr>PowerPoint Presentation</vt:lpstr>
      <vt:lpstr>PowerPoint Presentation</vt:lpstr>
      <vt:lpstr>PowerPoint Presentation</vt:lpstr>
      <vt:lpstr>PowerPoint Presentation</vt:lpstr>
      <vt:lpstr>Long Island and Brookhaven</vt:lpstr>
      <vt:lpstr>Brookhaven at a glance</vt:lpstr>
      <vt:lpstr>Brookhaven National Laboratory</vt:lpstr>
      <vt:lpstr>Major Research Facilities</vt:lpstr>
      <vt:lpstr>Major Research Facilities</vt:lpstr>
      <vt:lpstr>Long-Term Vision for BNL HEP </vt:lpstr>
      <vt:lpstr>Synergy</vt:lpstr>
      <vt:lpstr>RHIC Overview</vt:lpstr>
      <vt:lpstr>My Research …</vt:lpstr>
      <vt:lpstr>PowerPoint Presentation</vt:lpstr>
      <vt:lpstr>PowerPoint Presentation</vt:lpstr>
      <vt:lpstr>PowerPoint Presentation</vt:lpstr>
      <vt:lpstr>PowerPoint Presentation</vt:lpstr>
      <vt:lpstr>PowerPoint Presentation</vt:lpstr>
      <vt:lpstr>ATLAS Detector at the LHC</vt:lpstr>
      <vt:lpstr>Luminosity</vt:lpstr>
      <vt:lpstr>PowerPoint Presentation</vt:lpstr>
      <vt:lpstr>Cross Sections and Production Rates</vt:lpstr>
      <vt:lpstr>LHC – 2012 when the Higgs was discovered</vt:lpstr>
      <vt:lpstr>Pileup</vt:lpstr>
      <vt:lpstr>PowerPoint Presentation</vt:lpstr>
      <vt:lpstr>PowerPoint Presentation</vt:lpstr>
      <vt:lpstr>PowerPoint Presentation</vt:lpstr>
      <vt:lpstr>Particle Identification by Energy loss</vt:lpstr>
      <vt:lpstr>Confirming previous measurements or discoveries</vt:lpstr>
      <vt:lpstr>50 Years of Particle Physics; e.g. CMS</vt:lpstr>
      <vt:lpstr>Higgs Boson Production and Decay at the LHC</vt:lpstr>
      <vt:lpstr>Higgs  4 muons Candidate</vt:lpstr>
      <vt:lpstr>The Higgs Boson Discovery</vt:lpstr>
      <vt:lpstr>PowerPoint Presentation</vt:lpstr>
      <vt:lpstr>Dark Sector States</vt:lpstr>
      <vt:lpstr>Search for dark sector states</vt:lpstr>
      <vt:lpstr>H  Z Zd  4 leptons</vt:lpstr>
      <vt:lpstr>H  Z Zd  4 leptons</vt:lpstr>
      <vt:lpstr>H  Zd Zd  4 leptons</vt:lpstr>
      <vt:lpstr>H  Zd Zd  4 leptons</vt:lpstr>
      <vt:lpstr>H  invisible particles</vt:lpstr>
      <vt:lpstr>H  invisible particles</vt:lpstr>
      <vt:lpstr>H  invisible particles – coupling combination</vt:lpstr>
      <vt:lpstr>Interpretation for dark matter / cross section limit</vt:lpstr>
      <vt:lpstr>Dark Interactions Workshop Series</vt:lpstr>
      <vt:lpstr>Dark Interactions workshop series at BNL</vt:lpstr>
      <vt:lpstr>My Outreach efforts in Africa</vt:lpstr>
      <vt:lpstr>Overview</vt:lpstr>
      <vt:lpstr>Organization</vt:lpstr>
      <vt:lpstr>Scientific Program</vt:lpstr>
      <vt:lpstr>ASP2018 Students Profile</vt:lpstr>
      <vt:lpstr>Workshop to train high school teachers</vt:lpstr>
      <vt:lpstr>ASP2018 – High School learners Program</vt:lpstr>
      <vt:lpstr>Sponsorships for Student Participations</vt:lpstr>
      <vt:lpstr>Video Clips and Interview</vt:lpstr>
      <vt:lpstr>Conclusions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 beyond the Standard Model – Experimental searches</dc:title>
  <dc:creator>Ketevi Adikle Assamagan</dc:creator>
  <cp:lastModifiedBy>Ketevi Adikle Assamagan</cp:lastModifiedBy>
  <cp:revision>112</cp:revision>
  <dcterms:created xsi:type="dcterms:W3CDTF">2018-06-21T04:46:16Z</dcterms:created>
  <dcterms:modified xsi:type="dcterms:W3CDTF">2019-06-20T19:22:50Z</dcterms:modified>
</cp:coreProperties>
</file>