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6" r:id="rId2"/>
    <p:sldId id="831" r:id="rId3"/>
    <p:sldId id="700" r:id="rId4"/>
    <p:sldId id="708" r:id="rId5"/>
    <p:sldId id="798" r:id="rId6"/>
    <p:sldId id="711" r:id="rId7"/>
    <p:sldId id="763" r:id="rId8"/>
    <p:sldId id="839" r:id="rId9"/>
    <p:sldId id="837" r:id="rId10"/>
    <p:sldId id="764" r:id="rId11"/>
    <p:sldId id="765" r:id="rId12"/>
    <p:sldId id="766" r:id="rId13"/>
    <p:sldId id="767" r:id="rId14"/>
    <p:sldId id="768" r:id="rId15"/>
    <p:sldId id="769" r:id="rId16"/>
    <p:sldId id="770" r:id="rId17"/>
    <p:sldId id="833" r:id="rId18"/>
    <p:sldId id="849" r:id="rId19"/>
    <p:sldId id="850" r:id="rId20"/>
    <p:sldId id="835" r:id="rId21"/>
    <p:sldId id="836" r:id="rId22"/>
    <p:sldId id="710" r:id="rId23"/>
    <p:sldId id="712" r:id="rId24"/>
    <p:sldId id="842" r:id="rId25"/>
    <p:sldId id="854" r:id="rId26"/>
    <p:sldId id="713" r:id="rId27"/>
    <p:sldId id="855" r:id="rId28"/>
    <p:sldId id="853" r:id="rId29"/>
    <p:sldId id="860" r:id="rId30"/>
    <p:sldId id="838" r:id="rId31"/>
    <p:sldId id="861" r:id="rId32"/>
    <p:sldId id="281" r:id="rId33"/>
    <p:sldId id="282" r:id="rId34"/>
    <p:sldId id="290" r:id="rId35"/>
    <p:sldId id="715" r:id="rId36"/>
    <p:sldId id="716" r:id="rId37"/>
    <p:sldId id="829" r:id="rId38"/>
    <p:sldId id="821" r:id="rId39"/>
    <p:sldId id="822" r:id="rId40"/>
    <p:sldId id="720" r:id="rId41"/>
    <p:sldId id="723" r:id="rId42"/>
    <p:sldId id="840" r:id="rId43"/>
    <p:sldId id="841" r:id="rId44"/>
    <p:sldId id="857" r:id="rId45"/>
    <p:sldId id="843" r:id="rId46"/>
    <p:sldId id="844" r:id="rId47"/>
    <p:sldId id="845" r:id="rId48"/>
    <p:sldId id="846" r:id="rId49"/>
    <p:sldId id="858" r:id="rId50"/>
    <p:sldId id="824" r:id="rId51"/>
    <p:sldId id="856" r:id="rId52"/>
    <p:sldId id="823" r:id="rId53"/>
    <p:sldId id="825" r:id="rId54"/>
    <p:sldId id="859" r:id="rId55"/>
    <p:sldId id="275" r:id="rId56"/>
    <p:sldId id="816" r:id="rId57"/>
    <p:sldId id="797" r:id="rId58"/>
    <p:sldId id="1055" r:id="rId59"/>
    <p:sldId id="862" r:id="rId60"/>
    <p:sldId id="799" r:id="rId61"/>
    <p:sldId id="345" r:id="rId62"/>
    <p:sldId id="864" r:id="rId63"/>
    <p:sldId id="865" r:id="rId64"/>
    <p:sldId id="866" r:id="rId65"/>
    <p:sldId id="927" r:id="rId66"/>
    <p:sldId id="1005" r:id="rId67"/>
    <p:sldId id="971" r:id="rId68"/>
    <p:sldId id="970" r:id="rId69"/>
    <p:sldId id="1007" r:id="rId70"/>
    <p:sldId id="1016" r:id="rId71"/>
    <p:sldId id="1013" r:id="rId72"/>
    <p:sldId id="928" r:id="rId73"/>
    <p:sldId id="964" r:id="rId74"/>
    <p:sldId id="979" r:id="rId75"/>
    <p:sldId id="1035" r:id="rId76"/>
    <p:sldId id="1049" r:id="rId77"/>
    <p:sldId id="1032" r:id="rId78"/>
    <p:sldId id="991" r:id="rId79"/>
    <p:sldId id="268" r:id="rId80"/>
    <p:sldId id="1026" r:id="rId81"/>
    <p:sldId id="1050" r:id="rId82"/>
    <p:sldId id="1023" r:id="rId83"/>
    <p:sldId id="1024" r:id="rId84"/>
    <p:sldId id="1046" r:id="rId85"/>
    <p:sldId id="286" r:id="rId86"/>
    <p:sldId id="1044" r:id="rId87"/>
    <p:sldId id="1053" r:id="rId88"/>
    <p:sldId id="1054" r:id="rId89"/>
    <p:sldId id="1036" r:id="rId90"/>
    <p:sldId id="1040" r:id="rId91"/>
    <p:sldId id="1041" r:id="rId92"/>
    <p:sldId id="1031" r:id="rId93"/>
    <p:sldId id="1034" r:id="rId94"/>
    <p:sldId id="1028" r:id="rId95"/>
    <p:sldId id="995" r:id="rId96"/>
    <p:sldId id="972" r:id="rId97"/>
    <p:sldId id="793" r:id="rId9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B2B2B2"/>
    <a:srgbClr val="CC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4931" autoAdjust="0"/>
    <p:restoredTop sz="93286" autoAdjust="0"/>
  </p:normalViewPr>
  <p:slideViewPr>
    <p:cSldViewPr>
      <p:cViewPr varScale="1">
        <p:scale>
          <a:sx n="125" d="100"/>
          <a:sy n="125" d="100"/>
        </p:scale>
        <p:origin x="211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919A41D-55FD-4F71-B252-F996BC4D2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230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7F427D-550F-43A2-BBEC-9CBD68A39B8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7EAE83-E823-2F41-B01D-DEB985C996F1}" type="slidenum">
              <a:rPr lang="en-US"/>
              <a:pPr/>
              <a:t>17</a:t>
            </a:fld>
            <a:endParaRPr lang="en-US"/>
          </a:p>
        </p:txBody>
      </p:sp>
      <p:sp>
        <p:nvSpPr>
          <p:cNvPr id="112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1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E3585-7989-A24A-877B-3AF34EDF8541}" type="slidenum">
              <a:rPr lang="en-US"/>
              <a:pPr/>
              <a:t>18</a:t>
            </a:fld>
            <a:endParaRPr lang="en-US"/>
          </a:p>
        </p:txBody>
      </p:sp>
      <p:sp>
        <p:nvSpPr>
          <p:cNvPr id="105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5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C66B04-F55B-4938-942B-302EC53DD6EB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D2312-7CE8-4FAD-B7B4-753BC93BF930}" type="slidenum">
              <a:rPr lang="en-US"/>
              <a:pPr/>
              <a:t>24</a:t>
            </a:fld>
            <a:endParaRPr lang="en-US"/>
          </a:p>
        </p:txBody>
      </p:sp>
      <p:sp>
        <p:nvSpPr>
          <p:cNvPr id="609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343704"/>
            <a:ext cx="5030391" cy="4115405"/>
          </a:xfrm>
        </p:spPr>
        <p:txBody>
          <a:bodyPr lIns="91422" tIns="45711" rIns="91422" bIns="4571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3C03A0-9FFC-4C21-A18C-45AAB7AEA28E}" type="slidenum">
              <a:rPr lang="en-US"/>
              <a:pPr/>
              <a:t>32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30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E4FE7C-8CEB-C947-845E-24E0F983E2E3}" type="slidenum">
              <a:rPr lang="en-US"/>
              <a:pPr/>
              <a:t>36</a:t>
            </a:fld>
            <a:endParaRPr lang="en-US"/>
          </a:p>
        </p:txBody>
      </p:sp>
      <p:sp>
        <p:nvSpPr>
          <p:cNvPr id="2166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6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520"/>
            <a:ext cx="5029200" cy="411424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E4FE7C-8CEB-C947-845E-24E0F983E2E3}" type="slidenum">
              <a:rPr lang="en-US"/>
              <a:pPr/>
              <a:t>40</a:t>
            </a:fld>
            <a:endParaRPr lang="en-US"/>
          </a:p>
        </p:txBody>
      </p:sp>
      <p:sp>
        <p:nvSpPr>
          <p:cNvPr id="2166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6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520"/>
            <a:ext cx="5029200" cy="411424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5D03E-D702-4964-8FC8-D656393B5348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51B392-5D9A-437F-9149-A76E2D59942B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8" y="686240"/>
            <a:ext cx="4557713" cy="3428004"/>
          </a:xfrm>
          <a:ln/>
        </p:spPr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520"/>
            <a:ext cx="5486400" cy="411424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E30EE0-B5FC-4DFE-AB61-141750E4A10F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3750"/>
            <a:ext cx="4279900" cy="3209925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528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C9182B-77EF-A241-AB8A-CBD45D58AC5D}" type="slidenum">
              <a:rPr lang="en-US"/>
              <a:pPr/>
              <a:t>7</a:t>
            </a:fld>
            <a:endParaRPr lang="en-US"/>
          </a:p>
        </p:txBody>
      </p:sp>
      <p:sp>
        <p:nvSpPr>
          <p:cNvPr id="105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693"/>
            <a:ext cx="5487042" cy="4113922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31514E-9EE8-41AD-811B-A82CC22F3941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3750"/>
            <a:ext cx="4279900" cy="3209925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528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1438">
              <a:defRPr/>
            </a:pPr>
            <a:fld id="{A82C1336-34FF-4BBC-B5EC-4F71C5D6B40F}" type="slidenum">
              <a:rPr lang="en-US" smtClean="0">
                <a:latin typeface="Arial" pitchFamily="34" charset="0"/>
                <a:ea typeface="ＭＳ Ｐゴシック" pitchFamily="34" charset="-128"/>
              </a:rPr>
              <a:pPr defTabSz="911438">
                <a:defRPr/>
              </a:pPr>
              <a:t>55</a:t>
            </a:fld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1875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5D03E-D702-4964-8FC8-D656393B5348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61FFB7F4-43B4-4739-8798-0EB88851272A}" type="slidenum">
              <a:rPr lang="en-US" smtClean="0"/>
              <a:pPr eaLnBrk="1" hangingPunct="1">
                <a:defRPr/>
              </a:pPr>
              <a:t>70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86393" tIns="43196" rIns="86393" bIns="43196"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6055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4D5967-B891-4AC1-80BE-7D28D0A2D7FA}" type="slidenum">
              <a:rPr lang="en-US"/>
              <a:pPr/>
              <a:t>74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54050"/>
            <a:ext cx="4643437" cy="3482975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4513"/>
            <a:ext cx="5000625" cy="4135437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312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D2BA55-F582-6D46-84F1-0EB63B5283BD}" type="slidenum">
              <a:rPr lang="en-US"/>
              <a:pPr/>
              <a:t>10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3E8C7B-92F1-7A4E-88C9-710BDA0CF9DA}" type="slidenum">
              <a:rPr lang="en-US"/>
              <a:pPr/>
              <a:t>11</a:t>
            </a:fld>
            <a:endParaRPr lang="en-US"/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F80509-4A46-E749-AC77-E619FA36AA50}" type="slidenum">
              <a:rPr lang="en-US"/>
              <a:pPr/>
              <a:t>12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CEFEE7-1519-1A4B-B0B3-30007A984256}" type="slidenum">
              <a:rPr lang="en-US"/>
              <a:pPr/>
              <a:t>13</a:t>
            </a:fld>
            <a:endParaRPr lang="en-US"/>
          </a:p>
        </p:txBody>
      </p:sp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670EFC-1D3C-C845-A858-D0CC4C6B3F6F}" type="slidenum">
              <a:rPr lang="en-US"/>
              <a:pPr/>
              <a:t>14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322A6A-BA01-AE41-9D52-31892C82B883}" type="slidenum">
              <a:rPr lang="en-US"/>
              <a:pPr/>
              <a:t>15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6637E-78D2-2C46-B3FA-361060F96800}" type="slidenum">
              <a:rPr lang="en-US"/>
              <a:pPr/>
              <a:t>16</a:t>
            </a:fld>
            <a:endParaRPr lang="en-US"/>
          </a:p>
        </p:txBody>
      </p:sp>
      <p:sp>
        <p:nvSpPr>
          <p:cNvPr id="87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05623-2AC6-4DDC-80EA-74E47B1A2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32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AF6C5-2D8B-4057-A224-C9D9A03BC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1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FD6CA-0B2A-4C0F-BCA0-83B1B2E27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6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A4515-D17F-4A22-9EAB-89C3F228B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06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EDC8A-5259-4A49-AA81-989EB13FA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24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90CCF-EA77-410E-BE29-023C97096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07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BFA5B-72CA-471E-86AB-5AD153190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9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AA6FC-62B4-4EFB-B797-247E7A658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05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5FB24-06A5-4F1B-9735-76375F78F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4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E2786-0DF1-440F-8389-D053E5E2D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97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AFD10-A8CA-489E-86DB-5A8C1366A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95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336C7-660E-48F1-A425-1CA45953C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5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5AC2E-29DF-44F1-A855-90AAACDD2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0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61C12-C67B-4F8C-99CE-36A6B7783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9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1AF2A-AF9D-4D16-A19F-4ACEBF0BA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5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0666D76-67DD-4C74-B58F-B63B95D4C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hyperlink" Target="https://arxiv.org/abs/1808.06720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tiff"/><Relationship Id="rId5" Type="http://schemas.openxmlformats.org/officeDocument/2006/relationships/image" Target="../media/image100.tiff"/><Relationship Id="rId4" Type="http://schemas.openxmlformats.org/officeDocument/2006/relationships/image" Target="NUL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810.09955" TargetMode="Externa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z="4000" dirty="0"/>
              <a:t>Astronomical CCDs and other light sensitive sensors</a:t>
            </a:r>
            <a:endParaRPr lang="en-US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86200"/>
            <a:ext cx="7088187" cy="1752600"/>
          </a:xfrm>
        </p:spPr>
        <p:txBody>
          <a:bodyPr/>
          <a:lstStyle/>
          <a:p>
            <a:pPr eaLnBrk="1" hangingPunct="1"/>
            <a:endParaRPr lang="en-GB" sz="2800" dirty="0">
              <a:solidFill>
                <a:schemeClr val="accent2"/>
              </a:solidFill>
            </a:endParaRPr>
          </a:p>
          <a:p>
            <a:pPr eaLnBrk="1" hangingPunct="1"/>
            <a:r>
              <a:rPr lang="en-GB" sz="2800" dirty="0">
                <a:solidFill>
                  <a:schemeClr val="accent2"/>
                </a:solidFill>
              </a:rPr>
              <a:t>Andrei Nomerotski</a:t>
            </a:r>
          </a:p>
          <a:p>
            <a:pPr eaLnBrk="1" hangingPunct="1"/>
            <a:r>
              <a:rPr lang="en-GB" sz="2800" dirty="0">
                <a:solidFill>
                  <a:schemeClr val="accent2"/>
                </a:solidFill>
              </a:rPr>
              <a:t>2 July 2019 @ BNL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5219700" y="609600"/>
            <a:ext cx="304800" cy="3124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07" name="Rectangle 3"/>
          <p:cNvSpPr>
            <a:spLocks noChangeArrowheads="1"/>
          </p:cNvSpPr>
          <p:nvPr/>
        </p:nvSpPr>
        <p:spPr bwMode="auto">
          <a:xfrm>
            <a:off x="1660525" y="4608513"/>
            <a:ext cx="2911475" cy="4762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0708" name="Group 4"/>
          <p:cNvGrpSpPr>
            <a:grpSpLocks/>
          </p:cNvGrpSpPr>
          <p:nvPr/>
        </p:nvGrpSpPr>
        <p:grpSpPr bwMode="auto">
          <a:xfrm>
            <a:off x="3108325" y="4257675"/>
            <a:ext cx="430213" cy="287338"/>
            <a:chOff x="1152" y="1008"/>
            <a:chExt cx="432" cy="288"/>
          </a:xfrm>
        </p:grpSpPr>
        <p:sp>
          <p:nvSpPr>
            <p:cNvPr id="840709" name="Line 5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10" name="Line 6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0711" name="Group 7"/>
          <p:cNvGrpSpPr>
            <a:grpSpLocks/>
          </p:cNvGrpSpPr>
          <p:nvPr/>
        </p:nvGrpSpPr>
        <p:grpSpPr bwMode="auto">
          <a:xfrm>
            <a:off x="3570288" y="3892550"/>
            <a:ext cx="428625" cy="652463"/>
            <a:chOff x="1152" y="1008"/>
            <a:chExt cx="432" cy="288"/>
          </a:xfrm>
        </p:grpSpPr>
        <p:sp>
          <p:nvSpPr>
            <p:cNvPr id="840712" name="Line 8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13" name="Line 9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0714" name="Group 10"/>
          <p:cNvGrpSpPr>
            <a:grpSpLocks/>
          </p:cNvGrpSpPr>
          <p:nvPr/>
        </p:nvGrpSpPr>
        <p:grpSpPr bwMode="auto">
          <a:xfrm>
            <a:off x="4038600" y="3509963"/>
            <a:ext cx="430213" cy="1035050"/>
            <a:chOff x="1152" y="1008"/>
            <a:chExt cx="432" cy="288"/>
          </a:xfrm>
        </p:grpSpPr>
        <p:sp>
          <p:nvSpPr>
            <p:cNvPr id="840715" name="Line 11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16" name="Line 12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0717" name="Rectangle 13"/>
          <p:cNvSpPr>
            <a:spLocks noChangeArrowheads="1"/>
          </p:cNvSpPr>
          <p:nvPr/>
        </p:nvSpPr>
        <p:spPr bwMode="auto">
          <a:xfrm>
            <a:off x="1549400" y="4487863"/>
            <a:ext cx="636588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0718" name="Group 14"/>
          <p:cNvGrpSpPr>
            <a:grpSpLocks/>
          </p:cNvGrpSpPr>
          <p:nvPr/>
        </p:nvGrpSpPr>
        <p:grpSpPr bwMode="auto">
          <a:xfrm>
            <a:off x="1724025" y="4257675"/>
            <a:ext cx="430213" cy="287338"/>
            <a:chOff x="1152" y="1008"/>
            <a:chExt cx="432" cy="288"/>
          </a:xfrm>
        </p:grpSpPr>
        <p:sp>
          <p:nvSpPr>
            <p:cNvPr id="840719" name="Line 15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20" name="Line 16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0721" name="Group 17"/>
          <p:cNvGrpSpPr>
            <a:grpSpLocks/>
          </p:cNvGrpSpPr>
          <p:nvPr/>
        </p:nvGrpSpPr>
        <p:grpSpPr bwMode="auto">
          <a:xfrm>
            <a:off x="2185988" y="3892550"/>
            <a:ext cx="428625" cy="652463"/>
            <a:chOff x="1152" y="1008"/>
            <a:chExt cx="432" cy="288"/>
          </a:xfrm>
        </p:grpSpPr>
        <p:sp>
          <p:nvSpPr>
            <p:cNvPr id="840722" name="Line 18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23" name="Line 19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0724" name="Group 20"/>
          <p:cNvGrpSpPr>
            <a:grpSpLocks/>
          </p:cNvGrpSpPr>
          <p:nvPr/>
        </p:nvGrpSpPr>
        <p:grpSpPr bwMode="auto">
          <a:xfrm>
            <a:off x="2654300" y="3509963"/>
            <a:ext cx="430213" cy="1035050"/>
            <a:chOff x="1152" y="1008"/>
            <a:chExt cx="432" cy="288"/>
          </a:xfrm>
        </p:grpSpPr>
        <p:sp>
          <p:nvSpPr>
            <p:cNvPr id="840725" name="Line 21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26" name="Line 22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0727" name="Rectangle 23"/>
          <p:cNvSpPr>
            <a:spLocks noChangeArrowheads="1"/>
          </p:cNvSpPr>
          <p:nvPr/>
        </p:nvSpPr>
        <p:spPr bwMode="auto">
          <a:xfrm>
            <a:off x="1660525" y="5084763"/>
            <a:ext cx="2911475" cy="4778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28" name="Oval 24"/>
          <p:cNvSpPr>
            <a:spLocks noChangeArrowheads="1"/>
          </p:cNvSpPr>
          <p:nvPr/>
        </p:nvSpPr>
        <p:spPr bwMode="auto">
          <a:xfrm>
            <a:off x="1819275" y="4989513"/>
            <a:ext cx="247650" cy="952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29" name="Line 25"/>
          <p:cNvSpPr>
            <a:spLocks noChangeShapeType="1"/>
          </p:cNvSpPr>
          <p:nvPr/>
        </p:nvSpPr>
        <p:spPr bwMode="auto">
          <a:xfrm>
            <a:off x="1660525" y="4584700"/>
            <a:ext cx="2911475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30" name="Line 26"/>
          <p:cNvSpPr>
            <a:spLocks noChangeShapeType="1"/>
          </p:cNvSpPr>
          <p:nvPr/>
        </p:nvSpPr>
        <p:spPr bwMode="auto">
          <a:xfrm flipH="1">
            <a:off x="1549400" y="3509963"/>
            <a:ext cx="2705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31" name="Line 27"/>
          <p:cNvSpPr>
            <a:spLocks noChangeShapeType="1"/>
          </p:cNvSpPr>
          <p:nvPr/>
        </p:nvSpPr>
        <p:spPr bwMode="auto">
          <a:xfrm flipH="1">
            <a:off x="1549400" y="3892550"/>
            <a:ext cx="223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32" name="Line 28"/>
          <p:cNvSpPr>
            <a:spLocks noChangeShapeType="1"/>
          </p:cNvSpPr>
          <p:nvPr/>
        </p:nvSpPr>
        <p:spPr bwMode="auto">
          <a:xfrm flipH="1">
            <a:off x="1549400" y="4257675"/>
            <a:ext cx="177323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33" name="Oval 29"/>
          <p:cNvSpPr>
            <a:spLocks noChangeArrowheads="1"/>
          </p:cNvSpPr>
          <p:nvPr/>
        </p:nvSpPr>
        <p:spPr bwMode="auto">
          <a:xfrm>
            <a:off x="2822575" y="3462338"/>
            <a:ext cx="95250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34" name="Oval 30"/>
          <p:cNvSpPr>
            <a:spLocks noChangeArrowheads="1"/>
          </p:cNvSpPr>
          <p:nvPr/>
        </p:nvSpPr>
        <p:spPr bwMode="auto">
          <a:xfrm>
            <a:off x="2352675" y="3836988"/>
            <a:ext cx="95250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35" name="Oval 31"/>
          <p:cNvSpPr>
            <a:spLocks noChangeArrowheads="1"/>
          </p:cNvSpPr>
          <p:nvPr/>
        </p:nvSpPr>
        <p:spPr bwMode="auto">
          <a:xfrm>
            <a:off x="1890713" y="4210050"/>
            <a:ext cx="96837" cy="952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36" name="Oval 32"/>
          <p:cNvSpPr>
            <a:spLocks noChangeArrowheads="1"/>
          </p:cNvSpPr>
          <p:nvPr/>
        </p:nvSpPr>
        <p:spPr bwMode="auto">
          <a:xfrm>
            <a:off x="3108325" y="4894263"/>
            <a:ext cx="422275" cy="1905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0737" name="Group 33"/>
          <p:cNvGrpSpPr>
            <a:grpSpLocks/>
          </p:cNvGrpSpPr>
          <p:nvPr/>
        </p:nvGrpSpPr>
        <p:grpSpPr bwMode="auto">
          <a:xfrm>
            <a:off x="1085850" y="3279775"/>
            <a:ext cx="396875" cy="457200"/>
            <a:chOff x="672" y="1706"/>
            <a:chExt cx="250" cy="288"/>
          </a:xfrm>
        </p:grpSpPr>
        <p:grpSp>
          <p:nvGrpSpPr>
            <p:cNvPr id="840738" name="Group 34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0739" name="Oval 35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40" name="Line 36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0741" name="Text Box 37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1</a:t>
              </a:r>
            </a:p>
          </p:txBody>
        </p:sp>
      </p:grpSp>
      <p:grpSp>
        <p:nvGrpSpPr>
          <p:cNvPr id="840742" name="Group 38"/>
          <p:cNvGrpSpPr>
            <a:grpSpLocks/>
          </p:cNvGrpSpPr>
          <p:nvPr/>
        </p:nvGrpSpPr>
        <p:grpSpPr bwMode="auto">
          <a:xfrm>
            <a:off x="1066800" y="3657600"/>
            <a:ext cx="396875" cy="457200"/>
            <a:chOff x="672" y="1706"/>
            <a:chExt cx="250" cy="288"/>
          </a:xfrm>
        </p:grpSpPr>
        <p:grpSp>
          <p:nvGrpSpPr>
            <p:cNvPr id="840743" name="Group 39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0744" name="Oval 40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45" name="Line 41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0746" name="Text Box 42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2</a:t>
              </a:r>
            </a:p>
          </p:txBody>
        </p:sp>
      </p:grpSp>
      <p:grpSp>
        <p:nvGrpSpPr>
          <p:cNvPr id="840747" name="Group 43"/>
          <p:cNvGrpSpPr>
            <a:grpSpLocks/>
          </p:cNvGrpSpPr>
          <p:nvPr/>
        </p:nvGrpSpPr>
        <p:grpSpPr bwMode="auto">
          <a:xfrm>
            <a:off x="1066800" y="4000500"/>
            <a:ext cx="412750" cy="457200"/>
            <a:chOff x="672" y="2184"/>
            <a:chExt cx="260" cy="288"/>
          </a:xfrm>
        </p:grpSpPr>
        <p:grpSp>
          <p:nvGrpSpPr>
            <p:cNvPr id="840748" name="Group 44"/>
            <p:cNvGrpSpPr>
              <a:grpSpLocks/>
            </p:cNvGrpSpPr>
            <p:nvPr/>
          </p:nvGrpSpPr>
          <p:grpSpPr bwMode="auto">
            <a:xfrm>
              <a:off x="672" y="2266"/>
              <a:ext cx="72" cy="144"/>
              <a:chOff x="672" y="1776"/>
              <a:chExt cx="96" cy="192"/>
            </a:xfrm>
          </p:grpSpPr>
          <p:sp>
            <p:nvSpPr>
              <p:cNvPr id="840749" name="Oval 45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50" name="Line 46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0751" name="Text Box 47"/>
            <p:cNvSpPr txBox="1">
              <a:spLocks noChangeArrowheads="1"/>
            </p:cNvSpPr>
            <p:nvPr/>
          </p:nvSpPr>
          <p:spPr bwMode="auto">
            <a:xfrm>
              <a:off x="720" y="2184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3</a:t>
              </a:r>
            </a:p>
          </p:txBody>
        </p:sp>
      </p:grpSp>
      <p:grpSp>
        <p:nvGrpSpPr>
          <p:cNvPr id="840752" name="Group 48"/>
          <p:cNvGrpSpPr>
            <a:grpSpLocks/>
          </p:cNvGrpSpPr>
          <p:nvPr/>
        </p:nvGrpSpPr>
        <p:grpSpPr bwMode="auto">
          <a:xfrm>
            <a:off x="5181600" y="2628900"/>
            <a:ext cx="3429000" cy="533400"/>
            <a:chOff x="3120" y="1368"/>
            <a:chExt cx="2160" cy="336"/>
          </a:xfrm>
        </p:grpSpPr>
        <p:sp>
          <p:nvSpPr>
            <p:cNvPr id="840753" name="Line 49"/>
            <p:cNvSpPr>
              <a:spLocks noChangeShapeType="1"/>
            </p:cNvSpPr>
            <p:nvPr/>
          </p:nvSpPr>
          <p:spPr bwMode="auto">
            <a:xfrm>
              <a:off x="3120" y="1536"/>
              <a:ext cx="216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54" name="Line 50"/>
            <p:cNvSpPr>
              <a:spLocks noChangeShapeType="1"/>
            </p:cNvSpPr>
            <p:nvPr/>
          </p:nvSpPr>
          <p:spPr bwMode="auto">
            <a:xfrm>
              <a:off x="3120" y="136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55" name="Line 51"/>
            <p:cNvSpPr>
              <a:spLocks noChangeShapeType="1"/>
            </p:cNvSpPr>
            <p:nvPr/>
          </p:nvSpPr>
          <p:spPr bwMode="auto">
            <a:xfrm>
              <a:off x="3648" y="170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56" name="Line 52"/>
            <p:cNvSpPr>
              <a:spLocks noChangeShapeType="1"/>
            </p:cNvSpPr>
            <p:nvPr/>
          </p:nvSpPr>
          <p:spPr bwMode="auto">
            <a:xfrm>
              <a:off x="4464" y="1368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57" name="Line 53"/>
            <p:cNvSpPr>
              <a:spLocks noChangeShapeType="1"/>
            </p:cNvSpPr>
            <p:nvPr/>
          </p:nvSpPr>
          <p:spPr bwMode="auto">
            <a:xfrm flipV="1">
              <a:off x="3648" y="136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58" name="Line 54"/>
            <p:cNvSpPr>
              <a:spLocks noChangeShapeType="1"/>
            </p:cNvSpPr>
            <p:nvPr/>
          </p:nvSpPr>
          <p:spPr bwMode="auto">
            <a:xfrm flipV="1">
              <a:off x="4464" y="136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0759" name="Group 55"/>
          <p:cNvGrpSpPr>
            <a:grpSpLocks/>
          </p:cNvGrpSpPr>
          <p:nvPr/>
        </p:nvGrpSpPr>
        <p:grpSpPr bwMode="auto">
          <a:xfrm>
            <a:off x="5181600" y="1800225"/>
            <a:ext cx="3429000" cy="533400"/>
            <a:chOff x="3120" y="846"/>
            <a:chExt cx="2160" cy="336"/>
          </a:xfrm>
        </p:grpSpPr>
        <p:sp>
          <p:nvSpPr>
            <p:cNvPr id="840760" name="Line 56"/>
            <p:cNvSpPr>
              <a:spLocks noChangeShapeType="1"/>
            </p:cNvSpPr>
            <p:nvPr/>
          </p:nvSpPr>
          <p:spPr bwMode="auto">
            <a:xfrm>
              <a:off x="3120" y="1008"/>
              <a:ext cx="216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61" name="Line 57"/>
            <p:cNvSpPr>
              <a:spLocks noChangeShapeType="1"/>
            </p:cNvSpPr>
            <p:nvPr/>
          </p:nvSpPr>
          <p:spPr bwMode="auto">
            <a:xfrm flipV="1">
              <a:off x="3120" y="1182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62" name="Line 58"/>
            <p:cNvSpPr>
              <a:spLocks noChangeShapeType="1"/>
            </p:cNvSpPr>
            <p:nvPr/>
          </p:nvSpPr>
          <p:spPr bwMode="auto">
            <a:xfrm flipV="1">
              <a:off x="3888" y="846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63" name="Line 59"/>
            <p:cNvSpPr>
              <a:spLocks noChangeShapeType="1"/>
            </p:cNvSpPr>
            <p:nvPr/>
          </p:nvSpPr>
          <p:spPr bwMode="auto">
            <a:xfrm flipV="1">
              <a:off x="4704" y="1182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64" name="Line 60"/>
            <p:cNvSpPr>
              <a:spLocks noChangeShapeType="1"/>
            </p:cNvSpPr>
            <p:nvPr/>
          </p:nvSpPr>
          <p:spPr bwMode="auto">
            <a:xfrm>
              <a:off x="3888" y="84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65" name="Line 61"/>
            <p:cNvSpPr>
              <a:spLocks noChangeShapeType="1"/>
            </p:cNvSpPr>
            <p:nvPr/>
          </p:nvSpPr>
          <p:spPr bwMode="auto">
            <a:xfrm>
              <a:off x="4704" y="84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0766" name="Group 62"/>
          <p:cNvGrpSpPr>
            <a:grpSpLocks/>
          </p:cNvGrpSpPr>
          <p:nvPr/>
        </p:nvGrpSpPr>
        <p:grpSpPr bwMode="auto">
          <a:xfrm>
            <a:off x="5181600" y="914400"/>
            <a:ext cx="3429000" cy="533400"/>
            <a:chOff x="3120" y="288"/>
            <a:chExt cx="2160" cy="336"/>
          </a:xfrm>
        </p:grpSpPr>
        <p:sp>
          <p:nvSpPr>
            <p:cNvPr id="840767" name="Line 63"/>
            <p:cNvSpPr>
              <a:spLocks noChangeShapeType="1"/>
            </p:cNvSpPr>
            <p:nvPr/>
          </p:nvSpPr>
          <p:spPr bwMode="auto">
            <a:xfrm>
              <a:off x="3120" y="462"/>
              <a:ext cx="2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68" name="Line 64"/>
            <p:cNvSpPr>
              <a:spLocks noChangeShapeType="1"/>
            </p:cNvSpPr>
            <p:nvPr/>
          </p:nvSpPr>
          <p:spPr bwMode="auto">
            <a:xfrm flipV="1">
              <a:off x="3120" y="6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69" name="Line 65"/>
            <p:cNvSpPr>
              <a:spLocks noChangeShapeType="1"/>
            </p:cNvSpPr>
            <p:nvPr/>
          </p:nvSpPr>
          <p:spPr bwMode="auto">
            <a:xfrm flipV="1">
              <a:off x="3360" y="288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70" name="Line 66"/>
            <p:cNvSpPr>
              <a:spLocks noChangeShapeType="1"/>
            </p:cNvSpPr>
            <p:nvPr/>
          </p:nvSpPr>
          <p:spPr bwMode="auto">
            <a:xfrm flipV="1">
              <a:off x="4176" y="624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71" name="Line 67"/>
            <p:cNvSpPr>
              <a:spLocks noChangeShapeType="1"/>
            </p:cNvSpPr>
            <p:nvPr/>
          </p:nvSpPr>
          <p:spPr bwMode="auto">
            <a:xfrm>
              <a:off x="3360" y="28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72" name="Line 68"/>
            <p:cNvSpPr>
              <a:spLocks noChangeShapeType="1"/>
            </p:cNvSpPr>
            <p:nvPr/>
          </p:nvSpPr>
          <p:spPr bwMode="auto">
            <a:xfrm>
              <a:off x="4176" y="28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0773" name="Text Box 69"/>
          <p:cNvSpPr txBox="1">
            <a:spLocks noChangeArrowheads="1"/>
          </p:cNvSpPr>
          <p:nvPr/>
        </p:nvSpPr>
        <p:spPr bwMode="auto">
          <a:xfrm>
            <a:off x="4800600" y="762000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0774" name="Text Box 70"/>
          <p:cNvSpPr txBox="1">
            <a:spLocks noChangeArrowheads="1"/>
          </p:cNvSpPr>
          <p:nvPr/>
        </p:nvSpPr>
        <p:spPr bwMode="auto">
          <a:xfrm>
            <a:off x="4800600" y="1638300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0775" name="Text Box 71"/>
          <p:cNvSpPr txBox="1">
            <a:spLocks noChangeArrowheads="1"/>
          </p:cNvSpPr>
          <p:nvPr/>
        </p:nvSpPr>
        <p:spPr bwMode="auto">
          <a:xfrm>
            <a:off x="4800600" y="2498725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0776" name="Line 72"/>
          <p:cNvSpPr>
            <a:spLocks noChangeShapeType="1"/>
          </p:cNvSpPr>
          <p:nvPr/>
        </p:nvSpPr>
        <p:spPr bwMode="auto">
          <a:xfrm flipH="1">
            <a:off x="5181600" y="914400"/>
            <a:ext cx="381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77" name="Line 73"/>
          <p:cNvSpPr>
            <a:spLocks noChangeShapeType="1"/>
          </p:cNvSpPr>
          <p:nvPr/>
        </p:nvSpPr>
        <p:spPr bwMode="auto">
          <a:xfrm flipH="1">
            <a:off x="5181600" y="1800225"/>
            <a:ext cx="127635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78" name="Line 74"/>
          <p:cNvSpPr>
            <a:spLocks noChangeShapeType="1"/>
          </p:cNvSpPr>
          <p:nvPr/>
        </p:nvSpPr>
        <p:spPr bwMode="auto">
          <a:xfrm flipH="1">
            <a:off x="5181600" y="3162300"/>
            <a:ext cx="127635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79" name="Line 75"/>
          <p:cNvSpPr>
            <a:spLocks noChangeShapeType="1"/>
          </p:cNvSpPr>
          <p:nvPr/>
        </p:nvSpPr>
        <p:spPr bwMode="auto">
          <a:xfrm flipH="1" flipV="1">
            <a:off x="5486400" y="3810000"/>
            <a:ext cx="457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80" name="Text Box 76"/>
          <p:cNvSpPr txBox="1">
            <a:spLocks noChangeArrowheads="1"/>
          </p:cNvSpPr>
          <p:nvPr/>
        </p:nvSpPr>
        <p:spPr bwMode="auto">
          <a:xfrm>
            <a:off x="5943600" y="4267200"/>
            <a:ext cx="1971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tx1"/>
                </a:solidFill>
                <a:latin typeface="Times New Roman" charset="0"/>
              </a:rPr>
              <a:t>Time-slice shown in diagram</a:t>
            </a:r>
          </a:p>
        </p:txBody>
      </p:sp>
      <p:grpSp>
        <p:nvGrpSpPr>
          <p:cNvPr id="840781" name="Group 77"/>
          <p:cNvGrpSpPr>
            <a:grpSpLocks/>
          </p:cNvGrpSpPr>
          <p:nvPr/>
        </p:nvGrpSpPr>
        <p:grpSpPr bwMode="auto">
          <a:xfrm>
            <a:off x="4419600" y="1828800"/>
            <a:ext cx="396875" cy="457200"/>
            <a:chOff x="672" y="1706"/>
            <a:chExt cx="250" cy="288"/>
          </a:xfrm>
        </p:grpSpPr>
        <p:grpSp>
          <p:nvGrpSpPr>
            <p:cNvPr id="840782" name="Group 78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0783" name="Oval 79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84" name="Line 80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0785" name="Text Box 81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1</a:t>
              </a:r>
            </a:p>
          </p:txBody>
        </p:sp>
      </p:grpSp>
      <p:grpSp>
        <p:nvGrpSpPr>
          <p:cNvPr id="840786" name="Group 82"/>
          <p:cNvGrpSpPr>
            <a:grpSpLocks/>
          </p:cNvGrpSpPr>
          <p:nvPr/>
        </p:nvGrpSpPr>
        <p:grpSpPr bwMode="auto">
          <a:xfrm>
            <a:off x="4419600" y="914400"/>
            <a:ext cx="396875" cy="457200"/>
            <a:chOff x="672" y="1706"/>
            <a:chExt cx="250" cy="288"/>
          </a:xfrm>
        </p:grpSpPr>
        <p:grpSp>
          <p:nvGrpSpPr>
            <p:cNvPr id="840787" name="Group 83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0788" name="Oval 84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89" name="Line 85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0790" name="Text Box 86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2</a:t>
              </a:r>
            </a:p>
          </p:txBody>
        </p:sp>
      </p:grpSp>
      <p:grpSp>
        <p:nvGrpSpPr>
          <p:cNvPr id="840791" name="Group 87"/>
          <p:cNvGrpSpPr>
            <a:grpSpLocks/>
          </p:cNvGrpSpPr>
          <p:nvPr/>
        </p:nvGrpSpPr>
        <p:grpSpPr bwMode="auto">
          <a:xfrm>
            <a:off x="4387850" y="2667000"/>
            <a:ext cx="412750" cy="457200"/>
            <a:chOff x="672" y="2184"/>
            <a:chExt cx="260" cy="288"/>
          </a:xfrm>
        </p:grpSpPr>
        <p:grpSp>
          <p:nvGrpSpPr>
            <p:cNvPr id="840792" name="Group 88"/>
            <p:cNvGrpSpPr>
              <a:grpSpLocks/>
            </p:cNvGrpSpPr>
            <p:nvPr/>
          </p:nvGrpSpPr>
          <p:grpSpPr bwMode="auto">
            <a:xfrm>
              <a:off x="672" y="2266"/>
              <a:ext cx="72" cy="144"/>
              <a:chOff x="672" y="1776"/>
              <a:chExt cx="96" cy="192"/>
            </a:xfrm>
          </p:grpSpPr>
          <p:sp>
            <p:nvSpPr>
              <p:cNvPr id="840793" name="Oval 89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94" name="Line 90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0795" name="Text Box 91"/>
            <p:cNvSpPr txBox="1">
              <a:spLocks noChangeArrowheads="1"/>
            </p:cNvSpPr>
            <p:nvPr/>
          </p:nvSpPr>
          <p:spPr bwMode="auto">
            <a:xfrm>
              <a:off x="720" y="2184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3</a:t>
              </a:r>
            </a:p>
          </p:txBody>
        </p:sp>
      </p:grpSp>
      <p:sp>
        <p:nvSpPr>
          <p:cNvPr id="840796" name="Text Box 92"/>
          <p:cNvSpPr txBox="1">
            <a:spLocks noChangeArrowheads="1"/>
          </p:cNvSpPr>
          <p:nvPr/>
        </p:nvSpPr>
        <p:spPr bwMode="auto">
          <a:xfrm>
            <a:off x="2362200" y="152400"/>
            <a:ext cx="3722688" cy="4667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0">
                <a:solidFill>
                  <a:schemeClr val="tx1"/>
                </a:solidFill>
                <a:latin typeface="Times New Roman" charset="0"/>
              </a:rPr>
              <a:t>Charge Transfer in a CCD 2.</a:t>
            </a:r>
          </a:p>
        </p:txBody>
      </p:sp>
    </p:spTree>
    <p:extLst>
      <p:ext uri="{BB962C8B-B14F-4D97-AF65-F5344CB8AC3E}">
        <p14:creationId xmlns:p14="http://schemas.microsoft.com/office/powerpoint/2010/main" val="3640785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ChangeArrowheads="1"/>
          </p:cNvSpPr>
          <p:nvPr/>
        </p:nvSpPr>
        <p:spPr bwMode="auto">
          <a:xfrm>
            <a:off x="5638800" y="609600"/>
            <a:ext cx="304800" cy="3124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731" name="Rectangle 3"/>
          <p:cNvSpPr>
            <a:spLocks noChangeArrowheads="1"/>
          </p:cNvSpPr>
          <p:nvPr/>
        </p:nvSpPr>
        <p:spPr bwMode="auto">
          <a:xfrm>
            <a:off x="1660525" y="4608513"/>
            <a:ext cx="2911475" cy="4762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1732" name="Group 4"/>
          <p:cNvGrpSpPr>
            <a:grpSpLocks/>
          </p:cNvGrpSpPr>
          <p:nvPr/>
        </p:nvGrpSpPr>
        <p:grpSpPr bwMode="auto">
          <a:xfrm>
            <a:off x="3108325" y="4257675"/>
            <a:ext cx="430213" cy="287338"/>
            <a:chOff x="1152" y="1008"/>
            <a:chExt cx="432" cy="288"/>
          </a:xfrm>
        </p:grpSpPr>
        <p:sp>
          <p:nvSpPr>
            <p:cNvPr id="841733" name="Line 5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34" name="Line 6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1735" name="Group 7"/>
          <p:cNvGrpSpPr>
            <a:grpSpLocks/>
          </p:cNvGrpSpPr>
          <p:nvPr/>
        </p:nvGrpSpPr>
        <p:grpSpPr bwMode="auto">
          <a:xfrm>
            <a:off x="3570288" y="3892550"/>
            <a:ext cx="428625" cy="652463"/>
            <a:chOff x="1152" y="1008"/>
            <a:chExt cx="432" cy="288"/>
          </a:xfrm>
        </p:grpSpPr>
        <p:sp>
          <p:nvSpPr>
            <p:cNvPr id="841736" name="Line 8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37" name="Line 9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1738" name="Group 10"/>
          <p:cNvGrpSpPr>
            <a:grpSpLocks/>
          </p:cNvGrpSpPr>
          <p:nvPr/>
        </p:nvGrpSpPr>
        <p:grpSpPr bwMode="auto">
          <a:xfrm>
            <a:off x="4038600" y="3509963"/>
            <a:ext cx="430213" cy="1035050"/>
            <a:chOff x="1152" y="1008"/>
            <a:chExt cx="432" cy="288"/>
          </a:xfrm>
        </p:grpSpPr>
        <p:sp>
          <p:nvSpPr>
            <p:cNvPr id="841739" name="Line 11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40" name="Line 12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1741" name="Rectangle 13"/>
          <p:cNvSpPr>
            <a:spLocks noChangeArrowheads="1"/>
          </p:cNvSpPr>
          <p:nvPr/>
        </p:nvSpPr>
        <p:spPr bwMode="auto">
          <a:xfrm>
            <a:off x="1549400" y="4487863"/>
            <a:ext cx="636588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1742" name="Group 14"/>
          <p:cNvGrpSpPr>
            <a:grpSpLocks/>
          </p:cNvGrpSpPr>
          <p:nvPr/>
        </p:nvGrpSpPr>
        <p:grpSpPr bwMode="auto">
          <a:xfrm>
            <a:off x="1724025" y="4257675"/>
            <a:ext cx="430213" cy="287338"/>
            <a:chOff x="1152" y="1008"/>
            <a:chExt cx="432" cy="288"/>
          </a:xfrm>
        </p:grpSpPr>
        <p:sp>
          <p:nvSpPr>
            <p:cNvPr id="841743" name="Line 15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44" name="Line 16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1745" name="Group 17"/>
          <p:cNvGrpSpPr>
            <a:grpSpLocks/>
          </p:cNvGrpSpPr>
          <p:nvPr/>
        </p:nvGrpSpPr>
        <p:grpSpPr bwMode="auto">
          <a:xfrm>
            <a:off x="2185988" y="3892550"/>
            <a:ext cx="428625" cy="652463"/>
            <a:chOff x="1152" y="1008"/>
            <a:chExt cx="432" cy="288"/>
          </a:xfrm>
        </p:grpSpPr>
        <p:sp>
          <p:nvSpPr>
            <p:cNvPr id="841746" name="Line 18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47" name="Line 19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1748" name="Group 20"/>
          <p:cNvGrpSpPr>
            <a:grpSpLocks/>
          </p:cNvGrpSpPr>
          <p:nvPr/>
        </p:nvGrpSpPr>
        <p:grpSpPr bwMode="auto">
          <a:xfrm>
            <a:off x="2654300" y="3509963"/>
            <a:ext cx="430213" cy="1035050"/>
            <a:chOff x="1152" y="1008"/>
            <a:chExt cx="432" cy="288"/>
          </a:xfrm>
        </p:grpSpPr>
        <p:sp>
          <p:nvSpPr>
            <p:cNvPr id="841749" name="Line 21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50" name="Line 22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1751" name="Rectangle 23"/>
          <p:cNvSpPr>
            <a:spLocks noChangeArrowheads="1"/>
          </p:cNvSpPr>
          <p:nvPr/>
        </p:nvSpPr>
        <p:spPr bwMode="auto">
          <a:xfrm>
            <a:off x="1660525" y="5084763"/>
            <a:ext cx="2911475" cy="4778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752" name="Oval 24"/>
          <p:cNvSpPr>
            <a:spLocks noChangeArrowheads="1"/>
          </p:cNvSpPr>
          <p:nvPr/>
        </p:nvSpPr>
        <p:spPr bwMode="auto">
          <a:xfrm>
            <a:off x="1819275" y="4989513"/>
            <a:ext cx="771525" cy="7461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753" name="Line 25"/>
          <p:cNvSpPr>
            <a:spLocks noChangeShapeType="1"/>
          </p:cNvSpPr>
          <p:nvPr/>
        </p:nvSpPr>
        <p:spPr bwMode="auto">
          <a:xfrm>
            <a:off x="1660525" y="4584700"/>
            <a:ext cx="2911475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754" name="Line 26"/>
          <p:cNvSpPr>
            <a:spLocks noChangeShapeType="1"/>
          </p:cNvSpPr>
          <p:nvPr/>
        </p:nvSpPr>
        <p:spPr bwMode="auto">
          <a:xfrm flipH="1">
            <a:off x="1549400" y="3509963"/>
            <a:ext cx="2705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755" name="Line 27"/>
          <p:cNvSpPr>
            <a:spLocks noChangeShapeType="1"/>
          </p:cNvSpPr>
          <p:nvPr/>
        </p:nvSpPr>
        <p:spPr bwMode="auto">
          <a:xfrm flipH="1">
            <a:off x="1549400" y="3892550"/>
            <a:ext cx="2235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756" name="Line 28"/>
          <p:cNvSpPr>
            <a:spLocks noChangeShapeType="1"/>
          </p:cNvSpPr>
          <p:nvPr/>
        </p:nvSpPr>
        <p:spPr bwMode="auto">
          <a:xfrm flipH="1">
            <a:off x="1549400" y="4257675"/>
            <a:ext cx="177323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757" name="Oval 29"/>
          <p:cNvSpPr>
            <a:spLocks noChangeArrowheads="1"/>
          </p:cNvSpPr>
          <p:nvPr/>
        </p:nvSpPr>
        <p:spPr bwMode="auto">
          <a:xfrm>
            <a:off x="2822575" y="3462338"/>
            <a:ext cx="95250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758" name="Oval 30"/>
          <p:cNvSpPr>
            <a:spLocks noChangeArrowheads="1"/>
          </p:cNvSpPr>
          <p:nvPr/>
        </p:nvSpPr>
        <p:spPr bwMode="auto">
          <a:xfrm>
            <a:off x="2352675" y="3836988"/>
            <a:ext cx="95250" cy="952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759" name="Oval 31"/>
          <p:cNvSpPr>
            <a:spLocks noChangeArrowheads="1"/>
          </p:cNvSpPr>
          <p:nvPr/>
        </p:nvSpPr>
        <p:spPr bwMode="auto">
          <a:xfrm>
            <a:off x="1890713" y="4210050"/>
            <a:ext cx="96837" cy="952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760" name="Oval 32"/>
          <p:cNvSpPr>
            <a:spLocks noChangeArrowheads="1"/>
          </p:cNvSpPr>
          <p:nvPr/>
        </p:nvSpPr>
        <p:spPr bwMode="auto">
          <a:xfrm>
            <a:off x="3108325" y="4932363"/>
            <a:ext cx="930275" cy="13493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1761" name="Group 33"/>
          <p:cNvGrpSpPr>
            <a:grpSpLocks/>
          </p:cNvGrpSpPr>
          <p:nvPr/>
        </p:nvGrpSpPr>
        <p:grpSpPr bwMode="auto">
          <a:xfrm>
            <a:off x="1085850" y="3279775"/>
            <a:ext cx="396875" cy="457200"/>
            <a:chOff x="672" y="1706"/>
            <a:chExt cx="250" cy="288"/>
          </a:xfrm>
        </p:grpSpPr>
        <p:grpSp>
          <p:nvGrpSpPr>
            <p:cNvPr id="841762" name="Group 34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1763" name="Oval 35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764" name="Line 36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1765" name="Text Box 37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1</a:t>
              </a:r>
            </a:p>
          </p:txBody>
        </p:sp>
      </p:grpSp>
      <p:grpSp>
        <p:nvGrpSpPr>
          <p:cNvPr id="841766" name="Group 38"/>
          <p:cNvGrpSpPr>
            <a:grpSpLocks/>
          </p:cNvGrpSpPr>
          <p:nvPr/>
        </p:nvGrpSpPr>
        <p:grpSpPr bwMode="auto">
          <a:xfrm>
            <a:off x="1066800" y="3657600"/>
            <a:ext cx="396875" cy="457200"/>
            <a:chOff x="672" y="1706"/>
            <a:chExt cx="250" cy="288"/>
          </a:xfrm>
        </p:grpSpPr>
        <p:grpSp>
          <p:nvGrpSpPr>
            <p:cNvPr id="841767" name="Group 39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1768" name="Oval 40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769" name="Line 41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1770" name="Text Box 42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2</a:t>
              </a:r>
            </a:p>
          </p:txBody>
        </p:sp>
      </p:grpSp>
      <p:grpSp>
        <p:nvGrpSpPr>
          <p:cNvPr id="841771" name="Group 43"/>
          <p:cNvGrpSpPr>
            <a:grpSpLocks/>
          </p:cNvGrpSpPr>
          <p:nvPr/>
        </p:nvGrpSpPr>
        <p:grpSpPr bwMode="auto">
          <a:xfrm>
            <a:off x="1066800" y="4000500"/>
            <a:ext cx="412750" cy="457200"/>
            <a:chOff x="672" y="2184"/>
            <a:chExt cx="260" cy="288"/>
          </a:xfrm>
        </p:grpSpPr>
        <p:grpSp>
          <p:nvGrpSpPr>
            <p:cNvPr id="841772" name="Group 44"/>
            <p:cNvGrpSpPr>
              <a:grpSpLocks/>
            </p:cNvGrpSpPr>
            <p:nvPr/>
          </p:nvGrpSpPr>
          <p:grpSpPr bwMode="auto">
            <a:xfrm>
              <a:off x="672" y="2266"/>
              <a:ext cx="72" cy="144"/>
              <a:chOff x="672" y="1776"/>
              <a:chExt cx="96" cy="192"/>
            </a:xfrm>
          </p:grpSpPr>
          <p:sp>
            <p:nvSpPr>
              <p:cNvPr id="841773" name="Oval 45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774" name="Line 46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1775" name="Text Box 47"/>
            <p:cNvSpPr txBox="1">
              <a:spLocks noChangeArrowheads="1"/>
            </p:cNvSpPr>
            <p:nvPr/>
          </p:nvSpPr>
          <p:spPr bwMode="auto">
            <a:xfrm>
              <a:off x="720" y="2184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3</a:t>
              </a:r>
            </a:p>
          </p:txBody>
        </p:sp>
      </p:grpSp>
      <p:grpSp>
        <p:nvGrpSpPr>
          <p:cNvPr id="841776" name="Group 48"/>
          <p:cNvGrpSpPr>
            <a:grpSpLocks/>
          </p:cNvGrpSpPr>
          <p:nvPr/>
        </p:nvGrpSpPr>
        <p:grpSpPr bwMode="auto">
          <a:xfrm>
            <a:off x="5181600" y="2628900"/>
            <a:ext cx="3429000" cy="533400"/>
            <a:chOff x="3120" y="1368"/>
            <a:chExt cx="2160" cy="336"/>
          </a:xfrm>
        </p:grpSpPr>
        <p:sp>
          <p:nvSpPr>
            <p:cNvPr id="841777" name="Line 49"/>
            <p:cNvSpPr>
              <a:spLocks noChangeShapeType="1"/>
            </p:cNvSpPr>
            <p:nvPr/>
          </p:nvSpPr>
          <p:spPr bwMode="auto">
            <a:xfrm>
              <a:off x="3120" y="1536"/>
              <a:ext cx="216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78" name="Line 50"/>
            <p:cNvSpPr>
              <a:spLocks noChangeShapeType="1"/>
            </p:cNvSpPr>
            <p:nvPr/>
          </p:nvSpPr>
          <p:spPr bwMode="auto">
            <a:xfrm>
              <a:off x="3120" y="136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79" name="Line 51"/>
            <p:cNvSpPr>
              <a:spLocks noChangeShapeType="1"/>
            </p:cNvSpPr>
            <p:nvPr/>
          </p:nvSpPr>
          <p:spPr bwMode="auto">
            <a:xfrm>
              <a:off x="3648" y="170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80" name="Line 52"/>
            <p:cNvSpPr>
              <a:spLocks noChangeShapeType="1"/>
            </p:cNvSpPr>
            <p:nvPr/>
          </p:nvSpPr>
          <p:spPr bwMode="auto">
            <a:xfrm>
              <a:off x="4464" y="1368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81" name="Line 53"/>
            <p:cNvSpPr>
              <a:spLocks noChangeShapeType="1"/>
            </p:cNvSpPr>
            <p:nvPr/>
          </p:nvSpPr>
          <p:spPr bwMode="auto">
            <a:xfrm flipV="1">
              <a:off x="3648" y="136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82" name="Line 54"/>
            <p:cNvSpPr>
              <a:spLocks noChangeShapeType="1"/>
            </p:cNvSpPr>
            <p:nvPr/>
          </p:nvSpPr>
          <p:spPr bwMode="auto">
            <a:xfrm flipV="1">
              <a:off x="4464" y="136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1783" name="Group 55"/>
          <p:cNvGrpSpPr>
            <a:grpSpLocks/>
          </p:cNvGrpSpPr>
          <p:nvPr/>
        </p:nvGrpSpPr>
        <p:grpSpPr bwMode="auto">
          <a:xfrm>
            <a:off x="5181600" y="1800225"/>
            <a:ext cx="3429000" cy="533400"/>
            <a:chOff x="3120" y="846"/>
            <a:chExt cx="2160" cy="336"/>
          </a:xfrm>
        </p:grpSpPr>
        <p:sp>
          <p:nvSpPr>
            <p:cNvPr id="841784" name="Line 56"/>
            <p:cNvSpPr>
              <a:spLocks noChangeShapeType="1"/>
            </p:cNvSpPr>
            <p:nvPr/>
          </p:nvSpPr>
          <p:spPr bwMode="auto">
            <a:xfrm>
              <a:off x="3120" y="1008"/>
              <a:ext cx="216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85" name="Line 57"/>
            <p:cNvSpPr>
              <a:spLocks noChangeShapeType="1"/>
            </p:cNvSpPr>
            <p:nvPr/>
          </p:nvSpPr>
          <p:spPr bwMode="auto">
            <a:xfrm flipV="1">
              <a:off x="3120" y="1182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86" name="Line 58"/>
            <p:cNvSpPr>
              <a:spLocks noChangeShapeType="1"/>
            </p:cNvSpPr>
            <p:nvPr/>
          </p:nvSpPr>
          <p:spPr bwMode="auto">
            <a:xfrm flipV="1">
              <a:off x="3888" y="846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87" name="Line 59"/>
            <p:cNvSpPr>
              <a:spLocks noChangeShapeType="1"/>
            </p:cNvSpPr>
            <p:nvPr/>
          </p:nvSpPr>
          <p:spPr bwMode="auto">
            <a:xfrm flipV="1">
              <a:off x="4704" y="1182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88" name="Line 60"/>
            <p:cNvSpPr>
              <a:spLocks noChangeShapeType="1"/>
            </p:cNvSpPr>
            <p:nvPr/>
          </p:nvSpPr>
          <p:spPr bwMode="auto">
            <a:xfrm>
              <a:off x="3888" y="84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89" name="Line 61"/>
            <p:cNvSpPr>
              <a:spLocks noChangeShapeType="1"/>
            </p:cNvSpPr>
            <p:nvPr/>
          </p:nvSpPr>
          <p:spPr bwMode="auto">
            <a:xfrm>
              <a:off x="4704" y="84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1790" name="Group 62"/>
          <p:cNvGrpSpPr>
            <a:grpSpLocks/>
          </p:cNvGrpSpPr>
          <p:nvPr/>
        </p:nvGrpSpPr>
        <p:grpSpPr bwMode="auto">
          <a:xfrm>
            <a:off x="5181600" y="914400"/>
            <a:ext cx="3429000" cy="533400"/>
            <a:chOff x="3120" y="288"/>
            <a:chExt cx="2160" cy="336"/>
          </a:xfrm>
        </p:grpSpPr>
        <p:sp>
          <p:nvSpPr>
            <p:cNvPr id="841791" name="Line 63"/>
            <p:cNvSpPr>
              <a:spLocks noChangeShapeType="1"/>
            </p:cNvSpPr>
            <p:nvPr/>
          </p:nvSpPr>
          <p:spPr bwMode="auto">
            <a:xfrm>
              <a:off x="3120" y="462"/>
              <a:ext cx="2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92" name="Line 64"/>
            <p:cNvSpPr>
              <a:spLocks noChangeShapeType="1"/>
            </p:cNvSpPr>
            <p:nvPr/>
          </p:nvSpPr>
          <p:spPr bwMode="auto">
            <a:xfrm flipV="1">
              <a:off x="3120" y="6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93" name="Line 65"/>
            <p:cNvSpPr>
              <a:spLocks noChangeShapeType="1"/>
            </p:cNvSpPr>
            <p:nvPr/>
          </p:nvSpPr>
          <p:spPr bwMode="auto">
            <a:xfrm flipV="1">
              <a:off x="3360" y="288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94" name="Line 66"/>
            <p:cNvSpPr>
              <a:spLocks noChangeShapeType="1"/>
            </p:cNvSpPr>
            <p:nvPr/>
          </p:nvSpPr>
          <p:spPr bwMode="auto">
            <a:xfrm flipV="1">
              <a:off x="4176" y="624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95" name="Line 67"/>
            <p:cNvSpPr>
              <a:spLocks noChangeShapeType="1"/>
            </p:cNvSpPr>
            <p:nvPr/>
          </p:nvSpPr>
          <p:spPr bwMode="auto">
            <a:xfrm>
              <a:off x="3360" y="28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96" name="Line 68"/>
            <p:cNvSpPr>
              <a:spLocks noChangeShapeType="1"/>
            </p:cNvSpPr>
            <p:nvPr/>
          </p:nvSpPr>
          <p:spPr bwMode="auto">
            <a:xfrm>
              <a:off x="4176" y="28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1797" name="Text Box 69"/>
          <p:cNvSpPr txBox="1">
            <a:spLocks noChangeArrowheads="1"/>
          </p:cNvSpPr>
          <p:nvPr/>
        </p:nvSpPr>
        <p:spPr bwMode="auto">
          <a:xfrm>
            <a:off x="4800600" y="762000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1798" name="Text Box 70"/>
          <p:cNvSpPr txBox="1">
            <a:spLocks noChangeArrowheads="1"/>
          </p:cNvSpPr>
          <p:nvPr/>
        </p:nvSpPr>
        <p:spPr bwMode="auto">
          <a:xfrm>
            <a:off x="4800600" y="1638300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1799" name="Text Box 71"/>
          <p:cNvSpPr txBox="1">
            <a:spLocks noChangeArrowheads="1"/>
          </p:cNvSpPr>
          <p:nvPr/>
        </p:nvSpPr>
        <p:spPr bwMode="auto">
          <a:xfrm>
            <a:off x="4800600" y="2498725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1800" name="Line 72"/>
          <p:cNvSpPr>
            <a:spLocks noChangeShapeType="1"/>
          </p:cNvSpPr>
          <p:nvPr/>
        </p:nvSpPr>
        <p:spPr bwMode="auto">
          <a:xfrm flipH="1">
            <a:off x="5181600" y="914400"/>
            <a:ext cx="381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801" name="Line 73"/>
          <p:cNvSpPr>
            <a:spLocks noChangeShapeType="1"/>
          </p:cNvSpPr>
          <p:nvPr/>
        </p:nvSpPr>
        <p:spPr bwMode="auto">
          <a:xfrm flipH="1">
            <a:off x="5181600" y="1800225"/>
            <a:ext cx="127635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802" name="Line 74"/>
          <p:cNvSpPr>
            <a:spLocks noChangeShapeType="1"/>
          </p:cNvSpPr>
          <p:nvPr/>
        </p:nvSpPr>
        <p:spPr bwMode="auto">
          <a:xfrm flipH="1">
            <a:off x="5181600" y="3162300"/>
            <a:ext cx="127635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1803" name="Group 75"/>
          <p:cNvGrpSpPr>
            <a:grpSpLocks/>
          </p:cNvGrpSpPr>
          <p:nvPr/>
        </p:nvGrpSpPr>
        <p:grpSpPr bwMode="auto">
          <a:xfrm>
            <a:off x="4403725" y="1828800"/>
            <a:ext cx="396875" cy="457200"/>
            <a:chOff x="672" y="1706"/>
            <a:chExt cx="250" cy="288"/>
          </a:xfrm>
        </p:grpSpPr>
        <p:grpSp>
          <p:nvGrpSpPr>
            <p:cNvPr id="841804" name="Group 76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1805" name="Oval 77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806" name="Line 78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1807" name="Text Box 79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1</a:t>
              </a:r>
            </a:p>
          </p:txBody>
        </p:sp>
      </p:grpSp>
      <p:grpSp>
        <p:nvGrpSpPr>
          <p:cNvPr id="841808" name="Group 80"/>
          <p:cNvGrpSpPr>
            <a:grpSpLocks/>
          </p:cNvGrpSpPr>
          <p:nvPr/>
        </p:nvGrpSpPr>
        <p:grpSpPr bwMode="auto">
          <a:xfrm>
            <a:off x="4416425" y="939800"/>
            <a:ext cx="396875" cy="457200"/>
            <a:chOff x="672" y="1706"/>
            <a:chExt cx="250" cy="288"/>
          </a:xfrm>
        </p:grpSpPr>
        <p:grpSp>
          <p:nvGrpSpPr>
            <p:cNvPr id="841809" name="Group 81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1810" name="Oval 82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811" name="Line 83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1812" name="Text Box 84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2</a:t>
              </a:r>
            </a:p>
          </p:txBody>
        </p:sp>
      </p:grpSp>
      <p:grpSp>
        <p:nvGrpSpPr>
          <p:cNvPr id="841813" name="Group 85"/>
          <p:cNvGrpSpPr>
            <a:grpSpLocks/>
          </p:cNvGrpSpPr>
          <p:nvPr/>
        </p:nvGrpSpPr>
        <p:grpSpPr bwMode="auto">
          <a:xfrm>
            <a:off x="4387850" y="2667000"/>
            <a:ext cx="412750" cy="457200"/>
            <a:chOff x="672" y="2184"/>
            <a:chExt cx="260" cy="288"/>
          </a:xfrm>
        </p:grpSpPr>
        <p:grpSp>
          <p:nvGrpSpPr>
            <p:cNvPr id="841814" name="Group 86"/>
            <p:cNvGrpSpPr>
              <a:grpSpLocks/>
            </p:cNvGrpSpPr>
            <p:nvPr/>
          </p:nvGrpSpPr>
          <p:grpSpPr bwMode="auto">
            <a:xfrm>
              <a:off x="672" y="2266"/>
              <a:ext cx="72" cy="144"/>
              <a:chOff x="672" y="1776"/>
              <a:chExt cx="96" cy="192"/>
            </a:xfrm>
          </p:grpSpPr>
          <p:sp>
            <p:nvSpPr>
              <p:cNvPr id="841815" name="Oval 87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816" name="Line 88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1817" name="Text Box 89"/>
            <p:cNvSpPr txBox="1">
              <a:spLocks noChangeArrowheads="1"/>
            </p:cNvSpPr>
            <p:nvPr/>
          </p:nvSpPr>
          <p:spPr bwMode="auto">
            <a:xfrm>
              <a:off x="720" y="2184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3</a:t>
              </a:r>
            </a:p>
          </p:txBody>
        </p:sp>
      </p:grpSp>
      <p:sp>
        <p:nvSpPr>
          <p:cNvPr id="841818" name="Text Box 90"/>
          <p:cNvSpPr txBox="1">
            <a:spLocks noChangeArrowheads="1"/>
          </p:cNvSpPr>
          <p:nvPr/>
        </p:nvSpPr>
        <p:spPr bwMode="auto">
          <a:xfrm>
            <a:off x="2362200" y="152400"/>
            <a:ext cx="3713163" cy="4667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>
                <a:solidFill>
                  <a:schemeClr val="tx1"/>
                </a:solidFill>
                <a:latin typeface="Times New Roman" charset="0"/>
              </a:rPr>
              <a:t>Charge Transfer in a CCD 3.</a:t>
            </a:r>
          </a:p>
        </p:txBody>
      </p:sp>
    </p:spTree>
    <p:extLst>
      <p:ext uri="{BB962C8B-B14F-4D97-AF65-F5344CB8AC3E}">
        <p14:creationId xmlns:p14="http://schemas.microsoft.com/office/powerpoint/2010/main" val="3074144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ChangeArrowheads="1"/>
          </p:cNvSpPr>
          <p:nvPr/>
        </p:nvSpPr>
        <p:spPr bwMode="auto">
          <a:xfrm>
            <a:off x="6067425" y="609600"/>
            <a:ext cx="304800" cy="3124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55" name="Rectangle 3"/>
          <p:cNvSpPr>
            <a:spLocks noChangeArrowheads="1"/>
          </p:cNvSpPr>
          <p:nvPr/>
        </p:nvSpPr>
        <p:spPr bwMode="auto">
          <a:xfrm>
            <a:off x="1660525" y="4608513"/>
            <a:ext cx="2911475" cy="4762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2756" name="Group 4"/>
          <p:cNvGrpSpPr>
            <a:grpSpLocks/>
          </p:cNvGrpSpPr>
          <p:nvPr/>
        </p:nvGrpSpPr>
        <p:grpSpPr bwMode="auto">
          <a:xfrm>
            <a:off x="3108325" y="4257675"/>
            <a:ext cx="430213" cy="287338"/>
            <a:chOff x="1152" y="1008"/>
            <a:chExt cx="432" cy="288"/>
          </a:xfrm>
        </p:grpSpPr>
        <p:sp>
          <p:nvSpPr>
            <p:cNvPr id="842757" name="Line 5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758" name="Line 6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2759" name="Group 7"/>
          <p:cNvGrpSpPr>
            <a:grpSpLocks/>
          </p:cNvGrpSpPr>
          <p:nvPr/>
        </p:nvGrpSpPr>
        <p:grpSpPr bwMode="auto">
          <a:xfrm>
            <a:off x="3570288" y="3892550"/>
            <a:ext cx="428625" cy="652463"/>
            <a:chOff x="1152" y="1008"/>
            <a:chExt cx="432" cy="288"/>
          </a:xfrm>
        </p:grpSpPr>
        <p:sp>
          <p:nvSpPr>
            <p:cNvPr id="842760" name="Line 8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761" name="Line 9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2762" name="Group 10"/>
          <p:cNvGrpSpPr>
            <a:grpSpLocks/>
          </p:cNvGrpSpPr>
          <p:nvPr/>
        </p:nvGrpSpPr>
        <p:grpSpPr bwMode="auto">
          <a:xfrm>
            <a:off x="4038600" y="3509963"/>
            <a:ext cx="430213" cy="1035050"/>
            <a:chOff x="1152" y="1008"/>
            <a:chExt cx="432" cy="288"/>
          </a:xfrm>
        </p:grpSpPr>
        <p:sp>
          <p:nvSpPr>
            <p:cNvPr id="842763" name="Line 11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764" name="Line 12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2765" name="Rectangle 13"/>
          <p:cNvSpPr>
            <a:spLocks noChangeArrowheads="1"/>
          </p:cNvSpPr>
          <p:nvPr/>
        </p:nvSpPr>
        <p:spPr bwMode="auto">
          <a:xfrm>
            <a:off x="1549400" y="4487863"/>
            <a:ext cx="636588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2766" name="Group 14"/>
          <p:cNvGrpSpPr>
            <a:grpSpLocks/>
          </p:cNvGrpSpPr>
          <p:nvPr/>
        </p:nvGrpSpPr>
        <p:grpSpPr bwMode="auto">
          <a:xfrm>
            <a:off x="1724025" y="4257675"/>
            <a:ext cx="430213" cy="287338"/>
            <a:chOff x="1152" y="1008"/>
            <a:chExt cx="432" cy="288"/>
          </a:xfrm>
        </p:grpSpPr>
        <p:sp>
          <p:nvSpPr>
            <p:cNvPr id="842767" name="Line 15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768" name="Line 16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2769" name="Group 17"/>
          <p:cNvGrpSpPr>
            <a:grpSpLocks/>
          </p:cNvGrpSpPr>
          <p:nvPr/>
        </p:nvGrpSpPr>
        <p:grpSpPr bwMode="auto">
          <a:xfrm>
            <a:off x="2185988" y="3892550"/>
            <a:ext cx="428625" cy="652463"/>
            <a:chOff x="1152" y="1008"/>
            <a:chExt cx="432" cy="288"/>
          </a:xfrm>
        </p:grpSpPr>
        <p:sp>
          <p:nvSpPr>
            <p:cNvPr id="842770" name="Line 18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771" name="Line 19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2772" name="Group 20"/>
          <p:cNvGrpSpPr>
            <a:grpSpLocks/>
          </p:cNvGrpSpPr>
          <p:nvPr/>
        </p:nvGrpSpPr>
        <p:grpSpPr bwMode="auto">
          <a:xfrm>
            <a:off x="2654300" y="3509963"/>
            <a:ext cx="430213" cy="1035050"/>
            <a:chOff x="1152" y="1008"/>
            <a:chExt cx="432" cy="288"/>
          </a:xfrm>
        </p:grpSpPr>
        <p:sp>
          <p:nvSpPr>
            <p:cNvPr id="842773" name="Line 21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774" name="Line 22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2775" name="Rectangle 23"/>
          <p:cNvSpPr>
            <a:spLocks noChangeArrowheads="1"/>
          </p:cNvSpPr>
          <p:nvPr/>
        </p:nvSpPr>
        <p:spPr bwMode="auto">
          <a:xfrm>
            <a:off x="1660525" y="5084763"/>
            <a:ext cx="2911475" cy="4778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76" name="Oval 24"/>
          <p:cNvSpPr>
            <a:spLocks noChangeArrowheads="1"/>
          </p:cNvSpPr>
          <p:nvPr/>
        </p:nvSpPr>
        <p:spPr bwMode="auto">
          <a:xfrm>
            <a:off x="2247900" y="4989513"/>
            <a:ext cx="247650" cy="952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77" name="Line 25"/>
          <p:cNvSpPr>
            <a:spLocks noChangeShapeType="1"/>
          </p:cNvSpPr>
          <p:nvPr/>
        </p:nvSpPr>
        <p:spPr bwMode="auto">
          <a:xfrm>
            <a:off x="1660525" y="4584700"/>
            <a:ext cx="2911475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78" name="Line 26"/>
          <p:cNvSpPr>
            <a:spLocks noChangeShapeType="1"/>
          </p:cNvSpPr>
          <p:nvPr/>
        </p:nvSpPr>
        <p:spPr bwMode="auto">
          <a:xfrm flipH="1">
            <a:off x="1549400" y="3509963"/>
            <a:ext cx="2705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79" name="Line 27"/>
          <p:cNvSpPr>
            <a:spLocks noChangeShapeType="1"/>
          </p:cNvSpPr>
          <p:nvPr/>
        </p:nvSpPr>
        <p:spPr bwMode="auto">
          <a:xfrm flipH="1">
            <a:off x="1549400" y="3892550"/>
            <a:ext cx="2235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80" name="Line 28"/>
          <p:cNvSpPr>
            <a:spLocks noChangeShapeType="1"/>
          </p:cNvSpPr>
          <p:nvPr/>
        </p:nvSpPr>
        <p:spPr bwMode="auto">
          <a:xfrm flipH="1">
            <a:off x="1549400" y="4257675"/>
            <a:ext cx="17732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81" name="Oval 29"/>
          <p:cNvSpPr>
            <a:spLocks noChangeArrowheads="1"/>
          </p:cNvSpPr>
          <p:nvPr/>
        </p:nvSpPr>
        <p:spPr bwMode="auto">
          <a:xfrm>
            <a:off x="2822575" y="3462338"/>
            <a:ext cx="95250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82" name="Oval 30"/>
          <p:cNvSpPr>
            <a:spLocks noChangeArrowheads="1"/>
          </p:cNvSpPr>
          <p:nvPr/>
        </p:nvSpPr>
        <p:spPr bwMode="auto">
          <a:xfrm>
            <a:off x="2352675" y="3836988"/>
            <a:ext cx="95250" cy="952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83" name="Oval 31"/>
          <p:cNvSpPr>
            <a:spLocks noChangeArrowheads="1"/>
          </p:cNvSpPr>
          <p:nvPr/>
        </p:nvSpPr>
        <p:spPr bwMode="auto">
          <a:xfrm>
            <a:off x="1890713" y="4210050"/>
            <a:ext cx="96837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84" name="Oval 32"/>
          <p:cNvSpPr>
            <a:spLocks noChangeArrowheads="1"/>
          </p:cNvSpPr>
          <p:nvPr/>
        </p:nvSpPr>
        <p:spPr bwMode="auto">
          <a:xfrm>
            <a:off x="3581400" y="4894263"/>
            <a:ext cx="422275" cy="1905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2785" name="Group 33"/>
          <p:cNvGrpSpPr>
            <a:grpSpLocks/>
          </p:cNvGrpSpPr>
          <p:nvPr/>
        </p:nvGrpSpPr>
        <p:grpSpPr bwMode="auto">
          <a:xfrm>
            <a:off x="1085850" y="3279775"/>
            <a:ext cx="396875" cy="457200"/>
            <a:chOff x="672" y="1706"/>
            <a:chExt cx="250" cy="288"/>
          </a:xfrm>
        </p:grpSpPr>
        <p:grpSp>
          <p:nvGrpSpPr>
            <p:cNvPr id="842786" name="Group 34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2787" name="Oval 35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788" name="Line 36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2789" name="Text Box 37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1</a:t>
              </a:r>
            </a:p>
          </p:txBody>
        </p:sp>
      </p:grpSp>
      <p:grpSp>
        <p:nvGrpSpPr>
          <p:cNvPr id="842790" name="Group 38"/>
          <p:cNvGrpSpPr>
            <a:grpSpLocks/>
          </p:cNvGrpSpPr>
          <p:nvPr/>
        </p:nvGrpSpPr>
        <p:grpSpPr bwMode="auto">
          <a:xfrm>
            <a:off x="1066800" y="3657600"/>
            <a:ext cx="396875" cy="457200"/>
            <a:chOff x="672" y="1706"/>
            <a:chExt cx="250" cy="288"/>
          </a:xfrm>
        </p:grpSpPr>
        <p:grpSp>
          <p:nvGrpSpPr>
            <p:cNvPr id="842791" name="Group 39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2792" name="Oval 40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793" name="Line 41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2794" name="Text Box 42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2</a:t>
              </a:r>
            </a:p>
          </p:txBody>
        </p:sp>
      </p:grpSp>
      <p:grpSp>
        <p:nvGrpSpPr>
          <p:cNvPr id="842795" name="Group 43"/>
          <p:cNvGrpSpPr>
            <a:grpSpLocks/>
          </p:cNvGrpSpPr>
          <p:nvPr/>
        </p:nvGrpSpPr>
        <p:grpSpPr bwMode="auto">
          <a:xfrm>
            <a:off x="1066800" y="4000500"/>
            <a:ext cx="412750" cy="457200"/>
            <a:chOff x="672" y="2184"/>
            <a:chExt cx="260" cy="288"/>
          </a:xfrm>
        </p:grpSpPr>
        <p:grpSp>
          <p:nvGrpSpPr>
            <p:cNvPr id="842796" name="Group 44"/>
            <p:cNvGrpSpPr>
              <a:grpSpLocks/>
            </p:cNvGrpSpPr>
            <p:nvPr/>
          </p:nvGrpSpPr>
          <p:grpSpPr bwMode="auto">
            <a:xfrm>
              <a:off x="672" y="2266"/>
              <a:ext cx="72" cy="144"/>
              <a:chOff x="672" y="1776"/>
              <a:chExt cx="96" cy="192"/>
            </a:xfrm>
          </p:grpSpPr>
          <p:sp>
            <p:nvSpPr>
              <p:cNvPr id="842797" name="Oval 45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798" name="Line 46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2799" name="Text Box 47"/>
            <p:cNvSpPr txBox="1">
              <a:spLocks noChangeArrowheads="1"/>
            </p:cNvSpPr>
            <p:nvPr/>
          </p:nvSpPr>
          <p:spPr bwMode="auto">
            <a:xfrm>
              <a:off x="720" y="2184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3</a:t>
              </a:r>
            </a:p>
          </p:txBody>
        </p:sp>
      </p:grpSp>
      <p:grpSp>
        <p:nvGrpSpPr>
          <p:cNvPr id="842800" name="Group 48"/>
          <p:cNvGrpSpPr>
            <a:grpSpLocks/>
          </p:cNvGrpSpPr>
          <p:nvPr/>
        </p:nvGrpSpPr>
        <p:grpSpPr bwMode="auto">
          <a:xfrm>
            <a:off x="5181600" y="2628900"/>
            <a:ext cx="3429000" cy="533400"/>
            <a:chOff x="3120" y="1368"/>
            <a:chExt cx="2160" cy="336"/>
          </a:xfrm>
        </p:grpSpPr>
        <p:sp>
          <p:nvSpPr>
            <p:cNvPr id="842801" name="Line 49"/>
            <p:cNvSpPr>
              <a:spLocks noChangeShapeType="1"/>
            </p:cNvSpPr>
            <p:nvPr/>
          </p:nvSpPr>
          <p:spPr bwMode="auto">
            <a:xfrm>
              <a:off x="3120" y="1536"/>
              <a:ext cx="216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02" name="Line 50"/>
            <p:cNvSpPr>
              <a:spLocks noChangeShapeType="1"/>
            </p:cNvSpPr>
            <p:nvPr/>
          </p:nvSpPr>
          <p:spPr bwMode="auto">
            <a:xfrm>
              <a:off x="3120" y="136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03" name="Line 51"/>
            <p:cNvSpPr>
              <a:spLocks noChangeShapeType="1"/>
            </p:cNvSpPr>
            <p:nvPr/>
          </p:nvSpPr>
          <p:spPr bwMode="auto">
            <a:xfrm>
              <a:off x="3648" y="170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04" name="Line 52"/>
            <p:cNvSpPr>
              <a:spLocks noChangeShapeType="1"/>
            </p:cNvSpPr>
            <p:nvPr/>
          </p:nvSpPr>
          <p:spPr bwMode="auto">
            <a:xfrm>
              <a:off x="4464" y="1368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05" name="Line 53"/>
            <p:cNvSpPr>
              <a:spLocks noChangeShapeType="1"/>
            </p:cNvSpPr>
            <p:nvPr/>
          </p:nvSpPr>
          <p:spPr bwMode="auto">
            <a:xfrm flipV="1">
              <a:off x="3648" y="136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06" name="Line 54"/>
            <p:cNvSpPr>
              <a:spLocks noChangeShapeType="1"/>
            </p:cNvSpPr>
            <p:nvPr/>
          </p:nvSpPr>
          <p:spPr bwMode="auto">
            <a:xfrm flipV="1">
              <a:off x="4464" y="136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2807" name="Group 55"/>
          <p:cNvGrpSpPr>
            <a:grpSpLocks/>
          </p:cNvGrpSpPr>
          <p:nvPr/>
        </p:nvGrpSpPr>
        <p:grpSpPr bwMode="auto">
          <a:xfrm>
            <a:off x="5181600" y="1800225"/>
            <a:ext cx="3429000" cy="533400"/>
            <a:chOff x="3120" y="846"/>
            <a:chExt cx="2160" cy="336"/>
          </a:xfrm>
        </p:grpSpPr>
        <p:sp>
          <p:nvSpPr>
            <p:cNvPr id="842808" name="Line 56"/>
            <p:cNvSpPr>
              <a:spLocks noChangeShapeType="1"/>
            </p:cNvSpPr>
            <p:nvPr/>
          </p:nvSpPr>
          <p:spPr bwMode="auto">
            <a:xfrm>
              <a:off x="3120" y="1008"/>
              <a:ext cx="216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09" name="Line 57"/>
            <p:cNvSpPr>
              <a:spLocks noChangeShapeType="1"/>
            </p:cNvSpPr>
            <p:nvPr/>
          </p:nvSpPr>
          <p:spPr bwMode="auto">
            <a:xfrm flipV="1">
              <a:off x="3120" y="1182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10" name="Line 58"/>
            <p:cNvSpPr>
              <a:spLocks noChangeShapeType="1"/>
            </p:cNvSpPr>
            <p:nvPr/>
          </p:nvSpPr>
          <p:spPr bwMode="auto">
            <a:xfrm flipV="1">
              <a:off x="3888" y="846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11" name="Line 59"/>
            <p:cNvSpPr>
              <a:spLocks noChangeShapeType="1"/>
            </p:cNvSpPr>
            <p:nvPr/>
          </p:nvSpPr>
          <p:spPr bwMode="auto">
            <a:xfrm flipV="1">
              <a:off x="4704" y="1182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12" name="Line 60"/>
            <p:cNvSpPr>
              <a:spLocks noChangeShapeType="1"/>
            </p:cNvSpPr>
            <p:nvPr/>
          </p:nvSpPr>
          <p:spPr bwMode="auto">
            <a:xfrm>
              <a:off x="3888" y="84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13" name="Line 61"/>
            <p:cNvSpPr>
              <a:spLocks noChangeShapeType="1"/>
            </p:cNvSpPr>
            <p:nvPr/>
          </p:nvSpPr>
          <p:spPr bwMode="auto">
            <a:xfrm>
              <a:off x="4704" y="84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2814" name="Group 62"/>
          <p:cNvGrpSpPr>
            <a:grpSpLocks/>
          </p:cNvGrpSpPr>
          <p:nvPr/>
        </p:nvGrpSpPr>
        <p:grpSpPr bwMode="auto">
          <a:xfrm>
            <a:off x="5181600" y="914400"/>
            <a:ext cx="3429000" cy="533400"/>
            <a:chOff x="3120" y="288"/>
            <a:chExt cx="2160" cy="336"/>
          </a:xfrm>
        </p:grpSpPr>
        <p:sp>
          <p:nvSpPr>
            <p:cNvPr id="842815" name="Line 63"/>
            <p:cNvSpPr>
              <a:spLocks noChangeShapeType="1"/>
            </p:cNvSpPr>
            <p:nvPr/>
          </p:nvSpPr>
          <p:spPr bwMode="auto">
            <a:xfrm>
              <a:off x="3120" y="462"/>
              <a:ext cx="2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16" name="Line 64"/>
            <p:cNvSpPr>
              <a:spLocks noChangeShapeType="1"/>
            </p:cNvSpPr>
            <p:nvPr/>
          </p:nvSpPr>
          <p:spPr bwMode="auto">
            <a:xfrm flipV="1">
              <a:off x="3120" y="6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17" name="Line 65"/>
            <p:cNvSpPr>
              <a:spLocks noChangeShapeType="1"/>
            </p:cNvSpPr>
            <p:nvPr/>
          </p:nvSpPr>
          <p:spPr bwMode="auto">
            <a:xfrm flipV="1">
              <a:off x="3360" y="288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18" name="Line 66"/>
            <p:cNvSpPr>
              <a:spLocks noChangeShapeType="1"/>
            </p:cNvSpPr>
            <p:nvPr/>
          </p:nvSpPr>
          <p:spPr bwMode="auto">
            <a:xfrm flipV="1">
              <a:off x="4176" y="624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19" name="Line 67"/>
            <p:cNvSpPr>
              <a:spLocks noChangeShapeType="1"/>
            </p:cNvSpPr>
            <p:nvPr/>
          </p:nvSpPr>
          <p:spPr bwMode="auto">
            <a:xfrm>
              <a:off x="3360" y="28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20" name="Line 68"/>
            <p:cNvSpPr>
              <a:spLocks noChangeShapeType="1"/>
            </p:cNvSpPr>
            <p:nvPr/>
          </p:nvSpPr>
          <p:spPr bwMode="auto">
            <a:xfrm>
              <a:off x="4176" y="28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2821" name="Text Box 69"/>
          <p:cNvSpPr txBox="1">
            <a:spLocks noChangeArrowheads="1"/>
          </p:cNvSpPr>
          <p:nvPr/>
        </p:nvSpPr>
        <p:spPr bwMode="auto">
          <a:xfrm>
            <a:off x="4800600" y="762000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2822" name="Text Box 70"/>
          <p:cNvSpPr txBox="1">
            <a:spLocks noChangeArrowheads="1"/>
          </p:cNvSpPr>
          <p:nvPr/>
        </p:nvSpPr>
        <p:spPr bwMode="auto">
          <a:xfrm>
            <a:off x="4800600" y="1638300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2823" name="Text Box 71"/>
          <p:cNvSpPr txBox="1">
            <a:spLocks noChangeArrowheads="1"/>
          </p:cNvSpPr>
          <p:nvPr/>
        </p:nvSpPr>
        <p:spPr bwMode="auto">
          <a:xfrm>
            <a:off x="4800600" y="2498725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2824" name="Line 72"/>
          <p:cNvSpPr>
            <a:spLocks noChangeShapeType="1"/>
          </p:cNvSpPr>
          <p:nvPr/>
        </p:nvSpPr>
        <p:spPr bwMode="auto">
          <a:xfrm flipH="1">
            <a:off x="5181600" y="914400"/>
            <a:ext cx="381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825" name="Line 73"/>
          <p:cNvSpPr>
            <a:spLocks noChangeShapeType="1"/>
          </p:cNvSpPr>
          <p:nvPr/>
        </p:nvSpPr>
        <p:spPr bwMode="auto">
          <a:xfrm flipH="1">
            <a:off x="5181600" y="1800225"/>
            <a:ext cx="127635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826" name="Line 74"/>
          <p:cNvSpPr>
            <a:spLocks noChangeShapeType="1"/>
          </p:cNvSpPr>
          <p:nvPr/>
        </p:nvSpPr>
        <p:spPr bwMode="auto">
          <a:xfrm flipH="1">
            <a:off x="5181600" y="3162300"/>
            <a:ext cx="127635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2827" name="Group 75"/>
          <p:cNvGrpSpPr>
            <a:grpSpLocks/>
          </p:cNvGrpSpPr>
          <p:nvPr/>
        </p:nvGrpSpPr>
        <p:grpSpPr bwMode="auto">
          <a:xfrm>
            <a:off x="4419600" y="1828800"/>
            <a:ext cx="396875" cy="457200"/>
            <a:chOff x="672" y="1706"/>
            <a:chExt cx="250" cy="288"/>
          </a:xfrm>
        </p:grpSpPr>
        <p:grpSp>
          <p:nvGrpSpPr>
            <p:cNvPr id="842828" name="Group 76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2829" name="Oval 77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30" name="Line 78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2831" name="Text Box 79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1</a:t>
              </a:r>
            </a:p>
          </p:txBody>
        </p:sp>
      </p:grpSp>
      <p:grpSp>
        <p:nvGrpSpPr>
          <p:cNvPr id="842832" name="Group 80"/>
          <p:cNvGrpSpPr>
            <a:grpSpLocks/>
          </p:cNvGrpSpPr>
          <p:nvPr/>
        </p:nvGrpSpPr>
        <p:grpSpPr bwMode="auto">
          <a:xfrm>
            <a:off x="4419600" y="914400"/>
            <a:ext cx="396875" cy="457200"/>
            <a:chOff x="672" y="1706"/>
            <a:chExt cx="250" cy="288"/>
          </a:xfrm>
        </p:grpSpPr>
        <p:grpSp>
          <p:nvGrpSpPr>
            <p:cNvPr id="842833" name="Group 81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2834" name="Oval 82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35" name="Line 83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2836" name="Text Box 84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2</a:t>
              </a:r>
            </a:p>
          </p:txBody>
        </p:sp>
      </p:grpSp>
      <p:grpSp>
        <p:nvGrpSpPr>
          <p:cNvPr id="842837" name="Group 85"/>
          <p:cNvGrpSpPr>
            <a:grpSpLocks/>
          </p:cNvGrpSpPr>
          <p:nvPr/>
        </p:nvGrpSpPr>
        <p:grpSpPr bwMode="auto">
          <a:xfrm>
            <a:off x="4387850" y="2667000"/>
            <a:ext cx="412750" cy="457200"/>
            <a:chOff x="672" y="2184"/>
            <a:chExt cx="260" cy="288"/>
          </a:xfrm>
        </p:grpSpPr>
        <p:grpSp>
          <p:nvGrpSpPr>
            <p:cNvPr id="842838" name="Group 86"/>
            <p:cNvGrpSpPr>
              <a:grpSpLocks/>
            </p:cNvGrpSpPr>
            <p:nvPr/>
          </p:nvGrpSpPr>
          <p:grpSpPr bwMode="auto">
            <a:xfrm>
              <a:off x="672" y="2266"/>
              <a:ext cx="72" cy="144"/>
              <a:chOff x="672" y="1776"/>
              <a:chExt cx="96" cy="192"/>
            </a:xfrm>
          </p:grpSpPr>
          <p:sp>
            <p:nvSpPr>
              <p:cNvPr id="842839" name="Oval 87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40" name="Line 88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2841" name="Text Box 89"/>
            <p:cNvSpPr txBox="1">
              <a:spLocks noChangeArrowheads="1"/>
            </p:cNvSpPr>
            <p:nvPr/>
          </p:nvSpPr>
          <p:spPr bwMode="auto">
            <a:xfrm>
              <a:off x="720" y="2184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3</a:t>
              </a:r>
            </a:p>
          </p:txBody>
        </p:sp>
      </p:grpSp>
      <p:sp>
        <p:nvSpPr>
          <p:cNvPr id="842842" name="Text Box 90"/>
          <p:cNvSpPr txBox="1">
            <a:spLocks noChangeArrowheads="1"/>
          </p:cNvSpPr>
          <p:nvPr/>
        </p:nvSpPr>
        <p:spPr bwMode="auto">
          <a:xfrm>
            <a:off x="2362200" y="152400"/>
            <a:ext cx="3713163" cy="4667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>
                <a:solidFill>
                  <a:schemeClr val="tx1"/>
                </a:solidFill>
                <a:latin typeface="Times New Roman" charset="0"/>
              </a:rPr>
              <a:t>Charge Transfer in a CCD 4.</a:t>
            </a:r>
          </a:p>
        </p:txBody>
      </p:sp>
    </p:spTree>
    <p:extLst>
      <p:ext uri="{BB962C8B-B14F-4D97-AF65-F5344CB8AC3E}">
        <p14:creationId xmlns:p14="http://schemas.microsoft.com/office/powerpoint/2010/main" val="338832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ChangeArrowheads="1"/>
          </p:cNvSpPr>
          <p:nvPr/>
        </p:nvSpPr>
        <p:spPr bwMode="auto">
          <a:xfrm>
            <a:off x="6477000" y="609600"/>
            <a:ext cx="304800" cy="3124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779" name="Rectangle 3"/>
          <p:cNvSpPr>
            <a:spLocks noChangeArrowheads="1"/>
          </p:cNvSpPr>
          <p:nvPr/>
        </p:nvSpPr>
        <p:spPr bwMode="auto">
          <a:xfrm>
            <a:off x="1660525" y="4608513"/>
            <a:ext cx="2911475" cy="4762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3780" name="Group 4"/>
          <p:cNvGrpSpPr>
            <a:grpSpLocks/>
          </p:cNvGrpSpPr>
          <p:nvPr/>
        </p:nvGrpSpPr>
        <p:grpSpPr bwMode="auto">
          <a:xfrm>
            <a:off x="3108325" y="4257675"/>
            <a:ext cx="430213" cy="287338"/>
            <a:chOff x="1152" y="1008"/>
            <a:chExt cx="432" cy="288"/>
          </a:xfrm>
        </p:grpSpPr>
        <p:sp>
          <p:nvSpPr>
            <p:cNvPr id="843781" name="Line 5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782" name="Line 6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3783" name="Group 7"/>
          <p:cNvGrpSpPr>
            <a:grpSpLocks/>
          </p:cNvGrpSpPr>
          <p:nvPr/>
        </p:nvGrpSpPr>
        <p:grpSpPr bwMode="auto">
          <a:xfrm>
            <a:off x="3570288" y="3892550"/>
            <a:ext cx="428625" cy="652463"/>
            <a:chOff x="1152" y="1008"/>
            <a:chExt cx="432" cy="288"/>
          </a:xfrm>
        </p:grpSpPr>
        <p:sp>
          <p:nvSpPr>
            <p:cNvPr id="843784" name="Line 8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785" name="Line 9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3786" name="Group 10"/>
          <p:cNvGrpSpPr>
            <a:grpSpLocks/>
          </p:cNvGrpSpPr>
          <p:nvPr/>
        </p:nvGrpSpPr>
        <p:grpSpPr bwMode="auto">
          <a:xfrm>
            <a:off x="4038600" y="3509963"/>
            <a:ext cx="430213" cy="1035050"/>
            <a:chOff x="1152" y="1008"/>
            <a:chExt cx="432" cy="288"/>
          </a:xfrm>
        </p:grpSpPr>
        <p:sp>
          <p:nvSpPr>
            <p:cNvPr id="843787" name="Line 11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788" name="Line 12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3789" name="Rectangle 13"/>
          <p:cNvSpPr>
            <a:spLocks noChangeArrowheads="1"/>
          </p:cNvSpPr>
          <p:nvPr/>
        </p:nvSpPr>
        <p:spPr bwMode="auto">
          <a:xfrm>
            <a:off x="1549400" y="4487863"/>
            <a:ext cx="636588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3790" name="Group 14"/>
          <p:cNvGrpSpPr>
            <a:grpSpLocks/>
          </p:cNvGrpSpPr>
          <p:nvPr/>
        </p:nvGrpSpPr>
        <p:grpSpPr bwMode="auto">
          <a:xfrm>
            <a:off x="1724025" y="4257675"/>
            <a:ext cx="430213" cy="287338"/>
            <a:chOff x="1152" y="1008"/>
            <a:chExt cx="432" cy="288"/>
          </a:xfrm>
        </p:grpSpPr>
        <p:sp>
          <p:nvSpPr>
            <p:cNvPr id="843791" name="Line 15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792" name="Line 16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3793" name="Group 17"/>
          <p:cNvGrpSpPr>
            <a:grpSpLocks/>
          </p:cNvGrpSpPr>
          <p:nvPr/>
        </p:nvGrpSpPr>
        <p:grpSpPr bwMode="auto">
          <a:xfrm>
            <a:off x="2185988" y="3892550"/>
            <a:ext cx="428625" cy="652463"/>
            <a:chOff x="1152" y="1008"/>
            <a:chExt cx="432" cy="288"/>
          </a:xfrm>
        </p:grpSpPr>
        <p:sp>
          <p:nvSpPr>
            <p:cNvPr id="843794" name="Line 18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795" name="Line 19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3796" name="Group 20"/>
          <p:cNvGrpSpPr>
            <a:grpSpLocks/>
          </p:cNvGrpSpPr>
          <p:nvPr/>
        </p:nvGrpSpPr>
        <p:grpSpPr bwMode="auto">
          <a:xfrm>
            <a:off x="2654300" y="3509963"/>
            <a:ext cx="430213" cy="1035050"/>
            <a:chOff x="1152" y="1008"/>
            <a:chExt cx="432" cy="288"/>
          </a:xfrm>
        </p:grpSpPr>
        <p:sp>
          <p:nvSpPr>
            <p:cNvPr id="843797" name="Line 21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798" name="Line 22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3799" name="Rectangle 23"/>
          <p:cNvSpPr>
            <a:spLocks noChangeArrowheads="1"/>
          </p:cNvSpPr>
          <p:nvPr/>
        </p:nvSpPr>
        <p:spPr bwMode="auto">
          <a:xfrm>
            <a:off x="1660525" y="5084763"/>
            <a:ext cx="2911475" cy="4778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800" name="Oval 24"/>
          <p:cNvSpPr>
            <a:spLocks noChangeArrowheads="1"/>
          </p:cNvSpPr>
          <p:nvPr/>
        </p:nvSpPr>
        <p:spPr bwMode="auto">
          <a:xfrm>
            <a:off x="2276475" y="4989513"/>
            <a:ext cx="771525" cy="7461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801" name="Line 25"/>
          <p:cNvSpPr>
            <a:spLocks noChangeShapeType="1"/>
          </p:cNvSpPr>
          <p:nvPr/>
        </p:nvSpPr>
        <p:spPr bwMode="auto">
          <a:xfrm>
            <a:off x="1660525" y="4584700"/>
            <a:ext cx="2911475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802" name="Line 26"/>
          <p:cNvSpPr>
            <a:spLocks noChangeShapeType="1"/>
          </p:cNvSpPr>
          <p:nvPr/>
        </p:nvSpPr>
        <p:spPr bwMode="auto">
          <a:xfrm flipH="1">
            <a:off x="1549400" y="3509963"/>
            <a:ext cx="27051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803" name="Line 27"/>
          <p:cNvSpPr>
            <a:spLocks noChangeShapeType="1"/>
          </p:cNvSpPr>
          <p:nvPr/>
        </p:nvSpPr>
        <p:spPr bwMode="auto">
          <a:xfrm flipH="1">
            <a:off x="1549400" y="3892550"/>
            <a:ext cx="2235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804" name="Line 28"/>
          <p:cNvSpPr>
            <a:spLocks noChangeShapeType="1"/>
          </p:cNvSpPr>
          <p:nvPr/>
        </p:nvSpPr>
        <p:spPr bwMode="auto">
          <a:xfrm flipH="1">
            <a:off x="1549400" y="4257675"/>
            <a:ext cx="17732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805" name="Oval 29"/>
          <p:cNvSpPr>
            <a:spLocks noChangeArrowheads="1"/>
          </p:cNvSpPr>
          <p:nvPr/>
        </p:nvSpPr>
        <p:spPr bwMode="auto">
          <a:xfrm>
            <a:off x="2822575" y="3462338"/>
            <a:ext cx="95250" cy="952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806" name="Oval 30"/>
          <p:cNvSpPr>
            <a:spLocks noChangeArrowheads="1"/>
          </p:cNvSpPr>
          <p:nvPr/>
        </p:nvSpPr>
        <p:spPr bwMode="auto">
          <a:xfrm>
            <a:off x="2352675" y="3836988"/>
            <a:ext cx="95250" cy="952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807" name="Oval 31"/>
          <p:cNvSpPr>
            <a:spLocks noChangeArrowheads="1"/>
          </p:cNvSpPr>
          <p:nvPr/>
        </p:nvSpPr>
        <p:spPr bwMode="auto">
          <a:xfrm>
            <a:off x="1890713" y="4210050"/>
            <a:ext cx="96837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808" name="Oval 32"/>
          <p:cNvSpPr>
            <a:spLocks noChangeArrowheads="1"/>
          </p:cNvSpPr>
          <p:nvPr/>
        </p:nvSpPr>
        <p:spPr bwMode="auto">
          <a:xfrm>
            <a:off x="3565525" y="4932363"/>
            <a:ext cx="930275" cy="13493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3809" name="Group 33"/>
          <p:cNvGrpSpPr>
            <a:grpSpLocks/>
          </p:cNvGrpSpPr>
          <p:nvPr/>
        </p:nvGrpSpPr>
        <p:grpSpPr bwMode="auto">
          <a:xfrm>
            <a:off x="1085850" y="3279775"/>
            <a:ext cx="396875" cy="457200"/>
            <a:chOff x="672" y="1706"/>
            <a:chExt cx="250" cy="288"/>
          </a:xfrm>
        </p:grpSpPr>
        <p:grpSp>
          <p:nvGrpSpPr>
            <p:cNvPr id="843810" name="Group 34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3811" name="Oval 35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3812" name="Line 36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3813" name="Text Box 37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1</a:t>
              </a:r>
            </a:p>
          </p:txBody>
        </p:sp>
      </p:grpSp>
      <p:grpSp>
        <p:nvGrpSpPr>
          <p:cNvPr id="843814" name="Group 38"/>
          <p:cNvGrpSpPr>
            <a:grpSpLocks/>
          </p:cNvGrpSpPr>
          <p:nvPr/>
        </p:nvGrpSpPr>
        <p:grpSpPr bwMode="auto">
          <a:xfrm>
            <a:off x="1066800" y="3657600"/>
            <a:ext cx="396875" cy="457200"/>
            <a:chOff x="672" y="1706"/>
            <a:chExt cx="250" cy="288"/>
          </a:xfrm>
        </p:grpSpPr>
        <p:grpSp>
          <p:nvGrpSpPr>
            <p:cNvPr id="843815" name="Group 39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3816" name="Oval 40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3817" name="Line 41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3818" name="Text Box 42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2</a:t>
              </a:r>
            </a:p>
          </p:txBody>
        </p:sp>
      </p:grpSp>
      <p:grpSp>
        <p:nvGrpSpPr>
          <p:cNvPr id="843819" name="Group 43"/>
          <p:cNvGrpSpPr>
            <a:grpSpLocks/>
          </p:cNvGrpSpPr>
          <p:nvPr/>
        </p:nvGrpSpPr>
        <p:grpSpPr bwMode="auto">
          <a:xfrm>
            <a:off x="1066800" y="4000500"/>
            <a:ext cx="412750" cy="457200"/>
            <a:chOff x="672" y="2184"/>
            <a:chExt cx="260" cy="288"/>
          </a:xfrm>
        </p:grpSpPr>
        <p:grpSp>
          <p:nvGrpSpPr>
            <p:cNvPr id="843820" name="Group 44"/>
            <p:cNvGrpSpPr>
              <a:grpSpLocks/>
            </p:cNvGrpSpPr>
            <p:nvPr/>
          </p:nvGrpSpPr>
          <p:grpSpPr bwMode="auto">
            <a:xfrm>
              <a:off x="672" y="2266"/>
              <a:ext cx="72" cy="144"/>
              <a:chOff x="672" y="1776"/>
              <a:chExt cx="96" cy="192"/>
            </a:xfrm>
          </p:grpSpPr>
          <p:sp>
            <p:nvSpPr>
              <p:cNvPr id="843821" name="Oval 45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3822" name="Line 46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3823" name="Text Box 47"/>
            <p:cNvSpPr txBox="1">
              <a:spLocks noChangeArrowheads="1"/>
            </p:cNvSpPr>
            <p:nvPr/>
          </p:nvSpPr>
          <p:spPr bwMode="auto">
            <a:xfrm>
              <a:off x="720" y="2184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3</a:t>
              </a:r>
            </a:p>
          </p:txBody>
        </p:sp>
      </p:grpSp>
      <p:grpSp>
        <p:nvGrpSpPr>
          <p:cNvPr id="843824" name="Group 48"/>
          <p:cNvGrpSpPr>
            <a:grpSpLocks/>
          </p:cNvGrpSpPr>
          <p:nvPr/>
        </p:nvGrpSpPr>
        <p:grpSpPr bwMode="auto">
          <a:xfrm>
            <a:off x="5181600" y="2628900"/>
            <a:ext cx="3429000" cy="533400"/>
            <a:chOff x="3120" y="1368"/>
            <a:chExt cx="2160" cy="336"/>
          </a:xfrm>
        </p:grpSpPr>
        <p:sp>
          <p:nvSpPr>
            <p:cNvPr id="843825" name="Line 49"/>
            <p:cNvSpPr>
              <a:spLocks noChangeShapeType="1"/>
            </p:cNvSpPr>
            <p:nvPr/>
          </p:nvSpPr>
          <p:spPr bwMode="auto">
            <a:xfrm>
              <a:off x="3120" y="1536"/>
              <a:ext cx="216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26" name="Line 50"/>
            <p:cNvSpPr>
              <a:spLocks noChangeShapeType="1"/>
            </p:cNvSpPr>
            <p:nvPr/>
          </p:nvSpPr>
          <p:spPr bwMode="auto">
            <a:xfrm>
              <a:off x="3120" y="136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27" name="Line 51"/>
            <p:cNvSpPr>
              <a:spLocks noChangeShapeType="1"/>
            </p:cNvSpPr>
            <p:nvPr/>
          </p:nvSpPr>
          <p:spPr bwMode="auto">
            <a:xfrm>
              <a:off x="3648" y="170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28" name="Line 52"/>
            <p:cNvSpPr>
              <a:spLocks noChangeShapeType="1"/>
            </p:cNvSpPr>
            <p:nvPr/>
          </p:nvSpPr>
          <p:spPr bwMode="auto">
            <a:xfrm>
              <a:off x="4464" y="1368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29" name="Line 53"/>
            <p:cNvSpPr>
              <a:spLocks noChangeShapeType="1"/>
            </p:cNvSpPr>
            <p:nvPr/>
          </p:nvSpPr>
          <p:spPr bwMode="auto">
            <a:xfrm flipV="1">
              <a:off x="3648" y="136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30" name="Line 54"/>
            <p:cNvSpPr>
              <a:spLocks noChangeShapeType="1"/>
            </p:cNvSpPr>
            <p:nvPr/>
          </p:nvSpPr>
          <p:spPr bwMode="auto">
            <a:xfrm flipV="1">
              <a:off x="4464" y="136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3831" name="Group 55"/>
          <p:cNvGrpSpPr>
            <a:grpSpLocks/>
          </p:cNvGrpSpPr>
          <p:nvPr/>
        </p:nvGrpSpPr>
        <p:grpSpPr bwMode="auto">
          <a:xfrm>
            <a:off x="5181600" y="1800225"/>
            <a:ext cx="3429000" cy="533400"/>
            <a:chOff x="3120" y="846"/>
            <a:chExt cx="2160" cy="336"/>
          </a:xfrm>
        </p:grpSpPr>
        <p:sp>
          <p:nvSpPr>
            <p:cNvPr id="843832" name="Line 56"/>
            <p:cNvSpPr>
              <a:spLocks noChangeShapeType="1"/>
            </p:cNvSpPr>
            <p:nvPr/>
          </p:nvSpPr>
          <p:spPr bwMode="auto">
            <a:xfrm>
              <a:off x="3120" y="1008"/>
              <a:ext cx="216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33" name="Line 57"/>
            <p:cNvSpPr>
              <a:spLocks noChangeShapeType="1"/>
            </p:cNvSpPr>
            <p:nvPr/>
          </p:nvSpPr>
          <p:spPr bwMode="auto">
            <a:xfrm flipV="1">
              <a:off x="3120" y="1182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34" name="Line 58"/>
            <p:cNvSpPr>
              <a:spLocks noChangeShapeType="1"/>
            </p:cNvSpPr>
            <p:nvPr/>
          </p:nvSpPr>
          <p:spPr bwMode="auto">
            <a:xfrm flipV="1">
              <a:off x="3888" y="846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35" name="Line 59"/>
            <p:cNvSpPr>
              <a:spLocks noChangeShapeType="1"/>
            </p:cNvSpPr>
            <p:nvPr/>
          </p:nvSpPr>
          <p:spPr bwMode="auto">
            <a:xfrm flipV="1">
              <a:off x="4704" y="1182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36" name="Line 60"/>
            <p:cNvSpPr>
              <a:spLocks noChangeShapeType="1"/>
            </p:cNvSpPr>
            <p:nvPr/>
          </p:nvSpPr>
          <p:spPr bwMode="auto">
            <a:xfrm>
              <a:off x="3888" y="84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37" name="Line 61"/>
            <p:cNvSpPr>
              <a:spLocks noChangeShapeType="1"/>
            </p:cNvSpPr>
            <p:nvPr/>
          </p:nvSpPr>
          <p:spPr bwMode="auto">
            <a:xfrm>
              <a:off x="4704" y="84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3838" name="Group 62"/>
          <p:cNvGrpSpPr>
            <a:grpSpLocks/>
          </p:cNvGrpSpPr>
          <p:nvPr/>
        </p:nvGrpSpPr>
        <p:grpSpPr bwMode="auto">
          <a:xfrm>
            <a:off x="5181600" y="914400"/>
            <a:ext cx="3429000" cy="533400"/>
            <a:chOff x="3120" y="288"/>
            <a:chExt cx="2160" cy="336"/>
          </a:xfrm>
        </p:grpSpPr>
        <p:sp>
          <p:nvSpPr>
            <p:cNvPr id="843839" name="Line 63"/>
            <p:cNvSpPr>
              <a:spLocks noChangeShapeType="1"/>
            </p:cNvSpPr>
            <p:nvPr/>
          </p:nvSpPr>
          <p:spPr bwMode="auto">
            <a:xfrm>
              <a:off x="3120" y="462"/>
              <a:ext cx="2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40" name="Line 64"/>
            <p:cNvSpPr>
              <a:spLocks noChangeShapeType="1"/>
            </p:cNvSpPr>
            <p:nvPr/>
          </p:nvSpPr>
          <p:spPr bwMode="auto">
            <a:xfrm flipV="1">
              <a:off x="3120" y="6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41" name="Line 65"/>
            <p:cNvSpPr>
              <a:spLocks noChangeShapeType="1"/>
            </p:cNvSpPr>
            <p:nvPr/>
          </p:nvSpPr>
          <p:spPr bwMode="auto">
            <a:xfrm flipV="1">
              <a:off x="3360" y="288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42" name="Line 66"/>
            <p:cNvSpPr>
              <a:spLocks noChangeShapeType="1"/>
            </p:cNvSpPr>
            <p:nvPr/>
          </p:nvSpPr>
          <p:spPr bwMode="auto">
            <a:xfrm flipV="1">
              <a:off x="4176" y="624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43" name="Line 67"/>
            <p:cNvSpPr>
              <a:spLocks noChangeShapeType="1"/>
            </p:cNvSpPr>
            <p:nvPr/>
          </p:nvSpPr>
          <p:spPr bwMode="auto">
            <a:xfrm>
              <a:off x="3360" y="28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844" name="Line 68"/>
            <p:cNvSpPr>
              <a:spLocks noChangeShapeType="1"/>
            </p:cNvSpPr>
            <p:nvPr/>
          </p:nvSpPr>
          <p:spPr bwMode="auto">
            <a:xfrm>
              <a:off x="4176" y="28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3845" name="Text Box 69"/>
          <p:cNvSpPr txBox="1">
            <a:spLocks noChangeArrowheads="1"/>
          </p:cNvSpPr>
          <p:nvPr/>
        </p:nvSpPr>
        <p:spPr bwMode="auto">
          <a:xfrm>
            <a:off x="4800600" y="762000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3846" name="Text Box 70"/>
          <p:cNvSpPr txBox="1">
            <a:spLocks noChangeArrowheads="1"/>
          </p:cNvSpPr>
          <p:nvPr/>
        </p:nvSpPr>
        <p:spPr bwMode="auto">
          <a:xfrm>
            <a:off x="4800600" y="1638300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3847" name="Text Box 71"/>
          <p:cNvSpPr txBox="1">
            <a:spLocks noChangeArrowheads="1"/>
          </p:cNvSpPr>
          <p:nvPr/>
        </p:nvSpPr>
        <p:spPr bwMode="auto">
          <a:xfrm>
            <a:off x="4800600" y="2498725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3848" name="Line 72"/>
          <p:cNvSpPr>
            <a:spLocks noChangeShapeType="1"/>
          </p:cNvSpPr>
          <p:nvPr/>
        </p:nvSpPr>
        <p:spPr bwMode="auto">
          <a:xfrm flipH="1">
            <a:off x="5181600" y="914400"/>
            <a:ext cx="381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849" name="Line 73"/>
          <p:cNvSpPr>
            <a:spLocks noChangeShapeType="1"/>
          </p:cNvSpPr>
          <p:nvPr/>
        </p:nvSpPr>
        <p:spPr bwMode="auto">
          <a:xfrm flipH="1">
            <a:off x="5181600" y="1800225"/>
            <a:ext cx="127635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3850" name="Line 74"/>
          <p:cNvSpPr>
            <a:spLocks noChangeShapeType="1"/>
          </p:cNvSpPr>
          <p:nvPr/>
        </p:nvSpPr>
        <p:spPr bwMode="auto">
          <a:xfrm flipH="1">
            <a:off x="5181600" y="3162300"/>
            <a:ext cx="127635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3851" name="Group 75"/>
          <p:cNvGrpSpPr>
            <a:grpSpLocks/>
          </p:cNvGrpSpPr>
          <p:nvPr/>
        </p:nvGrpSpPr>
        <p:grpSpPr bwMode="auto">
          <a:xfrm>
            <a:off x="4403725" y="1828800"/>
            <a:ext cx="396875" cy="457200"/>
            <a:chOff x="672" y="1706"/>
            <a:chExt cx="250" cy="288"/>
          </a:xfrm>
        </p:grpSpPr>
        <p:grpSp>
          <p:nvGrpSpPr>
            <p:cNvPr id="843852" name="Group 76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3853" name="Oval 77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3854" name="Line 78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3855" name="Text Box 79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1</a:t>
              </a:r>
            </a:p>
          </p:txBody>
        </p:sp>
      </p:grpSp>
      <p:grpSp>
        <p:nvGrpSpPr>
          <p:cNvPr id="843856" name="Group 80"/>
          <p:cNvGrpSpPr>
            <a:grpSpLocks/>
          </p:cNvGrpSpPr>
          <p:nvPr/>
        </p:nvGrpSpPr>
        <p:grpSpPr bwMode="auto">
          <a:xfrm>
            <a:off x="4416425" y="939800"/>
            <a:ext cx="396875" cy="457200"/>
            <a:chOff x="672" y="1706"/>
            <a:chExt cx="250" cy="288"/>
          </a:xfrm>
        </p:grpSpPr>
        <p:grpSp>
          <p:nvGrpSpPr>
            <p:cNvPr id="843857" name="Group 81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3858" name="Oval 82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3859" name="Line 83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3860" name="Text Box 84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2</a:t>
              </a:r>
            </a:p>
          </p:txBody>
        </p:sp>
      </p:grpSp>
      <p:grpSp>
        <p:nvGrpSpPr>
          <p:cNvPr id="843861" name="Group 85"/>
          <p:cNvGrpSpPr>
            <a:grpSpLocks/>
          </p:cNvGrpSpPr>
          <p:nvPr/>
        </p:nvGrpSpPr>
        <p:grpSpPr bwMode="auto">
          <a:xfrm>
            <a:off x="4387850" y="2667000"/>
            <a:ext cx="412750" cy="457200"/>
            <a:chOff x="672" y="2184"/>
            <a:chExt cx="260" cy="288"/>
          </a:xfrm>
        </p:grpSpPr>
        <p:grpSp>
          <p:nvGrpSpPr>
            <p:cNvPr id="843862" name="Group 86"/>
            <p:cNvGrpSpPr>
              <a:grpSpLocks/>
            </p:cNvGrpSpPr>
            <p:nvPr/>
          </p:nvGrpSpPr>
          <p:grpSpPr bwMode="auto">
            <a:xfrm>
              <a:off x="672" y="2266"/>
              <a:ext cx="72" cy="144"/>
              <a:chOff x="672" y="1776"/>
              <a:chExt cx="96" cy="192"/>
            </a:xfrm>
          </p:grpSpPr>
          <p:sp>
            <p:nvSpPr>
              <p:cNvPr id="843863" name="Oval 87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3864" name="Line 88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3865" name="Text Box 89"/>
            <p:cNvSpPr txBox="1">
              <a:spLocks noChangeArrowheads="1"/>
            </p:cNvSpPr>
            <p:nvPr/>
          </p:nvSpPr>
          <p:spPr bwMode="auto">
            <a:xfrm>
              <a:off x="720" y="2184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3</a:t>
              </a:r>
            </a:p>
          </p:txBody>
        </p:sp>
      </p:grpSp>
      <p:sp>
        <p:nvSpPr>
          <p:cNvPr id="843866" name="Text Box 90"/>
          <p:cNvSpPr txBox="1">
            <a:spLocks noChangeArrowheads="1"/>
          </p:cNvSpPr>
          <p:nvPr/>
        </p:nvSpPr>
        <p:spPr bwMode="auto">
          <a:xfrm>
            <a:off x="2362200" y="152400"/>
            <a:ext cx="3713163" cy="4667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>
                <a:solidFill>
                  <a:schemeClr val="tx1"/>
                </a:solidFill>
                <a:latin typeface="Times New Roman" charset="0"/>
              </a:rPr>
              <a:t>Charge Transfer in a CCD 5.</a:t>
            </a:r>
          </a:p>
        </p:txBody>
      </p:sp>
    </p:spTree>
    <p:extLst>
      <p:ext uri="{BB962C8B-B14F-4D97-AF65-F5344CB8AC3E}">
        <p14:creationId xmlns:p14="http://schemas.microsoft.com/office/powerpoint/2010/main" val="3282879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ChangeArrowheads="1"/>
          </p:cNvSpPr>
          <p:nvPr/>
        </p:nvSpPr>
        <p:spPr bwMode="auto">
          <a:xfrm>
            <a:off x="6934200" y="609600"/>
            <a:ext cx="304800" cy="3124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4803" name="Rectangle 3"/>
          <p:cNvSpPr>
            <a:spLocks noChangeArrowheads="1"/>
          </p:cNvSpPr>
          <p:nvPr/>
        </p:nvSpPr>
        <p:spPr bwMode="auto">
          <a:xfrm>
            <a:off x="1660525" y="4608513"/>
            <a:ext cx="2911475" cy="4762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4804" name="Group 4"/>
          <p:cNvGrpSpPr>
            <a:grpSpLocks/>
          </p:cNvGrpSpPr>
          <p:nvPr/>
        </p:nvGrpSpPr>
        <p:grpSpPr bwMode="auto">
          <a:xfrm>
            <a:off x="3108325" y="4257675"/>
            <a:ext cx="430213" cy="287338"/>
            <a:chOff x="1152" y="1008"/>
            <a:chExt cx="432" cy="288"/>
          </a:xfrm>
        </p:grpSpPr>
        <p:sp>
          <p:nvSpPr>
            <p:cNvPr id="844805" name="Line 5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06" name="Line 6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4807" name="Group 7"/>
          <p:cNvGrpSpPr>
            <a:grpSpLocks/>
          </p:cNvGrpSpPr>
          <p:nvPr/>
        </p:nvGrpSpPr>
        <p:grpSpPr bwMode="auto">
          <a:xfrm>
            <a:off x="3570288" y="3892550"/>
            <a:ext cx="428625" cy="652463"/>
            <a:chOff x="1152" y="1008"/>
            <a:chExt cx="432" cy="288"/>
          </a:xfrm>
        </p:grpSpPr>
        <p:sp>
          <p:nvSpPr>
            <p:cNvPr id="844808" name="Line 8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09" name="Line 9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4810" name="Group 10"/>
          <p:cNvGrpSpPr>
            <a:grpSpLocks/>
          </p:cNvGrpSpPr>
          <p:nvPr/>
        </p:nvGrpSpPr>
        <p:grpSpPr bwMode="auto">
          <a:xfrm>
            <a:off x="4038600" y="3509963"/>
            <a:ext cx="430213" cy="1035050"/>
            <a:chOff x="1152" y="1008"/>
            <a:chExt cx="432" cy="288"/>
          </a:xfrm>
        </p:grpSpPr>
        <p:sp>
          <p:nvSpPr>
            <p:cNvPr id="844811" name="Line 11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12" name="Line 12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4813" name="Rectangle 13"/>
          <p:cNvSpPr>
            <a:spLocks noChangeArrowheads="1"/>
          </p:cNvSpPr>
          <p:nvPr/>
        </p:nvSpPr>
        <p:spPr bwMode="auto">
          <a:xfrm>
            <a:off x="1549400" y="4487863"/>
            <a:ext cx="636588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4814" name="Group 14"/>
          <p:cNvGrpSpPr>
            <a:grpSpLocks/>
          </p:cNvGrpSpPr>
          <p:nvPr/>
        </p:nvGrpSpPr>
        <p:grpSpPr bwMode="auto">
          <a:xfrm>
            <a:off x="1724025" y="4257675"/>
            <a:ext cx="430213" cy="287338"/>
            <a:chOff x="1152" y="1008"/>
            <a:chExt cx="432" cy="288"/>
          </a:xfrm>
        </p:grpSpPr>
        <p:sp>
          <p:nvSpPr>
            <p:cNvPr id="844815" name="Line 15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16" name="Line 16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4817" name="Group 17"/>
          <p:cNvGrpSpPr>
            <a:grpSpLocks/>
          </p:cNvGrpSpPr>
          <p:nvPr/>
        </p:nvGrpSpPr>
        <p:grpSpPr bwMode="auto">
          <a:xfrm>
            <a:off x="2185988" y="3892550"/>
            <a:ext cx="428625" cy="652463"/>
            <a:chOff x="1152" y="1008"/>
            <a:chExt cx="432" cy="288"/>
          </a:xfrm>
        </p:grpSpPr>
        <p:sp>
          <p:nvSpPr>
            <p:cNvPr id="844818" name="Line 18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19" name="Line 19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4820" name="Group 20"/>
          <p:cNvGrpSpPr>
            <a:grpSpLocks/>
          </p:cNvGrpSpPr>
          <p:nvPr/>
        </p:nvGrpSpPr>
        <p:grpSpPr bwMode="auto">
          <a:xfrm>
            <a:off x="2654300" y="3509963"/>
            <a:ext cx="430213" cy="1035050"/>
            <a:chOff x="1152" y="1008"/>
            <a:chExt cx="432" cy="288"/>
          </a:xfrm>
        </p:grpSpPr>
        <p:sp>
          <p:nvSpPr>
            <p:cNvPr id="844821" name="Line 21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22" name="Line 22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4823" name="Rectangle 23"/>
          <p:cNvSpPr>
            <a:spLocks noChangeArrowheads="1"/>
          </p:cNvSpPr>
          <p:nvPr/>
        </p:nvSpPr>
        <p:spPr bwMode="auto">
          <a:xfrm>
            <a:off x="1660525" y="5084763"/>
            <a:ext cx="2911475" cy="4778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4824" name="Oval 24"/>
          <p:cNvSpPr>
            <a:spLocks noChangeArrowheads="1"/>
          </p:cNvSpPr>
          <p:nvPr/>
        </p:nvSpPr>
        <p:spPr bwMode="auto">
          <a:xfrm>
            <a:off x="2724150" y="4989513"/>
            <a:ext cx="247650" cy="952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4825" name="Line 25"/>
          <p:cNvSpPr>
            <a:spLocks noChangeShapeType="1"/>
          </p:cNvSpPr>
          <p:nvPr/>
        </p:nvSpPr>
        <p:spPr bwMode="auto">
          <a:xfrm>
            <a:off x="1660525" y="4584700"/>
            <a:ext cx="2911475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4826" name="Line 26"/>
          <p:cNvSpPr>
            <a:spLocks noChangeShapeType="1"/>
          </p:cNvSpPr>
          <p:nvPr/>
        </p:nvSpPr>
        <p:spPr bwMode="auto">
          <a:xfrm flipH="1">
            <a:off x="1549400" y="3509963"/>
            <a:ext cx="27051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4827" name="Line 27"/>
          <p:cNvSpPr>
            <a:spLocks noChangeShapeType="1"/>
          </p:cNvSpPr>
          <p:nvPr/>
        </p:nvSpPr>
        <p:spPr bwMode="auto">
          <a:xfrm flipH="1">
            <a:off x="1549400" y="3892550"/>
            <a:ext cx="223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4828" name="Line 28"/>
          <p:cNvSpPr>
            <a:spLocks noChangeShapeType="1"/>
          </p:cNvSpPr>
          <p:nvPr/>
        </p:nvSpPr>
        <p:spPr bwMode="auto">
          <a:xfrm flipH="1">
            <a:off x="1549400" y="4257675"/>
            <a:ext cx="17732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4829" name="Oval 29"/>
          <p:cNvSpPr>
            <a:spLocks noChangeArrowheads="1"/>
          </p:cNvSpPr>
          <p:nvPr/>
        </p:nvSpPr>
        <p:spPr bwMode="auto">
          <a:xfrm>
            <a:off x="2822575" y="3462338"/>
            <a:ext cx="95250" cy="952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4830" name="Oval 30"/>
          <p:cNvSpPr>
            <a:spLocks noChangeArrowheads="1"/>
          </p:cNvSpPr>
          <p:nvPr/>
        </p:nvSpPr>
        <p:spPr bwMode="auto">
          <a:xfrm>
            <a:off x="2352675" y="3836988"/>
            <a:ext cx="95250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4831" name="Oval 31"/>
          <p:cNvSpPr>
            <a:spLocks noChangeArrowheads="1"/>
          </p:cNvSpPr>
          <p:nvPr/>
        </p:nvSpPr>
        <p:spPr bwMode="auto">
          <a:xfrm>
            <a:off x="1890713" y="4210050"/>
            <a:ext cx="96837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4832" name="Oval 32"/>
          <p:cNvSpPr>
            <a:spLocks noChangeArrowheads="1"/>
          </p:cNvSpPr>
          <p:nvPr/>
        </p:nvSpPr>
        <p:spPr bwMode="auto">
          <a:xfrm>
            <a:off x="4073525" y="4894263"/>
            <a:ext cx="422275" cy="1905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4833" name="Group 33"/>
          <p:cNvGrpSpPr>
            <a:grpSpLocks/>
          </p:cNvGrpSpPr>
          <p:nvPr/>
        </p:nvGrpSpPr>
        <p:grpSpPr bwMode="auto">
          <a:xfrm>
            <a:off x="1085850" y="3279775"/>
            <a:ext cx="396875" cy="457200"/>
            <a:chOff x="672" y="1706"/>
            <a:chExt cx="250" cy="288"/>
          </a:xfrm>
        </p:grpSpPr>
        <p:grpSp>
          <p:nvGrpSpPr>
            <p:cNvPr id="844834" name="Group 34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4835" name="Oval 35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4836" name="Line 36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4837" name="Text Box 37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1</a:t>
              </a:r>
            </a:p>
          </p:txBody>
        </p:sp>
      </p:grpSp>
      <p:grpSp>
        <p:nvGrpSpPr>
          <p:cNvPr id="844838" name="Group 38"/>
          <p:cNvGrpSpPr>
            <a:grpSpLocks/>
          </p:cNvGrpSpPr>
          <p:nvPr/>
        </p:nvGrpSpPr>
        <p:grpSpPr bwMode="auto">
          <a:xfrm>
            <a:off x="1066800" y="3657600"/>
            <a:ext cx="396875" cy="457200"/>
            <a:chOff x="672" y="1706"/>
            <a:chExt cx="250" cy="288"/>
          </a:xfrm>
        </p:grpSpPr>
        <p:grpSp>
          <p:nvGrpSpPr>
            <p:cNvPr id="844839" name="Group 39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4840" name="Oval 40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4841" name="Line 41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4842" name="Text Box 42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2</a:t>
              </a:r>
            </a:p>
          </p:txBody>
        </p:sp>
      </p:grpSp>
      <p:grpSp>
        <p:nvGrpSpPr>
          <p:cNvPr id="844843" name="Group 43"/>
          <p:cNvGrpSpPr>
            <a:grpSpLocks/>
          </p:cNvGrpSpPr>
          <p:nvPr/>
        </p:nvGrpSpPr>
        <p:grpSpPr bwMode="auto">
          <a:xfrm>
            <a:off x="1066800" y="4000500"/>
            <a:ext cx="412750" cy="457200"/>
            <a:chOff x="672" y="2184"/>
            <a:chExt cx="260" cy="288"/>
          </a:xfrm>
        </p:grpSpPr>
        <p:grpSp>
          <p:nvGrpSpPr>
            <p:cNvPr id="844844" name="Group 44"/>
            <p:cNvGrpSpPr>
              <a:grpSpLocks/>
            </p:cNvGrpSpPr>
            <p:nvPr/>
          </p:nvGrpSpPr>
          <p:grpSpPr bwMode="auto">
            <a:xfrm>
              <a:off x="672" y="2266"/>
              <a:ext cx="72" cy="144"/>
              <a:chOff x="672" y="1776"/>
              <a:chExt cx="96" cy="192"/>
            </a:xfrm>
          </p:grpSpPr>
          <p:sp>
            <p:nvSpPr>
              <p:cNvPr id="844845" name="Oval 45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4846" name="Line 46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4847" name="Text Box 47"/>
            <p:cNvSpPr txBox="1">
              <a:spLocks noChangeArrowheads="1"/>
            </p:cNvSpPr>
            <p:nvPr/>
          </p:nvSpPr>
          <p:spPr bwMode="auto">
            <a:xfrm>
              <a:off x="720" y="2184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3</a:t>
              </a:r>
            </a:p>
          </p:txBody>
        </p:sp>
      </p:grpSp>
      <p:grpSp>
        <p:nvGrpSpPr>
          <p:cNvPr id="844848" name="Group 48"/>
          <p:cNvGrpSpPr>
            <a:grpSpLocks/>
          </p:cNvGrpSpPr>
          <p:nvPr/>
        </p:nvGrpSpPr>
        <p:grpSpPr bwMode="auto">
          <a:xfrm>
            <a:off x="5181600" y="2628900"/>
            <a:ext cx="3429000" cy="533400"/>
            <a:chOff x="3120" y="1368"/>
            <a:chExt cx="2160" cy="336"/>
          </a:xfrm>
        </p:grpSpPr>
        <p:sp>
          <p:nvSpPr>
            <p:cNvPr id="844849" name="Line 49"/>
            <p:cNvSpPr>
              <a:spLocks noChangeShapeType="1"/>
            </p:cNvSpPr>
            <p:nvPr/>
          </p:nvSpPr>
          <p:spPr bwMode="auto">
            <a:xfrm>
              <a:off x="3120" y="1536"/>
              <a:ext cx="216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50" name="Line 50"/>
            <p:cNvSpPr>
              <a:spLocks noChangeShapeType="1"/>
            </p:cNvSpPr>
            <p:nvPr/>
          </p:nvSpPr>
          <p:spPr bwMode="auto">
            <a:xfrm>
              <a:off x="3120" y="136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51" name="Line 51"/>
            <p:cNvSpPr>
              <a:spLocks noChangeShapeType="1"/>
            </p:cNvSpPr>
            <p:nvPr/>
          </p:nvSpPr>
          <p:spPr bwMode="auto">
            <a:xfrm>
              <a:off x="3648" y="170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52" name="Line 52"/>
            <p:cNvSpPr>
              <a:spLocks noChangeShapeType="1"/>
            </p:cNvSpPr>
            <p:nvPr/>
          </p:nvSpPr>
          <p:spPr bwMode="auto">
            <a:xfrm>
              <a:off x="4464" y="1368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53" name="Line 53"/>
            <p:cNvSpPr>
              <a:spLocks noChangeShapeType="1"/>
            </p:cNvSpPr>
            <p:nvPr/>
          </p:nvSpPr>
          <p:spPr bwMode="auto">
            <a:xfrm flipV="1">
              <a:off x="3648" y="136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54" name="Line 54"/>
            <p:cNvSpPr>
              <a:spLocks noChangeShapeType="1"/>
            </p:cNvSpPr>
            <p:nvPr/>
          </p:nvSpPr>
          <p:spPr bwMode="auto">
            <a:xfrm flipV="1">
              <a:off x="4464" y="136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4855" name="Group 55"/>
          <p:cNvGrpSpPr>
            <a:grpSpLocks/>
          </p:cNvGrpSpPr>
          <p:nvPr/>
        </p:nvGrpSpPr>
        <p:grpSpPr bwMode="auto">
          <a:xfrm>
            <a:off x="5181600" y="1800225"/>
            <a:ext cx="3429000" cy="533400"/>
            <a:chOff x="3120" y="846"/>
            <a:chExt cx="2160" cy="336"/>
          </a:xfrm>
        </p:grpSpPr>
        <p:sp>
          <p:nvSpPr>
            <p:cNvPr id="844856" name="Line 56"/>
            <p:cNvSpPr>
              <a:spLocks noChangeShapeType="1"/>
            </p:cNvSpPr>
            <p:nvPr/>
          </p:nvSpPr>
          <p:spPr bwMode="auto">
            <a:xfrm>
              <a:off x="3120" y="1008"/>
              <a:ext cx="216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57" name="Line 57"/>
            <p:cNvSpPr>
              <a:spLocks noChangeShapeType="1"/>
            </p:cNvSpPr>
            <p:nvPr/>
          </p:nvSpPr>
          <p:spPr bwMode="auto">
            <a:xfrm flipV="1">
              <a:off x="3120" y="1182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58" name="Line 58"/>
            <p:cNvSpPr>
              <a:spLocks noChangeShapeType="1"/>
            </p:cNvSpPr>
            <p:nvPr/>
          </p:nvSpPr>
          <p:spPr bwMode="auto">
            <a:xfrm flipV="1">
              <a:off x="3888" y="846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59" name="Line 59"/>
            <p:cNvSpPr>
              <a:spLocks noChangeShapeType="1"/>
            </p:cNvSpPr>
            <p:nvPr/>
          </p:nvSpPr>
          <p:spPr bwMode="auto">
            <a:xfrm flipV="1">
              <a:off x="4704" y="1182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60" name="Line 60"/>
            <p:cNvSpPr>
              <a:spLocks noChangeShapeType="1"/>
            </p:cNvSpPr>
            <p:nvPr/>
          </p:nvSpPr>
          <p:spPr bwMode="auto">
            <a:xfrm>
              <a:off x="3888" y="84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61" name="Line 61"/>
            <p:cNvSpPr>
              <a:spLocks noChangeShapeType="1"/>
            </p:cNvSpPr>
            <p:nvPr/>
          </p:nvSpPr>
          <p:spPr bwMode="auto">
            <a:xfrm>
              <a:off x="4704" y="84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4862" name="Group 62"/>
          <p:cNvGrpSpPr>
            <a:grpSpLocks/>
          </p:cNvGrpSpPr>
          <p:nvPr/>
        </p:nvGrpSpPr>
        <p:grpSpPr bwMode="auto">
          <a:xfrm>
            <a:off x="5181600" y="914400"/>
            <a:ext cx="3429000" cy="533400"/>
            <a:chOff x="3120" y="288"/>
            <a:chExt cx="2160" cy="336"/>
          </a:xfrm>
        </p:grpSpPr>
        <p:sp>
          <p:nvSpPr>
            <p:cNvPr id="844863" name="Line 63"/>
            <p:cNvSpPr>
              <a:spLocks noChangeShapeType="1"/>
            </p:cNvSpPr>
            <p:nvPr/>
          </p:nvSpPr>
          <p:spPr bwMode="auto">
            <a:xfrm>
              <a:off x="3120" y="462"/>
              <a:ext cx="2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64" name="Line 64"/>
            <p:cNvSpPr>
              <a:spLocks noChangeShapeType="1"/>
            </p:cNvSpPr>
            <p:nvPr/>
          </p:nvSpPr>
          <p:spPr bwMode="auto">
            <a:xfrm flipV="1">
              <a:off x="3120" y="6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65" name="Line 65"/>
            <p:cNvSpPr>
              <a:spLocks noChangeShapeType="1"/>
            </p:cNvSpPr>
            <p:nvPr/>
          </p:nvSpPr>
          <p:spPr bwMode="auto">
            <a:xfrm flipV="1">
              <a:off x="3360" y="288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66" name="Line 66"/>
            <p:cNvSpPr>
              <a:spLocks noChangeShapeType="1"/>
            </p:cNvSpPr>
            <p:nvPr/>
          </p:nvSpPr>
          <p:spPr bwMode="auto">
            <a:xfrm flipV="1">
              <a:off x="4176" y="624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67" name="Line 67"/>
            <p:cNvSpPr>
              <a:spLocks noChangeShapeType="1"/>
            </p:cNvSpPr>
            <p:nvPr/>
          </p:nvSpPr>
          <p:spPr bwMode="auto">
            <a:xfrm>
              <a:off x="3360" y="28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68" name="Line 68"/>
            <p:cNvSpPr>
              <a:spLocks noChangeShapeType="1"/>
            </p:cNvSpPr>
            <p:nvPr/>
          </p:nvSpPr>
          <p:spPr bwMode="auto">
            <a:xfrm>
              <a:off x="4176" y="28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4869" name="Text Box 69"/>
          <p:cNvSpPr txBox="1">
            <a:spLocks noChangeArrowheads="1"/>
          </p:cNvSpPr>
          <p:nvPr/>
        </p:nvSpPr>
        <p:spPr bwMode="auto">
          <a:xfrm>
            <a:off x="4800600" y="762000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4870" name="Text Box 70"/>
          <p:cNvSpPr txBox="1">
            <a:spLocks noChangeArrowheads="1"/>
          </p:cNvSpPr>
          <p:nvPr/>
        </p:nvSpPr>
        <p:spPr bwMode="auto">
          <a:xfrm>
            <a:off x="4800600" y="1638300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4871" name="Text Box 71"/>
          <p:cNvSpPr txBox="1">
            <a:spLocks noChangeArrowheads="1"/>
          </p:cNvSpPr>
          <p:nvPr/>
        </p:nvSpPr>
        <p:spPr bwMode="auto">
          <a:xfrm>
            <a:off x="4800600" y="2498725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4872" name="Line 72"/>
          <p:cNvSpPr>
            <a:spLocks noChangeShapeType="1"/>
          </p:cNvSpPr>
          <p:nvPr/>
        </p:nvSpPr>
        <p:spPr bwMode="auto">
          <a:xfrm flipH="1">
            <a:off x="5181600" y="914400"/>
            <a:ext cx="381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4873" name="Line 73"/>
          <p:cNvSpPr>
            <a:spLocks noChangeShapeType="1"/>
          </p:cNvSpPr>
          <p:nvPr/>
        </p:nvSpPr>
        <p:spPr bwMode="auto">
          <a:xfrm flipH="1">
            <a:off x="5181600" y="1800225"/>
            <a:ext cx="127635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4874" name="Line 74"/>
          <p:cNvSpPr>
            <a:spLocks noChangeShapeType="1"/>
          </p:cNvSpPr>
          <p:nvPr/>
        </p:nvSpPr>
        <p:spPr bwMode="auto">
          <a:xfrm flipH="1">
            <a:off x="5181600" y="3162300"/>
            <a:ext cx="127635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4875" name="Group 75"/>
          <p:cNvGrpSpPr>
            <a:grpSpLocks/>
          </p:cNvGrpSpPr>
          <p:nvPr/>
        </p:nvGrpSpPr>
        <p:grpSpPr bwMode="auto">
          <a:xfrm>
            <a:off x="4419600" y="1828800"/>
            <a:ext cx="396875" cy="457200"/>
            <a:chOff x="672" y="1706"/>
            <a:chExt cx="250" cy="288"/>
          </a:xfrm>
        </p:grpSpPr>
        <p:grpSp>
          <p:nvGrpSpPr>
            <p:cNvPr id="844876" name="Group 76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4877" name="Oval 77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4878" name="Line 78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4879" name="Text Box 79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1</a:t>
              </a:r>
            </a:p>
          </p:txBody>
        </p:sp>
      </p:grpSp>
      <p:grpSp>
        <p:nvGrpSpPr>
          <p:cNvPr id="844880" name="Group 80"/>
          <p:cNvGrpSpPr>
            <a:grpSpLocks/>
          </p:cNvGrpSpPr>
          <p:nvPr/>
        </p:nvGrpSpPr>
        <p:grpSpPr bwMode="auto">
          <a:xfrm>
            <a:off x="4419600" y="914400"/>
            <a:ext cx="396875" cy="457200"/>
            <a:chOff x="672" y="1706"/>
            <a:chExt cx="250" cy="288"/>
          </a:xfrm>
        </p:grpSpPr>
        <p:grpSp>
          <p:nvGrpSpPr>
            <p:cNvPr id="844881" name="Group 81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4882" name="Oval 82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4883" name="Line 83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4884" name="Text Box 84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2</a:t>
              </a:r>
            </a:p>
          </p:txBody>
        </p:sp>
      </p:grpSp>
      <p:grpSp>
        <p:nvGrpSpPr>
          <p:cNvPr id="844885" name="Group 85"/>
          <p:cNvGrpSpPr>
            <a:grpSpLocks/>
          </p:cNvGrpSpPr>
          <p:nvPr/>
        </p:nvGrpSpPr>
        <p:grpSpPr bwMode="auto">
          <a:xfrm>
            <a:off x="4387850" y="2667000"/>
            <a:ext cx="412750" cy="457200"/>
            <a:chOff x="672" y="2184"/>
            <a:chExt cx="260" cy="288"/>
          </a:xfrm>
        </p:grpSpPr>
        <p:grpSp>
          <p:nvGrpSpPr>
            <p:cNvPr id="844886" name="Group 86"/>
            <p:cNvGrpSpPr>
              <a:grpSpLocks/>
            </p:cNvGrpSpPr>
            <p:nvPr/>
          </p:nvGrpSpPr>
          <p:grpSpPr bwMode="auto">
            <a:xfrm>
              <a:off x="672" y="2266"/>
              <a:ext cx="72" cy="144"/>
              <a:chOff x="672" y="1776"/>
              <a:chExt cx="96" cy="192"/>
            </a:xfrm>
          </p:grpSpPr>
          <p:sp>
            <p:nvSpPr>
              <p:cNvPr id="844887" name="Oval 87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4888" name="Line 88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4889" name="Text Box 89"/>
            <p:cNvSpPr txBox="1">
              <a:spLocks noChangeArrowheads="1"/>
            </p:cNvSpPr>
            <p:nvPr/>
          </p:nvSpPr>
          <p:spPr bwMode="auto">
            <a:xfrm>
              <a:off x="720" y="2184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3</a:t>
              </a:r>
            </a:p>
          </p:txBody>
        </p:sp>
      </p:grpSp>
      <p:sp>
        <p:nvSpPr>
          <p:cNvPr id="844890" name="Text Box 90"/>
          <p:cNvSpPr txBox="1">
            <a:spLocks noChangeArrowheads="1"/>
          </p:cNvSpPr>
          <p:nvPr/>
        </p:nvSpPr>
        <p:spPr bwMode="auto">
          <a:xfrm>
            <a:off x="2362200" y="152400"/>
            <a:ext cx="3713163" cy="4667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>
                <a:solidFill>
                  <a:schemeClr val="tx1"/>
                </a:solidFill>
                <a:latin typeface="Times New Roman" charset="0"/>
              </a:rPr>
              <a:t>Charge Transfer in a CCD 6.</a:t>
            </a:r>
          </a:p>
        </p:txBody>
      </p:sp>
    </p:spTree>
    <p:extLst>
      <p:ext uri="{BB962C8B-B14F-4D97-AF65-F5344CB8AC3E}">
        <p14:creationId xmlns:p14="http://schemas.microsoft.com/office/powerpoint/2010/main" val="1416934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ChangeArrowheads="1"/>
          </p:cNvSpPr>
          <p:nvPr/>
        </p:nvSpPr>
        <p:spPr bwMode="auto">
          <a:xfrm>
            <a:off x="7362825" y="609600"/>
            <a:ext cx="304800" cy="3124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27" name="Rectangle 3"/>
          <p:cNvSpPr>
            <a:spLocks noChangeArrowheads="1"/>
          </p:cNvSpPr>
          <p:nvPr/>
        </p:nvSpPr>
        <p:spPr bwMode="auto">
          <a:xfrm>
            <a:off x="1660525" y="4608513"/>
            <a:ext cx="2911475" cy="4762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5828" name="Group 4"/>
          <p:cNvGrpSpPr>
            <a:grpSpLocks/>
          </p:cNvGrpSpPr>
          <p:nvPr/>
        </p:nvGrpSpPr>
        <p:grpSpPr bwMode="auto">
          <a:xfrm>
            <a:off x="3108325" y="4257675"/>
            <a:ext cx="430213" cy="287338"/>
            <a:chOff x="1152" y="1008"/>
            <a:chExt cx="432" cy="288"/>
          </a:xfrm>
        </p:grpSpPr>
        <p:sp>
          <p:nvSpPr>
            <p:cNvPr id="845829" name="Line 5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30" name="Line 6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5831" name="Group 7"/>
          <p:cNvGrpSpPr>
            <a:grpSpLocks/>
          </p:cNvGrpSpPr>
          <p:nvPr/>
        </p:nvGrpSpPr>
        <p:grpSpPr bwMode="auto">
          <a:xfrm>
            <a:off x="3570288" y="3892550"/>
            <a:ext cx="428625" cy="652463"/>
            <a:chOff x="1152" y="1008"/>
            <a:chExt cx="432" cy="288"/>
          </a:xfrm>
        </p:grpSpPr>
        <p:sp>
          <p:nvSpPr>
            <p:cNvPr id="845832" name="Line 8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33" name="Line 9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5834" name="Group 10"/>
          <p:cNvGrpSpPr>
            <a:grpSpLocks/>
          </p:cNvGrpSpPr>
          <p:nvPr/>
        </p:nvGrpSpPr>
        <p:grpSpPr bwMode="auto">
          <a:xfrm>
            <a:off x="4038600" y="3509963"/>
            <a:ext cx="430213" cy="1035050"/>
            <a:chOff x="1152" y="1008"/>
            <a:chExt cx="432" cy="288"/>
          </a:xfrm>
        </p:grpSpPr>
        <p:sp>
          <p:nvSpPr>
            <p:cNvPr id="845835" name="Line 11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36" name="Line 12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5837" name="Rectangle 13"/>
          <p:cNvSpPr>
            <a:spLocks noChangeArrowheads="1"/>
          </p:cNvSpPr>
          <p:nvPr/>
        </p:nvSpPr>
        <p:spPr bwMode="auto">
          <a:xfrm>
            <a:off x="1549400" y="4487863"/>
            <a:ext cx="636588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5838" name="Group 14"/>
          <p:cNvGrpSpPr>
            <a:grpSpLocks/>
          </p:cNvGrpSpPr>
          <p:nvPr/>
        </p:nvGrpSpPr>
        <p:grpSpPr bwMode="auto">
          <a:xfrm>
            <a:off x="1724025" y="4257675"/>
            <a:ext cx="430213" cy="287338"/>
            <a:chOff x="1152" y="1008"/>
            <a:chExt cx="432" cy="288"/>
          </a:xfrm>
        </p:grpSpPr>
        <p:sp>
          <p:nvSpPr>
            <p:cNvPr id="845839" name="Line 15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40" name="Line 16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5841" name="Group 17"/>
          <p:cNvGrpSpPr>
            <a:grpSpLocks/>
          </p:cNvGrpSpPr>
          <p:nvPr/>
        </p:nvGrpSpPr>
        <p:grpSpPr bwMode="auto">
          <a:xfrm>
            <a:off x="2185988" y="3892550"/>
            <a:ext cx="428625" cy="652463"/>
            <a:chOff x="1152" y="1008"/>
            <a:chExt cx="432" cy="288"/>
          </a:xfrm>
        </p:grpSpPr>
        <p:sp>
          <p:nvSpPr>
            <p:cNvPr id="845842" name="Line 18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43" name="Line 19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5844" name="Group 20"/>
          <p:cNvGrpSpPr>
            <a:grpSpLocks/>
          </p:cNvGrpSpPr>
          <p:nvPr/>
        </p:nvGrpSpPr>
        <p:grpSpPr bwMode="auto">
          <a:xfrm>
            <a:off x="2654300" y="3509963"/>
            <a:ext cx="430213" cy="1035050"/>
            <a:chOff x="1152" y="1008"/>
            <a:chExt cx="432" cy="288"/>
          </a:xfrm>
        </p:grpSpPr>
        <p:sp>
          <p:nvSpPr>
            <p:cNvPr id="845845" name="Line 21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46" name="Line 22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5847" name="Rectangle 23"/>
          <p:cNvSpPr>
            <a:spLocks noChangeArrowheads="1"/>
          </p:cNvSpPr>
          <p:nvPr/>
        </p:nvSpPr>
        <p:spPr bwMode="auto">
          <a:xfrm>
            <a:off x="1660525" y="5084763"/>
            <a:ext cx="2911475" cy="4778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48" name="Oval 24"/>
          <p:cNvSpPr>
            <a:spLocks noChangeArrowheads="1"/>
          </p:cNvSpPr>
          <p:nvPr/>
        </p:nvSpPr>
        <p:spPr bwMode="auto">
          <a:xfrm>
            <a:off x="2743200" y="4989513"/>
            <a:ext cx="771525" cy="7461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49" name="Line 25"/>
          <p:cNvSpPr>
            <a:spLocks noChangeShapeType="1"/>
          </p:cNvSpPr>
          <p:nvPr/>
        </p:nvSpPr>
        <p:spPr bwMode="auto">
          <a:xfrm>
            <a:off x="1660525" y="4584700"/>
            <a:ext cx="2911475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50" name="Line 26"/>
          <p:cNvSpPr>
            <a:spLocks noChangeShapeType="1"/>
          </p:cNvSpPr>
          <p:nvPr/>
        </p:nvSpPr>
        <p:spPr bwMode="auto">
          <a:xfrm flipH="1">
            <a:off x="1549400" y="3509963"/>
            <a:ext cx="27051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51" name="Line 27"/>
          <p:cNvSpPr>
            <a:spLocks noChangeShapeType="1"/>
          </p:cNvSpPr>
          <p:nvPr/>
        </p:nvSpPr>
        <p:spPr bwMode="auto">
          <a:xfrm flipH="1">
            <a:off x="1549400" y="3892550"/>
            <a:ext cx="223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52" name="Line 28"/>
          <p:cNvSpPr>
            <a:spLocks noChangeShapeType="1"/>
          </p:cNvSpPr>
          <p:nvPr/>
        </p:nvSpPr>
        <p:spPr bwMode="auto">
          <a:xfrm flipH="1">
            <a:off x="1549400" y="4257675"/>
            <a:ext cx="17732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53" name="Oval 29"/>
          <p:cNvSpPr>
            <a:spLocks noChangeArrowheads="1"/>
          </p:cNvSpPr>
          <p:nvPr/>
        </p:nvSpPr>
        <p:spPr bwMode="auto">
          <a:xfrm>
            <a:off x="2822575" y="3462338"/>
            <a:ext cx="95250" cy="952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54" name="Oval 30"/>
          <p:cNvSpPr>
            <a:spLocks noChangeArrowheads="1"/>
          </p:cNvSpPr>
          <p:nvPr/>
        </p:nvSpPr>
        <p:spPr bwMode="auto">
          <a:xfrm>
            <a:off x="2352675" y="3836988"/>
            <a:ext cx="95250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55" name="Oval 31"/>
          <p:cNvSpPr>
            <a:spLocks noChangeArrowheads="1"/>
          </p:cNvSpPr>
          <p:nvPr/>
        </p:nvSpPr>
        <p:spPr bwMode="auto">
          <a:xfrm>
            <a:off x="1890713" y="4210050"/>
            <a:ext cx="96837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56" name="Oval 32"/>
          <p:cNvSpPr>
            <a:spLocks noChangeArrowheads="1"/>
          </p:cNvSpPr>
          <p:nvPr/>
        </p:nvSpPr>
        <p:spPr bwMode="auto">
          <a:xfrm>
            <a:off x="4098925" y="4932363"/>
            <a:ext cx="930275" cy="13493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5857" name="Group 33"/>
          <p:cNvGrpSpPr>
            <a:grpSpLocks/>
          </p:cNvGrpSpPr>
          <p:nvPr/>
        </p:nvGrpSpPr>
        <p:grpSpPr bwMode="auto">
          <a:xfrm>
            <a:off x="1085850" y="3279775"/>
            <a:ext cx="396875" cy="457200"/>
            <a:chOff x="672" y="1706"/>
            <a:chExt cx="250" cy="288"/>
          </a:xfrm>
        </p:grpSpPr>
        <p:grpSp>
          <p:nvGrpSpPr>
            <p:cNvPr id="845858" name="Group 34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5859" name="Oval 35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5860" name="Line 36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5861" name="Text Box 37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1</a:t>
              </a:r>
            </a:p>
          </p:txBody>
        </p:sp>
      </p:grpSp>
      <p:grpSp>
        <p:nvGrpSpPr>
          <p:cNvPr id="845862" name="Group 38"/>
          <p:cNvGrpSpPr>
            <a:grpSpLocks/>
          </p:cNvGrpSpPr>
          <p:nvPr/>
        </p:nvGrpSpPr>
        <p:grpSpPr bwMode="auto">
          <a:xfrm>
            <a:off x="1066800" y="3657600"/>
            <a:ext cx="396875" cy="457200"/>
            <a:chOff x="672" y="1706"/>
            <a:chExt cx="250" cy="288"/>
          </a:xfrm>
        </p:grpSpPr>
        <p:grpSp>
          <p:nvGrpSpPr>
            <p:cNvPr id="845863" name="Group 39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5864" name="Oval 40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5865" name="Line 41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5866" name="Text Box 42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2</a:t>
              </a:r>
            </a:p>
          </p:txBody>
        </p:sp>
      </p:grpSp>
      <p:grpSp>
        <p:nvGrpSpPr>
          <p:cNvPr id="845867" name="Group 43"/>
          <p:cNvGrpSpPr>
            <a:grpSpLocks/>
          </p:cNvGrpSpPr>
          <p:nvPr/>
        </p:nvGrpSpPr>
        <p:grpSpPr bwMode="auto">
          <a:xfrm>
            <a:off x="1066800" y="4000500"/>
            <a:ext cx="412750" cy="457200"/>
            <a:chOff x="672" y="2184"/>
            <a:chExt cx="260" cy="288"/>
          </a:xfrm>
        </p:grpSpPr>
        <p:grpSp>
          <p:nvGrpSpPr>
            <p:cNvPr id="845868" name="Group 44"/>
            <p:cNvGrpSpPr>
              <a:grpSpLocks/>
            </p:cNvGrpSpPr>
            <p:nvPr/>
          </p:nvGrpSpPr>
          <p:grpSpPr bwMode="auto">
            <a:xfrm>
              <a:off x="672" y="2266"/>
              <a:ext cx="72" cy="144"/>
              <a:chOff x="672" y="1776"/>
              <a:chExt cx="96" cy="192"/>
            </a:xfrm>
          </p:grpSpPr>
          <p:sp>
            <p:nvSpPr>
              <p:cNvPr id="845869" name="Oval 45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5870" name="Line 46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5871" name="Text Box 47"/>
            <p:cNvSpPr txBox="1">
              <a:spLocks noChangeArrowheads="1"/>
            </p:cNvSpPr>
            <p:nvPr/>
          </p:nvSpPr>
          <p:spPr bwMode="auto">
            <a:xfrm>
              <a:off x="720" y="2184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3</a:t>
              </a:r>
            </a:p>
          </p:txBody>
        </p:sp>
      </p:grpSp>
      <p:grpSp>
        <p:nvGrpSpPr>
          <p:cNvPr id="845872" name="Group 48"/>
          <p:cNvGrpSpPr>
            <a:grpSpLocks/>
          </p:cNvGrpSpPr>
          <p:nvPr/>
        </p:nvGrpSpPr>
        <p:grpSpPr bwMode="auto">
          <a:xfrm>
            <a:off x="5181600" y="2628900"/>
            <a:ext cx="3429000" cy="533400"/>
            <a:chOff x="3120" y="1368"/>
            <a:chExt cx="2160" cy="336"/>
          </a:xfrm>
        </p:grpSpPr>
        <p:sp>
          <p:nvSpPr>
            <p:cNvPr id="845873" name="Line 49"/>
            <p:cNvSpPr>
              <a:spLocks noChangeShapeType="1"/>
            </p:cNvSpPr>
            <p:nvPr/>
          </p:nvSpPr>
          <p:spPr bwMode="auto">
            <a:xfrm>
              <a:off x="3120" y="1536"/>
              <a:ext cx="216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74" name="Line 50"/>
            <p:cNvSpPr>
              <a:spLocks noChangeShapeType="1"/>
            </p:cNvSpPr>
            <p:nvPr/>
          </p:nvSpPr>
          <p:spPr bwMode="auto">
            <a:xfrm>
              <a:off x="3120" y="136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75" name="Line 51"/>
            <p:cNvSpPr>
              <a:spLocks noChangeShapeType="1"/>
            </p:cNvSpPr>
            <p:nvPr/>
          </p:nvSpPr>
          <p:spPr bwMode="auto">
            <a:xfrm>
              <a:off x="3648" y="170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76" name="Line 52"/>
            <p:cNvSpPr>
              <a:spLocks noChangeShapeType="1"/>
            </p:cNvSpPr>
            <p:nvPr/>
          </p:nvSpPr>
          <p:spPr bwMode="auto">
            <a:xfrm>
              <a:off x="4464" y="1368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77" name="Line 53"/>
            <p:cNvSpPr>
              <a:spLocks noChangeShapeType="1"/>
            </p:cNvSpPr>
            <p:nvPr/>
          </p:nvSpPr>
          <p:spPr bwMode="auto">
            <a:xfrm flipV="1">
              <a:off x="3648" y="136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78" name="Line 54"/>
            <p:cNvSpPr>
              <a:spLocks noChangeShapeType="1"/>
            </p:cNvSpPr>
            <p:nvPr/>
          </p:nvSpPr>
          <p:spPr bwMode="auto">
            <a:xfrm flipV="1">
              <a:off x="4464" y="136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5879" name="Group 55"/>
          <p:cNvGrpSpPr>
            <a:grpSpLocks/>
          </p:cNvGrpSpPr>
          <p:nvPr/>
        </p:nvGrpSpPr>
        <p:grpSpPr bwMode="auto">
          <a:xfrm>
            <a:off x="5181600" y="1800225"/>
            <a:ext cx="3429000" cy="533400"/>
            <a:chOff x="3120" y="846"/>
            <a:chExt cx="2160" cy="336"/>
          </a:xfrm>
        </p:grpSpPr>
        <p:sp>
          <p:nvSpPr>
            <p:cNvPr id="845880" name="Line 56"/>
            <p:cNvSpPr>
              <a:spLocks noChangeShapeType="1"/>
            </p:cNvSpPr>
            <p:nvPr/>
          </p:nvSpPr>
          <p:spPr bwMode="auto">
            <a:xfrm>
              <a:off x="3120" y="1008"/>
              <a:ext cx="216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81" name="Line 57"/>
            <p:cNvSpPr>
              <a:spLocks noChangeShapeType="1"/>
            </p:cNvSpPr>
            <p:nvPr/>
          </p:nvSpPr>
          <p:spPr bwMode="auto">
            <a:xfrm flipV="1">
              <a:off x="3120" y="1182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82" name="Line 58"/>
            <p:cNvSpPr>
              <a:spLocks noChangeShapeType="1"/>
            </p:cNvSpPr>
            <p:nvPr/>
          </p:nvSpPr>
          <p:spPr bwMode="auto">
            <a:xfrm flipV="1">
              <a:off x="3888" y="846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83" name="Line 59"/>
            <p:cNvSpPr>
              <a:spLocks noChangeShapeType="1"/>
            </p:cNvSpPr>
            <p:nvPr/>
          </p:nvSpPr>
          <p:spPr bwMode="auto">
            <a:xfrm flipV="1">
              <a:off x="4704" y="1182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84" name="Line 60"/>
            <p:cNvSpPr>
              <a:spLocks noChangeShapeType="1"/>
            </p:cNvSpPr>
            <p:nvPr/>
          </p:nvSpPr>
          <p:spPr bwMode="auto">
            <a:xfrm>
              <a:off x="3888" y="84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85" name="Line 61"/>
            <p:cNvSpPr>
              <a:spLocks noChangeShapeType="1"/>
            </p:cNvSpPr>
            <p:nvPr/>
          </p:nvSpPr>
          <p:spPr bwMode="auto">
            <a:xfrm>
              <a:off x="4704" y="84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5886" name="Group 62"/>
          <p:cNvGrpSpPr>
            <a:grpSpLocks/>
          </p:cNvGrpSpPr>
          <p:nvPr/>
        </p:nvGrpSpPr>
        <p:grpSpPr bwMode="auto">
          <a:xfrm>
            <a:off x="5181600" y="914400"/>
            <a:ext cx="3429000" cy="533400"/>
            <a:chOff x="3120" y="288"/>
            <a:chExt cx="2160" cy="336"/>
          </a:xfrm>
        </p:grpSpPr>
        <p:sp>
          <p:nvSpPr>
            <p:cNvPr id="845887" name="Line 63"/>
            <p:cNvSpPr>
              <a:spLocks noChangeShapeType="1"/>
            </p:cNvSpPr>
            <p:nvPr/>
          </p:nvSpPr>
          <p:spPr bwMode="auto">
            <a:xfrm>
              <a:off x="3120" y="462"/>
              <a:ext cx="2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88" name="Line 64"/>
            <p:cNvSpPr>
              <a:spLocks noChangeShapeType="1"/>
            </p:cNvSpPr>
            <p:nvPr/>
          </p:nvSpPr>
          <p:spPr bwMode="auto">
            <a:xfrm flipV="1">
              <a:off x="3120" y="6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89" name="Line 65"/>
            <p:cNvSpPr>
              <a:spLocks noChangeShapeType="1"/>
            </p:cNvSpPr>
            <p:nvPr/>
          </p:nvSpPr>
          <p:spPr bwMode="auto">
            <a:xfrm flipV="1">
              <a:off x="3360" y="288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90" name="Line 66"/>
            <p:cNvSpPr>
              <a:spLocks noChangeShapeType="1"/>
            </p:cNvSpPr>
            <p:nvPr/>
          </p:nvSpPr>
          <p:spPr bwMode="auto">
            <a:xfrm flipV="1">
              <a:off x="4176" y="624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91" name="Line 67"/>
            <p:cNvSpPr>
              <a:spLocks noChangeShapeType="1"/>
            </p:cNvSpPr>
            <p:nvPr/>
          </p:nvSpPr>
          <p:spPr bwMode="auto">
            <a:xfrm>
              <a:off x="3360" y="28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892" name="Line 68"/>
            <p:cNvSpPr>
              <a:spLocks noChangeShapeType="1"/>
            </p:cNvSpPr>
            <p:nvPr/>
          </p:nvSpPr>
          <p:spPr bwMode="auto">
            <a:xfrm>
              <a:off x="4176" y="28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5893" name="Text Box 69"/>
          <p:cNvSpPr txBox="1">
            <a:spLocks noChangeArrowheads="1"/>
          </p:cNvSpPr>
          <p:nvPr/>
        </p:nvSpPr>
        <p:spPr bwMode="auto">
          <a:xfrm>
            <a:off x="4800600" y="762000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5894" name="Text Box 70"/>
          <p:cNvSpPr txBox="1">
            <a:spLocks noChangeArrowheads="1"/>
          </p:cNvSpPr>
          <p:nvPr/>
        </p:nvSpPr>
        <p:spPr bwMode="auto">
          <a:xfrm>
            <a:off x="4800600" y="1638300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5895" name="Text Box 71"/>
          <p:cNvSpPr txBox="1">
            <a:spLocks noChangeArrowheads="1"/>
          </p:cNvSpPr>
          <p:nvPr/>
        </p:nvSpPr>
        <p:spPr bwMode="auto">
          <a:xfrm>
            <a:off x="4800600" y="2498725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5896" name="Line 72"/>
          <p:cNvSpPr>
            <a:spLocks noChangeShapeType="1"/>
          </p:cNvSpPr>
          <p:nvPr/>
        </p:nvSpPr>
        <p:spPr bwMode="auto">
          <a:xfrm flipH="1">
            <a:off x="5181600" y="914400"/>
            <a:ext cx="381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97" name="Line 73"/>
          <p:cNvSpPr>
            <a:spLocks noChangeShapeType="1"/>
          </p:cNvSpPr>
          <p:nvPr/>
        </p:nvSpPr>
        <p:spPr bwMode="auto">
          <a:xfrm flipH="1">
            <a:off x="5181600" y="1800225"/>
            <a:ext cx="127635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898" name="Line 74"/>
          <p:cNvSpPr>
            <a:spLocks noChangeShapeType="1"/>
          </p:cNvSpPr>
          <p:nvPr/>
        </p:nvSpPr>
        <p:spPr bwMode="auto">
          <a:xfrm flipH="1">
            <a:off x="5181600" y="3162300"/>
            <a:ext cx="127635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5899" name="Group 75"/>
          <p:cNvGrpSpPr>
            <a:grpSpLocks/>
          </p:cNvGrpSpPr>
          <p:nvPr/>
        </p:nvGrpSpPr>
        <p:grpSpPr bwMode="auto">
          <a:xfrm>
            <a:off x="4403725" y="1828800"/>
            <a:ext cx="396875" cy="457200"/>
            <a:chOff x="672" y="1706"/>
            <a:chExt cx="250" cy="288"/>
          </a:xfrm>
        </p:grpSpPr>
        <p:grpSp>
          <p:nvGrpSpPr>
            <p:cNvPr id="845900" name="Group 76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5901" name="Oval 77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5902" name="Line 78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5903" name="Text Box 79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1</a:t>
              </a:r>
            </a:p>
          </p:txBody>
        </p:sp>
      </p:grpSp>
      <p:grpSp>
        <p:nvGrpSpPr>
          <p:cNvPr id="845904" name="Group 80"/>
          <p:cNvGrpSpPr>
            <a:grpSpLocks/>
          </p:cNvGrpSpPr>
          <p:nvPr/>
        </p:nvGrpSpPr>
        <p:grpSpPr bwMode="auto">
          <a:xfrm>
            <a:off x="4416425" y="939800"/>
            <a:ext cx="396875" cy="457200"/>
            <a:chOff x="672" y="1706"/>
            <a:chExt cx="250" cy="288"/>
          </a:xfrm>
        </p:grpSpPr>
        <p:grpSp>
          <p:nvGrpSpPr>
            <p:cNvPr id="845905" name="Group 81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5906" name="Oval 82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5907" name="Line 83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5908" name="Text Box 84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2</a:t>
              </a:r>
            </a:p>
          </p:txBody>
        </p:sp>
      </p:grpSp>
      <p:grpSp>
        <p:nvGrpSpPr>
          <p:cNvPr id="845909" name="Group 85"/>
          <p:cNvGrpSpPr>
            <a:grpSpLocks/>
          </p:cNvGrpSpPr>
          <p:nvPr/>
        </p:nvGrpSpPr>
        <p:grpSpPr bwMode="auto">
          <a:xfrm>
            <a:off x="4387850" y="2667000"/>
            <a:ext cx="412750" cy="457200"/>
            <a:chOff x="672" y="2184"/>
            <a:chExt cx="260" cy="288"/>
          </a:xfrm>
        </p:grpSpPr>
        <p:grpSp>
          <p:nvGrpSpPr>
            <p:cNvPr id="845910" name="Group 86"/>
            <p:cNvGrpSpPr>
              <a:grpSpLocks/>
            </p:cNvGrpSpPr>
            <p:nvPr/>
          </p:nvGrpSpPr>
          <p:grpSpPr bwMode="auto">
            <a:xfrm>
              <a:off x="672" y="2266"/>
              <a:ext cx="72" cy="144"/>
              <a:chOff x="672" y="1776"/>
              <a:chExt cx="96" cy="192"/>
            </a:xfrm>
          </p:grpSpPr>
          <p:sp>
            <p:nvSpPr>
              <p:cNvPr id="845911" name="Oval 87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5912" name="Line 88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5913" name="Text Box 89"/>
            <p:cNvSpPr txBox="1">
              <a:spLocks noChangeArrowheads="1"/>
            </p:cNvSpPr>
            <p:nvPr/>
          </p:nvSpPr>
          <p:spPr bwMode="auto">
            <a:xfrm>
              <a:off x="720" y="2184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3</a:t>
              </a:r>
            </a:p>
          </p:txBody>
        </p:sp>
      </p:grpSp>
      <p:sp>
        <p:nvSpPr>
          <p:cNvPr id="845914" name="Oval 90"/>
          <p:cNvSpPr>
            <a:spLocks noChangeArrowheads="1"/>
          </p:cNvSpPr>
          <p:nvPr/>
        </p:nvSpPr>
        <p:spPr bwMode="auto">
          <a:xfrm>
            <a:off x="1285875" y="4876800"/>
            <a:ext cx="771525" cy="311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915" name="Line 91"/>
          <p:cNvSpPr>
            <a:spLocks noChangeShapeType="1"/>
          </p:cNvSpPr>
          <p:nvPr/>
        </p:nvSpPr>
        <p:spPr bwMode="auto">
          <a:xfrm>
            <a:off x="5057775" y="5000625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916" name="Line 92"/>
          <p:cNvSpPr>
            <a:spLocks noChangeShapeType="1"/>
          </p:cNvSpPr>
          <p:nvPr/>
        </p:nvSpPr>
        <p:spPr bwMode="auto">
          <a:xfrm>
            <a:off x="628650" y="501015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5917" name="Text Box 93"/>
          <p:cNvSpPr txBox="1">
            <a:spLocks noChangeArrowheads="1"/>
          </p:cNvSpPr>
          <p:nvPr/>
        </p:nvSpPr>
        <p:spPr bwMode="auto">
          <a:xfrm>
            <a:off x="2362200" y="152400"/>
            <a:ext cx="3713163" cy="4667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>
                <a:solidFill>
                  <a:schemeClr val="tx1"/>
                </a:solidFill>
                <a:latin typeface="Times New Roman" charset="0"/>
              </a:rPr>
              <a:t>Charge Transfer in a CCD 7.</a:t>
            </a:r>
          </a:p>
        </p:txBody>
      </p:sp>
      <p:sp>
        <p:nvSpPr>
          <p:cNvPr id="845918" name="Text Box 94"/>
          <p:cNvSpPr txBox="1">
            <a:spLocks noChangeArrowheads="1"/>
          </p:cNvSpPr>
          <p:nvPr/>
        </p:nvSpPr>
        <p:spPr bwMode="auto">
          <a:xfrm>
            <a:off x="593725" y="1458913"/>
            <a:ext cx="33035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0">
                <a:solidFill>
                  <a:schemeClr val="tx1"/>
                </a:solidFill>
                <a:latin typeface="Times New Roman" charset="0"/>
              </a:rPr>
              <a:t>Charge packet from subsequent pixel enters</a:t>
            </a:r>
          </a:p>
          <a:p>
            <a:r>
              <a:rPr lang="en-US" sz="1400" b="0">
                <a:solidFill>
                  <a:schemeClr val="tx1"/>
                </a:solidFill>
                <a:latin typeface="Times New Roman" charset="0"/>
              </a:rPr>
              <a:t>from left as first pixel exits to the right.</a:t>
            </a:r>
          </a:p>
        </p:txBody>
      </p:sp>
    </p:spTree>
    <p:extLst>
      <p:ext uri="{BB962C8B-B14F-4D97-AF65-F5344CB8AC3E}">
        <p14:creationId xmlns:p14="http://schemas.microsoft.com/office/powerpoint/2010/main" val="195172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ChangeArrowheads="1"/>
          </p:cNvSpPr>
          <p:nvPr/>
        </p:nvSpPr>
        <p:spPr bwMode="auto">
          <a:xfrm>
            <a:off x="7753350" y="609600"/>
            <a:ext cx="304800" cy="3124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51" name="Rectangle 3"/>
          <p:cNvSpPr>
            <a:spLocks noChangeArrowheads="1"/>
          </p:cNvSpPr>
          <p:nvPr/>
        </p:nvSpPr>
        <p:spPr bwMode="auto">
          <a:xfrm>
            <a:off x="1660525" y="4608513"/>
            <a:ext cx="2911475" cy="4762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6852" name="Group 4"/>
          <p:cNvGrpSpPr>
            <a:grpSpLocks/>
          </p:cNvGrpSpPr>
          <p:nvPr/>
        </p:nvGrpSpPr>
        <p:grpSpPr bwMode="auto">
          <a:xfrm>
            <a:off x="3108325" y="4257675"/>
            <a:ext cx="430213" cy="287338"/>
            <a:chOff x="1152" y="1008"/>
            <a:chExt cx="432" cy="288"/>
          </a:xfrm>
        </p:grpSpPr>
        <p:sp>
          <p:nvSpPr>
            <p:cNvPr id="846853" name="Line 5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854" name="Line 6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6855" name="Group 7"/>
          <p:cNvGrpSpPr>
            <a:grpSpLocks/>
          </p:cNvGrpSpPr>
          <p:nvPr/>
        </p:nvGrpSpPr>
        <p:grpSpPr bwMode="auto">
          <a:xfrm>
            <a:off x="3570288" y="3892550"/>
            <a:ext cx="428625" cy="652463"/>
            <a:chOff x="1152" y="1008"/>
            <a:chExt cx="432" cy="288"/>
          </a:xfrm>
        </p:grpSpPr>
        <p:sp>
          <p:nvSpPr>
            <p:cNvPr id="846856" name="Line 8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857" name="Line 9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6858" name="Group 10"/>
          <p:cNvGrpSpPr>
            <a:grpSpLocks/>
          </p:cNvGrpSpPr>
          <p:nvPr/>
        </p:nvGrpSpPr>
        <p:grpSpPr bwMode="auto">
          <a:xfrm>
            <a:off x="4038600" y="3509963"/>
            <a:ext cx="430213" cy="1035050"/>
            <a:chOff x="1152" y="1008"/>
            <a:chExt cx="432" cy="288"/>
          </a:xfrm>
        </p:grpSpPr>
        <p:sp>
          <p:nvSpPr>
            <p:cNvPr id="846859" name="Line 11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860" name="Line 12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6861" name="Rectangle 13"/>
          <p:cNvSpPr>
            <a:spLocks noChangeArrowheads="1"/>
          </p:cNvSpPr>
          <p:nvPr/>
        </p:nvSpPr>
        <p:spPr bwMode="auto">
          <a:xfrm>
            <a:off x="1549400" y="4487863"/>
            <a:ext cx="636588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6862" name="Group 14"/>
          <p:cNvGrpSpPr>
            <a:grpSpLocks/>
          </p:cNvGrpSpPr>
          <p:nvPr/>
        </p:nvGrpSpPr>
        <p:grpSpPr bwMode="auto">
          <a:xfrm>
            <a:off x="1724025" y="4257675"/>
            <a:ext cx="430213" cy="287338"/>
            <a:chOff x="1152" y="1008"/>
            <a:chExt cx="432" cy="288"/>
          </a:xfrm>
        </p:grpSpPr>
        <p:sp>
          <p:nvSpPr>
            <p:cNvPr id="846863" name="Line 15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864" name="Line 16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6865" name="Group 17"/>
          <p:cNvGrpSpPr>
            <a:grpSpLocks/>
          </p:cNvGrpSpPr>
          <p:nvPr/>
        </p:nvGrpSpPr>
        <p:grpSpPr bwMode="auto">
          <a:xfrm>
            <a:off x="2185988" y="3892550"/>
            <a:ext cx="428625" cy="652463"/>
            <a:chOff x="1152" y="1008"/>
            <a:chExt cx="432" cy="288"/>
          </a:xfrm>
        </p:grpSpPr>
        <p:sp>
          <p:nvSpPr>
            <p:cNvPr id="846866" name="Line 18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867" name="Line 19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6868" name="Group 20"/>
          <p:cNvGrpSpPr>
            <a:grpSpLocks/>
          </p:cNvGrpSpPr>
          <p:nvPr/>
        </p:nvGrpSpPr>
        <p:grpSpPr bwMode="auto">
          <a:xfrm>
            <a:off x="2654300" y="3509963"/>
            <a:ext cx="430213" cy="1035050"/>
            <a:chOff x="1152" y="1008"/>
            <a:chExt cx="432" cy="288"/>
          </a:xfrm>
        </p:grpSpPr>
        <p:sp>
          <p:nvSpPr>
            <p:cNvPr id="846869" name="Line 21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870" name="Line 22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6871" name="Rectangle 23"/>
          <p:cNvSpPr>
            <a:spLocks noChangeArrowheads="1"/>
          </p:cNvSpPr>
          <p:nvPr/>
        </p:nvSpPr>
        <p:spPr bwMode="auto">
          <a:xfrm>
            <a:off x="1660525" y="5084763"/>
            <a:ext cx="2911475" cy="4778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72" name="Oval 24"/>
          <p:cNvSpPr>
            <a:spLocks noChangeArrowheads="1"/>
          </p:cNvSpPr>
          <p:nvPr/>
        </p:nvSpPr>
        <p:spPr bwMode="auto">
          <a:xfrm>
            <a:off x="3200400" y="4972050"/>
            <a:ext cx="247650" cy="952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73" name="Line 25"/>
          <p:cNvSpPr>
            <a:spLocks noChangeShapeType="1"/>
          </p:cNvSpPr>
          <p:nvPr/>
        </p:nvSpPr>
        <p:spPr bwMode="auto">
          <a:xfrm>
            <a:off x="1660525" y="4584700"/>
            <a:ext cx="2911475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74" name="Line 26"/>
          <p:cNvSpPr>
            <a:spLocks noChangeShapeType="1"/>
          </p:cNvSpPr>
          <p:nvPr/>
        </p:nvSpPr>
        <p:spPr bwMode="auto">
          <a:xfrm flipH="1">
            <a:off x="1549400" y="3509963"/>
            <a:ext cx="2705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75" name="Line 27"/>
          <p:cNvSpPr>
            <a:spLocks noChangeShapeType="1"/>
          </p:cNvSpPr>
          <p:nvPr/>
        </p:nvSpPr>
        <p:spPr bwMode="auto">
          <a:xfrm flipH="1">
            <a:off x="1549400" y="3892550"/>
            <a:ext cx="223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76" name="Line 28"/>
          <p:cNvSpPr>
            <a:spLocks noChangeShapeType="1"/>
          </p:cNvSpPr>
          <p:nvPr/>
        </p:nvSpPr>
        <p:spPr bwMode="auto">
          <a:xfrm flipH="1">
            <a:off x="1549400" y="4257675"/>
            <a:ext cx="177323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77" name="Oval 29"/>
          <p:cNvSpPr>
            <a:spLocks noChangeArrowheads="1"/>
          </p:cNvSpPr>
          <p:nvPr/>
        </p:nvSpPr>
        <p:spPr bwMode="auto">
          <a:xfrm>
            <a:off x="2822575" y="3462338"/>
            <a:ext cx="95250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78" name="Oval 30"/>
          <p:cNvSpPr>
            <a:spLocks noChangeArrowheads="1"/>
          </p:cNvSpPr>
          <p:nvPr/>
        </p:nvSpPr>
        <p:spPr bwMode="auto">
          <a:xfrm>
            <a:off x="2352675" y="3836988"/>
            <a:ext cx="95250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79" name="Oval 31"/>
          <p:cNvSpPr>
            <a:spLocks noChangeArrowheads="1"/>
          </p:cNvSpPr>
          <p:nvPr/>
        </p:nvSpPr>
        <p:spPr bwMode="auto">
          <a:xfrm>
            <a:off x="1890713" y="4210050"/>
            <a:ext cx="96837" cy="952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880" name="Oval 32"/>
          <p:cNvSpPr>
            <a:spLocks noChangeArrowheads="1"/>
          </p:cNvSpPr>
          <p:nvPr/>
        </p:nvSpPr>
        <p:spPr bwMode="auto">
          <a:xfrm>
            <a:off x="1711325" y="4886325"/>
            <a:ext cx="422275" cy="2667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6881" name="Group 33"/>
          <p:cNvGrpSpPr>
            <a:grpSpLocks/>
          </p:cNvGrpSpPr>
          <p:nvPr/>
        </p:nvGrpSpPr>
        <p:grpSpPr bwMode="auto">
          <a:xfrm>
            <a:off x="1085850" y="3279775"/>
            <a:ext cx="396875" cy="457200"/>
            <a:chOff x="672" y="1706"/>
            <a:chExt cx="250" cy="288"/>
          </a:xfrm>
        </p:grpSpPr>
        <p:grpSp>
          <p:nvGrpSpPr>
            <p:cNvPr id="846882" name="Group 34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6883" name="Oval 35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6884" name="Line 36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1</a:t>
              </a:r>
            </a:p>
          </p:txBody>
        </p:sp>
      </p:grpSp>
      <p:grpSp>
        <p:nvGrpSpPr>
          <p:cNvPr id="846886" name="Group 38"/>
          <p:cNvGrpSpPr>
            <a:grpSpLocks/>
          </p:cNvGrpSpPr>
          <p:nvPr/>
        </p:nvGrpSpPr>
        <p:grpSpPr bwMode="auto">
          <a:xfrm>
            <a:off x="1066800" y="3657600"/>
            <a:ext cx="396875" cy="457200"/>
            <a:chOff x="672" y="1706"/>
            <a:chExt cx="250" cy="288"/>
          </a:xfrm>
        </p:grpSpPr>
        <p:grpSp>
          <p:nvGrpSpPr>
            <p:cNvPr id="846887" name="Group 39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6888" name="Oval 40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6889" name="Line 41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6890" name="Text Box 42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2</a:t>
              </a:r>
            </a:p>
          </p:txBody>
        </p:sp>
      </p:grpSp>
      <p:grpSp>
        <p:nvGrpSpPr>
          <p:cNvPr id="846891" name="Group 43"/>
          <p:cNvGrpSpPr>
            <a:grpSpLocks/>
          </p:cNvGrpSpPr>
          <p:nvPr/>
        </p:nvGrpSpPr>
        <p:grpSpPr bwMode="auto">
          <a:xfrm>
            <a:off x="1066800" y="4000500"/>
            <a:ext cx="412750" cy="457200"/>
            <a:chOff x="672" y="2184"/>
            <a:chExt cx="260" cy="288"/>
          </a:xfrm>
        </p:grpSpPr>
        <p:grpSp>
          <p:nvGrpSpPr>
            <p:cNvPr id="846892" name="Group 44"/>
            <p:cNvGrpSpPr>
              <a:grpSpLocks/>
            </p:cNvGrpSpPr>
            <p:nvPr/>
          </p:nvGrpSpPr>
          <p:grpSpPr bwMode="auto">
            <a:xfrm>
              <a:off x="672" y="2266"/>
              <a:ext cx="72" cy="144"/>
              <a:chOff x="672" y="1776"/>
              <a:chExt cx="96" cy="192"/>
            </a:xfrm>
          </p:grpSpPr>
          <p:sp>
            <p:nvSpPr>
              <p:cNvPr id="846893" name="Oval 45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6894" name="Line 46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6895" name="Text Box 47"/>
            <p:cNvSpPr txBox="1">
              <a:spLocks noChangeArrowheads="1"/>
            </p:cNvSpPr>
            <p:nvPr/>
          </p:nvSpPr>
          <p:spPr bwMode="auto">
            <a:xfrm>
              <a:off x="720" y="2184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3</a:t>
              </a:r>
            </a:p>
          </p:txBody>
        </p:sp>
      </p:grpSp>
      <p:grpSp>
        <p:nvGrpSpPr>
          <p:cNvPr id="846896" name="Group 48"/>
          <p:cNvGrpSpPr>
            <a:grpSpLocks/>
          </p:cNvGrpSpPr>
          <p:nvPr/>
        </p:nvGrpSpPr>
        <p:grpSpPr bwMode="auto">
          <a:xfrm>
            <a:off x="5181600" y="2628900"/>
            <a:ext cx="3429000" cy="533400"/>
            <a:chOff x="3120" y="1368"/>
            <a:chExt cx="2160" cy="336"/>
          </a:xfrm>
        </p:grpSpPr>
        <p:sp>
          <p:nvSpPr>
            <p:cNvPr id="846897" name="Line 49"/>
            <p:cNvSpPr>
              <a:spLocks noChangeShapeType="1"/>
            </p:cNvSpPr>
            <p:nvPr/>
          </p:nvSpPr>
          <p:spPr bwMode="auto">
            <a:xfrm>
              <a:off x="3120" y="1536"/>
              <a:ext cx="216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898" name="Line 50"/>
            <p:cNvSpPr>
              <a:spLocks noChangeShapeType="1"/>
            </p:cNvSpPr>
            <p:nvPr/>
          </p:nvSpPr>
          <p:spPr bwMode="auto">
            <a:xfrm>
              <a:off x="3120" y="136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899" name="Line 51"/>
            <p:cNvSpPr>
              <a:spLocks noChangeShapeType="1"/>
            </p:cNvSpPr>
            <p:nvPr/>
          </p:nvSpPr>
          <p:spPr bwMode="auto">
            <a:xfrm>
              <a:off x="3648" y="170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900" name="Line 52"/>
            <p:cNvSpPr>
              <a:spLocks noChangeShapeType="1"/>
            </p:cNvSpPr>
            <p:nvPr/>
          </p:nvSpPr>
          <p:spPr bwMode="auto">
            <a:xfrm>
              <a:off x="4464" y="1368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901" name="Line 53"/>
            <p:cNvSpPr>
              <a:spLocks noChangeShapeType="1"/>
            </p:cNvSpPr>
            <p:nvPr/>
          </p:nvSpPr>
          <p:spPr bwMode="auto">
            <a:xfrm flipV="1">
              <a:off x="3648" y="136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902" name="Line 54"/>
            <p:cNvSpPr>
              <a:spLocks noChangeShapeType="1"/>
            </p:cNvSpPr>
            <p:nvPr/>
          </p:nvSpPr>
          <p:spPr bwMode="auto">
            <a:xfrm flipV="1">
              <a:off x="4464" y="136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6903" name="Group 55"/>
          <p:cNvGrpSpPr>
            <a:grpSpLocks/>
          </p:cNvGrpSpPr>
          <p:nvPr/>
        </p:nvGrpSpPr>
        <p:grpSpPr bwMode="auto">
          <a:xfrm>
            <a:off x="5181600" y="1800225"/>
            <a:ext cx="3429000" cy="533400"/>
            <a:chOff x="3120" y="846"/>
            <a:chExt cx="2160" cy="336"/>
          </a:xfrm>
        </p:grpSpPr>
        <p:sp>
          <p:nvSpPr>
            <p:cNvPr id="846904" name="Line 56"/>
            <p:cNvSpPr>
              <a:spLocks noChangeShapeType="1"/>
            </p:cNvSpPr>
            <p:nvPr/>
          </p:nvSpPr>
          <p:spPr bwMode="auto">
            <a:xfrm>
              <a:off x="3120" y="1008"/>
              <a:ext cx="216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905" name="Line 57"/>
            <p:cNvSpPr>
              <a:spLocks noChangeShapeType="1"/>
            </p:cNvSpPr>
            <p:nvPr/>
          </p:nvSpPr>
          <p:spPr bwMode="auto">
            <a:xfrm flipV="1">
              <a:off x="3120" y="1182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906" name="Line 58"/>
            <p:cNvSpPr>
              <a:spLocks noChangeShapeType="1"/>
            </p:cNvSpPr>
            <p:nvPr/>
          </p:nvSpPr>
          <p:spPr bwMode="auto">
            <a:xfrm flipV="1">
              <a:off x="3888" y="846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907" name="Line 59"/>
            <p:cNvSpPr>
              <a:spLocks noChangeShapeType="1"/>
            </p:cNvSpPr>
            <p:nvPr/>
          </p:nvSpPr>
          <p:spPr bwMode="auto">
            <a:xfrm flipV="1">
              <a:off x="4704" y="1182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908" name="Line 60"/>
            <p:cNvSpPr>
              <a:spLocks noChangeShapeType="1"/>
            </p:cNvSpPr>
            <p:nvPr/>
          </p:nvSpPr>
          <p:spPr bwMode="auto">
            <a:xfrm>
              <a:off x="3888" y="84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909" name="Line 61"/>
            <p:cNvSpPr>
              <a:spLocks noChangeShapeType="1"/>
            </p:cNvSpPr>
            <p:nvPr/>
          </p:nvSpPr>
          <p:spPr bwMode="auto">
            <a:xfrm>
              <a:off x="4704" y="84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6910" name="Group 62"/>
          <p:cNvGrpSpPr>
            <a:grpSpLocks/>
          </p:cNvGrpSpPr>
          <p:nvPr/>
        </p:nvGrpSpPr>
        <p:grpSpPr bwMode="auto">
          <a:xfrm>
            <a:off x="5181600" y="914400"/>
            <a:ext cx="3429000" cy="533400"/>
            <a:chOff x="3120" y="288"/>
            <a:chExt cx="2160" cy="336"/>
          </a:xfrm>
        </p:grpSpPr>
        <p:sp>
          <p:nvSpPr>
            <p:cNvPr id="846911" name="Line 63"/>
            <p:cNvSpPr>
              <a:spLocks noChangeShapeType="1"/>
            </p:cNvSpPr>
            <p:nvPr/>
          </p:nvSpPr>
          <p:spPr bwMode="auto">
            <a:xfrm>
              <a:off x="3120" y="462"/>
              <a:ext cx="2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912" name="Line 64"/>
            <p:cNvSpPr>
              <a:spLocks noChangeShapeType="1"/>
            </p:cNvSpPr>
            <p:nvPr/>
          </p:nvSpPr>
          <p:spPr bwMode="auto">
            <a:xfrm flipV="1">
              <a:off x="3120" y="6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913" name="Line 65"/>
            <p:cNvSpPr>
              <a:spLocks noChangeShapeType="1"/>
            </p:cNvSpPr>
            <p:nvPr/>
          </p:nvSpPr>
          <p:spPr bwMode="auto">
            <a:xfrm flipV="1">
              <a:off x="3360" y="288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914" name="Line 66"/>
            <p:cNvSpPr>
              <a:spLocks noChangeShapeType="1"/>
            </p:cNvSpPr>
            <p:nvPr/>
          </p:nvSpPr>
          <p:spPr bwMode="auto">
            <a:xfrm flipV="1">
              <a:off x="4176" y="624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915" name="Line 67"/>
            <p:cNvSpPr>
              <a:spLocks noChangeShapeType="1"/>
            </p:cNvSpPr>
            <p:nvPr/>
          </p:nvSpPr>
          <p:spPr bwMode="auto">
            <a:xfrm>
              <a:off x="3360" y="28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916" name="Line 68"/>
            <p:cNvSpPr>
              <a:spLocks noChangeShapeType="1"/>
            </p:cNvSpPr>
            <p:nvPr/>
          </p:nvSpPr>
          <p:spPr bwMode="auto">
            <a:xfrm>
              <a:off x="4176" y="28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6917" name="Text Box 69"/>
          <p:cNvSpPr txBox="1">
            <a:spLocks noChangeArrowheads="1"/>
          </p:cNvSpPr>
          <p:nvPr/>
        </p:nvSpPr>
        <p:spPr bwMode="auto">
          <a:xfrm>
            <a:off x="4800600" y="762000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6918" name="Text Box 70"/>
          <p:cNvSpPr txBox="1">
            <a:spLocks noChangeArrowheads="1"/>
          </p:cNvSpPr>
          <p:nvPr/>
        </p:nvSpPr>
        <p:spPr bwMode="auto">
          <a:xfrm>
            <a:off x="4800600" y="1638300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6919" name="Text Box 71"/>
          <p:cNvSpPr txBox="1">
            <a:spLocks noChangeArrowheads="1"/>
          </p:cNvSpPr>
          <p:nvPr/>
        </p:nvSpPr>
        <p:spPr bwMode="auto">
          <a:xfrm>
            <a:off x="4800600" y="2498725"/>
            <a:ext cx="411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+5V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0V</a:t>
            </a:r>
          </a:p>
          <a:p>
            <a:endParaRPr lang="en-US" sz="1000" b="0">
              <a:solidFill>
                <a:schemeClr val="tx1"/>
              </a:solidFill>
              <a:latin typeface="Times New Roman" charset="0"/>
            </a:endParaRPr>
          </a:p>
          <a:p>
            <a:r>
              <a:rPr lang="en-US" sz="1000" b="0">
                <a:solidFill>
                  <a:schemeClr val="tx1"/>
                </a:solidFill>
                <a:latin typeface="Times New Roman" charset="0"/>
              </a:rPr>
              <a:t>-5V</a:t>
            </a:r>
          </a:p>
        </p:txBody>
      </p:sp>
      <p:sp>
        <p:nvSpPr>
          <p:cNvPr id="846920" name="Line 72"/>
          <p:cNvSpPr>
            <a:spLocks noChangeShapeType="1"/>
          </p:cNvSpPr>
          <p:nvPr/>
        </p:nvSpPr>
        <p:spPr bwMode="auto">
          <a:xfrm flipH="1">
            <a:off x="5181600" y="914400"/>
            <a:ext cx="381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21" name="Line 73"/>
          <p:cNvSpPr>
            <a:spLocks noChangeShapeType="1"/>
          </p:cNvSpPr>
          <p:nvPr/>
        </p:nvSpPr>
        <p:spPr bwMode="auto">
          <a:xfrm flipH="1">
            <a:off x="5181600" y="1800225"/>
            <a:ext cx="127635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6922" name="Line 74"/>
          <p:cNvSpPr>
            <a:spLocks noChangeShapeType="1"/>
          </p:cNvSpPr>
          <p:nvPr/>
        </p:nvSpPr>
        <p:spPr bwMode="auto">
          <a:xfrm flipH="1">
            <a:off x="5181600" y="3162300"/>
            <a:ext cx="127635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6923" name="Group 75"/>
          <p:cNvGrpSpPr>
            <a:grpSpLocks/>
          </p:cNvGrpSpPr>
          <p:nvPr/>
        </p:nvGrpSpPr>
        <p:grpSpPr bwMode="auto">
          <a:xfrm>
            <a:off x="4419600" y="1828800"/>
            <a:ext cx="396875" cy="457200"/>
            <a:chOff x="672" y="1706"/>
            <a:chExt cx="250" cy="288"/>
          </a:xfrm>
        </p:grpSpPr>
        <p:grpSp>
          <p:nvGrpSpPr>
            <p:cNvPr id="846924" name="Group 76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6925" name="Oval 77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6926" name="Line 78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6927" name="Text Box 79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1</a:t>
              </a:r>
            </a:p>
          </p:txBody>
        </p:sp>
      </p:grpSp>
      <p:grpSp>
        <p:nvGrpSpPr>
          <p:cNvPr id="846928" name="Group 80"/>
          <p:cNvGrpSpPr>
            <a:grpSpLocks/>
          </p:cNvGrpSpPr>
          <p:nvPr/>
        </p:nvGrpSpPr>
        <p:grpSpPr bwMode="auto">
          <a:xfrm>
            <a:off x="4419600" y="914400"/>
            <a:ext cx="396875" cy="457200"/>
            <a:chOff x="672" y="1706"/>
            <a:chExt cx="250" cy="288"/>
          </a:xfrm>
        </p:grpSpPr>
        <p:grpSp>
          <p:nvGrpSpPr>
            <p:cNvPr id="846929" name="Group 81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46930" name="Oval 82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6931" name="Line 83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6932" name="Text Box 84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2</a:t>
              </a:r>
            </a:p>
          </p:txBody>
        </p:sp>
      </p:grpSp>
      <p:grpSp>
        <p:nvGrpSpPr>
          <p:cNvPr id="846933" name="Group 85"/>
          <p:cNvGrpSpPr>
            <a:grpSpLocks/>
          </p:cNvGrpSpPr>
          <p:nvPr/>
        </p:nvGrpSpPr>
        <p:grpSpPr bwMode="auto">
          <a:xfrm>
            <a:off x="4387850" y="2667000"/>
            <a:ext cx="412750" cy="457200"/>
            <a:chOff x="672" y="2184"/>
            <a:chExt cx="260" cy="288"/>
          </a:xfrm>
        </p:grpSpPr>
        <p:grpSp>
          <p:nvGrpSpPr>
            <p:cNvPr id="846934" name="Group 86"/>
            <p:cNvGrpSpPr>
              <a:grpSpLocks/>
            </p:cNvGrpSpPr>
            <p:nvPr/>
          </p:nvGrpSpPr>
          <p:grpSpPr bwMode="auto">
            <a:xfrm>
              <a:off x="672" y="2266"/>
              <a:ext cx="72" cy="144"/>
              <a:chOff x="672" y="1776"/>
              <a:chExt cx="96" cy="192"/>
            </a:xfrm>
          </p:grpSpPr>
          <p:sp>
            <p:nvSpPr>
              <p:cNvPr id="846935" name="Oval 87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6936" name="Line 88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6937" name="Text Box 89"/>
            <p:cNvSpPr txBox="1">
              <a:spLocks noChangeArrowheads="1"/>
            </p:cNvSpPr>
            <p:nvPr/>
          </p:nvSpPr>
          <p:spPr bwMode="auto">
            <a:xfrm>
              <a:off x="720" y="2184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1"/>
                  </a:solidFill>
                  <a:latin typeface="Times New Roman" charset="0"/>
                </a:rPr>
                <a:t>3</a:t>
              </a:r>
            </a:p>
          </p:txBody>
        </p:sp>
      </p:grpSp>
      <p:sp>
        <p:nvSpPr>
          <p:cNvPr id="846938" name="Text Box 90"/>
          <p:cNvSpPr txBox="1">
            <a:spLocks noChangeArrowheads="1"/>
          </p:cNvSpPr>
          <p:nvPr/>
        </p:nvSpPr>
        <p:spPr bwMode="auto">
          <a:xfrm>
            <a:off x="2362200" y="152400"/>
            <a:ext cx="3713163" cy="4667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>
                <a:solidFill>
                  <a:schemeClr val="tx1"/>
                </a:solidFill>
                <a:latin typeface="Times New Roman" charset="0"/>
              </a:rPr>
              <a:t>Charge Transfer in a CCD 8.</a:t>
            </a:r>
          </a:p>
        </p:txBody>
      </p:sp>
    </p:spTree>
    <p:extLst>
      <p:ext uri="{BB962C8B-B14F-4D97-AF65-F5344CB8AC3E}">
        <p14:creationId xmlns:p14="http://schemas.microsoft.com/office/powerpoint/2010/main" val="407677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en-GB" dirty="0"/>
              <a:t>P-N Junction or Silicon Diode</a:t>
            </a:r>
          </a:p>
        </p:txBody>
      </p:sp>
      <p:sp>
        <p:nvSpPr>
          <p:cNvPr id="111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2492896"/>
            <a:ext cx="3594100" cy="47894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dirty="0"/>
              <a:t>Two doped p- and n- pieces of silicon are brought into contact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Space charge region will appear due to diffusion 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Will have electric field and build-up potential even without external voltage</a:t>
            </a:r>
          </a:p>
        </p:txBody>
      </p:sp>
      <p:pic>
        <p:nvPicPr>
          <p:cNvPr id="1114116" name="Picture 4" descr="Jun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08050"/>
            <a:ext cx="6904037" cy="118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4117" name="Picture 5" descr="Junctio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20938"/>
            <a:ext cx="4035425" cy="390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35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en-GB" dirty="0"/>
              <a:t>Silicon Diode</a:t>
            </a:r>
          </a:p>
        </p:txBody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908050"/>
            <a:ext cx="7705477" cy="576131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dirty="0"/>
              <a:t>Forward external voltage causes exponential current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Reverse external voltage causes depletion</a:t>
            </a:r>
          </a:p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r>
              <a:rPr lang="en-GB" sz="2400" dirty="0"/>
              <a:t>Depletion is THE REASON why the charge in silicon sensors lives long and can be efficiently moved around!</a:t>
            </a:r>
          </a:p>
        </p:txBody>
      </p:sp>
      <p:pic>
        <p:nvPicPr>
          <p:cNvPr id="1054724" name="Picture 4" descr="Cur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69786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504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field in CCD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1596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3968" y="6237312"/>
            <a:ext cx="1185541" cy="369332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S.Holland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136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r>
              <a:rPr lang="en-US" dirty="0"/>
              <a:t>CCD primer</a:t>
            </a:r>
          </a:p>
          <a:p>
            <a:endParaRPr lang="en-US" dirty="0"/>
          </a:p>
          <a:p>
            <a:r>
              <a:rPr lang="en-US" dirty="0"/>
              <a:t>CCD effects</a:t>
            </a:r>
          </a:p>
          <a:p>
            <a:endParaRPr lang="en-US" dirty="0"/>
          </a:p>
          <a:p>
            <a:r>
              <a:rPr lang="en-US" dirty="0"/>
              <a:t>Image processing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Fast imaging</a:t>
            </a:r>
          </a:p>
        </p:txBody>
      </p:sp>
    </p:spTree>
    <p:extLst>
      <p:ext uri="{BB962C8B-B14F-4D97-AF65-F5344CB8AC3E}">
        <p14:creationId xmlns:p14="http://schemas.microsoft.com/office/powerpoint/2010/main" val="2052576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CCD: Buried channel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00808"/>
            <a:ext cx="5015173" cy="4416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916832"/>
            <a:ext cx="3619500" cy="368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6256" y="5445224"/>
            <a:ext cx="929010" cy="369332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C.Lage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645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US" dirty="0"/>
              <a:t>CCD </a:t>
            </a:r>
            <a:r>
              <a:rPr lang="en-US" dirty="0" err="1"/>
              <a:t>vs</a:t>
            </a:r>
            <a:r>
              <a:rPr lang="en-US" dirty="0"/>
              <a:t> CMOS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291264" cy="6046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one amplifier </a:t>
            </a:r>
            <a:r>
              <a:rPr lang="en-US" dirty="0" err="1"/>
              <a:t>vs</a:t>
            </a:r>
            <a:r>
              <a:rPr lang="en-US" dirty="0"/>
              <a:t> many amplifiers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16832"/>
            <a:ext cx="781917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22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521" y="1828800"/>
            <a:ext cx="5262479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52400"/>
            <a:ext cx="8712968" cy="571500"/>
          </a:xfrm>
        </p:spPr>
        <p:txBody>
          <a:bodyPr/>
          <a:lstStyle/>
          <a:p>
            <a:pPr>
              <a:defRPr/>
            </a:pPr>
            <a:r>
              <a:rPr lang="en-US" dirty="0"/>
              <a:t>LSST CCD Sensor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902978"/>
            <a:ext cx="8839200" cy="4335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2 second readout time spec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16 amplifiers per 16 </a:t>
            </a:r>
            <a:r>
              <a:rPr lang="en-US" dirty="0" err="1"/>
              <a:t>Mpix</a:t>
            </a:r>
            <a:r>
              <a:rPr lang="en-US" dirty="0"/>
              <a:t> CCD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Noise spec 8 e-, based on anticipated sky noise; limits pixel rate 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Pixel read rate is 550 </a:t>
            </a:r>
            <a:r>
              <a:rPr lang="en-US" dirty="0" err="1"/>
              <a:t>Kpix</a:t>
            </a:r>
            <a:r>
              <a:rPr lang="en-US" dirty="0"/>
              <a:t>/s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4k x 4k = 16 </a:t>
            </a:r>
            <a:r>
              <a:rPr lang="en-US" dirty="0" err="1"/>
              <a:t>Mpixels</a:t>
            </a: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10x10 microns pixel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Si thickness 100 micron </a:t>
            </a:r>
            <a:r>
              <a:rPr lang="en-US" dirty="0">
                <a:sym typeface="Wingdings"/>
              </a:rPr>
              <a:t>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Wingdings"/>
              </a:rPr>
              <a:t>                   </a:t>
            </a:r>
            <a:r>
              <a:rPr lang="en-US" dirty="0"/>
              <a:t>Enhanced infrared response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Anti-reflective coating</a:t>
            </a:r>
          </a:p>
        </p:txBody>
      </p:sp>
    </p:spTree>
    <p:extLst>
      <p:ext uri="{BB962C8B-B14F-4D97-AF65-F5344CB8AC3E}">
        <p14:creationId xmlns:p14="http://schemas.microsoft.com/office/powerpoint/2010/main" val="22678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912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ChangeArrowheads="1"/>
          </p:cNvSpPr>
          <p:nvPr/>
        </p:nvSpPr>
        <p:spPr bwMode="auto">
          <a:xfrm>
            <a:off x="1331640" y="254000"/>
            <a:ext cx="63367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LSST six color system: 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redshifts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608259" name="Picture 3" descr="LS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19200"/>
            <a:ext cx="7620000" cy="5014913"/>
          </a:xfrm>
          <a:prstGeom prst="rect">
            <a:avLst/>
          </a:prstGeom>
          <a:noFill/>
        </p:spPr>
      </p:pic>
      <p:sp>
        <p:nvSpPr>
          <p:cNvPr id="608260" name="Text Box 4"/>
          <p:cNvSpPr txBox="1">
            <a:spLocks noChangeArrowheads="1"/>
          </p:cNvSpPr>
          <p:nvPr/>
        </p:nvSpPr>
        <p:spPr bwMode="auto">
          <a:xfrm>
            <a:off x="3714750" y="5867400"/>
            <a:ext cx="22288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Wavelength (nm)</a:t>
            </a:r>
          </a:p>
        </p:txBody>
      </p:sp>
      <p:sp>
        <p:nvSpPr>
          <p:cNvPr id="608261" name="Text Box 5"/>
          <p:cNvSpPr txBox="1">
            <a:spLocks noChangeArrowheads="1"/>
          </p:cNvSpPr>
          <p:nvPr/>
        </p:nvSpPr>
        <p:spPr bwMode="auto">
          <a:xfrm rot="16200000">
            <a:off x="-1074203" y="3529145"/>
            <a:ext cx="3853546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/>
              <a:t>Relative system throughput (%)</a:t>
            </a:r>
          </a:p>
        </p:txBody>
      </p:sp>
      <p:sp>
        <p:nvSpPr>
          <p:cNvPr id="608262" name="Text Box 6"/>
          <p:cNvSpPr txBox="1">
            <a:spLocks noChangeArrowheads="1"/>
          </p:cNvSpPr>
          <p:nvPr/>
        </p:nvSpPr>
        <p:spPr bwMode="auto">
          <a:xfrm>
            <a:off x="4572000" y="1524000"/>
            <a:ext cx="3305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Includes sensor QE, atmospheric </a:t>
            </a:r>
          </a:p>
          <a:p>
            <a:r>
              <a:rPr lang="en-US" sz="1200" b="1"/>
              <a:t>attenuation, optical transmission functions</a:t>
            </a:r>
          </a:p>
        </p:txBody>
      </p:sp>
    </p:spTree>
    <p:extLst>
      <p:ext uri="{BB962C8B-B14F-4D97-AF65-F5344CB8AC3E}">
        <p14:creationId xmlns:p14="http://schemas.microsoft.com/office/powerpoint/2010/main" val="3110701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Photon absorption in silicon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0224"/>
            <a:ext cx="9144000" cy="133592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Blue photons are absorbed near the surface (~0.25 um for 430 nm) </a:t>
            </a:r>
          </a:p>
          <a:p>
            <a:r>
              <a:rPr lang="en-US" dirty="0"/>
              <a:t>Longer wavelength penetrate deeper (~1 um for 500 nm, ~10 um for 800 nm)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2492896"/>
            <a:ext cx="6400800" cy="3910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20" y="3738199"/>
            <a:ext cx="60011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d, 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7626" y="2306153"/>
            <a:ext cx="726919" cy="369332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l,</a:t>
            </a:r>
            <a:r>
              <a:rPr lang="en-US" dirty="0"/>
              <a:t> nm</a:t>
            </a:r>
          </a:p>
        </p:txBody>
      </p:sp>
    </p:spTree>
    <p:extLst>
      <p:ext uri="{BB962C8B-B14F-4D97-AF65-F5344CB8AC3E}">
        <p14:creationId xmlns:p14="http://schemas.microsoft.com/office/powerpoint/2010/main" val="563432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4301"/>
            <a:ext cx="8229600" cy="1143000"/>
          </a:xfrm>
        </p:spPr>
        <p:txBody>
          <a:bodyPr lIns="45720" tIns="18288" rIns="45720" anchor="t">
            <a:normAutofit/>
          </a:bodyPr>
          <a:lstStyle/>
          <a:p>
            <a:pPr eaLnBrk="1" hangingPunct="1"/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Quantum Efficiency (QE)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124744"/>
            <a:ext cx="5619090" cy="514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0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Flats </a:t>
            </a:r>
            <a:r>
              <a:rPr lang="en-US" dirty="0" err="1"/>
              <a:t>vs</a:t>
            </a:r>
            <a:r>
              <a:rPr lang="en-US" dirty="0"/>
              <a:t> wavelength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9" y="1124744"/>
            <a:ext cx="9144000" cy="523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52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23" y="2132856"/>
            <a:ext cx="4994692" cy="2808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281" y="1844824"/>
            <a:ext cx="4630719" cy="3120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5373216"/>
            <a:ext cx="162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Fe55: 5.9 </a:t>
            </a:r>
            <a:r>
              <a:rPr lang="en-US" dirty="0" err="1"/>
              <a:t>keV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3528" y="116632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dirty="0"/>
              <a:t>CCD gain from x-rays</a:t>
            </a:r>
          </a:p>
        </p:txBody>
      </p:sp>
    </p:spTree>
    <p:extLst>
      <p:ext uri="{BB962C8B-B14F-4D97-AF65-F5344CB8AC3E}">
        <p14:creationId xmlns:p14="http://schemas.microsoft.com/office/powerpoint/2010/main" val="861774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412776"/>
            <a:ext cx="6923360" cy="450435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3528" y="116632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dirty="0"/>
              <a:t>Charge Transfer Efficiency</a:t>
            </a:r>
          </a:p>
        </p:txBody>
      </p:sp>
    </p:spTree>
    <p:extLst>
      <p:ext uri="{BB962C8B-B14F-4D97-AF65-F5344CB8AC3E}">
        <p14:creationId xmlns:p14="http://schemas.microsoft.com/office/powerpoint/2010/main" val="2374701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VISTA_SUPERIOR_DIA_v4 (2)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17783" y="834188"/>
            <a:ext cx="8521188" cy="4138863"/>
          </a:xfrm>
          <a:prstGeom prst="rect">
            <a:avLst/>
          </a:prstGeom>
        </p:spPr>
      </p:pic>
      <p:pic>
        <p:nvPicPr>
          <p:cNvPr id="22" name="Picture 13" descr="untitled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51733" y="3847238"/>
            <a:ext cx="3392267" cy="264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17783" y="3022261"/>
            <a:ext cx="2133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C000"/>
                </a:solidFill>
              </a:rPr>
              <a:t>1,380 m</a:t>
            </a:r>
            <a:r>
              <a:rPr lang="en-US" sz="1600" baseline="30000" dirty="0">
                <a:solidFill>
                  <a:srgbClr val="FFC000"/>
                </a:solidFill>
              </a:rPr>
              <a:t>2</a:t>
            </a:r>
            <a:r>
              <a:rPr lang="en-US" sz="1600" dirty="0">
                <a:solidFill>
                  <a:srgbClr val="FFC000"/>
                </a:solidFill>
              </a:rPr>
              <a:t> service and maintenance facility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2451383" y="3312774"/>
            <a:ext cx="1441276" cy="7739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16059" y="874374"/>
            <a:ext cx="22098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prstClr val="black"/>
                </a:solidFill>
              </a:rPr>
              <a:t>30 m diameter dome</a:t>
            </a: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1682859" y="1179174"/>
            <a:ext cx="457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92659" y="1636374"/>
            <a:ext cx="2286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FFC000"/>
                </a:solidFill>
              </a:rPr>
              <a:t>Control room and heat producing equipment (lower level)</a:t>
            </a: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H="1">
            <a:off x="5264259" y="2474574"/>
            <a:ext cx="152400" cy="1447800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950059" y="874374"/>
            <a:ext cx="24384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prstClr val="black"/>
                </a:solidFill>
              </a:rPr>
              <a:t>1.2 m diameter atmospheric telescope</a:t>
            </a: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7169259" y="1483974"/>
            <a:ext cx="762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3377341" y="4462232"/>
            <a:ext cx="2133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C000"/>
                </a:solidFill>
              </a:rPr>
              <a:t>Stray light and Wind Screen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283059" y="5031041"/>
            <a:ext cx="213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prstClr val="black"/>
                </a:solidFill>
              </a:rPr>
              <a:t>350 ton telescope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612611" y="3320513"/>
            <a:ext cx="21336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C000"/>
                </a:solidFill>
              </a:rPr>
              <a:t>Calibration Screen</a:t>
            </a: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V="1">
            <a:off x="5372745" y="4462232"/>
            <a:ext cx="1872713" cy="198892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 flipH="1">
            <a:off x="8037378" y="3541374"/>
            <a:ext cx="464950" cy="1389454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Line 22"/>
          <p:cNvSpPr>
            <a:spLocks noChangeShapeType="1"/>
          </p:cNvSpPr>
          <p:nvPr/>
        </p:nvSpPr>
        <p:spPr bwMode="auto">
          <a:xfrm>
            <a:off x="5180309" y="5232400"/>
            <a:ext cx="1561454" cy="365071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" name="Picture 4" descr="img021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1520" y="5301208"/>
            <a:ext cx="2895600" cy="1447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51520" y="6381328"/>
            <a:ext cx="22098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prstClr val="black"/>
                </a:solidFill>
              </a:rPr>
              <a:t>Base Facility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990599" y="152401"/>
            <a:ext cx="7114309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LSST Telescope and Site</a:t>
            </a:r>
          </a:p>
        </p:txBody>
      </p:sp>
    </p:spTree>
    <p:extLst>
      <p:ext uri="{BB962C8B-B14F-4D97-AF65-F5344CB8AC3E}">
        <p14:creationId xmlns:p14="http://schemas.microsoft.com/office/powerpoint/2010/main" val="1916038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229600" cy="1143000"/>
          </a:xfrm>
        </p:spPr>
        <p:txBody>
          <a:bodyPr/>
          <a:lstStyle/>
          <a:p>
            <a:r>
              <a:rPr lang="en-US" dirty="0"/>
              <a:t>Sensing node &amp; noise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700808"/>
            <a:ext cx="5543716" cy="2952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9832" y="5229200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 = q/C</a:t>
            </a:r>
          </a:p>
          <a:p>
            <a:endParaRPr lang="en-US" sz="2400" b="1" dirty="0"/>
          </a:p>
          <a:p>
            <a:r>
              <a:rPr lang="en-US" sz="2400" b="1" dirty="0"/>
              <a:t>Noise 4-5 e in LSST rafts</a:t>
            </a:r>
          </a:p>
        </p:txBody>
      </p:sp>
    </p:spTree>
    <p:extLst>
      <p:ext uri="{BB962C8B-B14F-4D97-AF65-F5344CB8AC3E}">
        <p14:creationId xmlns:p14="http://schemas.microsoft.com/office/powerpoint/2010/main" val="2471731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76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 descr="Picture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484094" y="319835"/>
            <a:ext cx="8267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LSST Wide-Fast-Deep survey </a:t>
            </a: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0" y="1676400"/>
            <a:ext cx="91440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4400" dirty="0">
                <a:solidFill>
                  <a:srgbClr val="FFFFFF"/>
                </a:solidFill>
              </a:rPr>
              <a:t>  </a:t>
            </a:r>
            <a:r>
              <a:rPr lang="en-US" sz="4000" dirty="0">
                <a:solidFill>
                  <a:schemeClr val="bg1"/>
                </a:solidFill>
              </a:rPr>
              <a:t>4 billion galaxies with </a:t>
            </a:r>
            <a:r>
              <a:rPr lang="en-US" sz="4000" dirty="0" err="1">
                <a:solidFill>
                  <a:schemeClr val="bg1"/>
                </a:solidFill>
              </a:rPr>
              <a:t>redshifts</a:t>
            </a:r>
            <a:endParaRPr lang="en-US" sz="4000" dirty="0">
              <a:solidFill>
                <a:schemeClr val="bg1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  10 billion stars </a:t>
            </a:r>
          </a:p>
          <a:p>
            <a:pPr eaLnBrk="0" hangingPunct="0"/>
            <a:endParaRPr lang="en-US" sz="4000" dirty="0">
              <a:solidFill>
                <a:schemeClr val="bg1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4000" i="1" dirty="0">
                <a:solidFill>
                  <a:schemeClr val="bg1"/>
                </a:solidFill>
              </a:rPr>
              <a:t>Time domain</a:t>
            </a:r>
            <a:r>
              <a:rPr lang="en-US" sz="4000" dirty="0">
                <a:solidFill>
                  <a:schemeClr val="bg1"/>
                </a:solidFill>
              </a:rPr>
              <a:t>: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0" hangingPunct="0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sz="4000" dirty="0">
                <a:solidFill>
                  <a:schemeClr val="bg1"/>
                </a:solidFill>
              </a:rPr>
              <a:t>1 million supernovae</a:t>
            </a:r>
          </a:p>
          <a:p>
            <a:pPr eaLnBrk="0" hangingPunct="0"/>
            <a:r>
              <a:rPr lang="en-US" sz="4000" dirty="0">
                <a:solidFill>
                  <a:schemeClr val="bg1"/>
                </a:solidFill>
              </a:rPr>
              <a:t>     1 million alerts per night</a:t>
            </a:r>
            <a:endParaRPr lang="en-US" sz="4000" b="1" dirty="0">
              <a:solidFill>
                <a:schemeClr val="bg1"/>
              </a:solidFill>
            </a:endParaRPr>
          </a:p>
          <a:p>
            <a:pPr eaLnBrk="0" hangingPunct="0"/>
            <a:r>
              <a:rPr lang="en-US" sz="4000" b="1" dirty="0">
                <a:solidFill>
                  <a:schemeClr val="bg1"/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496422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72500" y="6521450"/>
            <a:ext cx="269875" cy="2794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BD144C9A-8BF2-6D41-BADB-D135612712C1}" type="slidenum">
              <a:rPr lang="en-US" sz="1200">
                <a:solidFill>
                  <a:schemeClr val="tx1"/>
                </a:solidFill>
                <a:latin typeface="Calibri" charset="0"/>
                <a:cs typeface="Calibri" charset="0"/>
                <a:sym typeface="Calibri" charset="0"/>
              </a:rPr>
              <a:pPr eaLnBrk="1" hangingPunct="1"/>
              <a:t>33</a:t>
            </a:fld>
            <a:endParaRPr lang="en-US" sz="1200">
              <a:solidFill>
                <a:schemeClr val="tx1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7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81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A8FC69-7054-4075-91CA-1B99F552AAE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59097"/>
            <a:ext cx="89737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2924944"/>
            <a:ext cx="7272808" cy="584776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Want to know </a:t>
            </a:r>
            <a:r>
              <a:rPr lang="en-US" sz="3200" dirty="0" err="1"/>
              <a:t>ellipticity</a:t>
            </a:r>
            <a:r>
              <a:rPr lang="en-US" sz="3200" dirty="0"/>
              <a:t> of PSF to 0.1 % </a:t>
            </a:r>
          </a:p>
        </p:txBody>
      </p:sp>
    </p:spTree>
    <p:extLst>
      <p:ext uri="{BB962C8B-B14F-4D97-AF65-F5344CB8AC3E}">
        <p14:creationId xmlns:p14="http://schemas.microsoft.com/office/powerpoint/2010/main" val="250543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6632"/>
            <a:ext cx="8435280" cy="10801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LSST pixel : 10 x 10 x 100 micron</a:t>
            </a:r>
            <a:r>
              <a:rPr lang="en-US" b="1" baseline="30000" dirty="0"/>
              <a:t>3</a:t>
            </a:r>
          </a:p>
          <a:p>
            <a:pPr marL="0" indent="0" algn="ctr">
              <a:buNone/>
            </a:pPr>
            <a:r>
              <a:rPr lang="en-US" b="1" dirty="0">
                <a:sym typeface="Wingdings"/>
              </a:rPr>
              <a:t> </a:t>
            </a:r>
            <a:r>
              <a:rPr lang="en-US" b="1" dirty="0"/>
              <a:t>Pixels are skyscrapers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412776"/>
            <a:ext cx="6719540" cy="4810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1484784"/>
            <a:ext cx="7272808" cy="584776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Want to know </a:t>
            </a:r>
            <a:r>
              <a:rPr lang="en-US" sz="3200" dirty="0" err="1"/>
              <a:t>ellipticity</a:t>
            </a:r>
            <a:r>
              <a:rPr lang="en-US" sz="3200" dirty="0"/>
              <a:t> of PSF to 0.1 % </a:t>
            </a:r>
          </a:p>
        </p:txBody>
      </p:sp>
    </p:spTree>
    <p:extLst>
      <p:ext uri="{BB962C8B-B14F-4D97-AF65-F5344CB8AC3E}">
        <p14:creationId xmlns:p14="http://schemas.microsoft.com/office/powerpoint/2010/main" val="253810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5976" y="5661248"/>
            <a:ext cx="1262184" cy="369332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P.O’Connor</a:t>
            </a:r>
            <a:endParaRPr lang="en-US" dirty="0"/>
          </a:p>
        </p:txBody>
      </p:sp>
      <p:sp>
        <p:nvSpPr>
          <p:cNvPr id="2165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8320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err="1"/>
              <a:t>Astrometric</a:t>
            </a:r>
            <a:r>
              <a:rPr lang="en-US" sz="4000" dirty="0"/>
              <a:t> Distortions in Thick CCDs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664" y="4005064"/>
            <a:ext cx="4616565" cy="43204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On the </a:t>
            </a:r>
            <a:r>
              <a:rPr lang="en-US" sz="2800" dirty="0" err="1"/>
              <a:t>egde</a:t>
            </a:r>
            <a:r>
              <a:rPr lang="en-US" sz="2800" dirty="0"/>
              <a:t>: </a:t>
            </a:r>
          </a:p>
          <a:p>
            <a:pPr lvl="1"/>
            <a:r>
              <a:rPr lang="en-US" sz="2400" dirty="0"/>
              <a:t>Non-linearity up to 50%</a:t>
            </a:r>
          </a:p>
          <a:p>
            <a:pPr lvl="1"/>
            <a:r>
              <a:rPr lang="en-US" sz="2400" dirty="0" err="1"/>
              <a:t>Ellipticity</a:t>
            </a:r>
            <a:r>
              <a:rPr lang="en-US" sz="2400" dirty="0"/>
              <a:t> up to 20% </a:t>
            </a:r>
            <a:r>
              <a:rPr lang="en-US" sz="2400" dirty="0">
                <a:sym typeface="Wingdings"/>
              </a:rPr>
              <a:t> necessary to correct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3888432" cy="553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114800" cy="2517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888493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468313" y="-242888"/>
            <a:ext cx="8229600" cy="1143001"/>
          </a:xfrm>
        </p:spPr>
        <p:txBody>
          <a:bodyPr/>
          <a:lstStyle/>
          <a:p>
            <a:r>
              <a:rPr lang="en-US" sz="3600" dirty="0">
                <a:latin typeface="Calibri" charset="0"/>
              </a:rPr>
              <a:t>Tree Rings</a:t>
            </a:r>
          </a:p>
        </p:txBody>
      </p:sp>
      <p:sp>
        <p:nvSpPr>
          <p:cNvPr id="60424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740653E2-63AB-134F-98D6-518BD7CC66D8}" type="slidenum">
              <a:rPr lang="en-GB" sz="1200">
                <a:solidFill>
                  <a:srgbClr val="898989"/>
                </a:solidFill>
                <a:latin typeface="Calibri" charset="0"/>
              </a:rPr>
              <a:pPr/>
              <a:t>37</a:t>
            </a:fld>
            <a:endParaRPr lang="en-GB" sz="1200" dirty="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59103"/>
            <a:ext cx="5906137" cy="6098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708920"/>
            <a:ext cx="4860032" cy="23763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88224" y="5589240"/>
            <a:ext cx="8901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H.Park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604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132F5-2419-5A46-A382-8B943A4524F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>
          <a:xfrm>
            <a:off x="-63500" y="177800"/>
            <a:ext cx="9207500" cy="11430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Point Sources Appear as 2-d Gaussians, on a “flat” sky background</a:t>
            </a:r>
          </a:p>
        </p:txBody>
      </p:sp>
      <p:pic>
        <p:nvPicPr>
          <p:cNvPr id="22531" name="Picture 5" descr="C:\Documents and Settings\Owner\Desktop\WWW\snapsh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19868" r="4320" b="15491"/>
          <a:stretch>
            <a:fillRect/>
          </a:stretch>
        </p:blipFill>
        <p:spPr bwMode="auto">
          <a:xfrm>
            <a:off x="698500" y="1689100"/>
            <a:ext cx="7586663" cy="40671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275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FFA017-6E0D-D74A-B89F-590F7C6A2A8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" y="587375"/>
            <a:ext cx="7570043" cy="1143000"/>
          </a:xfrm>
        </p:spPr>
        <p:txBody>
          <a:bodyPr/>
          <a:lstStyle/>
          <a:p>
            <a:pPr algn="l">
              <a:defRPr/>
            </a:pPr>
            <a:r>
              <a:rPr lang="en-US" sz="4000" dirty="0"/>
              <a:t>Point Spread Function</a:t>
            </a:r>
          </a:p>
        </p:txBody>
      </p:sp>
      <p:pic>
        <p:nvPicPr>
          <p:cNvPr id="23556" name="Picture 7" descr="esse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16832"/>
            <a:ext cx="482917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 descr="EssencePSF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7" t="19981" r="27951" b="23659"/>
          <a:stretch>
            <a:fillRect/>
          </a:stretch>
        </p:blipFill>
        <p:spPr bwMode="auto">
          <a:xfrm>
            <a:off x="179512" y="2060848"/>
            <a:ext cx="3716337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9"/>
          <p:cNvSpPr txBox="1">
            <a:spLocks noChangeArrowheads="1"/>
          </p:cNvSpPr>
          <p:nvPr/>
        </p:nvSpPr>
        <p:spPr bwMode="auto">
          <a:xfrm>
            <a:off x="2987825" y="5517232"/>
            <a:ext cx="4608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dirty="0"/>
              <a:t>How many parameters needed?</a:t>
            </a:r>
          </a:p>
        </p:txBody>
      </p:sp>
    </p:spTree>
    <p:extLst>
      <p:ext uri="{BB962C8B-B14F-4D97-AF65-F5344CB8AC3E}">
        <p14:creationId xmlns:p14="http://schemas.microsoft.com/office/powerpoint/2010/main" val="3677081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mera_labeled-4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0568" y="476672"/>
            <a:ext cx="6272797" cy="44309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61573" y="5305"/>
            <a:ext cx="77821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     LSST Camera</a:t>
            </a:r>
          </a:p>
        </p:txBody>
      </p:sp>
      <p:pic>
        <p:nvPicPr>
          <p:cNvPr id="9" name="Picture 8" descr="FPA3a_RTMOu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836712"/>
            <a:ext cx="3881464" cy="36665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92280" y="3645024"/>
            <a:ext cx="2051720" cy="369332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LSST Focal Plane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10145-63A8-514A-92F3-4D234D42FECB}" type="slidenum">
              <a:rPr lang="en-US" smtClean="0"/>
              <a:t>4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107504" y="4797152"/>
            <a:ext cx="8784976" cy="1872208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Calibri" charset="0"/>
              </a:rPr>
              <a:t>64cm diameter </a:t>
            </a:r>
            <a:r>
              <a:rPr lang="en-US" sz="2400" dirty="0">
                <a:latin typeface="Calibri" charset="0"/>
                <a:sym typeface="Wingdings"/>
              </a:rPr>
              <a:t> </a:t>
            </a:r>
            <a:r>
              <a:rPr lang="en-US" sz="2400" dirty="0">
                <a:latin typeface="Calibri" charset="0"/>
              </a:rPr>
              <a:t>3.5° </a:t>
            </a:r>
          </a:p>
          <a:p>
            <a:pPr eaLnBrk="1" hangingPunct="1"/>
            <a:r>
              <a:rPr lang="en-US" sz="2400" dirty="0">
                <a:latin typeface="Calibri" charset="0"/>
              </a:rPr>
              <a:t>189  4K </a:t>
            </a:r>
            <a:r>
              <a:rPr lang="en-US" sz="2400" dirty="0">
                <a:latin typeface="Calibri" charset="0"/>
                <a:sym typeface="Symbol" charset="0"/>
              </a:rPr>
              <a:t> 4K CCDs </a:t>
            </a:r>
            <a:r>
              <a:rPr lang="en-US" sz="2400" dirty="0">
                <a:latin typeface="Calibri" charset="0"/>
                <a:sym typeface="Wingdings"/>
              </a:rPr>
              <a:t> </a:t>
            </a:r>
            <a:r>
              <a:rPr lang="en-US" sz="2400" dirty="0">
                <a:latin typeface="Calibri" charset="0"/>
              </a:rPr>
              <a:t>3 </a:t>
            </a:r>
            <a:r>
              <a:rPr lang="en-US" sz="2400" dirty="0" err="1">
                <a:latin typeface="Calibri" charset="0"/>
              </a:rPr>
              <a:t>Giga</a:t>
            </a:r>
            <a:r>
              <a:rPr lang="en-US" sz="2400" dirty="0" err="1">
                <a:latin typeface="Calibri" charset="0"/>
                <a:sym typeface="Symbol" charset="0"/>
              </a:rPr>
              <a:t>pixels</a:t>
            </a:r>
            <a:r>
              <a:rPr lang="en-US" sz="2400" dirty="0">
                <a:latin typeface="Calibri" charset="0"/>
              </a:rPr>
              <a:t> </a:t>
            </a:r>
            <a:endParaRPr lang="en-US" sz="2400" dirty="0">
              <a:latin typeface="Calibri" charset="0"/>
              <a:sym typeface="Symbol" charset="0"/>
            </a:endParaRPr>
          </a:p>
          <a:p>
            <a:pPr eaLnBrk="1" hangingPunct="1"/>
            <a:r>
              <a:rPr lang="en-US" sz="2400" dirty="0">
                <a:latin typeface="Calibri" charset="0"/>
                <a:sym typeface="Symbol" charset="0"/>
              </a:rPr>
              <a:t>21 “rafts” with integrated electronics for nine CCDs in shadow of sensor focal plane</a:t>
            </a:r>
          </a:p>
          <a:p>
            <a:pPr eaLnBrk="1" hangingPunct="1"/>
            <a:r>
              <a:rPr lang="en-US" sz="2400" dirty="0">
                <a:latin typeface="Calibri" charset="0"/>
                <a:sym typeface="Symbol" charset="0"/>
              </a:rPr>
              <a:t>At -100 </a:t>
            </a:r>
            <a:r>
              <a:rPr lang="en-US" sz="2400" dirty="0" err="1">
                <a:latin typeface="Calibri" charset="0"/>
                <a:sym typeface="Symbol" charset="0"/>
              </a:rPr>
              <a:t>deg</a:t>
            </a:r>
            <a:r>
              <a:rPr lang="en-US" sz="2400" dirty="0">
                <a:latin typeface="Calibri" charset="0"/>
                <a:sym typeface="Symbol" charset="0"/>
              </a:rPr>
              <a:t> C</a:t>
            </a:r>
          </a:p>
          <a:p>
            <a:pPr eaLnBrk="1" hangingPunct="1">
              <a:buFont typeface="Arial" charset="0"/>
              <a:buNone/>
            </a:pPr>
            <a:endParaRPr lang="en-US" sz="2400" dirty="0">
              <a:latin typeface="Calibri" charset="0"/>
              <a:sym typeface="Symbol" charset="0"/>
            </a:endParaRPr>
          </a:p>
          <a:p>
            <a:pPr eaLnBrk="1" hangingPunct="1">
              <a:buFont typeface="Arial" charset="0"/>
              <a:buNone/>
            </a:pPr>
            <a:endParaRPr lang="en-US" sz="2400" dirty="0">
              <a:latin typeface="Calibri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267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308304" y="6488668"/>
            <a:ext cx="1353499" cy="369332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P.O’Connor</a:t>
            </a:r>
            <a:endParaRPr lang="en-US" dirty="0"/>
          </a:p>
        </p:txBody>
      </p:sp>
      <p:sp>
        <p:nvSpPr>
          <p:cNvPr id="2165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616" y="0"/>
            <a:ext cx="6310841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Brighter-Fatter Effect: </a:t>
            </a:r>
            <a:br>
              <a:rPr lang="en-US" sz="4000" dirty="0"/>
            </a:br>
            <a:r>
              <a:rPr lang="en-US" sz="4000" dirty="0"/>
              <a:t>PSF Intensity Dependence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10145-63A8-514A-92F3-4D234D42FECB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6" descr="profiles_log_imsho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85" t="7512" r="10001" b="6786"/>
          <a:stretch>
            <a:fillRect/>
          </a:stretch>
        </p:blipFill>
        <p:spPr bwMode="auto">
          <a:xfrm>
            <a:off x="5004048" y="1543726"/>
            <a:ext cx="3816424" cy="395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729616" cy="28803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19276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764704"/>
            <a:ext cx="2464953" cy="2655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3429000"/>
            <a:ext cx="2432236" cy="25202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71" y="260648"/>
            <a:ext cx="9324528" cy="47002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/>
              <a:t>Brighter-Fatter Effect and Pixel Correlations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556792"/>
            <a:ext cx="5400600" cy="39355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7744" y="5517232"/>
            <a:ext cx="214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LSST, </a:t>
            </a:r>
            <a:r>
              <a:rPr lang="en-US" dirty="0" err="1"/>
              <a:t>P.Astier</a:t>
            </a:r>
            <a:r>
              <a:rPr lang="en-US" dirty="0"/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3199235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538866"/>
          </a:xfrm>
        </p:spPr>
        <p:txBody>
          <a:bodyPr/>
          <a:lstStyle/>
          <a:p>
            <a:r>
              <a:rPr lang="en-US" sz="4000" dirty="0"/>
              <a:t>Don’t forget optics and atmosphere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39645006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1"/>
            <a:ext cx="9036496" cy="609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Mirror fabrication is advanced - Private funding enabled early start of both reflective optics</a:t>
            </a:r>
          </a:p>
        </p:txBody>
      </p:sp>
      <p:sp>
        <p:nvSpPr>
          <p:cNvPr id="22531" name="Content Placeholder 6"/>
          <p:cNvSpPr>
            <a:spLocks noGrp="1"/>
          </p:cNvSpPr>
          <p:nvPr>
            <p:ph idx="1"/>
          </p:nvPr>
        </p:nvSpPr>
        <p:spPr>
          <a:xfrm>
            <a:off x="4267200" y="3886200"/>
            <a:ext cx="4800600" cy="2590800"/>
          </a:xfrm>
        </p:spPr>
        <p:txBody>
          <a:bodyPr/>
          <a:lstStyle/>
          <a:p>
            <a:r>
              <a:rPr lang="en-US" sz="2000" dirty="0"/>
              <a:t>Primary-Tertiary was cast in 2008 and completed in 2013</a:t>
            </a:r>
          </a:p>
          <a:p>
            <a:endParaRPr lang="en-US" sz="2000" dirty="0"/>
          </a:p>
          <a:p>
            <a:r>
              <a:rPr lang="en-US" sz="2000" dirty="0"/>
              <a:t>Secondary substrate fabricated by Corning in 2009.</a:t>
            </a:r>
          </a:p>
        </p:txBody>
      </p:sp>
      <p:pic>
        <p:nvPicPr>
          <p:cNvPr id="22533" name="Picture 3" descr="M!M3 SPIEexhibit20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3785206"/>
            <a:ext cx="3962400" cy="264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M2 SPIEexhibit 201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76800" y="914400"/>
            <a:ext cx="396240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4" descr="mirror-nocaption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28600" y="901494"/>
            <a:ext cx="3962400" cy="280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18905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634" name="Picture 2" descr="LSSTMirrorsJune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0"/>
            <a:ext cx="9525000" cy="6858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37635" name="AutoShape 3" descr="Sphere"/>
          <p:cNvSpPr>
            <a:spLocks noChangeArrowheads="1"/>
          </p:cNvSpPr>
          <p:nvPr/>
        </p:nvSpPr>
        <p:spPr bwMode="auto">
          <a:xfrm flipV="1">
            <a:off x="4049713" y="2667000"/>
            <a:ext cx="1069975" cy="304800"/>
          </a:xfrm>
          <a:custGeom>
            <a:avLst/>
            <a:gdLst>
              <a:gd name="G0" fmla="+- 3589 0 0"/>
              <a:gd name="G1" fmla="+- 21600 0 3589"/>
              <a:gd name="G2" fmla="*/ 3589 1 2"/>
              <a:gd name="G3" fmla="+- 21600 0 G2"/>
              <a:gd name="G4" fmla="+/ 3589 21600 2"/>
              <a:gd name="G5" fmla="+/ G1 0 2"/>
              <a:gd name="G6" fmla="*/ 21600 21600 3589"/>
              <a:gd name="G7" fmla="*/ G6 1 2"/>
              <a:gd name="G8" fmla="+- 21600 0 G7"/>
              <a:gd name="G9" fmla="*/ 21600 1 2"/>
              <a:gd name="G10" fmla="+- 3589 0 G9"/>
              <a:gd name="G11" fmla="?: G10 G8 0"/>
              <a:gd name="G12" fmla="?: G10 G7 21600"/>
              <a:gd name="T0" fmla="*/ 19805 w 21600"/>
              <a:gd name="T1" fmla="*/ 10800 h 21600"/>
              <a:gd name="T2" fmla="*/ 10800 w 21600"/>
              <a:gd name="T3" fmla="*/ 21600 h 21600"/>
              <a:gd name="T4" fmla="*/ 1795 w 21600"/>
              <a:gd name="T5" fmla="*/ 10800 h 21600"/>
              <a:gd name="T6" fmla="*/ 10800 w 21600"/>
              <a:gd name="T7" fmla="*/ 0 h 21600"/>
              <a:gd name="T8" fmla="*/ 3595 w 21600"/>
              <a:gd name="T9" fmla="*/ 3595 h 21600"/>
              <a:gd name="T10" fmla="*/ 18005 w 21600"/>
              <a:gd name="T11" fmla="*/ 1800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589" y="21600"/>
                </a:lnTo>
                <a:lnTo>
                  <a:pt x="18011" y="21600"/>
                </a:lnTo>
                <a:lnTo>
                  <a:pt x="21600" y="0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36" name="AutoShape 4" descr="Sphere"/>
          <p:cNvSpPr>
            <a:spLocks noChangeArrowheads="1"/>
          </p:cNvSpPr>
          <p:nvPr/>
        </p:nvSpPr>
        <p:spPr bwMode="auto">
          <a:xfrm flipV="1">
            <a:off x="4222750" y="2438400"/>
            <a:ext cx="731838" cy="176213"/>
          </a:xfrm>
          <a:custGeom>
            <a:avLst/>
            <a:gdLst>
              <a:gd name="G0" fmla="+- 3654 0 0"/>
              <a:gd name="G1" fmla="+- 21600 0 3654"/>
              <a:gd name="G2" fmla="*/ 3654 1 2"/>
              <a:gd name="G3" fmla="+- 21600 0 G2"/>
              <a:gd name="G4" fmla="+/ 3654 21600 2"/>
              <a:gd name="G5" fmla="+/ G1 0 2"/>
              <a:gd name="G6" fmla="*/ 21600 21600 3654"/>
              <a:gd name="G7" fmla="*/ G6 1 2"/>
              <a:gd name="G8" fmla="+- 21600 0 G7"/>
              <a:gd name="G9" fmla="*/ 21600 1 2"/>
              <a:gd name="G10" fmla="+- 3654 0 G9"/>
              <a:gd name="G11" fmla="?: G10 G8 0"/>
              <a:gd name="G12" fmla="?: G10 G7 21600"/>
              <a:gd name="T0" fmla="*/ 19773 w 21600"/>
              <a:gd name="T1" fmla="*/ 10800 h 21600"/>
              <a:gd name="T2" fmla="*/ 10800 w 21600"/>
              <a:gd name="T3" fmla="*/ 21600 h 21600"/>
              <a:gd name="T4" fmla="*/ 1827 w 21600"/>
              <a:gd name="T5" fmla="*/ 10800 h 21600"/>
              <a:gd name="T6" fmla="*/ 10800 w 21600"/>
              <a:gd name="T7" fmla="*/ 0 h 21600"/>
              <a:gd name="T8" fmla="*/ 3627 w 21600"/>
              <a:gd name="T9" fmla="*/ 3627 h 21600"/>
              <a:gd name="T10" fmla="*/ 17973 w 21600"/>
              <a:gd name="T11" fmla="*/ 179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654" y="21600"/>
                </a:lnTo>
                <a:lnTo>
                  <a:pt x="17946" y="21600"/>
                </a:lnTo>
                <a:lnTo>
                  <a:pt x="21600" y="0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37" name="Freeform 5" descr="Sphere"/>
          <p:cNvSpPr>
            <a:spLocks/>
          </p:cNvSpPr>
          <p:nvPr/>
        </p:nvSpPr>
        <p:spPr bwMode="auto">
          <a:xfrm>
            <a:off x="-19050" y="0"/>
            <a:ext cx="2971800" cy="594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32" y="3744"/>
              </a:cxn>
              <a:cxn ang="0">
                <a:pos x="1440" y="3744"/>
              </a:cxn>
              <a:cxn ang="0">
                <a:pos x="1872" y="0"/>
              </a:cxn>
              <a:cxn ang="0">
                <a:pos x="0" y="0"/>
              </a:cxn>
            </a:cxnLst>
            <a:rect l="0" t="0" r="r" b="b"/>
            <a:pathLst>
              <a:path w="1872" h="3744">
                <a:moveTo>
                  <a:pt x="0" y="0"/>
                </a:moveTo>
                <a:lnTo>
                  <a:pt x="432" y="3744"/>
                </a:lnTo>
                <a:lnTo>
                  <a:pt x="1440" y="3744"/>
                </a:lnTo>
                <a:lnTo>
                  <a:pt x="1872" y="0"/>
                </a:lnTo>
                <a:lnTo>
                  <a:pt x="0" y="0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38" name="Freeform 6" descr="Sphere"/>
          <p:cNvSpPr>
            <a:spLocks/>
          </p:cNvSpPr>
          <p:nvPr/>
        </p:nvSpPr>
        <p:spPr bwMode="auto">
          <a:xfrm flipH="1">
            <a:off x="6219825" y="0"/>
            <a:ext cx="2971800" cy="594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32" y="3744"/>
              </a:cxn>
              <a:cxn ang="0">
                <a:pos x="1440" y="3744"/>
              </a:cxn>
              <a:cxn ang="0">
                <a:pos x="1872" y="0"/>
              </a:cxn>
              <a:cxn ang="0">
                <a:pos x="0" y="0"/>
              </a:cxn>
            </a:cxnLst>
            <a:rect l="0" t="0" r="r" b="b"/>
            <a:pathLst>
              <a:path w="1872" h="3744">
                <a:moveTo>
                  <a:pt x="0" y="0"/>
                </a:moveTo>
                <a:lnTo>
                  <a:pt x="432" y="3744"/>
                </a:lnTo>
                <a:lnTo>
                  <a:pt x="1440" y="3744"/>
                </a:lnTo>
                <a:lnTo>
                  <a:pt x="1872" y="0"/>
                </a:lnTo>
                <a:lnTo>
                  <a:pt x="0" y="0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39" name="Freeform 7" descr="Sphere"/>
          <p:cNvSpPr>
            <a:spLocks/>
          </p:cNvSpPr>
          <p:nvPr/>
        </p:nvSpPr>
        <p:spPr bwMode="auto">
          <a:xfrm>
            <a:off x="666750" y="609600"/>
            <a:ext cx="3200400" cy="5334000"/>
          </a:xfrm>
          <a:custGeom>
            <a:avLst/>
            <a:gdLst/>
            <a:ahLst/>
            <a:cxnLst>
              <a:cxn ang="0">
                <a:pos x="0" y="3360"/>
              </a:cxn>
              <a:cxn ang="0">
                <a:pos x="1536" y="0"/>
              </a:cxn>
              <a:cxn ang="0">
                <a:pos x="2016" y="96"/>
              </a:cxn>
              <a:cxn ang="0">
                <a:pos x="1008" y="3360"/>
              </a:cxn>
              <a:cxn ang="0">
                <a:pos x="0" y="3360"/>
              </a:cxn>
            </a:cxnLst>
            <a:rect l="0" t="0" r="r" b="b"/>
            <a:pathLst>
              <a:path w="2016" h="3360">
                <a:moveTo>
                  <a:pt x="0" y="3360"/>
                </a:moveTo>
                <a:lnTo>
                  <a:pt x="1536" y="0"/>
                </a:lnTo>
                <a:lnTo>
                  <a:pt x="2016" y="96"/>
                </a:lnTo>
                <a:lnTo>
                  <a:pt x="1008" y="3360"/>
                </a:lnTo>
                <a:lnTo>
                  <a:pt x="0" y="3360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40" name="Freeform 8" descr="Sphere"/>
          <p:cNvSpPr>
            <a:spLocks/>
          </p:cNvSpPr>
          <p:nvPr/>
        </p:nvSpPr>
        <p:spPr bwMode="auto">
          <a:xfrm flipH="1">
            <a:off x="5286375" y="609600"/>
            <a:ext cx="3200400" cy="5334000"/>
          </a:xfrm>
          <a:custGeom>
            <a:avLst/>
            <a:gdLst/>
            <a:ahLst/>
            <a:cxnLst>
              <a:cxn ang="0">
                <a:pos x="0" y="3360"/>
              </a:cxn>
              <a:cxn ang="0">
                <a:pos x="1536" y="0"/>
              </a:cxn>
              <a:cxn ang="0">
                <a:pos x="2016" y="96"/>
              </a:cxn>
              <a:cxn ang="0">
                <a:pos x="1008" y="3360"/>
              </a:cxn>
              <a:cxn ang="0">
                <a:pos x="0" y="3360"/>
              </a:cxn>
            </a:cxnLst>
            <a:rect l="0" t="0" r="r" b="b"/>
            <a:pathLst>
              <a:path w="2016" h="3360">
                <a:moveTo>
                  <a:pt x="0" y="3360"/>
                </a:moveTo>
                <a:lnTo>
                  <a:pt x="1536" y="0"/>
                </a:lnTo>
                <a:lnTo>
                  <a:pt x="2016" y="96"/>
                </a:lnTo>
                <a:lnTo>
                  <a:pt x="1008" y="3360"/>
                </a:lnTo>
                <a:lnTo>
                  <a:pt x="0" y="3360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41" name="Freeform 9" descr="Sphere"/>
          <p:cNvSpPr>
            <a:spLocks/>
          </p:cNvSpPr>
          <p:nvPr/>
        </p:nvSpPr>
        <p:spPr bwMode="auto">
          <a:xfrm>
            <a:off x="2362200" y="609600"/>
            <a:ext cx="1828800" cy="5562600"/>
          </a:xfrm>
          <a:custGeom>
            <a:avLst/>
            <a:gdLst/>
            <a:ahLst/>
            <a:cxnLst>
              <a:cxn ang="0">
                <a:pos x="480" y="0"/>
              </a:cxn>
              <a:cxn ang="0">
                <a:pos x="0" y="3360"/>
              </a:cxn>
              <a:cxn ang="0">
                <a:pos x="1152" y="3504"/>
              </a:cxn>
              <a:cxn ang="0">
                <a:pos x="912" y="96"/>
              </a:cxn>
              <a:cxn ang="0">
                <a:pos x="480" y="0"/>
              </a:cxn>
            </a:cxnLst>
            <a:rect l="0" t="0" r="r" b="b"/>
            <a:pathLst>
              <a:path w="1152" h="3504">
                <a:moveTo>
                  <a:pt x="480" y="0"/>
                </a:moveTo>
                <a:lnTo>
                  <a:pt x="0" y="3360"/>
                </a:lnTo>
                <a:lnTo>
                  <a:pt x="1152" y="3504"/>
                </a:lnTo>
                <a:lnTo>
                  <a:pt x="912" y="96"/>
                </a:lnTo>
                <a:lnTo>
                  <a:pt x="480" y="0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42" name="Freeform 10" descr="Sphere"/>
          <p:cNvSpPr>
            <a:spLocks/>
          </p:cNvSpPr>
          <p:nvPr/>
        </p:nvSpPr>
        <p:spPr bwMode="auto">
          <a:xfrm flipH="1">
            <a:off x="4981575" y="609600"/>
            <a:ext cx="1828800" cy="5562600"/>
          </a:xfrm>
          <a:custGeom>
            <a:avLst/>
            <a:gdLst/>
            <a:ahLst/>
            <a:cxnLst>
              <a:cxn ang="0">
                <a:pos x="480" y="0"/>
              </a:cxn>
              <a:cxn ang="0">
                <a:pos x="0" y="3360"/>
              </a:cxn>
              <a:cxn ang="0">
                <a:pos x="1152" y="3504"/>
              </a:cxn>
              <a:cxn ang="0">
                <a:pos x="912" y="96"/>
              </a:cxn>
              <a:cxn ang="0">
                <a:pos x="480" y="0"/>
              </a:cxn>
            </a:cxnLst>
            <a:rect l="0" t="0" r="r" b="b"/>
            <a:pathLst>
              <a:path w="1152" h="3504">
                <a:moveTo>
                  <a:pt x="480" y="0"/>
                </a:moveTo>
                <a:lnTo>
                  <a:pt x="0" y="3360"/>
                </a:lnTo>
                <a:lnTo>
                  <a:pt x="1152" y="3504"/>
                </a:lnTo>
                <a:lnTo>
                  <a:pt x="912" y="96"/>
                </a:lnTo>
                <a:lnTo>
                  <a:pt x="480" y="0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43" name="Freeform 11" descr="Sphere"/>
          <p:cNvSpPr>
            <a:spLocks/>
          </p:cNvSpPr>
          <p:nvPr/>
        </p:nvSpPr>
        <p:spPr bwMode="auto">
          <a:xfrm>
            <a:off x="2362200" y="3048000"/>
            <a:ext cx="2743200" cy="3124200"/>
          </a:xfrm>
          <a:custGeom>
            <a:avLst/>
            <a:gdLst/>
            <a:ahLst/>
            <a:cxnLst>
              <a:cxn ang="0">
                <a:pos x="0" y="1824"/>
              </a:cxn>
              <a:cxn ang="0">
                <a:pos x="1056" y="0"/>
              </a:cxn>
              <a:cxn ang="0">
                <a:pos x="1728" y="0"/>
              </a:cxn>
              <a:cxn ang="0">
                <a:pos x="1152" y="1968"/>
              </a:cxn>
              <a:cxn ang="0">
                <a:pos x="0" y="1824"/>
              </a:cxn>
            </a:cxnLst>
            <a:rect l="0" t="0" r="r" b="b"/>
            <a:pathLst>
              <a:path w="1728" h="1968">
                <a:moveTo>
                  <a:pt x="0" y="1824"/>
                </a:moveTo>
                <a:lnTo>
                  <a:pt x="1056" y="0"/>
                </a:lnTo>
                <a:lnTo>
                  <a:pt x="1728" y="0"/>
                </a:lnTo>
                <a:lnTo>
                  <a:pt x="1152" y="1968"/>
                </a:lnTo>
                <a:lnTo>
                  <a:pt x="0" y="1824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837644" name="Freeform 12" descr="Sphere"/>
          <p:cNvSpPr>
            <a:spLocks/>
          </p:cNvSpPr>
          <p:nvPr/>
        </p:nvSpPr>
        <p:spPr bwMode="auto">
          <a:xfrm flipH="1">
            <a:off x="4076700" y="3048000"/>
            <a:ext cx="2743200" cy="3124200"/>
          </a:xfrm>
          <a:custGeom>
            <a:avLst/>
            <a:gdLst/>
            <a:ahLst/>
            <a:cxnLst>
              <a:cxn ang="0">
                <a:pos x="0" y="1824"/>
              </a:cxn>
              <a:cxn ang="0">
                <a:pos x="1056" y="0"/>
              </a:cxn>
              <a:cxn ang="0">
                <a:pos x="1728" y="0"/>
              </a:cxn>
              <a:cxn ang="0">
                <a:pos x="1152" y="1968"/>
              </a:cxn>
              <a:cxn ang="0">
                <a:pos x="0" y="1824"/>
              </a:cxn>
            </a:cxnLst>
            <a:rect l="0" t="0" r="r" b="b"/>
            <a:pathLst>
              <a:path w="1728" h="1968">
                <a:moveTo>
                  <a:pt x="0" y="1824"/>
                </a:moveTo>
                <a:lnTo>
                  <a:pt x="1056" y="0"/>
                </a:lnTo>
                <a:lnTo>
                  <a:pt x="1728" y="0"/>
                </a:lnTo>
                <a:lnTo>
                  <a:pt x="1152" y="1968"/>
                </a:lnTo>
                <a:lnTo>
                  <a:pt x="0" y="1824"/>
                </a:lnTo>
                <a:close/>
              </a:path>
            </a:pathLst>
          </a:custGeom>
          <a:pattFill prst="sphere">
            <a:fgClr>
              <a:srgbClr val="F9FC74">
                <a:alpha val="39999"/>
              </a:srgbClr>
            </a:fgClr>
            <a:bgClr>
              <a:schemeClr val="bg1">
                <a:alpha val="39999"/>
              </a:schemeClr>
            </a:bgClr>
          </a:patt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effectLst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564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3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83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3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37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837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837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837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83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837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837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837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837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00"/>
                                        <p:tgtEl>
                                          <p:spTgt spid="837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837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3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837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837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3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837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837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635" grpId="0" animBg="1"/>
      <p:bldP spid="837635" grpId="1" animBg="1"/>
      <p:bldP spid="837636" grpId="0" animBg="1"/>
      <p:bldP spid="837636" grpId="1" animBg="1"/>
      <p:bldP spid="837637" grpId="0" animBg="1"/>
      <p:bldP spid="837637" grpId="1" animBg="1"/>
      <p:bldP spid="837638" grpId="0" animBg="1"/>
      <p:bldP spid="837638" grpId="1" animBg="1"/>
      <p:bldP spid="837639" grpId="0" animBg="1"/>
      <p:bldP spid="837639" grpId="1" animBg="1"/>
      <p:bldP spid="837640" grpId="0" animBg="1"/>
      <p:bldP spid="837640" grpId="1" animBg="1"/>
      <p:bldP spid="837641" grpId="0" animBg="1"/>
      <p:bldP spid="837641" grpId="1" animBg="1"/>
      <p:bldP spid="837642" grpId="0" animBg="1"/>
      <p:bldP spid="837642" grpId="1" animBg="1"/>
      <p:bldP spid="837643" grpId="0" animBg="1"/>
      <p:bldP spid="837643" grpId="1" animBg="1"/>
      <p:bldP spid="837644" grpId="0" animBg="1"/>
      <p:bldP spid="83764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003232" cy="604664"/>
          </a:xfrm>
        </p:spPr>
        <p:txBody>
          <a:bodyPr/>
          <a:lstStyle/>
          <a:p>
            <a:r>
              <a:rPr lang="en-US" dirty="0"/>
              <a:t>Blurring due to turbulence of atmosphere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348880"/>
            <a:ext cx="3888432" cy="356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264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23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63" y="685800"/>
            <a:ext cx="7329487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7691719" cy="1143000"/>
          </a:xfrm>
        </p:spPr>
        <p:txBody>
          <a:bodyPr/>
          <a:lstStyle/>
          <a:p>
            <a:r>
              <a:rPr lang="en-US" sz="3200" b="1" dirty="0"/>
              <a:t>Space: Hubble Space Telescope</a:t>
            </a:r>
          </a:p>
        </p:txBody>
      </p:sp>
    </p:spTree>
    <p:extLst>
      <p:ext uri="{BB962C8B-B14F-4D97-AF65-F5344CB8AC3E}">
        <p14:creationId xmlns:p14="http://schemas.microsoft.com/office/powerpoint/2010/main" val="145275230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256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48912"/>
            <a:ext cx="738505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229600" cy="1143000"/>
          </a:xfrm>
        </p:spPr>
        <p:txBody>
          <a:bodyPr/>
          <a:lstStyle/>
          <a:p>
            <a:r>
              <a:rPr lang="en-US" sz="3600" dirty="0"/>
              <a:t>Ground: Subaru Telescope </a:t>
            </a:r>
          </a:p>
        </p:txBody>
      </p:sp>
    </p:spTree>
    <p:extLst>
      <p:ext uri="{BB962C8B-B14F-4D97-AF65-F5344CB8AC3E}">
        <p14:creationId xmlns:p14="http://schemas.microsoft.com/office/powerpoint/2010/main" val="348211154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229600" cy="533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</a:pPr>
            <a:r>
              <a:rPr lang="en-US" sz="4400">
                <a:latin typeface="Calibri" charset="0"/>
                <a:ea typeface="ヒラギノ角ゴ ProN W3" charset="0"/>
                <a:cs typeface="ヒラギノ角ゴ ProN W3" charset="0"/>
              </a:rPr>
              <a:t>Simulated LSST image </a:t>
            </a:r>
            <a:br>
              <a:rPr lang="en-US" sz="4400">
                <a:latin typeface="Calibri" charset="0"/>
                <a:ea typeface="ヒラギノ角ゴ ProN W3" charset="0"/>
                <a:cs typeface="ヒラギノ角ゴ ProN W3" charset="0"/>
              </a:rPr>
            </a:br>
            <a:r>
              <a:rPr lang="en-US" sz="4400">
                <a:latin typeface="Calibri" charset="0"/>
                <a:ea typeface="ヒラギノ角ゴ ProN W3" charset="0"/>
                <a:cs typeface="ヒラギノ角ゴ ProN W3" charset="0"/>
              </a:rPr>
              <a:t>(one exposure, 3 bands)</a:t>
            </a:r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72500" y="6521450"/>
            <a:ext cx="269875" cy="2794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E8C0060D-0233-9247-9650-80577A67968D}" type="slidenum">
              <a:rPr lang="en-US" sz="1200">
                <a:solidFill>
                  <a:schemeClr val="tx1"/>
                </a:solidFill>
                <a:latin typeface="Calibri" charset="0"/>
                <a:cs typeface="Calibri" charset="0"/>
                <a:sym typeface="Calibri" charset="0"/>
              </a:rPr>
              <a:pPr eaLnBrk="1" hangingPunct="1"/>
              <a:t>48</a:t>
            </a:fld>
            <a:endParaRPr lang="en-US" sz="1200">
              <a:solidFill>
                <a:schemeClr val="tx1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0" y="1988840"/>
            <a:ext cx="327585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342900" indent="-342900" eaLnBrk="1" hangingPunct="1">
              <a:buFont typeface="Arial"/>
              <a:buChar char="•"/>
            </a:pPr>
            <a:r>
              <a:rPr lang="en-US" dirty="0"/>
              <a:t>Composite image, representing 10</a:t>
            </a:r>
            <a:r>
              <a:rPr lang="en-US" baseline="30000" dirty="0"/>
              <a:t>-9</a:t>
            </a:r>
            <a:r>
              <a:rPr lang="en-US" dirty="0"/>
              <a:t> of the LSST data</a:t>
            </a:r>
          </a:p>
          <a:p>
            <a:pPr marL="342900" indent="-342900" eaLnBrk="1" hangingPunct="1">
              <a:buFont typeface="Arial"/>
              <a:buChar char="•"/>
            </a:pPr>
            <a:endParaRPr lang="en-US" dirty="0"/>
          </a:p>
          <a:p>
            <a:pPr marL="342900" indent="-342900" eaLnBrk="1" hangingPunct="1">
              <a:buFont typeface="Arial"/>
              <a:buChar char="•"/>
            </a:pPr>
            <a:r>
              <a:rPr lang="en-US" dirty="0"/>
              <a:t>A single 15-sec exposure   </a:t>
            </a:r>
          </a:p>
        </p:txBody>
      </p:sp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6300192" y="6237312"/>
            <a:ext cx="1368152" cy="461665"/>
          </a:xfrm>
          <a:prstGeom prst="rect">
            <a:avLst/>
          </a:prstGeom>
          <a:solidFill>
            <a:srgbClr val="D9D9D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dirty="0"/>
              <a:t>Connolly</a:t>
            </a:r>
          </a:p>
        </p:txBody>
      </p:sp>
      <p:pic>
        <p:nvPicPr>
          <p:cNvPr id="23557" name="Content Placeholder 2" descr="886257441-gri-full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62"/>
          <a:stretch>
            <a:fillRect/>
          </a:stretch>
        </p:blipFill>
        <p:spPr bwMode="auto">
          <a:xfrm>
            <a:off x="2667000" y="1295400"/>
            <a:ext cx="5949950" cy="495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3746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9D455E-B1B1-CD47-B218-D5E86E94C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00" y="177800"/>
            <a:ext cx="9207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kern="0"/>
              <a:t>Image Processing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36584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85748"/>
            <a:ext cx="9226179" cy="5425619"/>
            <a:chOff x="-21487" y="1414902"/>
            <a:chExt cx="9226179" cy="5425619"/>
          </a:xfrm>
        </p:grpSpPr>
        <p:pic>
          <p:nvPicPr>
            <p:cNvPr id="2" name="Picture 1" descr="FPA7_RTMOnly_Explode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487" y="1414902"/>
              <a:ext cx="9144000" cy="54256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375127" y="1414902"/>
              <a:ext cx="31112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Raft Tower Module (RTM)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72000" y="6019800"/>
              <a:ext cx="34772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Raft Sensor Assembly (RSA)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9927929">
              <a:off x="5356789" y="4453755"/>
              <a:ext cx="3847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3 Raft Electronics Boards (REB)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81000" y="3886200"/>
              <a:ext cx="1370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 = </a:t>
              </a:r>
              <a:r>
                <a:rPr lang="en-US" sz="2000" dirty="0">
                  <a:latin typeface="Symbol" charset="2"/>
                  <a:cs typeface="Symbol" charset="2"/>
                </a:rPr>
                <a:t>-</a:t>
              </a:r>
              <a:r>
                <a:rPr lang="en-US" sz="2000" dirty="0"/>
                <a:t>100C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15000" y="1752600"/>
              <a:ext cx="1123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 = </a:t>
              </a:r>
              <a:r>
                <a:rPr lang="en-US" dirty="0">
                  <a:latin typeface="Symbol" charset="2"/>
                  <a:cs typeface="Symbol" charset="2"/>
                </a:rPr>
                <a:t>-</a:t>
              </a:r>
              <a:r>
                <a:rPr lang="en-US" dirty="0"/>
                <a:t>40C</a:t>
              </a:r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244220" y="5267828"/>
            <a:ext cx="8922681" cy="18488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9pPr>
          </a:lstStyle>
          <a:p>
            <a:r>
              <a:rPr lang="en-US" b="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Science Raft Comprises 9 CCDs</a:t>
            </a:r>
          </a:p>
          <a:p>
            <a:pPr lvl="2"/>
            <a:endParaRPr lang="en-US" b="0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08285" y="2248481"/>
            <a:ext cx="1073731" cy="369332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S.Bellavia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9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C7DA7-ABE6-CC4F-9D17-F6B9B530DC2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>
          <a:xfrm>
            <a:off x="-63500" y="177800"/>
            <a:ext cx="92075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Image Processing</a:t>
            </a:r>
          </a:p>
        </p:txBody>
      </p:sp>
      <p:pic>
        <p:nvPicPr>
          <p:cNvPr id="29699" name="Picture 5" descr="C:\Documents and Settings\Owner\Desktop\WWW\obj179_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t="11580" r="26372" b="11580"/>
          <a:stretch>
            <a:fillRect/>
          </a:stretch>
        </p:blipFill>
        <p:spPr bwMode="auto">
          <a:xfrm>
            <a:off x="425450" y="1408113"/>
            <a:ext cx="18034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542925" y="4572000"/>
            <a:ext cx="1552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/>
              <a:t>actual sky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2424113" y="2713038"/>
            <a:ext cx="658812" cy="3921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3400">
              <a:solidFill>
                <a:srgbClr val="EAEAEA"/>
              </a:solidFill>
            </a:endParaRPr>
          </a:p>
        </p:txBody>
      </p:sp>
      <p:pic>
        <p:nvPicPr>
          <p:cNvPr id="29702" name="Picture 5" descr="C:\Documents and Settings\Owner\Desktop\WWW\obj179_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t="11580" r="26372" b="11580"/>
          <a:stretch>
            <a:fillRect/>
          </a:stretch>
        </p:blipFill>
        <p:spPr bwMode="auto">
          <a:xfrm>
            <a:off x="5981700" y="1411288"/>
            <a:ext cx="1801813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C:\Documents and Settings\Owner\Desktop\WWW\obj179_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t="11580" r="26372" b="11580"/>
          <a:stretch>
            <a:fillRect/>
          </a:stretch>
        </p:blipFill>
        <p:spPr bwMode="auto">
          <a:xfrm>
            <a:off x="3121025" y="1390650"/>
            <a:ext cx="1801813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/>
          <p:nvPr/>
        </p:nvSpPr>
        <p:spPr bwMode="auto">
          <a:xfrm>
            <a:off x="5186363" y="2716213"/>
            <a:ext cx="657225" cy="3921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3400">
              <a:solidFill>
                <a:srgbClr val="EAEAEA"/>
              </a:solidFill>
            </a:endParaRPr>
          </a:p>
        </p:txBody>
      </p:sp>
      <p:sp>
        <p:nvSpPr>
          <p:cNvPr id="29705" name="TextBox 10"/>
          <p:cNvSpPr txBox="1">
            <a:spLocks noChangeArrowheads="1"/>
          </p:cNvSpPr>
          <p:nvPr/>
        </p:nvSpPr>
        <p:spPr bwMode="auto">
          <a:xfrm>
            <a:off x="2830513" y="4545013"/>
            <a:ext cx="24796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000"/>
              <a:t>fuzzy, distorted,</a:t>
            </a:r>
          </a:p>
          <a:p>
            <a:pPr algn="ctr"/>
            <a:r>
              <a:rPr lang="en-US" sz="2000"/>
              <a:t>warped, noisy, </a:t>
            </a:r>
          </a:p>
          <a:p>
            <a:pPr algn="ctr"/>
            <a:r>
              <a:rPr lang="en-US" sz="2000"/>
              <a:t>vignetted image </a:t>
            </a:r>
          </a:p>
          <a:p>
            <a:pPr algn="ctr"/>
            <a:r>
              <a:rPr lang="en-US" sz="2000"/>
              <a:t>with cosmic rays, diffraction spikes, and crosstalk</a:t>
            </a:r>
          </a:p>
        </p:txBody>
      </p:sp>
      <p:sp>
        <p:nvSpPr>
          <p:cNvPr id="29706" name="TextBox 11"/>
          <p:cNvSpPr txBox="1">
            <a:spLocks noChangeArrowheads="1"/>
          </p:cNvSpPr>
          <p:nvPr/>
        </p:nvSpPr>
        <p:spPr bwMode="auto">
          <a:xfrm>
            <a:off x="5719763" y="4549775"/>
            <a:ext cx="2479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000"/>
              <a:t>artifact-suppressed processed image</a:t>
            </a:r>
          </a:p>
        </p:txBody>
      </p:sp>
    </p:spTree>
    <p:extLst>
      <p:ext uri="{BB962C8B-B14F-4D97-AF65-F5344CB8AC3E}">
        <p14:creationId xmlns:p14="http://schemas.microsoft.com/office/powerpoint/2010/main" val="2356269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90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5877272"/>
            <a:ext cx="11215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R.Lupton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6322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esse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545142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F2A71-9FF9-6140-B8E4-4ED991DF3E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663562" name="Text Box 10"/>
          <p:cNvSpPr txBox="1">
            <a:spLocks noChangeArrowheads="1"/>
          </p:cNvSpPr>
          <p:nvPr/>
        </p:nvSpPr>
        <p:spPr bwMode="auto">
          <a:xfrm>
            <a:off x="4270375" y="4403725"/>
            <a:ext cx="45402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Galaxies				</a:t>
            </a:r>
          </a:p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Saturated star:</a:t>
            </a:r>
          </a:p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Charge blooming down CCD columns</a:t>
            </a:r>
          </a:p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Diffraction spikes from optics support</a:t>
            </a:r>
          </a:p>
          <a:p>
            <a:pPr>
              <a:defRPr/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3570" name="Freeform 18"/>
          <p:cNvSpPr>
            <a:spLocks/>
          </p:cNvSpPr>
          <p:nvPr/>
        </p:nvSpPr>
        <p:spPr bwMode="auto">
          <a:xfrm>
            <a:off x="5834063" y="1036638"/>
            <a:ext cx="2189162" cy="3883025"/>
          </a:xfrm>
          <a:custGeom>
            <a:avLst/>
            <a:gdLst>
              <a:gd name="T0" fmla="*/ 0 w 1379"/>
              <a:gd name="T1" fmla="*/ 2446 h 2446"/>
              <a:gd name="T2" fmla="*/ 1217 w 1379"/>
              <a:gd name="T3" fmla="*/ 1059 h 2446"/>
              <a:gd name="T4" fmla="*/ 974 w 1379"/>
              <a:gd name="T5" fmla="*/ 150 h 2446"/>
              <a:gd name="T6" fmla="*/ 187 w 1379"/>
              <a:gd name="T7" fmla="*/ 158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79" h="2446">
                <a:moveTo>
                  <a:pt x="0" y="2446"/>
                </a:moveTo>
                <a:cubicBezTo>
                  <a:pt x="527" y="1944"/>
                  <a:pt x="1055" y="1442"/>
                  <a:pt x="1217" y="1059"/>
                </a:cubicBezTo>
                <a:cubicBezTo>
                  <a:pt x="1379" y="676"/>
                  <a:pt x="1146" y="300"/>
                  <a:pt x="974" y="150"/>
                </a:cubicBezTo>
                <a:cubicBezTo>
                  <a:pt x="802" y="0"/>
                  <a:pt x="494" y="79"/>
                  <a:pt x="187" y="15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611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490242-4A64-2C4D-BB61-E1E4438FAA3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13138" y="177800"/>
            <a:ext cx="5630862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Image Processing</a:t>
            </a:r>
          </a:p>
        </p:txBody>
      </p:sp>
      <p:pic>
        <p:nvPicPr>
          <p:cNvPr id="30723" name="Picture 5" descr="C:\Documents and Settings\Owner\Desktop\WWW\obj179_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t="11580" r="26372" b="11580"/>
          <a:stretch>
            <a:fillRect/>
          </a:stretch>
        </p:blipFill>
        <p:spPr bwMode="auto">
          <a:xfrm>
            <a:off x="784225" y="379413"/>
            <a:ext cx="18018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/>
          <p:nvPr/>
        </p:nvSpPr>
        <p:spPr bwMode="auto">
          <a:xfrm>
            <a:off x="2865438" y="2692400"/>
            <a:ext cx="658812" cy="39211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3400">
              <a:solidFill>
                <a:srgbClr val="EAEAEA"/>
              </a:solidFill>
            </a:endParaRPr>
          </a:p>
        </p:txBody>
      </p:sp>
      <p:sp>
        <p:nvSpPr>
          <p:cNvPr id="30725" name="TextBox 11"/>
          <p:cNvSpPr txBox="1">
            <a:spLocks noChangeArrowheads="1"/>
          </p:cNvSpPr>
          <p:nvPr/>
        </p:nvSpPr>
        <p:spPr bwMode="auto">
          <a:xfrm>
            <a:off x="463550" y="3541713"/>
            <a:ext cx="2479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000"/>
              <a:t>artifact-suppressed processed image</a:t>
            </a:r>
          </a:p>
        </p:txBody>
      </p:sp>
      <p:sp>
        <p:nvSpPr>
          <p:cNvPr id="30726" name="Direct Access Storage 5"/>
          <p:cNvSpPr>
            <a:spLocks noChangeArrowheads="1"/>
          </p:cNvSpPr>
          <p:nvPr/>
        </p:nvSpPr>
        <p:spPr bwMode="auto">
          <a:xfrm>
            <a:off x="4029075" y="2482850"/>
            <a:ext cx="1085850" cy="842963"/>
          </a:xfrm>
          <a:prstGeom prst="flowChartMagneticDrum">
            <a:avLst/>
          </a:prstGeom>
          <a:solidFill>
            <a:srgbClr val="EAEAEA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sz="3400">
              <a:solidFill>
                <a:srgbClr val="EAEAEA"/>
              </a:solidFill>
            </a:endParaRPr>
          </a:p>
        </p:txBody>
      </p:sp>
      <p:grpSp>
        <p:nvGrpSpPr>
          <p:cNvPr id="30727" name="Group 20"/>
          <p:cNvGrpSpPr>
            <a:grpSpLocks/>
          </p:cNvGrpSpPr>
          <p:nvPr/>
        </p:nvGrpSpPr>
        <p:grpSpPr bwMode="auto">
          <a:xfrm>
            <a:off x="4964113" y="2897188"/>
            <a:ext cx="820737" cy="334962"/>
            <a:chOff x="4964545" y="2897909"/>
            <a:chExt cx="819728" cy="334818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4964545" y="2897909"/>
              <a:ext cx="52006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5471920" y="2897909"/>
              <a:ext cx="0" cy="33481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5475092" y="3200991"/>
              <a:ext cx="309181" cy="2062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2" name="Curved Up Arrow 21"/>
          <p:cNvSpPr/>
          <p:nvPr/>
        </p:nvSpPr>
        <p:spPr bwMode="auto">
          <a:xfrm>
            <a:off x="5807075" y="2759075"/>
            <a:ext cx="392113" cy="485775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3400">
              <a:solidFill>
                <a:srgbClr val="EAEAEA"/>
              </a:solidFill>
            </a:endParaRPr>
          </a:p>
        </p:txBody>
      </p:sp>
      <p:sp>
        <p:nvSpPr>
          <p:cNvPr id="24" name="Right Arrow 23"/>
          <p:cNvSpPr/>
          <p:nvPr/>
        </p:nvSpPr>
        <p:spPr bwMode="auto">
          <a:xfrm rot="5400000">
            <a:off x="4321969" y="3686969"/>
            <a:ext cx="658812" cy="3937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3400">
              <a:solidFill>
                <a:srgbClr val="EAEAEA"/>
              </a:solidFill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1114425" y="4503738"/>
          <a:ext cx="7632700" cy="111283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0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7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52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3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59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4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946">
                <a:tc>
                  <a:txBody>
                    <a:bodyPr/>
                    <a:lstStyle/>
                    <a:p>
                      <a:r>
                        <a:rPr lang="en-US" sz="1400" dirty="0"/>
                        <a:t>RA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Dec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time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flux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Symbol" charset="2"/>
                          <a:cs typeface="Symbol" charset="2"/>
                        </a:rPr>
                        <a:t>s </a:t>
                      </a:r>
                      <a:r>
                        <a:rPr lang="en-US" sz="1400" dirty="0"/>
                        <a:t>flux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sky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ellipticity</a:t>
                      </a:r>
                    </a:p>
                  </a:txBody>
                  <a:tcPr marL="91437" marR="91437"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en-US" sz="1400" dirty="0"/>
                        <a:t>36.01454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-30.22013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54078.889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5687.2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103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1004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0.01, 45 </a:t>
                      </a:r>
                      <a:r>
                        <a:rPr lang="en-US" sz="1400" dirty="0" err="1"/>
                        <a:t>deg</a:t>
                      </a:r>
                      <a:endParaRPr lang="en-US" sz="1400" dirty="0"/>
                    </a:p>
                  </a:txBody>
                  <a:tcPr marL="91437" marR="91437" marT="45733" marB="457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en-US" sz="1400" dirty="0"/>
                        <a:t>37.02567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-29.09872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54078.890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543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405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1002</a:t>
                      </a: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0.2, 98 </a:t>
                      </a:r>
                      <a:r>
                        <a:rPr lang="en-US" sz="1400" dirty="0" err="1"/>
                        <a:t>deg</a:t>
                      </a:r>
                      <a:endParaRPr lang="en-US" sz="1400" dirty="0"/>
                    </a:p>
                  </a:txBody>
                  <a:tcPr marL="91437" marR="91437" marT="45733" marB="457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764" name="TextBox 24"/>
          <p:cNvSpPr txBox="1">
            <a:spLocks noChangeArrowheads="1"/>
          </p:cNvSpPr>
          <p:nvPr/>
        </p:nvSpPr>
        <p:spPr bwMode="auto">
          <a:xfrm>
            <a:off x="1044575" y="5959475"/>
            <a:ext cx="7734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000" dirty="0"/>
              <a:t>Weak lensing DE signature is ellipticity (shear) map </a:t>
            </a:r>
            <a:r>
              <a:rPr lang="en-US" sz="2000" dirty="0" err="1"/>
              <a:t>vs.RA</a:t>
            </a:r>
            <a:r>
              <a:rPr lang="en-US" sz="2000" dirty="0"/>
              <a:t>, DEC, z</a:t>
            </a:r>
          </a:p>
          <a:p>
            <a:r>
              <a:rPr lang="en-US" sz="2000" dirty="0"/>
              <a:t>Supernova DE signature is peak flux vs. redshift </a:t>
            </a:r>
          </a:p>
        </p:txBody>
      </p:sp>
    </p:spTree>
    <p:extLst>
      <p:ext uri="{BB962C8B-B14F-4D97-AF65-F5344CB8AC3E}">
        <p14:creationId xmlns:p14="http://schemas.microsoft.com/office/powerpoint/2010/main" val="22481048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LSST</a:t>
            </a:r>
          </a:p>
        </p:txBody>
      </p:sp>
    </p:spTree>
    <p:extLst>
      <p:ext uri="{BB962C8B-B14F-4D97-AF65-F5344CB8AC3E}">
        <p14:creationId xmlns:p14="http://schemas.microsoft.com/office/powerpoint/2010/main" val="41566704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04664"/>
            <a:ext cx="8991600" cy="609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selection based on weather, seeing conditions and existing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infractructure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323708"/>
            <a:ext cx="8280598" cy="5458092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341" name="Freeform 4"/>
          <p:cNvSpPr>
            <a:spLocks/>
          </p:cNvSpPr>
          <p:nvPr/>
        </p:nvSpPr>
        <p:spPr bwMode="auto">
          <a:xfrm>
            <a:off x="2871788" y="2195513"/>
            <a:ext cx="4795837" cy="1366837"/>
          </a:xfrm>
          <a:custGeom>
            <a:avLst/>
            <a:gdLst>
              <a:gd name="T0" fmla="*/ 0 w 3021"/>
              <a:gd name="T1" fmla="*/ 0 h 861"/>
              <a:gd name="T2" fmla="*/ 2147483647 w 3021"/>
              <a:gd name="T3" fmla="*/ 2147483647 h 861"/>
              <a:gd name="T4" fmla="*/ 2147483647 w 3021"/>
              <a:gd name="T5" fmla="*/ 2147483647 h 861"/>
              <a:gd name="T6" fmla="*/ 2147483647 w 3021"/>
              <a:gd name="T7" fmla="*/ 2147483647 h 861"/>
              <a:gd name="T8" fmla="*/ 2147483647 w 3021"/>
              <a:gd name="T9" fmla="*/ 2147483647 h 861"/>
              <a:gd name="T10" fmla="*/ 2147483647 w 3021"/>
              <a:gd name="T11" fmla="*/ 2147483647 h 861"/>
              <a:gd name="T12" fmla="*/ 2147483647 w 3021"/>
              <a:gd name="T13" fmla="*/ 2147483647 h 861"/>
              <a:gd name="T14" fmla="*/ 2147483647 w 3021"/>
              <a:gd name="T15" fmla="*/ 2147483647 h 861"/>
              <a:gd name="T16" fmla="*/ 2147483647 w 3021"/>
              <a:gd name="T17" fmla="*/ 2147483647 h 861"/>
              <a:gd name="T18" fmla="*/ 2147483647 w 3021"/>
              <a:gd name="T19" fmla="*/ 2147483647 h 861"/>
              <a:gd name="T20" fmla="*/ 2147483647 w 3021"/>
              <a:gd name="T21" fmla="*/ 2147483647 h 861"/>
              <a:gd name="T22" fmla="*/ 2147483647 w 3021"/>
              <a:gd name="T23" fmla="*/ 2147483647 h 861"/>
              <a:gd name="T24" fmla="*/ 2147483647 w 3021"/>
              <a:gd name="T25" fmla="*/ 2147483647 h 861"/>
              <a:gd name="T26" fmla="*/ 2147483647 w 3021"/>
              <a:gd name="T27" fmla="*/ 2147483647 h 861"/>
              <a:gd name="T28" fmla="*/ 2147483647 w 3021"/>
              <a:gd name="T29" fmla="*/ 2147483647 h 861"/>
              <a:gd name="T30" fmla="*/ 2147483647 w 3021"/>
              <a:gd name="T31" fmla="*/ 2147483647 h 861"/>
              <a:gd name="T32" fmla="*/ 2147483647 w 3021"/>
              <a:gd name="T33" fmla="*/ 2147483647 h 861"/>
              <a:gd name="T34" fmla="*/ 2147483647 w 3021"/>
              <a:gd name="T35" fmla="*/ 2147483647 h 861"/>
              <a:gd name="T36" fmla="*/ 2147483647 w 3021"/>
              <a:gd name="T37" fmla="*/ 2147483647 h 861"/>
              <a:gd name="T38" fmla="*/ 2147483647 w 3021"/>
              <a:gd name="T39" fmla="*/ 2147483647 h 861"/>
              <a:gd name="T40" fmla="*/ 2147483647 w 3021"/>
              <a:gd name="T41" fmla="*/ 2147483647 h 861"/>
              <a:gd name="T42" fmla="*/ 2147483647 w 3021"/>
              <a:gd name="T43" fmla="*/ 2147483647 h 861"/>
              <a:gd name="T44" fmla="*/ 2147483647 w 3021"/>
              <a:gd name="T45" fmla="*/ 2147483647 h 861"/>
              <a:gd name="T46" fmla="*/ 2147483647 w 3021"/>
              <a:gd name="T47" fmla="*/ 2147483647 h 861"/>
              <a:gd name="T48" fmla="*/ 2147483647 w 3021"/>
              <a:gd name="T49" fmla="*/ 2147483647 h 861"/>
              <a:gd name="T50" fmla="*/ 2147483647 w 3021"/>
              <a:gd name="T51" fmla="*/ 2147483647 h 861"/>
              <a:gd name="T52" fmla="*/ 2147483647 w 3021"/>
              <a:gd name="T53" fmla="*/ 2147483647 h 861"/>
              <a:gd name="T54" fmla="*/ 2147483647 w 3021"/>
              <a:gd name="T55" fmla="*/ 2147483647 h 861"/>
              <a:gd name="T56" fmla="*/ 2147483647 w 3021"/>
              <a:gd name="T57" fmla="*/ 2147483647 h 861"/>
              <a:gd name="T58" fmla="*/ 2147483647 w 3021"/>
              <a:gd name="T59" fmla="*/ 2147483647 h 861"/>
              <a:gd name="T60" fmla="*/ 2147483647 w 3021"/>
              <a:gd name="T61" fmla="*/ 2147483647 h 861"/>
              <a:gd name="T62" fmla="*/ 2147483647 w 3021"/>
              <a:gd name="T63" fmla="*/ 2147483647 h 861"/>
              <a:gd name="T64" fmla="*/ 2147483647 w 3021"/>
              <a:gd name="T65" fmla="*/ 2147483647 h 861"/>
              <a:gd name="T66" fmla="*/ 2147483647 w 3021"/>
              <a:gd name="T67" fmla="*/ 2147483647 h 861"/>
              <a:gd name="T68" fmla="*/ 2147483647 w 3021"/>
              <a:gd name="T69" fmla="*/ 2147483647 h 861"/>
              <a:gd name="T70" fmla="*/ 2147483647 w 3021"/>
              <a:gd name="T71" fmla="*/ 2147483647 h 861"/>
              <a:gd name="T72" fmla="*/ 2147483647 w 3021"/>
              <a:gd name="T73" fmla="*/ 2147483647 h 861"/>
              <a:gd name="T74" fmla="*/ 2147483647 w 3021"/>
              <a:gd name="T75" fmla="*/ 2147483647 h 861"/>
              <a:gd name="T76" fmla="*/ 2147483647 w 3021"/>
              <a:gd name="T77" fmla="*/ 2147483647 h 861"/>
              <a:gd name="T78" fmla="*/ 2147483647 w 3021"/>
              <a:gd name="T79" fmla="*/ 2147483647 h 861"/>
              <a:gd name="T80" fmla="*/ 2147483647 w 3021"/>
              <a:gd name="T81" fmla="*/ 2147483647 h 861"/>
              <a:gd name="T82" fmla="*/ 2147483647 w 3021"/>
              <a:gd name="T83" fmla="*/ 2147483647 h 861"/>
              <a:gd name="T84" fmla="*/ 2147483647 w 3021"/>
              <a:gd name="T85" fmla="*/ 2147483647 h 861"/>
              <a:gd name="T86" fmla="*/ 2147483647 w 3021"/>
              <a:gd name="T87" fmla="*/ 2147483647 h 861"/>
              <a:gd name="T88" fmla="*/ 2147483647 w 3021"/>
              <a:gd name="T89" fmla="*/ 2147483647 h 861"/>
              <a:gd name="T90" fmla="*/ 2147483647 w 3021"/>
              <a:gd name="T91" fmla="*/ 2147483647 h 861"/>
              <a:gd name="T92" fmla="*/ 2147483647 w 3021"/>
              <a:gd name="T93" fmla="*/ 2147483647 h 861"/>
              <a:gd name="T94" fmla="*/ 2147483647 w 3021"/>
              <a:gd name="T95" fmla="*/ 2147483647 h 861"/>
              <a:gd name="T96" fmla="*/ 2147483647 w 3021"/>
              <a:gd name="T97" fmla="*/ 2147483647 h 861"/>
              <a:gd name="T98" fmla="*/ 2147483647 w 3021"/>
              <a:gd name="T99" fmla="*/ 2147483647 h 861"/>
              <a:gd name="T100" fmla="*/ 2147483647 w 3021"/>
              <a:gd name="T101" fmla="*/ 2147483647 h 861"/>
              <a:gd name="T102" fmla="*/ 2147483647 w 3021"/>
              <a:gd name="T103" fmla="*/ 2147483647 h 861"/>
              <a:gd name="T104" fmla="*/ 2147483647 w 3021"/>
              <a:gd name="T105" fmla="*/ 2147483647 h 861"/>
              <a:gd name="T106" fmla="*/ 2147483647 w 3021"/>
              <a:gd name="T107" fmla="*/ 2147483647 h 861"/>
              <a:gd name="T108" fmla="*/ 2147483647 w 3021"/>
              <a:gd name="T109" fmla="*/ 2147483647 h 861"/>
              <a:gd name="T110" fmla="*/ 2147483647 w 3021"/>
              <a:gd name="T111" fmla="*/ 2147483647 h 861"/>
              <a:gd name="T112" fmla="*/ 2147483647 w 3021"/>
              <a:gd name="T113" fmla="*/ 2147483647 h 86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021"/>
              <a:gd name="T172" fmla="*/ 0 h 861"/>
              <a:gd name="T173" fmla="*/ 3021 w 3021"/>
              <a:gd name="T174" fmla="*/ 861 h 86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021" h="861">
                <a:moveTo>
                  <a:pt x="0" y="0"/>
                </a:moveTo>
                <a:lnTo>
                  <a:pt x="540" y="186"/>
                </a:lnTo>
                <a:lnTo>
                  <a:pt x="606" y="240"/>
                </a:lnTo>
                <a:lnTo>
                  <a:pt x="639" y="285"/>
                </a:lnTo>
                <a:lnTo>
                  <a:pt x="687" y="315"/>
                </a:lnTo>
                <a:lnTo>
                  <a:pt x="738" y="369"/>
                </a:lnTo>
                <a:lnTo>
                  <a:pt x="801" y="387"/>
                </a:lnTo>
                <a:lnTo>
                  <a:pt x="840" y="387"/>
                </a:lnTo>
                <a:lnTo>
                  <a:pt x="897" y="390"/>
                </a:lnTo>
                <a:lnTo>
                  <a:pt x="942" y="420"/>
                </a:lnTo>
                <a:lnTo>
                  <a:pt x="984" y="456"/>
                </a:lnTo>
                <a:lnTo>
                  <a:pt x="999" y="504"/>
                </a:lnTo>
                <a:lnTo>
                  <a:pt x="1044" y="561"/>
                </a:lnTo>
                <a:lnTo>
                  <a:pt x="1086" y="594"/>
                </a:lnTo>
                <a:lnTo>
                  <a:pt x="1125" y="615"/>
                </a:lnTo>
                <a:lnTo>
                  <a:pt x="1152" y="603"/>
                </a:lnTo>
                <a:lnTo>
                  <a:pt x="1209" y="621"/>
                </a:lnTo>
                <a:lnTo>
                  <a:pt x="1248" y="612"/>
                </a:lnTo>
                <a:lnTo>
                  <a:pt x="1296" y="588"/>
                </a:lnTo>
                <a:lnTo>
                  <a:pt x="1338" y="573"/>
                </a:lnTo>
                <a:lnTo>
                  <a:pt x="1353" y="546"/>
                </a:lnTo>
                <a:lnTo>
                  <a:pt x="1392" y="525"/>
                </a:lnTo>
                <a:lnTo>
                  <a:pt x="1446" y="495"/>
                </a:lnTo>
                <a:lnTo>
                  <a:pt x="1470" y="441"/>
                </a:lnTo>
                <a:lnTo>
                  <a:pt x="1509" y="420"/>
                </a:lnTo>
                <a:lnTo>
                  <a:pt x="1551" y="411"/>
                </a:lnTo>
                <a:lnTo>
                  <a:pt x="1605" y="444"/>
                </a:lnTo>
                <a:lnTo>
                  <a:pt x="1632" y="486"/>
                </a:lnTo>
                <a:lnTo>
                  <a:pt x="1674" y="507"/>
                </a:lnTo>
                <a:lnTo>
                  <a:pt x="1734" y="510"/>
                </a:lnTo>
                <a:lnTo>
                  <a:pt x="1785" y="519"/>
                </a:lnTo>
                <a:lnTo>
                  <a:pt x="1818" y="513"/>
                </a:lnTo>
                <a:lnTo>
                  <a:pt x="1875" y="519"/>
                </a:lnTo>
                <a:lnTo>
                  <a:pt x="1911" y="510"/>
                </a:lnTo>
                <a:lnTo>
                  <a:pt x="1962" y="537"/>
                </a:lnTo>
                <a:lnTo>
                  <a:pt x="1989" y="549"/>
                </a:lnTo>
                <a:lnTo>
                  <a:pt x="2037" y="558"/>
                </a:lnTo>
                <a:lnTo>
                  <a:pt x="2070" y="579"/>
                </a:lnTo>
                <a:lnTo>
                  <a:pt x="2115" y="582"/>
                </a:lnTo>
                <a:lnTo>
                  <a:pt x="2148" y="600"/>
                </a:lnTo>
                <a:lnTo>
                  <a:pt x="2199" y="615"/>
                </a:lnTo>
                <a:lnTo>
                  <a:pt x="2256" y="639"/>
                </a:lnTo>
                <a:lnTo>
                  <a:pt x="2271" y="675"/>
                </a:lnTo>
                <a:lnTo>
                  <a:pt x="2304" y="717"/>
                </a:lnTo>
                <a:lnTo>
                  <a:pt x="2337" y="744"/>
                </a:lnTo>
                <a:lnTo>
                  <a:pt x="2388" y="789"/>
                </a:lnTo>
                <a:lnTo>
                  <a:pt x="2448" y="768"/>
                </a:lnTo>
                <a:lnTo>
                  <a:pt x="2505" y="759"/>
                </a:lnTo>
                <a:lnTo>
                  <a:pt x="2562" y="774"/>
                </a:lnTo>
                <a:lnTo>
                  <a:pt x="2643" y="795"/>
                </a:lnTo>
                <a:lnTo>
                  <a:pt x="2697" y="792"/>
                </a:lnTo>
                <a:lnTo>
                  <a:pt x="2766" y="819"/>
                </a:lnTo>
                <a:lnTo>
                  <a:pt x="2808" y="843"/>
                </a:lnTo>
                <a:lnTo>
                  <a:pt x="2856" y="840"/>
                </a:lnTo>
                <a:lnTo>
                  <a:pt x="2910" y="846"/>
                </a:lnTo>
                <a:lnTo>
                  <a:pt x="2976" y="861"/>
                </a:lnTo>
                <a:lnTo>
                  <a:pt x="3021" y="837"/>
                </a:lnTo>
              </a:path>
            </a:pathLst>
          </a:custGeom>
          <a:noFill/>
          <a:ln w="28575" cap="flat" cmpd="sng">
            <a:solidFill>
              <a:srgbClr val="FF99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2665413" y="2473325"/>
            <a:ext cx="2476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</a:rPr>
              <a:t>LSST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Base Facility</a:t>
            </a:r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 rot="755599">
            <a:off x="3692525" y="2443163"/>
            <a:ext cx="247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9900"/>
                </a:solidFill>
              </a:rPr>
              <a:t>50 km paved highway</a:t>
            </a:r>
          </a:p>
        </p:txBody>
      </p:sp>
      <p:sp>
        <p:nvSpPr>
          <p:cNvPr id="14345" name="Line 8"/>
          <p:cNvSpPr>
            <a:spLocks noChangeAspect="1" noChangeShapeType="1"/>
          </p:cNvSpPr>
          <p:nvPr/>
        </p:nvSpPr>
        <p:spPr bwMode="auto">
          <a:xfrm flipH="1" flipV="1">
            <a:off x="3436938" y="6280150"/>
            <a:ext cx="1004887" cy="1588"/>
          </a:xfrm>
          <a:prstGeom prst="line">
            <a:avLst/>
          </a:prstGeom>
          <a:noFill/>
          <a:ln w="76200">
            <a:solidFill>
              <a:srgbClr val="00FF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46" name="Line 9"/>
          <p:cNvSpPr>
            <a:spLocks noChangeAspect="1" noChangeShapeType="1"/>
          </p:cNvSpPr>
          <p:nvPr/>
        </p:nvSpPr>
        <p:spPr bwMode="auto">
          <a:xfrm flipH="1" flipV="1">
            <a:off x="4440238" y="6208713"/>
            <a:ext cx="1004887" cy="1587"/>
          </a:xfrm>
          <a:prstGeom prst="line">
            <a:avLst/>
          </a:prstGeom>
          <a:noFill/>
          <a:ln w="76200">
            <a:solidFill>
              <a:srgbClr val="00FF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47" name="Text Box 10"/>
          <p:cNvSpPr txBox="1">
            <a:spLocks noChangeArrowheads="1"/>
          </p:cNvSpPr>
          <p:nvPr/>
        </p:nvSpPr>
        <p:spPr bwMode="auto">
          <a:xfrm>
            <a:off x="3330575" y="5908675"/>
            <a:ext cx="31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38ECF0"/>
                </a:solidFill>
              </a:rPr>
              <a:t>0</a:t>
            </a:r>
          </a:p>
        </p:txBody>
      </p:sp>
      <p:sp>
        <p:nvSpPr>
          <p:cNvPr id="14348" name="Text Box 11"/>
          <p:cNvSpPr txBox="1">
            <a:spLocks noChangeArrowheads="1"/>
          </p:cNvSpPr>
          <p:nvPr/>
        </p:nvSpPr>
        <p:spPr bwMode="auto">
          <a:xfrm>
            <a:off x="4244975" y="5908675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38ECF0"/>
                </a:solidFill>
              </a:rPr>
              <a:t>10</a:t>
            </a:r>
          </a:p>
        </p:txBody>
      </p:sp>
      <p:sp>
        <p:nvSpPr>
          <p:cNvPr id="14349" name="Text Box 12"/>
          <p:cNvSpPr txBox="1">
            <a:spLocks noChangeArrowheads="1"/>
          </p:cNvSpPr>
          <p:nvPr/>
        </p:nvSpPr>
        <p:spPr bwMode="auto">
          <a:xfrm>
            <a:off x="5292725" y="5908675"/>
            <a:ext cx="704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38ECF0"/>
                </a:solidFill>
              </a:rPr>
              <a:t>20 km</a:t>
            </a:r>
          </a:p>
        </p:txBody>
      </p:sp>
      <p:sp>
        <p:nvSpPr>
          <p:cNvPr id="14350" name="Text Box 13"/>
          <p:cNvSpPr txBox="1">
            <a:spLocks noChangeArrowheads="1"/>
          </p:cNvSpPr>
          <p:nvPr/>
        </p:nvSpPr>
        <p:spPr bwMode="auto">
          <a:xfrm>
            <a:off x="7253288" y="5853113"/>
            <a:ext cx="1438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</a:rPr>
              <a:t>LSST SITE</a:t>
            </a:r>
          </a:p>
        </p:txBody>
      </p:sp>
      <p:sp>
        <p:nvSpPr>
          <p:cNvPr id="14351" name="Text Box 14"/>
          <p:cNvSpPr txBox="1">
            <a:spLocks noChangeArrowheads="1"/>
          </p:cNvSpPr>
          <p:nvPr/>
        </p:nvSpPr>
        <p:spPr bwMode="auto">
          <a:xfrm>
            <a:off x="6557963" y="4624388"/>
            <a:ext cx="5810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CTIO</a:t>
            </a:r>
          </a:p>
        </p:txBody>
      </p:sp>
      <p:sp>
        <p:nvSpPr>
          <p:cNvPr id="14352" name="Line 15"/>
          <p:cNvSpPr>
            <a:spLocks noChangeShapeType="1"/>
          </p:cNvSpPr>
          <p:nvPr/>
        </p:nvSpPr>
        <p:spPr bwMode="auto">
          <a:xfrm flipH="1" flipV="1">
            <a:off x="2903538" y="2276475"/>
            <a:ext cx="0" cy="261938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53" name="Line 16"/>
          <p:cNvSpPr>
            <a:spLocks noChangeShapeType="1"/>
          </p:cNvSpPr>
          <p:nvPr/>
        </p:nvSpPr>
        <p:spPr bwMode="auto">
          <a:xfrm flipH="1" flipV="1">
            <a:off x="3132138" y="5946775"/>
            <a:ext cx="0" cy="365125"/>
          </a:xfrm>
          <a:prstGeom prst="line">
            <a:avLst/>
          </a:prstGeom>
          <a:noFill/>
          <a:ln w="50800">
            <a:solidFill>
              <a:srgbClr val="00FFFF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54" name="Text Box 17"/>
          <p:cNvSpPr txBox="1">
            <a:spLocks noChangeArrowheads="1"/>
          </p:cNvSpPr>
          <p:nvPr/>
        </p:nvSpPr>
        <p:spPr bwMode="auto">
          <a:xfrm>
            <a:off x="2968625" y="5661025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38ECF0"/>
                </a:solidFill>
              </a:rPr>
              <a:t>N</a:t>
            </a:r>
          </a:p>
        </p:txBody>
      </p:sp>
      <p:sp>
        <p:nvSpPr>
          <p:cNvPr id="14355" name="Freeform 18"/>
          <p:cNvSpPr>
            <a:spLocks noChangeAspect="1"/>
          </p:cNvSpPr>
          <p:nvPr/>
        </p:nvSpPr>
        <p:spPr bwMode="auto">
          <a:xfrm>
            <a:off x="5730875" y="3432175"/>
            <a:ext cx="2209800" cy="2414588"/>
          </a:xfrm>
          <a:custGeom>
            <a:avLst/>
            <a:gdLst>
              <a:gd name="T0" fmla="*/ 2147483647 w 3105"/>
              <a:gd name="T1" fmla="*/ 2147483647 h 3398"/>
              <a:gd name="T2" fmla="*/ 2147483647 w 3105"/>
              <a:gd name="T3" fmla="*/ 2147483647 h 3398"/>
              <a:gd name="T4" fmla="*/ 2147483647 w 3105"/>
              <a:gd name="T5" fmla="*/ 2147483647 h 3398"/>
              <a:gd name="T6" fmla="*/ 2147483647 w 3105"/>
              <a:gd name="T7" fmla="*/ 2147483647 h 3398"/>
              <a:gd name="T8" fmla="*/ 2147483647 w 3105"/>
              <a:gd name="T9" fmla="*/ 2147483647 h 3398"/>
              <a:gd name="T10" fmla="*/ 2147483647 w 3105"/>
              <a:gd name="T11" fmla="*/ 2147483647 h 3398"/>
              <a:gd name="T12" fmla="*/ 2147483647 w 3105"/>
              <a:gd name="T13" fmla="*/ 2147483647 h 3398"/>
              <a:gd name="T14" fmla="*/ 2147483647 w 3105"/>
              <a:gd name="T15" fmla="*/ 2147483647 h 3398"/>
              <a:gd name="T16" fmla="*/ 2147483647 w 3105"/>
              <a:gd name="T17" fmla="*/ 2147483647 h 3398"/>
              <a:gd name="T18" fmla="*/ 2147483647 w 3105"/>
              <a:gd name="T19" fmla="*/ 2147483647 h 3398"/>
              <a:gd name="T20" fmla="*/ 2147483647 w 3105"/>
              <a:gd name="T21" fmla="*/ 2147483647 h 3398"/>
              <a:gd name="T22" fmla="*/ 2147483647 w 3105"/>
              <a:gd name="T23" fmla="*/ 2147483647 h 3398"/>
              <a:gd name="T24" fmla="*/ 2147483647 w 3105"/>
              <a:gd name="T25" fmla="*/ 2147483647 h 3398"/>
              <a:gd name="T26" fmla="*/ 2147483647 w 3105"/>
              <a:gd name="T27" fmla="*/ 2147483647 h 3398"/>
              <a:gd name="T28" fmla="*/ 2147483647 w 3105"/>
              <a:gd name="T29" fmla="*/ 2147483647 h 3398"/>
              <a:gd name="T30" fmla="*/ 2147483647 w 3105"/>
              <a:gd name="T31" fmla="*/ 2147483647 h 3398"/>
              <a:gd name="T32" fmla="*/ 2147483647 w 3105"/>
              <a:gd name="T33" fmla="*/ 2147483647 h 3398"/>
              <a:gd name="T34" fmla="*/ 2147483647 w 3105"/>
              <a:gd name="T35" fmla="*/ 2147483647 h 3398"/>
              <a:gd name="T36" fmla="*/ 2147483647 w 3105"/>
              <a:gd name="T37" fmla="*/ 2147483647 h 3398"/>
              <a:gd name="T38" fmla="*/ 2147483647 w 3105"/>
              <a:gd name="T39" fmla="*/ 2147483647 h 3398"/>
              <a:gd name="T40" fmla="*/ 2147483647 w 3105"/>
              <a:gd name="T41" fmla="*/ 2147483647 h 3398"/>
              <a:gd name="T42" fmla="*/ 2147483647 w 3105"/>
              <a:gd name="T43" fmla="*/ 2147483647 h 3398"/>
              <a:gd name="T44" fmla="*/ 2147483647 w 3105"/>
              <a:gd name="T45" fmla="*/ 2147483647 h 3398"/>
              <a:gd name="T46" fmla="*/ 2147483647 w 3105"/>
              <a:gd name="T47" fmla="*/ 2147483647 h 3398"/>
              <a:gd name="T48" fmla="*/ 2147483647 w 3105"/>
              <a:gd name="T49" fmla="*/ 2147483647 h 3398"/>
              <a:gd name="T50" fmla="*/ 2147483647 w 3105"/>
              <a:gd name="T51" fmla="*/ 2147483647 h 3398"/>
              <a:gd name="T52" fmla="*/ 2147483647 w 3105"/>
              <a:gd name="T53" fmla="*/ 2147483647 h 3398"/>
              <a:gd name="T54" fmla="*/ 2147483647 w 3105"/>
              <a:gd name="T55" fmla="*/ 2147483647 h 3398"/>
              <a:gd name="T56" fmla="*/ 2147483647 w 3105"/>
              <a:gd name="T57" fmla="*/ 2147483647 h 3398"/>
              <a:gd name="T58" fmla="*/ 2147483647 w 3105"/>
              <a:gd name="T59" fmla="*/ 2147483647 h 3398"/>
              <a:gd name="T60" fmla="*/ 2147483647 w 3105"/>
              <a:gd name="T61" fmla="*/ 2147483647 h 3398"/>
              <a:gd name="T62" fmla="*/ 2147483647 w 3105"/>
              <a:gd name="T63" fmla="*/ 2147483647 h 3398"/>
              <a:gd name="T64" fmla="*/ 2147483647 w 3105"/>
              <a:gd name="T65" fmla="*/ 2147483647 h 3398"/>
              <a:gd name="T66" fmla="*/ 2147483647 w 3105"/>
              <a:gd name="T67" fmla="*/ 2147483647 h 3398"/>
              <a:gd name="T68" fmla="*/ 2147483647 w 3105"/>
              <a:gd name="T69" fmla="*/ 2147483647 h 3398"/>
              <a:gd name="T70" fmla="*/ 2147483647 w 3105"/>
              <a:gd name="T71" fmla="*/ 2147483647 h 3398"/>
              <a:gd name="T72" fmla="*/ 2147483647 w 3105"/>
              <a:gd name="T73" fmla="*/ 2147483647 h 3398"/>
              <a:gd name="T74" fmla="*/ 2147483647 w 3105"/>
              <a:gd name="T75" fmla="*/ 2147483647 h 3398"/>
              <a:gd name="T76" fmla="*/ 2147483647 w 3105"/>
              <a:gd name="T77" fmla="*/ 2147483647 h 3398"/>
              <a:gd name="T78" fmla="*/ 2147483647 w 3105"/>
              <a:gd name="T79" fmla="*/ 2147483647 h 3398"/>
              <a:gd name="T80" fmla="*/ 2147483647 w 3105"/>
              <a:gd name="T81" fmla="*/ 2147483647 h 3398"/>
              <a:gd name="T82" fmla="*/ 2147483647 w 3105"/>
              <a:gd name="T83" fmla="*/ 2147483647 h 3398"/>
              <a:gd name="T84" fmla="*/ 2147483647 w 3105"/>
              <a:gd name="T85" fmla="*/ 2147483647 h 3398"/>
              <a:gd name="T86" fmla="*/ 2147483647 w 3105"/>
              <a:gd name="T87" fmla="*/ 2147483647 h 3398"/>
              <a:gd name="T88" fmla="*/ 2147483647 w 3105"/>
              <a:gd name="T89" fmla="*/ 2147483647 h 3398"/>
              <a:gd name="T90" fmla="*/ 2147483647 w 3105"/>
              <a:gd name="T91" fmla="*/ 2147483647 h 3398"/>
              <a:gd name="T92" fmla="*/ 2147483647 w 3105"/>
              <a:gd name="T93" fmla="*/ 2147483647 h 3398"/>
              <a:gd name="T94" fmla="*/ 2147483647 w 3105"/>
              <a:gd name="T95" fmla="*/ 2147483647 h 3398"/>
              <a:gd name="T96" fmla="*/ 2147483647 w 3105"/>
              <a:gd name="T97" fmla="*/ 2147483647 h 3398"/>
              <a:gd name="T98" fmla="*/ 2147483647 w 3105"/>
              <a:gd name="T99" fmla="*/ 2147483647 h 3398"/>
              <a:gd name="T100" fmla="*/ 2147483647 w 3105"/>
              <a:gd name="T101" fmla="*/ 2147483647 h 3398"/>
              <a:gd name="T102" fmla="*/ 2147483647 w 3105"/>
              <a:gd name="T103" fmla="*/ 2147483647 h 3398"/>
              <a:gd name="T104" fmla="*/ 2147483647 w 3105"/>
              <a:gd name="T105" fmla="*/ 2147483647 h 3398"/>
              <a:gd name="T106" fmla="*/ 2147483647 w 3105"/>
              <a:gd name="T107" fmla="*/ 2147483647 h 3398"/>
              <a:gd name="T108" fmla="*/ 2147483647 w 3105"/>
              <a:gd name="T109" fmla="*/ 2147483647 h 3398"/>
              <a:gd name="T110" fmla="*/ 2147483647 w 3105"/>
              <a:gd name="T111" fmla="*/ 2147483647 h 3398"/>
              <a:gd name="T112" fmla="*/ 2147483647 w 3105"/>
              <a:gd name="T113" fmla="*/ 2147483647 h 3398"/>
              <a:gd name="T114" fmla="*/ 2147483647 w 3105"/>
              <a:gd name="T115" fmla="*/ 2147483647 h 3398"/>
              <a:gd name="T116" fmla="*/ 2147483647 w 3105"/>
              <a:gd name="T117" fmla="*/ 2147483647 h 3398"/>
              <a:gd name="T118" fmla="*/ 2147483647 w 3105"/>
              <a:gd name="T119" fmla="*/ 2147483647 h 3398"/>
              <a:gd name="T120" fmla="*/ 2147483647 w 3105"/>
              <a:gd name="T121" fmla="*/ 2147483647 h 3398"/>
              <a:gd name="T122" fmla="*/ 2147483647 w 3105"/>
              <a:gd name="T123" fmla="*/ 2147483647 h 33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105"/>
              <a:gd name="T187" fmla="*/ 0 h 3398"/>
              <a:gd name="T188" fmla="*/ 3105 w 3105"/>
              <a:gd name="T189" fmla="*/ 3398 h 339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105" h="3398">
                <a:moveTo>
                  <a:pt x="43" y="2827"/>
                </a:moveTo>
                <a:lnTo>
                  <a:pt x="9" y="2669"/>
                </a:lnTo>
                <a:lnTo>
                  <a:pt x="38" y="2635"/>
                </a:lnTo>
                <a:lnTo>
                  <a:pt x="100" y="2549"/>
                </a:lnTo>
                <a:lnTo>
                  <a:pt x="158" y="2486"/>
                </a:lnTo>
                <a:lnTo>
                  <a:pt x="158" y="2448"/>
                </a:lnTo>
                <a:lnTo>
                  <a:pt x="105" y="2424"/>
                </a:lnTo>
                <a:lnTo>
                  <a:pt x="96" y="2136"/>
                </a:lnTo>
                <a:lnTo>
                  <a:pt x="115" y="2093"/>
                </a:lnTo>
                <a:lnTo>
                  <a:pt x="96" y="2054"/>
                </a:lnTo>
                <a:lnTo>
                  <a:pt x="72" y="2006"/>
                </a:lnTo>
                <a:lnTo>
                  <a:pt x="52" y="1987"/>
                </a:lnTo>
                <a:lnTo>
                  <a:pt x="28" y="2001"/>
                </a:lnTo>
                <a:lnTo>
                  <a:pt x="0" y="1944"/>
                </a:lnTo>
                <a:lnTo>
                  <a:pt x="14" y="1891"/>
                </a:lnTo>
                <a:lnTo>
                  <a:pt x="19" y="1824"/>
                </a:lnTo>
                <a:lnTo>
                  <a:pt x="57" y="1824"/>
                </a:lnTo>
                <a:lnTo>
                  <a:pt x="120" y="1771"/>
                </a:lnTo>
                <a:lnTo>
                  <a:pt x="148" y="1723"/>
                </a:lnTo>
                <a:lnTo>
                  <a:pt x="220" y="1689"/>
                </a:lnTo>
                <a:lnTo>
                  <a:pt x="268" y="1680"/>
                </a:lnTo>
                <a:lnTo>
                  <a:pt x="302" y="1675"/>
                </a:lnTo>
                <a:lnTo>
                  <a:pt x="384" y="1574"/>
                </a:lnTo>
                <a:lnTo>
                  <a:pt x="441" y="1555"/>
                </a:lnTo>
                <a:lnTo>
                  <a:pt x="465" y="1531"/>
                </a:lnTo>
                <a:lnTo>
                  <a:pt x="484" y="1421"/>
                </a:lnTo>
                <a:lnTo>
                  <a:pt x="547" y="1339"/>
                </a:lnTo>
                <a:lnTo>
                  <a:pt x="556" y="1281"/>
                </a:lnTo>
                <a:lnTo>
                  <a:pt x="556" y="1205"/>
                </a:lnTo>
                <a:lnTo>
                  <a:pt x="614" y="1147"/>
                </a:lnTo>
                <a:lnTo>
                  <a:pt x="614" y="1099"/>
                </a:lnTo>
                <a:lnTo>
                  <a:pt x="566" y="1046"/>
                </a:lnTo>
                <a:lnTo>
                  <a:pt x="609" y="955"/>
                </a:lnTo>
                <a:lnTo>
                  <a:pt x="657" y="893"/>
                </a:lnTo>
                <a:lnTo>
                  <a:pt x="652" y="811"/>
                </a:lnTo>
                <a:lnTo>
                  <a:pt x="657" y="744"/>
                </a:lnTo>
                <a:lnTo>
                  <a:pt x="672" y="720"/>
                </a:lnTo>
                <a:lnTo>
                  <a:pt x="720" y="667"/>
                </a:lnTo>
                <a:lnTo>
                  <a:pt x="777" y="624"/>
                </a:lnTo>
                <a:lnTo>
                  <a:pt x="806" y="585"/>
                </a:lnTo>
                <a:lnTo>
                  <a:pt x="840" y="585"/>
                </a:lnTo>
                <a:lnTo>
                  <a:pt x="888" y="566"/>
                </a:lnTo>
                <a:lnTo>
                  <a:pt x="955" y="494"/>
                </a:lnTo>
                <a:lnTo>
                  <a:pt x="1036" y="446"/>
                </a:lnTo>
                <a:lnTo>
                  <a:pt x="1070" y="451"/>
                </a:lnTo>
                <a:lnTo>
                  <a:pt x="1108" y="504"/>
                </a:lnTo>
                <a:lnTo>
                  <a:pt x="1080" y="398"/>
                </a:lnTo>
                <a:lnTo>
                  <a:pt x="1080" y="283"/>
                </a:lnTo>
                <a:lnTo>
                  <a:pt x="1104" y="249"/>
                </a:lnTo>
                <a:lnTo>
                  <a:pt x="1104" y="182"/>
                </a:lnTo>
                <a:lnTo>
                  <a:pt x="1161" y="115"/>
                </a:lnTo>
                <a:lnTo>
                  <a:pt x="1228" y="33"/>
                </a:lnTo>
                <a:lnTo>
                  <a:pt x="1262" y="0"/>
                </a:lnTo>
                <a:lnTo>
                  <a:pt x="1296" y="48"/>
                </a:lnTo>
                <a:lnTo>
                  <a:pt x="1262" y="86"/>
                </a:lnTo>
                <a:lnTo>
                  <a:pt x="1281" y="163"/>
                </a:lnTo>
                <a:lnTo>
                  <a:pt x="1296" y="235"/>
                </a:lnTo>
                <a:lnTo>
                  <a:pt x="1300" y="283"/>
                </a:lnTo>
                <a:lnTo>
                  <a:pt x="1305" y="336"/>
                </a:lnTo>
                <a:lnTo>
                  <a:pt x="1353" y="326"/>
                </a:lnTo>
                <a:lnTo>
                  <a:pt x="1358" y="264"/>
                </a:lnTo>
                <a:lnTo>
                  <a:pt x="1392" y="211"/>
                </a:lnTo>
                <a:lnTo>
                  <a:pt x="1401" y="173"/>
                </a:lnTo>
                <a:lnTo>
                  <a:pt x="1420" y="139"/>
                </a:lnTo>
                <a:lnTo>
                  <a:pt x="1488" y="149"/>
                </a:lnTo>
                <a:lnTo>
                  <a:pt x="1540" y="120"/>
                </a:lnTo>
                <a:lnTo>
                  <a:pt x="1584" y="129"/>
                </a:lnTo>
                <a:lnTo>
                  <a:pt x="1632" y="91"/>
                </a:lnTo>
                <a:lnTo>
                  <a:pt x="1641" y="182"/>
                </a:lnTo>
                <a:lnTo>
                  <a:pt x="1598" y="240"/>
                </a:lnTo>
                <a:lnTo>
                  <a:pt x="1608" y="317"/>
                </a:lnTo>
                <a:lnTo>
                  <a:pt x="1574" y="422"/>
                </a:lnTo>
                <a:lnTo>
                  <a:pt x="1584" y="494"/>
                </a:lnTo>
                <a:lnTo>
                  <a:pt x="1612" y="533"/>
                </a:lnTo>
                <a:lnTo>
                  <a:pt x="1680" y="557"/>
                </a:lnTo>
                <a:lnTo>
                  <a:pt x="1708" y="633"/>
                </a:lnTo>
                <a:lnTo>
                  <a:pt x="1699" y="681"/>
                </a:lnTo>
                <a:lnTo>
                  <a:pt x="1747" y="720"/>
                </a:lnTo>
                <a:lnTo>
                  <a:pt x="1747" y="782"/>
                </a:lnTo>
                <a:lnTo>
                  <a:pt x="1780" y="811"/>
                </a:lnTo>
                <a:lnTo>
                  <a:pt x="1804" y="845"/>
                </a:lnTo>
                <a:lnTo>
                  <a:pt x="1814" y="912"/>
                </a:lnTo>
                <a:lnTo>
                  <a:pt x="1800" y="974"/>
                </a:lnTo>
                <a:lnTo>
                  <a:pt x="1804" y="1022"/>
                </a:lnTo>
                <a:lnTo>
                  <a:pt x="1838" y="1075"/>
                </a:lnTo>
                <a:lnTo>
                  <a:pt x="1814" y="1152"/>
                </a:lnTo>
                <a:lnTo>
                  <a:pt x="1800" y="1195"/>
                </a:lnTo>
                <a:lnTo>
                  <a:pt x="1833" y="1344"/>
                </a:lnTo>
                <a:lnTo>
                  <a:pt x="1886" y="1440"/>
                </a:lnTo>
                <a:lnTo>
                  <a:pt x="1948" y="1526"/>
                </a:lnTo>
                <a:lnTo>
                  <a:pt x="2001" y="1555"/>
                </a:lnTo>
                <a:lnTo>
                  <a:pt x="2059" y="1555"/>
                </a:lnTo>
                <a:lnTo>
                  <a:pt x="2088" y="1608"/>
                </a:lnTo>
                <a:lnTo>
                  <a:pt x="2078" y="1641"/>
                </a:lnTo>
                <a:lnTo>
                  <a:pt x="2112" y="1661"/>
                </a:lnTo>
                <a:lnTo>
                  <a:pt x="2160" y="1699"/>
                </a:lnTo>
                <a:lnTo>
                  <a:pt x="2198" y="1747"/>
                </a:lnTo>
                <a:lnTo>
                  <a:pt x="2308" y="1809"/>
                </a:lnTo>
                <a:lnTo>
                  <a:pt x="2448" y="1877"/>
                </a:lnTo>
                <a:lnTo>
                  <a:pt x="2534" y="1963"/>
                </a:lnTo>
                <a:lnTo>
                  <a:pt x="2572" y="1987"/>
                </a:lnTo>
                <a:lnTo>
                  <a:pt x="2606" y="1982"/>
                </a:lnTo>
                <a:lnTo>
                  <a:pt x="2649" y="1997"/>
                </a:lnTo>
                <a:lnTo>
                  <a:pt x="2712" y="1944"/>
                </a:lnTo>
                <a:lnTo>
                  <a:pt x="2764" y="1944"/>
                </a:lnTo>
                <a:lnTo>
                  <a:pt x="2827" y="2016"/>
                </a:lnTo>
                <a:lnTo>
                  <a:pt x="2798" y="2059"/>
                </a:lnTo>
                <a:lnTo>
                  <a:pt x="2764" y="2117"/>
                </a:lnTo>
                <a:lnTo>
                  <a:pt x="2740" y="2155"/>
                </a:lnTo>
                <a:lnTo>
                  <a:pt x="2702" y="2169"/>
                </a:lnTo>
                <a:lnTo>
                  <a:pt x="2726" y="2222"/>
                </a:lnTo>
                <a:lnTo>
                  <a:pt x="2692" y="2299"/>
                </a:lnTo>
                <a:lnTo>
                  <a:pt x="2692" y="2385"/>
                </a:lnTo>
                <a:lnTo>
                  <a:pt x="2659" y="2414"/>
                </a:lnTo>
                <a:lnTo>
                  <a:pt x="2683" y="2457"/>
                </a:lnTo>
                <a:lnTo>
                  <a:pt x="2808" y="2481"/>
                </a:lnTo>
                <a:lnTo>
                  <a:pt x="2884" y="2525"/>
                </a:lnTo>
                <a:lnTo>
                  <a:pt x="2937" y="2606"/>
                </a:lnTo>
                <a:lnTo>
                  <a:pt x="2980" y="2683"/>
                </a:lnTo>
                <a:lnTo>
                  <a:pt x="3004" y="2769"/>
                </a:lnTo>
                <a:lnTo>
                  <a:pt x="3057" y="2813"/>
                </a:lnTo>
                <a:lnTo>
                  <a:pt x="3105" y="2827"/>
                </a:lnTo>
                <a:lnTo>
                  <a:pt x="3009" y="2880"/>
                </a:lnTo>
                <a:lnTo>
                  <a:pt x="2980" y="2894"/>
                </a:lnTo>
                <a:lnTo>
                  <a:pt x="2976" y="2990"/>
                </a:lnTo>
                <a:lnTo>
                  <a:pt x="2918" y="3029"/>
                </a:lnTo>
                <a:lnTo>
                  <a:pt x="2846" y="3072"/>
                </a:lnTo>
                <a:lnTo>
                  <a:pt x="2793" y="3105"/>
                </a:lnTo>
                <a:lnTo>
                  <a:pt x="2736" y="3139"/>
                </a:lnTo>
                <a:lnTo>
                  <a:pt x="2712" y="3197"/>
                </a:lnTo>
                <a:lnTo>
                  <a:pt x="2611" y="3230"/>
                </a:lnTo>
                <a:lnTo>
                  <a:pt x="2558" y="3288"/>
                </a:lnTo>
                <a:lnTo>
                  <a:pt x="2558" y="3345"/>
                </a:lnTo>
                <a:lnTo>
                  <a:pt x="2457" y="3326"/>
                </a:lnTo>
                <a:lnTo>
                  <a:pt x="2361" y="3341"/>
                </a:lnTo>
                <a:lnTo>
                  <a:pt x="2328" y="3331"/>
                </a:lnTo>
                <a:lnTo>
                  <a:pt x="2265" y="3345"/>
                </a:lnTo>
                <a:lnTo>
                  <a:pt x="2203" y="3360"/>
                </a:lnTo>
                <a:lnTo>
                  <a:pt x="2164" y="3379"/>
                </a:lnTo>
                <a:lnTo>
                  <a:pt x="1771" y="3182"/>
                </a:lnTo>
                <a:lnTo>
                  <a:pt x="1718" y="3201"/>
                </a:lnTo>
                <a:lnTo>
                  <a:pt x="1689" y="3187"/>
                </a:lnTo>
                <a:lnTo>
                  <a:pt x="1684" y="3134"/>
                </a:lnTo>
                <a:lnTo>
                  <a:pt x="1651" y="3096"/>
                </a:lnTo>
                <a:lnTo>
                  <a:pt x="1622" y="3129"/>
                </a:lnTo>
                <a:lnTo>
                  <a:pt x="1564" y="3101"/>
                </a:lnTo>
                <a:lnTo>
                  <a:pt x="1516" y="3091"/>
                </a:lnTo>
                <a:lnTo>
                  <a:pt x="1492" y="3144"/>
                </a:lnTo>
                <a:lnTo>
                  <a:pt x="1449" y="3201"/>
                </a:lnTo>
                <a:lnTo>
                  <a:pt x="1411" y="3197"/>
                </a:lnTo>
                <a:lnTo>
                  <a:pt x="1377" y="3211"/>
                </a:lnTo>
                <a:lnTo>
                  <a:pt x="1320" y="3273"/>
                </a:lnTo>
                <a:lnTo>
                  <a:pt x="1315" y="3317"/>
                </a:lnTo>
                <a:lnTo>
                  <a:pt x="1276" y="3336"/>
                </a:lnTo>
                <a:lnTo>
                  <a:pt x="1238" y="3355"/>
                </a:lnTo>
                <a:lnTo>
                  <a:pt x="1238" y="3398"/>
                </a:lnTo>
                <a:lnTo>
                  <a:pt x="1219" y="3264"/>
                </a:lnTo>
                <a:lnTo>
                  <a:pt x="1200" y="3235"/>
                </a:lnTo>
                <a:lnTo>
                  <a:pt x="1152" y="3216"/>
                </a:lnTo>
                <a:lnTo>
                  <a:pt x="1108" y="3192"/>
                </a:lnTo>
                <a:lnTo>
                  <a:pt x="1051" y="3139"/>
                </a:lnTo>
                <a:lnTo>
                  <a:pt x="950" y="3153"/>
                </a:lnTo>
                <a:lnTo>
                  <a:pt x="878" y="3158"/>
                </a:lnTo>
                <a:lnTo>
                  <a:pt x="849" y="3187"/>
                </a:lnTo>
                <a:lnTo>
                  <a:pt x="787" y="3149"/>
                </a:lnTo>
                <a:lnTo>
                  <a:pt x="744" y="3139"/>
                </a:lnTo>
                <a:lnTo>
                  <a:pt x="691" y="3134"/>
                </a:lnTo>
                <a:lnTo>
                  <a:pt x="619" y="3139"/>
                </a:lnTo>
                <a:lnTo>
                  <a:pt x="528" y="3129"/>
                </a:lnTo>
                <a:lnTo>
                  <a:pt x="489" y="3110"/>
                </a:lnTo>
                <a:lnTo>
                  <a:pt x="451" y="3086"/>
                </a:lnTo>
                <a:lnTo>
                  <a:pt x="408" y="3043"/>
                </a:lnTo>
                <a:lnTo>
                  <a:pt x="393" y="3019"/>
                </a:lnTo>
                <a:lnTo>
                  <a:pt x="355" y="3033"/>
                </a:lnTo>
                <a:lnTo>
                  <a:pt x="302" y="3043"/>
                </a:lnTo>
                <a:lnTo>
                  <a:pt x="331" y="3000"/>
                </a:lnTo>
                <a:lnTo>
                  <a:pt x="302" y="2971"/>
                </a:lnTo>
                <a:lnTo>
                  <a:pt x="316" y="2928"/>
                </a:lnTo>
                <a:lnTo>
                  <a:pt x="288" y="2865"/>
                </a:lnTo>
                <a:lnTo>
                  <a:pt x="288" y="2808"/>
                </a:lnTo>
                <a:lnTo>
                  <a:pt x="268" y="2784"/>
                </a:lnTo>
                <a:lnTo>
                  <a:pt x="240" y="2798"/>
                </a:lnTo>
                <a:lnTo>
                  <a:pt x="220" y="2832"/>
                </a:lnTo>
                <a:lnTo>
                  <a:pt x="206" y="2856"/>
                </a:lnTo>
                <a:lnTo>
                  <a:pt x="124" y="2851"/>
                </a:lnTo>
                <a:lnTo>
                  <a:pt x="81" y="2841"/>
                </a:lnTo>
                <a:lnTo>
                  <a:pt x="43" y="2827"/>
                </a:lnTo>
                <a:close/>
              </a:path>
            </a:pathLst>
          </a:custGeom>
          <a:noFill/>
          <a:ln w="25400" cap="flat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6" name="Oval 19"/>
          <p:cNvSpPr>
            <a:spLocks noChangeAspect="1" noChangeArrowheads="1"/>
          </p:cNvSpPr>
          <p:nvPr/>
        </p:nvSpPr>
        <p:spPr bwMode="auto">
          <a:xfrm>
            <a:off x="7480300" y="5540375"/>
            <a:ext cx="47625" cy="47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7" name="Line 20"/>
          <p:cNvSpPr>
            <a:spLocks noChangeAspect="1" noChangeShapeType="1"/>
          </p:cNvSpPr>
          <p:nvPr/>
        </p:nvSpPr>
        <p:spPr bwMode="auto">
          <a:xfrm flipH="1" flipV="1">
            <a:off x="7302500" y="5627688"/>
            <a:ext cx="60325" cy="3175"/>
          </a:xfrm>
          <a:prstGeom prst="line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58" name="Oval 21"/>
          <p:cNvSpPr>
            <a:spLocks noChangeAspect="1" noChangeArrowheads="1"/>
          </p:cNvSpPr>
          <p:nvPr/>
        </p:nvSpPr>
        <p:spPr bwMode="auto">
          <a:xfrm>
            <a:off x="7269163" y="5581650"/>
            <a:ext cx="95250" cy="9525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9" name="Line 22"/>
          <p:cNvSpPr>
            <a:spLocks noChangeAspect="1" noChangeShapeType="1"/>
          </p:cNvSpPr>
          <p:nvPr/>
        </p:nvSpPr>
        <p:spPr bwMode="auto">
          <a:xfrm>
            <a:off x="7318375" y="5545138"/>
            <a:ext cx="0" cy="138112"/>
          </a:xfrm>
          <a:prstGeom prst="line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60" name="Line 23"/>
          <p:cNvSpPr>
            <a:spLocks noChangeAspect="1" noChangeShapeType="1"/>
          </p:cNvSpPr>
          <p:nvPr/>
        </p:nvSpPr>
        <p:spPr bwMode="auto">
          <a:xfrm>
            <a:off x="7246938" y="5630863"/>
            <a:ext cx="133350" cy="3175"/>
          </a:xfrm>
          <a:prstGeom prst="line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61" name="Line 24"/>
          <p:cNvSpPr>
            <a:spLocks noChangeAspect="1" noChangeShapeType="1"/>
          </p:cNvSpPr>
          <p:nvPr/>
        </p:nvSpPr>
        <p:spPr bwMode="auto">
          <a:xfrm flipH="1" flipV="1">
            <a:off x="7313613" y="5653088"/>
            <a:ext cx="11112" cy="433387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62" name="Line 25"/>
          <p:cNvSpPr>
            <a:spLocks noChangeAspect="1" noChangeShapeType="1"/>
          </p:cNvSpPr>
          <p:nvPr/>
        </p:nvSpPr>
        <p:spPr bwMode="auto">
          <a:xfrm flipH="1">
            <a:off x="7458075" y="5326063"/>
            <a:ext cx="0" cy="246062"/>
          </a:xfrm>
          <a:prstGeom prst="line">
            <a:avLst/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63" name="Oval 26"/>
          <p:cNvSpPr>
            <a:spLocks noChangeAspect="1" noChangeArrowheads="1"/>
          </p:cNvSpPr>
          <p:nvPr/>
        </p:nvSpPr>
        <p:spPr bwMode="auto">
          <a:xfrm>
            <a:off x="7407275" y="5562600"/>
            <a:ext cx="47625" cy="4921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64" name="Oval 27"/>
          <p:cNvSpPr>
            <a:spLocks noChangeAspect="1" noChangeArrowheads="1"/>
          </p:cNvSpPr>
          <p:nvPr/>
        </p:nvSpPr>
        <p:spPr bwMode="auto">
          <a:xfrm>
            <a:off x="7515225" y="3459163"/>
            <a:ext cx="476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65" name="Oval 28"/>
          <p:cNvSpPr>
            <a:spLocks noChangeAspect="1" noChangeArrowheads="1"/>
          </p:cNvSpPr>
          <p:nvPr/>
        </p:nvSpPr>
        <p:spPr bwMode="auto">
          <a:xfrm>
            <a:off x="4267200" y="5562600"/>
            <a:ext cx="476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66" name="Text Box 29"/>
          <p:cNvSpPr txBox="1">
            <a:spLocks noChangeArrowheads="1"/>
          </p:cNvSpPr>
          <p:nvPr/>
        </p:nvSpPr>
        <p:spPr bwMode="auto">
          <a:xfrm>
            <a:off x="609600" y="2751138"/>
            <a:ext cx="10636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CC00"/>
                </a:solidFill>
                <a:latin typeface="Tempus Sans ITC"/>
              </a:rPr>
              <a:t>Coquimbo</a:t>
            </a:r>
          </a:p>
        </p:txBody>
      </p:sp>
      <p:sp>
        <p:nvSpPr>
          <p:cNvPr id="14367" name="Text Box 30"/>
          <p:cNvSpPr txBox="1">
            <a:spLocks noChangeArrowheads="1"/>
          </p:cNvSpPr>
          <p:nvPr/>
        </p:nvSpPr>
        <p:spPr bwMode="auto">
          <a:xfrm>
            <a:off x="7315200" y="5443538"/>
            <a:ext cx="1676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Gemini &amp; SOAR</a:t>
            </a:r>
          </a:p>
        </p:txBody>
      </p:sp>
      <p:sp>
        <p:nvSpPr>
          <p:cNvPr id="14368" name="Oval 31"/>
          <p:cNvSpPr>
            <a:spLocks noChangeAspect="1" noChangeArrowheads="1"/>
          </p:cNvSpPr>
          <p:nvPr/>
        </p:nvSpPr>
        <p:spPr bwMode="auto">
          <a:xfrm>
            <a:off x="6753225" y="4878388"/>
            <a:ext cx="476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1" name="Text Box 34"/>
          <p:cNvSpPr txBox="1">
            <a:spLocks noChangeArrowheads="1"/>
          </p:cNvSpPr>
          <p:nvPr/>
        </p:nvSpPr>
        <p:spPr bwMode="auto">
          <a:xfrm>
            <a:off x="3200400" y="1836738"/>
            <a:ext cx="1131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La Serena airport</a:t>
            </a:r>
          </a:p>
        </p:txBody>
      </p:sp>
      <p:sp>
        <p:nvSpPr>
          <p:cNvPr id="14372" name="Line 35"/>
          <p:cNvSpPr>
            <a:spLocks noChangeShapeType="1"/>
          </p:cNvSpPr>
          <p:nvPr/>
        </p:nvSpPr>
        <p:spPr bwMode="auto">
          <a:xfrm flipH="1">
            <a:off x="3133725" y="2216150"/>
            <a:ext cx="138113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73" name="Text Box 36"/>
          <p:cNvSpPr txBox="1">
            <a:spLocks noChangeArrowheads="1"/>
          </p:cNvSpPr>
          <p:nvPr/>
        </p:nvSpPr>
        <p:spPr bwMode="auto">
          <a:xfrm>
            <a:off x="7239000" y="3203575"/>
            <a:ext cx="76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chemeClr val="bg1"/>
                </a:solidFill>
              </a:rPr>
              <a:t>Vicuña</a:t>
            </a:r>
          </a:p>
        </p:txBody>
      </p:sp>
      <p:sp>
        <p:nvSpPr>
          <p:cNvPr id="14374" name="Freeform 37"/>
          <p:cNvSpPr>
            <a:spLocks/>
          </p:cNvSpPr>
          <p:nvPr/>
        </p:nvSpPr>
        <p:spPr bwMode="auto">
          <a:xfrm>
            <a:off x="6696075" y="3349625"/>
            <a:ext cx="2179638" cy="509588"/>
          </a:xfrm>
          <a:custGeom>
            <a:avLst/>
            <a:gdLst>
              <a:gd name="T0" fmla="*/ 0 w 1373"/>
              <a:gd name="T1" fmla="*/ 2147483647 h 321"/>
              <a:gd name="T2" fmla="*/ 2147483647 w 1373"/>
              <a:gd name="T3" fmla="*/ 2147483647 h 321"/>
              <a:gd name="T4" fmla="*/ 2147483647 w 1373"/>
              <a:gd name="T5" fmla="*/ 2147483647 h 321"/>
              <a:gd name="T6" fmla="*/ 2147483647 w 1373"/>
              <a:gd name="T7" fmla="*/ 2147483647 h 321"/>
              <a:gd name="T8" fmla="*/ 2147483647 w 1373"/>
              <a:gd name="T9" fmla="*/ 2147483647 h 321"/>
              <a:gd name="T10" fmla="*/ 2147483647 w 1373"/>
              <a:gd name="T11" fmla="*/ 2147483647 h 321"/>
              <a:gd name="T12" fmla="*/ 2147483647 w 1373"/>
              <a:gd name="T13" fmla="*/ 2147483647 h 321"/>
              <a:gd name="T14" fmla="*/ 2147483647 w 1373"/>
              <a:gd name="T15" fmla="*/ 2147483647 h 321"/>
              <a:gd name="T16" fmla="*/ 2147483647 w 1373"/>
              <a:gd name="T17" fmla="*/ 2147483647 h 321"/>
              <a:gd name="T18" fmla="*/ 2147483647 w 1373"/>
              <a:gd name="T19" fmla="*/ 2147483647 h 321"/>
              <a:gd name="T20" fmla="*/ 2147483647 w 1373"/>
              <a:gd name="T21" fmla="*/ 2147483647 h 321"/>
              <a:gd name="T22" fmla="*/ 2147483647 w 1373"/>
              <a:gd name="T23" fmla="*/ 2147483647 h 321"/>
              <a:gd name="T24" fmla="*/ 2147483647 w 1373"/>
              <a:gd name="T25" fmla="*/ 2147483647 h 321"/>
              <a:gd name="T26" fmla="*/ 2147483647 w 1373"/>
              <a:gd name="T27" fmla="*/ 2147483647 h 321"/>
              <a:gd name="T28" fmla="*/ 2147483647 w 1373"/>
              <a:gd name="T29" fmla="*/ 2147483647 h 321"/>
              <a:gd name="T30" fmla="*/ 2147483647 w 1373"/>
              <a:gd name="T31" fmla="*/ 2147483647 h 321"/>
              <a:gd name="T32" fmla="*/ 2147483647 w 1373"/>
              <a:gd name="T33" fmla="*/ 2147483647 h 321"/>
              <a:gd name="T34" fmla="*/ 2147483647 w 1373"/>
              <a:gd name="T35" fmla="*/ 2147483647 h 321"/>
              <a:gd name="T36" fmla="*/ 2147483647 w 1373"/>
              <a:gd name="T37" fmla="*/ 2147483647 h 321"/>
              <a:gd name="T38" fmla="*/ 2147483647 w 1373"/>
              <a:gd name="T39" fmla="*/ 2147483647 h 321"/>
              <a:gd name="T40" fmla="*/ 2147483647 w 1373"/>
              <a:gd name="T41" fmla="*/ 2147483647 h 321"/>
              <a:gd name="T42" fmla="*/ 2147483647 w 1373"/>
              <a:gd name="T43" fmla="*/ 2147483647 h 321"/>
              <a:gd name="T44" fmla="*/ 2147483647 w 1373"/>
              <a:gd name="T45" fmla="*/ 0 h 32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373"/>
              <a:gd name="T70" fmla="*/ 0 h 321"/>
              <a:gd name="T71" fmla="*/ 1373 w 1373"/>
              <a:gd name="T72" fmla="*/ 321 h 32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373" h="321">
                <a:moveTo>
                  <a:pt x="0" y="243"/>
                </a:moveTo>
                <a:lnTo>
                  <a:pt x="35" y="230"/>
                </a:lnTo>
                <a:lnTo>
                  <a:pt x="92" y="219"/>
                </a:lnTo>
                <a:lnTo>
                  <a:pt x="237" y="257"/>
                </a:lnTo>
                <a:lnTo>
                  <a:pt x="285" y="251"/>
                </a:lnTo>
                <a:lnTo>
                  <a:pt x="354" y="278"/>
                </a:lnTo>
                <a:lnTo>
                  <a:pt x="398" y="303"/>
                </a:lnTo>
                <a:lnTo>
                  <a:pt x="444" y="300"/>
                </a:lnTo>
                <a:lnTo>
                  <a:pt x="492" y="305"/>
                </a:lnTo>
                <a:lnTo>
                  <a:pt x="569" y="321"/>
                </a:lnTo>
                <a:lnTo>
                  <a:pt x="609" y="299"/>
                </a:lnTo>
                <a:lnTo>
                  <a:pt x="675" y="278"/>
                </a:lnTo>
                <a:lnTo>
                  <a:pt x="726" y="276"/>
                </a:lnTo>
                <a:lnTo>
                  <a:pt x="756" y="294"/>
                </a:lnTo>
                <a:lnTo>
                  <a:pt x="825" y="282"/>
                </a:lnTo>
                <a:lnTo>
                  <a:pt x="912" y="279"/>
                </a:lnTo>
                <a:lnTo>
                  <a:pt x="1017" y="242"/>
                </a:lnTo>
                <a:lnTo>
                  <a:pt x="1088" y="219"/>
                </a:lnTo>
                <a:lnTo>
                  <a:pt x="1157" y="185"/>
                </a:lnTo>
                <a:lnTo>
                  <a:pt x="1232" y="126"/>
                </a:lnTo>
                <a:lnTo>
                  <a:pt x="1287" y="71"/>
                </a:lnTo>
                <a:lnTo>
                  <a:pt x="1320" y="12"/>
                </a:lnTo>
                <a:lnTo>
                  <a:pt x="1373" y="0"/>
                </a:lnTo>
              </a:path>
            </a:pathLst>
          </a:custGeom>
          <a:noFill/>
          <a:ln w="19050" cap="flat" cmpd="sng">
            <a:solidFill>
              <a:srgbClr val="0E39EE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75" name="Freeform 38"/>
          <p:cNvSpPr>
            <a:spLocks/>
          </p:cNvSpPr>
          <p:nvPr/>
        </p:nvSpPr>
        <p:spPr bwMode="auto">
          <a:xfrm>
            <a:off x="1604963" y="914400"/>
            <a:ext cx="1138237" cy="4510088"/>
          </a:xfrm>
          <a:custGeom>
            <a:avLst/>
            <a:gdLst>
              <a:gd name="T0" fmla="*/ 2147483647 w 726"/>
              <a:gd name="T1" fmla="*/ 0 h 2976"/>
              <a:gd name="T2" fmla="*/ 2147483647 w 726"/>
              <a:gd name="T3" fmla="*/ 2147483647 h 2976"/>
              <a:gd name="T4" fmla="*/ 2147483647 w 726"/>
              <a:gd name="T5" fmla="*/ 2147483647 h 2976"/>
              <a:gd name="T6" fmla="*/ 2147483647 w 726"/>
              <a:gd name="T7" fmla="*/ 2147483647 h 2976"/>
              <a:gd name="T8" fmla="*/ 2147483647 w 726"/>
              <a:gd name="T9" fmla="*/ 2147483647 h 2976"/>
              <a:gd name="T10" fmla="*/ 2147483647 w 726"/>
              <a:gd name="T11" fmla="*/ 2147483647 h 2976"/>
              <a:gd name="T12" fmla="*/ 2147483647 w 726"/>
              <a:gd name="T13" fmla="*/ 2147483647 h 2976"/>
              <a:gd name="T14" fmla="*/ 2147483647 w 726"/>
              <a:gd name="T15" fmla="*/ 2147483647 h 2976"/>
              <a:gd name="T16" fmla="*/ 2147483647 w 726"/>
              <a:gd name="T17" fmla="*/ 2147483647 h 2976"/>
              <a:gd name="T18" fmla="*/ 2147483647 w 726"/>
              <a:gd name="T19" fmla="*/ 2147483647 h 2976"/>
              <a:gd name="T20" fmla="*/ 2147483647 w 726"/>
              <a:gd name="T21" fmla="*/ 2147483647 h 2976"/>
              <a:gd name="T22" fmla="*/ 2147483647 w 726"/>
              <a:gd name="T23" fmla="*/ 2147483647 h 2976"/>
              <a:gd name="T24" fmla="*/ 2147483647 w 726"/>
              <a:gd name="T25" fmla="*/ 2147483647 h 2976"/>
              <a:gd name="T26" fmla="*/ 2147483647 w 726"/>
              <a:gd name="T27" fmla="*/ 2147483647 h 2976"/>
              <a:gd name="T28" fmla="*/ 2147483647 w 726"/>
              <a:gd name="T29" fmla="*/ 2147483647 h 2976"/>
              <a:gd name="T30" fmla="*/ 2147483647 w 726"/>
              <a:gd name="T31" fmla="*/ 2147483647 h 2976"/>
              <a:gd name="T32" fmla="*/ 2147483647 w 726"/>
              <a:gd name="T33" fmla="*/ 2147483647 h 2976"/>
              <a:gd name="T34" fmla="*/ 2147483647 w 726"/>
              <a:gd name="T35" fmla="*/ 2147483647 h 2976"/>
              <a:gd name="T36" fmla="*/ 2147483647 w 726"/>
              <a:gd name="T37" fmla="*/ 2147483647 h 2976"/>
              <a:gd name="T38" fmla="*/ 2147483647 w 726"/>
              <a:gd name="T39" fmla="*/ 2147483647 h 2976"/>
              <a:gd name="T40" fmla="*/ 2147483647 w 726"/>
              <a:gd name="T41" fmla="*/ 2147483647 h 2976"/>
              <a:gd name="T42" fmla="*/ 2147483647 w 726"/>
              <a:gd name="T43" fmla="*/ 2147483647 h 2976"/>
              <a:gd name="T44" fmla="*/ 2147483647 w 726"/>
              <a:gd name="T45" fmla="*/ 2147483647 h 2976"/>
              <a:gd name="T46" fmla="*/ 2147483647 w 726"/>
              <a:gd name="T47" fmla="*/ 2147483647 h 2976"/>
              <a:gd name="T48" fmla="*/ 2147483647 w 726"/>
              <a:gd name="T49" fmla="*/ 2147483647 h 2976"/>
              <a:gd name="T50" fmla="*/ 2147483647 w 726"/>
              <a:gd name="T51" fmla="*/ 2147483647 h 2976"/>
              <a:gd name="T52" fmla="*/ 2147483647 w 726"/>
              <a:gd name="T53" fmla="*/ 2147483647 h 2976"/>
              <a:gd name="T54" fmla="*/ 2147483647 w 726"/>
              <a:gd name="T55" fmla="*/ 2147483647 h 2976"/>
              <a:gd name="T56" fmla="*/ 2147483647 w 726"/>
              <a:gd name="T57" fmla="*/ 2147483647 h 2976"/>
              <a:gd name="T58" fmla="*/ 2147483647 w 726"/>
              <a:gd name="T59" fmla="*/ 2147483647 h 2976"/>
              <a:gd name="T60" fmla="*/ 2147483647 w 726"/>
              <a:gd name="T61" fmla="*/ 2147483647 h 2976"/>
              <a:gd name="T62" fmla="*/ 2147483647 w 726"/>
              <a:gd name="T63" fmla="*/ 2147483647 h 2976"/>
              <a:gd name="T64" fmla="*/ 2147483647 w 726"/>
              <a:gd name="T65" fmla="*/ 2147483647 h 2976"/>
              <a:gd name="T66" fmla="*/ 0 w 726"/>
              <a:gd name="T67" fmla="*/ 2147483647 h 297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26"/>
              <a:gd name="T103" fmla="*/ 0 h 2976"/>
              <a:gd name="T104" fmla="*/ 726 w 726"/>
              <a:gd name="T105" fmla="*/ 2976 h 297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26" h="2976">
                <a:moveTo>
                  <a:pt x="711" y="0"/>
                </a:moveTo>
                <a:lnTo>
                  <a:pt x="726" y="84"/>
                </a:lnTo>
                <a:lnTo>
                  <a:pt x="714" y="150"/>
                </a:lnTo>
                <a:lnTo>
                  <a:pt x="672" y="201"/>
                </a:lnTo>
                <a:lnTo>
                  <a:pt x="651" y="258"/>
                </a:lnTo>
                <a:lnTo>
                  <a:pt x="651" y="333"/>
                </a:lnTo>
                <a:lnTo>
                  <a:pt x="624" y="393"/>
                </a:lnTo>
                <a:lnTo>
                  <a:pt x="645" y="480"/>
                </a:lnTo>
                <a:lnTo>
                  <a:pt x="666" y="546"/>
                </a:lnTo>
                <a:lnTo>
                  <a:pt x="687" y="636"/>
                </a:lnTo>
                <a:lnTo>
                  <a:pt x="693" y="714"/>
                </a:lnTo>
                <a:lnTo>
                  <a:pt x="708" y="789"/>
                </a:lnTo>
                <a:lnTo>
                  <a:pt x="699" y="891"/>
                </a:lnTo>
                <a:lnTo>
                  <a:pt x="681" y="981"/>
                </a:lnTo>
                <a:lnTo>
                  <a:pt x="672" y="1026"/>
                </a:lnTo>
                <a:lnTo>
                  <a:pt x="636" y="1098"/>
                </a:lnTo>
                <a:lnTo>
                  <a:pt x="618" y="1155"/>
                </a:lnTo>
                <a:lnTo>
                  <a:pt x="588" y="1224"/>
                </a:lnTo>
                <a:lnTo>
                  <a:pt x="537" y="1275"/>
                </a:lnTo>
                <a:lnTo>
                  <a:pt x="441" y="1338"/>
                </a:lnTo>
                <a:lnTo>
                  <a:pt x="345" y="1356"/>
                </a:lnTo>
                <a:lnTo>
                  <a:pt x="255" y="1449"/>
                </a:lnTo>
                <a:lnTo>
                  <a:pt x="147" y="1506"/>
                </a:lnTo>
                <a:lnTo>
                  <a:pt x="69" y="1572"/>
                </a:lnTo>
                <a:lnTo>
                  <a:pt x="45" y="1686"/>
                </a:lnTo>
                <a:lnTo>
                  <a:pt x="57" y="1839"/>
                </a:lnTo>
                <a:lnTo>
                  <a:pt x="111" y="2013"/>
                </a:lnTo>
                <a:lnTo>
                  <a:pt x="126" y="2178"/>
                </a:lnTo>
                <a:lnTo>
                  <a:pt x="132" y="2313"/>
                </a:lnTo>
                <a:lnTo>
                  <a:pt x="129" y="2451"/>
                </a:lnTo>
                <a:lnTo>
                  <a:pt x="111" y="2577"/>
                </a:lnTo>
                <a:lnTo>
                  <a:pt x="60" y="2703"/>
                </a:lnTo>
                <a:lnTo>
                  <a:pt x="18" y="2862"/>
                </a:lnTo>
                <a:lnTo>
                  <a:pt x="0" y="2976"/>
                </a:lnTo>
              </a:path>
            </a:pathLst>
          </a:custGeom>
          <a:noFill/>
          <a:ln w="19050" cap="flat" cmpd="sng">
            <a:solidFill>
              <a:srgbClr val="0E39EE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76" name="Freeform 40"/>
          <p:cNvSpPr>
            <a:spLocks/>
          </p:cNvSpPr>
          <p:nvPr/>
        </p:nvSpPr>
        <p:spPr bwMode="auto">
          <a:xfrm>
            <a:off x="2860675" y="2195513"/>
            <a:ext cx="14288" cy="84137"/>
          </a:xfrm>
          <a:custGeom>
            <a:avLst/>
            <a:gdLst>
              <a:gd name="T0" fmla="*/ 2147483647 w 9"/>
              <a:gd name="T1" fmla="*/ 0 h 53"/>
              <a:gd name="T2" fmla="*/ 0 w 9"/>
              <a:gd name="T3" fmla="*/ 2147483647 h 53"/>
              <a:gd name="T4" fmla="*/ 2147483647 w 9"/>
              <a:gd name="T5" fmla="*/ 2147483647 h 53"/>
              <a:gd name="T6" fmla="*/ 0 60000 65536"/>
              <a:gd name="T7" fmla="*/ 0 60000 65536"/>
              <a:gd name="T8" fmla="*/ 0 60000 65536"/>
              <a:gd name="T9" fmla="*/ 0 w 9"/>
              <a:gd name="T10" fmla="*/ 0 h 53"/>
              <a:gd name="T11" fmla="*/ 9 w 9"/>
              <a:gd name="T12" fmla="*/ 53 h 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53">
                <a:moveTo>
                  <a:pt x="9" y="0"/>
                </a:moveTo>
                <a:lnTo>
                  <a:pt x="0" y="33"/>
                </a:lnTo>
                <a:lnTo>
                  <a:pt x="5" y="53"/>
                </a:lnTo>
              </a:path>
            </a:pathLst>
          </a:custGeom>
          <a:noFill/>
          <a:ln w="19050" cap="flat" cmpd="sng">
            <a:solidFill>
              <a:srgbClr val="FEF92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77" name="Line 41"/>
          <p:cNvSpPr>
            <a:spLocks noChangeShapeType="1"/>
          </p:cNvSpPr>
          <p:nvPr/>
        </p:nvSpPr>
        <p:spPr bwMode="auto">
          <a:xfrm flipH="1" flipV="1">
            <a:off x="2697163" y="2227263"/>
            <a:ext cx="146050" cy="11112"/>
          </a:xfrm>
          <a:prstGeom prst="line">
            <a:avLst/>
          </a:prstGeom>
          <a:noFill/>
          <a:ln w="19050">
            <a:solidFill>
              <a:srgbClr val="0E39EE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78" name="Text Box 42"/>
          <p:cNvSpPr txBox="1">
            <a:spLocks noChangeArrowheads="1"/>
          </p:cNvSpPr>
          <p:nvPr/>
        </p:nvSpPr>
        <p:spPr bwMode="auto">
          <a:xfrm rot="-4734382">
            <a:off x="808832" y="5022056"/>
            <a:ext cx="2057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Pan-American Highway</a:t>
            </a:r>
          </a:p>
        </p:txBody>
      </p:sp>
      <p:sp>
        <p:nvSpPr>
          <p:cNvPr id="14379" name="Text Box 43"/>
          <p:cNvSpPr txBox="1">
            <a:spLocks noChangeArrowheads="1"/>
          </p:cNvSpPr>
          <p:nvPr/>
        </p:nvSpPr>
        <p:spPr bwMode="auto">
          <a:xfrm>
            <a:off x="1487488" y="2422525"/>
            <a:ext cx="647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port</a:t>
            </a:r>
          </a:p>
        </p:txBody>
      </p:sp>
      <p:sp>
        <p:nvSpPr>
          <p:cNvPr id="14381" name="Text Box 45"/>
          <p:cNvSpPr txBox="1">
            <a:spLocks noChangeArrowheads="1"/>
          </p:cNvSpPr>
          <p:nvPr/>
        </p:nvSpPr>
        <p:spPr bwMode="auto">
          <a:xfrm>
            <a:off x="1600200" y="1912938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CC00"/>
                </a:solidFill>
                <a:latin typeface="Tempus Sans ITC"/>
              </a:rPr>
              <a:t>La Serena</a:t>
            </a:r>
          </a:p>
        </p:txBody>
      </p:sp>
      <p:pic>
        <p:nvPicPr>
          <p:cNvPr id="14382" name="Picture 46" descr="MAP118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3429000"/>
            <a:ext cx="2330450" cy="3030538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14383" name="Rectangle 47"/>
          <p:cNvSpPr>
            <a:spLocks noChangeArrowheads="1"/>
          </p:cNvSpPr>
          <p:nvPr/>
        </p:nvSpPr>
        <p:spPr bwMode="auto">
          <a:xfrm>
            <a:off x="771525" y="5570538"/>
            <a:ext cx="228600" cy="1524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4" name="Freeform 48"/>
          <p:cNvSpPr>
            <a:spLocks noChangeAspect="1"/>
          </p:cNvSpPr>
          <p:nvPr/>
        </p:nvSpPr>
        <p:spPr bwMode="auto">
          <a:xfrm>
            <a:off x="6221413" y="3436938"/>
            <a:ext cx="1169987" cy="2286000"/>
          </a:xfrm>
          <a:custGeom>
            <a:avLst/>
            <a:gdLst>
              <a:gd name="T0" fmla="*/ 2147483647 w 666"/>
              <a:gd name="T1" fmla="*/ 2147483647 h 1338"/>
              <a:gd name="T2" fmla="*/ 2147483647 w 666"/>
              <a:gd name="T3" fmla="*/ 2147483647 h 1338"/>
              <a:gd name="T4" fmla="*/ 2147483647 w 666"/>
              <a:gd name="T5" fmla="*/ 2147483647 h 1338"/>
              <a:gd name="T6" fmla="*/ 2147483647 w 666"/>
              <a:gd name="T7" fmla="*/ 2147483647 h 1338"/>
              <a:gd name="T8" fmla="*/ 2147483647 w 666"/>
              <a:gd name="T9" fmla="*/ 2147483647 h 1338"/>
              <a:gd name="T10" fmla="*/ 2147483647 w 666"/>
              <a:gd name="T11" fmla="*/ 2147483647 h 1338"/>
              <a:gd name="T12" fmla="*/ 2147483647 w 666"/>
              <a:gd name="T13" fmla="*/ 2147483647 h 1338"/>
              <a:gd name="T14" fmla="*/ 2147483647 w 666"/>
              <a:gd name="T15" fmla="*/ 2147483647 h 1338"/>
              <a:gd name="T16" fmla="*/ 2147483647 w 666"/>
              <a:gd name="T17" fmla="*/ 2147483647 h 1338"/>
              <a:gd name="T18" fmla="*/ 2147483647 w 666"/>
              <a:gd name="T19" fmla="*/ 2147483647 h 1338"/>
              <a:gd name="T20" fmla="*/ 2147483647 w 666"/>
              <a:gd name="T21" fmla="*/ 2147483647 h 1338"/>
              <a:gd name="T22" fmla="*/ 2147483647 w 666"/>
              <a:gd name="T23" fmla="*/ 2147483647 h 1338"/>
              <a:gd name="T24" fmla="*/ 2147483647 w 666"/>
              <a:gd name="T25" fmla="*/ 2147483647 h 1338"/>
              <a:gd name="T26" fmla="*/ 2147483647 w 666"/>
              <a:gd name="T27" fmla="*/ 2147483647 h 1338"/>
              <a:gd name="T28" fmla="*/ 2147483647 w 666"/>
              <a:gd name="T29" fmla="*/ 2147483647 h 1338"/>
              <a:gd name="T30" fmla="*/ 2147483647 w 666"/>
              <a:gd name="T31" fmla="*/ 2147483647 h 1338"/>
              <a:gd name="T32" fmla="*/ 2147483647 w 666"/>
              <a:gd name="T33" fmla="*/ 2147483647 h 1338"/>
              <a:gd name="T34" fmla="*/ 2147483647 w 666"/>
              <a:gd name="T35" fmla="*/ 2147483647 h 1338"/>
              <a:gd name="T36" fmla="*/ 2147483647 w 666"/>
              <a:gd name="T37" fmla="*/ 2147483647 h 1338"/>
              <a:gd name="T38" fmla="*/ 2147483647 w 666"/>
              <a:gd name="T39" fmla="*/ 2147483647 h 1338"/>
              <a:gd name="T40" fmla="*/ 2147483647 w 666"/>
              <a:gd name="T41" fmla="*/ 2147483647 h 1338"/>
              <a:gd name="T42" fmla="*/ 2147483647 w 666"/>
              <a:gd name="T43" fmla="*/ 2147483647 h 1338"/>
              <a:gd name="T44" fmla="*/ 2147483647 w 666"/>
              <a:gd name="T45" fmla="*/ 2147483647 h 1338"/>
              <a:gd name="T46" fmla="*/ 2147483647 w 666"/>
              <a:gd name="T47" fmla="*/ 2147483647 h 1338"/>
              <a:gd name="T48" fmla="*/ 2147483647 w 666"/>
              <a:gd name="T49" fmla="*/ 2147483647 h 1338"/>
              <a:gd name="T50" fmla="*/ 2147483647 w 666"/>
              <a:gd name="T51" fmla="*/ 2147483647 h 1338"/>
              <a:gd name="T52" fmla="*/ 2147483647 w 666"/>
              <a:gd name="T53" fmla="*/ 2147483647 h 1338"/>
              <a:gd name="T54" fmla="*/ 2147483647 w 666"/>
              <a:gd name="T55" fmla="*/ 2147483647 h 1338"/>
              <a:gd name="T56" fmla="*/ 2147483647 w 666"/>
              <a:gd name="T57" fmla="*/ 2147483647 h 1338"/>
              <a:gd name="T58" fmla="*/ 2147483647 w 666"/>
              <a:gd name="T59" fmla="*/ 2147483647 h 1338"/>
              <a:gd name="T60" fmla="*/ 2147483647 w 666"/>
              <a:gd name="T61" fmla="*/ 2147483647 h 1338"/>
              <a:gd name="T62" fmla="*/ 2147483647 w 666"/>
              <a:gd name="T63" fmla="*/ 2147483647 h 1338"/>
              <a:gd name="T64" fmla="*/ 2147483647 w 666"/>
              <a:gd name="T65" fmla="*/ 2147483647 h 133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6"/>
              <a:gd name="T100" fmla="*/ 0 h 1338"/>
              <a:gd name="T101" fmla="*/ 666 w 666"/>
              <a:gd name="T102" fmla="*/ 1338 h 133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6" h="1338">
                <a:moveTo>
                  <a:pt x="255" y="0"/>
                </a:moveTo>
                <a:lnTo>
                  <a:pt x="243" y="87"/>
                </a:lnTo>
                <a:lnTo>
                  <a:pt x="228" y="117"/>
                </a:lnTo>
                <a:lnTo>
                  <a:pt x="228" y="147"/>
                </a:lnTo>
                <a:lnTo>
                  <a:pt x="237" y="168"/>
                </a:lnTo>
                <a:lnTo>
                  <a:pt x="228" y="189"/>
                </a:lnTo>
                <a:lnTo>
                  <a:pt x="237" y="219"/>
                </a:lnTo>
                <a:lnTo>
                  <a:pt x="249" y="246"/>
                </a:lnTo>
                <a:lnTo>
                  <a:pt x="246" y="264"/>
                </a:lnTo>
                <a:lnTo>
                  <a:pt x="222" y="291"/>
                </a:lnTo>
                <a:lnTo>
                  <a:pt x="192" y="333"/>
                </a:lnTo>
                <a:lnTo>
                  <a:pt x="162" y="360"/>
                </a:lnTo>
                <a:lnTo>
                  <a:pt x="129" y="381"/>
                </a:lnTo>
                <a:lnTo>
                  <a:pt x="69" y="396"/>
                </a:lnTo>
                <a:lnTo>
                  <a:pt x="45" y="414"/>
                </a:lnTo>
                <a:lnTo>
                  <a:pt x="30" y="429"/>
                </a:lnTo>
                <a:lnTo>
                  <a:pt x="24" y="462"/>
                </a:lnTo>
                <a:lnTo>
                  <a:pt x="30" y="483"/>
                </a:lnTo>
                <a:lnTo>
                  <a:pt x="12" y="495"/>
                </a:lnTo>
                <a:lnTo>
                  <a:pt x="18" y="531"/>
                </a:lnTo>
                <a:lnTo>
                  <a:pt x="39" y="558"/>
                </a:lnTo>
                <a:lnTo>
                  <a:pt x="24" y="579"/>
                </a:lnTo>
                <a:lnTo>
                  <a:pt x="33" y="600"/>
                </a:lnTo>
                <a:lnTo>
                  <a:pt x="9" y="621"/>
                </a:lnTo>
                <a:lnTo>
                  <a:pt x="0" y="645"/>
                </a:lnTo>
                <a:lnTo>
                  <a:pt x="9" y="669"/>
                </a:lnTo>
                <a:lnTo>
                  <a:pt x="42" y="669"/>
                </a:lnTo>
                <a:lnTo>
                  <a:pt x="63" y="687"/>
                </a:lnTo>
                <a:lnTo>
                  <a:pt x="81" y="711"/>
                </a:lnTo>
                <a:lnTo>
                  <a:pt x="81" y="747"/>
                </a:lnTo>
                <a:lnTo>
                  <a:pt x="96" y="783"/>
                </a:lnTo>
                <a:lnTo>
                  <a:pt x="105" y="813"/>
                </a:lnTo>
                <a:lnTo>
                  <a:pt x="105" y="846"/>
                </a:lnTo>
                <a:lnTo>
                  <a:pt x="120" y="870"/>
                </a:lnTo>
                <a:lnTo>
                  <a:pt x="120" y="906"/>
                </a:lnTo>
                <a:lnTo>
                  <a:pt x="147" y="936"/>
                </a:lnTo>
                <a:lnTo>
                  <a:pt x="171" y="963"/>
                </a:lnTo>
                <a:lnTo>
                  <a:pt x="222" y="984"/>
                </a:lnTo>
                <a:lnTo>
                  <a:pt x="249" y="990"/>
                </a:lnTo>
                <a:lnTo>
                  <a:pt x="285" y="993"/>
                </a:lnTo>
                <a:lnTo>
                  <a:pt x="309" y="978"/>
                </a:lnTo>
                <a:lnTo>
                  <a:pt x="342" y="981"/>
                </a:lnTo>
                <a:lnTo>
                  <a:pt x="375" y="984"/>
                </a:lnTo>
                <a:lnTo>
                  <a:pt x="405" y="996"/>
                </a:lnTo>
                <a:lnTo>
                  <a:pt x="426" y="1011"/>
                </a:lnTo>
                <a:lnTo>
                  <a:pt x="438" y="1035"/>
                </a:lnTo>
                <a:lnTo>
                  <a:pt x="456" y="1059"/>
                </a:lnTo>
                <a:lnTo>
                  <a:pt x="450" y="1086"/>
                </a:lnTo>
                <a:lnTo>
                  <a:pt x="468" y="1098"/>
                </a:lnTo>
                <a:lnTo>
                  <a:pt x="459" y="1119"/>
                </a:lnTo>
                <a:lnTo>
                  <a:pt x="486" y="1140"/>
                </a:lnTo>
                <a:lnTo>
                  <a:pt x="519" y="1155"/>
                </a:lnTo>
                <a:lnTo>
                  <a:pt x="492" y="1176"/>
                </a:lnTo>
                <a:lnTo>
                  <a:pt x="489" y="1203"/>
                </a:lnTo>
                <a:lnTo>
                  <a:pt x="492" y="1248"/>
                </a:lnTo>
                <a:lnTo>
                  <a:pt x="510" y="1278"/>
                </a:lnTo>
                <a:lnTo>
                  <a:pt x="528" y="1275"/>
                </a:lnTo>
                <a:lnTo>
                  <a:pt x="555" y="1290"/>
                </a:lnTo>
                <a:lnTo>
                  <a:pt x="564" y="1311"/>
                </a:lnTo>
                <a:lnTo>
                  <a:pt x="573" y="1335"/>
                </a:lnTo>
                <a:lnTo>
                  <a:pt x="600" y="1338"/>
                </a:lnTo>
                <a:lnTo>
                  <a:pt x="606" y="1317"/>
                </a:lnTo>
                <a:lnTo>
                  <a:pt x="621" y="1305"/>
                </a:lnTo>
                <a:lnTo>
                  <a:pt x="651" y="1293"/>
                </a:lnTo>
                <a:lnTo>
                  <a:pt x="666" y="1272"/>
                </a:lnTo>
                <a:lnTo>
                  <a:pt x="645" y="1275"/>
                </a:lnTo>
                <a:lnTo>
                  <a:pt x="627" y="1266"/>
                </a:lnTo>
              </a:path>
            </a:pathLst>
          </a:custGeom>
          <a:noFill/>
          <a:ln w="28575" cap="flat" cmpd="sng">
            <a:solidFill>
              <a:srgbClr val="2AFE34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385" name="Text Box 49"/>
          <p:cNvSpPr txBox="1">
            <a:spLocks noChangeArrowheads="1"/>
          </p:cNvSpPr>
          <p:nvPr/>
        </p:nvSpPr>
        <p:spPr bwMode="auto">
          <a:xfrm rot="3468256">
            <a:off x="5740400" y="5013326"/>
            <a:ext cx="1419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2AFE34"/>
                </a:solidFill>
              </a:rPr>
              <a:t>40km dirt road</a:t>
            </a:r>
          </a:p>
        </p:txBody>
      </p:sp>
      <p:sp>
        <p:nvSpPr>
          <p:cNvPr id="3" name="Oval 2"/>
          <p:cNvSpPr/>
          <p:nvPr/>
        </p:nvSpPr>
        <p:spPr>
          <a:xfrm>
            <a:off x="6957070" y="5111553"/>
            <a:ext cx="1546095" cy="13479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075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10600" cy="1143000"/>
          </a:xfrm>
        </p:spPr>
        <p:txBody>
          <a:bodyPr>
            <a:normAutofit/>
          </a:bodyPr>
          <a:lstStyle/>
          <a:p>
            <a:r>
              <a:rPr lang="en-US" dirty="0"/>
              <a:t>LSST Site in 2013</a:t>
            </a:r>
          </a:p>
        </p:txBody>
      </p:sp>
      <p:pic>
        <p:nvPicPr>
          <p:cNvPr id="6" name="Picture 7" descr="002firstblast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755576" y="1844824"/>
            <a:ext cx="7687173" cy="305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5486400" y="4419600"/>
            <a:ext cx="34290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/>
            </a:pPr>
            <a:endParaRPr lang="en-US" sz="20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/>
            </a:pPr>
            <a:endParaRPr lang="en-US" sz="20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619081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en-US" dirty="0"/>
              <a:t>LSST Site: in February 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5435"/>
            <a:ext cx="9144000" cy="6112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556792"/>
            <a:ext cx="168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February 2017</a:t>
            </a:r>
          </a:p>
        </p:txBody>
      </p:sp>
    </p:spTree>
    <p:extLst>
      <p:ext uri="{BB962C8B-B14F-4D97-AF65-F5344CB8AC3E}">
        <p14:creationId xmlns:p14="http://schemas.microsoft.com/office/powerpoint/2010/main" val="22626815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075AE-3884-5F46-ABBC-8B79678F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152" y="332656"/>
            <a:ext cx="2746648" cy="1084982"/>
          </a:xfrm>
        </p:spPr>
        <p:txBody>
          <a:bodyPr/>
          <a:lstStyle/>
          <a:p>
            <a:r>
              <a:rPr lang="en-US" dirty="0"/>
              <a:t>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A85368-55E4-B848-8D60-E960AE6B8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6" y="2420888"/>
            <a:ext cx="6819900" cy="436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D3148F-FBA1-454B-9FEF-4360FA0B1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6" y="116632"/>
            <a:ext cx="5786686" cy="385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64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B753C-9644-3A42-9B65-56D532255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05704-1861-6544-8776-92F76F888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CDE28-EDCC-E34E-8122-431AA9C63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192"/>
            <a:ext cx="9144000" cy="486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94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3" b="4175"/>
          <a:stretch>
            <a:fillRect/>
          </a:stretch>
        </p:blipFill>
        <p:spPr bwMode="auto">
          <a:xfrm>
            <a:off x="4495800" y="2171700"/>
            <a:ext cx="43434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866900"/>
            <a:ext cx="36576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Grp="1"/>
          </p:cNvSpPr>
          <p:nvPr>
            <p:ph type="title"/>
          </p:nvPr>
        </p:nvSpPr>
        <p:spPr>
          <a:xfrm>
            <a:off x="395536" y="4591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LSST Prototype CCDs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953000" y="1143000"/>
            <a:ext cx="1136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ＭＳ Ｐゴシック" charset="0"/>
              </a:rPr>
              <a:t>STA3800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69925" y="1143000"/>
            <a:ext cx="106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ＭＳ Ｐゴシック" charset="0"/>
              </a:rPr>
              <a:t>CCD250</a:t>
            </a:r>
          </a:p>
        </p:txBody>
      </p:sp>
    </p:spTree>
    <p:extLst>
      <p:ext uri="{BB962C8B-B14F-4D97-AF65-F5344CB8AC3E}">
        <p14:creationId xmlns:p14="http://schemas.microsoft.com/office/powerpoint/2010/main" val="42098528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78" y="-207833"/>
            <a:ext cx="8229600" cy="1143000"/>
          </a:xfrm>
        </p:spPr>
        <p:txBody>
          <a:bodyPr/>
          <a:lstStyle/>
          <a:p>
            <a:r>
              <a:rPr lang="en-US" dirty="0"/>
              <a:t>LSST at BNL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53136"/>
            <a:ext cx="9144001" cy="2348880"/>
          </a:xfrm>
        </p:spPr>
        <p:txBody>
          <a:bodyPr>
            <a:normAutofit fontScale="92500"/>
          </a:bodyPr>
          <a:lstStyle/>
          <a:p>
            <a:r>
              <a:rPr lang="en-US" dirty="0"/>
              <a:t>BNL is involved in LSST since 2004</a:t>
            </a:r>
          </a:p>
          <a:p>
            <a:r>
              <a:rPr lang="en-US" dirty="0"/>
              <a:t>Dedicated LSST cleanroom class 1000 and 10000</a:t>
            </a:r>
          </a:p>
          <a:p>
            <a:pPr lvl="1"/>
            <a:r>
              <a:rPr lang="en-US" dirty="0"/>
              <a:t>Tests of all LSST sensors and production of all Science Rafts in 2016-2019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64" y="764704"/>
            <a:ext cx="9055236" cy="37624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00537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LSST cleanroom at BNL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14" y="1601198"/>
            <a:ext cx="3521358" cy="3913270"/>
          </a:xfrm>
          <a:prstGeom prst="rect">
            <a:avLst/>
          </a:prstGeom>
        </p:spPr>
      </p:pic>
      <p:pic>
        <p:nvPicPr>
          <p:cNvPr id="4" name="Shape 199"/>
          <p:cNvPicPr/>
          <p:nvPr/>
        </p:nvPicPr>
        <p:blipFill>
          <a:blip r:embed="rId3"/>
          <a:stretch/>
        </p:blipFill>
        <p:spPr>
          <a:xfrm>
            <a:off x="4841211" y="1417638"/>
            <a:ext cx="3103067" cy="4520343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593798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Status: produced all rafts</a:t>
            </a:r>
          </a:p>
        </p:txBody>
      </p:sp>
    </p:spTree>
    <p:extLst>
      <p:ext uri="{BB962C8B-B14F-4D97-AF65-F5344CB8AC3E}">
        <p14:creationId xmlns:p14="http://schemas.microsoft.com/office/powerpoint/2010/main" val="3610861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A7569-4C33-B74A-881F-3075E1FEE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516DE-FD7A-AA49-A5AD-BA64DFBCF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FE7C49-AD74-E14F-B2AC-39785EA27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5684"/>
            <a:ext cx="9144000" cy="49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810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55BB0-9B92-3C4A-A728-4E21A0282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56BAF-1CE4-DB47-8DE7-C9C9854E4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6ADC4-8DE8-5646-8312-B59755374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038"/>
            <a:ext cx="9144000" cy="487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460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68F8E-D3F1-7649-8975-3686497F1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C8213-A85A-EA47-BD43-7A5FA6A40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1924A-161A-734B-B2B4-DB611E32A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5947"/>
            <a:ext cx="9144000" cy="486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68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Cameras with photon 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3713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9281"/>
            <a:ext cx="8229600" cy="1143000"/>
          </a:xfrm>
        </p:spPr>
        <p:txBody>
          <a:bodyPr/>
          <a:lstStyle/>
          <a:p>
            <a:r>
              <a:rPr lang="en-US" dirty="0"/>
              <a:t>Types of fast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980728"/>
            <a:ext cx="7797552" cy="5472608"/>
          </a:xfrm>
        </p:spPr>
        <p:txBody>
          <a:bodyPr/>
          <a:lstStyle/>
          <a:p>
            <a:r>
              <a:rPr lang="en-US" sz="2800" dirty="0"/>
              <a:t>“normal” cameras: 0.1 </a:t>
            </a:r>
            <a:r>
              <a:rPr lang="en-US" sz="2800" dirty="0" err="1"/>
              <a:t>ms</a:t>
            </a:r>
            <a:r>
              <a:rPr lang="en-US" sz="2800" dirty="0"/>
              <a:t>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/>
              <a:t>10 </a:t>
            </a:r>
            <a:r>
              <a:rPr lang="en-US" sz="2800" dirty="0" err="1">
                <a:latin typeface="Symbol" charset="2"/>
                <a:cs typeface="Symbol" charset="2"/>
              </a:rPr>
              <a:t>m</a:t>
            </a:r>
            <a:r>
              <a:rPr lang="en-US" sz="2800" dirty="0" err="1"/>
              <a:t>s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r>
              <a:rPr lang="en-US" sz="2800" dirty="0"/>
              <a:t>Burst mode cameras: 1 </a:t>
            </a:r>
            <a:r>
              <a:rPr lang="en-US" sz="2800" dirty="0" err="1">
                <a:latin typeface="Symbol" charset="2"/>
                <a:cs typeface="Symbol" charset="2"/>
              </a:rPr>
              <a:t>m</a:t>
            </a:r>
            <a:r>
              <a:rPr lang="en-US" sz="2800" dirty="0" err="1"/>
              <a:t>s</a:t>
            </a:r>
            <a:r>
              <a:rPr lang="en-US" sz="2800" dirty="0"/>
              <a:t> </a:t>
            </a:r>
            <a:r>
              <a:rPr lang="en-US" sz="2800" dirty="0">
                <a:sym typeface="Wingdings" pitchFamily="2" charset="2"/>
              </a:rPr>
              <a:t> 10 ns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Self-triggered cameras: 10 </a:t>
            </a:r>
            <a:r>
              <a:rPr lang="en-US" sz="2800" dirty="0">
                <a:sym typeface="Wingdings"/>
              </a:rPr>
              <a:t> 0.01 </a:t>
            </a:r>
            <a:r>
              <a:rPr lang="en-US" sz="2800" dirty="0" err="1"/>
              <a:t>nsec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Streak cameras: 1 </a:t>
            </a:r>
            <a:r>
              <a:rPr lang="en-US" sz="2800" dirty="0" err="1"/>
              <a:t>psec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Repetitive “pump/probe” cameras :  </a:t>
            </a:r>
            <a:r>
              <a:rPr lang="en-US" sz="2800" dirty="0" err="1"/>
              <a:t>fsec</a:t>
            </a:r>
            <a:endParaRPr lang="en-US" sz="28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187624" y="1268760"/>
            <a:ext cx="0" cy="5184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7504" y="1124744"/>
            <a:ext cx="98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-4 </a:t>
            </a:r>
            <a:r>
              <a:rPr lang="en-US" dirty="0"/>
              <a:t>sec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2996952"/>
            <a:ext cx="98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-9 </a:t>
            </a:r>
            <a:r>
              <a:rPr lang="en-US" dirty="0"/>
              <a:t>sec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04" y="530120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-14 </a:t>
            </a:r>
            <a:r>
              <a:rPr lang="en-US" dirty="0"/>
              <a:t>sec</a:t>
            </a:r>
          </a:p>
        </p:txBody>
      </p:sp>
      <p:sp>
        <p:nvSpPr>
          <p:cNvPr id="11" name="Oval 10"/>
          <p:cNvSpPr/>
          <p:nvPr/>
        </p:nvSpPr>
        <p:spPr>
          <a:xfrm>
            <a:off x="1331640" y="3140968"/>
            <a:ext cx="6624736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7504" y="2060848"/>
            <a:ext cx="98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-6 </a:t>
            </a:r>
            <a:r>
              <a:rPr lang="en-US" dirty="0"/>
              <a:t>sec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504" y="429309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-12 </a:t>
            </a:r>
            <a:r>
              <a:rPr lang="en-US" dirty="0"/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128438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2924944"/>
            <a:ext cx="5427159" cy="3206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en-GB" dirty="0"/>
              <a:t>Modern CMOS Imagers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19256" cy="748680"/>
          </a:xfrm>
        </p:spPr>
        <p:txBody>
          <a:bodyPr/>
          <a:lstStyle/>
          <a:p>
            <a:r>
              <a:rPr lang="en-GB" sz="2800" dirty="0"/>
              <a:t>Ever increasing complexity and data rate </a:t>
            </a:r>
          </a:p>
          <a:p>
            <a:r>
              <a:rPr lang="en-GB" sz="2800" dirty="0"/>
              <a:t>One example (ix-</a:t>
            </a:r>
            <a:r>
              <a:rPr lang="en-GB" sz="2800" dirty="0" err="1"/>
              <a:t>cameras.com</a:t>
            </a:r>
            <a:r>
              <a:rPr lang="en-GB" sz="2800" dirty="0"/>
              <a:t>)</a:t>
            </a:r>
          </a:p>
          <a:p>
            <a:pPr lvl="1"/>
            <a:r>
              <a:rPr lang="en-GB" sz="2400" dirty="0"/>
              <a:t>2048x1536: 8 </a:t>
            </a:r>
            <a:r>
              <a:rPr lang="en-GB" sz="2400" dirty="0" err="1"/>
              <a:t>kfps</a:t>
            </a:r>
            <a:r>
              <a:rPr lang="en-GB" sz="2400" dirty="0"/>
              <a:t> </a:t>
            </a:r>
            <a:r>
              <a:rPr lang="en-GB" sz="2400" dirty="0">
                <a:sym typeface="Wingdings"/>
              </a:rPr>
              <a:t> 26 </a:t>
            </a:r>
            <a:r>
              <a:rPr lang="en-GB" sz="2400" dirty="0" err="1">
                <a:sym typeface="Wingdings"/>
              </a:rPr>
              <a:t>Gpix</a:t>
            </a:r>
            <a:r>
              <a:rPr lang="en-GB" sz="2400" dirty="0">
                <a:sym typeface="Wingdings"/>
              </a:rPr>
              <a:t>/sec</a:t>
            </a:r>
            <a:endParaRPr lang="en-GB" sz="2400" dirty="0"/>
          </a:p>
          <a:p>
            <a:pPr lvl="1"/>
            <a:r>
              <a:rPr lang="en-GB" sz="2400" dirty="0"/>
              <a:t>510x19: 1000 </a:t>
            </a:r>
            <a:r>
              <a:rPr lang="en-GB" sz="2400" dirty="0" err="1"/>
              <a:t>kfps</a:t>
            </a:r>
            <a:r>
              <a:rPr lang="en-GB" sz="2400" dirty="0"/>
              <a:t> </a:t>
            </a:r>
            <a:r>
              <a:rPr lang="en-GB" sz="2400" dirty="0">
                <a:sym typeface="Wingdings"/>
              </a:rPr>
              <a:t> 10 </a:t>
            </a:r>
            <a:r>
              <a:rPr lang="en-GB" sz="2400" dirty="0" err="1">
                <a:sym typeface="Wingdings"/>
              </a:rPr>
              <a:t>Gpix</a:t>
            </a:r>
            <a:r>
              <a:rPr lang="en-GB" sz="2400" dirty="0">
                <a:sym typeface="Wingdings"/>
              </a:rPr>
              <a:t>/sec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504" y="6093296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ym typeface="Wingdings"/>
              </a:rPr>
              <a:t>BUT: Not fast enough! 1000 </a:t>
            </a:r>
            <a:r>
              <a:rPr lang="en-GB" sz="3200" dirty="0" err="1">
                <a:sym typeface="Wingdings"/>
              </a:rPr>
              <a:t>nsec</a:t>
            </a:r>
            <a:r>
              <a:rPr lang="en-GB" sz="3200" dirty="0">
                <a:sym typeface="Wingdings"/>
              </a:rPr>
              <a:t>  1 </a:t>
            </a:r>
            <a:r>
              <a:rPr lang="en-GB" sz="3200" dirty="0" err="1">
                <a:sym typeface="Wingdings"/>
              </a:rPr>
              <a:t>nsec</a:t>
            </a:r>
            <a:r>
              <a:rPr lang="en-GB" sz="3200" dirty="0">
                <a:sym typeface="Wingding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88231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28453" y="116632"/>
            <a:ext cx="8928992" cy="1143000"/>
          </a:xfrm>
        </p:spPr>
        <p:txBody>
          <a:bodyPr/>
          <a:lstStyle/>
          <a:p>
            <a:r>
              <a:rPr lang="en-US" dirty="0"/>
              <a:t>Normally signal is integrated in a slice of time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1560" y="1556792"/>
            <a:ext cx="8243887" cy="3671888"/>
            <a:chOff x="684213" y="1412875"/>
            <a:chExt cx="8243887" cy="3671888"/>
          </a:xfrm>
        </p:grpSpPr>
        <p:sp>
          <p:nvSpPr>
            <p:cNvPr id="17412" name="Rectangle 12"/>
            <p:cNvSpPr>
              <a:spLocks noChangeArrowheads="1"/>
            </p:cNvSpPr>
            <p:nvPr/>
          </p:nvSpPr>
          <p:spPr bwMode="auto">
            <a:xfrm>
              <a:off x="1547664" y="4005263"/>
              <a:ext cx="6552728" cy="10795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413" name="Line 13"/>
            <p:cNvSpPr>
              <a:spLocks noChangeShapeType="1"/>
            </p:cNvSpPr>
            <p:nvPr/>
          </p:nvSpPr>
          <p:spPr bwMode="auto">
            <a:xfrm>
              <a:off x="684213" y="1628775"/>
              <a:ext cx="777557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4" name="Line 14"/>
            <p:cNvSpPr>
              <a:spLocks noChangeShapeType="1"/>
            </p:cNvSpPr>
            <p:nvPr/>
          </p:nvSpPr>
          <p:spPr bwMode="auto">
            <a:xfrm>
              <a:off x="1403350" y="1412875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5" name="Line 15"/>
            <p:cNvSpPr>
              <a:spLocks noChangeShapeType="1"/>
            </p:cNvSpPr>
            <p:nvPr/>
          </p:nvSpPr>
          <p:spPr bwMode="auto">
            <a:xfrm>
              <a:off x="2268538" y="1412875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6" name="Line 16"/>
            <p:cNvSpPr>
              <a:spLocks noChangeShapeType="1"/>
            </p:cNvSpPr>
            <p:nvPr/>
          </p:nvSpPr>
          <p:spPr bwMode="auto">
            <a:xfrm>
              <a:off x="3203575" y="1412875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7" name="Line 17"/>
            <p:cNvSpPr>
              <a:spLocks noChangeShapeType="1"/>
            </p:cNvSpPr>
            <p:nvPr/>
          </p:nvSpPr>
          <p:spPr bwMode="auto">
            <a:xfrm>
              <a:off x="4140200" y="1412875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8" name="Line 18"/>
            <p:cNvSpPr>
              <a:spLocks noChangeShapeType="1"/>
            </p:cNvSpPr>
            <p:nvPr/>
          </p:nvSpPr>
          <p:spPr bwMode="auto">
            <a:xfrm>
              <a:off x="5076825" y="1412875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9" name="Line 19"/>
            <p:cNvSpPr>
              <a:spLocks noChangeShapeType="1"/>
            </p:cNvSpPr>
            <p:nvPr/>
          </p:nvSpPr>
          <p:spPr bwMode="auto">
            <a:xfrm>
              <a:off x="6011863" y="1412875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0" name="Line 20"/>
            <p:cNvSpPr>
              <a:spLocks noChangeShapeType="1"/>
            </p:cNvSpPr>
            <p:nvPr/>
          </p:nvSpPr>
          <p:spPr bwMode="auto">
            <a:xfrm>
              <a:off x="6877050" y="1412875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1" name="Line 21"/>
            <p:cNvSpPr>
              <a:spLocks noChangeShapeType="1"/>
            </p:cNvSpPr>
            <p:nvPr/>
          </p:nvSpPr>
          <p:spPr bwMode="auto">
            <a:xfrm>
              <a:off x="7740650" y="1412875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2" name="Line 22"/>
            <p:cNvSpPr>
              <a:spLocks noChangeShapeType="1"/>
            </p:cNvSpPr>
            <p:nvPr/>
          </p:nvSpPr>
          <p:spPr bwMode="auto">
            <a:xfrm>
              <a:off x="4140200" y="2133600"/>
              <a:ext cx="863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3" name="Text Box 23"/>
            <p:cNvSpPr txBox="1">
              <a:spLocks noChangeArrowheads="1"/>
            </p:cNvSpPr>
            <p:nvPr/>
          </p:nvSpPr>
          <p:spPr bwMode="auto">
            <a:xfrm>
              <a:off x="4062443" y="2480023"/>
              <a:ext cx="105349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sz="2000" b="1" dirty="0"/>
                <a:t>1 </a:t>
              </a:r>
              <a:r>
                <a:rPr lang="en-GB" sz="2000" b="1" dirty="0" err="1"/>
                <a:t>msec</a:t>
              </a:r>
              <a:endParaRPr lang="en-US" sz="2000" b="1" dirty="0"/>
            </a:p>
          </p:txBody>
        </p:sp>
        <p:sp>
          <p:nvSpPr>
            <p:cNvPr id="17424" name="Line 24"/>
            <p:cNvSpPr>
              <a:spLocks noChangeShapeType="1"/>
            </p:cNvSpPr>
            <p:nvPr/>
          </p:nvSpPr>
          <p:spPr bwMode="auto">
            <a:xfrm flipH="1">
              <a:off x="1476375" y="1700213"/>
              <a:ext cx="2592388" cy="28813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5" name="Line 25"/>
            <p:cNvSpPr>
              <a:spLocks noChangeShapeType="1"/>
            </p:cNvSpPr>
            <p:nvPr/>
          </p:nvSpPr>
          <p:spPr bwMode="auto">
            <a:xfrm>
              <a:off x="5076825" y="1628775"/>
              <a:ext cx="3095625" cy="3024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6" name="Line 26"/>
            <p:cNvSpPr>
              <a:spLocks noChangeShapeType="1"/>
            </p:cNvSpPr>
            <p:nvPr/>
          </p:nvSpPr>
          <p:spPr bwMode="auto">
            <a:xfrm>
              <a:off x="1152525" y="4581525"/>
              <a:ext cx="777557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876678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/>
              <a:t>Can achieve faster imaging (ex. by gating)</a:t>
            </a:r>
            <a:endParaRPr lang="en-US" dirty="0"/>
          </a:p>
        </p:txBody>
      </p:sp>
      <p:sp>
        <p:nvSpPr>
          <p:cNvPr id="1741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0" y="5087438"/>
            <a:ext cx="9108505" cy="1364041"/>
          </a:xfrm>
        </p:spPr>
        <p:txBody>
          <a:bodyPr/>
          <a:lstStyle/>
          <a:p>
            <a:pPr eaLnBrk="1" hangingPunct="1"/>
            <a:r>
              <a:rPr lang="en-GB" sz="2400" dirty="0"/>
              <a:t>Smaller time window = Less signal = Lower occupancy  </a:t>
            </a:r>
          </a:p>
          <a:p>
            <a:pPr marL="0" indent="0" eaLnBrk="1" hangingPunct="1">
              <a:buNone/>
            </a:pPr>
            <a:r>
              <a:rPr lang="en-GB" sz="2400" dirty="0">
                <a:sym typeface="Wingdings" pitchFamily="2" charset="2"/>
              </a:rPr>
              <a:t> u</a:t>
            </a:r>
            <a:r>
              <a:rPr lang="en-GB" sz="2400" dirty="0"/>
              <a:t>ltimately resolve single photons</a:t>
            </a:r>
          </a:p>
          <a:p>
            <a:pPr eaLnBrk="1" hangingPunct="1"/>
            <a:r>
              <a:rPr lang="en-GB" sz="2400" dirty="0"/>
              <a:t>Need to deal with huge data volumes </a:t>
            </a:r>
            <a:r>
              <a:rPr lang="en-GB" sz="2400" dirty="0">
                <a:sym typeface="Wingdings" pitchFamily="2" charset="2"/>
              </a:rPr>
              <a:t> sparse readout</a:t>
            </a:r>
          </a:p>
          <a:p>
            <a:pPr lvl="1" eaLnBrk="1" hangingPunct="1"/>
            <a:r>
              <a:rPr lang="en-GB" sz="2000" dirty="0">
                <a:sym typeface="Wingdings" pitchFamily="2" charset="2"/>
              </a:rPr>
              <a:t>Keeping back-end rate the same ~ 10Gb/s</a:t>
            </a:r>
            <a:endParaRPr lang="en-GB" sz="20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55FA7D-1ACB-9E45-AC6B-4AD3F4DFCAB0}"/>
              </a:ext>
            </a:extLst>
          </p:cNvPr>
          <p:cNvGrpSpPr/>
          <p:nvPr/>
        </p:nvGrpSpPr>
        <p:grpSpPr>
          <a:xfrm>
            <a:off x="611560" y="1556792"/>
            <a:ext cx="8243887" cy="3671888"/>
            <a:chOff x="684213" y="1412875"/>
            <a:chExt cx="8243887" cy="3671888"/>
          </a:xfrm>
        </p:grpSpPr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CD7BF435-D7B5-6F41-8482-6D1D7B7C2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2612" y="4077171"/>
              <a:ext cx="180033" cy="10075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Line 13">
              <a:extLst>
                <a:ext uri="{FF2B5EF4-FFF2-40B4-BE49-F238E27FC236}">
                  <a16:creationId xmlns:a16="http://schemas.microsoft.com/office/drawing/2014/main" id="{4C4BB986-6581-414A-B660-5436C2E08F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4213" y="1628775"/>
              <a:ext cx="777557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Line 14">
              <a:extLst>
                <a:ext uri="{FF2B5EF4-FFF2-40B4-BE49-F238E27FC236}">
                  <a16:creationId xmlns:a16="http://schemas.microsoft.com/office/drawing/2014/main" id="{DD521E71-2556-8E41-9578-85C0A01319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3350" y="1412875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Line 15">
              <a:extLst>
                <a:ext uri="{FF2B5EF4-FFF2-40B4-BE49-F238E27FC236}">
                  <a16:creationId xmlns:a16="http://schemas.microsoft.com/office/drawing/2014/main" id="{B974BE64-454B-A745-A2F8-0919230C1F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8538" y="1412875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Line 16">
              <a:extLst>
                <a:ext uri="{FF2B5EF4-FFF2-40B4-BE49-F238E27FC236}">
                  <a16:creationId xmlns:a16="http://schemas.microsoft.com/office/drawing/2014/main" id="{3E694119-3721-0F44-8DBB-266C9D8EE5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3575" y="1412875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Line 17">
              <a:extLst>
                <a:ext uri="{FF2B5EF4-FFF2-40B4-BE49-F238E27FC236}">
                  <a16:creationId xmlns:a16="http://schemas.microsoft.com/office/drawing/2014/main" id="{92B3D813-810F-2B42-874C-9EB86ABD87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0200" y="1412875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Line 18">
              <a:extLst>
                <a:ext uri="{FF2B5EF4-FFF2-40B4-BE49-F238E27FC236}">
                  <a16:creationId xmlns:a16="http://schemas.microsoft.com/office/drawing/2014/main" id="{ED3D0CAD-1E0C-A04C-B31C-BD7A36CA42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6825" y="1412875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Line 19">
              <a:extLst>
                <a:ext uri="{FF2B5EF4-FFF2-40B4-BE49-F238E27FC236}">
                  <a16:creationId xmlns:a16="http://schemas.microsoft.com/office/drawing/2014/main" id="{656E6F69-A48E-C840-975F-6CD295BE89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1863" y="1412875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20">
              <a:extLst>
                <a:ext uri="{FF2B5EF4-FFF2-40B4-BE49-F238E27FC236}">
                  <a16:creationId xmlns:a16="http://schemas.microsoft.com/office/drawing/2014/main" id="{99265F6C-AA3D-F549-BEF6-0613580772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7050" y="1412875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Line 21">
              <a:extLst>
                <a:ext uri="{FF2B5EF4-FFF2-40B4-BE49-F238E27FC236}">
                  <a16:creationId xmlns:a16="http://schemas.microsoft.com/office/drawing/2014/main" id="{3DECE9AB-C504-F64D-B1B8-40661E8EBD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40650" y="1412875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22">
              <a:extLst>
                <a:ext uri="{FF2B5EF4-FFF2-40B4-BE49-F238E27FC236}">
                  <a16:creationId xmlns:a16="http://schemas.microsoft.com/office/drawing/2014/main" id="{70CEDF03-3C77-D242-AE59-144D41BAD8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0200" y="2133600"/>
              <a:ext cx="863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Text Box 23">
              <a:extLst>
                <a:ext uri="{FF2B5EF4-FFF2-40B4-BE49-F238E27FC236}">
                  <a16:creationId xmlns:a16="http://schemas.microsoft.com/office/drawing/2014/main" id="{DD6606D3-FE3B-384F-AB2D-261E85B0FC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5612" y="2488582"/>
              <a:ext cx="69762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sz="2000" b="1" dirty="0"/>
                <a:t>1 ns</a:t>
              </a:r>
              <a:endParaRPr lang="en-US" sz="2000" b="1" dirty="0"/>
            </a:p>
          </p:txBody>
        </p:sp>
        <p:sp>
          <p:nvSpPr>
            <p:cNvPr id="48" name="Line 24">
              <a:extLst>
                <a:ext uri="{FF2B5EF4-FFF2-40B4-BE49-F238E27FC236}">
                  <a16:creationId xmlns:a16="http://schemas.microsoft.com/office/drawing/2014/main" id="{0316FD9B-731D-DF45-A17C-38210F2629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8611" y="1844675"/>
              <a:ext cx="253999" cy="22324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Line 25">
              <a:extLst>
                <a:ext uri="{FF2B5EF4-FFF2-40B4-BE49-F238E27FC236}">
                  <a16:creationId xmlns:a16="http://schemas.microsoft.com/office/drawing/2014/main" id="{867371D8-719B-1D44-9938-3A27ABBDCF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72646" y="1844675"/>
              <a:ext cx="504179" cy="22324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Line 26">
              <a:extLst>
                <a:ext uri="{FF2B5EF4-FFF2-40B4-BE49-F238E27FC236}">
                  <a16:creationId xmlns:a16="http://schemas.microsoft.com/office/drawing/2014/main" id="{9BCDC8CA-8FA4-5841-9762-415CB9D7E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525" y="4581525"/>
              <a:ext cx="777557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8294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15467"/>
            <a:ext cx="8229600" cy="1143000"/>
          </a:xfrm>
        </p:spPr>
        <p:txBody>
          <a:bodyPr/>
          <a:lstStyle/>
          <a:p>
            <a:r>
              <a:rPr lang="en-GB" sz="3200" dirty="0"/>
              <a:t>Charged Coupled Device: CCD</a:t>
            </a:r>
          </a:p>
        </p:txBody>
      </p:sp>
      <p:sp>
        <p:nvSpPr>
          <p:cNvPr id="1049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4744"/>
            <a:ext cx="8748464" cy="1222375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CCDs invented in 1970 – widely used in cameras and telescopes</a:t>
            </a:r>
            <a:endParaRPr lang="en-GB" dirty="0">
              <a:solidFill>
                <a:schemeClr val="accent2"/>
              </a:solidFill>
            </a:endParaRPr>
          </a:p>
          <a:p>
            <a:r>
              <a:rPr lang="en-US" b="0" dirty="0">
                <a:solidFill>
                  <a:schemeClr val="accent2"/>
                </a:solidFill>
              </a:rPr>
              <a:t>2009 Nobel prize - Boyle and Smith</a:t>
            </a:r>
            <a:endParaRPr lang="en-GB" b="0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284984"/>
            <a:ext cx="6039768" cy="31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540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759" y="63922"/>
            <a:ext cx="8459788" cy="1143000"/>
          </a:xfrm>
        </p:spPr>
        <p:txBody>
          <a:bodyPr/>
          <a:lstStyle/>
          <a:p>
            <a:pPr eaLnBrk="1" hangingPunct="1"/>
            <a:r>
              <a:rPr lang="en-GB" sz="4900" b="0" dirty="0"/>
              <a:t>Imaging with photon counting</a:t>
            </a:r>
            <a:endParaRPr lang="en-US" sz="4900" dirty="0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476375" y="1052513"/>
            <a:ext cx="2039938" cy="6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GB" sz="2600"/>
              <a:t>Single frame</a:t>
            </a:r>
            <a:endParaRPr lang="en-US" sz="3000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910263" y="1066800"/>
            <a:ext cx="2667000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GB" sz="2600"/>
              <a:t>Integrated image</a:t>
            </a:r>
            <a:endParaRPr lang="en-US" sz="2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614260"/>
            <a:ext cx="3972855" cy="36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199" y="1674813"/>
            <a:ext cx="3767288" cy="3666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763C8F-0B78-AE4F-BA3B-3CE387807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003" y="5379268"/>
            <a:ext cx="5980336" cy="854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B65224-24B9-EE42-A7E0-A4D9DADC4A07}"/>
              </a:ext>
            </a:extLst>
          </p:cNvPr>
          <p:cNvSpPr txBox="1"/>
          <p:nvPr/>
        </p:nvSpPr>
        <p:spPr>
          <a:xfrm>
            <a:off x="12415" y="623360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Many parallels with particle detectors and x-ray imaging</a:t>
            </a:r>
          </a:p>
        </p:txBody>
      </p:sp>
    </p:spTree>
    <p:extLst>
      <p:ext uri="{BB962C8B-B14F-4D97-AF65-F5344CB8AC3E}">
        <p14:creationId xmlns:p14="http://schemas.microsoft.com/office/powerpoint/2010/main" val="36917107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“New” Approach to Optical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/>
          <a:lstStyle/>
          <a:p>
            <a:pPr lvl="0"/>
            <a:r>
              <a:rPr lang="en-US" sz="2400" dirty="0"/>
              <a:t>Detect and time stamp photons, one by one, using </a:t>
            </a:r>
            <a:r>
              <a:rPr lang="en-US" sz="2400" b="1" dirty="0"/>
              <a:t>intelligent pixels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/>
              <a:t>Accumulate statistics for images, also for more complex analysis (coincidences, correlations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lvl="0"/>
            <a:endParaRPr lang="en-US" sz="2400" dirty="0"/>
          </a:p>
          <a:p>
            <a:r>
              <a:rPr lang="en-US" sz="2400" dirty="0"/>
              <a:t>Depart from the frame-by-frame imaging and move to continuous stream of time stamped single photons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</a:rPr>
              <a:t>Tpx3Cam: time-stamp 10 MHz flux of photons with 1 ns precision</a:t>
            </a:r>
          </a:p>
        </p:txBody>
      </p:sp>
    </p:spTree>
    <p:extLst>
      <p:ext uri="{BB962C8B-B14F-4D97-AF65-F5344CB8AC3E}">
        <p14:creationId xmlns:p14="http://schemas.microsoft.com/office/powerpoint/2010/main" val="107384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window optical sensors</a:t>
            </a:r>
          </a:p>
        </p:txBody>
      </p:sp>
      <p:pic>
        <p:nvPicPr>
          <p:cNvPr id="5" name="Picture 2" descr="C:\Users\gpelegrini\Documents\pc\Pixel_detectors\run_7343(BNL)\foto_finali\run7827-etp24\run7827-ob3-etp24-dor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65" y="1434473"/>
            <a:ext cx="5960107" cy="4469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256" y="6309787"/>
            <a:ext cx="819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Developed at BNL, surface preparation inspired by astronomical CCDs (LSST)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DA2EBC-6CD2-E640-BF17-347B4DEF6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340768"/>
            <a:ext cx="3865312" cy="3081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7D76F7-F8AA-FB41-A01C-BEE8283D685C}"/>
              </a:ext>
            </a:extLst>
          </p:cNvPr>
          <p:cNvSpPr txBox="1"/>
          <p:nvPr/>
        </p:nvSpPr>
        <p:spPr>
          <a:xfrm>
            <a:off x="6660232" y="4725144"/>
            <a:ext cx="10567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High QE</a:t>
            </a:r>
          </a:p>
        </p:txBody>
      </p:sp>
    </p:spTree>
    <p:extLst>
      <p:ext uri="{BB962C8B-B14F-4D97-AF65-F5344CB8AC3E}">
        <p14:creationId xmlns:p14="http://schemas.microsoft.com/office/powerpoint/2010/main" val="12957423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64613" cy="1143000"/>
          </a:xfrm>
        </p:spPr>
        <p:txBody>
          <a:bodyPr/>
          <a:lstStyle/>
          <a:p>
            <a:pPr eaLnBrk="1" hangingPunct="1"/>
            <a:r>
              <a:rPr lang="en-GB" dirty="0"/>
              <a:t>Timepix3 Camera 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716016" cy="3024336"/>
          </a:xfrm>
        </p:spPr>
        <p:txBody>
          <a:bodyPr/>
          <a:lstStyle/>
          <a:p>
            <a:pPr eaLnBrk="1" hangingPunct="1"/>
            <a:r>
              <a:rPr lang="en-GB" sz="2000" dirty="0"/>
              <a:t>Camera = sensor + ASIC + readout</a:t>
            </a:r>
          </a:p>
          <a:p>
            <a:pPr eaLnBrk="1" hangingPunct="1"/>
            <a:r>
              <a:rPr lang="en-GB" sz="2000" dirty="0"/>
              <a:t>Timepix3 ASIC: spin-out of R&amp;D for LHC at CERN</a:t>
            </a:r>
          </a:p>
          <a:p>
            <a:pPr eaLnBrk="1" hangingPunct="1"/>
            <a:endParaRPr lang="en-GB" sz="2000" dirty="0"/>
          </a:p>
          <a:p>
            <a:pPr eaLnBrk="1" hangingPunct="1"/>
            <a:r>
              <a:rPr lang="en-GB" sz="2000" dirty="0"/>
              <a:t>256 x 256 array, 55 x 55 micron pixel</a:t>
            </a:r>
          </a:p>
          <a:p>
            <a:pPr lvl="1" eaLnBrk="1" hangingPunct="1"/>
            <a:r>
              <a:rPr lang="en-GB" sz="2000" dirty="0"/>
              <a:t>14 mm x 14 mm active area</a:t>
            </a:r>
          </a:p>
          <a:p>
            <a:pPr marL="57150" indent="0" eaLnBrk="1" hangingPunct="1">
              <a:buNone/>
            </a:pPr>
            <a:endParaRPr lang="en-GB" sz="2800" dirty="0"/>
          </a:p>
          <a:p>
            <a:r>
              <a:rPr lang="en-US" sz="2000" dirty="0"/>
              <a:t>1.5 ns timing resolution</a:t>
            </a:r>
          </a:p>
          <a:p>
            <a:r>
              <a:rPr lang="en-US" sz="2000" dirty="0"/>
              <a:t>Data-driven readout,                       80 </a:t>
            </a:r>
            <a:r>
              <a:rPr lang="en-US" sz="2000" dirty="0" err="1"/>
              <a:t>Mpix</a:t>
            </a:r>
            <a:r>
              <a:rPr lang="en-US" sz="2000" dirty="0"/>
              <a:t>/sec, no deadtime</a:t>
            </a:r>
          </a:p>
          <a:p>
            <a:endParaRPr lang="en-US" sz="2000" dirty="0"/>
          </a:p>
          <a:p>
            <a:r>
              <a:rPr lang="en-US" sz="2000" dirty="0"/>
              <a:t>each pixel measures time and flux</a:t>
            </a:r>
          </a:p>
          <a:p>
            <a:pPr marL="0" indent="0" eaLnBrk="1" hangingPunct="1">
              <a:buNone/>
            </a:pPr>
            <a:endParaRPr lang="en-GB" sz="1000" dirty="0"/>
          </a:p>
          <a:p>
            <a:pPr marL="457200" lvl="1" indent="0" eaLnBrk="1" hangingPunct="1">
              <a:buNone/>
            </a:pPr>
            <a:endParaRPr lang="en-GB" sz="2000" dirty="0"/>
          </a:p>
          <a:p>
            <a:pPr marL="457200" lvl="1" indent="0" eaLnBrk="1" hangingPunct="1">
              <a:buNone/>
            </a:pPr>
            <a:r>
              <a:rPr lang="en-GB" sz="2000" dirty="0" err="1"/>
              <a:t>arxiv</a:t>
            </a:r>
            <a:r>
              <a:rPr lang="en-GB" sz="2000" dirty="0"/>
              <a:t>: 1707.06253</a:t>
            </a:r>
          </a:p>
          <a:p>
            <a:pPr marL="457200" lvl="1" indent="0" eaLnBrk="1" hangingPunct="1">
              <a:buNone/>
            </a:pPr>
            <a:r>
              <a:rPr lang="en-GB" sz="2000" dirty="0"/>
              <a:t>	   1902.01357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AE2D3-AF3A-DB4F-A1FF-90BEF4185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816" y="1149923"/>
            <a:ext cx="4115860" cy="3054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F91B3D-C3E4-9748-A807-D94144383A56}"/>
              </a:ext>
            </a:extLst>
          </p:cNvPr>
          <p:cNvSpPr txBox="1"/>
          <p:nvPr/>
        </p:nvSpPr>
        <p:spPr>
          <a:xfrm>
            <a:off x="4990651" y="4581128"/>
            <a:ext cx="34697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Sensor is bump-bonded to chip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Use existing x-ray readouts: </a:t>
            </a:r>
          </a:p>
          <a:p>
            <a:pPr algn="ctr"/>
            <a:r>
              <a:rPr lang="en-US" dirty="0"/>
              <a:t>SPIDR (</a:t>
            </a:r>
            <a:r>
              <a:rPr lang="en-US" dirty="0" err="1"/>
              <a:t>Nikhef</a:t>
            </a:r>
            <a:r>
              <a:rPr lang="en-US" dirty="0"/>
              <a:t>, ASI)</a:t>
            </a:r>
          </a:p>
          <a:p>
            <a:pPr algn="ctr"/>
            <a:r>
              <a:rPr lang="en-US" dirty="0" err="1"/>
              <a:t>www.amscins.com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0807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EAD755E5-5F4E-B841-A704-06CBFACC8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06" y="3283629"/>
            <a:ext cx="5184576" cy="3454279"/>
          </a:xfrm>
          <a:prstGeom prst="rect">
            <a:avLst/>
          </a:prstGeom>
        </p:spPr>
      </p:pic>
      <p:pic>
        <p:nvPicPr>
          <p:cNvPr id="2" name="Picture 1" descr="PastedGraphic-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994181"/>
            <a:ext cx="2654335" cy="3595976"/>
          </a:xfrm>
          <a:prstGeom prst="rect">
            <a:avLst/>
          </a:prstGeom>
        </p:spPr>
      </p:pic>
      <p:sp>
        <p:nvSpPr>
          <p:cNvPr id="190467" name="Rectangle 3"/>
          <p:cNvSpPr>
            <a:spLocks noGrp="1" noChangeArrowheads="1"/>
          </p:cNvSpPr>
          <p:nvPr>
            <p:ph type="title"/>
          </p:nvPr>
        </p:nvSpPr>
        <p:spPr>
          <a:xfrm>
            <a:off x="-17512" y="59654"/>
            <a:ext cx="9144000" cy="757237"/>
          </a:xfrm>
        </p:spPr>
        <p:txBody>
          <a:bodyPr>
            <a:normAutofit fontScale="90000"/>
          </a:bodyPr>
          <a:lstStyle/>
          <a:p>
            <a:r>
              <a:rPr lang="en-GB" dirty="0"/>
              <a:t>Single Photons: Image Intensifier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90364" y="1101718"/>
            <a:ext cx="3709468" cy="1881401"/>
            <a:chOff x="323528" y="4653136"/>
            <a:chExt cx="3709468" cy="1881401"/>
          </a:xfrm>
        </p:grpSpPr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>
              <a:off x="2196258" y="4725342"/>
              <a:ext cx="144463" cy="13684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2412158" y="4725342"/>
              <a:ext cx="71438" cy="1368425"/>
            </a:xfrm>
            <a:prstGeom prst="rect">
              <a:avLst/>
            </a:prstGeom>
            <a:solidFill>
              <a:srgbClr val="66FF33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 flipH="1">
              <a:off x="3131296" y="4941242"/>
              <a:ext cx="73025" cy="865187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1546970" y="6165205"/>
              <a:ext cx="191597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latin typeface="Times New Roman" pitchFamily="18" charset="0"/>
                </a:rPr>
                <a:t>MCP  Scintillator</a:t>
              </a:r>
              <a:endParaRPr lang="en-GB" b="1" dirty="0">
                <a:latin typeface="Times New Roman" pitchFamily="18" charset="0"/>
              </a:endParaRPr>
            </a:p>
          </p:txBody>
        </p:sp>
        <p:sp>
          <p:nvSpPr>
            <p:cNvPr id="35" name="Rectangle 12"/>
            <p:cNvSpPr>
              <a:spLocks noChangeArrowheads="1"/>
            </p:cNvSpPr>
            <p:nvPr/>
          </p:nvSpPr>
          <p:spPr bwMode="auto">
            <a:xfrm>
              <a:off x="2699495" y="5733405"/>
              <a:ext cx="1333501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imes New Roman" pitchFamily="18" charset="0"/>
                </a:rPr>
                <a:t>pixel sensor</a:t>
              </a:r>
              <a:endParaRPr lang="en-GB" b="1">
                <a:latin typeface="Times New Roman" pitchFamily="18" charset="0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1835696" y="4653136"/>
              <a:ext cx="7920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835696" y="6165304"/>
              <a:ext cx="7920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2627784" y="4653136"/>
              <a:ext cx="0" cy="1512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835696" y="4653136"/>
              <a:ext cx="0" cy="1512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9"/>
            <p:cNvSpPr>
              <a:spLocks noChangeArrowheads="1"/>
            </p:cNvSpPr>
            <p:nvPr/>
          </p:nvSpPr>
          <p:spPr bwMode="auto">
            <a:xfrm>
              <a:off x="323528" y="4797152"/>
              <a:ext cx="159535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err="1">
                  <a:latin typeface="Times New Roman" pitchFamily="18" charset="0"/>
                </a:rPr>
                <a:t>PhotoCathode</a:t>
              </a:r>
              <a:endParaRPr lang="en-GB" b="1" dirty="0">
                <a:latin typeface="Times New Roman" pitchFamily="18" charset="0"/>
              </a:endParaRPr>
            </a:p>
          </p:txBody>
        </p:sp>
      </p:grpSp>
      <p:sp>
        <p:nvSpPr>
          <p:cNvPr id="65" name="Line 11"/>
          <p:cNvSpPr>
            <a:spLocks noChangeShapeType="1"/>
          </p:cNvSpPr>
          <p:nvPr/>
        </p:nvSpPr>
        <p:spPr bwMode="auto">
          <a:xfrm flipV="1">
            <a:off x="1611138" y="1916832"/>
            <a:ext cx="79139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885606" y="4405491"/>
            <a:ext cx="2979601" cy="369332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Image intensifier (</a:t>
            </a:r>
            <a:r>
              <a:rPr lang="en-US" dirty="0" err="1"/>
              <a:t>Photonis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82049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4E194-169E-3241-BB30-F7B81122B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-243408"/>
            <a:ext cx="8229600" cy="1143000"/>
          </a:xfrm>
        </p:spPr>
        <p:txBody>
          <a:bodyPr/>
          <a:lstStyle/>
          <a:p>
            <a:r>
              <a:rPr lang="en-US" dirty="0"/>
              <a:t>Single Photons in Tpx3Cam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45B56D-A9B4-3D42-B043-D0854B673A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394" y="675274"/>
            <a:ext cx="3466650" cy="3199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F6D148-BA18-6A47-AF4C-B9E370EA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700808"/>
            <a:ext cx="4105119" cy="3789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D2414A-3D63-5E40-869A-53C67DDFCB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451" y="3682614"/>
            <a:ext cx="3444593" cy="31793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679819-6F9A-C645-8F85-ADCBCE41FD9A}"/>
              </a:ext>
            </a:extLst>
          </p:cNvPr>
          <p:cNvSpPr txBox="1"/>
          <p:nvPr/>
        </p:nvSpPr>
        <p:spPr>
          <a:xfrm>
            <a:off x="539552" y="5949280"/>
            <a:ext cx="3833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Tpx3Cam + intensifier by </a:t>
            </a:r>
            <a:r>
              <a:rPr lang="en-US" dirty="0" err="1"/>
              <a:t>Photonis</a:t>
            </a:r>
            <a:r>
              <a:rPr lang="en-US" dirty="0"/>
              <a:t>  </a:t>
            </a:r>
          </a:p>
          <a:p>
            <a:pPr algn="ctr"/>
            <a:r>
              <a:rPr lang="en-US" dirty="0"/>
              <a:t>data taken by J. Long (ASI)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CB81A-F96C-714D-916E-10A70C8E28EE}"/>
              </a:ext>
            </a:extLst>
          </p:cNvPr>
          <p:cNvSpPr txBox="1"/>
          <p:nvPr/>
        </p:nvSpPr>
        <p:spPr>
          <a:xfrm>
            <a:off x="1259632" y="1052736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ms</a:t>
            </a:r>
            <a:r>
              <a:rPr lang="en-US" dirty="0"/>
              <a:t> slice of data</a:t>
            </a:r>
          </a:p>
          <a:p>
            <a:r>
              <a:rPr lang="en-US" dirty="0"/>
              <a:t>1.5ns time-stamping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894996-CFF2-E64F-B33B-181A7C3EDAF1}"/>
              </a:ext>
            </a:extLst>
          </p:cNvPr>
          <p:cNvSpPr txBox="1"/>
          <p:nvPr/>
        </p:nvSpPr>
        <p:spPr>
          <a:xfrm>
            <a:off x="3717665" y="4797152"/>
            <a:ext cx="65498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D1EA15-AEA7-114E-925F-7207413D172B}"/>
              </a:ext>
            </a:extLst>
          </p:cNvPr>
          <p:cNvSpPr txBox="1"/>
          <p:nvPr/>
        </p:nvSpPr>
        <p:spPr>
          <a:xfrm>
            <a:off x="7524328" y="6288695"/>
            <a:ext cx="64216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AA2EAA-AD67-5E44-BF36-CD3651491E3D}"/>
              </a:ext>
            </a:extLst>
          </p:cNvPr>
          <p:cNvSpPr txBox="1"/>
          <p:nvPr/>
        </p:nvSpPr>
        <p:spPr>
          <a:xfrm>
            <a:off x="7524328" y="3239574"/>
            <a:ext cx="64216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TOT</a:t>
            </a:r>
          </a:p>
        </p:txBody>
      </p:sp>
    </p:spTree>
    <p:extLst>
      <p:ext uri="{BB962C8B-B14F-4D97-AF65-F5344CB8AC3E}">
        <p14:creationId xmlns:p14="http://schemas.microsoft.com/office/powerpoint/2010/main" val="5983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B5B5-CD22-4347-B949-38641877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95F851-6E79-CC40-9B95-C7F45B8F0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098" y="274638"/>
            <a:ext cx="3862793" cy="3405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DAF1D4-AB56-6C49-B733-4628E13A7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71406"/>
            <a:ext cx="3730054" cy="35483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472C8-84DF-E044-A14D-E558DC4E5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3689457"/>
            <a:ext cx="1094675" cy="5760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TOA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0483C1-5406-A54E-A5CD-0CBA8ED883E1}"/>
              </a:ext>
            </a:extLst>
          </p:cNvPr>
          <p:cNvSpPr txBox="1">
            <a:spLocks/>
          </p:cNvSpPr>
          <p:nvPr/>
        </p:nvSpPr>
        <p:spPr bwMode="auto">
          <a:xfrm>
            <a:off x="6790494" y="2924944"/>
            <a:ext cx="1231414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TOT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212647-D2DE-CC48-887D-8D2A6B510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981" y="4005064"/>
            <a:ext cx="3555025" cy="2563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56818B-98C2-7F47-B548-8C44D6BDF1E5}"/>
              </a:ext>
            </a:extLst>
          </p:cNvPr>
          <p:cNvSpPr txBox="1"/>
          <p:nvPr/>
        </p:nvSpPr>
        <p:spPr>
          <a:xfrm>
            <a:off x="611560" y="4725144"/>
            <a:ext cx="38395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photon is a cluster of pixels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3D (</a:t>
            </a:r>
            <a:r>
              <a:rPr lang="en-US" dirty="0" err="1">
                <a:sym typeface="Wingdings" pitchFamily="2" charset="2"/>
              </a:rPr>
              <a:t>x,y,t</a:t>
            </a:r>
            <a:r>
              <a:rPr lang="en-US" dirty="0">
                <a:sym typeface="Wingdings" pitchFamily="2" charset="2"/>
              </a:rPr>
              <a:t>) centroiding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dirty="0">
              <a:sym typeface="Wingdings" pitchFamily="2" charset="2"/>
            </a:endParaRPr>
          </a:p>
          <a:p>
            <a:r>
              <a:rPr lang="en-US" dirty="0"/>
              <a:t>Spatial resolution:	 0.1 pixel / photon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dirty="0"/>
          </a:p>
          <a:p>
            <a:r>
              <a:rPr lang="en-US" dirty="0"/>
              <a:t>Time resolution:	 &lt; 1 ns / photon</a:t>
            </a:r>
          </a:p>
        </p:txBody>
      </p:sp>
    </p:spTree>
    <p:extLst>
      <p:ext uri="{BB962C8B-B14F-4D97-AF65-F5344CB8AC3E}">
        <p14:creationId xmlns:p14="http://schemas.microsoft.com/office/powerpoint/2010/main" val="30338841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AEC1-A7AD-884D-86F7-DE2A9ABBC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en-US" dirty="0"/>
              <a:t>Quantum Information Science: Entangled Photons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7C879-B4F5-1B43-9281-A990A50BB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634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48"/>
            <a:ext cx="8627840" cy="11180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BNL – SBU Collaboration</a:t>
            </a:r>
          </a:p>
          <a:p>
            <a:pPr marL="0" indent="0">
              <a:buNone/>
            </a:pPr>
            <a:r>
              <a:rPr lang="en-US" sz="2000" dirty="0"/>
              <a:t>(Figueroa group at SBU)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F85B4-D8FC-A54B-98EA-6BA962BC4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27" y="2492896"/>
            <a:ext cx="8105513" cy="424847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E45781-C282-C34E-8857-8F8ADF1CCD65}"/>
              </a:ext>
            </a:extLst>
          </p:cNvPr>
          <p:cNvSpPr txBox="1">
            <a:spLocks/>
          </p:cNvSpPr>
          <p:nvPr/>
        </p:nvSpPr>
        <p:spPr bwMode="auto">
          <a:xfrm>
            <a:off x="323528" y="1278248"/>
            <a:ext cx="871296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/>
              <a:t>Goals: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Development of elements of a room temperature quantum computer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Quantum network with quantum repeater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Demonstration of scalability</a:t>
            </a:r>
            <a:endParaRPr lang="en-US" sz="2400" dirty="0"/>
          </a:p>
          <a:p>
            <a:endParaRPr lang="en-US" sz="2000" kern="0" dirty="0"/>
          </a:p>
          <a:p>
            <a:pPr marL="0" indent="0">
              <a:buFontTx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600666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158152"/>
            <a:ext cx="5443629" cy="3699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91" y="-132849"/>
            <a:ext cx="8229600" cy="1143000"/>
          </a:xfrm>
        </p:spPr>
        <p:txBody>
          <a:bodyPr/>
          <a:lstStyle/>
          <a:p>
            <a:r>
              <a:rPr lang="en-US" dirty="0"/>
              <a:t>BNL-SBU quantum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7972"/>
            <a:ext cx="9144000" cy="250574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Attenuation in fibers </a:t>
            </a:r>
            <a:r>
              <a:rPr lang="en-US" dirty="0">
                <a:sym typeface="Wingdings"/>
              </a:rPr>
              <a:t> need quantum repeater to reproduce qubits</a:t>
            </a:r>
          </a:p>
          <a:p>
            <a:pPr lvl="1"/>
            <a:r>
              <a:rPr lang="en-US" sz="2900" dirty="0">
                <a:sym typeface="Wingdings"/>
              </a:rPr>
              <a:t>Simple amplification will not conserve the quantum state</a:t>
            </a:r>
          </a:p>
          <a:p>
            <a:endParaRPr lang="en-US" dirty="0"/>
          </a:p>
          <a:p>
            <a:r>
              <a:rPr lang="en-US" dirty="0"/>
              <a:t>Qubit teleportation: produce entangled photons and send them to two locations </a:t>
            </a:r>
          </a:p>
          <a:p>
            <a:r>
              <a:rPr lang="en-US" dirty="0"/>
              <a:t>Bell State Measurement (BSM) on one photon will collapse the wave function of the other one</a:t>
            </a:r>
          </a:p>
          <a:p>
            <a:pPr lvl="1"/>
            <a:r>
              <a:rPr lang="en-US" dirty="0"/>
              <a:t>Still need to communicate the measurement result via classical channel so the causality is conserved</a:t>
            </a:r>
          </a:p>
        </p:txBody>
      </p:sp>
      <p:sp>
        <p:nvSpPr>
          <p:cNvPr id="5" name="Rectangle 4"/>
          <p:cNvSpPr/>
          <p:nvPr/>
        </p:nvSpPr>
        <p:spPr>
          <a:xfrm>
            <a:off x="5690474" y="5637281"/>
            <a:ext cx="130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A.Zeilinger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21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CCD as bucket brigade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412776"/>
            <a:ext cx="455090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244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AC4228-2728-E640-8C63-6C7F53F4E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080"/>
            <a:ext cx="9144000" cy="4475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A5544E-D29A-6842-9485-854703EE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2272" y="81086"/>
            <a:ext cx="9468544" cy="1143000"/>
          </a:xfrm>
        </p:spPr>
        <p:txBody>
          <a:bodyPr/>
          <a:lstStyle/>
          <a:p>
            <a:r>
              <a:rPr lang="en-US" sz="4000" dirty="0"/>
              <a:t>Characterization of Single Photon </a:t>
            </a:r>
            <a:br>
              <a:rPr lang="en-US" sz="4000" dirty="0"/>
            </a:br>
            <a:r>
              <a:rPr lang="en-US" sz="4000" dirty="0"/>
              <a:t>Down-Conversion Source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EDBC6-EE87-2B46-8498-B67F8BFBDBB2}"/>
              </a:ext>
            </a:extLst>
          </p:cNvPr>
          <p:cNvSpPr txBox="1"/>
          <p:nvPr/>
        </p:nvSpPr>
        <p:spPr>
          <a:xfrm>
            <a:off x="7380312" y="4633507"/>
            <a:ext cx="1632732" cy="369332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Figueroa lab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F95595-925A-8F4F-9964-D4DB15088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562329"/>
            <a:ext cx="3136900" cy="1219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C4E6D9-2271-8344-B75E-F7CABC122217}"/>
              </a:ext>
            </a:extLst>
          </p:cNvPr>
          <p:cNvSpPr txBox="1"/>
          <p:nvPr/>
        </p:nvSpPr>
        <p:spPr>
          <a:xfrm>
            <a:off x="116934" y="5987263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qubit: use H, V photon polarization states </a:t>
            </a:r>
          </a:p>
        </p:txBody>
      </p:sp>
    </p:spTree>
    <p:extLst>
      <p:ext uri="{BB962C8B-B14F-4D97-AF65-F5344CB8AC3E}">
        <p14:creationId xmlns:p14="http://schemas.microsoft.com/office/powerpoint/2010/main" val="2820593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94F86F-59C6-6340-919F-8BF1F03A4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16"/>
            <a:ext cx="5122566" cy="43980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3CF33F-B0F4-5142-AB59-DFFA1BF062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3068960"/>
            <a:ext cx="5139691" cy="356462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37A794C-946B-9A41-BFFD-4D6B888B9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192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C3FE5-2D35-324A-877B-416C41875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257950"/>
            <a:ext cx="5245968" cy="33654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53FFB-496B-2449-BBCC-C82D832C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16" y="0"/>
            <a:ext cx="2913904" cy="11430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C60865-3CEC-1A40-B1A2-309AFB353A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6716" y="1143000"/>
                <a:ext cx="3581188" cy="3078088"/>
              </a:xfrm>
            </p:spPr>
            <p:txBody>
              <a:bodyPr/>
              <a:lstStyle/>
              <a:p>
                <a:r>
                  <a:rPr lang="en-US" sz="2000" dirty="0"/>
                  <a:t>Find coincidences, plot as function of two polarizations</a:t>
                </a:r>
              </a:p>
              <a:p>
                <a:r>
                  <a:rPr lang="en-US" sz="2000" dirty="0"/>
                  <a:t>Figure of merit: S-value</a:t>
                </a:r>
              </a:p>
              <a:p>
                <a:pPr lvl="1"/>
                <a:r>
                  <a:rPr lang="en-US" sz="1600" dirty="0"/>
                  <a:t>If &gt; 2: photons are entangled </a:t>
                </a:r>
              </a:p>
              <a:p>
                <a:pPr lvl="1"/>
                <a:r>
                  <a:rPr lang="en-US" sz="1600" dirty="0"/>
                  <a:t>max value: 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=2.82</m:t>
                    </m:r>
                  </m:oMath>
                </a14:m>
                <a:endParaRPr lang="en-US" sz="1600" b="0" dirty="0">
                  <a:ea typeface="Cambria Math" panose="02040503050406030204" pitchFamily="18" charset="0"/>
                </a:endParaRPr>
              </a:p>
              <a:p>
                <a:pPr marL="400050"/>
                <a:endParaRPr lang="en-US" sz="2000" dirty="0"/>
              </a:p>
              <a:p>
                <a:pPr marL="400050"/>
                <a:r>
                  <a:rPr lang="en-US" sz="2000" dirty="0"/>
                  <a:t>Measurement: </a:t>
                </a:r>
              </a:p>
              <a:p>
                <a:pPr marL="57150" indent="0">
                  <a:buNone/>
                </a:pPr>
                <a:r>
                  <a:rPr lang="en-US" sz="2000" dirty="0"/>
                  <a:t>    </a:t>
                </a:r>
                <a:r>
                  <a:rPr lang="en-US" sz="2400" b="1" dirty="0"/>
                  <a:t>S-value = 2.72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400" b="1" dirty="0"/>
                  <a:t>0.02</a:t>
                </a:r>
              </a:p>
              <a:p>
                <a:pPr marL="57150" indent="0">
                  <a:buNone/>
                </a:pPr>
                <a:endParaRPr lang="en-US" sz="2400" b="1" dirty="0"/>
              </a:p>
              <a:p>
                <a:pPr marL="57150" indent="0">
                  <a:buNone/>
                </a:pPr>
                <a:endParaRPr lang="en-US" sz="2400" b="1" dirty="0"/>
              </a:p>
              <a:p>
                <a:pPr marL="57150" indent="0">
                  <a:buNone/>
                </a:pPr>
                <a:r>
                  <a:rPr lang="en-US" sz="2400" dirty="0"/>
                  <a:t>Time resolution: 2ns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C60865-3CEC-1A40-B1A2-309AFB353A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716" y="1143000"/>
                <a:ext cx="3581188" cy="3078088"/>
              </a:xfrm>
              <a:blipFill>
                <a:blip r:embed="rId3"/>
                <a:stretch>
                  <a:fillRect l="-1413" t="-823" r="-707" b="-49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E51A3A6-3E57-5547-B860-C1403858FD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690" y="3611199"/>
            <a:ext cx="5273776" cy="3246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E36864-33DD-1646-A1AC-6E9C8A61F956}"/>
              </a:ext>
            </a:extLst>
          </p:cNvPr>
          <p:cNvSpPr txBox="1"/>
          <p:nvPr/>
        </p:nvSpPr>
        <p:spPr>
          <a:xfrm>
            <a:off x="6660232" y="1975273"/>
            <a:ext cx="2005608" cy="646331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Time difference between photons</a:t>
            </a:r>
          </a:p>
        </p:txBody>
      </p:sp>
    </p:spTree>
    <p:extLst>
      <p:ext uri="{BB962C8B-B14F-4D97-AF65-F5344CB8AC3E}">
        <p14:creationId xmlns:p14="http://schemas.microsoft.com/office/powerpoint/2010/main" val="29151974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6CD8CD-7317-C940-BB39-144D58452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074" y="969268"/>
            <a:ext cx="5825407" cy="4599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933A95-7A90-6949-8C72-19EEEAE54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76"/>
            <a:ext cx="8964488" cy="1143000"/>
          </a:xfrm>
        </p:spPr>
        <p:txBody>
          <a:bodyPr/>
          <a:lstStyle/>
          <a:p>
            <a:r>
              <a:rPr lang="en-US" dirty="0"/>
              <a:t>Spatial characterization of entanglement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66A24-C1D6-1045-93AD-FA1502509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537" y="5199701"/>
            <a:ext cx="6660232" cy="6796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C78B3E-7CA2-2845-A6B1-A32D00E3119D}"/>
              </a:ext>
            </a:extLst>
          </p:cNvPr>
          <p:cNvSpPr/>
          <p:nvPr/>
        </p:nvSpPr>
        <p:spPr>
          <a:xfrm>
            <a:off x="4644008" y="5860768"/>
            <a:ext cx="1750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Lucida Grande" panose="020B06000405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arXiv:1808.06720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C4DA29-55B6-6A46-AC91-B37DBAA82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51141"/>
            <a:ext cx="3063106" cy="26298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545C1-AB6E-654A-B728-23CD068854C8}"/>
              </a:ext>
            </a:extLst>
          </p:cNvPr>
          <p:cNvSpPr txBox="1"/>
          <p:nvPr/>
        </p:nvSpPr>
        <p:spPr>
          <a:xfrm>
            <a:off x="-39032" y="1324013"/>
            <a:ext cx="346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Measure S-value </a:t>
            </a:r>
          </a:p>
          <a:p>
            <a:pPr algn="ctr"/>
            <a:r>
              <a:rPr lang="en-US" dirty="0"/>
              <a:t>for 81 combinations of subareas</a:t>
            </a:r>
          </a:p>
        </p:txBody>
      </p:sp>
    </p:spTree>
    <p:extLst>
      <p:ext uri="{BB962C8B-B14F-4D97-AF65-F5344CB8AC3E}">
        <p14:creationId xmlns:p14="http://schemas.microsoft.com/office/powerpoint/2010/main" val="32627175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33A95-7A90-6949-8C72-19EEEAE54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76"/>
            <a:ext cx="8964488" cy="1143000"/>
          </a:xfrm>
        </p:spPr>
        <p:txBody>
          <a:bodyPr/>
          <a:lstStyle/>
          <a:p>
            <a:r>
              <a:rPr lang="en-US" dirty="0"/>
              <a:t>Scalability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FD15B8-93A9-F14E-BE5A-06DFD17E9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27" y="1412776"/>
            <a:ext cx="8450233" cy="35045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0C29C7-D1E5-9149-A360-FD3BFF0090D2}"/>
              </a:ext>
            </a:extLst>
          </p:cNvPr>
          <p:cNvSpPr txBox="1"/>
          <p:nvPr/>
        </p:nvSpPr>
        <p:spPr>
          <a:xfrm>
            <a:off x="2136977" y="968698"/>
            <a:ext cx="5622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send multiple beams (up to 16x16) to the sensor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494646-1CE2-E04F-AAC7-539F3052A8F8}"/>
              </a:ext>
            </a:extLst>
          </p:cNvPr>
          <p:cNvSpPr txBox="1"/>
          <p:nvPr/>
        </p:nvSpPr>
        <p:spPr>
          <a:xfrm>
            <a:off x="257127" y="5183999"/>
            <a:ext cx="88408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QE ~ 35% but room temperature operation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Other applications in QIS which require fast single photon imaging: OAM, ghost et al.</a:t>
            </a:r>
          </a:p>
        </p:txBody>
      </p:sp>
    </p:spTree>
    <p:extLst>
      <p:ext uri="{BB962C8B-B14F-4D97-AF65-F5344CB8AC3E}">
        <p14:creationId xmlns:p14="http://schemas.microsoft.com/office/powerpoint/2010/main" val="7289549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5EEE83-E750-0B41-9A25-4879DBD25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24744"/>
            <a:ext cx="7560839" cy="563906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8F0540-829A-4346-93EE-08B7CD526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85502"/>
            <a:ext cx="7551173" cy="93924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Characterization of entanglement for long-distance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8183F6-333E-8D47-8622-2A9A1E2273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03" y="3040001"/>
            <a:ext cx="2627784" cy="1682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E5DADA-02FA-A346-B9CC-83E33795B760}"/>
              </a:ext>
            </a:extLst>
          </p:cNvPr>
          <p:cNvSpPr txBox="1"/>
          <p:nvPr/>
        </p:nvSpPr>
        <p:spPr>
          <a:xfrm>
            <a:off x="271782" y="3184848"/>
            <a:ext cx="1240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ymbol" pitchFamily="2" charset="2"/>
              </a:rPr>
              <a:t>D</a:t>
            </a:r>
            <a:r>
              <a:rPr lang="en-US" sz="1400" dirty="0"/>
              <a:t>T = 2068 ns</a:t>
            </a:r>
          </a:p>
          <a:p>
            <a:pPr algn="ctr"/>
            <a:r>
              <a:rPr lang="en-US" sz="1400" dirty="0"/>
              <a:t>0.8 &amp; 0.3 km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6D246-4ECD-0947-AEA7-5D8A552A03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03" y="5003349"/>
            <a:ext cx="2627784" cy="1674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B17C78-D17F-1E46-B7B2-7E09DCC737DD}"/>
              </a:ext>
            </a:extLst>
          </p:cNvPr>
          <p:cNvSpPr txBox="1"/>
          <p:nvPr/>
        </p:nvSpPr>
        <p:spPr>
          <a:xfrm>
            <a:off x="2200245" y="5471411"/>
            <a:ext cx="120648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P.Stankus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D8C2BD-EDF7-A944-A0FC-A5B258634217}"/>
              </a:ext>
            </a:extLst>
          </p:cNvPr>
          <p:cNvSpPr txBox="1"/>
          <p:nvPr/>
        </p:nvSpPr>
        <p:spPr>
          <a:xfrm>
            <a:off x="2123728" y="3881482"/>
            <a:ext cx="102694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P.Svihra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4631B-7967-6D4B-8722-E38A066E96DA}"/>
              </a:ext>
            </a:extLst>
          </p:cNvPr>
          <p:cNvSpPr txBox="1"/>
          <p:nvPr/>
        </p:nvSpPr>
        <p:spPr>
          <a:xfrm>
            <a:off x="779244" y="5038021"/>
            <a:ext cx="1240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ymbol" pitchFamily="2" charset="2"/>
              </a:rPr>
              <a:t>D</a:t>
            </a:r>
            <a:r>
              <a:rPr lang="en-US" sz="1400" dirty="0"/>
              <a:t>T = ~100 ns</a:t>
            </a:r>
          </a:p>
          <a:p>
            <a:pPr algn="ctr"/>
            <a:r>
              <a:rPr lang="en-US" sz="1400" dirty="0"/>
              <a:t>~ 9 &amp; 9 km</a:t>
            </a:r>
          </a:p>
        </p:txBody>
      </p:sp>
    </p:spTree>
    <p:extLst>
      <p:ext uri="{BB962C8B-B14F-4D97-AF65-F5344CB8AC3E}">
        <p14:creationId xmlns:p14="http://schemas.microsoft.com/office/powerpoint/2010/main" val="25551746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9D6E029-C76B-CA44-BEDA-8E30B6E66FD2}"/>
              </a:ext>
            </a:extLst>
          </p:cNvPr>
          <p:cNvGrpSpPr/>
          <p:nvPr/>
        </p:nvGrpSpPr>
        <p:grpSpPr>
          <a:xfrm>
            <a:off x="27253" y="476672"/>
            <a:ext cx="6278909" cy="4718487"/>
            <a:chOff x="4798582" y="0"/>
            <a:chExt cx="7382037" cy="44150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E873C6-1B83-B046-BF14-BD79EDDB9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8582" y="0"/>
              <a:ext cx="7382037" cy="441509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FC9DB9-05AC-5748-B433-94017164C01E}"/>
                </a:ext>
              </a:extLst>
            </p:cNvPr>
            <p:cNvSpPr txBox="1"/>
            <p:nvPr/>
          </p:nvSpPr>
          <p:spPr>
            <a:xfrm>
              <a:off x="9937322" y="552201"/>
              <a:ext cx="2007387" cy="4924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White Rabbit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B765B1-057F-EF40-BDD1-66BF316EA520}"/>
                </a:ext>
              </a:extLst>
            </p:cNvPr>
            <p:cNvSpPr txBox="1"/>
            <p:nvPr/>
          </p:nvSpPr>
          <p:spPr>
            <a:xfrm>
              <a:off x="10319220" y="3155757"/>
              <a:ext cx="1579920" cy="4924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Tpx3Cam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9C88F5-59F7-3D46-A722-FB459C60F21C}"/>
                </a:ext>
              </a:extLst>
            </p:cNvPr>
            <p:cNvSpPr txBox="1"/>
            <p:nvPr/>
          </p:nvSpPr>
          <p:spPr>
            <a:xfrm>
              <a:off x="8806691" y="3525089"/>
              <a:ext cx="1562821" cy="4924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intensifier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25356F-107F-254A-A690-B8B08039B5D9}"/>
                </a:ext>
              </a:extLst>
            </p:cNvPr>
            <p:cNvSpPr txBox="1"/>
            <p:nvPr/>
          </p:nvSpPr>
          <p:spPr>
            <a:xfrm>
              <a:off x="7744909" y="3340423"/>
              <a:ext cx="1049860" cy="4924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optics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643DA0-2319-F947-B2BB-601007C6E40A}"/>
                </a:ext>
              </a:extLst>
            </p:cNvPr>
            <p:cNvSpPr txBox="1"/>
            <p:nvPr/>
          </p:nvSpPr>
          <p:spPr>
            <a:xfrm>
              <a:off x="5873958" y="2498893"/>
              <a:ext cx="2246769" cy="4924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fiber from BCF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F99EC1-17AD-4744-BD41-B42D7E7B90AB}"/>
                </a:ext>
              </a:extLst>
            </p:cNvPr>
            <p:cNvSpPr txBox="1"/>
            <p:nvPr/>
          </p:nvSpPr>
          <p:spPr>
            <a:xfrm>
              <a:off x="5505949" y="921533"/>
              <a:ext cx="1426032" cy="4924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fiber box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5393CD7-E9F4-1A49-8055-5DDE28C263E1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8269839" y="2754088"/>
              <a:ext cx="536852" cy="58633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AE2BF70-ADB0-F74A-97B4-FEE0E8B10D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2694" y="2314720"/>
              <a:ext cx="624628" cy="121036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1A6487-89F3-F847-960D-06B3365AC4D5}"/>
              </a:ext>
            </a:extLst>
          </p:cNvPr>
          <p:cNvGrpSpPr/>
          <p:nvPr/>
        </p:nvGrpSpPr>
        <p:grpSpPr>
          <a:xfrm>
            <a:off x="6461027" y="33430"/>
            <a:ext cx="2643770" cy="2257013"/>
            <a:chOff x="131137" y="1632163"/>
            <a:chExt cx="2643770" cy="225701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6ED47AE-E1D2-7642-99A6-B1C8E4540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682" y="1632163"/>
              <a:ext cx="2156225" cy="185752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DF6B84-D39E-BC4D-B4C3-CE773BC70425}"/>
                </a:ext>
              </a:extLst>
            </p:cNvPr>
            <p:cNvSpPr txBox="1"/>
            <p:nvPr/>
          </p:nvSpPr>
          <p:spPr>
            <a:xfrm>
              <a:off x="131137" y="3519844"/>
              <a:ext cx="186461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Signal from fiber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A194F28-6089-4140-B94A-D547341E9B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775" y="2631940"/>
              <a:ext cx="644183" cy="87282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BFFFEEA-301A-7349-82D4-DBC90F1E5398}"/>
                  </a:ext>
                </a:extLst>
              </p:cNvPr>
              <p:cNvSpPr/>
              <p:nvPr/>
            </p:nvSpPr>
            <p:spPr>
              <a:xfrm>
                <a:off x="1850619" y="5485662"/>
                <a:ext cx="23198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S-value = 2.41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b="1" dirty="0"/>
                  <a:t>0.06</a:t>
                </a:r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BFFFEEA-301A-7349-82D4-DBC90F1E53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619" y="5485662"/>
                <a:ext cx="2319866" cy="369332"/>
              </a:xfrm>
              <a:prstGeom prst="rect">
                <a:avLst/>
              </a:prstGeom>
              <a:blipFill>
                <a:blip r:embed="rId4"/>
                <a:stretch>
                  <a:fillRect l="-2186" t="-10345" r="-1093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FB4258A1-5EB3-9D40-9509-B233AA397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5690" y="7844781"/>
            <a:ext cx="7390845" cy="50751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A12B5C1-8777-764A-B74D-D95E672260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8371" y="7010072"/>
            <a:ext cx="6470312" cy="70443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040513-5943-FB4C-958D-74C3A1802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8090" y="7997181"/>
            <a:ext cx="7390845" cy="50751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87EDFE-8CA2-FC4C-B859-0553057DE9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0771" y="7162472"/>
            <a:ext cx="6470312" cy="70443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195CC9A-9DD9-D74F-8E27-9C597B0DD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0490" y="8149581"/>
            <a:ext cx="7390845" cy="50751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DFCD72F-A09D-3441-AF24-9FF77D089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2890" y="8301981"/>
            <a:ext cx="7390845" cy="50751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7C951C8-21E4-EE4C-8736-3530C9DA9E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0785" y="6972634"/>
            <a:ext cx="6470312" cy="70443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CE6B8E2-CF22-2B4D-BEF1-D08AFED4F1E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429" y="4252076"/>
            <a:ext cx="2419503" cy="26059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B28E334-B0B3-8C4E-B1F0-F39759B44E2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162" y="2445619"/>
            <a:ext cx="2885635" cy="196859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79132A1-8537-B44F-82A3-5E5EBDA85354}"/>
              </a:ext>
            </a:extLst>
          </p:cNvPr>
          <p:cNvSpPr txBox="1"/>
          <p:nvPr/>
        </p:nvSpPr>
        <p:spPr>
          <a:xfrm>
            <a:off x="5751745" y="6289197"/>
            <a:ext cx="212109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Stokes parameters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080861-97C0-8A48-B005-18C87092D6C1}"/>
              </a:ext>
            </a:extLst>
          </p:cNvPr>
          <p:cNvSpPr txBox="1"/>
          <p:nvPr/>
        </p:nvSpPr>
        <p:spPr>
          <a:xfrm>
            <a:off x="168188" y="5960831"/>
            <a:ext cx="476745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P.Stankus</a:t>
            </a:r>
            <a:r>
              <a:rPr lang="en-US" dirty="0"/>
              <a:t>, </a:t>
            </a:r>
            <a:r>
              <a:rPr lang="en-US" dirty="0" err="1"/>
              <a:t>P.Svihra</a:t>
            </a:r>
            <a:r>
              <a:rPr lang="en-US" dirty="0"/>
              <a:t>, </a:t>
            </a:r>
            <a:r>
              <a:rPr lang="en-US" dirty="0" err="1"/>
              <a:t>D.Katramatos</a:t>
            </a:r>
            <a:r>
              <a:rPr lang="en-US" dirty="0"/>
              <a:t>, </a:t>
            </a:r>
            <a:r>
              <a:rPr lang="en-US" dirty="0" err="1"/>
              <a:t>J.Haupt</a:t>
            </a:r>
            <a:r>
              <a:rPr lang="en-US" dirty="0"/>
              <a:t>, </a:t>
            </a:r>
          </a:p>
          <a:p>
            <a:pPr algn="ctr"/>
            <a:r>
              <a:rPr lang="en-US" dirty="0" err="1"/>
              <a:t>A.Elger</a:t>
            </a:r>
            <a:r>
              <a:rPr lang="en-US" dirty="0"/>
              <a:t>, </a:t>
            </a:r>
            <a:r>
              <a:rPr lang="en-US" dirty="0" err="1"/>
              <a:t>S.Gera</a:t>
            </a:r>
            <a:r>
              <a:rPr lang="en-US" dirty="0"/>
              <a:t>, </a:t>
            </a:r>
            <a:r>
              <a:rPr lang="en-US" dirty="0" err="1"/>
              <a:t>Y.Kim</a:t>
            </a:r>
            <a:r>
              <a:rPr lang="en-US" dirty="0"/>
              <a:t>, </a:t>
            </a:r>
            <a:r>
              <a:rPr lang="en-US" dirty="0" err="1"/>
              <a:t>M.Flament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355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041A7-8541-4D4C-A0F4-A0D8DC9F9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67D3D-CB32-864F-9CDD-406B3AB4A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344" y="846138"/>
            <a:ext cx="3935355" cy="4509120"/>
          </a:xfrm>
          <a:prstGeom prst="rect">
            <a:avLst/>
          </a:prstGeom>
        </p:spPr>
      </p:pic>
      <p:pic>
        <p:nvPicPr>
          <p:cNvPr id="5" name="officeArt object">
            <a:extLst>
              <a:ext uri="{FF2B5EF4-FFF2-40B4-BE49-F238E27FC236}">
                <a16:creationId xmlns:a16="http://schemas.microsoft.com/office/drawing/2014/main" id="{FC9930FB-BFF5-9A47-98D1-D4E44BBD5D2A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20" y="1556792"/>
            <a:ext cx="4390189" cy="34528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F4000C-AFA7-4C47-9B80-A3C46916ADC0}"/>
              </a:ext>
            </a:extLst>
          </p:cNvPr>
          <p:cNvSpPr txBox="1"/>
          <p:nvPr/>
        </p:nvSpPr>
        <p:spPr>
          <a:xfrm>
            <a:off x="443501" y="5148773"/>
            <a:ext cx="400622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Direct view of SBU hospital from BNL</a:t>
            </a:r>
          </a:p>
          <a:p>
            <a:pPr algn="ctr"/>
            <a:r>
              <a:rPr lang="en-US" dirty="0"/>
              <a:t>~20 miles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880382-CB10-B142-9AF0-3C9F988AD69A}"/>
              </a:ext>
            </a:extLst>
          </p:cNvPr>
          <p:cNvSpPr txBox="1"/>
          <p:nvPr/>
        </p:nvSpPr>
        <p:spPr>
          <a:xfrm>
            <a:off x="4396176" y="5657259"/>
            <a:ext cx="468596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Telescope with fiber coupled adaptive optics</a:t>
            </a:r>
          </a:p>
        </p:txBody>
      </p:sp>
    </p:spTree>
    <p:extLst>
      <p:ext uri="{BB962C8B-B14F-4D97-AF65-F5344CB8AC3E}">
        <p14:creationId xmlns:p14="http://schemas.microsoft.com/office/powerpoint/2010/main" val="32675639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0A2AA-C0E0-244F-80B4-7DFC3C713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79F17-AE87-004F-B540-B40B8E450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018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04ECB-9A4D-9C47-90DA-A06816539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1211"/>
            <a:ext cx="8229600" cy="1143000"/>
          </a:xfrm>
        </p:spPr>
        <p:txBody>
          <a:bodyPr/>
          <a:lstStyle/>
          <a:p>
            <a:r>
              <a:rPr lang="en-US" dirty="0"/>
              <a:t>Optical readout for </a:t>
            </a:r>
            <a:r>
              <a:rPr lang="en-US" dirty="0" err="1"/>
              <a:t>LAr</a:t>
            </a:r>
            <a:r>
              <a:rPr lang="en-US" dirty="0"/>
              <a:t> TPC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3C34C-EEA0-054A-8482-50DE8E9C2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589" y="1628027"/>
            <a:ext cx="4972211" cy="81331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Image light from avalanches in gas phase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FABEF-BA7D-8647-A274-CD49CEB88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1040579"/>
            <a:ext cx="3724612" cy="5456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2CD09C-72D6-0A4C-A6B9-88AAB8AF6C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2584448"/>
            <a:ext cx="5868144" cy="17590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61651E-F2CC-5C48-9EA5-C7C8AF7CD384}"/>
              </a:ext>
            </a:extLst>
          </p:cNvPr>
          <p:cNvSpPr/>
          <p:nvPr/>
        </p:nvSpPr>
        <p:spPr>
          <a:xfrm>
            <a:off x="5098182" y="5661248"/>
            <a:ext cx="841970" cy="38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52D4A-0BA7-7D4C-9EA7-F70A2DD30118}"/>
              </a:ext>
            </a:extLst>
          </p:cNvPr>
          <p:cNvSpPr/>
          <p:nvPr/>
        </p:nvSpPr>
        <p:spPr>
          <a:xfrm>
            <a:off x="4391946" y="4899722"/>
            <a:ext cx="4572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hep.ph.liv.ac.uk</a:t>
            </a:r>
            <a:r>
              <a:rPr lang="en-US" dirty="0"/>
              <a:t>/</a:t>
            </a:r>
            <a:r>
              <a:rPr lang="en-US" dirty="0" err="1"/>
              <a:t>ariadne</a:t>
            </a:r>
            <a:r>
              <a:rPr lang="en-US" dirty="0"/>
              <a:t>/</a:t>
            </a:r>
            <a:r>
              <a:rPr lang="en-US" dirty="0" err="1"/>
              <a:t>index.html</a:t>
            </a:r>
            <a:endParaRPr lang="en-US" dirty="0"/>
          </a:p>
          <a:p>
            <a:r>
              <a:rPr lang="en-US" dirty="0"/>
              <a:t>Kostas </a:t>
            </a:r>
            <a:r>
              <a:rPr lang="en-US" dirty="0" err="1"/>
              <a:t>Mavrokoridis</a:t>
            </a:r>
            <a:r>
              <a:rPr lang="en-US" dirty="0"/>
              <a:t>, Adam Roberts et 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7485A-7EF3-1442-B871-2D1B837CA4A9}"/>
              </a:ext>
            </a:extLst>
          </p:cNvPr>
          <p:cNvSpPr txBox="1"/>
          <p:nvPr/>
        </p:nvSpPr>
        <p:spPr>
          <a:xfrm>
            <a:off x="4572000" y="5889827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Tpx3Cam can measure drift time</a:t>
            </a:r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converts 2D to 3D </a:t>
            </a:r>
          </a:p>
        </p:txBody>
      </p:sp>
    </p:spTree>
    <p:extLst>
      <p:ext uri="{BB962C8B-B14F-4D97-AF65-F5344CB8AC3E}">
        <p14:creationId xmlns:p14="http://schemas.microsoft.com/office/powerpoint/2010/main" val="1282833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3-phase CCD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00201"/>
            <a:ext cx="8075240" cy="53265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CD_charge_transfer_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564904"/>
            <a:ext cx="425401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37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5ACC321-04CF-6E41-A678-B49B8BAF1879}"/>
              </a:ext>
            </a:extLst>
          </p:cNvPr>
          <p:cNvSpPr txBox="1">
            <a:spLocks/>
          </p:cNvSpPr>
          <p:nvPr/>
        </p:nvSpPr>
        <p:spPr bwMode="auto">
          <a:xfrm>
            <a:off x="424444" y="25385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/>
              <a:t>5.5 MeV alphas in CF</a:t>
            </a:r>
            <a:r>
              <a:rPr lang="en-US" kern="0" baseline="-25000" dirty="0"/>
              <a:t>4</a:t>
            </a:r>
            <a:r>
              <a:rPr lang="en-US" kern="0" dirty="0"/>
              <a:t> gas</a:t>
            </a:r>
          </a:p>
          <a:p>
            <a:r>
              <a:rPr lang="en-US" kern="0" dirty="0"/>
              <a:t>Using Tpx3Cam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BE1DD4-A91C-9246-AE96-9D4CC22D0685}"/>
              </a:ext>
            </a:extLst>
          </p:cNvPr>
          <p:cNvSpPr txBox="1"/>
          <p:nvPr/>
        </p:nvSpPr>
        <p:spPr>
          <a:xfrm>
            <a:off x="683568" y="5517232"/>
            <a:ext cx="288032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Color = TOA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B34BA3-4BB4-A345-B9EE-5521E3F5E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616" y="1797334"/>
            <a:ext cx="5869324" cy="3528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AB087D-8679-9341-8BE6-97EA1EEB8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1804808"/>
            <a:ext cx="6260199" cy="35213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B984D8-B523-B847-86A7-7896D3C37511}"/>
              </a:ext>
            </a:extLst>
          </p:cNvPr>
          <p:cNvSpPr txBox="1"/>
          <p:nvPr/>
        </p:nvSpPr>
        <p:spPr>
          <a:xfrm>
            <a:off x="5613867" y="5517232"/>
            <a:ext cx="288032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Color = TOT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5190A-D0A4-5442-9BA3-A5D78FF9CC7C}"/>
              </a:ext>
            </a:extLst>
          </p:cNvPr>
          <p:cNvSpPr/>
          <p:nvPr/>
        </p:nvSpPr>
        <p:spPr>
          <a:xfrm>
            <a:off x="3923928" y="1628800"/>
            <a:ext cx="1080120" cy="418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782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734212-B529-5542-A34C-DC8FA601F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862" y="117530"/>
            <a:ext cx="3082020" cy="6337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F7D13F-900C-5744-865D-3C2800FAA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511" y="759706"/>
            <a:ext cx="1277489" cy="55618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EF4CE-D135-1E47-A528-9604836F3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58" y="173955"/>
            <a:ext cx="4327034" cy="56606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Alphas and </a:t>
            </a:r>
            <a:r>
              <a:rPr lang="en-US" dirty="0" err="1"/>
              <a:t>cosmics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3C1B2-36CF-1940-AA38-59D52CF90A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39" y="850798"/>
            <a:ext cx="4132741" cy="29844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CCD725-764A-8C4B-845B-E3982850507F}"/>
              </a:ext>
            </a:extLst>
          </p:cNvPr>
          <p:cNvSpPr txBox="1"/>
          <p:nvPr/>
        </p:nvSpPr>
        <p:spPr>
          <a:xfrm>
            <a:off x="7204423" y="520812"/>
            <a:ext cx="18049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TOT color scale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A8076E-343F-214A-A1DC-6A6A63D829A9}"/>
              </a:ext>
            </a:extLst>
          </p:cNvPr>
          <p:cNvSpPr txBox="1"/>
          <p:nvPr/>
        </p:nvSpPr>
        <p:spPr>
          <a:xfrm>
            <a:off x="2673610" y="6375790"/>
            <a:ext cx="79592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C5A5A-A506-1C4D-84C2-6FE24C8D8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95" y="3946029"/>
            <a:ext cx="3215886" cy="25086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CD936B-AEBD-0F4E-AD49-7D471A6BC938}"/>
              </a:ext>
            </a:extLst>
          </p:cNvPr>
          <p:cNvSpPr/>
          <p:nvPr/>
        </p:nvSpPr>
        <p:spPr>
          <a:xfrm>
            <a:off x="3570129" y="5729459"/>
            <a:ext cx="457200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333333"/>
                </a:solidFill>
                <a:latin typeface="Lora"/>
              </a:rPr>
              <a:t>A. Roberts, P. </a:t>
            </a:r>
            <a:r>
              <a:rPr lang="en-US" sz="1200" dirty="0" err="1">
                <a:solidFill>
                  <a:srgbClr val="333333"/>
                </a:solidFill>
                <a:latin typeface="Lora"/>
              </a:rPr>
              <a:t>Svihra</a:t>
            </a:r>
            <a:r>
              <a:rPr lang="en-US" sz="1200" dirty="0">
                <a:solidFill>
                  <a:srgbClr val="333333"/>
                </a:solidFill>
                <a:latin typeface="Lora"/>
              </a:rPr>
              <a:t>, A. Al-</a:t>
            </a:r>
            <a:r>
              <a:rPr lang="en-US" sz="1200" dirty="0" err="1">
                <a:solidFill>
                  <a:srgbClr val="333333"/>
                </a:solidFill>
                <a:latin typeface="Lora"/>
              </a:rPr>
              <a:t>Refaie</a:t>
            </a:r>
            <a:r>
              <a:rPr lang="en-US" sz="1200" dirty="0">
                <a:solidFill>
                  <a:srgbClr val="333333"/>
                </a:solidFill>
                <a:latin typeface="Lora"/>
              </a:rPr>
              <a:t>, K. Majumdar, K. </a:t>
            </a:r>
            <a:r>
              <a:rPr lang="en-US" sz="1200" dirty="0" err="1">
                <a:solidFill>
                  <a:srgbClr val="333333"/>
                </a:solidFill>
                <a:latin typeface="Lora"/>
              </a:rPr>
              <a:t>Mavrokoridis</a:t>
            </a:r>
            <a:r>
              <a:rPr lang="en-US" sz="1200" dirty="0">
                <a:solidFill>
                  <a:srgbClr val="333333"/>
                </a:solidFill>
                <a:latin typeface="Lora"/>
              </a:rPr>
              <a:t>, A. Nomerotski, B. </a:t>
            </a:r>
            <a:r>
              <a:rPr lang="en-US" sz="1200" dirty="0" err="1">
                <a:solidFill>
                  <a:srgbClr val="333333"/>
                </a:solidFill>
                <a:latin typeface="Lora"/>
              </a:rPr>
              <a:t>Philippou</a:t>
            </a:r>
            <a:r>
              <a:rPr lang="en-US" sz="1200" dirty="0">
                <a:solidFill>
                  <a:srgbClr val="333333"/>
                </a:solidFill>
                <a:latin typeface="Lora"/>
              </a:rPr>
              <a:t> and J. Vann: </a:t>
            </a:r>
            <a:r>
              <a:rPr lang="en-US" sz="1200" i="1" dirty="0">
                <a:solidFill>
                  <a:srgbClr val="333333"/>
                </a:solidFill>
                <a:latin typeface="Lora"/>
              </a:rPr>
              <a:t>'First demonstration of 3D optical readout of a TPC using a single photon sensitive Timepix3 based camera'</a:t>
            </a:r>
            <a:r>
              <a:rPr lang="en-US" sz="1200" dirty="0">
                <a:solidFill>
                  <a:srgbClr val="333333"/>
                </a:solidFill>
                <a:latin typeface="Lora"/>
              </a:rPr>
              <a:t>. </a:t>
            </a:r>
            <a:r>
              <a:rPr lang="en-US" sz="1200" dirty="0">
                <a:solidFill>
                  <a:srgbClr val="333333"/>
                </a:solidFill>
                <a:latin typeface="Lora"/>
                <a:hlinkClick r:id="rId6"/>
              </a:rPr>
              <a:t>https://arxiv.org/abs/1810.09955</a:t>
            </a:r>
            <a:endParaRPr lang="en-US" sz="1200" b="0" i="0" dirty="0">
              <a:solidFill>
                <a:srgbClr val="333333"/>
              </a:solidFill>
              <a:effectLst/>
              <a:latin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22912468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68AFC-2D75-E847-A446-A5F4FDAC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 in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26B1B-1F8B-954A-971E-80B5EC463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470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29D42-3D1F-2747-9B63-AA0F384FB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001"/>
            <a:ext cx="9144000" cy="41723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282E9B-44DB-4349-BCDC-ECF263A12B87}"/>
              </a:ext>
            </a:extLst>
          </p:cNvPr>
          <p:cNvSpPr/>
          <p:nvPr/>
        </p:nvSpPr>
        <p:spPr>
          <a:xfrm>
            <a:off x="6300192" y="1223729"/>
            <a:ext cx="113043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X. </a:t>
            </a:r>
            <a:r>
              <a:rPr lang="en-US" dirty="0" err="1">
                <a:latin typeface="Calibri" panose="020F0502020204030204" pitchFamily="34" charset="0"/>
              </a:rPr>
              <a:t>Llopart</a:t>
            </a:r>
            <a:r>
              <a:rPr lang="en-US" dirty="0">
                <a:latin typeface="Calibri" panose="020F0502020204030204" pitchFamily="34" charset="0"/>
              </a:rPr>
              <a:t> </a:t>
            </a:r>
            <a:endParaRPr lang="en-US" dirty="0">
              <a:effectLst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1E0C54-1CA4-454D-8A48-597076F26379}"/>
              </a:ext>
            </a:extLst>
          </p:cNvPr>
          <p:cNvSpPr/>
          <p:nvPr/>
        </p:nvSpPr>
        <p:spPr>
          <a:xfrm>
            <a:off x="7020272" y="4293096"/>
            <a:ext cx="108012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ED247C-B499-C04F-8B03-39586C8A7B7F}"/>
              </a:ext>
            </a:extLst>
          </p:cNvPr>
          <p:cNvSpPr txBox="1"/>
          <p:nvPr/>
        </p:nvSpPr>
        <p:spPr>
          <a:xfrm>
            <a:off x="2339752" y="1196752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Medipix4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2334624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/>
              <a:t>Single Photon Sensitivity without intensifier?</a:t>
            </a:r>
            <a:endParaRPr lang="en-US" dirty="0"/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00808"/>
            <a:ext cx="8291959" cy="1284734"/>
          </a:xfrm>
        </p:spPr>
        <p:txBody>
          <a:bodyPr/>
          <a:lstStyle/>
          <a:p>
            <a:pPr eaLnBrk="1" hangingPunct="1"/>
            <a:r>
              <a:rPr lang="en-GB" dirty="0"/>
              <a:t>So far needed outside amplification (MCP) to have a detectable signal</a:t>
            </a:r>
          </a:p>
          <a:p>
            <a:pPr eaLnBrk="1" hangingPunct="1"/>
            <a:r>
              <a:rPr lang="en-GB" dirty="0"/>
              <a:t>Limitation: QE ~ 35%</a:t>
            </a:r>
          </a:p>
          <a:p>
            <a:pPr eaLnBrk="1" hangingPunct="1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DE6C5-4283-FE44-930E-8467BEFC5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40" y="3501008"/>
            <a:ext cx="7452320" cy="3062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58D08D-1D67-344B-9C17-6FB73116207E}"/>
              </a:ext>
            </a:extLst>
          </p:cNvPr>
          <p:cNvSpPr txBox="1"/>
          <p:nvPr/>
        </p:nvSpPr>
        <p:spPr>
          <a:xfrm>
            <a:off x="5652120" y="419139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GaAs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9559E9-7AE4-D84C-8D9C-0F884CF24F81}"/>
              </a:ext>
            </a:extLst>
          </p:cNvPr>
          <p:cNvSpPr/>
          <p:nvPr/>
        </p:nvSpPr>
        <p:spPr>
          <a:xfrm>
            <a:off x="3489652" y="6379132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highlight>
                  <a:srgbClr val="C0C0C0"/>
                </a:highlight>
              </a:rPr>
              <a:t>Photonis</a:t>
            </a:r>
            <a:r>
              <a:rPr lang="en-US" dirty="0">
                <a:highlight>
                  <a:srgbClr val="C0C0C0"/>
                </a:highlight>
              </a:rPr>
              <a:t> photocathodes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24061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/>
              <a:t>Single Photon Imaging without intensifier?</a:t>
            </a:r>
            <a:endParaRPr lang="en-US" dirty="0"/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84784"/>
            <a:ext cx="8712967" cy="511256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dirty="0"/>
              <a:t>Can the amplification be integrated into the sensor? Silicon QE can be &gt;90%. At room temperature.</a:t>
            </a:r>
          </a:p>
          <a:p>
            <a:pPr eaLnBrk="1" hangingPunct="1"/>
            <a:endParaRPr lang="en-GB" dirty="0"/>
          </a:p>
          <a:p>
            <a:pPr marL="0" indent="0" eaLnBrk="1" hangingPunct="1">
              <a:buNone/>
            </a:pPr>
            <a:r>
              <a:rPr lang="en-GB" b="1" dirty="0">
                <a:solidFill>
                  <a:srgbClr val="0070C0"/>
                </a:solidFill>
              </a:rPr>
              <a:t>			SPAD imagers</a:t>
            </a:r>
          </a:p>
          <a:p>
            <a:pPr eaLnBrk="1" hangingPunct="1"/>
            <a:endParaRPr lang="en-GB" dirty="0"/>
          </a:p>
          <a:p>
            <a:pPr marL="0" indent="0" eaLnBrk="1" hangingPunct="1">
              <a:buNone/>
            </a:pPr>
            <a:r>
              <a:rPr lang="en-GB" dirty="0"/>
              <a:t>Currently PDE ~30-60% and high DCR but there are no fundamental limits, the technology is improving</a:t>
            </a:r>
          </a:p>
        </p:txBody>
      </p:sp>
    </p:spTree>
    <p:extLst>
      <p:ext uri="{BB962C8B-B14F-4D97-AF65-F5344CB8AC3E}">
        <p14:creationId xmlns:p14="http://schemas.microsoft.com/office/powerpoint/2010/main" val="42170297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38834"/>
            <a:ext cx="5508104" cy="864096"/>
          </a:xfrm>
        </p:spPr>
        <p:txBody>
          <a:bodyPr/>
          <a:lstStyle/>
          <a:p>
            <a:r>
              <a:rPr lang="en-US" sz="2400" dirty="0"/>
              <a:t>100 </a:t>
            </a:r>
            <a:r>
              <a:rPr lang="en-US" sz="2400" dirty="0" err="1"/>
              <a:t>ps</a:t>
            </a:r>
            <a:r>
              <a:rPr lang="en-US" sz="2400" dirty="0"/>
              <a:t> 32x32 pixel SPAD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05012"/>
            <a:ext cx="5359058" cy="2160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280F34-DB36-D54B-8F6E-8FEB37848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6992"/>
            <a:ext cx="4644008" cy="3497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8DC74-D482-254B-AFED-A1BF59AA0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66" y="3654461"/>
            <a:ext cx="5404444" cy="18699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AE2212-EEF4-954A-85CA-26E3A01B1768}"/>
              </a:ext>
            </a:extLst>
          </p:cNvPr>
          <p:cNvSpPr/>
          <p:nvPr/>
        </p:nvSpPr>
        <p:spPr>
          <a:xfrm>
            <a:off x="4037638" y="3192052"/>
            <a:ext cx="5127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404041"/>
                </a:solidFill>
              </a:rPr>
              <a:t>fully digital 8×16 pixel SPAD array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3B0EFE-9C43-3242-9135-8C095489A8C9}"/>
              </a:ext>
            </a:extLst>
          </p:cNvPr>
          <p:cNvSpPr txBox="1"/>
          <p:nvPr/>
        </p:nvSpPr>
        <p:spPr>
          <a:xfrm>
            <a:off x="4576753" y="5524476"/>
            <a:ext cx="46176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Superb time resolution</a:t>
            </a:r>
          </a:p>
          <a:p>
            <a:r>
              <a:rPr lang="en-US" dirty="0">
                <a:solidFill>
                  <a:srgbClr val="0070C0"/>
                </a:solidFill>
              </a:rPr>
              <a:t>BUT high dark count rate,</a:t>
            </a:r>
          </a:p>
          <a:p>
            <a:r>
              <a:rPr lang="en-US" dirty="0">
                <a:solidFill>
                  <a:srgbClr val="0070C0"/>
                </a:solidFill>
              </a:rPr>
              <a:t>difficulties in integration of complex designs</a:t>
            </a:r>
          </a:p>
          <a:p>
            <a:r>
              <a:rPr lang="en-US" dirty="0">
                <a:solidFill>
                  <a:srgbClr val="0070C0"/>
                </a:solidFill>
              </a:rPr>
              <a:t>in a monolithic sensor</a:t>
            </a:r>
          </a:p>
        </p:txBody>
      </p:sp>
    </p:spTree>
    <p:extLst>
      <p:ext uri="{BB962C8B-B14F-4D97-AF65-F5344CB8AC3E}">
        <p14:creationId xmlns:p14="http://schemas.microsoft.com/office/powerpoint/2010/main" val="9656591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065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Documents and Settings\Victor Krabbendam\My Documents\La Serena Special\MAP118.JPG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50469</TotalTime>
  <Words>1973</Words>
  <Application>Microsoft Macintosh PowerPoint</Application>
  <PresentationFormat>On-screen Show (4:3)</PresentationFormat>
  <Paragraphs>587</Paragraphs>
  <Slides>97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11" baseType="lpstr">
      <vt:lpstr>ＭＳ Ｐゴシック</vt:lpstr>
      <vt:lpstr>ヒラギノ角ゴ Pro W3</vt:lpstr>
      <vt:lpstr>ヒラギノ角ゴ ProN W3</vt:lpstr>
      <vt:lpstr>Arial</vt:lpstr>
      <vt:lpstr>Calibri</vt:lpstr>
      <vt:lpstr>Cambria Math</vt:lpstr>
      <vt:lpstr>Lora</vt:lpstr>
      <vt:lpstr>Lucida Grande</vt:lpstr>
      <vt:lpstr>Symbol</vt:lpstr>
      <vt:lpstr>Tempus Sans ITC</vt:lpstr>
      <vt:lpstr>Times New Roman</vt:lpstr>
      <vt:lpstr>Trebuchet MS</vt:lpstr>
      <vt:lpstr>Wingdings</vt:lpstr>
      <vt:lpstr>Default Design</vt:lpstr>
      <vt:lpstr>Astronomical CCDs and other light sensitive sensors</vt:lpstr>
      <vt:lpstr>outline</vt:lpstr>
      <vt:lpstr>LSST Telescope and Site</vt:lpstr>
      <vt:lpstr>PowerPoint Presentation</vt:lpstr>
      <vt:lpstr>PowerPoint Presentation</vt:lpstr>
      <vt:lpstr>LSST Prototype CCDs</vt:lpstr>
      <vt:lpstr>Charged Coupled Device: CCD</vt:lpstr>
      <vt:lpstr>CCD as bucket brigade</vt:lpstr>
      <vt:lpstr>3-phase CCD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P-N Junction or Silicon Diode</vt:lpstr>
      <vt:lpstr>Silicon Diode</vt:lpstr>
      <vt:lpstr>Electric field in CCD</vt:lpstr>
      <vt:lpstr>CCD: Buried channel</vt:lpstr>
      <vt:lpstr>CCD vs CMOS</vt:lpstr>
      <vt:lpstr>LSST CCD Sensor</vt:lpstr>
      <vt:lpstr>PowerPoint Presentation</vt:lpstr>
      <vt:lpstr>PowerPoint Presentation</vt:lpstr>
      <vt:lpstr>Photon absorption in silicon</vt:lpstr>
      <vt:lpstr>Quantum Efficiency (QE)</vt:lpstr>
      <vt:lpstr>Flats vs wavelength</vt:lpstr>
      <vt:lpstr>PowerPoint Presentation</vt:lpstr>
      <vt:lpstr>PowerPoint Presentation</vt:lpstr>
      <vt:lpstr>Sensing node &amp; noise</vt:lpstr>
      <vt:lpstr>Sensor effects</vt:lpstr>
      <vt:lpstr>PowerPoint Presentation</vt:lpstr>
      <vt:lpstr>PowerPoint Presentation</vt:lpstr>
      <vt:lpstr>PowerPoint Presentation</vt:lpstr>
      <vt:lpstr>PowerPoint Presentation</vt:lpstr>
      <vt:lpstr>Astrometric Distortions in Thick CCDs</vt:lpstr>
      <vt:lpstr>Tree Rings</vt:lpstr>
      <vt:lpstr>Point Sources Appear as 2-d Gaussians, on a “flat” sky background</vt:lpstr>
      <vt:lpstr>Point Spread Function</vt:lpstr>
      <vt:lpstr>Brighter-Fatter Effect:  PSF Intensity Dependence</vt:lpstr>
      <vt:lpstr>PowerPoint Presentation</vt:lpstr>
      <vt:lpstr>Don’t forget optics and atmosphere</vt:lpstr>
      <vt:lpstr>Mirror fabrication is advanced - Private funding enabled early start of both reflective optics</vt:lpstr>
      <vt:lpstr>PowerPoint Presentation</vt:lpstr>
      <vt:lpstr>Seeing</vt:lpstr>
      <vt:lpstr>Space: Hubble Space Telescope</vt:lpstr>
      <vt:lpstr>Ground: Subaru Telescope </vt:lpstr>
      <vt:lpstr>Simulated LSST image  (one exposure, 3 bands)</vt:lpstr>
      <vt:lpstr>PowerPoint Presentation</vt:lpstr>
      <vt:lpstr>Image Processing</vt:lpstr>
      <vt:lpstr>PowerPoint Presentation</vt:lpstr>
      <vt:lpstr>PowerPoint Presentation</vt:lpstr>
      <vt:lpstr>Image Processing</vt:lpstr>
      <vt:lpstr>LSST</vt:lpstr>
      <vt:lpstr>Site selection based on weather, seeing conditions and existing infractructure</vt:lpstr>
      <vt:lpstr>LSST Site in 2013</vt:lpstr>
      <vt:lpstr>LSST Site: in February 2017</vt:lpstr>
      <vt:lpstr>2019</vt:lpstr>
      <vt:lpstr>PowerPoint Presentation</vt:lpstr>
      <vt:lpstr>LSST at BNL</vt:lpstr>
      <vt:lpstr>LSST cleanroom at BNL</vt:lpstr>
      <vt:lpstr>PowerPoint Presentation</vt:lpstr>
      <vt:lpstr>PowerPoint Presentation</vt:lpstr>
      <vt:lpstr>PowerPoint Presentation</vt:lpstr>
      <vt:lpstr>Optical Cameras with photon counting</vt:lpstr>
      <vt:lpstr>Types of fast Imaging</vt:lpstr>
      <vt:lpstr>Modern CMOS Imagers</vt:lpstr>
      <vt:lpstr>Normally signal is integrated in a slice of time </vt:lpstr>
      <vt:lpstr>Can achieve faster imaging (ex. by gating)</vt:lpstr>
      <vt:lpstr>Imaging with photon counting</vt:lpstr>
      <vt:lpstr>“New” Approach to Optical Imaging</vt:lpstr>
      <vt:lpstr>Thin window optical sensors</vt:lpstr>
      <vt:lpstr>Timepix3 Camera </vt:lpstr>
      <vt:lpstr>Single Photons: Image Intensifier</vt:lpstr>
      <vt:lpstr>Single Photons in Tpx3Cam</vt:lpstr>
      <vt:lpstr>PowerPoint Presentation</vt:lpstr>
      <vt:lpstr>Quantum Information Science: Entangled Photons</vt:lpstr>
      <vt:lpstr>PowerPoint Presentation</vt:lpstr>
      <vt:lpstr>BNL-SBU quantum network</vt:lpstr>
      <vt:lpstr>Characterization of Single Photon  Down-Conversion Source</vt:lpstr>
      <vt:lpstr>PowerPoint Presentation</vt:lpstr>
      <vt:lpstr>Results</vt:lpstr>
      <vt:lpstr>Spatial characterization of entanglement </vt:lpstr>
      <vt:lpstr>Scalability</vt:lpstr>
      <vt:lpstr>PowerPoint Presentation</vt:lpstr>
      <vt:lpstr>PowerPoint Presentation</vt:lpstr>
      <vt:lpstr>PowerPoint Presentation</vt:lpstr>
      <vt:lpstr>Other applications</vt:lpstr>
      <vt:lpstr>Optical readout for LAr TPC</vt:lpstr>
      <vt:lpstr>PowerPoint Presentation</vt:lpstr>
      <vt:lpstr>PowerPoint Presentation</vt:lpstr>
      <vt:lpstr>Future directions in imaging</vt:lpstr>
      <vt:lpstr>PowerPoint Presentation</vt:lpstr>
      <vt:lpstr>Single Photon Sensitivity without intensifier?</vt:lpstr>
      <vt:lpstr>Single Photon Imaging without intensifier?</vt:lpstr>
      <vt:lpstr>100 ps 32x32 pixel SPAD Camera</vt:lpstr>
      <vt:lpstr>Questions?</vt:lpstr>
    </vt:vector>
  </TitlesOfParts>
  <Company>Oxford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Linear Collider : Physics and Detectors</dc:title>
  <dc:creator>User</dc:creator>
  <cp:lastModifiedBy>Nomerotski, Andrei</cp:lastModifiedBy>
  <cp:revision>297</cp:revision>
  <dcterms:created xsi:type="dcterms:W3CDTF">2009-07-05T09:38:30Z</dcterms:created>
  <dcterms:modified xsi:type="dcterms:W3CDTF">2019-07-02T18:50:31Z</dcterms:modified>
</cp:coreProperties>
</file>