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256" r:id="rId2"/>
    <p:sldId id="261" r:id="rId3"/>
    <p:sldId id="262" r:id="rId4"/>
    <p:sldId id="269" r:id="rId5"/>
    <p:sldId id="264" r:id="rId6"/>
    <p:sldId id="265" r:id="rId7"/>
    <p:sldId id="266" r:id="rId8"/>
    <p:sldId id="267" r:id="rId9"/>
    <p:sldId id="273" r:id="rId10"/>
    <p:sldId id="478" r:id="rId11"/>
    <p:sldId id="479" r:id="rId12"/>
    <p:sldId id="480" r:id="rId13"/>
    <p:sldId id="481" r:id="rId14"/>
    <p:sldId id="270" r:id="rId15"/>
    <p:sldId id="263" r:id="rId16"/>
    <p:sldId id="268" r:id="rId17"/>
    <p:sldId id="483" r:id="rId18"/>
    <p:sldId id="274" r:id="rId19"/>
    <p:sldId id="482" r:id="rId20"/>
    <p:sldId id="271" r:id="rId21"/>
    <p:sldId id="275" r:id="rId22"/>
    <p:sldId id="277" r:id="rId23"/>
    <p:sldId id="276" r:id="rId24"/>
    <p:sldId id="279" r:id="rId25"/>
    <p:sldId id="281" r:id="rId26"/>
    <p:sldId id="280" r:id="rId27"/>
    <p:sldId id="278" r:id="rId28"/>
    <p:sldId id="474" r:id="rId29"/>
    <p:sldId id="282" r:id="rId30"/>
    <p:sldId id="484" r:id="rId31"/>
    <p:sldId id="318" r:id="rId32"/>
    <p:sldId id="339" r:id="rId33"/>
    <p:sldId id="258" r:id="rId34"/>
    <p:sldId id="340" r:id="rId35"/>
    <p:sldId id="341" r:id="rId36"/>
    <p:sldId id="342" r:id="rId37"/>
    <p:sldId id="343" r:id="rId38"/>
    <p:sldId id="272" r:id="rId39"/>
    <p:sldId id="344" r:id="rId40"/>
    <p:sldId id="345" r:id="rId41"/>
    <p:sldId id="346" r:id="rId42"/>
    <p:sldId id="347" r:id="rId43"/>
    <p:sldId id="348" r:id="rId44"/>
    <p:sldId id="349" r:id="rId45"/>
    <p:sldId id="350" r:id="rId46"/>
    <p:sldId id="351" r:id="rId47"/>
    <p:sldId id="285" r:id="rId48"/>
    <p:sldId id="288" r:id="rId49"/>
    <p:sldId id="286" r:id="rId50"/>
    <p:sldId id="338" r:id="rId51"/>
    <p:sldId id="354" r:id="rId52"/>
    <p:sldId id="355" r:id="rId53"/>
    <p:sldId id="356" r:id="rId54"/>
    <p:sldId id="305" r:id="rId55"/>
    <p:sldId id="473" r:id="rId56"/>
    <p:sldId id="336" r:id="rId57"/>
    <p:sldId id="309" r:id="rId58"/>
    <p:sldId id="312" r:id="rId59"/>
    <p:sldId id="485" r:id="rId60"/>
    <p:sldId id="289" r:id="rId61"/>
    <p:sldId id="311" r:id="rId62"/>
    <p:sldId id="475" r:id="rId63"/>
    <p:sldId id="284" r:id="rId64"/>
    <p:sldId id="486" r:id="rId65"/>
    <p:sldId id="476" r:id="rId66"/>
    <p:sldId id="287" r:id="rId67"/>
    <p:sldId id="290" r:id="rId68"/>
    <p:sldId id="323" r:id="rId69"/>
    <p:sldId id="301" r:id="rId70"/>
    <p:sldId id="306" r:id="rId71"/>
    <p:sldId id="329" r:id="rId72"/>
    <p:sldId id="325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9051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>
        <p:scale>
          <a:sx n="110" d="100"/>
          <a:sy n="110" d="100"/>
        </p:scale>
        <p:origin x="16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C1965-E3F3-5E4E-AD7E-B6CA4CE5F1BC}" type="datetimeFigureOut">
              <a:rPr lang="en-US" smtClean="0"/>
              <a:t>7/15/19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DD88E-5357-1A4E-AFCF-3F044488B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38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716AFA-5A5F-6C44-AA9E-C3502168834B}" type="slidenum">
              <a:rPr lang="en-US" sz="1200">
                <a:solidFill>
                  <a:srgbClr val="000000"/>
                </a:solidFill>
              </a:rPr>
              <a:pPr/>
              <a:t>17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48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806809-2C53-B049-8FAD-9EA508A5572D}" type="slidenum">
              <a:rPr lang="en-US" sz="1200">
                <a:solidFill>
                  <a:srgbClr val="000000"/>
                </a:solidFill>
              </a:rPr>
              <a:pPr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23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14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6BED447-FE9E-2A42-89BC-35B98209FD53}" type="slidenum">
              <a:rPr lang="en-US" sz="1200">
                <a:solidFill>
                  <a:srgbClr val="000000"/>
                </a:solidFill>
              </a:rPr>
              <a:pPr/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28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14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E0936A-D076-3147-8DBB-33602FD85851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41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67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sz="2800">
              <a:solidFill>
                <a:srgbClr val="25190E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1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70A3E6-55B6-D14C-A6F3-9D9EE44056D5}" type="slidenum">
              <a:rPr lang="en-US" sz="1200">
                <a:solidFill>
                  <a:srgbClr val="000000"/>
                </a:solidFill>
              </a:rPr>
              <a:pPr/>
              <a:t>51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14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12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9D7BAEB-F7F2-CB43-8990-2C4366475512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56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05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63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9D7BAEB-F7F2-CB43-8990-2C4366475512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57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05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37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27B0F7-0CA7-4749-84CC-0F8BF661B7EC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22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27B0F7-0CA7-4749-84CC-0F8BF661B7EC}" type="slidenum">
              <a:rPr lang="en-US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23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27B0F7-0CA7-4749-84CC-0F8BF661B7EC}" type="slidenum">
              <a:rPr lang="en-US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19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73A2CC-7AE3-3841-9052-A94EF3FD3057}" type="slidenum">
              <a:rPr lang="en-US" sz="1200">
                <a:solidFill>
                  <a:srgbClr val="000000"/>
                </a:solidFill>
              </a:rPr>
              <a:pPr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45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476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6E0D03-106A-104B-9A45-3926BE6BCC29}" type="slidenum">
              <a:rPr lang="en-US" sz="1200">
                <a:solidFill>
                  <a:srgbClr val="000000"/>
                </a:solidFill>
              </a:rPr>
              <a:pPr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27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E58A61-6521-8F4D-BDD2-2C086FB5C8D4}" type="slidenum">
              <a:rPr lang="en-US" sz="1200">
                <a:solidFill>
                  <a:srgbClr val="000000"/>
                </a:solidFill>
              </a:rPr>
              <a:pPr/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73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1B4693F-9C5C-564D-9AC3-B6EFAA77C711}" type="slidenum">
              <a:rPr lang="en-US" sz="1200">
                <a:solidFill>
                  <a:srgbClr val="000000"/>
                </a:solidFill>
              </a:rPr>
              <a:pPr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896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D932B59-B18F-8E42-9E1E-66C95CD3EB7C}" type="slidenum">
              <a:rPr lang="en-US" sz="1200">
                <a:solidFill>
                  <a:srgbClr val="000000"/>
                </a:solidFill>
              </a:rPr>
              <a:pPr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1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3E3F-D70A-F94D-87B5-2A98E7DB0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7A9D2A-D407-D046-B1DA-F4D0EBA29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0CC00-4485-FF47-ABFD-9DC481BA0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48F3-010A-CA4C-8044-CA36635FFCBA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CB2B5-5FC8-9E4C-B6DB-03A1504A7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7B4D2-074E-5E4A-A2AA-1635A5BA3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25BC-23A7-AF4E-954A-6F8377F8C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33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D3F95-1464-B44A-996D-1AD26129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17169-45DA-3D49-8629-68817FBD8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67DCF-0057-9F4D-B9A4-CE38E9E0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48F3-010A-CA4C-8044-CA36635FFCBA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BB7BD-4ADE-1A4A-9173-32890BEDD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4609B-343C-5449-AA5F-CEB2DB200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25BC-23A7-AF4E-954A-6F8377F8C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28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C892DC-7A43-5340-9753-A9FB9DE99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2C24FB-50F4-8F4E-AB51-B9757B006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A5047-5A66-5543-8E1C-B925C5040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48F3-010A-CA4C-8044-CA36635FFCBA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54348-D404-E344-99C0-D6C23C1FC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5FD67-02E4-E54E-B747-F2FC5D82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25BC-23A7-AF4E-954A-6F8377F8C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9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11651638" y="6556108"/>
            <a:ext cx="416092" cy="298984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6009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D7BA-D651-9E43-9AC8-9CCA78B89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5AF4C-EBEC-BA46-B12C-F59094B74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F3517-5406-8B4E-BB67-615F6789F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48F3-010A-CA4C-8044-CA36635FFCBA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7BF08-19C7-8441-A806-04E136D10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DA5E2-0D9D-AD48-83D0-46B89B3CF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25BC-23A7-AF4E-954A-6F8377F8C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0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B608C-D876-B04C-919E-367C22AAC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E2541-53C1-FC4C-ADF5-D864CD986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2BEAD-EFF9-4F4F-8FBE-B3765F9BD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48F3-010A-CA4C-8044-CA36635FFCBA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27D5D-18DB-5645-A42C-4F16C1E57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51F4D-7423-6D43-A9EC-C5ED747C3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25BC-23A7-AF4E-954A-6F8377F8C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62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37A8A-E509-5548-A1F6-2BCF22074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18475-4A9D-A843-9E4C-37E40F59D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35C89-24A8-DE49-9EFE-66F141862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2B6C6-7689-064E-ACEB-0DEF2A09B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48F3-010A-CA4C-8044-CA36635FFCBA}" type="datetimeFigureOut">
              <a:rPr lang="en-US" smtClean="0"/>
              <a:t>7/15/19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E117D-3757-4247-BAAA-6BA54A5DF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F48D7A-5DC4-EF44-A7BD-83CF59AB2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25BC-23A7-AF4E-954A-6F8377F8C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15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B590C-118A-8745-A443-2441ACA3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FECBD-483A-7047-9481-A547430D4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06571-8C02-5343-8855-362DC23B0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49D37C-262E-0A40-8910-844024C30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4C2A1-47FC-1E47-BE88-A36B7628EF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CCE024-B72A-9A47-A07F-B133E67B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48F3-010A-CA4C-8044-CA36635FFCBA}" type="datetimeFigureOut">
              <a:rPr lang="en-US" smtClean="0"/>
              <a:t>7/15/19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B583B0-F918-764F-8CFD-567D4B7D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95202-F955-7E4A-9F11-96091C0FA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25BC-23A7-AF4E-954A-6F8377F8C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9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ECA05-9AB4-9B41-8F6E-5549E347F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E5A31-A3AB-BF42-A59C-DD81F7FD0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48F3-010A-CA4C-8044-CA36635FFCBA}" type="datetimeFigureOut">
              <a:rPr lang="en-US" smtClean="0"/>
              <a:t>7/15/19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A7A511-4030-B244-A7B1-AAEA4A91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4A9031-50DE-4845-905B-9BFD36304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25BC-23A7-AF4E-954A-6F8377F8C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06B6CD-3411-3545-9386-B171D8970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48F3-010A-CA4C-8044-CA36635FFCBA}" type="datetimeFigureOut">
              <a:rPr lang="en-US" smtClean="0"/>
              <a:t>7/15/19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1D984-9B98-ED42-8552-6AB39AD9E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9E3E2-4532-A045-9F4B-38039B5B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25BC-23A7-AF4E-954A-6F8377F8C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3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0A99-5742-F740-8786-B4501855F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6C02E-345A-9E49-B47B-B7A4B7781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BADF2-4922-ED4C-9526-33971EB19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56698-F70A-0643-B962-B60B1FEA9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48F3-010A-CA4C-8044-CA36635FFCBA}" type="datetimeFigureOut">
              <a:rPr lang="en-US" smtClean="0"/>
              <a:t>7/15/19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CF6C8-B9F4-414B-868B-534C041EE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DBD1D-1E3B-9648-8874-5D8190B8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25BC-23A7-AF4E-954A-6F8377F8C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70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92F4B-55E4-3F4C-BF91-87CA5E45E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45E713-2CC7-B940-B419-BF6A8B5534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B7B27-9EA0-B34E-8359-5C297A207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064DD-39F6-EC44-9CCD-BFEF3717C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48F3-010A-CA4C-8044-CA36635FFCBA}" type="datetimeFigureOut">
              <a:rPr lang="en-US" smtClean="0"/>
              <a:t>7/15/19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48DCF-882C-CC47-9F3A-D8355F93C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6628D-2BA3-0C4D-9BE9-735834810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425BC-23A7-AF4E-954A-6F8377F8C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3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37A0E0-0C16-CB45-A91D-F3D1CC48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A3553-5A5E-854A-ABFD-0C110E573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06B8B-0A8E-6E47-A623-FC4AA74365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48F3-010A-CA4C-8044-CA36635FFCBA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E1169-304A-6D44-A9D8-E2F5DE28C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B8B7B-1870-DC4C-8C70-27F180221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425BC-23A7-AF4E-954A-6F8377F8C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8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2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10" Type="http://schemas.openxmlformats.org/officeDocument/2006/relationships/image" Target="../media/image3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png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0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5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85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50.png"/><Relationship Id="rId10" Type="http://schemas.openxmlformats.org/officeDocument/2006/relationships/image" Target="../media/image48.png"/><Relationship Id="rId4" Type="http://schemas.openxmlformats.org/officeDocument/2006/relationships/image" Target="../media/image49.png"/><Relationship Id="rId9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tiff"/><Relationship Id="rId5" Type="http://schemas.openxmlformats.org/officeDocument/2006/relationships/image" Target="../media/image99.tiff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emf"/><Relationship Id="rId7" Type="http://schemas.openxmlformats.org/officeDocument/2006/relationships/image" Target="../media/image108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0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em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151.emf"/><Relationship Id="rId4" Type="http://schemas.openxmlformats.org/officeDocument/2006/relationships/image" Target="../media/image150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emf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68.emf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emf"/><Relationship Id="rId3" Type="http://schemas.openxmlformats.org/officeDocument/2006/relationships/image" Target="../media/image180.png"/><Relationship Id="rId7" Type="http://schemas.openxmlformats.org/officeDocument/2006/relationships/image" Target="../media/image18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1.emf"/><Relationship Id="rId5" Type="http://schemas.openxmlformats.org/officeDocument/2006/relationships/image" Target="../media/image179.emf"/><Relationship Id="rId4" Type="http://schemas.openxmlformats.org/officeDocument/2006/relationships/oleObject" Target="../embeddings/oleObject2.bin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tiff"/><Relationship Id="rId5" Type="http://schemas.openxmlformats.org/officeDocument/2006/relationships/image" Target="../media/image15.png"/><Relationship Id="rId10" Type="http://schemas.openxmlformats.org/officeDocument/2006/relationships/image" Target="../media/image20.tiff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AAE74-AE0D-AC4C-8EB1-43CA6AA74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7465" y="215126"/>
            <a:ext cx="7421933" cy="1518644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432FF"/>
                </a:solidFill>
              </a:rPr>
              <a:t>QCD as a many-body theory: an existential tale in four acts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921D8-8CFB-AC45-A7C1-84C758E67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0523" y="4880963"/>
            <a:ext cx="9144000" cy="1655762"/>
          </a:xfrm>
        </p:spPr>
        <p:txBody>
          <a:bodyPr/>
          <a:lstStyle/>
          <a:p>
            <a:r>
              <a:rPr lang="en-US" dirty="0"/>
              <a:t>Raju </a:t>
            </a:r>
            <a:r>
              <a:rPr lang="en-US" dirty="0" err="1"/>
              <a:t>Venugopalan</a:t>
            </a:r>
            <a:endParaRPr lang="en-US" dirty="0"/>
          </a:p>
          <a:p>
            <a:r>
              <a:rPr lang="en-US" dirty="0"/>
              <a:t>Brookhaven National Laboratory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F797F-540E-CC42-AF6F-BABD128B5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686" y="1852276"/>
            <a:ext cx="5613674" cy="29101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62C59D-10B2-A94D-A6BD-0E301ADC6E13}"/>
              </a:ext>
            </a:extLst>
          </p:cNvPr>
          <p:cNvSpPr txBox="1"/>
          <p:nvPr/>
        </p:nvSpPr>
        <p:spPr>
          <a:xfrm>
            <a:off x="5102933" y="6488668"/>
            <a:ext cx="300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Student lecture, July 16, 2019</a:t>
            </a:r>
          </a:p>
        </p:txBody>
      </p:sp>
    </p:spTree>
    <p:extLst>
      <p:ext uri="{BB962C8B-B14F-4D97-AF65-F5344CB8AC3E}">
        <p14:creationId xmlns:p14="http://schemas.microsoft.com/office/powerpoint/2010/main" val="2574772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3572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Symmetries dictate interactions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56626" y="3948162"/>
            <a:ext cx="924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C. N. Yang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44150"/>
          <a:stretch/>
        </p:blipFill>
        <p:spPr>
          <a:xfrm>
            <a:off x="7810839" y="1458962"/>
            <a:ext cx="1815801" cy="248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34" y="1458962"/>
            <a:ext cx="5359705" cy="394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38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73108"/>
            <a:ext cx="9144000" cy="2940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570" y="0"/>
            <a:ext cx="3044860" cy="24358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91332" y="3740816"/>
            <a:ext cx="3409336" cy="16018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4461" y="5836569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Possibly the most important paper from BNL</a:t>
            </a:r>
          </a:p>
          <a:p>
            <a:pPr algn="ctr"/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70" y="36699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Fundamental feature of QCD: </a:t>
            </a:r>
          </a:p>
          <a:p>
            <a:pPr algn="ctr"/>
            <a:r>
              <a:rPr lang="en-US" sz="3200" dirty="0">
                <a:solidFill>
                  <a:srgbClr val="0000FF"/>
                </a:solidFill>
              </a:rPr>
              <a:t>Yang-Mills Theory</a:t>
            </a:r>
          </a:p>
        </p:txBody>
      </p:sp>
    </p:spTree>
    <p:extLst>
      <p:ext uri="{BB962C8B-B14F-4D97-AF65-F5344CB8AC3E}">
        <p14:creationId xmlns:p14="http://schemas.microsoft.com/office/powerpoint/2010/main" val="1647603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78663" y="250128"/>
            <a:ext cx="3648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From the Yang-Mills paper,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18" y="711792"/>
            <a:ext cx="3132242" cy="433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160" y="1290791"/>
            <a:ext cx="4356234" cy="16268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1FDC57-2024-F34C-813B-A60423506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015" y="5461697"/>
            <a:ext cx="5384800" cy="838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08F3B7-2B6D-1741-A597-353E9FB22C48}"/>
              </a:ext>
            </a:extLst>
          </p:cNvPr>
          <p:cNvSpPr/>
          <p:nvPr/>
        </p:nvSpPr>
        <p:spPr>
          <a:xfrm>
            <a:off x="3767015" y="5345721"/>
            <a:ext cx="5732585" cy="10245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9F4BC0-1EA6-B847-AB57-0053F398195C}"/>
              </a:ext>
            </a:extLst>
          </p:cNvPr>
          <p:cNvSpPr/>
          <p:nvPr/>
        </p:nvSpPr>
        <p:spPr>
          <a:xfrm>
            <a:off x="6518031" y="1559169"/>
            <a:ext cx="2813538" cy="6564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76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2730" y="453689"/>
            <a:ext cx="417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All the elements, except</a:t>
            </a:r>
            <a:r>
              <a:rPr lang="mr-IN" sz="2400" b="1" dirty="0"/>
              <a:t>…</a:t>
            </a:r>
            <a:r>
              <a:rPr lang="en-US" sz="2400" b="1" dirty="0"/>
              <a:t>color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098" y="213408"/>
            <a:ext cx="2064865" cy="20648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963" y="213408"/>
            <a:ext cx="2064865" cy="206486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9300" y="2354117"/>
            <a:ext cx="890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Y. </a:t>
            </a:r>
            <a:r>
              <a:rPr lang="en-US" sz="1400" b="1" dirty="0" err="1">
                <a:solidFill>
                  <a:srgbClr val="008000"/>
                </a:solidFill>
              </a:rPr>
              <a:t>Nambu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59914" y="2302652"/>
            <a:ext cx="888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M.-Y. Han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358" y="2861278"/>
            <a:ext cx="7527998" cy="342922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78663" y="1336711"/>
            <a:ext cx="3067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SU(3) gauge symmetry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39219" y="6369959"/>
            <a:ext cx="5386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Also, earlier work by O. Greenberg on the quark model</a:t>
            </a:r>
          </a:p>
        </p:txBody>
      </p:sp>
    </p:spTree>
    <p:extLst>
      <p:ext uri="{BB962C8B-B14F-4D97-AF65-F5344CB8AC3E}">
        <p14:creationId xmlns:p14="http://schemas.microsoft.com/office/powerpoint/2010/main" val="3250126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32"/>
            <a:ext cx="12192000" cy="113767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cs typeface="Arial Black"/>
              </a:rPr>
              <a:t>Quantum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Chromodynamics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/>
              <a:t>(</a:t>
            </a:r>
            <a:r>
              <a:rPr lang="en-US" sz="3600" b="1" dirty="0">
                <a:solidFill>
                  <a:srgbClr val="FF0000"/>
                </a:solidFill>
                <a:cs typeface="Arial Black"/>
              </a:rPr>
              <a:t>Q</a:t>
            </a:r>
            <a:r>
              <a:rPr lang="en-US" sz="3600" b="1" dirty="0">
                <a:solidFill>
                  <a:srgbClr val="008000"/>
                </a:solidFill>
                <a:cs typeface="Arial Black"/>
              </a:rPr>
              <a:t>C</a:t>
            </a:r>
            <a:r>
              <a:rPr lang="en-US" sz="3600" b="1" dirty="0">
                <a:solidFill>
                  <a:srgbClr val="0000FF"/>
                </a:solidFill>
                <a:cs typeface="Arial Black"/>
              </a:rPr>
              <a:t>D</a:t>
            </a:r>
            <a:r>
              <a:rPr lang="en-US" sz="3600" b="1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9153" y="1853164"/>
            <a:ext cx="8794795" cy="306769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/>
              <a:t> </a:t>
            </a:r>
            <a:r>
              <a:rPr lang="en-US" sz="2000" dirty="0"/>
              <a:t>Theory is rich in symmetries: </a:t>
            </a:r>
          </a:p>
          <a:p>
            <a:endParaRPr lang="en-US" sz="2000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pPr>
              <a:buNone/>
            </a:pPr>
            <a:endParaRPr lang="en-US" sz="2400" b="1" dirty="0"/>
          </a:p>
          <a:p>
            <a:pPr>
              <a:buNone/>
            </a:pPr>
            <a:endParaRPr lang="en-US" sz="2400" b="1" dirty="0"/>
          </a:p>
          <a:p>
            <a:pPr>
              <a:buNone/>
            </a:pPr>
            <a:endParaRPr lang="en-US" sz="1730" b="1" dirty="0"/>
          </a:p>
          <a:p>
            <a:endParaRPr lang="en-US" sz="2000" b="1" dirty="0"/>
          </a:p>
        </p:txBody>
      </p:sp>
      <p:pic>
        <p:nvPicPr>
          <p:cNvPr id="4" name="Picture 3" descr="latex-image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2700" y="2575450"/>
            <a:ext cx="5727700" cy="2952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366058" y="2770028"/>
            <a:ext cx="448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i</a:t>
            </a:r>
            <a:endParaRPr lang="en-US" sz="2000" b="1" dirty="0"/>
          </a:p>
        </p:txBody>
      </p:sp>
      <p:sp>
        <p:nvSpPr>
          <p:cNvPr id="9" name="AutoShape 21"/>
          <p:cNvSpPr>
            <a:spLocks/>
          </p:cNvSpPr>
          <p:nvPr/>
        </p:nvSpPr>
        <p:spPr bwMode="auto">
          <a:xfrm rot="-5425838">
            <a:off x="5339615" y="1976116"/>
            <a:ext cx="190500" cy="2019300"/>
          </a:xfrm>
          <a:prstGeom prst="leftBrace">
            <a:avLst>
              <a:gd name="adj1" fmla="val 8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47262" y="3061164"/>
            <a:ext cx="77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ii</a:t>
            </a:r>
          </a:p>
        </p:txBody>
      </p:sp>
      <p:sp>
        <p:nvSpPr>
          <p:cNvPr id="11" name="AutoShape 23"/>
          <p:cNvSpPr>
            <a:spLocks/>
          </p:cNvSpPr>
          <p:nvPr/>
        </p:nvSpPr>
        <p:spPr bwMode="auto">
          <a:xfrm rot="-5425838">
            <a:off x="7860867" y="2062203"/>
            <a:ext cx="228600" cy="1828800"/>
          </a:xfrm>
          <a:prstGeom prst="leftBrace">
            <a:avLst>
              <a:gd name="adj1" fmla="val 66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08371" y="3058603"/>
            <a:ext cx="575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iii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800567" y="3424266"/>
            <a:ext cx="645196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95300" indent="-495300">
              <a:buFont typeface="Arial" charset="0"/>
              <a:buAutoNum type="romanLcParenR"/>
            </a:pPr>
            <a:r>
              <a:rPr lang="en-US" b="1" dirty="0">
                <a:solidFill>
                  <a:srgbClr val="0000FF"/>
                </a:solidFill>
              </a:rPr>
              <a:t>Gauge “color” symmetry: unbroken but confined</a:t>
            </a:r>
          </a:p>
          <a:p>
            <a:pPr marL="495300" indent="-495300">
              <a:buFont typeface="Arial" charset="0"/>
              <a:buAutoNum type="romanLcParenR"/>
            </a:pPr>
            <a:r>
              <a:rPr lang="en-US" b="1" dirty="0">
                <a:solidFill>
                  <a:srgbClr val="0000FF"/>
                </a:solidFill>
              </a:rPr>
              <a:t>Global “</a:t>
            </a:r>
            <a:r>
              <a:rPr lang="en-US" b="1" dirty="0" err="1">
                <a:solidFill>
                  <a:srgbClr val="0000FF"/>
                </a:solidFill>
              </a:rPr>
              <a:t>chiral</a:t>
            </a:r>
            <a:r>
              <a:rPr lang="en-US" b="1" dirty="0">
                <a:solidFill>
                  <a:srgbClr val="0000FF"/>
                </a:solidFill>
              </a:rPr>
              <a:t>” symmetry: exact for </a:t>
            </a:r>
            <a:r>
              <a:rPr lang="en-US" b="1" dirty="0" err="1">
                <a:solidFill>
                  <a:srgbClr val="0000FF"/>
                </a:solidFill>
              </a:rPr>
              <a:t>massless</a:t>
            </a:r>
            <a:r>
              <a:rPr lang="en-US" b="1" dirty="0">
                <a:solidFill>
                  <a:srgbClr val="0000FF"/>
                </a:solidFill>
              </a:rPr>
              <a:t> quarks </a:t>
            </a:r>
          </a:p>
          <a:p>
            <a:pPr marL="495300" indent="-495300">
              <a:buFont typeface="Arial" charset="0"/>
              <a:buAutoNum type="romanLcParenR"/>
            </a:pPr>
            <a:r>
              <a:rPr lang="en-US" b="1" dirty="0">
                <a:solidFill>
                  <a:srgbClr val="0000FF"/>
                </a:solidFill>
              </a:rPr>
              <a:t>Baryon number and axial charge (</a:t>
            </a:r>
            <a:r>
              <a:rPr lang="en-US" b="1" dirty="0" err="1">
                <a:solidFill>
                  <a:srgbClr val="0000FF"/>
                </a:solidFill>
              </a:rPr>
              <a:t>m</a:t>
            </a:r>
            <a:r>
              <a:rPr lang="en-US" b="1" dirty="0">
                <a:solidFill>
                  <a:srgbClr val="0000FF"/>
                </a:solidFill>
              </a:rPr>
              <a:t>=0) are conserved </a:t>
            </a:r>
          </a:p>
          <a:p>
            <a:pPr marL="495300" indent="-495300">
              <a:buFont typeface="Arial" charset="0"/>
              <a:buAutoNum type="romanLcParenR"/>
            </a:pPr>
            <a:r>
              <a:rPr lang="en-US" b="1" dirty="0">
                <a:solidFill>
                  <a:srgbClr val="0000FF"/>
                </a:solidFill>
              </a:rPr>
              <a:t>Scale invariance of quark (</a:t>
            </a:r>
            <a:r>
              <a:rPr lang="en-US" b="1" dirty="0" err="1">
                <a:solidFill>
                  <a:srgbClr val="0000FF"/>
                </a:solidFill>
              </a:rPr>
              <a:t>m</a:t>
            </a:r>
            <a:r>
              <a:rPr lang="en-US" b="1" dirty="0">
                <a:solidFill>
                  <a:srgbClr val="0000FF"/>
                </a:solidFill>
              </a:rPr>
              <a:t>=0) and gluon fields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pPr marL="495300" indent="-495300">
              <a:buFont typeface="Arial" charset="0"/>
              <a:buAutoNum type="romanLcParenR"/>
            </a:pPr>
            <a:r>
              <a:rPr lang="en-US" b="1" dirty="0">
                <a:solidFill>
                  <a:srgbClr val="0000FF"/>
                </a:solidFill>
              </a:rPr>
              <a:t>Discrete C,P &amp; T symmetries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29152" y="1022168"/>
            <a:ext cx="7019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/>
              <a:t> </a:t>
            </a:r>
            <a:r>
              <a:rPr lang="en-US" sz="2000" dirty="0"/>
              <a:t>QCD - “nearly perfect” fundamental quantum theory of quark </a:t>
            </a:r>
          </a:p>
          <a:p>
            <a:r>
              <a:rPr lang="en-US" sz="2000" dirty="0"/>
              <a:t>     and gluon fields 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1400" b="1" dirty="0" err="1">
                <a:solidFill>
                  <a:srgbClr val="008000"/>
                </a:solidFill>
              </a:rPr>
              <a:t>F.Wilczek</a:t>
            </a:r>
            <a:r>
              <a:rPr lang="en-US" sz="1400" b="1" dirty="0">
                <a:solidFill>
                  <a:srgbClr val="008000"/>
                </a:solidFill>
              </a:rPr>
              <a:t>, hep-ph/9907340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1524000" y="4872858"/>
            <a:ext cx="9144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/>
              <a:t> </a:t>
            </a:r>
            <a:r>
              <a:rPr lang="en-US" sz="2000" dirty="0"/>
              <a:t>Chiral, Axial, Scale and (in principle) P &amp;T broken by </a:t>
            </a:r>
          </a:p>
          <a:p>
            <a:r>
              <a:rPr lang="en-US" sz="2000" dirty="0"/>
              <a:t>       vacuum/quantum effects - </a:t>
            </a:r>
            <a:r>
              <a:rPr lang="en-US" sz="2000" dirty="0">
                <a:solidFill>
                  <a:srgbClr val="660066"/>
                </a:solidFill>
              </a:rPr>
              <a:t>”emergent” </a:t>
            </a:r>
            <a:r>
              <a:rPr lang="en-US" sz="2000" dirty="0"/>
              <a:t>phenomena</a:t>
            </a:r>
          </a:p>
          <a:p>
            <a:endParaRPr lang="en-US" sz="1000" b="1" dirty="0"/>
          </a:p>
          <a:p>
            <a:pPr marL="342900" indent="-342900">
              <a:buClr>
                <a:srgbClr val="FF0000"/>
              </a:buClr>
              <a:buFont typeface="Wingdings" charset="2"/>
              <a:buChar char="u"/>
            </a:pPr>
            <a:r>
              <a:rPr lang="en-US" sz="2400" b="1" dirty="0"/>
              <a:t> </a:t>
            </a:r>
            <a:r>
              <a:rPr lang="en-US" sz="2000" dirty="0"/>
              <a:t>Inherent in QCD are the deepest aspects of relativistic Quantum Field Theories (confinement, asymptotic freedom, anomalies, spontaneous  breaking of chiral symmetry)</a:t>
            </a:r>
          </a:p>
          <a:p>
            <a:r>
              <a:rPr lang="en-US" sz="2400" dirty="0"/>
              <a:t>  </a:t>
            </a:r>
          </a:p>
          <a:p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533778" y="211648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58185" y="1973324"/>
            <a:ext cx="3557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“Symmetries dictate interactions” </a:t>
            </a:r>
            <a:r>
              <a:rPr lang="mr-IN" sz="1400" b="1" dirty="0">
                <a:solidFill>
                  <a:srgbClr val="008000"/>
                </a:solidFill>
              </a:rPr>
              <a:t>–</a:t>
            </a:r>
            <a:r>
              <a:rPr lang="en-US" sz="1400" b="1" dirty="0">
                <a:solidFill>
                  <a:srgbClr val="008000"/>
                </a:solidFill>
              </a:rPr>
              <a:t> C.N Yang</a:t>
            </a:r>
          </a:p>
        </p:txBody>
      </p:sp>
    </p:spTree>
    <p:extLst>
      <p:ext uri="{BB962C8B-B14F-4D97-AF65-F5344CB8AC3E}">
        <p14:creationId xmlns:p14="http://schemas.microsoft.com/office/powerpoint/2010/main" val="222056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136" y="966517"/>
            <a:ext cx="3626404" cy="2405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73" y="627768"/>
            <a:ext cx="4225119" cy="29722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1642" y="159786"/>
            <a:ext cx="64764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Asymptotic freedom: the role of glue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70968" y="3867997"/>
            <a:ext cx="1241743" cy="124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921940" y="3497789"/>
            <a:ext cx="5537200" cy="1790700"/>
            <a:chOff x="960" y="960"/>
            <a:chExt cx="3488" cy="1128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0"/>
              <a:ext cx="800" cy="1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800" cy="1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960"/>
              <a:ext cx="800" cy="1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2921940" y="528848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David Gross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0594" y="524625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David </a:t>
            </a:r>
            <a:r>
              <a:rPr lang="en-US" dirty="0" err="1">
                <a:solidFill>
                  <a:srgbClr val="008000"/>
                </a:solidFill>
              </a:rPr>
              <a:t>Politzer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80092" y="5288489"/>
            <a:ext cx="1480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Frank </a:t>
            </a:r>
            <a:r>
              <a:rPr lang="en-US" dirty="0" err="1">
                <a:solidFill>
                  <a:srgbClr val="008000"/>
                </a:solidFill>
              </a:rPr>
              <a:t>Wilczek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2083" y="5761697"/>
            <a:ext cx="8892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self-interaction (of color charged)  gluons is fundamentally responsible for </a:t>
            </a:r>
          </a:p>
          <a:p>
            <a:r>
              <a:rPr lang="en-US" sz="2000" dirty="0"/>
              <a:t>the asymptotic freedom of quarks and gluons in Quantum </a:t>
            </a:r>
            <a:r>
              <a:rPr lang="en-US" sz="2000" dirty="0" err="1"/>
              <a:t>Chromodynamics</a:t>
            </a:r>
            <a:r>
              <a:rPr lang="en-US" sz="2000" dirty="0"/>
              <a:t> (QCD)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41309" y="512789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3712661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8977944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Quark (and Gluon) confinement: the role of glue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826" t="9689" r="3501" b="11452"/>
          <a:stretch/>
        </p:blipFill>
        <p:spPr>
          <a:xfrm>
            <a:off x="1662723" y="980347"/>
            <a:ext cx="4248101" cy="2700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459" y="980348"/>
            <a:ext cx="4527486" cy="31325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74170" y="3959040"/>
            <a:ext cx="179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Bali, </a:t>
            </a:r>
            <a:r>
              <a:rPr lang="en-US" sz="1400" b="1" dirty="0" err="1">
                <a:solidFill>
                  <a:srgbClr val="008000"/>
                </a:solidFill>
              </a:rPr>
              <a:t>hep-ph</a:t>
            </a:r>
            <a:r>
              <a:rPr lang="en-US" sz="1400" b="1" dirty="0">
                <a:solidFill>
                  <a:srgbClr val="008000"/>
                </a:solidFill>
              </a:rPr>
              <a:t>/0001312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12597" y="2395066"/>
            <a:ext cx="2790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dirty="0">
                <a:solidFill>
                  <a:srgbClr val="660066"/>
                </a:solidFill>
              </a:rPr>
              <a:t>Gluon” potential between</a:t>
            </a:r>
          </a:p>
          <a:p>
            <a:r>
              <a:rPr lang="en-US" dirty="0">
                <a:solidFill>
                  <a:srgbClr val="660066"/>
                </a:solidFill>
              </a:rPr>
              <a:t>heavy quark-antiquark pair</a:t>
            </a:r>
          </a:p>
          <a:p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73" y="2959767"/>
            <a:ext cx="2484497" cy="6211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15961" y="3681210"/>
            <a:ext cx="3744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Quarks experience force of 16 tons at </a:t>
            </a:r>
          </a:p>
          <a:p>
            <a:r>
              <a:rPr lang="en-US" dirty="0"/>
              <a:t>distances of ~ 1 Fermi (10</a:t>
            </a:r>
            <a:r>
              <a:rPr lang="en-US" baseline="30000" dirty="0"/>
              <a:t>-15 </a:t>
            </a:r>
            <a:r>
              <a:rPr lang="en-US" dirty="0"/>
              <a:t>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62723" y="5635582"/>
            <a:ext cx="4990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Intuitive picture of quark confinement and </a:t>
            </a:r>
          </a:p>
          <a:p>
            <a:r>
              <a:rPr lang="en-US" sz="2000" b="1" dirty="0"/>
              <a:t>stringy pictures of mesons 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9975" y="4327540"/>
            <a:ext cx="2387563" cy="13872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607" t="6385" r="1969" b="3007"/>
          <a:stretch/>
        </p:blipFill>
        <p:spPr>
          <a:xfrm>
            <a:off x="6396862" y="4385915"/>
            <a:ext cx="4271138" cy="247208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401645" y="4447882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“</a:t>
            </a:r>
            <a:r>
              <a:rPr lang="en-US" dirty="0" err="1">
                <a:solidFill>
                  <a:srgbClr val="660066"/>
                </a:solidFill>
              </a:rPr>
              <a:t>Regge</a:t>
            </a:r>
            <a:r>
              <a:rPr lang="en-US" dirty="0">
                <a:solidFill>
                  <a:srgbClr val="660066"/>
                </a:solidFill>
              </a:rPr>
              <a:t>” trajectories</a:t>
            </a:r>
          </a:p>
        </p:txBody>
      </p:sp>
    </p:spTree>
    <p:extLst>
      <p:ext uri="{BB962C8B-B14F-4D97-AF65-F5344CB8AC3E}">
        <p14:creationId xmlns:p14="http://schemas.microsoft.com/office/powerpoint/2010/main" val="1949116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QCD: Chiral symmetry breaking</a:t>
            </a:r>
            <a:endParaRPr lang="en-US">
              <a:solidFill>
                <a:srgbClr val="0000FF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1280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10181" r="7339" b="13467"/>
          <a:stretch>
            <a:fillRect/>
          </a:stretch>
        </p:blipFill>
        <p:spPr bwMode="auto">
          <a:xfrm>
            <a:off x="2362200" y="990600"/>
            <a:ext cx="739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08125" y="152400"/>
            <a:ext cx="9223375" cy="5257800"/>
            <a:chOff x="-10" y="96"/>
            <a:chExt cx="5810" cy="3312"/>
          </a:xfrm>
        </p:grpSpPr>
        <p:pic>
          <p:nvPicPr>
            <p:cNvPr id="12801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0" r="7866" b="31361"/>
            <a:stretch>
              <a:fillRect/>
            </a:stretch>
          </p:blipFill>
          <p:spPr bwMode="auto">
            <a:xfrm>
              <a:off x="4400" y="1807"/>
              <a:ext cx="111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15" name="Text Box 6"/>
            <p:cNvSpPr txBox="1">
              <a:spLocks noChangeArrowheads="1"/>
            </p:cNvSpPr>
            <p:nvPr/>
          </p:nvSpPr>
          <p:spPr bwMode="auto">
            <a:xfrm>
              <a:off x="1632" y="1440"/>
              <a:ext cx="201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Quantum QCD vacuum:</a:t>
              </a:r>
            </a:p>
          </p:txBody>
        </p:sp>
        <p:sp>
          <p:nvSpPr>
            <p:cNvPr id="128016" name="Text Box 7"/>
            <p:cNvSpPr txBox="1">
              <a:spLocks noChangeArrowheads="1"/>
            </p:cNvSpPr>
            <p:nvPr/>
          </p:nvSpPr>
          <p:spPr bwMode="auto">
            <a:xfrm>
              <a:off x="528" y="1680"/>
              <a:ext cx="3872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80"/>
                  </a:solidFill>
                  <a:latin typeface="Calibri" charset="0"/>
                  <a:cs typeface="Calibri" charset="0"/>
                </a:rPr>
                <a:t>Chiral condensate:</a:t>
              </a:r>
              <a:r>
                <a:rPr lang="en-US" sz="2000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 spontaneously generate mass via the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                                   </a:t>
              </a:r>
              <a:r>
                <a:rPr lang="en-US" sz="2000" dirty="0" err="1">
                  <a:solidFill>
                    <a:srgbClr val="FF0000"/>
                  </a:solidFill>
                  <a:latin typeface="Calibri" charset="0"/>
                  <a:cs typeface="Calibri" charset="0"/>
                </a:rPr>
                <a:t>Nambu</a:t>
              </a:r>
              <a:r>
                <a:rPr lang="en-US" sz="2000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-Goldstone mechanism  </a:t>
              </a:r>
            </a:p>
          </p:txBody>
        </p:sp>
        <p:pic>
          <p:nvPicPr>
            <p:cNvPr id="128017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96"/>
              <a:ext cx="544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018" name="Picture 9" descr="latex-image-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2" y="2615"/>
              <a:ext cx="1296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019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" y="2120"/>
              <a:ext cx="1552" cy="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20" name="Line 11"/>
            <p:cNvSpPr>
              <a:spLocks noChangeShapeType="1"/>
            </p:cNvSpPr>
            <p:nvPr/>
          </p:nvSpPr>
          <p:spPr bwMode="auto">
            <a:xfrm>
              <a:off x="1689" y="2760"/>
              <a:ext cx="384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021" name="Line 12"/>
            <p:cNvSpPr>
              <a:spLocks noChangeShapeType="1"/>
            </p:cNvSpPr>
            <p:nvPr/>
          </p:nvSpPr>
          <p:spPr bwMode="auto">
            <a:xfrm flipV="1">
              <a:off x="3744" y="2359"/>
              <a:ext cx="576" cy="28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8022" name="Text Box 13"/>
            <p:cNvSpPr txBox="1">
              <a:spLocks noChangeArrowheads="1"/>
            </p:cNvSpPr>
            <p:nvPr/>
          </p:nvSpPr>
          <p:spPr bwMode="auto">
            <a:xfrm>
              <a:off x="4264" y="2879"/>
              <a:ext cx="153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err="1">
                  <a:solidFill>
                    <a:srgbClr val="008000"/>
                  </a:solidFill>
                </a:rPr>
                <a:t>m</a:t>
              </a:r>
              <a:r>
                <a:rPr lang="en-US" sz="1400" b="1" baseline="-25000" dirty="0" err="1">
                  <a:solidFill>
                    <a:srgbClr val="008000"/>
                  </a:solidFill>
                </a:rPr>
                <a:t>q</a:t>
              </a:r>
              <a:r>
                <a:rPr lang="en-US" sz="1400" b="1" dirty="0">
                  <a:solidFill>
                    <a:srgbClr val="008000"/>
                  </a:solidFill>
                </a:rPr>
                <a:t> ~ 10 MeV ; </a:t>
              </a:r>
              <a:r>
                <a:rPr lang="en-US" sz="1400" b="1" dirty="0" err="1">
                  <a:solidFill>
                    <a:srgbClr val="008000"/>
                  </a:solidFill>
                </a:rPr>
                <a:t>m</a:t>
              </a:r>
              <a:r>
                <a:rPr lang="en-US" sz="1400" b="1" baseline="-25000" dirty="0" err="1">
                  <a:solidFill>
                    <a:srgbClr val="008000"/>
                  </a:solidFill>
                </a:rPr>
                <a:t>N</a:t>
              </a:r>
              <a:r>
                <a:rPr lang="en-US" sz="1400" b="1" dirty="0">
                  <a:solidFill>
                    <a:srgbClr val="008000"/>
                  </a:solidFill>
                </a:rPr>
                <a:t> ~ 1 GeV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133600" y="5638800"/>
            <a:ext cx="8686800" cy="1066800"/>
            <a:chOff x="192" y="3024"/>
            <a:chExt cx="5472" cy="672"/>
          </a:xfrm>
        </p:grpSpPr>
        <p:sp>
          <p:nvSpPr>
            <p:cNvPr id="128008" name="Text Box 15"/>
            <p:cNvSpPr txBox="1">
              <a:spLocks noChangeArrowheads="1"/>
            </p:cNvSpPr>
            <p:nvPr/>
          </p:nvSpPr>
          <p:spPr bwMode="auto">
            <a:xfrm>
              <a:off x="192" y="3216"/>
              <a:ext cx="110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8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Axial anomaly:</a:t>
              </a:r>
              <a:endPara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009" name="Text Box 16"/>
            <p:cNvSpPr txBox="1">
              <a:spLocks noChangeArrowheads="1"/>
            </p:cNvSpPr>
            <p:nvPr/>
          </p:nvSpPr>
          <p:spPr bwMode="auto">
            <a:xfrm>
              <a:off x="2160" y="3215"/>
              <a:ext cx="194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Quantum violation of U(1)</a:t>
              </a:r>
              <a:r>
                <a:rPr lang="en-US" sz="2000" baseline="-25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8010" name="Picture 17" descr="latex-image-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168"/>
              <a:ext cx="153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8011" name="Group 18"/>
            <p:cNvGrpSpPr>
              <a:grpSpLocks/>
            </p:cNvGrpSpPr>
            <p:nvPr/>
          </p:nvGrpSpPr>
          <p:grpSpPr bwMode="auto">
            <a:xfrm>
              <a:off x="1248" y="3024"/>
              <a:ext cx="912" cy="672"/>
              <a:chOff x="2976" y="3552"/>
              <a:chExt cx="1024" cy="768"/>
            </a:xfrm>
          </p:grpSpPr>
          <p:pic>
            <p:nvPicPr>
              <p:cNvPr id="128012" name="Picture 1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3576"/>
                <a:ext cx="1024" cy="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13" name="Rectangle 20"/>
              <p:cNvSpPr>
                <a:spLocks noChangeArrowheads="1"/>
              </p:cNvSpPr>
              <p:nvPr/>
            </p:nvSpPr>
            <p:spPr bwMode="auto">
              <a:xfrm>
                <a:off x="3072" y="3552"/>
                <a:ext cx="288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942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2357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The essential mystery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043" y="861329"/>
            <a:ext cx="12192000" cy="58236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       </a:t>
            </a:r>
          </a:p>
          <a:p>
            <a:pPr>
              <a:buClr>
                <a:srgbClr val="660066"/>
              </a:buClr>
              <a:buFont typeface="Wingdings" charset="2"/>
              <a:buChar char="v"/>
            </a:pPr>
            <a:r>
              <a:rPr lang="en-US" sz="3400" dirty="0"/>
              <a:t> (Nearly) all visible matter is made up of quarks and gluons</a:t>
            </a:r>
          </a:p>
          <a:p>
            <a:pPr marL="0" indent="0">
              <a:buNone/>
            </a:pPr>
            <a:endParaRPr lang="en-US" sz="3400" dirty="0"/>
          </a:p>
          <a:p>
            <a:pPr>
              <a:buClr>
                <a:srgbClr val="660066"/>
              </a:buClr>
              <a:buFont typeface="Wingdings" charset="2"/>
              <a:buChar char="v"/>
            </a:pPr>
            <a:r>
              <a:rPr lang="en-US" sz="3400" dirty="0"/>
              <a:t> But quarks and gluons are not visible</a:t>
            </a:r>
          </a:p>
          <a:p>
            <a:pPr marL="0" indent="0">
              <a:buNone/>
            </a:pPr>
            <a:endParaRPr lang="en-US" sz="3400" dirty="0"/>
          </a:p>
          <a:p>
            <a:pPr>
              <a:buClr>
                <a:srgbClr val="660066"/>
              </a:buClr>
              <a:buFont typeface="Wingdings" charset="2"/>
              <a:buChar char="v"/>
            </a:pPr>
            <a:r>
              <a:rPr lang="en-US" sz="3400" dirty="0"/>
              <a:t> All strongly interacting matter is an emergent consequence of </a:t>
            </a:r>
          </a:p>
          <a:p>
            <a:pPr marL="0" indent="0">
              <a:buClr>
                <a:srgbClr val="660066"/>
              </a:buClr>
              <a:buNone/>
            </a:pPr>
            <a:r>
              <a:rPr lang="en-US" sz="3400" dirty="0"/>
              <a:t>     many-body quark-gluon dynamics. </a:t>
            </a:r>
          </a:p>
          <a:p>
            <a:pPr marL="0" indent="0">
              <a:buClr>
                <a:srgbClr val="660066"/>
              </a:buClr>
              <a:buNone/>
            </a:pPr>
            <a:r>
              <a:rPr lang="en-US" sz="3400" dirty="0"/>
              <a:t>     Example: Mass from massless gluons and (nearly) massless quarks</a:t>
            </a:r>
          </a:p>
          <a:p>
            <a:pPr>
              <a:buClr>
                <a:srgbClr val="660066"/>
              </a:buClr>
              <a:buFont typeface="Wingdings" charset="2"/>
              <a:buChar char="v"/>
            </a:pPr>
            <a:endParaRPr lang="en-US" sz="3400" dirty="0"/>
          </a:p>
          <a:p>
            <a:pPr>
              <a:buClr>
                <a:srgbClr val="660066"/>
              </a:buClr>
              <a:buFont typeface="Wingdings" charset="2"/>
              <a:buChar char="v"/>
            </a:pPr>
            <a:r>
              <a:rPr lang="en-US" sz="3400" dirty="0"/>
              <a:t>There is an elegance and simplicity to nature’s strongest force we do not understand</a:t>
            </a:r>
          </a:p>
          <a:p>
            <a:pPr marL="0" indent="0">
              <a:buNone/>
            </a:pPr>
            <a:endParaRPr lang="en-US" sz="3400" dirty="0"/>
          </a:p>
          <a:p>
            <a:pPr>
              <a:buClr>
                <a:srgbClr val="660066"/>
              </a:buClr>
              <a:buFont typeface="Wingdings" charset="2"/>
              <a:buChar char="v"/>
            </a:pPr>
            <a:r>
              <a:rPr lang="en-US" sz="3400" dirty="0"/>
              <a:t>Understanding the origins of matter demands we </a:t>
            </a:r>
          </a:p>
          <a:p>
            <a:pPr marL="0" indent="0">
              <a:buNone/>
            </a:pPr>
            <a:r>
              <a:rPr lang="en-US" sz="3400" dirty="0"/>
              <a:t>      develop a </a:t>
            </a:r>
            <a:r>
              <a:rPr lang="en-US" sz="3400" i="1" dirty="0">
                <a:solidFill>
                  <a:srgbClr val="660066"/>
                </a:solidFill>
              </a:rPr>
              <a:t>deep and varied knowledge </a:t>
            </a:r>
            <a:r>
              <a:rPr lang="en-US" sz="3400" dirty="0"/>
              <a:t>of this emergent dynamics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063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8794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Act 2. QCD: The Power and the Glory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89" y="2853113"/>
            <a:ext cx="4068548" cy="245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79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111" y="242745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Act 1: The mysterious gluon</a:t>
            </a:r>
          </a:p>
        </p:txBody>
      </p:sp>
    </p:spTree>
    <p:extLst>
      <p:ext uri="{BB962C8B-B14F-4D97-AF65-F5344CB8AC3E}">
        <p14:creationId xmlns:p14="http://schemas.microsoft.com/office/powerpoint/2010/main" val="1478475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753"/>
            <a:ext cx="12192000" cy="121061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Numerical realization: Lattice QCD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600" y="3354916"/>
            <a:ext cx="3496326" cy="3333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827" y="1174420"/>
            <a:ext cx="4320814" cy="2877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37490" y="1254367"/>
            <a:ext cx="1241743" cy="124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112067" y="4036035"/>
            <a:ext cx="201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Kenneth G. Wilson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57014" y="2484134"/>
            <a:ext cx="79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(1982)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9782" y="4612937"/>
            <a:ext cx="491402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Lattice regularization (UV&amp;IR) of QCD</a:t>
            </a:r>
          </a:p>
          <a:p>
            <a:endParaRPr lang="en-US" sz="2400" dirty="0"/>
          </a:p>
          <a:p>
            <a:r>
              <a:rPr lang="en-US" sz="2400" dirty="0"/>
              <a:t>First principles treatment of static </a:t>
            </a:r>
          </a:p>
          <a:p>
            <a:r>
              <a:rPr lang="en-US" sz="2400" dirty="0"/>
              <a:t>properties of QCD: masses, moments,</a:t>
            </a:r>
          </a:p>
          <a:p>
            <a:r>
              <a:rPr lang="en-US" sz="2400" dirty="0"/>
              <a:t>thermodynamics at finite T (&amp; </a:t>
            </a:r>
            <a:r>
              <a:rPr lang="en-US" sz="2400" dirty="0" err="1"/>
              <a:t>μ</a:t>
            </a:r>
            <a:r>
              <a:rPr lang="en-US" sz="2400" baseline="-25000" dirty="0" err="1"/>
              <a:t>B</a:t>
            </a:r>
            <a:r>
              <a:rPr lang="en-US" sz="2400" baseline="-25000" dirty="0"/>
              <a:t> </a:t>
            </a:r>
            <a:r>
              <a:rPr lang="en-US" sz="2400" dirty="0"/>
              <a:t>?)</a:t>
            </a:r>
            <a:endParaRPr lang="en-US" sz="2400" baseline="-25000" dirty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914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800"/>
            <a:ext cx="12192000" cy="117912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Numerical realization: Lattice QCD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104092"/>
            <a:ext cx="3973047" cy="2812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5037" y="1172324"/>
            <a:ext cx="1241743" cy="124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82403" y="3930670"/>
            <a:ext cx="201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Kenneth G. Wilson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84291" y="2428496"/>
            <a:ext cx="79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(1982)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110" y="3251200"/>
            <a:ext cx="3619500" cy="360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5318" y="4329091"/>
            <a:ext cx="4634352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Formidable computational problem</a:t>
            </a:r>
          </a:p>
          <a:p>
            <a:endParaRPr lang="en-US" sz="2400" dirty="0"/>
          </a:p>
          <a:p>
            <a:endParaRPr lang="en-US" sz="1000" dirty="0"/>
          </a:p>
          <a:p>
            <a:r>
              <a:rPr lang="en-US" sz="2400" dirty="0"/>
              <a:t>Very challenging for </a:t>
            </a:r>
            <a:r>
              <a:rPr lang="en-US" sz="2400" i="1" dirty="0">
                <a:solidFill>
                  <a:srgbClr val="660066"/>
                </a:solidFill>
              </a:rPr>
              <a:t>dynamical </a:t>
            </a:r>
          </a:p>
          <a:p>
            <a:r>
              <a:rPr lang="en-US" sz="2400" i="1" dirty="0">
                <a:solidFill>
                  <a:srgbClr val="660066"/>
                </a:solidFill>
              </a:rPr>
              <a:t>processes</a:t>
            </a:r>
            <a:r>
              <a:rPr lang="en-US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34474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80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Precision QCD on the lattice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131" y="990753"/>
            <a:ext cx="7412819" cy="4787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6111" y="5962643"/>
            <a:ext cx="2455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</a:rPr>
              <a:t>Durr</a:t>
            </a:r>
            <a:r>
              <a:rPr lang="en-US" sz="1400" b="1" dirty="0">
                <a:solidFill>
                  <a:srgbClr val="008000"/>
                </a:solidFill>
              </a:rPr>
              <a:t> et al., Science, 322 (2008)</a:t>
            </a:r>
          </a:p>
        </p:txBody>
      </p:sp>
    </p:spTree>
    <p:extLst>
      <p:ext uri="{BB962C8B-B14F-4D97-AF65-F5344CB8AC3E}">
        <p14:creationId xmlns:p14="http://schemas.microsoft.com/office/powerpoint/2010/main" val="2044884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37160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Precision QCD+QED on the lattice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988" y="1278064"/>
            <a:ext cx="7112000" cy="4635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3615" y="5913565"/>
            <a:ext cx="4725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Budapest-Marseille-Wuppertal (BMW) Coll., arXiv:1406.4088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201660" y="4018596"/>
            <a:ext cx="707131" cy="570241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738116" y="3095265"/>
            <a:ext cx="1976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Coleman-Glashow </a:t>
            </a:r>
          </a:p>
          <a:p>
            <a:r>
              <a:rPr lang="en-US" b="1" dirty="0">
                <a:solidFill>
                  <a:srgbClr val="008000"/>
                </a:solidFill>
              </a:rPr>
              <a:t>relation among </a:t>
            </a:r>
          </a:p>
          <a:p>
            <a:r>
              <a:rPr lang="en-US" b="1" dirty="0">
                <a:solidFill>
                  <a:srgbClr val="008000"/>
                </a:solidFill>
              </a:rPr>
              <a:t>mass </a:t>
            </a:r>
            <a:r>
              <a:rPr lang="en-US" b="1" dirty="0" err="1">
                <a:solidFill>
                  <a:srgbClr val="008000"/>
                </a:solidFill>
              </a:rPr>
              <a:t>splittings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385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CE9E2-5F4D-B144-8C22-BCFD524C7D2F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Calibri"/>
                <a:cs typeface="Calibri"/>
              </a:rPr>
              <a:t>The deeply inelastic scattering (DIS) </a:t>
            </a:r>
            <a:r>
              <a:rPr lang="en-US" sz="3200" dirty="0" err="1">
                <a:solidFill>
                  <a:srgbClr val="0000FF"/>
                </a:solidFill>
                <a:latin typeface="Calibri"/>
                <a:cs typeface="Calibri"/>
              </a:rPr>
              <a:t>femtoscope</a:t>
            </a:r>
            <a:endParaRPr lang="en-US" sz="32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101379" name="Picture 3"/>
          <p:cNvPicPr>
            <a:picLocks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992749"/>
            <a:ext cx="2729955" cy="191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C006A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380" name="Object 4"/>
          <p:cNvGraphicFramePr>
            <a:graphicFrameLocks noChangeAspect="1"/>
          </p:cNvGraphicFramePr>
          <p:nvPr/>
        </p:nvGraphicFramePr>
        <p:xfrm>
          <a:off x="4862512" y="879827"/>
          <a:ext cx="2833688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1" name="Equation" r:id="rId6" imgW="1485900" imgH="1511300" progId="Equation.3">
                  <p:embed/>
                </p:oleObj>
              </mc:Choice>
              <mc:Fallback>
                <p:oleObj name="Equation" r:id="rId6" imgW="1485900" imgH="1511300" progId="Equation.3">
                  <p:embed/>
                  <p:pic>
                    <p:nvPicPr>
                      <p:cNvPr id="1013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512" y="879827"/>
                        <a:ext cx="2833688" cy="29718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1" name="Rectangle 5"/>
          <p:cNvSpPr>
            <a:spLocks/>
          </p:cNvSpPr>
          <p:nvPr/>
        </p:nvSpPr>
        <p:spPr bwMode="auto">
          <a:xfrm>
            <a:off x="7592538" y="1319852"/>
            <a:ext cx="1868649" cy="50610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ts val="115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Measure of resolution power</a:t>
            </a:r>
          </a:p>
        </p:txBody>
      </p:sp>
      <p:sp>
        <p:nvSpPr>
          <p:cNvPr id="101382" name="Rectangle 6"/>
          <p:cNvSpPr>
            <a:spLocks/>
          </p:cNvSpPr>
          <p:nvPr/>
        </p:nvSpPr>
        <p:spPr bwMode="auto">
          <a:xfrm>
            <a:off x="7816025" y="2288888"/>
            <a:ext cx="2684212" cy="36741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ts val="115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Measure of inelasticity</a:t>
            </a:r>
          </a:p>
        </p:txBody>
      </p:sp>
      <p:sp>
        <p:nvSpPr>
          <p:cNvPr id="101383" name="Rectangle 7"/>
          <p:cNvSpPr>
            <a:spLocks/>
          </p:cNvSpPr>
          <p:nvPr/>
        </p:nvSpPr>
        <p:spPr bwMode="auto">
          <a:xfrm>
            <a:off x="6930231" y="3040945"/>
            <a:ext cx="3440124" cy="54045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fontAlgn="base">
              <a:spcBef>
                <a:spcPts val="1150"/>
              </a:spcBef>
              <a:spcAft>
                <a:spcPct val="0"/>
              </a:spcAft>
            </a:pPr>
            <a:r>
              <a:rPr lang="en-US" sz="1600" dirty="0" err="1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Bjorken</a:t>
            </a:r>
            <a:r>
              <a:rPr lang="en-US" sz="1600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 variable: Measure of momentum fraction of struck quark</a:t>
            </a:r>
          </a:p>
        </p:txBody>
      </p:sp>
      <p:pic>
        <p:nvPicPr>
          <p:cNvPr id="10138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5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91084"/>
            <a:ext cx="8153400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1385" name="Line 9"/>
          <p:cNvSpPr>
            <a:spLocks noChangeShapeType="1"/>
          </p:cNvSpPr>
          <p:nvPr/>
        </p:nvSpPr>
        <p:spPr bwMode="auto">
          <a:xfrm flipH="1">
            <a:off x="6548228" y="5862638"/>
            <a:ext cx="274949" cy="423862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flipH="1">
            <a:off x="8915400" y="5791200"/>
            <a:ext cx="0" cy="275768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4711155" y="6066969"/>
            <a:ext cx="25827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quark+anti-quark</a:t>
            </a:r>
            <a:endParaRPr lang="en-US" b="1" dirty="0">
              <a:solidFill>
                <a:srgbClr val="008000"/>
              </a:solidFill>
              <a:latin typeface="Calibri"/>
              <a:ea typeface="ＭＳ Ｐゴシック" charset="0"/>
              <a:cs typeface="Calibri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momentum distributions</a:t>
            </a: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7387379" y="5948322"/>
            <a:ext cx="30560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8000"/>
                </a:solidFill>
                <a:latin typeface="Calibri"/>
                <a:ea typeface="ＭＳ Ｐゴシック" charset="0"/>
                <a:cs typeface="Calibri"/>
              </a:rPr>
              <a:t>gluon momentum distribution</a:t>
            </a:r>
            <a:endParaRPr lang="en-US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9692088" y="6248400"/>
            <a:ext cx="290113" cy="3029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8" b="1"/>
          <a:stretch/>
        </p:blipFill>
        <p:spPr bwMode="auto">
          <a:xfrm>
            <a:off x="1232035" y="3040945"/>
            <a:ext cx="2773673" cy="17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 bwMode="auto">
          <a:xfrm rot="166666">
            <a:off x="3368231" y="2881174"/>
            <a:ext cx="395075" cy="703257"/>
          </a:xfrm>
          <a:prstGeom prst="downArrow">
            <a:avLst>
              <a:gd name="adj1" fmla="val 50000"/>
              <a:gd name="adj2" fmla="val 71249"/>
            </a:avLst>
          </a:prstGeom>
          <a:solidFill>
            <a:srgbClr val="66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423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Calibri"/>
                <a:cs typeface="Calibri"/>
              </a:rPr>
              <a:t>The deeply inelastic scattering (DIS) </a:t>
            </a:r>
            <a:r>
              <a:rPr lang="en-US" sz="3200" dirty="0" err="1">
                <a:solidFill>
                  <a:srgbClr val="0000FF"/>
                </a:solidFill>
                <a:latin typeface="Calibri"/>
                <a:cs typeface="Calibri"/>
              </a:rPr>
              <a:t>femtoscope</a:t>
            </a:r>
            <a:endParaRPr lang="en-US" sz="32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9692088" y="6248400"/>
            <a:ext cx="290113" cy="3029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34" y="1027827"/>
            <a:ext cx="1790700" cy="22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7931" y="1518322"/>
            <a:ext cx="2558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From SLAC fixed target</a:t>
            </a:r>
          </a:p>
          <a:p>
            <a:r>
              <a:rPr lang="en-US" sz="2000" dirty="0">
                <a:latin typeface="Calibri"/>
                <a:cs typeface="Calibri"/>
              </a:rPr>
              <a:t>DIS… (</a:t>
            </a:r>
            <a:r>
              <a:rPr lang="en-US" sz="2000" b="1" dirty="0">
                <a:solidFill>
                  <a:srgbClr val="008000"/>
                </a:solidFill>
                <a:latin typeface="Calibri"/>
                <a:cs typeface="Calibri"/>
              </a:rPr>
              <a:t>late 1960s</a:t>
            </a:r>
            <a:r>
              <a:rPr lang="en-US" sz="2000" dirty="0">
                <a:latin typeface="Calibri"/>
                <a:cs typeface="Calibri"/>
              </a:rPr>
              <a:t>)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b="5429"/>
          <a:stretch>
            <a:fillRect/>
          </a:stretch>
        </p:blipFill>
        <p:spPr bwMode="auto">
          <a:xfrm>
            <a:off x="6823176" y="950867"/>
            <a:ext cx="3844824" cy="291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0081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96" y="1390096"/>
            <a:ext cx="693981" cy="30568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550" y="3931384"/>
            <a:ext cx="241300" cy="215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7170" y="3376612"/>
            <a:ext cx="446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Discovery of quasi-free point-like quarks!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027171" y="3844884"/>
            <a:ext cx="3656013" cy="1604962"/>
            <a:chOff x="800100" y="4678363"/>
            <a:chExt cx="3656013" cy="1604962"/>
          </a:xfrm>
        </p:grpSpPr>
        <p:pic>
          <p:nvPicPr>
            <p:cNvPr id="24" name="Picture 2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" y="4678363"/>
              <a:ext cx="1108075" cy="1554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225" y="4703763"/>
              <a:ext cx="1109663" cy="155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" name="Picture 2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038" y="4729163"/>
              <a:ext cx="1108075" cy="1554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59239" y="3931385"/>
            <a:ext cx="1241743" cy="124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532279" y="5204772"/>
            <a:ext cx="80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1990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27170" y="5389438"/>
            <a:ext cx="109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Friedman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50974" y="5389438"/>
            <a:ext cx="902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Kendall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5488" y="5389438"/>
            <a:ext cx="785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Taylor</a:t>
            </a:r>
          </a:p>
        </p:txBody>
      </p:sp>
    </p:spTree>
    <p:extLst>
      <p:ext uri="{BB962C8B-B14F-4D97-AF65-F5344CB8AC3E}">
        <p14:creationId xmlns:p14="http://schemas.microsoft.com/office/powerpoint/2010/main" val="16015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Calibri"/>
                <a:cs typeface="Calibri"/>
              </a:rPr>
              <a:t>The deeply inelastic scattering (DIS) </a:t>
            </a:r>
            <a:r>
              <a:rPr lang="en-US" sz="3200" dirty="0" err="1">
                <a:solidFill>
                  <a:srgbClr val="0000FF"/>
                </a:solidFill>
                <a:latin typeface="Calibri"/>
                <a:cs typeface="Calibri"/>
              </a:rPr>
              <a:t>femtoscope</a:t>
            </a:r>
            <a:endParaRPr lang="en-US" sz="32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9692088" y="6248400"/>
            <a:ext cx="290113" cy="3029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1882" y="1483058"/>
            <a:ext cx="3465850" cy="49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57" y="1483059"/>
            <a:ext cx="1340114" cy="167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57" y="3027400"/>
            <a:ext cx="1340114" cy="167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57" y="4698979"/>
            <a:ext cx="1214274" cy="15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17902" y="958335"/>
            <a:ext cx="4381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…to the HERA DIS collider (1990s)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297676" y="5138938"/>
            <a:ext cx="598529" cy="2335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05574" y="4698979"/>
            <a:ext cx="767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SLAC </a:t>
            </a:r>
          </a:p>
          <a:p>
            <a:r>
              <a:rPr lang="en-US" b="1" dirty="0" err="1">
                <a:solidFill>
                  <a:srgbClr val="008000"/>
                </a:solidFill>
                <a:latin typeface="Calibri"/>
                <a:cs typeface="Calibri"/>
              </a:rPr>
              <a:t>expts</a:t>
            </a:r>
            <a:r>
              <a:rPr lang="en-US" dirty="0"/>
              <a:t>.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3950343" y="4921803"/>
            <a:ext cx="481744" cy="2317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3" name="Picture 4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t="6880" r="5273" b="4040"/>
          <a:stretch/>
        </p:blipFill>
        <p:spPr bwMode="auto">
          <a:xfrm>
            <a:off x="7618743" y="2269744"/>
            <a:ext cx="3837122" cy="3848992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2" name="Down Arrow 21"/>
          <p:cNvSpPr/>
          <p:nvPr/>
        </p:nvSpPr>
        <p:spPr bwMode="auto">
          <a:xfrm rot="3144456">
            <a:off x="9863655" y="1388502"/>
            <a:ext cx="323048" cy="1650347"/>
          </a:xfrm>
          <a:prstGeom prst="downArrow">
            <a:avLst/>
          </a:prstGeom>
          <a:solidFill>
            <a:srgbClr val="660066"/>
          </a:solidFill>
          <a:ln w="9525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65763" y="5832901"/>
            <a:ext cx="5032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The proton at high energies</a:t>
            </a:r>
          </a:p>
          <a:p>
            <a:r>
              <a:rPr lang="en-US" sz="2400" dirty="0">
                <a:latin typeface="Calibri"/>
                <a:cs typeface="Calibri"/>
              </a:rPr>
              <a:t>(small x) is dominated by glue!</a:t>
            </a:r>
          </a:p>
        </p:txBody>
      </p:sp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218" y="739264"/>
            <a:ext cx="1315368" cy="131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274924" y="1189167"/>
            <a:ext cx="3351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Gluons and “sea” quarks</a:t>
            </a:r>
          </a:p>
        </p:txBody>
      </p:sp>
    </p:spTree>
    <p:extLst>
      <p:ext uri="{BB962C8B-B14F-4D97-AF65-F5344CB8AC3E}">
        <p14:creationId xmlns:p14="http://schemas.microsoft.com/office/powerpoint/2010/main" val="3940040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9323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Perturbative</a:t>
            </a:r>
            <a:r>
              <a:rPr lang="en-US" sz="3200" b="1" dirty="0">
                <a:solidFill>
                  <a:srgbClr val="0000FF"/>
                </a:solidFill>
              </a:rPr>
              <a:t> QCD: now benchmark for new physics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73915"/>
            <a:ext cx="3465850" cy="49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Screen shot 2013-02-09 at 3.52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56" y="1457461"/>
            <a:ext cx="5839244" cy="4054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2279" y="1134296"/>
            <a:ext cx="3317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Structure functions measured at </a:t>
            </a:r>
          </a:p>
          <a:p>
            <a:r>
              <a:rPr lang="en-US" b="1" dirty="0">
                <a:solidFill>
                  <a:srgbClr val="008000"/>
                </a:solidFill>
              </a:rPr>
              <a:t> HERA electron-proton collider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24885" y="1163157"/>
            <a:ext cx="5609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Jet cross-sections: proton-proton collisions (RHIC &amp;LHC)</a:t>
            </a:r>
          </a:p>
          <a:p>
            <a:r>
              <a:rPr lang="en-US" b="1" dirty="0">
                <a:solidFill>
                  <a:srgbClr val="008000"/>
                </a:solidFill>
              </a:rPr>
              <a:t>and proton-antiproton collisions at </a:t>
            </a:r>
            <a:r>
              <a:rPr lang="en-US" b="1" dirty="0" err="1">
                <a:solidFill>
                  <a:srgbClr val="008000"/>
                </a:solidFill>
              </a:rPr>
              <a:t>Fermilab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144004" y="3535424"/>
            <a:ext cx="845847" cy="5194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89850" y="5526805"/>
            <a:ext cx="550663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 large momenta, the weak QCD coupling</a:t>
            </a:r>
          </a:p>
          <a:p>
            <a:r>
              <a:rPr lang="en-US" sz="2400" dirty="0"/>
              <a:t> (asymptotic freedom!) enables </a:t>
            </a:r>
          </a:p>
          <a:p>
            <a:r>
              <a:rPr lang="en-US" sz="2400" dirty="0"/>
              <a:t>systematic computations</a:t>
            </a:r>
          </a:p>
        </p:txBody>
      </p:sp>
    </p:spTree>
    <p:extLst>
      <p:ext uri="{BB962C8B-B14F-4D97-AF65-F5344CB8AC3E}">
        <p14:creationId xmlns:p14="http://schemas.microsoft.com/office/powerpoint/2010/main" val="2237893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030" y="-11442"/>
            <a:ext cx="8980970" cy="1143000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  <a:latin typeface="Calibri"/>
                <a:cs typeface="Calibri"/>
              </a:rPr>
              <a:t>Perturbative</a:t>
            </a:r>
            <a:r>
              <a:rPr lang="en-US" sz="3200" b="1" dirty="0">
                <a:solidFill>
                  <a:srgbClr val="0000FF"/>
                </a:solidFill>
                <a:latin typeface="Calibri"/>
                <a:cs typeface="Calibri"/>
              </a:rPr>
              <a:t> QCD: benchmark for new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5DD9-1828-BC48-8EE0-042D39B88C8A}" type="slidenum">
              <a:rPr lang="en-US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pPr/>
              <a:t>28</a:t>
            </a:fld>
            <a:endParaRPr lang="en-US">
              <a:solidFill>
                <a:srgbClr val="000000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31559"/>
            <a:ext cx="4856554" cy="4960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6038" y="6084860"/>
            <a:ext cx="2685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  <a:cs typeface="Calibri"/>
              </a:rPr>
              <a:t>Gehrmann</a:t>
            </a:r>
            <a:r>
              <a:rPr lang="en-US" sz="1400" b="1" dirty="0">
                <a:solidFill>
                  <a:srgbClr val="008000"/>
                </a:solidFill>
                <a:latin typeface="Calibri"/>
                <a:cs typeface="Calibri"/>
              </a:rPr>
              <a:t> et al., arXiv:1408.5243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281" b="5651"/>
          <a:stretch/>
        </p:blipFill>
        <p:spPr>
          <a:xfrm>
            <a:off x="6261162" y="1131559"/>
            <a:ext cx="4406838" cy="4853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8856" y="6091644"/>
            <a:ext cx="2820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  <a:cs typeface="Calibri"/>
              </a:rPr>
              <a:t>Anastasiou</a:t>
            </a:r>
            <a:r>
              <a:rPr lang="en-US" sz="1400" b="1" dirty="0">
                <a:solidFill>
                  <a:srgbClr val="008000"/>
                </a:solidFill>
                <a:latin typeface="Calibri"/>
                <a:cs typeface="Calibri"/>
              </a:rPr>
              <a:t> et al., arXiv:1503.06056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017" y="5689299"/>
            <a:ext cx="327497" cy="269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624" y="1793629"/>
            <a:ext cx="1355881" cy="13465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733833-7116-6142-98AA-AEE8E7CEE0AD}"/>
              </a:ext>
            </a:extLst>
          </p:cNvPr>
          <p:cNvSpPr txBox="1"/>
          <p:nvPr/>
        </p:nvSpPr>
        <p:spPr>
          <a:xfrm>
            <a:off x="7082394" y="919657"/>
            <a:ext cx="3176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051"/>
                </a:solidFill>
              </a:rPr>
              <a:t>Gluon fusion to Higgs cross-section</a:t>
            </a:r>
          </a:p>
        </p:txBody>
      </p:sp>
    </p:spTree>
    <p:extLst>
      <p:ext uri="{BB962C8B-B14F-4D97-AF65-F5344CB8AC3E}">
        <p14:creationId xmlns:p14="http://schemas.microsoft.com/office/powerpoint/2010/main" val="568390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lczek-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941" y="813902"/>
            <a:ext cx="7091419" cy="3581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1941" y="4254577"/>
            <a:ext cx="6985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</a:rPr>
              <a:t>F. </a:t>
            </a:r>
            <a:r>
              <a:rPr lang="en-US" sz="2000" b="1" dirty="0" err="1">
                <a:solidFill>
                  <a:srgbClr val="008000"/>
                </a:solidFill>
              </a:rPr>
              <a:t>Wilczek</a:t>
            </a:r>
            <a:r>
              <a:rPr lang="en-US" sz="2000" b="1" dirty="0">
                <a:solidFill>
                  <a:srgbClr val="008000"/>
                </a:solidFill>
              </a:rPr>
              <a:t> , “Quarks (and Glue) at the Frontiers of Knowledge”</a:t>
            </a:r>
          </a:p>
          <a:p>
            <a:r>
              <a:rPr lang="en-US" sz="2000" b="1" dirty="0">
                <a:solidFill>
                  <a:srgbClr val="008000"/>
                </a:solidFill>
              </a:rPr>
              <a:t>Talk at Quark Matter 2014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4922" y="4962463"/>
            <a:ext cx="26342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Are we done ?</a:t>
            </a:r>
          </a:p>
        </p:txBody>
      </p:sp>
    </p:spTree>
    <p:extLst>
      <p:ext uri="{BB962C8B-B14F-4D97-AF65-F5344CB8AC3E}">
        <p14:creationId xmlns:p14="http://schemas.microsoft.com/office/powerpoint/2010/main" val="124135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453" y="552927"/>
            <a:ext cx="6667375" cy="5005740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6837775" y="437979"/>
            <a:ext cx="1489025" cy="1503723"/>
          </a:xfrm>
          <a:prstGeom prst="donut">
            <a:avLst>
              <a:gd name="adj" fmla="val 1667"/>
            </a:avLst>
          </a:prstGeom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1505" y="5769462"/>
            <a:ext cx="7384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</a:t>
            </a:r>
            <a:r>
              <a:rPr lang="en-US" sz="2400" dirty="0"/>
              <a:t>Gluons, the force carriers of the strong force, </a:t>
            </a:r>
          </a:p>
          <a:p>
            <a:r>
              <a:rPr lang="en-US" sz="2400" dirty="0"/>
              <a:t> are a fundamental building block of the standard model </a:t>
            </a:r>
          </a:p>
        </p:txBody>
      </p:sp>
    </p:spTree>
    <p:extLst>
      <p:ext uri="{BB962C8B-B14F-4D97-AF65-F5344CB8AC3E}">
        <p14:creationId xmlns:p14="http://schemas.microsoft.com/office/powerpoint/2010/main" val="2322867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2A10-96C7-C645-B66D-822A956C7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4193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Act 3: Surprises from boiling the QCD vacuum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2AD059A-5437-714E-83FD-6E19D442C1BB}"/>
              </a:ext>
            </a:extLst>
          </p:cNvPr>
          <p:cNvGrpSpPr>
            <a:grpSpLocks/>
          </p:cNvGrpSpPr>
          <p:nvPr/>
        </p:nvGrpSpPr>
        <p:grpSpPr bwMode="auto">
          <a:xfrm>
            <a:off x="3669323" y="1441938"/>
            <a:ext cx="5307013" cy="3705225"/>
            <a:chOff x="1200" y="1296"/>
            <a:chExt cx="3343" cy="2334"/>
          </a:xfrm>
        </p:grpSpPr>
        <p:pic>
          <p:nvPicPr>
            <p:cNvPr id="5" name="Picture 5" descr="bulls">
              <a:extLst>
                <a:ext uri="{FF2B5EF4-FFF2-40B4-BE49-F238E27FC236}">
                  <a16:creationId xmlns:a16="http://schemas.microsoft.com/office/drawing/2014/main" id="{C1E8C2A1-ACC4-7145-85DC-D17C9106C4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296"/>
              <a:ext cx="3343" cy="2334"/>
            </a:xfrm>
            <a:prstGeom prst="rect">
              <a:avLst/>
            </a:prstGeom>
            <a:solidFill>
              <a:srgbClr val="FFFFFF"/>
            </a:solidFill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B66ACA25-AC71-6E40-AA1C-0A345A90905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25" y="1832"/>
              <a:ext cx="1999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i="1">
                  <a:solidFill>
                    <a:srgbClr val="00005A"/>
                  </a:solidFill>
                  <a:latin typeface="Arial Rounded MT Bold" panose="020F0704030504030204" pitchFamily="34" charset="77"/>
                </a:rPr>
                <a:t>Nuclei as heavy as bulls</a:t>
              </a:r>
            </a:p>
            <a:p>
              <a:pPr algn="ctr"/>
              <a:r>
                <a:rPr lang="en-US" altLang="en-US" sz="1600" i="1">
                  <a:solidFill>
                    <a:srgbClr val="00005A"/>
                  </a:solidFill>
                  <a:latin typeface="Arial Rounded MT Bold" panose="020F0704030504030204" pitchFamily="34" charset="77"/>
                </a:rPr>
                <a:t>Through collisions</a:t>
              </a:r>
            </a:p>
            <a:p>
              <a:pPr algn="ctr"/>
              <a:r>
                <a:rPr lang="en-US" altLang="en-US" sz="1600" i="1">
                  <a:solidFill>
                    <a:srgbClr val="00005A"/>
                  </a:solidFill>
                  <a:latin typeface="Arial Rounded MT Bold" panose="020F0704030504030204" pitchFamily="34" charset="77"/>
                </a:rPr>
                <a:t>Generate new states of matter</a:t>
              </a:r>
              <a:endParaRPr lang="en-US" altLang="en-US" sz="1800">
                <a:solidFill>
                  <a:srgbClr val="00005A"/>
                </a:solidFill>
                <a:latin typeface="Arial Rounded MT Bold" panose="020F0704030504030204" pitchFamily="34" charset="7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FB127CA-6452-E342-A25D-46758E7A0C17}"/>
              </a:ext>
            </a:extLst>
          </p:cNvPr>
          <p:cNvSpPr txBox="1"/>
          <p:nvPr/>
        </p:nvSpPr>
        <p:spPr>
          <a:xfrm>
            <a:off x="9161816" y="5147163"/>
            <a:ext cx="3113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9051"/>
                </a:solidFill>
              </a:rPr>
              <a:t>TD Lee, Nobel Laureate (1957)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9F68B9-A80E-4043-8D45-D83E1A038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969" y="2632563"/>
            <a:ext cx="1778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51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8080"/>
            <a:ext cx="9144000" cy="674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3397" y="2967336"/>
            <a:ext cx="8201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C0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-128"/>
                <a:cs typeface="ＭＳ Ｐゴシック" charset="-128"/>
              </a:rPr>
              <a:t>What happens to matter when it is heated up to temperatures 100,000 times hotter than the center of the sun?</a:t>
            </a:r>
            <a:r>
              <a:rPr lang="en-US" sz="2400" b="1" dirty="0">
                <a:solidFill>
                  <a:schemeClr val="bg2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93814" y="6396335"/>
            <a:ext cx="5848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center of sun 15,000,000 Celsius (27,000,000 Fahrenheit)</a:t>
            </a:r>
          </a:p>
        </p:txBody>
      </p:sp>
    </p:spTree>
    <p:extLst>
      <p:ext uri="{BB962C8B-B14F-4D97-AF65-F5344CB8AC3E}">
        <p14:creationId xmlns:p14="http://schemas.microsoft.com/office/powerpoint/2010/main" val="2036991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3"/>
          <p:cNvSpPr>
            <a:spLocks noChangeArrowheads="1"/>
          </p:cNvSpPr>
          <p:nvPr/>
        </p:nvSpPr>
        <p:spPr bwMode="auto">
          <a:xfrm>
            <a:off x="339968" y="3886558"/>
            <a:ext cx="71803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b="1" dirty="0">
                <a:solidFill>
                  <a:srgbClr val="009051"/>
                </a:solidFill>
                <a:latin typeface="Calibri" panose="020F0502020204030204" pitchFamily="34" charset="0"/>
                <a:ea typeface="Osaka" charset="0"/>
                <a:cs typeface="Calibri" panose="020F0502020204030204" pitchFamily="34" charset="0"/>
              </a:rPr>
              <a:t>E. Fermi: “ Notes on Thermodynamics and Statistics ” (1953)</a:t>
            </a:r>
          </a:p>
        </p:txBody>
      </p:sp>
      <p:sp>
        <p:nvSpPr>
          <p:cNvPr id="54477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342291" y="85729"/>
            <a:ext cx="6037385" cy="1100136"/>
          </a:xfrm>
        </p:spPr>
        <p:txBody>
          <a:bodyPr/>
          <a:lstStyle/>
          <a:p>
            <a:pPr algn="l" eaLnBrk="1" hangingPunct="1"/>
            <a:r>
              <a:rPr lang="en-US" altLang="ja-JP" sz="32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Matter in unusual conditions</a:t>
            </a:r>
            <a:endParaRPr lang="en-US" altLang="ja-JP" dirty="0">
              <a:solidFill>
                <a:srgbClr val="0000FF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54477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5"/>
          <a:stretch>
            <a:fillRect/>
          </a:stretch>
        </p:blipFill>
        <p:spPr bwMode="auto">
          <a:xfrm>
            <a:off x="2540978" y="994628"/>
            <a:ext cx="3048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664" y="0"/>
            <a:ext cx="540433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C0BB0B-F65A-4845-B560-1412E2211804}"/>
              </a:ext>
            </a:extLst>
          </p:cNvPr>
          <p:cNvSpPr txBox="1"/>
          <p:nvPr/>
        </p:nvSpPr>
        <p:spPr>
          <a:xfrm>
            <a:off x="257700" y="5665032"/>
            <a:ext cx="6072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Pre-QCD:</a:t>
            </a:r>
            <a:r>
              <a:rPr lang="en-US" sz="2000" i="1" dirty="0"/>
              <a:t> Thus, our ignorance of the microscopic physics </a:t>
            </a:r>
          </a:p>
          <a:p>
            <a:r>
              <a:rPr lang="en-US" sz="2000" i="1" dirty="0"/>
              <a:t>stands as a veil, obscuring our view of the very beginning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53D489-E001-6B46-BE2B-7FDF7595A40F}"/>
              </a:ext>
            </a:extLst>
          </p:cNvPr>
          <p:cNvSpPr/>
          <p:nvPr/>
        </p:nvSpPr>
        <p:spPr>
          <a:xfrm>
            <a:off x="1941786" y="6372918"/>
            <a:ext cx="4845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9051"/>
                </a:solidFill>
              </a:rPr>
              <a:t>Steven Weinberg, The First Three Minutes (1973)</a:t>
            </a:r>
          </a:p>
        </p:txBody>
      </p:sp>
    </p:spTree>
    <p:extLst>
      <p:ext uri="{BB962C8B-B14F-4D97-AF65-F5344CB8AC3E}">
        <p14:creationId xmlns:p14="http://schemas.microsoft.com/office/powerpoint/2010/main" val="319834051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Early Universe</a:t>
            </a:r>
          </a:p>
        </p:txBody>
      </p:sp>
      <p:pic>
        <p:nvPicPr>
          <p:cNvPr id="97282" name="Picture 3" descr="universe_orig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436"/>
            <a:ext cx="12192000" cy="681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Oval 4"/>
          <p:cNvSpPr>
            <a:spLocks noChangeArrowheads="1"/>
          </p:cNvSpPr>
          <p:nvPr/>
        </p:nvSpPr>
        <p:spPr bwMode="auto">
          <a:xfrm>
            <a:off x="5334000" y="2837706"/>
            <a:ext cx="259766" cy="649188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1524001" y="6400800"/>
            <a:ext cx="1387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Herculanum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BAD6CF-03D5-F34C-A265-B328209C80DB}"/>
              </a:ext>
            </a:extLst>
          </p:cNvPr>
          <p:cNvSpPr txBox="1"/>
          <p:nvPr/>
        </p:nvSpPr>
        <p:spPr>
          <a:xfrm>
            <a:off x="201988" y="4768577"/>
            <a:ext cx="3629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QCD lifts the veil</a:t>
            </a:r>
          </a:p>
        </p:txBody>
      </p:sp>
    </p:spTree>
    <p:extLst>
      <p:ext uri="{BB962C8B-B14F-4D97-AF65-F5344CB8AC3E}">
        <p14:creationId xmlns:p14="http://schemas.microsoft.com/office/powerpoint/2010/main" val="3440898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2"/>
          <p:cNvSpPr txBox="1">
            <a:spLocks noChangeArrowheads="1"/>
          </p:cNvSpPr>
          <p:nvPr/>
        </p:nvSpPr>
        <p:spPr bwMode="auto">
          <a:xfrm>
            <a:off x="3733801" y="228600"/>
            <a:ext cx="4594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FF"/>
                </a:solidFill>
                <a:latin typeface="Calibri" charset="0"/>
                <a:cs typeface="Calibri" charset="0"/>
              </a:rPr>
              <a:t>QCD: asymptotic freedom</a:t>
            </a:r>
          </a:p>
        </p:txBody>
      </p:sp>
      <p:pic>
        <p:nvPicPr>
          <p:cNvPr id="1075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990600"/>
            <a:ext cx="2608263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066800"/>
            <a:ext cx="2073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524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Text Box 6"/>
          <p:cNvSpPr txBox="1">
            <a:spLocks noChangeArrowheads="1"/>
          </p:cNvSpPr>
          <p:nvPr/>
        </p:nvSpPr>
        <p:spPr bwMode="auto">
          <a:xfrm>
            <a:off x="8366125" y="1233488"/>
            <a:ext cx="2139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8000"/>
                </a:solidFill>
              </a:rPr>
              <a:t>Gross,Wilczek, Politzer</a:t>
            </a:r>
          </a:p>
        </p:txBody>
      </p:sp>
      <p:pic>
        <p:nvPicPr>
          <p:cNvPr id="107526" name="Picture 7" descr="latex-image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62400"/>
            <a:ext cx="70104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Text Box 8"/>
          <p:cNvSpPr txBox="1">
            <a:spLocks noChangeArrowheads="1"/>
          </p:cNvSpPr>
          <p:nvPr/>
        </p:nvSpPr>
        <p:spPr bwMode="auto">
          <a:xfrm>
            <a:off x="6781800" y="1905000"/>
            <a:ext cx="31178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Coupling grows weaker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with increasing momentum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transfer (shorter distances)</a:t>
            </a:r>
            <a:endParaRPr lang="en-US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782763" y="4937125"/>
            <a:ext cx="8382000" cy="1682750"/>
            <a:chOff x="163" y="3110"/>
            <a:chExt cx="5280" cy="1060"/>
          </a:xfrm>
        </p:grpSpPr>
        <p:sp>
          <p:nvSpPr>
            <p:cNvPr id="107529" name="Text Box 10"/>
            <p:cNvSpPr txBox="1">
              <a:spLocks noChangeArrowheads="1"/>
            </p:cNvSpPr>
            <p:nvPr/>
          </p:nvSpPr>
          <p:spPr bwMode="auto">
            <a:xfrm>
              <a:off x="163" y="3110"/>
              <a:ext cx="5280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Super-dense and Super-hot QCD matter is a weakly coupled gas of quarks and gluons – “lifting the veil” to the early universe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Calibri" charset="0"/>
                  <a:cs typeface="Calibri" charset="0"/>
                </a:rPr>
                <a:t>-- analytical computations feasible</a:t>
              </a:r>
            </a:p>
          </p:txBody>
        </p:sp>
        <p:sp>
          <p:nvSpPr>
            <p:cNvPr id="107530" name="Text Box 11"/>
            <p:cNvSpPr txBox="1">
              <a:spLocks noChangeArrowheads="1"/>
            </p:cNvSpPr>
            <p:nvPr/>
          </p:nvSpPr>
          <p:spPr bwMode="auto">
            <a:xfrm>
              <a:off x="3840" y="3840"/>
              <a:ext cx="120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8000"/>
                  </a:solidFill>
                </a:rPr>
                <a:t>Collins-Perry (1974)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err="1">
                  <a:solidFill>
                    <a:srgbClr val="008000"/>
                  </a:solidFill>
                </a:rPr>
                <a:t>Cabibo-Parisi</a:t>
              </a:r>
              <a:r>
                <a:rPr lang="en-US" sz="1400" b="1" dirty="0">
                  <a:solidFill>
                    <a:srgbClr val="008000"/>
                  </a:solidFill>
                </a:rPr>
                <a:t> (1975)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3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QCD: Infrared Slavery</a:t>
            </a:r>
            <a:endParaRPr lang="en-US" sz="2800" b="1">
              <a:solidFill>
                <a:srgbClr val="0000FF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1095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40152" r="9804" b="6818"/>
          <a:stretch>
            <a:fillRect/>
          </a:stretch>
        </p:blipFill>
        <p:spPr bwMode="auto">
          <a:xfrm>
            <a:off x="5562600" y="1981201"/>
            <a:ext cx="51054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9571" name="Group 4"/>
          <p:cNvGrpSpPr>
            <a:grpSpLocks/>
          </p:cNvGrpSpPr>
          <p:nvPr/>
        </p:nvGrpSpPr>
        <p:grpSpPr bwMode="auto">
          <a:xfrm>
            <a:off x="4267200" y="990600"/>
            <a:ext cx="3505200" cy="952500"/>
            <a:chOff x="2256" y="672"/>
            <a:chExt cx="2208" cy="600"/>
          </a:xfrm>
        </p:grpSpPr>
        <p:sp>
          <p:nvSpPr>
            <p:cNvPr id="109578" name="Line 5"/>
            <p:cNvSpPr>
              <a:spLocks noChangeShapeType="1"/>
            </p:cNvSpPr>
            <p:nvPr/>
          </p:nvSpPr>
          <p:spPr bwMode="auto">
            <a:xfrm>
              <a:off x="2496" y="768"/>
              <a:ext cx="16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9579" name="Group 6"/>
            <p:cNvGrpSpPr>
              <a:grpSpLocks/>
            </p:cNvGrpSpPr>
            <p:nvPr/>
          </p:nvGrpSpPr>
          <p:grpSpPr bwMode="auto">
            <a:xfrm>
              <a:off x="2256" y="672"/>
              <a:ext cx="2112" cy="288"/>
              <a:chOff x="2304" y="288"/>
              <a:chExt cx="2112" cy="288"/>
            </a:xfrm>
          </p:grpSpPr>
          <p:sp>
            <p:nvSpPr>
              <p:cNvPr id="109582" name="Oval 7"/>
              <p:cNvSpPr>
                <a:spLocks noChangeArrowheads="1"/>
              </p:cNvSpPr>
              <p:nvPr/>
            </p:nvSpPr>
            <p:spPr bwMode="auto">
              <a:xfrm>
                <a:off x="2304" y="288"/>
                <a:ext cx="240" cy="288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583" name="Oval 8"/>
              <p:cNvSpPr>
                <a:spLocks noChangeArrowheads="1"/>
              </p:cNvSpPr>
              <p:nvPr/>
            </p:nvSpPr>
            <p:spPr bwMode="auto">
              <a:xfrm>
                <a:off x="4176" y="288"/>
                <a:ext cx="240" cy="288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584" name="Line 9"/>
              <p:cNvSpPr>
                <a:spLocks noChangeShapeType="1"/>
              </p:cNvSpPr>
              <p:nvPr/>
            </p:nvSpPr>
            <p:spPr bwMode="auto">
              <a:xfrm>
                <a:off x="2544" y="432"/>
                <a:ext cx="163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pic>
          <p:nvPicPr>
            <p:cNvPr id="109580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008"/>
              <a:ext cx="24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81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008"/>
              <a:ext cx="288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957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1"/>
            <a:ext cx="22860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1273175"/>
            <a:ext cx="24130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4" name="Text Box 14"/>
          <p:cNvSpPr txBox="1">
            <a:spLocks noChangeArrowheads="1"/>
          </p:cNvSpPr>
          <p:nvPr/>
        </p:nvSpPr>
        <p:spPr bwMode="auto">
          <a:xfrm>
            <a:off x="1905000" y="3657601"/>
            <a:ext cx="38303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between static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quark-anti-quark pair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grows linearly at large distances -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intuitive picture of confinement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077278" y="5513457"/>
            <a:ext cx="8305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QCD matter is strongly interacting at low Temperature and Density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- static properties computed using numerical lattice methods</a:t>
            </a:r>
          </a:p>
        </p:txBody>
      </p:sp>
      <p:pic>
        <p:nvPicPr>
          <p:cNvPr id="109576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6766" r="7375" b="9729"/>
          <a:stretch>
            <a:fillRect/>
          </a:stretch>
        </p:blipFill>
        <p:spPr bwMode="auto">
          <a:xfrm>
            <a:off x="3810000" y="1905000"/>
            <a:ext cx="16764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7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2448" r="5423" b="11839"/>
          <a:stretch>
            <a:fillRect/>
          </a:stretch>
        </p:blipFill>
        <p:spPr bwMode="auto">
          <a:xfrm>
            <a:off x="1752600" y="1905001"/>
            <a:ext cx="19812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796" y="2032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46054" y="1216224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Wilson</a:t>
            </a:r>
          </a:p>
        </p:txBody>
      </p:sp>
    </p:spTree>
    <p:extLst>
      <p:ext uri="{BB962C8B-B14F-4D97-AF65-F5344CB8AC3E}">
        <p14:creationId xmlns:p14="http://schemas.microsoft.com/office/powerpoint/2010/main" val="426753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QCD: Chiral symmetry breaking</a:t>
            </a:r>
            <a:endParaRPr lang="en-US">
              <a:solidFill>
                <a:srgbClr val="0000FF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1116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10181" r="7339" b="13467"/>
          <a:stretch>
            <a:fillRect/>
          </a:stretch>
        </p:blipFill>
        <p:spPr bwMode="auto">
          <a:xfrm>
            <a:off x="2362200" y="990600"/>
            <a:ext cx="739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828800" y="4803776"/>
            <a:ext cx="8686800" cy="1127125"/>
            <a:chOff x="192" y="3026"/>
            <a:chExt cx="5472" cy="710"/>
          </a:xfrm>
        </p:grpSpPr>
        <p:sp>
          <p:nvSpPr>
            <p:cNvPr id="111624" name="Text Box 15"/>
            <p:cNvSpPr txBox="1">
              <a:spLocks noChangeArrowheads="1"/>
            </p:cNvSpPr>
            <p:nvPr/>
          </p:nvSpPr>
          <p:spPr bwMode="auto">
            <a:xfrm>
              <a:off x="192" y="3216"/>
              <a:ext cx="108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Axial anomaly</a:t>
              </a:r>
              <a:r>
                <a:rPr lang="en-US" sz="1800" b="1" dirty="0">
                  <a:solidFill>
                    <a:srgbClr val="000080"/>
                  </a:solidFill>
                </a:rPr>
                <a:t>: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1625" name="Text Box 16"/>
            <p:cNvSpPr txBox="1">
              <a:spLocks noChangeArrowheads="1"/>
            </p:cNvSpPr>
            <p:nvPr/>
          </p:nvSpPr>
          <p:spPr bwMode="auto">
            <a:xfrm>
              <a:off x="2185" y="3202"/>
              <a:ext cx="194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Quantum violation of U(1)</a:t>
              </a:r>
              <a:r>
                <a:rPr lang="en-US" sz="2000" baseline="-25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1626" name="Picture 17" descr="latex-image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168"/>
              <a:ext cx="153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1627" name="Group 18"/>
            <p:cNvGrpSpPr>
              <a:grpSpLocks/>
            </p:cNvGrpSpPr>
            <p:nvPr/>
          </p:nvGrpSpPr>
          <p:grpSpPr bwMode="auto">
            <a:xfrm>
              <a:off x="1240" y="3026"/>
              <a:ext cx="912" cy="710"/>
              <a:chOff x="2967" y="3552"/>
              <a:chExt cx="1024" cy="811"/>
            </a:xfrm>
          </p:grpSpPr>
          <p:pic>
            <p:nvPicPr>
              <p:cNvPr id="111628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7" y="3619"/>
                <a:ext cx="1024" cy="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1629" name="Rectangle 20"/>
              <p:cNvSpPr>
                <a:spLocks noChangeArrowheads="1"/>
              </p:cNvSpPr>
              <p:nvPr/>
            </p:nvSpPr>
            <p:spPr bwMode="auto">
              <a:xfrm>
                <a:off x="3072" y="3552"/>
                <a:ext cx="288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3148013" y="6019804"/>
            <a:ext cx="6624638" cy="790576"/>
            <a:chOff x="1023" y="3792"/>
            <a:chExt cx="4173" cy="498"/>
          </a:xfrm>
        </p:grpSpPr>
        <p:sp>
          <p:nvSpPr>
            <p:cNvPr id="111622" name="Text Box 22"/>
            <p:cNvSpPr txBox="1">
              <a:spLocks noChangeArrowheads="1"/>
            </p:cNvSpPr>
            <p:nvPr/>
          </p:nvSpPr>
          <p:spPr bwMode="auto">
            <a:xfrm>
              <a:off x="1023" y="3805"/>
              <a:ext cx="2624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charset="0"/>
                  <a:cs typeface="Calibri" charset="0"/>
                </a:rPr>
                <a:t>Chiral symmetry restoration at large T: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111623" name="Picture 23" descr="latex-image-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3792"/>
              <a:ext cx="1212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752600" y="152400"/>
            <a:ext cx="8915400" cy="4940300"/>
            <a:chOff x="228600" y="152400"/>
            <a:chExt cx="8915400" cy="49403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228600" y="152400"/>
              <a:ext cx="8915400" cy="4940300"/>
              <a:chOff x="144" y="96"/>
              <a:chExt cx="5616" cy="3112"/>
            </a:xfrm>
          </p:grpSpPr>
          <p:pic>
            <p:nvPicPr>
              <p:cNvPr id="111630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60" r="7866" b="31361"/>
              <a:stretch>
                <a:fillRect/>
              </a:stretch>
            </p:blipFill>
            <p:spPr bwMode="auto">
              <a:xfrm>
                <a:off x="4224" y="1584"/>
                <a:ext cx="1110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1631" name="Text Box 6"/>
              <p:cNvSpPr txBox="1">
                <a:spLocks noChangeArrowheads="1"/>
              </p:cNvSpPr>
              <p:nvPr/>
            </p:nvSpPr>
            <p:spPr bwMode="auto">
              <a:xfrm>
                <a:off x="1632" y="1440"/>
                <a:ext cx="2015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0432FF"/>
                    </a:solidFill>
                    <a:latin typeface="Calibri" charset="0"/>
                    <a:cs typeface="Calibri" charset="0"/>
                  </a:rPr>
                  <a:t>Quantum QCD vacuum:</a:t>
                </a:r>
              </a:p>
            </p:txBody>
          </p:sp>
          <p:sp>
            <p:nvSpPr>
              <p:cNvPr id="111632" name="Text Box 7"/>
              <p:cNvSpPr txBox="1">
                <a:spLocks noChangeArrowheads="1"/>
              </p:cNvSpPr>
              <p:nvPr/>
            </p:nvSpPr>
            <p:spPr bwMode="auto">
              <a:xfrm>
                <a:off x="528" y="1680"/>
                <a:ext cx="3629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0080"/>
                    </a:solidFill>
                    <a:latin typeface="Calibri" charset="0"/>
                    <a:cs typeface="Calibri" charset="0"/>
                  </a:rPr>
                  <a:t>Chiral condensate:</a:t>
                </a:r>
                <a:r>
                  <a:rPr lang="en-US" sz="2000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 spontaneously generate mass via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                                   </a:t>
                </a:r>
                <a:r>
                  <a:rPr lang="en-US" sz="2000" dirty="0" err="1">
                    <a:solidFill>
                      <a:srgbClr val="FF6666"/>
                    </a:solidFill>
                    <a:latin typeface="Calibri" charset="0"/>
                    <a:cs typeface="Calibri" charset="0"/>
                  </a:rPr>
                  <a:t>Nambu</a:t>
                </a:r>
                <a:r>
                  <a:rPr lang="en-US" sz="2000" dirty="0">
                    <a:solidFill>
                      <a:srgbClr val="000000"/>
                    </a:solidFill>
                    <a:latin typeface="Calibri" charset="0"/>
                    <a:cs typeface="Calibri" charset="0"/>
                  </a:rPr>
                  <a:t>-Goldstone mechanism  </a:t>
                </a:r>
              </a:p>
            </p:txBody>
          </p:sp>
          <p:pic>
            <p:nvPicPr>
              <p:cNvPr id="111633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96"/>
                <a:ext cx="544" cy="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634" name="Picture 9" descr="latex-image-1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8" y="2400"/>
                <a:ext cx="1296" cy="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635" name="Picture 10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1920"/>
                <a:ext cx="1552" cy="1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1636" name="Line 11"/>
              <p:cNvSpPr>
                <a:spLocks noChangeShapeType="1"/>
              </p:cNvSpPr>
              <p:nvPr/>
            </p:nvSpPr>
            <p:spPr bwMode="auto">
              <a:xfrm>
                <a:off x="1632" y="2544"/>
                <a:ext cx="384" cy="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637" name="Line 12"/>
              <p:cNvSpPr>
                <a:spLocks noChangeShapeType="1"/>
              </p:cNvSpPr>
              <p:nvPr/>
            </p:nvSpPr>
            <p:spPr bwMode="auto">
              <a:xfrm flipV="1">
                <a:off x="3648" y="2208"/>
                <a:ext cx="576" cy="288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638" name="Text Box 13"/>
              <p:cNvSpPr txBox="1">
                <a:spLocks noChangeArrowheads="1"/>
              </p:cNvSpPr>
              <p:nvPr/>
            </p:nvSpPr>
            <p:spPr bwMode="auto">
              <a:xfrm>
                <a:off x="4224" y="2496"/>
                <a:ext cx="153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>
                    <a:solidFill>
                      <a:srgbClr val="008000"/>
                    </a:solidFill>
                  </a:rPr>
                  <a:t>m</a:t>
                </a:r>
                <a:r>
                  <a:rPr lang="en-US" sz="1200" b="1" baseline="-25000">
                    <a:solidFill>
                      <a:srgbClr val="008000"/>
                    </a:solidFill>
                  </a:rPr>
                  <a:t>q</a:t>
                </a:r>
                <a:r>
                  <a:rPr lang="en-US" sz="1200" b="1">
                    <a:solidFill>
                      <a:srgbClr val="008000"/>
                    </a:solidFill>
                  </a:rPr>
                  <a:t> ~ 10 MeV ; m</a:t>
                </a:r>
                <a:r>
                  <a:rPr lang="en-US" sz="1200" b="1" baseline="-25000">
                    <a:solidFill>
                      <a:srgbClr val="008000"/>
                    </a:solidFill>
                  </a:rPr>
                  <a:t>N</a:t>
                </a:r>
                <a:r>
                  <a:rPr lang="en-US" sz="1200" b="1">
                    <a:solidFill>
                      <a:srgbClr val="008000"/>
                    </a:solidFill>
                  </a:rPr>
                  <a:t> ~ 1 GeV</a:t>
                </a: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8112958" y="1016000"/>
              <a:ext cx="7296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008000"/>
                  </a:solidFill>
                </a:rPr>
                <a:t>Nambu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62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31B825-289F-2D4F-9339-A54A053BF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45520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6FED95-3258-7B49-813D-672C8BDCD3F3}"/>
              </a:ext>
            </a:extLst>
          </p:cNvPr>
          <p:cNvSpPr/>
          <p:nvPr/>
        </p:nvSpPr>
        <p:spPr>
          <a:xfrm>
            <a:off x="1603512" y="4699412"/>
            <a:ext cx="95713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Summit, built by IBM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occupies floor space equivalent to two tennis courts, slurps 4,000 gallons 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water a minute around a circulatory system to cool its 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37,000 processors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Oak Ridge says its 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baby can deliver a peak performance of 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quadrillion calculations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second (that’s 200 followed by 15 zeros) using a standard measure used to rate supercomputers, or 200 petaflops.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That’s about a million times faster than a typical laptop</a:t>
            </a:r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35F13-2292-AE43-AB57-E38ED1FD28DE}"/>
              </a:ext>
            </a:extLst>
          </p:cNvPr>
          <p:cNvSpPr txBox="1"/>
          <p:nvPr/>
        </p:nvSpPr>
        <p:spPr>
          <a:xfrm>
            <a:off x="8345374" y="5883965"/>
            <a:ext cx="2243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Wired magazine</a:t>
            </a:r>
          </a:p>
        </p:txBody>
      </p:sp>
    </p:spTree>
    <p:extLst>
      <p:ext uri="{BB962C8B-B14F-4D97-AF65-F5344CB8AC3E}">
        <p14:creationId xmlns:p14="http://schemas.microsoft.com/office/powerpoint/2010/main" val="3940892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4"/>
          <p:cNvSpPr txBox="1">
            <a:spLocks noChangeArrowheads="1"/>
          </p:cNvSpPr>
          <p:nvPr/>
        </p:nvSpPr>
        <p:spPr bwMode="auto">
          <a:xfrm>
            <a:off x="81023" y="224759"/>
            <a:ext cx="121109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  </a:t>
            </a:r>
            <a:r>
              <a:rPr lang="en-US" sz="3200" dirty="0">
                <a:solidFill>
                  <a:srgbClr val="0000FF"/>
                </a:solidFill>
                <a:latin typeface="Calibri" charset="0"/>
                <a:cs typeface="Calibri" charset="0"/>
              </a:rPr>
              <a:t>Finite temp. lattice results: hadron gas to QGP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FF"/>
                </a:solidFill>
                <a:latin typeface="Calibri" charset="0"/>
                <a:cs typeface="Calibri" charset="0"/>
              </a:rPr>
              <a:t>                </a:t>
            </a:r>
          </a:p>
        </p:txBody>
      </p:sp>
      <p:pic>
        <p:nvPicPr>
          <p:cNvPr id="12288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66" y="1101725"/>
            <a:ext cx="9067800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856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 Box 2"/>
          <p:cNvSpPr txBox="1">
            <a:spLocks noChangeArrowheads="1"/>
          </p:cNvSpPr>
          <p:nvPr/>
        </p:nvSpPr>
        <p:spPr bwMode="auto">
          <a:xfrm>
            <a:off x="-925712" y="140231"/>
            <a:ext cx="1311771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                              </a:t>
            </a:r>
            <a:r>
              <a:rPr lang="en-US" sz="3200" dirty="0">
                <a:solidFill>
                  <a:srgbClr val="0000FF"/>
                </a:solidFill>
                <a:latin typeface="Calibri" charset="0"/>
                <a:cs typeface="Calibri" charset="0"/>
              </a:rPr>
              <a:t>QCD at finite T: Chiral Symmetry Restoration </a:t>
            </a:r>
          </a:p>
        </p:txBody>
      </p:sp>
      <p:pic>
        <p:nvPicPr>
          <p:cNvPr id="126979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65697"/>
            <a:ext cx="24780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TextBox 10"/>
          <p:cNvSpPr txBox="1">
            <a:spLocks noChangeArrowheads="1"/>
          </p:cNvSpPr>
          <p:nvPr/>
        </p:nvSpPr>
        <p:spPr bwMode="auto">
          <a:xfrm>
            <a:off x="2362201" y="942081"/>
            <a:ext cx="4441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charset="0"/>
                <a:cs typeface="Calibri" charset="0"/>
              </a:rPr>
              <a:t>O(4) scaling of chiral susceptibility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0" y="4478078"/>
            <a:ext cx="8440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/>
                <a:cs typeface="Calibri"/>
              </a:rPr>
              <a:t>Crossover temperature from Hadron Gas to Quark-Gluon Plasma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1" y="6433474"/>
            <a:ext cx="211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1 </a:t>
            </a:r>
            <a:r>
              <a:rPr lang="en-US" b="1" dirty="0" err="1">
                <a:solidFill>
                  <a:srgbClr val="008000"/>
                </a:solidFill>
                <a:latin typeface="Calibri"/>
                <a:cs typeface="Calibri"/>
              </a:rPr>
              <a:t>eV</a:t>
            </a:r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 = 11,600 Kelvin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6171" y="5707299"/>
            <a:ext cx="269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Calibri"/>
                <a:cs typeface="Calibri"/>
              </a:rPr>
              <a:t>≈ 1.8 Trillion Kelvin!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DFEA9A-CFFD-D045-A855-871C5C7DF002}"/>
                  </a:ext>
                </a:extLst>
              </p:cNvPr>
              <p:cNvSpPr txBox="1"/>
              <p:nvPr/>
            </p:nvSpPr>
            <p:spPr>
              <a:xfrm>
                <a:off x="5141844" y="5208105"/>
                <a:ext cx="27590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156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𝑴𝒆𝑽</m:t>
                    </m:r>
                  </m:oMath>
                </a14:m>
                <a:endParaRPr 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DFEA9A-CFFD-D045-A855-871C5C7DF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844" y="5208105"/>
                <a:ext cx="2759025" cy="461665"/>
              </a:xfrm>
              <a:prstGeom prst="rect">
                <a:avLst/>
              </a:prstGeom>
              <a:blipFill>
                <a:blip r:embed="rId4"/>
                <a:stretch>
                  <a:fillRect l="-459" t="-54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FD37DF8-731B-F549-82A3-8BEF62F62B0E}"/>
              </a:ext>
            </a:extLst>
          </p:cNvPr>
          <p:cNvSpPr txBox="1"/>
          <p:nvPr/>
        </p:nvSpPr>
        <p:spPr>
          <a:xfrm>
            <a:off x="6201467" y="6464252"/>
            <a:ext cx="4352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 QCD collaboration, </a:t>
            </a:r>
            <a:r>
              <a:rPr lang="en-US" sz="1400" b="1" dirty="0" err="1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Bazavov</a:t>
            </a:r>
            <a:r>
              <a:rPr lang="en-US" sz="1400" b="1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arXiv:1812.08325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47DEE-3CE8-A04C-B331-2AA62CCB3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061" y="1397503"/>
            <a:ext cx="4006298" cy="2696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630B7D-B93E-224D-8AAD-DA554CF8B38E}"/>
              </a:ext>
            </a:extLst>
          </p:cNvPr>
          <p:cNvSpPr txBox="1"/>
          <p:nvPr/>
        </p:nvSpPr>
        <p:spPr>
          <a:xfrm>
            <a:off x="2511287" y="1781577"/>
            <a:ext cx="218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Chiral susceptibility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533C17-C672-F84A-8EA3-06E50D75B2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3" t="4888" b="3587"/>
          <a:stretch/>
        </p:blipFill>
        <p:spPr>
          <a:xfrm>
            <a:off x="6087077" y="1699331"/>
            <a:ext cx="4100505" cy="269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43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266" y="-7536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Discovery of the gluon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593" y="826909"/>
            <a:ext cx="3437254" cy="1580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499" y="945025"/>
            <a:ext cx="3431135" cy="1801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170" y="2584475"/>
            <a:ext cx="2950338" cy="2395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500" y="2801924"/>
            <a:ext cx="3431135" cy="2340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5422900"/>
            <a:ext cx="8915400" cy="1435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23308" b="29229"/>
          <a:stretch/>
        </p:blipFill>
        <p:spPr>
          <a:xfrm>
            <a:off x="3925157" y="5156752"/>
            <a:ext cx="5067300" cy="2953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46884" y="6320679"/>
            <a:ext cx="362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Physics Letters B, 15 December 1980</a:t>
            </a:r>
          </a:p>
        </p:txBody>
      </p:sp>
    </p:spTree>
    <p:extLst>
      <p:ext uri="{BB962C8B-B14F-4D97-AF65-F5344CB8AC3E}">
        <p14:creationId xmlns:p14="http://schemas.microsoft.com/office/powerpoint/2010/main" val="37280990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/>
          <p:cNvSpPr>
            <a:spLocks noGrp="1"/>
          </p:cNvSpPr>
          <p:nvPr>
            <p:ph type="title"/>
          </p:nvPr>
        </p:nvSpPr>
        <p:spPr>
          <a:xfrm>
            <a:off x="2209800" y="-127000"/>
            <a:ext cx="77724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QCD phase diagram</a:t>
            </a:r>
            <a:endParaRPr lang="en-US" sz="3200" b="1" baseline="-25000" dirty="0">
              <a:solidFill>
                <a:srgbClr val="0000FF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pic>
        <p:nvPicPr>
          <p:cNvPr id="134146" name="Picture 4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1" b="7819"/>
          <a:stretch>
            <a:fillRect/>
          </a:stretch>
        </p:blipFill>
        <p:spPr bwMode="auto">
          <a:xfrm>
            <a:off x="2362200" y="1066801"/>
            <a:ext cx="70866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2C2EB-2D98-5040-A9A6-61C42A76C68E}"/>
              </a:ext>
            </a:extLst>
          </p:cNvPr>
          <p:cNvSpPr txBox="1"/>
          <p:nvPr/>
        </p:nvSpPr>
        <p:spPr>
          <a:xfrm>
            <a:off x="3213652" y="6261652"/>
            <a:ext cx="6410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 more on the phase diagram in the lectures by </a:t>
            </a:r>
            <a:r>
              <a:rPr lang="en-US" sz="2000" dirty="0" err="1">
                <a:solidFill>
                  <a:srgbClr val="00905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Pisarski</a:t>
            </a:r>
            <a:endParaRPr lang="en-US" sz="2000" dirty="0">
              <a:solidFill>
                <a:srgbClr val="00905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2651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3" name="Rectangle 2"/>
          <p:cNvSpPr>
            <a:spLocks noChangeArrowheads="1"/>
          </p:cNvSpPr>
          <p:nvPr/>
        </p:nvSpPr>
        <p:spPr bwMode="auto">
          <a:xfrm>
            <a:off x="1524000" y="3244334"/>
            <a:ext cx="9144000" cy="36933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39393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3290888" y="762001"/>
            <a:ext cx="6475042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F4"/>
                </a:solidFill>
                <a:latin typeface="Calibri"/>
                <a:ea typeface="ＭＳ Ｐゴシック" pitchFamily="-65" charset="-128"/>
                <a:cs typeface="Calibri"/>
              </a:rPr>
              <a:t>“The early universe was “liquid-like” </a:t>
            </a:r>
          </a:p>
        </p:txBody>
      </p:sp>
      <p:grpSp>
        <p:nvGrpSpPr>
          <p:cNvPr id="566275" name="Group 4"/>
          <p:cNvGrpSpPr>
            <a:grpSpLocks/>
          </p:cNvGrpSpPr>
          <p:nvPr/>
        </p:nvGrpSpPr>
        <p:grpSpPr bwMode="auto">
          <a:xfrm>
            <a:off x="2743200" y="1295400"/>
            <a:ext cx="7162800" cy="5257800"/>
            <a:chOff x="672" y="720"/>
            <a:chExt cx="4512" cy="3388"/>
          </a:xfrm>
        </p:grpSpPr>
        <p:pic>
          <p:nvPicPr>
            <p:cNvPr id="126981" name="Picture 5" descr="rhic_bbc"/>
            <p:cNvPicPr>
              <a:picLocks noChangeAspect="1" noChangeArrowheads="1"/>
            </p:cNvPicPr>
            <p:nvPr/>
          </p:nvPicPr>
          <p:blipFill>
            <a:blip r:embed="rId3"/>
            <a:srcRect b="3400"/>
            <a:stretch>
              <a:fillRect/>
            </a:stretch>
          </p:blipFill>
          <p:spPr bwMode="auto">
            <a:xfrm>
              <a:off x="672" y="720"/>
              <a:ext cx="4512" cy="3388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566278" name="AutoShape 6"/>
            <p:cNvSpPr>
              <a:spLocks noChangeAspect="1" noChangeArrowheads="1"/>
            </p:cNvSpPr>
            <p:nvPr/>
          </p:nvSpPr>
          <p:spPr bwMode="auto">
            <a:xfrm>
              <a:off x="1248" y="2006"/>
              <a:ext cx="1008" cy="254"/>
            </a:xfrm>
            <a:prstGeom prst="roundRect">
              <a:avLst>
                <a:gd name="adj" fmla="val 11222"/>
              </a:avLst>
            </a:prstGeom>
            <a:solidFill>
              <a:srgbClr val="FFFF00">
                <a:alpha val="14117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endParaRPr>
            </a:p>
          </p:txBody>
        </p:sp>
        <p:sp>
          <p:nvSpPr>
            <p:cNvPr id="566279" name="AutoShape 7"/>
            <p:cNvSpPr>
              <a:spLocks noChangeAspect="1" noChangeArrowheads="1"/>
            </p:cNvSpPr>
            <p:nvPr/>
          </p:nvSpPr>
          <p:spPr bwMode="auto">
            <a:xfrm>
              <a:off x="1296" y="1721"/>
              <a:ext cx="1536" cy="254"/>
            </a:xfrm>
            <a:prstGeom prst="roundRect">
              <a:avLst>
                <a:gd name="adj" fmla="val 11222"/>
              </a:avLst>
            </a:prstGeom>
            <a:solidFill>
              <a:srgbClr val="FFFF00">
                <a:alpha val="14117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566276" name="Rectangle 8"/>
          <p:cNvSpPr>
            <a:spLocks noChangeArrowheads="1"/>
          </p:cNvSpPr>
          <p:nvPr/>
        </p:nvSpPr>
        <p:spPr bwMode="auto">
          <a:xfrm>
            <a:off x="2667000" y="60326"/>
            <a:ext cx="7010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E6E6E6"/>
                </a:solidFill>
                <a:latin typeface="Comic Sans MS" charset="0"/>
                <a:ea typeface="Osaka" charset="0"/>
                <a:cs typeface="Osaka" charset="0"/>
              </a:rPr>
              <a:t>the universe a micro-second after the Big Bang was similar stuff and had the same temperature</a:t>
            </a:r>
            <a:endParaRPr lang="en-US" sz="2000" b="1">
              <a:solidFill>
                <a:srgbClr val="009999"/>
              </a:solidFill>
              <a:latin typeface="Comic Sans MS" charset="0"/>
              <a:ea typeface="Osaka" charset="0"/>
              <a:cs typeface="Osaka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657601" y="4859621"/>
            <a:ext cx="1372837" cy="22089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1766096"/>
      </p:ext>
    </p:extLst>
  </p:cSld>
  <p:clrMapOvr>
    <a:masterClrMapping/>
  </p:clrMapOvr>
  <p:transition>
    <p:newsfla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7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Perfect fluidity across energy scales</a:t>
            </a:r>
          </a:p>
        </p:txBody>
      </p:sp>
      <p:sp>
        <p:nvSpPr>
          <p:cNvPr id="557058" name="TextBox 3"/>
          <p:cNvSpPr txBox="1">
            <a:spLocks noChangeArrowheads="1"/>
          </p:cNvSpPr>
          <p:nvPr/>
        </p:nvSpPr>
        <p:spPr bwMode="auto">
          <a:xfrm>
            <a:off x="1989139" y="1581150"/>
            <a:ext cx="30314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>
                <a:solidFill>
                  <a:srgbClr val="000000"/>
                </a:solidFill>
              </a:rPr>
              <a:t>“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cs typeface="Calibri" charset="0"/>
              </a:rPr>
              <a:t>Bjorken Hydrodynamics</a:t>
            </a:r>
            <a:r>
              <a:rPr lang="ja-JP" alt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”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endParaRPr lang="en-US" sz="2000" b="1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557059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1465263"/>
            <a:ext cx="315436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60" name="TextBox 5"/>
          <p:cNvSpPr txBox="1">
            <a:spLocks noChangeArrowheads="1"/>
          </p:cNvSpPr>
          <p:nvPr/>
        </p:nvSpPr>
        <p:spPr bwMode="auto">
          <a:xfrm>
            <a:off x="1989139" y="2776538"/>
            <a:ext cx="4520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Viscous term smaller than ideal term for </a:t>
            </a:r>
          </a:p>
        </p:txBody>
      </p:sp>
      <p:pic>
        <p:nvPicPr>
          <p:cNvPr id="557061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6" y="2552700"/>
            <a:ext cx="28543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62" name="Rectangle 7"/>
          <p:cNvSpPr>
            <a:spLocks noChangeArrowheads="1"/>
          </p:cNvSpPr>
          <p:nvPr/>
        </p:nvSpPr>
        <p:spPr bwMode="auto">
          <a:xfrm>
            <a:off x="7975600" y="2246314"/>
            <a:ext cx="338138" cy="11906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57063" name="Group 24"/>
          <p:cNvGrpSpPr>
            <a:grpSpLocks/>
          </p:cNvGrpSpPr>
          <p:nvPr/>
        </p:nvGrpSpPr>
        <p:grpSpPr bwMode="auto">
          <a:xfrm>
            <a:off x="2378075" y="3616326"/>
            <a:ext cx="5245100" cy="815975"/>
            <a:chOff x="853885" y="3616332"/>
            <a:chExt cx="5245368" cy="816382"/>
          </a:xfrm>
        </p:grpSpPr>
        <p:sp>
          <p:nvSpPr>
            <p:cNvPr id="557073" name="TextBox 11"/>
            <p:cNvSpPr txBox="1">
              <a:spLocks noChangeArrowheads="1"/>
            </p:cNvSpPr>
            <p:nvPr/>
          </p:nvSpPr>
          <p:spPr bwMode="auto">
            <a:xfrm>
              <a:off x="853885" y="3624413"/>
              <a:ext cx="23083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From kinetic theory </a:t>
              </a:r>
            </a:p>
          </p:txBody>
        </p:sp>
        <p:grpSp>
          <p:nvGrpSpPr>
            <p:cNvPr id="557074" name="Group 18"/>
            <p:cNvGrpSpPr>
              <a:grpSpLocks/>
            </p:cNvGrpSpPr>
            <p:nvPr/>
          </p:nvGrpSpPr>
          <p:grpSpPr bwMode="auto">
            <a:xfrm>
              <a:off x="3767861" y="3616332"/>
              <a:ext cx="2331392" cy="816382"/>
              <a:chOff x="3767861" y="3616332"/>
              <a:chExt cx="2331392" cy="816382"/>
            </a:xfrm>
          </p:grpSpPr>
          <p:pic>
            <p:nvPicPr>
              <p:cNvPr id="557075" name="Picture 10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6153" y="3707674"/>
                <a:ext cx="1734807" cy="633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7076" name="Rectangle 17"/>
              <p:cNvSpPr>
                <a:spLocks noChangeArrowheads="1"/>
              </p:cNvSpPr>
              <p:nvPr/>
            </p:nvSpPr>
            <p:spPr bwMode="auto">
              <a:xfrm>
                <a:off x="3767861" y="3616332"/>
                <a:ext cx="2331392" cy="81638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557064" name="Group 25"/>
          <p:cNvGrpSpPr>
            <a:grpSpLocks/>
          </p:cNvGrpSpPr>
          <p:nvPr/>
        </p:nvGrpSpPr>
        <p:grpSpPr bwMode="auto">
          <a:xfrm>
            <a:off x="1770063" y="4667251"/>
            <a:ext cx="8858250" cy="2011363"/>
            <a:chOff x="245534" y="4667792"/>
            <a:chExt cx="8859569" cy="2010066"/>
          </a:xfrm>
        </p:grpSpPr>
        <p:pic>
          <p:nvPicPr>
            <p:cNvPr id="557065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34" y="4667792"/>
              <a:ext cx="1920176" cy="1330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7066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2331" y="4667792"/>
              <a:ext cx="1034190" cy="1579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7067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705847" y="3328467"/>
              <a:ext cx="1330317" cy="4008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7068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5489" y="4667792"/>
              <a:ext cx="1729614" cy="1382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7069" name="TextBox 19"/>
            <p:cNvSpPr txBox="1">
              <a:spLocks noChangeArrowheads="1"/>
            </p:cNvSpPr>
            <p:nvPr/>
          </p:nvSpPr>
          <p:spPr bwMode="auto">
            <a:xfrm>
              <a:off x="685800" y="6077693"/>
              <a:ext cx="60658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H</a:t>
              </a:r>
              <a:r>
                <a:rPr lang="en-US" sz="2000" b="1" baseline="-25000">
                  <a:solidFill>
                    <a:srgbClr val="000000"/>
                  </a:solidFill>
                  <a:latin typeface="Calibri" charset="0"/>
                  <a:cs typeface="Calibri" charset="0"/>
                </a:rPr>
                <a:t>2</a:t>
              </a:r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O</a:t>
              </a:r>
            </a:p>
          </p:txBody>
        </p:sp>
        <p:sp>
          <p:nvSpPr>
            <p:cNvPr id="557070" name="TextBox 21"/>
            <p:cNvSpPr txBox="1">
              <a:spLocks noChangeArrowheads="1"/>
            </p:cNvSpPr>
            <p:nvPr/>
          </p:nvSpPr>
          <p:spPr bwMode="auto">
            <a:xfrm>
              <a:off x="2554157" y="6277748"/>
              <a:ext cx="56224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baseline="30000">
                  <a:solidFill>
                    <a:srgbClr val="000000"/>
                  </a:solidFill>
                  <a:latin typeface="Calibri" charset="0"/>
                  <a:cs typeface="Calibri" charset="0"/>
                </a:rPr>
                <a:t>4</a:t>
              </a:r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He</a:t>
              </a:r>
            </a:p>
          </p:txBody>
        </p:sp>
        <p:sp>
          <p:nvSpPr>
            <p:cNvPr id="557071" name="TextBox 22"/>
            <p:cNvSpPr txBox="1">
              <a:spLocks noChangeArrowheads="1"/>
            </p:cNvSpPr>
            <p:nvPr/>
          </p:nvSpPr>
          <p:spPr bwMode="auto">
            <a:xfrm>
              <a:off x="4933557" y="6108471"/>
              <a:ext cx="49270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baseline="30000">
                  <a:solidFill>
                    <a:srgbClr val="000000"/>
                  </a:solidFill>
                  <a:latin typeface="Calibri" charset="0"/>
                  <a:cs typeface="Calibri" charset="0"/>
                </a:rPr>
                <a:t>6</a:t>
              </a:r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Li</a:t>
              </a:r>
            </a:p>
          </p:txBody>
        </p:sp>
        <p:sp>
          <p:nvSpPr>
            <p:cNvPr id="557072" name="TextBox 23"/>
            <p:cNvSpPr txBox="1">
              <a:spLocks noChangeArrowheads="1"/>
            </p:cNvSpPr>
            <p:nvPr/>
          </p:nvSpPr>
          <p:spPr bwMode="auto">
            <a:xfrm>
              <a:off x="8088977" y="6108471"/>
              <a:ext cx="7628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sQGP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555436" y="6509228"/>
            <a:ext cx="3819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  <a:latin typeface="Calibri"/>
                <a:cs typeface="Calibri"/>
              </a:rPr>
              <a:t>Schafer,Teaney</a:t>
            </a:r>
            <a:r>
              <a:rPr lang="en-US" sz="1400" b="1" dirty="0">
                <a:solidFill>
                  <a:srgbClr val="008000"/>
                </a:solidFill>
                <a:latin typeface="Calibri"/>
                <a:cs typeface="Calibri"/>
              </a:rPr>
              <a:t>, Rep.Prog.Phys.72 (2009) 126001</a:t>
            </a:r>
          </a:p>
        </p:txBody>
      </p:sp>
    </p:spTree>
    <p:extLst>
      <p:ext uri="{BB962C8B-B14F-4D97-AF65-F5344CB8AC3E}">
        <p14:creationId xmlns:p14="http://schemas.microsoft.com/office/powerpoint/2010/main" val="1289536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1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Perfect fluidity across energy scales</a:t>
            </a:r>
          </a:p>
        </p:txBody>
      </p:sp>
      <p:sp>
        <p:nvSpPr>
          <p:cNvPr id="558082" name="TextBox 3"/>
          <p:cNvSpPr txBox="1">
            <a:spLocks noChangeArrowheads="1"/>
          </p:cNvSpPr>
          <p:nvPr/>
        </p:nvSpPr>
        <p:spPr bwMode="auto">
          <a:xfrm>
            <a:off x="1989139" y="1581150"/>
            <a:ext cx="30314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>
                <a:solidFill>
                  <a:srgbClr val="000000"/>
                </a:solidFill>
              </a:rPr>
              <a:t>“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cs typeface="Calibri" charset="0"/>
              </a:rPr>
              <a:t>Bjorken Hydrodynamics</a:t>
            </a:r>
            <a:r>
              <a:rPr lang="ja-JP" alt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”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endParaRPr lang="en-US" sz="2000" b="1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558083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1465263"/>
            <a:ext cx="315436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8084" name="TextBox 5"/>
          <p:cNvSpPr txBox="1">
            <a:spLocks noChangeArrowheads="1"/>
          </p:cNvSpPr>
          <p:nvPr/>
        </p:nvSpPr>
        <p:spPr bwMode="auto">
          <a:xfrm>
            <a:off x="1989139" y="2776538"/>
            <a:ext cx="4520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Viscous term smaller than ideal term for </a:t>
            </a:r>
          </a:p>
        </p:txBody>
      </p:sp>
      <p:pic>
        <p:nvPicPr>
          <p:cNvPr id="558085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6" y="2552700"/>
            <a:ext cx="28543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8086" name="Rectangle 7"/>
          <p:cNvSpPr>
            <a:spLocks noChangeArrowheads="1"/>
          </p:cNvSpPr>
          <p:nvPr/>
        </p:nvSpPr>
        <p:spPr bwMode="auto">
          <a:xfrm>
            <a:off x="7975600" y="2246314"/>
            <a:ext cx="338138" cy="11906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58087" name="Group 24"/>
          <p:cNvGrpSpPr>
            <a:grpSpLocks/>
          </p:cNvGrpSpPr>
          <p:nvPr/>
        </p:nvGrpSpPr>
        <p:grpSpPr bwMode="auto">
          <a:xfrm>
            <a:off x="2378075" y="3616326"/>
            <a:ext cx="5245100" cy="815975"/>
            <a:chOff x="853885" y="3616332"/>
            <a:chExt cx="5245368" cy="816382"/>
          </a:xfrm>
        </p:grpSpPr>
        <p:sp>
          <p:nvSpPr>
            <p:cNvPr id="558095" name="TextBox 11"/>
            <p:cNvSpPr txBox="1">
              <a:spLocks noChangeArrowheads="1"/>
            </p:cNvSpPr>
            <p:nvPr/>
          </p:nvSpPr>
          <p:spPr bwMode="auto">
            <a:xfrm>
              <a:off x="853885" y="3624413"/>
              <a:ext cx="23083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From kinetic theory </a:t>
              </a:r>
            </a:p>
          </p:txBody>
        </p:sp>
        <p:grpSp>
          <p:nvGrpSpPr>
            <p:cNvPr id="558096" name="Group 18"/>
            <p:cNvGrpSpPr>
              <a:grpSpLocks/>
            </p:cNvGrpSpPr>
            <p:nvPr/>
          </p:nvGrpSpPr>
          <p:grpSpPr bwMode="auto">
            <a:xfrm>
              <a:off x="3767861" y="3616332"/>
              <a:ext cx="2331392" cy="816382"/>
              <a:chOff x="3767861" y="3616332"/>
              <a:chExt cx="2331392" cy="816382"/>
            </a:xfrm>
          </p:grpSpPr>
          <p:pic>
            <p:nvPicPr>
              <p:cNvPr id="558097" name="Picture 10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6153" y="3707674"/>
                <a:ext cx="1734807" cy="633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8098" name="Rectangle 17"/>
              <p:cNvSpPr>
                <a:spLocks noChangeArrowheads="1"/>
              </p:cNvSpPr>
              <p:nvPr/>
            </p:nvSpPr>
            <p:spPr bwMode="auto">
              <a:xfrm>
                <a:off x="3767861" y="3616332"/>
                <a:ext cx="2331392" cy="81638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558088" name="Group 32"/>
          <p:cNvGrpSpPr>
            <a:grpSpLocks/>
          </p:cNvGrpSpPr>
          <p:nvPr/>
        </p:nvGrpSpPr>
        <p:grpSpPr bwMode="auto">
          <a:xfrm>
            <a:off x="2746375" y="4613276"/>
            <a:ext cx="6865938" cy="2244725"/>
            <a:chOff x="1062567" y="1798563"/>
            <a:chExt cx="8001001" cy="2803675"/>
          </a:xfrm>
        </p:grpSpPr>
        <p:pic>
          <p:nvPicPr>
            <p:cNvPr id="558089" name="Picture 2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567" y="1798563"/>
              <a:ext cx="8001000" cy="280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58090" name="Group 27"/>
            <p:cNvGrpSpPr>
              <a:grpSpLocks/>
            </p:cNvGrpSpPr>
            <p:nvPr/>
          </p:nvGrpSpPr>
          <p:grpSpPr bwMode="auto">
            <a:xfrm>
              <a:off x="1062567" y="3335867"/>
              <a:ext cx="8001001" cy="1219200"/>
              <a:chOff x="609599" y="2209800"/>
              <a:chExt cx="8001001" cy="121920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rot="5400000">
                <a:off x="-111" y="2818874"/>
                <a:ext cx="121942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8000890" y="2818874"/>
                <a:ext cx="121942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609599" y="3428584"/>
                <a:ext cx="800100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09599" y="2209164"/>
                <a:ext cx="800100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11184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5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Perfect fluidity across energy scales</a:t>
            </a:r>
          </a:p>
        </p:txBody>
      </p:sp>
      <p:sp>
        <p:nvSpPr>
          <p:cNvPr id="559106" name="TextBox 3"/>
          <p:cNvSpPr txBox="1">
            <a:spLocks noChangeArrowheads="1"/>
          </p:cNvSpPr>
          <p:nvPr/>
        </p:nvSpPr>
        <p:spPr bwMode="auto">
          <a:xfrm>
            <a:off x="1989139" y="1581150"/>
            <a:ext cx="30314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>
                <a:solidFill>
                  <a:srgbClr val="000000"/>
                </a:solidFill>
              </a:rPr>
              <a:t>“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cs typeface="Calibri" charset="0"/>
              </a:rPr>
              <a:t>Bjorken Hydrodynamics</a:t>
            </a:r>
            <a:r>
              <a:rPr lang="ja-JP" alt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”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endParaRPr lang="en-US" sz="2000" b="1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559107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1465263"/>
            <a:ext cx="315436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08" name="TextBox 5"/>
          <p:cNvSpPr txBox="1">
            <a:spLocks noChangeArrowheads="1"/>
          </p:cNvSpPr>
          <p:nvPr/>
        </p:nvSpPr>
        <p:spPr bwMode="auto">
          <a:xfrm>
            <a:off x="1989139" y="2776538"/>
            <a:ext cx="45205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Viscous term smaller than ideal term for </a:t>
            </a:r>
          </a:p>
        </p:txBody>
      </p:sp>
      <p:pic>
        <p:nvPicPr>
          <p:cNvPr id="559109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6" y="2552700"/>
            <a:ext cx="28543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10" name="Rectangle 7"/>
          <p:cNvSpPr>
            <a:spLocks noChangeArrowheads="1"/>
          </p:cNvSpPr>
          <p:nvPr/>
        </p:nvSpPr>
        <p:spPr bwMode="auto">
          <a:xfrm>
            <a:off x="7975600" y="2246314"/>
            <a:ext cx="338138" cy="11906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59111" name="Group 24"/>
          <p:cNvGrpSpPr>
            <a:grpSpLocks/>
          </p:cNvGrpSpPr>
          <p:nvPr/>
        </p:nvGrpSpPr>
        <p:grpSpPr bwMode="auto">
          <a:xfrm>
            <a:off x="2378075" y="3616326"/>
            <a:ext cx="5245100" cy="815975"/>
            <a:chOff x="853885" y="3616332"/>
            <a:chExt cx="5245368" cy="816382"/>
          </a:xfrm>
        </p:grpSpPr>
        <p:sp>
          <p:nvSpPr>
            <p:cNvPr id="559114" name="TextBox 11"/>
            <p:cNvSpPr txBox="1">
              <a:spLocks noChangeArrowheads="1"/>
            </p:cNvSpPr>
            <p:nvPr/>
          </p:nvSpPr>
          <p:spPr bwMode="auto">
            <a:xfrm>
              <a:off x="853885" y="3624413"/>
              <a:ext cx="230839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Calibri" charset="0"/>
                  <a:cs typeface="Calibri" charset="0"/>
                </a:rPr>
                <a:t>From kinetic theory </a:t>
              </a:r>
            </a:p>
          </p:txBody>
        </p:sp>
        <p:grpSp>
          <p:nvGrpSpPr>
            <p:cNvPr id="559115" name="Group 18"/>
            <p:cNvGrpSpPr>
              <a:grpSpLocks/>
            </p:cNvGrpSpPr>
            <p:nvPr/>
          </p:nvGrpSpPr>
          <p:grpSpPr bwMode="auto">
            <a:xfrm>
              <a:off x="3767861" y="3616332"/>
              <a:ext cx="2331392" cy="816382"/>
              <a:chOff x="3767861" y="3616332"/>
              <a:chExt cx="2331392" cy="816382"/>
            </a:xfrm>
          </p:grpSpPr>
          <p:pic>
            <p:nvPicPr>
              <p:cNvPr id="559116" name="Picture 10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6153" y="3707674"/>
                <a:ext cx="1734807" cy="633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9117" name="Rectangle 17"/>
              <p:cNvSpPr>
                <a:spLocks noChangeArrowheads="1"/>
              </p:cNvSpPr>
              <p:nvPr/>
            </p:nvSpPr>
            <p:spPr bwMode="auto">
              <a:xfrm>
                <a:off x="3767861" y="3616332"/>
                <a:ext cx="2331392" cy="81638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pic>
        <p:nvPicPr>
          <p:cNvPr id="559112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4592639"/>
            <a:ext cx="24257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113" name="Rectangle 20"/>
          <p:cNvSpPr>
            <a:spLocks noChangeArrowheads="1"/>
          </p:cNvSpPr>
          <p:nvPr/>
        </p:nvSpPr>
        <p:spPr bwMode="auto">
          <a:xfrm>
            <a:off x="3963988" y="6488114"/>
            <a:ext cx="6018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  <a:latin typeface="Calibri" charset="0"/>
                <a:ea typeface="ＭＳ Ｐゴシック" charset="0"/>
                <a:cs typeface="Calibri" charset="0"/>
              </a:rPr>
              <a:t>QGP is ~ 10</a:t>
            </a:r>
            <a:r>
              <a:rPr lang="en-US" b="1" baseline="30000">
                <a:solidFill>
                  <a:srgbClr val="008000"/>
                </a:solidFill>
                <a:latin typeface="Calibri" charset="0"/>
                <a:ea typeface="ＭＳ Ｐゴシック" charset="0"/>
                <a:cs typeface="Calibri" charset="0"/>
              </a:rPr>
              <a:t>4</a:t>
            </a:r>
            <a:r>
              <a:rPr lang="en-US" b="1">
                <a:solidFill>
                  <a:srgbClr val="008000"/>
                </a:solidFill>
                <a:latin typeface="Calibri" charset="0"/>
                <a:ea typeface="ＭＳ Ｐゴシック" charset="0"/>
                <a:cs typeface="Calibri" charset="0"/>
              </a:rPr>
              <a:t> times more viscous than pitch tar…</a:t>
            </a:r>
          </a:p>
        </p:txBody>
      </p:sp>
    </p:spTree>
    <p:extLst>
      <p:ext uri="{BB962C8B-B14F-4D97-AF65-F5344CB8AC3E}">
        <p14:creationId xmlns:p14="http://schemas.microsoft.com/office/powerpoint/2010/main" val="2397802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29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8610600" cy="1143000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Viscosity of strongly coupled relativistic fluids</a:t>
            </a:r>
          </a:p>
        </p:txBody>
      </p:sp>
      <p:sp>
        <p:nvSpPr>
          <p:cNvPr id="560130" name="TextBox 3"/>
          <p:cNvSpPr txBox="1">
            <a:spLocks noChangeArrowheads="1"/>
          </p:cNvSpPr>
          <p:nvPr/>
        </p:nvSpPr>
        <p:spPr bwMode="auto">
          <a:xfrm>
            <a:off x="1828801" y="838200"/>
            <a:ext cx="7485063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FF"/>
                </a:solidFill>
                <a:latin typeface="Calibri" charset="0"/>
                <a:cs typeface="Calibri" charset="0"/>
              </a:rPr>
              <a:t>AdS/CFT conjecture: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 charset="0"/>
                <a:cs typeface="Calibri" charset="0"/>
              </a:rPr>
              <a:t>Duality</a:t>
            </a:r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 between strongly coupled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N=4 supersymmetric Yang-Mills theory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at large coupling and Nc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&amp; classical 10 dimensional gravity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 background of D3 branes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FF"/>
                </a:solidFill>
                <a:latin typeface="Calibri" charset="0"/>
                <a:cs typeface="Calibri" charset="0"/>
              </a:rPr>
              <a:t>KSS bound:</a:t>
            </a:r>
            <a:endParaRPr lang="en-US" sz="2000" b="1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Conjectured lower bound for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charset="0"/>
                <a:cs typeface="Calibri" charset="0"/>
              </a:rPr>
              <a:t>a ``perfect fluid”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8000"/>
                </a:solidFill>
                <a:latin typeface="Calibri" charset="0"/>
                <a:cs typeface="Calibri" charset="0"/>
              </a:rPr>
              <a:t>Derived using classical absorption cross-section of a graviton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8000"/>
                </a:solidFill>
                <a:latin typeface="Calibri" charset="0"/>
                <a:cs typeface="Calibri" charset="0"/>
              </a:rPr>
              <a:t>with energy ω on a black brane and Bekenstein’s formula relating its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8000"/>
                </a:solidFill>
                <a:latin typeface="Calibri" charset="0"/>
                <a:cs typeface="Calibri" charset="0"/>
              </a:rPr>
              <a:t>Entropy to its area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560131" name="Picture 23" descr="dum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914401"/>
            <a:ext cx="335280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0132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6208714"/>
            <a:ext cx="546417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0133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33800"/>
            <a:ext cx="2133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0134" name="TextBox 2"/>
          <p:cNvSpPr txBox="1">
            <a:spLocks noChangeArrowheads="1"/>
          </p:cNvSpPr>
          <p:nvPr/>
        </p:nvSpPr>
        <p:spPr bwMode="auto">
          <a:xfrm>
            <a:off x="1905001" y="4648201"/>
            <a:ext cx="227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8000"/>
                </a:solidFill>
                <a:latin typeface="Calibri" charset="0"/>
                <a:cs typeface="Calibri" charset="0"/>
              </a:rPr>
              <a:t>Kovtun,Son,Starinets (2006)</a:t>
            </a:r>
          </a:p>
        </p:txBody>
      </p:sp>
    </p:spTree>
    <p:extLst>
      <p:ext uri="{BB962C8B-B14F-4D97-AF65-F5344CB8AC3E}">
        <p14:creationId xmlns:p14="http://schemas.microsoft.com/office/powerpoint/2010/main" val="22619788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3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1154114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Deconstructing lumpiness to find a perfect fluid</a:t>
            </a:r>
          </a:p>
        </p:txBody>
      </p:sp>
      <p:pic>
        <p:nvPicPr>
          <p:cNvPr id="5611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4114"/>
            <a:ext cx="9144000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833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6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662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316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3" name="Title 1"/>
          <p:cNvSpPr>
            <a:spLocks noGrp="1"/>
          </p:cNvSpPr>
          <p:nvPr>
            <p:ph type="title"/>
          </p:nvPr>
        </p:nvSpPr>
        <p:spPr>
          <a:xfrm>
            <a:off x="1757364" y="38100"/>
            <a:ext cx="8910637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Heavy Ion phenomenology: IP-Glasma model</a:t>
            </a:r>
          </a:p>
        </p:txBody>
      </p:sp>
      <p:pic>
        <p:nvPicPr>
          <p:cNvPr id="58163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9219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7" name="Rectangle 51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</a:t>
            </a:r>
          </a:p>
        </p:txBody>
      </p:sp>
      <p:sp>
        <p:nvSpPr>
          <p:cNvPr id="567298" name="Rectangle 3"/>
          <p:cNvSpPr>
            <a:spLocks/>
          </p:cNvSpPr>
          <p:nvPr/>
        </p:nvSpPr>
        <p:spPr bwMode="auto">
          <a:xfrm>
            <a:off x="3552826" y="6389689"/>
            <a:ext cx="59919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0" bIns="0">
            <a:spAutoFit/>
          </a:bodyPr>
          <a:lstStyle/>
          <a:p>
            <a:pPr marL="39688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WMAP</a:t>
            </a:r>
          </a:p>
        </p:txBody>
      </p:sp>
      <p:grpSp>
        <p:nvGrpSpPr>
          <p:cNvPr id="567299" name="Group 5"/>
          <p:cNvGrpSpPr>
            <a:grpSpLocks/>
          </p:cNvGrpSpPr>
          <p:nvPr/>
        </p:nvGrpSpPr>
        <p:grpSpPr bwMode="auto">
          <a:xfrm>
            <a:off x="1858964" y="1009651"/>
            <a:ext cx="3944937" cy="3044825"/>
            <a:chOff x="0" y="0"/>
            <a:chExt cx="3534" cy="2728"/>
          </a:xfrm>
        </p:grpSpPr>
        <p:sp>
          <p:nvSpPr>
            <p:cNvPr id="41990" name="AutoShape 6"/>
            <p:cNvSpPr>
              <a:spLocks/>
            </p:cNvSpPr>
            <p:nvPr/>
          </p:nvSpPr>
          <p:spPr bwMode="auto">
            <a:xfrm>
              <a:off x="0" y="0"/>
              <a:ext cx="3534" cy="2728"/>
            </a:xfrm>
            <a:prstGeom prst="roundRect">
              <a:avLst>
                <a:gd name="adj" fmla="val 6125"/>
              </a:avLst>
            </a:prstGeom>
            <a:solidFill>
              <a:srgbClr val="000000"/>
            </a:solidFill>
            <a:ln w="12700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schemeClr val="bg2">
                  <a:alpha val="78000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567347" name="Rectangle 7"/>
            <p:cNvSpPr>
              <a:spLocks/>
            </p:cNvSpPr>
            <p:nvPr/>
          </p:nvSpPr>
          <p:spPr bwMode="auto">
            <a:xfrm>
              <a:off x="1767" y="68"/>
              <a:ext cx="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67300" name="Group 8"/>
          <p:cNvGrpSpPr>
            <a:grpSpLocks/>
          </p:cNvGrpSpPr>
          <p:nvPr/>
        </p:nvGrpSpPr>
        <p:grpSpPr bwMode="auto">
          <a:xfrm>
            <a:off x="1897064" y="1276351"/>
            <a:ext cx="3754437" cy="2659063"/>
            <a:chOff x="0" y="0"/>
            <a:chExt cx="3363" cy="2382"/>
          </a:xfrm>
        </p:grpSpPr>
        <p:pic>
          <p:nvPicPr>
            <p:cNvPr id="567344" name="Picture 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363" cy="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7345" name="Rectangle 10"/>
            <p:cNvSpPr>
              <a:spLocks/>
            </p:cNvSpPr>
            <p:nvPr/>
          </p:nvSpPr>
          <p:spPr bwMode="auto">
            <a:xfrm>
              <a:off x="109" y="2233"/>
              <a:ext cx="549" cy="1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Credit: NASA</a:t>
              </a:r>
            </a:p>
          </p:txBody>
        </p:sp>
      </p:grpSp>
      <p:sp>
        <p:nvSpPr>
          <p:cNvPr id="567301" name="Rectangle 11"/>
          <p:cNvSpPr>
            <a:spLocks/>
          </p:cNvSpPr>
          <p:nvPr/>
        </p:nvSpPr>
        <p:spPr bwMode="auto">
          <a:xfrm>
            <a:off x="2068514" y="1044576"/>
            <a:ext cx="3349625" cy="277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>
                <a:solidFill>
                  <a:srgbClr val="FFFFFF"/>
                </a:solidFill>
                <a:latin typeface="Euphemia UCAS" charset="0"/>
                <a:ea typeface="ＭＳ Ｐゴシック" charset="0"/>
                <a:cs typeface="Euphemia UCAS" charset="0"/>
                <a:sym typeface="Euphemia UCAS" charset="0"/>
              </a:rPr>
              <a:t>The Universe</a:t>
            </a:r>
          </a:p>
        </p:txBody>
      </p:sp>
      <p:grpSp>
        <p:nvGrpSpPr>
          <p:cNvPr id="567302" name="Group 12"/>
          <p:cNvGrpSpPr>
            <a:grpSpLocks/>
          </p:cNvGrpSpPr>
          <p:nvPr/>
        </p:nvGrpSpPr>
        <p:grpSpPr bwMode="auto">
          <a:xfrm>
            <a:off x="6399213" y="1009651"/>
            <a:ext cx="3884612" cy="3044825"/>
            <a:chOff x="0" y="0"/>
            <a:chExt cx="3480" cy="2728"/>
          </a:xfrm>
        </p:grpSpPr>
        <p:sp>
          <p:nvSpPr>
            <p:cNvPr id="41997" name="AutoShape 13"/>
            <p:cNvSpPr>
              <a:spLocks/>
            </p:cNvSpPr>
            <p:nvPr/>
          </p:nvSpPr>
          <p:spPr bwMode="auto">
            <a:xfrm>
              <a:off x="0" y="0"/>
              <a:ext cx="3480" cy="2728"/>
            </a:xfrm>
            <a:prstGeom prst="roundRect">
              <a:avLst>
                <a:gd name="adj" fmla="val 6125"/>
              </a:avLst>
            </a:prstGeom>
            <a:solidFill>
              <a:srgbClr val="000000"/>
            </a:solidFill>
            <a:ln w="12700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schemeClr val="bg2">
                  <a:alpha val="78000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567343" name="Rectangle 14"/>
            <p:cNvSpPr>
              <a:spLocks/>
            </p:cNvSpPr>
            <p:nvPr/>
          </p:nvSpPr>
          <p:spPr bwMode="auto">
            <a:xfrm>
              <a:off x="1741" y="68"/>
              <a:ext cx="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67303" name="Rectangle 15"/>
          <p:cNvSpPr>
            <a:spLocks/>
          </p:cNvSpPr>
          <p:nvPr/>
        </p:nvSpPr>
        <p:spPr bwMode="auto">
          <a:xfrm>
            <a:off x="6551614" y="1036638"/>
            <a:ext cx="3348037" cy="277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>
                <a:solidFill>
                  <a:srgbClr val="FFFFFF"/>
                </a:solidFill>
                <a:latin typeface="Euphemia UCAS" charset="0"/>
                <a:ea typeface="ＭＳ Ｐゴシック" charset="0"/>
                <a:cs typeface="Euphemia UCAS" charset="0"/>
                <a:sym typeface="Euphemia UCAS" charset="0"/>
              </a:rPr>
              <a:t>HIC</a:t>
            </a:r>
          </a:p>
        </p:txBody>
      </p:sp>
      <p:grpSp>
        <p:nvGrpSpPr>
          <p:cNvPr id="567304" name="Group 16"/>
          <p:cNvGrpSpPr>
            <a:grpSpLocks/>
          </p:cNvGrpSpPr>
          <p:nvPr/>
        </p:nvGrpSpPr>
        <p:grpSpPr bwMode="auto">
          <a:xfrm>
            <a:off x="6626226" y="1125539"/>
            <a:ext cx="3273425" cy="2854325"/>
            <a:chOff x="0" y="0"/>
            <a:chExt cx="2932" cy="2557"/>
          </a:xfrm>
        </p:grpSpPr>
        <p:grpSp>
          <p:nvGrpSpPr>
            <p:cNvPr id="567311" name="Group 17"/>
            <p:cNvGrpSpPr>
              <a:grpSpLocks/>
            </p:cNvGrpSpPr>
            <p:nvPr/>
          </p:nvGrpSpPr>
          <p:grpSpPr bwMode="auto">
            <a:xfrm>
              <a:off x="0" y="0"/>
              <a:ext cx="2932" cy="2557"/>
              <a:chOff x="0" y="0"/>
              <a:chExt cx="2932" cy="2557"/>
            </a:xfrm>
          </p:grpSpPr>
          <p:pic>
            <p:nvPicPr>
              <p:cNvPr id="567318" name="Picture 1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" y="1016"/>
                <a:ext cx="276" cy="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7319" name="Picture 19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574"/>
                <a:ext cx="408" cy="1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7320" name="Picture 20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437" y="1127"/>
                <a:ext cx="2204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67321" name="Group 21"/>
              <p:cNvGrpSpPr>
                <a:grpSpLocks/>
              </p:cNvGrpSpPr>
              <p:nvPr/>
            </p:nvGrpSpPr>
            <p:grpSpPr bwMode="auto">
              <a:xfrm rot="5400000">
                <a:off x="1423" y="1144"/>
                <a:ext cx="2230" cy="560"/>
                <a:chOff x="0" y="0"/>
                <a:chExt cx="2229" cy="560"/>
              </a:xfrm>
            </p:grpSpPr>
            <p:sp>
              <p:nvSpPr>
                <p:cNvPr id="567340" name="Oval 22"/>
                <p:cNvSpPr>
                  <a:spLocks/>
                </p:cNvSpPr>
                <p:nvPr/>
              </p:nvSpPr>
              <p:spPr bwMode="auto">
                <a:xfrm>
                  <a:off x="0" y="0"/>
                  <a:ext cx="2229" cy="560"/>
                </a:xfrm>
                <a:prstGeom prst="ellips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67341" name="Rectangle 23"/>
                <p:cNvSpPr>
                  <a:spLocks/>
                </p:cNvSpPr>
                <p:nvPr/>
              </p:nvSpPr>
              <p:spPr bwMode="auto">
                <a:xfrm>
                  <a:off x="1114" y="155"/>
                  <a:ext cx="0" cy="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567322" name="Rectangle 24"/>
              <p:cNvSpPr>
                <a:spLocks/>
              </p:cNvSpPr>
              <p:nvPr/>
            </p:nvSpPr>
            <p:spPr bwMode="auto">
              <a:xfrm>
                <a:off x="507" y="1295"/>
                <a:ext cx="640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QGP phase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>
                    <a:solidFill>
                      <a:srgbClr val="FFFFFF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quark and gluon degrees of freedom</a:t>
                </a:r>
              </a:p>
            </p:txBody>
          </p:sp>
          <p:sp>
            <p:nvSpPr>
              <p:cNvPr id="567323" name="Rectangle 25"/>
              <p:cNvSpPr>
                <a:spLocks/>
              </p:cNvSpPr>
              <p:nvPr/>
            </p:nvSpPr>
            <p:spPr bwMode="auto">
              <a:xfrm>
                <a:off x="820" y="440"/>
                <a:ext cx="752" cy="12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>
                    <a:solidFill>
                      <a:srgbClr val="FFFFFF"/>
                    </a:solidFill>
                    <a:latin typeface="Euphemia UCAS" charset="0"/>
                    <a:ea typeface="ＭＳ Ｐゴシック" charset="0"/>
                    <a:cs typeface="Euphemia UCAS" charset="0"/>
                    <a:sym typeface="Euphemia UCAS" charset="0"/>
                  </a:rPr>
                  <a:t>hadronization</a:t>
                </a:r>
              </a:p>
            </p:txBody>
          </p:sp>
          <p:sp>
            <p:nvSpPr>
              <p:cNvPr id="567324" name="Rectangle 26"/>
              <p:cNvSpPr>
                <a:spLocks/>
              </p:cNvSpPr>
              <p:nvPr/>
            </p:nvSpPr>
            <p:spPr bwMode="auto">
              <a:xfrm>
                <a:off x="1500" y="146"/>
                <a:ext cx="584" cy="25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>
                    <a:solidFill>
                      <a:srgbClr val="FFFFFF"/>
                    </a:solidFill>
                    <a:latin typeface="Euphemia UCAS" charset="0"/>
                    <a:ea typeface="ＭＳ Ｐゴシック" charset="0"/>
                    <a:cs typeface="Euphemia UCAS" charset="0"/>
                    <a:sym typeface="Euphemia UCAS" charset="0"/>
                  </a:rPr>
                  <a:t>kinetic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>
                    <a:solidFill>
                      <a:srgbClr val="FFFFFF"/>
                    </a:solidFill>
                    <a:latin typeface="Euphemia UCAS" charset="0"/>
                    <a:ea typeface="ＭＳ Ｐゴシック" charset="0"/>
                    <a:cs typeface="Euphemia UCAS" charset="0"/>
                    <a:sym typeface="Euphemia UCAS" charset="0"/>
                  </a:rPr>
                  <a:t>freeze-out</a:t>
                </a:r>
              </a:p>
            </p:txBody>
          </p:sp>
          <p:sp>
            <p:nvSpPr>
              <p:cNvPr id="567325" name="Rectangle 27"/>
              <p:cNvSpPr>
                <a:spLocks/>
              </p:cNvSpPr>
              <p:nvPr/>
            </p:nvSpPr>
            <p:spPr bwMode="auto">
              <a:xfrm>
                <a:off x="0" y="536"/>
                <a:ext cx="736" cy="25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>
                    <a:solidFill>
                      <a:srgbClr val="FFFFFF"/>
                    </a:solidFill>
                    <a:latin typeface="Euphemia UCAS" charset="0"/>
                    <a:ea typeface="ＭＳ Ｐゴシック" charset="0"/>
                    <a:cs typeface="Euphemia UCAS" charset="0"/>
                    <a:sym typeface="Euphemia UCAS" charset="0"/>
                  </a:rPr>
                  <a:t>lumpy initial energy density</a:t>
                </a:r>
              </a:p>
            </p:txBody>
          </p:sp>
          <p:sp>
            <p:nvSpPr>
              <p:cNvPr id="567326" name="Line 28"/>
              <p:cNvSpPr>
                <a:spLocks noChangeShapeType="1"/>
              </p:cNvSpPr>
              <p:nvPr/>
            </p:nvSpPr>
            <p:spPr bwMode="auto">
              <a:xfrm>
                <a:off x="368" y="819"/>
                <a:ext cx="57" cy="395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567327" name="Group 29"/>
              <p:cNvGrpSpPr>
                <a:grpSpLocks/>
              </p:cNvGrpSpPr>
              <p:nvPr/>
            </p:nvGrpSpPr>
            <p:grpSpPr bwMode="auto">
              <a:xfrm>
                <a:off x="1110" y="563"/>
                <a:ext cx="283" cy="1494"/>
                <a:chOff x="0" y="0"/>
                <a:chExt cx="282" cy="1493"/>
              </a:xfrm>
            </p:grpSpPr>
            <p:grpSp>
              <p:nvGrpSpPr>
                <p:cNvPr id="567335" name="Group 30"/>
                <p:cNvGrpSpPr>
                  <a:grpSpLocks/>
                </p:cNvGrpSpPr>
                <p:nvPr/>
              </p:nvGrpSpPr>
              <p:grpSpPr bwMode="auto">
                <a:xfrm rot="5400000">
                  <a:off x="-502" y="708"/>
                  <a:ext cx="1288" cy="281"/>
                  <a:chOff x="0" y="0"/>
                  <a:chExt cx="1288" cy="281"/>
                </a:xfrm>
              </p:grpSpPr>
              <p:sp>
                <p:nvSpPr>
                  <p:cNvPr id="567338" name="Oval 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88" cy="2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0082">
                          <a:alpha val="35001"/>
                        </a:srgbClr>
                      </a:gs>
                      <a:gs pos="100000">
                        <a:srgbClr val="FF8200">
                          <a:alpha val="35001"/>
                        </a:srgbClr>
                      </a:gs>
                    </a:gsLst>
                    <a:lin ang="0" scaled="1"/>
                  </a:gradFill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567339" name="Rectangle 32"/>
                  <p:cNvSpPr>
                    <a:spLocks/>
                  </p:cNvSpPr>
                  <p:nvPr/>
                </p:nvSpPr>
                <p:spPr bwMode="auto">
                  <a:xfrm>
                    <a:off x="644" y="16"/>
                    <a:ext cx="0" cy="24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pic>
              <p:nvPicPr>
                <p:cNvPr id="567336" name="Picture 33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-480" y="700"/>
                  <a:ext cx="1242" cy="2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7337" name="Line 34"/>
                <p:cNvSpPr>
                  <a:spLocks noChangeShapeType="1"/>
                </p:cNvSpPr>
                <p:nvPr/>
              </p:nvSpPr>
              <p:spPr bwMode="auto">
                <a:xfrm>
                  <a:off x="104" y="0"/>
                  <a:ext cx="37" cy="3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567328" name="Line 35"/>
              <p:cNvSpPr>
                <a:spLocks noChangeShapeType="1"/>
              </p:cNvSpPr>
              <p:nvPr/>
            </p:nvSpPr>
            <p:spPr bwMode="auto">
              <a:xfrm>
                <a:off x="1790" y="384"/>
                <a:ext cx="1" cy="27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7329" name="Rectangle 36"/>
              <p:cNvSpPr>
                <a:spLocks/>
              </p:cNvSpPr>
              <p:nvPr/>
            </p:nvSpPr>
            <p:spPr bwMode="auto">
              <a:xfrm>
                <a:off x="1980" y="0"/>
                <a:ext cx="952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>
                    <a:solidFill>
                      <a:srgbClr val="FFFFFF"/>
                    </a:solidFill>
                    <a:latin typeface="Euphemia UCAS" charset="0"/>
                    <a:ea typeface="ＭＳ Ｐゴシック" charset="0"/>
                    <a:cs typeface="Euphemia UCAS" charset="0"/>
                    <a:sym typeface="Euphemia UCAS" charset="0"/>
                  </a:rPr>
                  <a:t> distributions and correlations of produced particles</a:t>
                </a:r>
              </a:p>
            </p:txBody>
          </p:sp>
          <p:pic>
            <p:nvPicPr>
              <p:cNvPr id="567330" name="Picture 37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88" t="10001" r="8424" b="53331"/>
              <a:stretch>
                <a:fillRect/>
              </a:stretch>
            </p:blipFill>
            <p:spPr bwMode="auto">
              <a:xfrm>
                <a:off x="444" y="292"/>
                <a:ext cx="2056" cy="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7331" name="Picture 38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89" t="53331" r="8423" b="10001"/>
              <a:stretch>
                <a:fillRect/>
              </a:stretch>
            </p:blipFill>
            <p:spPr bwMode="auto">
              <a:xfrm>
                <a:off x="443" y="1745"/>
                <a:ext cx="2056" cy="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7332" name="Picture 39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89" t="53331" r="8423" b="10001"/>
              <a:stretch>
                <a:fillRect/>
              </a:stretch>
            </p:blipFill>
            <p:spPr bwMode="auto">
              <a:xfrm>
                <a:off x="364" y="1533"/>
                <a:ext cx="1941" cy="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7333" name="Picture 40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24" t="53331" r="12688" b="10001"/>
              <a:stretch>
                <a:fillRect/>
              </a:stretch>
            </p:blipFill>
            <p:spPr bwMode="auto">
              <a:xfrm>
                <a:off x="357" y="859"/>
                <a:ext cx="1941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7334" name="Line 41"/>
              <p:cNvSpPr>
                <a:spLocks noChangeShapeType="1"/>
              </p:cNvSpPr>
              <p:nvPr/>
            </p:nvSpPr>
            <p:spPr bwMode="auto">
              <a:xfrm flipH="1">
                <a:off x="343" y="1424"/>
                <a:ext cx="1915" cy="1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567312" name="Group 42"/>
            <p:cNvGrpSpPr>
              <a:grpSpLocks/>
            </p:cNvGrpSpPr>
            <p:nvPr/>
          </p:nvGrpSpPr>
          <p:grpSpPr bwMode="auto">
            <a:xfrm>
              <a:off x="2116" y="2364"/>
              <a:ext cx="74" cy="68"/>
              <a:chOff x="0" y="0"/>
              <a:chExt cx="74" cy="68"/>
            </a:xfrm>
          </p:grpSpPr>
          <p:sp>
            <p:nvSpPr>
              <p:cNvPr id="567316" name="Line 4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7317" name="Line 44"/>
              <p:cNvSpPr>
                <a:spLocks noChangeShapeType="1"/>
              </p:cNvSpPr>
              <p:nvPr/>
            </p:nvSpPr>
            <p:spPr bwMode="auto">
              <a:xfrm flipH="1">
                <a:off x="40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567313" name="Group 45"/>
            <p:cNvGrpSpPr>
              <a:grpSpLocks/>
            </p:cNvGrpSpPr>
            <p:nvPr/>
          </p:nvGrpSpPr>
          <p:grpSpPr bwMode="auto">
            <a:xfrm>
              <a:off x="2108" y="423"/>
              <a:ext cx="68" cy="68"/>
              <a:chOff x="0" y="0"/>
              <a:chExt cx="68" cy="68"/>
            </a:xfrm>
          </p:grpSpPr>
          <p:sp>
            <p:nvSpPr>
              <p:cNvPr id="567314" name="Line 4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7315" name="Line 47"/>
              <p:cNvSpPr>
                <a:spLocks noChangeShapeType="1"/>
              </p:cNvSpPr>
              <p:nvPr/>
            </p:nvSpPr>
            <p:spPr bwMode="auto">
              <a:xfrm flipH="1">
                <a:off x="34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567305" name="Rectangle 48"/>
          <p:cNvSpPr>
            <a:spLocks/>
          </p:cNvSpPr>
          <p:nvPr/>
        </p:nvSpPr>
        <p:spPr bwMode="auto">
          <a:xfrm>
            <a:off x="1630363" y="0"/>
            <a:ext cx="857885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   </a:t>
            </a:r>
            <a:r>
              <a:rPr lang="en-US" sz="320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Flow moments: analogy with the Early Universe</a:t>
            </a:r>
          </a:p>
        </p:txBody>
      </p:sp>
      <p:sp>
        <p:nvSpPr>
          <p:cNvPr id="567306" name="TextBox 52"/>
          <p:cNvSpPr txBox="1">
            <a:spLocks noChangeArrowheads="1"/>
          </p:cNvSpPr>
          <p:nvPr/>
        </p:nvSpPr>
        <p:spPr bwMode="auto">
          <a:xfrm>
            <a:off x="9936163" y="6019800"/>
            <a:ext cx="50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Δφ</a:t>
            </a:r>
          </a:p>
        </p:txBody>
      </p:sp>
      <p:sp>
        <p:nvSpPr>
          <p:cNvPr id="567307" name="TextBox 53"/>
          <p:cNvSpPr txBox="1">
            <a:spLocks noChangeArrowheads="1"/>
          </p:cNvSpPr>
          <p:nvPr/>
        </p:nvSpPr>
        <p:spPr bwMode="auto">
          <a:xfrm>
            <a:off x="7191375" y="4354514"/>
            <a:ext cx="99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Δρ/√ρ</a:t>
            </a:r>
            <a:r>
              <a:rPr lang="en-US" sz="1800" baseline="-25000">
                <a:solidFill>
                  <a:srgbClr val="000000"/>
                </a:solidFill>
              </a:rPr>
              <a:t>ref</a:t>
            </a:r>
          </a:p>
        </p:txBody>
      </p:sp>
      <p:pic>
        <p:nvPicPr>
          <p:cNvPr id="56730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4341813"/>
            <a:ext cx="3270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309" name="TextBox 55"/>
          <p:cNvSpPr txBox="1">
            <a:spLocks noChangeArrowheads="1"/>
          </p:cNvSpPr>
          <p:nvPr/>
        </p:nvSpPr>
        <p:spPr bwMode="auto">
          <a:xfrm>
            <a:off x="7773989" y="561975"/>
            <a:ext cx="24643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Mishra et al; Mocsy- Sorensen;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Floerchinger, Wiedemann</a:t>
            </a:r>
          </a:p>
        </p:txBody>
      </p:sp>
      <p:pic>
        <p:nvPicPr>
          <p:cNvPr id="567310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6" y="4314826"/>
            <a:ext cx="343852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765250"/>
      </p:ext>
    </p:extLst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274047"/>
            <a:ext cx="8623300" cy="447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4342" y="4632534"/>
            <a:ext cx="74276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Gluons are massless…yet their dynamics is responsible for</a:t>
            </a:r>
          </a:p>
          <a:p>
            <a:r>
              <a:rPr lang="en-US" sz="2400" dirty="0"/>
              <a:t> (nearly all) the mass of visible matter</a:t>
            </a:r>
          </a:p>
          <a:p>
            <a:endParaRPr lang="en-US" sz="2400" dirty="0"/>
          </a:p>
          <a:p>
            <a:r>
              <a:rPr lang="en-US" sz="2400" dirty="0"/>
              <a:t>The Higgs “God particle” is responsible for quark masses</a:t>
            </a:r>
          </a:p>
          <a:p>
            <a:r>
              <a:rPr lang="en-US" sz="2400" dirty="0"/>
              <a:t> ~ 1-2% of the proton mass.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1851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915642" y="519802"/>
            <a:ext cx="8800554" cy="5443163"/>
            <a:chOff x="377486" y="1173983"/>
            <a:chExt cx="8534400" cy="5222535"/>
          </a:xfrm>
        </p:grpSpPr>
        <p:pic>
          <p:nvPicPr>
            <p:cNvPr id="7" name="Picture 6" descr="fig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142" y="1173983"/>
              <a:ext cx="7963716" cy="321025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644164" y="4014905"/>
              <a:ext cx="3467147" cy="35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HEAVY ION EVENT, ATLAS DETECTOR</a:t>
              </a:r>
            </a:p>
          </p:txBody>
        </p:sp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377486" y="4384804"/>
              <a:ext cx="8534400" cy="1644256"/>
              <a:chOff x="1630" y="2398"/>
              <a:chExt cx="4174" cy="1130"/>
            </a:xfrm>
          </p:grpSpPr>
          <p:pic>
            <p:nvPicPr>
              <p:cNvPr id="13" name="Picture 12" descr="AllEvol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630" y="2398"/>
                <a:ext cx="4174" cy="10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3307" y="3313"/>
                <a:ext cx="350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dirty="0" err="1"/>
                  <a:t>Glasma</a:t>
                </a:r>
                <a:endParaRPr lang="en-US" sz="1400" b="1" dirty="0"/>
              </a:p>
            </p:txBody>
          </p:sp>
          <p:sp>
            <p:nvSpPr>
              <p:cNvPr id="17" name="Text Box 11"/>
              <p:cNvSpPr txBox="1">
                <a:spLocks noChangeArrowheads="1"/>
              </p:cNvSpPr>
              <p:nvPr/>
            </p:nvSpPr>
            <p:spPr bwMode="auto">
              <a:xfrm>
                <a:off x="3865" y="3313"/>
                <a:ext cx="775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 dirty="0" err="1"/>
                  <a:t>sQGP</a:t>
                </a:r>
                <a:r>
                  <a:rPr lang="en-US" sz="1400" b="1" dirty="0"/>
                  <a:t> - perfect fluid</a:t>
                </a:r>
                <a:endParaRPr lang="en-US" sz="1400" dirty="0">
                  <a:latin typeface="Futura" charset="0"/>
                </a:endParaRPr>
              </a:p>
            </p:txBody>
          </p:sp>
          <p:sp>
            <p:nvSpPr>
              <p:cNvPr id="18" name="Text Box 12"/>
              <p:cNvSpPr txBox="1">
                <a:spLocks noChangeArrowheads="1"/>
              </p:cNvSpPr>
              <p:nvPr/>
            </p:nvSpPr>
            <p:spPr bwMode="auto">
              <a:xfrm>
                <a:off x="4865" y="3325"/>
                <a:ext cx="684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 dirty="0"/>
                  <a:t>Hadron Gas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808238" y="5582325"/>
              <a:ext cx="1100292" cy="502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Color Glass </a:t>
              </a:r>
            </a:p>
            <a:p>
              <a:r>
                <a:rPr lang="en-US" sz="1400" b="1" dirty="0"/>
                <a:t>Condensates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54706" y="5626151"/>
              <a:ext cx="1230437" cy="502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Overlap of</a:t>
              </a:r>
            </a:p>
            <a:p>
              <a:r>
                <a:rPr lang="en-US" sz="1400" b="1" dirty="0" err="1"/>
                <a:t>wavefunctions</a:t>
              </a:r>
              <a:endParaRPr lang="en-US" sz="1400" b="1" dirty="0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V="1">
              <a:off x="941911" y="6149371"/>
              <a:ext cx="7213074" cy="43825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57025" y="6042156"/>
              <a:ext cx="605021" cy="35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time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EEFFB3D-6D60-8245-B6FC-4BBD24E0917D}"/>
              </a:ext>
            </a:extLst>
          </p:cNvPr>
          <p:cNvSpPr txBox="1"/>
          <p:nvPr/>
        </p:nvSpPr>
        <p:spPr>
          <a:xfrm>
            <a:off x="2520364" y="6121047"/>
            <a:ext cx="733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 Glass Condensate:  Highly dense gluon matter in nuclear wavefunction</a:t>
            </a:r>
          </a:p>
          <a:p>
            <a:r>
              <a:rPr lang="en-US" dirty="0" err="1"/>
              <a:t>Glasma</a:t>
            </a:r>
            <a:r>
              <a:rPr lang="en-US" dirty="0"/>
              <a:t>: Out of equilibrium QGP formed from decay of CGCs</a:t>
            </a:r>
          </a:p>
        </p:txBody>
      </p:sp>
    </p:spTree>
    <p:extLst>
      <p:ext uri="{BB962C8B-B14F-4D97-AF65-F5344CB8AC3E}">
        <p14:creationId xmlns:p14="http://schemas.microsoft.com/office/powerpoint/2010/main" val="23971022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7" name="Text Box 2"/>
          <p:cNvSpPr txBox="1">
            <a:spLocks noChangeArrowheads="1"/>
          </p:cNvSpPr>
          <p:nvPr/>
        </p:nvSpPr>
        <p:spPr bwMode="auto">
          <a:xfrm>
            <a:off x="2879725" y="1431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Times" charset="0"/>
            </a:endParaRPr>
          </a:p>
        </p:txBody>
      </p:sp>
      <p:sp>
        <p:nvSpPr>
          <p:cNvPr id="613378" name="Text Box 3"/>
          <p:cNvSpPr txBox="1">
            <a:spLocks noChangeArrowheads="1"/>
          </p:cNvSpPr>
          <p:nvPr/>
        </p:nvSpPr>
        <p:spPr bwMode="auto">
          <a:xfrm>
            <a:off x="4191000" y="5638801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613379" name="Text Box 4"/>
          <p:cNvSpPr txBox="1">
            <a:spLocks noChangeArrowheads="1"/>
          </p:cNvSpPr>
          <p:nvPr/>
        </p:nvSpPr>
        <p:spPr bwMode="auto">
          <a:xfrm>
            <a:off x="3413125" y="5429251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</a:endParaRPr>
          </a:p>
        </p:txBody>
      </p:sp>
      <p:grpSp>
        <p:nvGrpSpPr>
          <p:cNvPr id="613380" name="Group 9"/>
          <p:cNvGrpSpPr>
            <a:grpSpLocks/>
          </p:cNvGrpSpPr>
          <p:nvPr/>
        </p:nvGrpSpPr>
        <p:grpSpPr bwMode="auto">
          <a:xfrm>
            <a:off x="1524000" y="0"/>
            <a:ext cx="9372600" cy="6858000"/>
            <a:chOff x="-2882" y="384"/>
            <a:chExt cx="5764" cy="4320"/>
          </a:xfrm>
        </p:grpSpPr>
        <p:pic>
          <p:nvPicPr>
            <p:cNvPr id="61338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70" t="9000"/>
            <a:stretch>
              <a:fillRect/>
            </a:stretch>
          </p:blipFill>
          <p:spPr bwMode="auto">
            <a:xfrm>
              <a:off x="-2882" y="384"/>
              <a:ext cx="576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3382" name="Text Box 11"/>
            <p:cNvSpPr txBox="1">
              <a:spLocks noChangeArrowheads="1"/>
            </p:cNvSpPr>
            <p:nvPr/>
          </p:nvSpPr>
          <p:spPr bwMode="auto">
            <a:xfrm>
              <a:off x="336" y="3120"/>
              <a:ext cx="4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FF0000"/>
                  </a:solidFill>
                </a:rPr>
                <a:t>QGP</a:t>
              </a:r>
              <a:endParaRPr lang="en-US" sz="2000" b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6927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174"/>
            <a:ext cx="12192000" cy="1337363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Calibri"/>
                <a:cs typeface="Calibri"/>
              </a:rPr>
              <a:t>How does quark-gluon plasma thermalize in a HI-collision ?</a:t>
            </a:r>
          </a:p>
        </p:txBody>
      </p:sp>
      <p:pic>
        <p:nvPicPr>
          <p:cNvPr id="12" name="Grafi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1850" y="1046117"/>
            <a:ext cx="4021891" cy="348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293282" y="4996275"/>
            <a:ext cx="40095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/>
                <a:cs typeface="Calibri"/>
              </a:rPr>
              <a:t>Properties independent of </a:t>
            </a:r>
          </a:p>
          <a:p>
            <a:r>
              <a:rPr lang="en-US" sz="2000" b="1" dirty="0">
                <a:latin typeface="Calibri"/>
                <a:cs typeface="Calibri"/>
              </a:rPr>
              <a:t>initial conditions</a:t>
            </a:r>
          </a:p>
          <a:p>
            <a:endParaRPr lang="en-US" sz="2000" b="1" dirty="0">
              <a:latin typeface="Calibri"/>
              <a:cs typeface="Calibri"/>
            </a:endParaRPr>
          </a:p>
          <a:p>
            <a:r>
              <a:rPr lang="en-US" sz="2000" b="1" dirty="0">
                <a:latin typeface="Calibri"/>
                <a:cs typeface="Calibri"/>
              </a:rPr>
              <a:t>Self-similar evolution characterized </a:t>
            </a:r>
          </a:p>
          <a:p>
            <a:r>
              <a:rPr lang="en-US" sz="2000" b="1" dirty="0">
                <a:latin typeface="Calibri"/>
                <a:cs typeface="Calibri"/>
              </a:rPr>
              <a:t>by universal scaling exponents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89F7762-A66A-C544-9F78-92ED6FBF7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03"/>
          <a:stretch/>
        </p:blipFill>
        <p:spPr bwMode="auto">
          <a:xfrm>
            <a:off x="0" y="996925"/>
            <a:ext cx="7269943" cy="348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C4456D-888F-8946-BE07-022C78E51612}"/>
              </a:ext>
            </a:extLst>
          </p:cNvPr>
          <p:cNvSpPr/>
          <p:nvPr/>
        </p:nvSpPr>
        <p:spPr>
          <a:xfrm>
            <a:off x="6312435" y="3996688"/>
            <a:ext cx="322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320515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algn="ctr" eaLnBrk="1" hangingPunct="1"/>
            <a:r>
              <a:rPr lang="en-US" sz="32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Turbulence is everywhere yet baffles deep thinkers</a:t>
            </a:r>
          </a:p>
        </p:txBody>
      </p:sp>
      <p:sp>
        <p:nvSpPr>
          <p:cNvPr id="322563" name="Rectangle 3"/>
          <p:cNvSpPr>
            <a:spLocks noChangeArrowheads="1"/>
          </p:cNvSpPr>
          <p:nvPr/>
        </p:nvSpPr>
        <p:spPr bwMode="auto">
          <a:xfrm>
            <a:off x="1800226" y="5334001"/>
            <a:ext cx="88677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I am an old man now, and when I die and go to heaven there are two matters on which I hope for enlightenment. One is quantum electrodynamics, and the other is the turbulent motion of fluids. And about the former I am rather optimistic.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2000" b="1" dirty="0">
                <a:solidFill>
                  <a:srgbClr val="008000"/>
                </a:solidFill>
                <a:latin typeface="Calibri" charset="0"/>
                <a:ea typeface="ＭＳ Ｐゴシック" charset="0"/>
                <a:cs typeface="Calibri" charset="0"/>
              </a:rPr>
              <a:t>Horace Lamb </a:t>
            </a:r>
          </a:p>
        </p:txBody>
      </p:sp>
      <p:pic>
        <p:nvPicPr>
          <p:cNvPr id="322564" name="Picture 4" descr="Humphrey_Bogart_by_Karsh_(Library_and_Archives_Canada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77" y="1262230"/>
            <a:ext cx="2988363" cy="37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9399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5" name="Title 1"/>
          <p:cNvSpPr>
            <a:spLocks noGrp="1"/>
          </p:cNvSpPr>
          <p:nvPr>
            <p:ph type="title"/>
          </p:nvPr>
        </p:nvSpPr>
        <p:spPr>
          <a:xfrm>
            <a:off x="0" y="421821"/>
            <a:ext cx="12192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solidFill>
                  <a:srgbClr val="0000FF"/>
                </a:solidFill>
                <a:latin typeface="Calibri" charset="0"/>
              </a:rPr>
              <a:t>Universality: hotness is also cool</a:t>
            </a:r>
          </a:p>
        </p:txBody>
      </p:sp>
      <p:pic>
        <p:nvPicPr>
          <p:cNvPr id="600066" name="Picture 2" descr="IMG_27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8481" y="1564029"/>
            <a:ext cx="3587750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5925" y="5189537"/>
            <a:ext cx="37909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Wolfgang </a:t>
            </a:r>
            <a:r>
              <a:rPr lang="en-US" b="1" dirty="0" err="1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Ketterle</a:t>
            </a:r>
            <a:r>
              <a:rPr lang="en-US" b="1" dirty="0">
                <a:solidFill>
                  <a:srgbClr val="008000"/>
                </a:solidFill>
                <a:latin typeface="Calibri"/>
                <a:ea typeface="ＭＳ Ｐゴシック" charset="0"/>
                <a:cs typeface="ＭＳ Ｐゴシック" charset="0"/>
              </a:rPr>
              <a:t>, Nobel Prize (2001)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93134" y="5728293"/>
            <a:ext cx="8656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For the achievement of Bose-Einstein condensation in dilute gases of alkali atoms, and for early fundamental studies of the properties of the condensates</a:t>
            </a:r>
          </a:p>
        </p:txBody>
      </p:sp>
    </p:spTree>
    <p:extLst>
      <p:ext uri="{BB962C8B-B14F-4D97-AF65-F5344CB8AC3E}">
        <p14:creationId xmlns:p14="http://schemas.microsoft.com/office/powerpoint/2010/main" val="11573366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7" name="Title 1"/>
          <p:cNvSpPr>
            <a:spLocks noGrp="1"/>
          </p:cNvSpPr>
          <p:nvPr>
            <p:ph type="title"/>
          </p:nvPr>
        </p:nvSpPr>
        <p:spPr>
          <a:xfrm>
            <a:off x="0" y="175631"/>
            <a:ext cx="12191999" cy="7778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solidFill>
                  <a:srgbClr val="0000FF"/>
                </a:solidFill>
                <a:latin typeface="Calibri" charset="0"/>
              </a:rPr>
              <a:t>The </a:t>
            </a:r>
            <a:r>
              <a:rPr lang="en-US" sz="3200" dirty="0" err="1">
                <a:solidFill>
                  <a:srgbClr val="0000FF"/>
                </a:solidFill>
                <a:latin typeface="Calibri" charset="0"/>
              </a:rPr>
              <a:t>Glasma</a:t>
            </a:r>
            <a:r>
              <a:rPr lang="en-US" sz="3200" dirty="0">
                <a:solidFill>
                  <a:srgbClr val="0000FF"/>
                </a:solidFill>
                <a:latin typeface="Calibri" charset="0"/>
              </a:rPr>
              <a:t> and </a:t>
            </a:r>
            <a:r>
              <a:rPr lang="en-US" sz="3200" dirty="0" err="1">
                <a:solidFill>
                  <a:srgbClr val="0000FF"/>
                </a:solidFill>
                <a:latin typeface="Calibri" charset="0"/>
              </a:rPr>
              <a:t>overoccupied</a:t>
            </a:r>
            <a:r>
              <a:rPr lang="en-US" sz="3200" dirty="0">
                <a:solidFill>
                  <a:srgbClr val="0000FF"/>
                </a:solidFill>
                <a:latin typeface="Calibri" charset="0"/>
              </a:rPr>
              <a:t> quantum gases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6364" y="2539373"/>
            <a:ext cx="77016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In a wide inertial range, scalar &amp; gauge fields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have identical scaling exponents &amp; functions</a:t>
            </a:r>
          </a:p>
          <a:p>
            <a:pPr>
              <a:defRPr/>
            </a:pPr>
            <a:endParaRPr lang="en-US" sz="2000" b="1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11" descr="addin_t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200" y="2143861"/>
            <a:ext cx="4383012" cy="35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86F1D5-5A79-864F-928B-3A3E953DBDDE}"/>
              </a:ext>
            </a:extLst>
          </p:cNvPr>
          <p:cNvSpPr/>
          <p:nvPr/>
        </p:nvSpPr>
        <p:spPr>
          <a:xfrm>
            <a:off x="1670584" y="855308"/>
            <a:ext cx="90496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charset="0"/>
              </a:rPr>
              <a:t>Remarkable universality of longitudinally expanding world’s hottest and coolest fluids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CB6540-A0DB-8B48-A8B5-351DA3265ECC}"/>
              </a:ext>
            </a:extLst>
          </p:cNvPr>
          <p:cNvSpPr/>
          <p:nvPr/>
        </p:nvSpPr>
        <p:spPr>
          <a:xfrm>
            <a:off x="6499855" y="1375158"/>
            <a:ext cx="429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rgbClr val="008000"/>
                </a:solidFill>
                <a:ea typeface="ＭＳ Ｐゴシック" charset="0"/>
                <a:cs typeface="ＭＳ Ｐゴシック" charset="0"/>
              </a:rPr>
              <a:t>Berges,Boguslavski,Schlichting,RV</a:t>
            </a:r>
            <a:r>
              <a:rPr lang="en-US" sz="1400" b="1" dirty="0">
                <a:solidFill>
                  <a:srgbClr val="008000"/>
                </a:solidFill>
                <a:ea typeface="ＭＳ Ｐゴシック" charset="0"/>
                <a:cs typeface="ＭＳ Ｐゴシック" charset="0"/>
              </a:rPr>
              <a:t>, PRL (2015) </a:t>
            </a:r>
          </a:p>
          <a:p>
            <a:pPr>
              <a:defRPr/>
            </a:pPr>
            <a:r>
              <a:rPr lang="en-US" sz="1400" b="1" dirty="0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Editor’s suggestion</a:t>
            </a:r>
            <a:endParaRPr lang="en-US" sz="1400" dirty="0"/>
          </a:p>
        </p:txBody>
      </p:sp>
      <p:grpSp>
        <p:nvGrpSpPr>
          <p:cNvPr id="9" name="Gruppieren 34">
            <a:extLst>
              <a:ext uri="{FF2B5EF4-FFF2-40B4-BE49-F238E27FC236}">
                <a16:creationId xmlns:a16="http://schemas.microsoft.com/office/drawing/2014/main" id="{FCBC3A62-636A-0A46-9E0E-7CBE8FA3570C}"/>
              </a:ext>
            </a:extLst>
          </p:cNvPr>
          <p:cNvGrpSpPr/>
          <p:nvPr/>
        </p:nvGrpSpPr>
        <p:grpSpPr>
          <a:xfrm>
            <a:off x="1985554" y="1375158"/>
            <a:ext cx="3770810" cy="2666784"/>
            <a:chOff x="4835367" y="3326581"/>
            <a:chExt cx="3895124" cy="2586695"/>
          </a:xfrm>
        </p:grpSpPr>
        <p:grpSp>
          <p:nvGrpSpPr>
            <p:cNvPr id="11" name="Gruppieren 35">
              <a:extLst>
                <a:ext uri="{FF2B5EF4-FFF2-40B4-BE49-F238E27FC236}">
                  <a16:creationId xmlns:a16="http://schemas.microsoft.com/office/drawing/2014/main" id="{08E9A1BD-9E9B-D24F-A4CF-A3B6B18B3D27}"/>
                </a:ext>
              </a:extLst>
            </p:cNvPr>
            <p:cNvGrpSpPr/>
            <p:nvPr/>
          </p:nvGrpSpPr>
          <p:grpSpPr>
            <a:xfrm>
              <a:off x="4835367" y="3326581"/>
              <a:ext cx="3895124" cy="2540948"/>
              <a:chOff x="4835367" y="3326581"/>
              <a:chExt cx="3895124" cy="2540948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88E27618-0B9F-EC42-BE0D-29A963C57C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5367" y="3326581"/>
                <a:ext cx="3895124" cy="2540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hteck 46">
                <a:extLst>
                  <a:ext uri="{FF2B5EF4-FFF2-40B4-BE49-F238E27FC236}">
                    <a16:creationId xmlns:a16="http://schemas.microsoft.com/office/drawing/2014/main" id="{EB39992F-579D-0241-B61F-3313B63CA1C9}"/>
                  </a:ext>
                </a:extLst>
              </p:cNvPr>
              <p:cNvSpPr/>
              <p:nvPr/>
            </p:nvSpPr>
            <p:spPr>
              <a:xfrm>
                <a:off x="7622625" y="5697252"/>
                <a:ext cx="45719" cy="1462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Rechteck 47">
                <a:extLst>
                  <a:ext uri="{FF2B5EF4-FFF2-40B4-BE49-F238E27FC236}">
                    <a16:creationId xmlns:a16="http://schemas.microsoft.com/office/drawing/2014/main" id="{3CCFA0BE-3FFF-924E-AEC3-8B5F2DE263B6}"/>
                  </a:ext>
                </a:extLst>
              </p:cNvPr>
              <p:cNvSpPr/>
              <p:nvPr/>
            </p:nvSpPr>
            <p:spPr>
              <a:xfrm rot="16200000">
                <a:off x="5090315" y="4962913"/>
                <a:ext cx="45719" cy="1462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Rechteck 48">
                <a:extLst>
                  <a:ext uri="{FF2B5EF4-FFF2-40B4-BE49-F238E27FC236}">
                    <a16:creationId xmlns:a16="http://schemas.microsoft.com/office/drawing/2014/main" id="{9F95779E-BFCC-804D-9762-758191707920}"/>
                  </a:ext>
                </a:extLst>
              </p:cNvPr>
              <p:cNvSpPr/>
              <p:nvPr/>
            </p:nvSpPr>
            <p:spPr>
              <a:xfrm rot="16200000">
                <a:off x="5126319" y="4602881"/>
                <a:ext cx="45719" cy="1462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2" name="Textfeld 40">
              <a:extLst>
                <a:ext uri="{FF2B5EF4-FFF2-40B4-BE49-F238E27FC236}">
                  <a16:creationId xmlns:a16="http://schemas.microsoft.com/office/drawing/2014/main" id="{4BF43B26-EFA3-3C4E-A69C-B07CA5286D84}"/>
                </a:ext>
              </a:extLst>
            </p:cNvPr>
            <p:cNvSpPr txBox="1"/>
            <p:nvPr/>
          </p:nvSpPr>
          <p:spPr>
            <a:xfrm>
              <a:off x="7488324" y="5605499"/>
              <a:ext cx="2977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endParaRPr lang="de-DE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feld 43">
              <a:extLst>
                <a:ext uri="{FF2B5EF4-FFF2-40B4-BE49-F238E27FC236}">
                  <a16:creationId xmlns:a16="http://schemas.microsoft.com/office/drawing/2014/main" id="{770170F2-B0B9-C04A-9B69-9F086789DD8C}"/>
                </a:ext>
              </a:extLst>
            </p:cNvPr>
            <p:cNvSpPr txBox="1"/>
            <p:nvPr/>
          </p:nvSpPr>
          <p:spPr>
            <a:xfrm rot="16200000">
              <a:off x="4964300" y="4899933"/>
              <a:ext cx="297747" cy="317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endParaRPr lang="de-DE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feld 44">
              <a:extLst>
                <a:ext uri="{FF2B5EF4-FFF2-40B4-BE49-F238E27FC236}">
                  <a16:creationId xmlns:a16="http://schemas.microsoft.com/office/drawing/2014/main" id="{7A89A244-CE47-A94C-9F18-A3A282C35794}"/>
                </a:ext>
              </a:extLst>
            </p:cNvPr>
            <p:cNvSpPr txBox="1"/>
            <p:nvPr/>
          </p:nvSpPr>
          <p:spPr>
            <a:xfrm rot="16200000">
              <a:off x="4973059" y="4525321"/>
              <a:ext cx="297747" cy="317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endParaRPr lang="de-DE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58E5FB-C04C-0441-A5D1-06FD4B6EB9D0}"/>
              </a:ext>
            </a:extLst>
          </p:cNvPr>
          <p:cNvGrpSpPr/>
          <p:nvPr/>
        </p:nvGrpSpPr>
        <p:grpSpPr>
          <a:xfrm>
            <a:off x="3352783" y="2945525"/>
            <a:ext cx="1489302" cy="487876"/>
            <a:chOff x="6395066" y="4999621"/>
            <a:chExt cx="1489302" cy="487876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E52B7267-250A-B447-9A6D-F5A15FFAE3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7823" b="3641"/>
            <a:stretch/>
          </p:blipFill>
          <p:spPr bwMode="auto">
            <a:xfrm>
              <a:off x="6395066" y="5294547"/>
              <a:ext cx="860785" cy="184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C0F7C23C-EAC2-E64E-B3AD-D645F461B6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1" b="-7601"/>
            <a:stretch/>
          </p:blipFill>
          <p:spPr bwMode="auto">
            <a:xfrm>
              <a:off x="7242883" y="5281465"/>
              <a:ext cx="641485" cy="206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57060948-E4AF-564D-BD57-7222975FF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822" y="4999621"/>
              <a:ext cx="955529" cy="197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Grafik 1">
            <a:extLst>
              <a:ext uri="{FF2B5EF4-FFF2-40B4-BE49-F238E27FC236}">
                <a16:creationId xmlns:a16="http://schemas.microsoft.com/office/drawing/2014/main" id="{EB77C208-40AD-824C-8603-9EA102DB4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583" y="4084791"/>
            <a:ext cx="5288976" cy="268654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09885D9-7362-E84B-8CAF-33439EA5D1EF}"/>
              </a:ext>
            </a:extLst>
          </p:cNvPr>
          <p:cNvGrpSpPr/>
          <p:nvPr/>
        </p:nvGrpSpPr>
        <p:grpSpPr>
          <a:xfrm>
            <a:off x="7152310" y="5430673"/>
            <a:ext cx="3381903" cy="475410"/>
            <a:chOff x="1056844" y="5638433"/>
            <a:chExt cx="3381903" cy="475410"/>
          </a:xfrm>
        </p:grpSpPr>
        <p:sp>
          <p:nvSpPr>
            <p:cNvPr id="25" name="Textfeld 26">
              <a:extLst>
                <a:ext uri="{FF2B5EF4-FFF2-40B4-BE49-F238E27FC236}">
                  <a16:creationId xmlns:a16="http://schemas.microsoft.com/office/drawing/2014/main" id="{3ED8315D-23B1-614C-B7DC-6D207AAF5702}"/>
                </a:ext>
              </a:extLst>
            </p:cNvPr>
            <p:cNvSpPr txBox="1"/>
            <p:nvPr/>
          </p:nvSpPr>
          <p:spPr>
            <a:xfrm>
              <a:off x="2793108" y="5682282"/>
              <a:ext cx="1590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  0.540.06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feld 27">
              <a:extLst>
                <a:ext uri="{FF2B5EF4-FFF2-40B4-BE49-F238E27FC236}">
                  <a16:creationId xmlns:a16="http://schemas.microsoft.com/office/drawing/2014/main" id="{CCB0733C-26B1-4E42-9381-0375F4103503}"/>
                </a:ext>
              </a:extLst>
            </p:cNvPr>
            <p:cNvSpPr txBox="1"/>
            <p:nvPr/>
          </p:nvSpPr>
          <p:spPr>
            <a:xfrm>
              <a:off x="1140142" y="5682282"/>
              <a:ext cx="1738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  0.330.08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hteck 28">
              <a:extLst>
                <a:ext uri="{FF2B5EF4-FFF2-40B4-BE49-F238E27FC236}">
                  <a16:creationId xmlns:a16="http://schemas.microsoft.com/office/drawing/2014/main" id="{EE14FA4A-CB7D-344D-A9B0-80C09A8875E4}"/>
                </a:ext>
              </a:extLst>
            </p:cNvPr>
            <p:cNvSpPr/>
            <p:nvPr/>
          </p:nvSpPr>
          <p:spPr>
            <a:xfrm>
              <a:off x="1056844" y="5638433"/>
              <a:ext cx="3381903" cy="47541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C00000"/>
                </a:solidFill>
              </a:endParaRPr>
            </a:p>
          </p:txBody>
        </p:sp>
      </p:grpSp>
      <p:pic>
        <p:nvPicPr>
          <p:cNvPr id="28" name="Grafik 3">
            <a:extLst>
              <a:ext uri="{FF2B5EF4-FFF2-40B4-BE49-F238E27FC236}">
                <a16:creationId xmlns:a16="http://schemas.microsoft.com/office/drawing/2014/main" id="{FB2DFF81-15C6-E341-963F-9442ADE71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9432" y="4901046"/>
            <a:ext cx="2486270" cy="4315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420C2A-348D-FE45-8D27-ACB5FAD4D1BA}"/>
              </a:ext>
            </a:extLst>
          </p:cNvPr>
          <p:cNvSpPr/>
          <p:nvPr/>
        </p:nvSpPr>
        <p:spPr>
          <a:xfrm>
            <a:off x="7127630" y="4085094"/>
            <a:ext cx="3431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baseline="30000" dirty="0">
                <a:solidFill>
                  <a:srgbClr val="0432FF"/>
                </a:solidFill>
                <a:sym typeface="Mathematica1"/>
              </a:rPr>
              <a:t>87</a:t>
            </a:r>
            <a:r>
              <a:rPr lang="de-DE" b="1" dirty="0">
                <a:solidFill>
                  <a:srgbClr val="0432FF"/>
                </a:solidFill>
                <a:sym typeface="Mathematica1"/>
              </a:rPr>
              <a:t>Rb BEC in a quasi 1D </a:t>
            </a:r>
            <a:r>
              <a:rPr lang="de-DE" b="1" dirty="0" err="1">
                <a:solidFill>
                  <a:srgbClr val="0432FF"/>
                </a:solidFill>
                <a:sym typeface="Mathematica1"/>
              </a:rPr>
              <a:t>optical</a:t>
            </a:r>
            <a:r>
              <a:rPr lang="de-DE" b="1" dirty="0">
                <a:solidFill>
                  <a:srgbClr val="0432FF"/>
                </a:solidFill>
                <a:sym typeface="Mathematica1"/>
              </a:rPr>
              <a:t> </a:t>
            </a:r>
            <a:r>
              <a:rPr lang="de-DE" b="1" dirty="0" err="1">
                <a:solidFill>
                  <a:srgbClr val="0432FF"/>
                </a:solidFill>
                <a:sym typeface="Mathematica1"/>
              </a:rPr>
              <a:t>trap</a:t>
            </a:r>
            <a:endParaRPr lang="de-DE" b="1" dirty="0">
              <a:solidFill>
                <a:srgbClr val="0432FF"/>
              </a:solidFill>
              <a:sym typeface="Mathematica1"/>
            </a:endParaRPr>
          </a:p>
          <a:p>
            <a:r>
              <a:rPr lang="de-DE" b="1" dirty="0" err="1">
                <a:solidFill>
                  <a:srgbClr val="0432FF"/>
                </a:solidFill>
                <a:sym typeface="Mathematica1"/>
              </a:rPr>
              <a:t>Only</a:t>
            </a:r>
            <a:r>
              <a:rPr lang="de-DE" b="1" dirty="0">
                <a:solidFill>
                  <a:srgbClr val="0432FF"/>
                </a:solidFill>
                <a:sym typeface="Mathematica1"/>
              </a:rPr>
              <a:t> </a:t>
            </a:r>
            <a:r>
              <a:rPr lang="de-DE" b="1" dirty="0" err="1">
                <a:solidFill>
                  <a:srgbClr val="0432FF"/>
                </a:solidFill>
                <a:sym typeface="Mathematica1"/>
              </a:rPr>
              <a:t>isotropic</a:t>
            </a:r>
            <a:r>
              <a:rPr lang="de-DE" b="1" dirty="0">
                <a:solidFill>
                  <a:srgbClr val="0432FF"/>
                </a:solidFill>
                <a:sym typeface="Mathematica1"/>
              </a:rPr>
              <a:t> </a:t>
            </a:r>
            <a:r>
              <a:rPr lang="de-DE" b="1" dirty="0" err="1">
                <a:solidFill>
                  <a:srgbClr val="0432FF"/>
                </a:solidFill>
                <a:sym typeface="Mathematica1"/>
              </a:rPr>
              <a:t>geometry</a:t>
            </a:r>
            <a:r>
              <a:rPr lang="de-DE" b="1" dirty="0">
                <a:solidFill>
                  <a:srgbClr val="0432FF"/>
                </a:solidFill>
                <a:sym typeface="Mathematica1"/>
              </a:rPr>
              <a:t> </a:t>
            </a:r>
            <a:r>
              <a:rPr lang="de-DE" b="1" dirty="0" err="1">
                <a:solidFill>
                  <a:srgbClr val="0432FF"/>
                </a:solidFill>
                <a:sym typeface="Mathematica1"/>
              </a:rPr>
              <a:t>thus</a:t>
            </a:r>
            <a:r>
              <a:rPr lang="de-DE" b="1" dirty="0">
                <a:solidFill>
                  <a:srgbClr val="0432FF"/>
                </a:solidFill>
                <a:sym typeface="Mathematica1"/>
              </a:rPr>
              <a:t> </a:t>
            </a:r>
            <a:r>
              <a:rPr lang="de-DE" b="1" dirty="0" err="1">
                <a:solidFill>
                  <a:srgbClr val="0432FF"/>
                </a:solidFill>
                <a:sym typeface="Mathematica1"/>
              </a:rPr>
              <a:t>far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96FA98-C8A0-6846-8F8B-C30607881689}"/>
              </a:ext>
            </a:extLst>
          </p:cNvPr>
          <p:cNvSpPr/>
          <p:nvPr/>
        </p:nvSpPr>
        <p:spPr>
          <a:xfrm>
            <a:off x="6557260" y="59342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1400" b="1" dirty="0">
                <a:solidFill>
                  <a:srgbClr val="009051"/>
                </a:solidFill>
                <a:cs typeface="Arial" pitchFamily="34" charset="0"/>
              </a:rPr>
              <a:t>Oberthaler BEC Labs </a:t>
            </a:r>
          </a:p>
          <a:p>
            <a:pPr algn="ctr"/>
            <a:r>
              <a:rPr lang="de-DE" sz="1400" b="1" dirty="0">
                <a:solidFill>
                  <a:srgbClr val="009051"/>
                </a:solidFill>
                <a:cs typeface="Arial" pitchFamily="34" charset="0"/>
              </a:rPr>
              <a:t>Prüfer et al, arXiv:1805.11881, </a:t>
            </a:r>
            <a:r>
              <a:rPr lang="de-DE" sz="1400" b="1" i="1" dirty="0">
                <a:solidFill>
                  <a:srgbClr val="009051"/>
                </a:solidFill>
                <a:cs typeface="Arial" pitchFamily="34" charset="0"/>
              </a:rPr>
              <a:t>Nature</a:t>
            </a:r>
            <a:r>
              <a:rPr lang="de-DE" sz="1400" b="1" dirty="0">
                <a:solidFill>
                  <a:srgbClr val="009051"/>
                </a:solidFill>
                <a:cs typeface="Arial" pitchFamily="34" charset="0"/>
              </a:rPr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429202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638"/>
            <a:ext cx="12191999" cy="1092200"/>
          </a:xfrm>
        </p:spPr>
        <p:txBody>
          <a:bodyPr/>
          <a:lstStyle/>
          <a:p>
            <a:pPr algn="ctr" eaLnBrk="1" hangingPunct="1"/>
            <a:r>
              <a:rPr lang="en-US" sz="32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Topology in heavy-ion collisions: The Chiral Magnetic Effect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46496" y="1372376"/>
            <a:ext cx="3644900" cy="2489200"/>
            <a:chOff x="3597" y="576"/>
            <a:chExt cx="2296" cy="1568"/>
          </a:xfrm>
        </p:grpSpPr>
        <p:grpSp>
          <p:nvGrpSpPr>
            <p:cNvPr id="604181" name="Group 9"/>
            <p:cNvGrpSpPr>
              <a:grpSpLocks/>
            </p:cNvGrpSpPr>
            <p:nvPr/>
          </p:nvGrpSpPr>
          <p:grpSpPr bwMode="auto">
            <a:xfrm>
              <a:off x="3600" y="576"/>
              <a:ext cx="1872" cy="1152"/>
              <a:chOff x="1488" y="2064"/>
              <a:chExt cx="2544" cy="1576"/>
            </a:xfrm>
          </p:grpSpPr>
          <p:sp>
            <p:nvSpPr>
              <p:cNvPr id="604184" name="AutoShape 10"/>
              <p:cNvSpPr>
                <a:spLocks/>
              </p:cNvSpPr>
              <p:nvPr/>
            </p:nvSpPr>
            <p:spPr bwMode="auto">
              <a:xfrm rot="10800000">
                <a:off x="3389" y="2064"/>
                <a:ext cx="281" cy="221"/>
              </a:xfrm>
              <a:custGeom>
                <a:avLst/>
                <a:gdLst>
                  <a:gd name="T0" fmla="*/ 2 w 21600"/>
                  <a:gd name="T1" fmla="*/ 0 h 21600"/>
                  <a:gd name="T2" fmla="*/ 1 w 21600"/>
                  <a:gd name="T3" fmla="*/ 1 h 21600"/>
                  <a:gd name="T4" fmla="*/ 0 w 21600"/>
                  <a:gd name="T5" fmla="*/ 1 h 21600"/>
                  <a:gd name="T6" fmla="*/ 1 w 21600"/>
                  <a:gd name="T7" fmla="*/ 2 h 21600"/>
                  <a:gd name="T8" fmla="*/ 3 w 21600"/>
                  <a:gd name="T9" fmla="*/ 1 h 21600"/>
                  <a:gd name="T10" fmla="*/ 2 w 21600"/>
                  <a:gd name="T11" fmla="*/ 1 h 21600"/>
                  <a:gd name="T12" fmla="*/ 4 w 21600"/>
                  <a:gd name="T13" fmla="*/ 0 h 21600"/>
                  <a:gd name="T14" fmla="*/ 2 w 21600"/>
                  <a:gd name="T15" fmla="*/ 0 h 21600"/>
                  <a:gd name="T16" fmla="*/ 2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600"/>
                  <a:gd name="T28" fmla="*/ 0 h 21600"/>
                  <a:gd name="T29" fmla="*/ 21600 w 21600"/>
                  <a:gd name="T30" fmla="*/ 21600 h 21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600" h="21600">
                    <a:moveTo>
                      <a:pt x="12900" y="0"/>
                    </a:moveTo>
                    <a:lnTo>
                      <a:pt x="5310" y="13161"/>
                    </a:lnTo>
                    <a:lnTo>
                      <a:pt x="0" y="13161"/>
                    </a:lnTo>
                    <a:lnTo>
                      <a:pt x="5040" y="21600"/>
                    </a:lnTo>
                    <a:lnTo>
                      <a:pt x="18930" y="13161"/>
                    </a:lnTo>
                    <a:lnTo>
                      <a:pt x="13950" y="13266"/>
                    </a:lnTo>
                    <a:lnTo>
                      <a:pt x="21600" y="0"/>
                    </a:lnTo>
                    <a:lnTo>
                      <a:pt x="12900" y="0"/>
                    </a:lnTo>
                    <a:close/>
                    <a:moveTo>
                      <a:pt x="12900" y="0"/>
                    </a:moveTo>
                  </a:path>
                </a:pathLst>
              </a:custGeom>
              <a:solidFill>
                <a:srgbClr val="BBE0E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lIns="0" tIns="0" rIns="0" bIns="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185" name="Line 11"/>
              <p:cNvSpPr>
                <a:spLocks noChangeShapeType="1"/>
              </p:cNvSpPr>
              <p:nvPr/>
            </p:nvSpPr>
            <p:spPr bwMode="auto">
              <a:xfrm flipH="1">
                <a:off x="1944" y="2295"/>
                <a:ext cx="488" cy="655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186" name="Line 12"/>
              <p:cNvSpPr>
                <a:spLocks noChangeShapeType="1"/>
              </p:cNvSpPr>
              <p:nvPr/>
            </p:nvSpPr>
            <p:spPr bwMode="auto">
              <a:xfrm flipH="1">
                <a:off x="2180" y="2295"/>
                <a:ext cx="478" cy="645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187" name="Line 13"/>
              <p:cNvSpPr>
                <a:spLocks noChangeShapeType="1"/>
              </p:cNvSpPr>
              <p:nvPr/>
            </p:nvSpPr>
            <p:spPr bwMode="auto">
              <a:xfrm>
                <a:off x="2331" y="2432"/>
                <a:ext cx="1602" cy="2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188" name="Line 14"/>
              <p:cNvSpPr>
                <a:spLocks noChangeShapeType="1"/>
              </p:cNvSpPr>
              <p:nvPr/>
            </p:nvSpPr>
            <p:spPr bwMode="auto">
              <a:xfrm>
                <a:off x="2292" y="3119"/>
                <a:ext cx="1126" cy="1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189" name="AutoShape 15"/>
              <p:cNvSpPr>
                <a:spLocks/>
              </p:cNvSpPr>
              <p:nvPr/>
            </p:nvSpPr>
            <p:spPr bwMode="auto">
              <a:xfrm>
                <a:off x="1488" y="2291"/>
                <a:ext cx="2544" cy="1273"/>
              </a:xfrm>
              <a:custGeom>
                <a:avLst/>
                <a:gdLst>
                  <a:gd name="T0" fmla="*/ 111 w 21600"/>
                  <a:gd name="T1" fmla="*/ 0 h 21600"/>
                  <a:gd name="T2" fmla="*/ 0 w 21600"/>
                  <a:gd name="T3" fmla="*/ 75 h 21600"/>
                  <a:gd name="T4" fmla="*/ 188 w 21600"/>
                  <a:gd name="T5" fmla="*/ 75 h 21600"/>
                  <a:gd name="T6" fmla="*/ 300 w 21600"/>
                  <a:gd name="T7" fmla="*/ 0 h 21600"/>
                  <a:gd name="T8" fmla="*/ 111 w 21600"/>
                  <a:gd name="T9" fmla="*/ 0 h 21600"/>
                  <a:gd name="T10" fmla="*/ 111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600"/>
                  <a:gd name="T19" fmla="*/ 0 h 21600"/>
                  <a:gd name="T20" fmla="*/ 21600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8014" y="0"/>
                    </a:moveTo>
                    <a:lnTo>
                      <a:pt x="0" y="21600"/>
                    </a:lnTo>
                    <a:lnTo>
                      <a:pt x="13586" y="21600"/>
                    </a:lnTo>
                    <a:lnTo>
                      <a:pt x="21600" y="0"/>
                    </a:lnTo>
                    <a:lnTo>
                      <a:pt x="8014" y="0"/>
                    </a:lnTo>
                    <a:close/>
                    <a:moveTo>
                      <a:pt x="8014" y="0"/>
                    </a:moveTo>
                  </a:path>
                </a:pathLst>
              </a:custGeom>
              <a:noFill/>
              <a:ln w="25400">
                <a:solidFill>
                  <a:srgbClr val="99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190" name="Line 16"/>
              <p:cNvSpPr>
                <a:spLocks noChangeShapeType="1"/>
              </p:cNvSpPr>
              <p:nvPr/>
            </p:nvSpPr>
            <p:spPr bwMode="auto">
              <a:xfrm flipH="1">
                <a:off x="1488" y="3290"/>
                <a:ext cx="204" cy="277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191" name="Line 17"/>
              <p:cNvSpPr>
                <a:spLocks noChangeShapeType="1"/>
              </p:cNvSpPr>
              <p:nvPr/>
            </p:nvSpPr>
            <p:spPr bwMode="auto">
              <a:xfrm flipH="1">
                <a:off x="2292" y="2295"/>
                <a:ext cx="593" cy="798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192" name="AutoShape 18"/>
              <p:cNvSpPr>
                <a:spLocks/>
              </p:cNvSpPr>
              <p:nvPr/>
            </p:nvSpPr>
            <p:spPr bwMode="auto">
              <a:xfrm flipH="1">
                <a:off x="2270" y="3017"/>
                <a:ext cx="196" cy="507"/>
              </a:xfrm>
              <a:custGeom>
                <a:avLst/>
                <a:gdLst>
                  <a:gd name="T0" fmla="*/ 1 w 21361"/>
                  <a:gd name="T1" fmla="*/ 11 h 21401"/>
                  <a:gd name="T2" fmla="*/ 0 w 21361"/>
                  <a:gd name="T3" fmla="*/ 9 h 21401"/>
                  <a:gd name="T4" fmla="*/ 0 w 21361"/>
                  <a:gd name="T5" fmla="*/ 6 h 21401"/>
                  <a:gd name="T6" fmla="*/ 0 w 21361"/>
                  <a:gd name="T7" fmla="*/ 3 h 21401"/>
                  <a:gd name="T8" fmla="*/ 1 w 21361"/>
                  <a:gd name="T9" fmla="*/ 1 h 21401"/>
                  <a:gd name="T10" fmla="*/ 1 w 21361"/>
                  <a:gd name="T11" fmla="*/ 0 h 21401"/>
                  <a:gd name="T12" fmla="*/ 2 w 21361"/>
                  <a:gd name="T13" fmla="*/ 3 h 21401"/>
                  <a:gd name="T14" fmla="*/ 2 w 21361"/>
                  <a:gd name="T15" fmla="*/ 6 h 21401"/>
                  <a:gd name="T16" fmla="*/ 2 w 21361"/>
                  <a:gd name="T17" fmla="*/ 9 h 21401"/>
                  <a:gd name="T18" fmla="*/ 1 w 21361"/>
                  <a:gd name="T19" fmla="*/ 11 h 21401"/>
                  <a:gd name="T20" fmla="*/ 1 w 21361"/>
                  <a:gd name="T21" fmla="*/ 12 h 21401"/>
                  <a:gd name="T22" fmla="*/ 1 w 21361"/>
                  <a:gd name="T23" fmla="*/ 11 h 21401"/>
                  <a:gd name="T24" fmla="*/ 1 w 21361"/>
                  <a:gd name="T25" fmla="*/ 11 h 2140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361"/>
                  <a:gd name="T40" fmla="*/ 0 h 21401"/>
                  <a:gd name="T41" fmla="*/ 21361 w 21361"/>
                  <a:gd name="T42" fmla="*/ 21401 h 2140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361" h="21401">
                    <a:moveTo>
                      <a:pt x="7120" y="19313"/>
                    </a:moveTo>
                    <a:cubicBezTo>
                      <a:pt x="5406" y="18346"/>
                      <a:pt x="3177" y="17047"/>
                      <a:pt x="1977" y="15567"/>
                    </a:cubicBezTo>
                    <a:cubicBezTo>
                      <a:pt x="777" y="14087"/>
                      <a:pt x="-80" y="12063"/>
                      <a:pt x="6" y="10492"/>
                    </a:cubicBezTo>
                    <a:cubicBezTo>
                      <a:pt x="91" y="8921"/>
                      <a:pt x="1120" y="7471"/>
                      <a:pt x="2491" y="6081"/>
                    </a:cubicBezTo>
                    <a:cubicBezTo>
                      <a:pt x="3863" y="4691"/>
                      <a:pt x="6520" y="3090"/>
                      <a:pt x="8491" y="2093"/>
                    </a:cubicBezTo>
                    <a:cubicBezTo>
                      <a:pt x="10463" y="1096"/>
                      <a:pt x="13891" y="-112"/>
                      <a:pt x="14149" y="9"/>
                    </a:cubicBezTo>
                    <a:cubicBezTo>
                      <a:pt x="16891" y="1610"/>
                      <a:pt x="18091" y="3513"/>
                      <a:pt x="19206" y="5054"/>
                    </a:cubicBezTo>
                    <a:cubicBezTo>
                      <a:pt x="20406" y="6715"/>
                      <a:pt x="21006" y="8347"/>
                      <a:pt x="21263" y="10069"/>
                    </a:cubicBezTo>
                    <a:cubicBezTo>
                      <a:pt x="21520" y="11791"/>
                      <a:pt x="21263" y="13905"/>
                      <a:pt x="20577" y="15416"/>
                    </a:cubicBezTo>
                    <a:cubicBezTo>
                      <a:pt x="19891" y="16926"/>
                      <a:pt x="18434" y="18105"/>
                      <a:pt x="16977" y="19101"/>
                    </a:cubicBezTo>
                    <a:cubicBezTo>
                      <a:pt x="15520" y="20098"/>
                      <a:pt x="12091" y="21488"/>
                      <a:pt x="12091" y="21397"/>
                    </a:cubicBezTo>
                    <a:cubicBezTo>
                      <a:pt x="12091" y="21367"/>
                      <a:pt x="8834" y="20280"/>
                      <a:pt x="7120" y="19313"/>
                    </a:cubicBezTo>
                    <a:close/>
                    <a:moveTo>
                      <a:pt x="7120" y="19313"/>
                    </a:moveTo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193" name="Line 19"/>
              <p:cNvSpPr>
                <a:spLocks noChangeShapeType="1"/>
              </p:cNvSpPr>
              <p:nvPr/>
            </p:nvSpPr>
            <p:spPr bwMode="auto">
              <a:xfrm flipH="1">
                <a:off x="2163" y="2975"/>
                <a:ext cx="436" cy="587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604194" name="Group 20"/>
              <p:cNvGrpSpPr>
                <a:grpSpLocks/>
              </p:cNvGrpSpPr>
              <p:nvPr/>
            </p:nvGrpSpPr>
            <p:grpSpPr bwMode="auto">
              <a:xfrm>
                <a:off x="2944" y="2175"/>
                <a:ext cx="807" cy="711"/>
                <a:chOff x="0" y="0"/>
                <a:chExt cx="888" cy="862"/>
              </a:xfrm>
            </p:grpSpPr>
            <p:grpSp>
              <p:nvGrpSpPr>
                <p:cNvPr id="604264" name="Group 2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888" cy="862"/>
                  <a:chOff x="0" y="0"/>
                  <a:chExt cx="888" cy="862"/>
                </a:xfrm>
              </p:grpSpPr>
              <p:sp>
                <p:nvSpPr>
                  <p:cNvPr id="604266" name="Oval 22"/>
                  <p:cNvSpPr>
                    <a:spLocks/>
                  </p:cNvSpPr>
                  <p:nvPr/>
                </p:nvSpPr>
                <p:spPr bwMode="auto">
                  <a:xfrm>
                    <a:off x="19" y="1"/>
                    <a:ext cx="849" cy="84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604267" name="Oval 23"/>
                  <p:cNvSpPr>
                    <a:spLocks/>
                  </p:cNvSpPr>
                  <p:nvPr/>
                </p:nvSpPr>
                <p:spPr bwMode="auto">
                  <a:xfrm>
                    <a:off x="19" y="0"/>
                    <a:ext cx="849" cy="849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604268" name="AutoShape 24"/>
                  <p:cNvSpPr>
                    <a:spLocks/>
                  </p:cNvSpPr>
                  <p:nvPr/>
                </p:nvSpPr>
                <p:spPr bwMode="auto">
                  <a:xfrm>
                    <a:off x="0" y="352"/>
                    <a:ext cx="888" cy="510"/>
                  </a:xfrm>
                  <a:custGeom>
                    <a:avLst/>
                    <a:gdLst>
                      <a:gd name="T0" fmla="*/ 1 w 21580"/>
                      <a:gd name="T1" fmla="*/ 2 h 21198"/>
                      <a:gd name="T2" fmla="*/ 4 w 21580"/>
                      <a:gd name="T3" fmla="*/ 4 h 21198"/>
                      <a:gd name="T4" fmla="*/ 9 w 21580"/>
                      <a:gd name="T5" fmla="*/ 5 h 21198"/>
                      <a:gd name="T6" fmla="*/ 15 w 21580"/>
                      <a:gd name="T7" fmla="*/ 6 h 21198"/>
                      <a:gd name="T8" fmla="*/ 23 w 21580"/>
                      <a:gd name="T9" fmla="*/ 5 h 21198"/>
                      <a:gd name="T10" fmla="*/ 28 w 21580"/>
                      <a:gd name="T11" fmla="*/ 4 h 21198"/>
                      <a:gd name="T12" fmla="*/ 33 w 21580"/>
                      <a:gd name="T13" fmla="*/ 2 h 21198"/>
                      <a:gd name="T14" fmla="*/ 37 w 21580"/>
                      <a:gd name="T15" fmla="*/ 0 h 21198"/>
                      <a:gd name="T16" fmla="*/ 36 w 21580"/>
                      <a:gd name="T17" fmla="*/ 3 h 21198"/>
                      <a:gd name="T18" fmla="*/ 35 w 21580"/>
                      <a:gd name="T19" fmla="*/ 5 h 21198"/>
                      <a:gd name="T20" fmla="*/ 33 w 21580"/>
                      <a:gd name="T21" fmla="*/ 8 h 21198"/>
                      <a:gd name="T22" fmla="*/ 31 w 21580"/>
                      <a:gd name="T23" fmla="*/ 10 h 21198"/>
                      <a:gd name="T24" fmla="*/ 27 w 21580"/>
                      <a:gd name="T25" fmla="*/ 11 h 21198"/>
                      <a:gd name="T26" fmla="*/ 22 w 21580"/>
                      <a:gd name="T27" fmla="*/ 12 h 21198"/>
                      <a:gd name="T28" fmla="*/ 16 w 21580"/>
                      <a:gd name="T29" fmla="*/ 12 h 21198"/>
                      <a:gd name="T30" fmla="*/ 11 w 21580"/>
                      <a:gd name="T31" fmla="*/ 11 h 21198"/>
                      <a:gd name="T32" fmla="*/ 7 w 21580"/>
                      <a:gd name="T33" fmla="*/ 10 h 21198"/>
                      <a:gd name="T34" fmla="*/ 3 w 21580"/>
                      <a:gd name="T35" fmla="*/ 8 h 21198"/>
                      <a:gd name="T36" fmla="*/ 1 w 21580"/>
                      <a:gd name="T37" fmla="*/ 5 h 21198"/>
                      <a:gd name="T38" fmla="*/ 0 w 21580"/>
                      <a:gd name="T39" fmla="*/ 1 h 21198"/>
                      <a:gd name="T40" fmla="*/ 1 w 21580"/>
                      <a:gd name="T41" fmla="*/ 2 h 21198"/>
                      <a:gd name="T42" fmla="*/ 1 w 21580"/>
                      <a:gd name="T43" fmla="*/ 2 h 21198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21580"/>
                      <a:gd name="T67" fmla="*/ 0 h 21198"/>
                      <a:gd name="T68" fmla="*/ 21580 w 21580"/>
                      <a:gd name="T69" fmla="*/ 21198 h 21198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21580" h="21198">
                        <a:moveTo>
                          <a:pt x="885" y="4138"/>
                        </a:moveTo>
                        <a:cubicBezTo>
                          <a:pt x="1264" y="4606"/>
                          <a:pt x="1748" y="5470"/>
                          <a:pt x="2506" y="6226"/>
                        </a:cubicBezTo>
                        <a:cubicBezTo>
                          <a:pt x="3264" y="6982"/>
                          <a:pt x="4401" y="8098"/>
                          <a:pt x="5496" y="8710"/>
                        </a:cubicBezTo>
                        <a:cubicBezTo>
                          <a:pt x="6591" y="9322"/>
                          <a:pt x="7769" y="9754"/>
                          <a:pt x="9075" y="9790"/>
                        </a:cubicBezTo>
                        <a:cubicBezTo>
                          <a:pt x="10380" y="9826"/>
                          <a:pt x="12043" y="9502"/>
                          <a:pt x="13327" y="9034"/>
                        </a:cubicBezTo>
                        <a:cubicBezTo>
                          <a:pt x="14612" y="8566"/>
                          <a:pt x="15748" y="7954"/>
                          <a:pt x="16801" y="6946"/>
                        </a:cubicBezTo>
                        <a:cubicBezTo>
                          <a:pt x="17854" y="5938"/>
                          <a:pt x="18906" y="4102"/>
                          <a:pt x="19706" y="2950"/>
                        </a:cubicBezTo>
                        <a:cubicBezTo>
                          <a:pt x="20506" y="1798"/>
                          <a:pt x="21285" y="-290"/>
                          <a:pt x="21580" y="34"/>
                        </a:cubicBezTo>
                        <a:cubicBezTo>
                          <a:pt x="21475" y="178"/>
                          <a:pt x="21559" y="3346"/>
                          <a:pt x="21433" y="4894"/>
                        </a:cubicBezTo>
                        <a:cubicBezTo>
                          <a:pt x="21306" y="6442"/>
                          <a:pt x="21180" y="7882"/>
                          <a:pt x="20864" y="9322"/>
                        </a:cubicBezTo>
                        <a:cubicBezTo>
                          <a:pt x="20569" y="10762"/>
                          <a:pt x="20022" y="12346"/>
                          <a:pt x="19538" y="13534"/>
                        </a:cubicBezTo>
                        <a:cubicBezTo>
                          <a:pt x="19075" y="14722"/>
                          <a:pt x="18633" y="15550"/>
                          <a:pt x="18022" y="16522"/>
                        </a:cubicBezTo>
                        <a:cubicBezTo>
                          <a:pt x="17391" y="17458"/>
                          <a:pt x="16612" y="18466"/>
                          <a:pt x="15748" y="19222"/>
                        </a:cubicBezTo>
                        <a:cubicBezTo>
                          <a:pt x="14885" y="19942"/>
                          <a:pt x="13854" y="20590"/>
                          <a:pt x="12822" y="20878"/>
                        </a:cubicBezTo>
                        <a:cubicBezTo>
                          <a:pt x="11791" y="21166"/>
                          <a:pt x="10612" y="21310"/>
                          <a:pt x="9559" y="21094"/>
                        </a:cubicBezTo>
                        <a:cubicBezTo>
                          <a:pt x="8485" y="20878"/>
                          <a:pt x="7412" y="20302"/>
                          <a:pt x="6506" y="19618"/>
                        </a:cubicBezTo>
                        <a:cubicBezTo>
                          <a:pt x="5601" y="18898"/>
                          <a:pt x="4801" y="18070"/>
                          <a:pt x="4043" y="16954"/>
                        </a:cubicBezTo>
                        <a:cubicBezTo>
                          <a:pt x="3285" y="15838"/>
                          <a:pt x="2527" y="14398"/>
                          <a:pt x="1980" y="12958"/>
                        </a:cubicBezTo>
                        <a:cubicBezTo>
                          <a:pt x="1433" y="11518"/>
                          <a:pt x="1075" y="10006"/>
                          <a:pt x="738" y="8242"/>
                        </a:cubicBezTo>
                        <a:cubicBezTo>
                          <a:pt x="401" y="6478"/>
                          <a:pt x="-20" y="3022"/>
                          <a:pt x="1" y="2338"/>
                        </a:cubicBezTo>
                        <a:lnTo>
                          <a:pt x="885" y="4138"/>
                        </a:lnTo>
                        <a:close/>
                        <a:moveTo>
                          <a:pt x="885" y="4138"/>
                        </a:moveTo>
                      </a:path>
                    </a:pathLst>
                  </a:custGeom>
                  <a:solidFill>
                    <a:srgbClr val="FFFFFF">
                      <a:alpha val="49803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tIns="0" rIns="0" bIns="0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604269" name="AutoShape 25"/>
                  <p:cNvSpPr>
                    <a:spLocks/>
                  </p:cNvSpPr>
                  <p:nvPr/>
                </p:nvSpPr>
                <p:spPr bwMode="auto">
                  <a:xfrm>
                    <a:off x="19" y="367"/>
                    <a:ext cx="848" cy="222"/>
                  </a:xfrm>
                  <a:custGeom>
                    <a:avLst/>
                    <a:gdLst>
                      <a:gd name="T0" fmla="*/ 0 w 21600"/>
                      <a:gd name="T1" fmla="*/ 1 h 21530"/>
                      <a:gd name="T2" fmla="*/ 3 w 21600"/>
                      <a:gd name="T3" fmla="*/ 1 h 21530"/>
                      <a:gd name="T4" fmla="*/ 9 w 21600"/>
                      <a:gd name="T5" fmla="*/ 2 h 21530"/>
                      <a:gd name="T6" fmla="*/ 14 w 21600"/>
                      <a:gd name="T7" fmla="*/ 2 h 21530"/>
                      <a:gd name="T8" fmla="*/ 21 w 21600"/>
                      <a:gd name="T9" fmla="*/ 2 h 21530"/>
                      <a:gd name="T10" fmla="*/ 27 w 21600"/>
                      <a:gd name="T11" fmla="*/ 1 h 21530"/>
                      <a:gd name="T12" fmla="*/ 33 w 21600"/>
                      <a:gd name="T13" fmla="*/ 0 h 2153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1600"/>
                      <a:gd name="T22" fmla="*/ 0 h 21530"/>
                      <a:gd name="T23" fmla="*/ 21600 w 21600"/>
                      <a:gd name="T24" fmla="*/ 21530 h 2153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1600" h="21530">
                        <a:moveTo>
                          <a:pt x="0" y="6556"/>
                        </a:moveTo>
                        <a:cubicBezTo>
                          <a:pt x="375" y="7732"/>
                          <a:pt x="1258" y="11262"/>
                          <a:pt x="2228" y="13447"/>
                        </a:cubicBezTo>
                        <a:cubicBezTo>
                          <a:pt x="3199" y="15633"/>
                          <a:pt x="4699" y="18154"/>
                          <a:pt x="5803" y="19499"/>
                        </a:cubicBezTo>
                        <a:cubicBezTo>
                          <a:pt x="6906" y="20844"/>
                          <a:pt x="7656" y="21432"/>
                          <a:pt x="8914" y="21516"/>
                        </a:cubicBezTo>
                        <a:cubicBezTo>
                          <a:pt x="10171" y="21600"/>
                          <a:pt x="11958" y="21348"/>
                          <a:pt x="13415" y="20003"/>
                        </a:cubicBezTo>
                        <a:cubicBezTo>
                          <a:pt x="14871" y="18658"/>
                          <a:pt x="16283" y="16809"/>
                          <a:pt x="17651" y="13447"/>
                        </a:cubicBezTo>
                        <a:cubicBezTo>
                          <a:pt x="19019" y="10086"/>
                          <a:pt x="20784" y="2774"/>
                          <a:pt x="21600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>
                      <a:solidFill>
                        <a:srgbClr val="000000"/>
                      </a:solidFill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sp>
              <p:nvSpPr>
                <p:cNvPr id="604265" name="AutoShape 26"/>
                <p:cNvSpPr>
                  <a:spLocks/>
                </p:cNvSpPr>
                <p:nvPr/>
              </p:nvSpPr>
              <p:spPr bwMode="auto">
                <a:xfrm>
                  <a:off x="15" y="122"/>
                  <a:ext cx="179" cy="613"/>
                </a:xfrm>
                <a:custGeom>
                  <a:avLst/>
                  <a:gdLst>
                    <a:gd name="T0" fmla="*/ 1 w 21361"/>
                    <a:gd name="T1" fmla="*/ 16 h 21401"/>
                    <a:gd name="T2" fmla="*/ 0 w 21361"/>
                    <a:gd name="T3" fmla="*/ 13 h 21401"/>
                    <a:gd name="T4" fmla="*/ 0 w 21361"/>
                    <a:gd name="T5" fmla="*/ 9 h 21401"/>
                    <a:gd name="T6" fmla="*/ 0 w 21361"/>
                    <a:gd name="T7" fmla="*/ 5 h 21401"/>
                    <a:gd name="T8" fmla="*/ 1 w 21361"/>
                    <a:gd name="T9" fmla="*/ 2 h 21401"/>
                    <a:gd name="T10" fmla="*/ 1 w 21361"/>
                    <a:gd name="T11" fmla="*/ 0 h 21401"/>
                    <a:gd name="T12" fmla="*/ 1 w 21361"/>
                    <a:gd name="T13" fmla="*/ 4 h 21401"/>
                    <a:gd name="T14" fmla="*/ 1 w 21361"/>
                    <a:gd name="T15" fmla="*/ 8 h 21401"/>
                    <a:gd name="T16" fmla="*/ 1 w 21361"/>
                    <a:gd name="T17" fmla="*/ 13 h 21401"/>
                    <a:gd name="T18" fmla="*/ 1 w 21361"/>
                    <a:gd name="T19" fmla="*/ 16 h 21401"/>
                    <a:gd name="T20" fmla="*/ 1 w 21361"/>
                    <a:gd name="T21" fmla="*/ 18 h 21401"/>
                    <a:gd name="T22" fmla="*/ 1 w 21361"/>
                    <a:gd name="T23" fmla="*/ 16 h 21401"/>
                    <a:gd name="T24" fmla="*/ 1 w 21361"/>
                    <a:gd name="T25" fmla="*/ 16 h 2140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1361"/>
                    <a:gd name="T40" fmla="*/ 0 h 21401"/>
                    <a:gd name="T41" fmla="*/ 21361 w 21361"/>
                    <a:gd name="T42" fmla="*/ 21401 h 2140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1361" h="21401">
                      <a:moveTo>
                        <a:pt x="7120" y="19313"/>
                      </a:moveTo>
                      <a:cubicBezTo>
                        <a:pt x="5406" y="18346"/>
                        <a:pt x="3177" y="17047"/>
                        <a:pt x="1977" y="15567"/>
                      </a:cubicBezTo>
                      <a:cubicBezTo>
                        <a:pt x="777" y="14087"/>
                        <a:pt x="-80" y="12063"/>
                        <a:pt x="6" y="10492"/>
                      </a:cubicBezTo>
                      <a:cubicBezTo>
                        <a:pt x="91" y="8921"/>
                        <a:pt x="1120" y="7471"/>
                        <a:pt x="2491" y="6081"/>
                      </a:cubicBezTo>
                      <a:cubicBezTo>
                        <a:pt x="3863" y="4691"/>
                        <a:pt x="6520" y="3090"/>
                        <a:pt x="8491" y="2093"/>
                      </a:cubicBezTo>
                      <a:cubicBezTo>
                        <a:pt x="10463" y="1096"/>
                        <a:pt x="13891" y="-112"/>
                        <a:pt x="14149" y="9"/>
                      </a:cubicBezTo>
                      <a:cubicBezTo>
                        <a:pt x="16891" y="1610"/>
                        <a:pt x="18091" y="3513"/>
                        <a:pt x="19206" y="5054"/>
                      </a:cubicBezTo>
                      <a:cubicBezTo>
                        <a:pt x="20406" y="6715"/>
                        <a:pt x="21006" y="8347"/>
                        <a:pt x="21263" y="10069"/>
                      </a:cubicBezTo>
                      <a:cubicBezTo>
                        <a:pt x="21520" y="11791"/>
                        <a:pt x="21263" y="13905"/>
                        <a:pt x="20577" y="15416"/>
                      </a:cubicBezTo>
                      <a:cubicBezTo>
                        <a:pt x="19891" y="16926"/>
                        <a:pt x="18434" y="18105"/>
                        <a:pt x="16977" y="19101"/>
                      </a:cubicBezTo>
                      <a:cubicBezTo>
                        <a:pt x="15520" y="20098"/>
                        <a:pt x="12091" y="21488"/>
                        <a:pt x="12091" y="21397"/>
                      </a:cubicBezTo>
                      <a:cubicBezTo>
                        <a:pt x="12091" y="21367"/>
                        <a:pt x="8834" y="20280"/>
                        <a:pt x="7120" y="19313"/>
                      </a:cubicBezTo>
                      <a:close/>
                      <a:moveTo>
                        <a:pt x="7120" y="19313"/>
                      </a:moveTo>
                    </a:path>
                  </a:pathLst>
                </a:custGeom>
                <a:solidFill>
                  <a:srgbClr val="FFFFFF"/>
                </a:solidFill>
                <a:ln w="635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604195" name="Line 27"/>
              <p:cNvSpPr>
                <a:spLocks noChangeShapeType="1"/>
              </p:cNvSpPr>
              <p:nvPr/>
            </p:nvSpPr>
            <p:spPr bwMode="auto">
              <a:xfrm>
                <a:off x="2444" y="2292"/>
                <a:ext cx="659" cy="1"/>
              </a:xfrm>
              <a:prstGeom prst="line">
                <a:avLst/>
              </a:prstGeom>
              <a:noFill/>
              <a:ln w="254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196" name="Line 28"/>
              <p:cNvSpPr>
                <a:spLocks noChangeShapeType="1"/>
              </p:cNvSpPr>
              <p:nvPr/>
            </p:nvSpPr>
            <p:spPr bwMode="auto">
              <a:xfrm>
                <a:off x="2684" y="2433"/>
                <a:ext cx="473" cy="1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197" name="Line 29"/>
              <p:cNvSpPr>
                <a:spLocks noChangeShapeType="1"/>
              </p:cNvSpPr>
              <p:nvPr/>
            </p:nvSpPr>
            <p:spPr bwMode="auto">
              <a:xfrm>
                <a:off x="2227" y="2569"/>
                <a:ext cx="938" cy="1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198" name="Line 30"/>
              <p:cNvSpPr>
                <a:spLocks noChangeShapeType="1"/>
              </p:cNvSpPr>
              <p:nvPr/>
            </p:nvSpPr>
            <p:spPr bwMode="auto">
              <a:xfrm flipH="1">
                <a:off x="2908" y="2517"/>
                <a:ext cx="256" cy="344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199" name="Line 31"/>
              <p:cNvSpPr>
                <a:spLocks noChangeShapeType="1"/>
              </p:cNvSpPr>
              <p:nvPr/>
            </p:nvSpPr>
            <p:spPr bwMode="auto">
              <a:xfrm>
                <a:off x="2112" y="2736"/>
                <a:ext cx="1604" cy="3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00" name="Line 32"/>
              <p:cNvSpPr>
                <a:spLocks noChangeShapeType="1"/>
              </p:cNvSpPr>
              <p:nvPr/>
            </p:nvSpPr>
            <p:spPr bwMode="auto">
              <a:xfrm flipH="1">
                <a:off x="2165" y="2292"/>
                <a:ext cx="939" cy="1268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01" name="Line 33"/>
              <p:cNvSpPr>
                <a:spLocks noChangeShapeType="1"/>
              </p:cNvSpPr>
              <p:nvPr/>
            </p:nvSpPr>
            <p:spPr bwMode="auto">
              <a:xfrm>
                <a:off x="2032" y="2947"/>
                <a:ext cx="1605" cy="3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604202" name="Group 34"/>
              <p:cNvGrpSpPr>
                <a:grpSpLocks/>
              </p:cNvGrpSpPr>
              <p:nvPr/>
            </p:nvGrpSpPr>
            <p:grpSpPr bwMode="auto">
              <a:xfrm>
                <a:off x="2526" y="2573"/>
                <a:ext cx="384" cy="702"/>
                <a:chOff x="0" y="0"/>
                <a:chExt cx="422" cy="852"/>
              </a:xfrm>
            </p:grpSpPr>
            <p:sp>
              <p:nvSpPr>
                <p:cNvPr id="604260" name="Oval 35"/>
                <p:cNvSpPr>
                  <a:spLocks/>
                </p:cNvSpPr>
                <p:nvPr/>
              </p:nvSpPr>
              <p:spPr bwMode="auto">
                <a:xfrm>
                  <a:off x="0" y="1"/>
                  <a:ext cx="422" cy="85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CC00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61" name="AutoShape 36"/>
                <p:cNvSpPr>
                  <a:spLocks/>
                </p:cNvSpPr>
                <p:nvPr/>
              </p:nvSpPr>
              <p:spPr bwMode="auto">
                <a:xfrm>
                  <a:off x="0" y="412"/>
                  <a:ext cx="422" cy="439"/>
                </a:xfrm>
                <a:custGeom>
                  <a:avLst/>
                  <a:gdLst>
                    <a:gd name="T0" fmla="*/ 0 w 21530"/>
                    <a:gd name="T1" fmla="*/ 1 h 21245"/>
                    <a:gd name="T2" fmla="*/ 1 w 21530"/>
                    <a:gd name="T3" fmla="*/ 1 h 21245"/>
                    <a:gd name="T4" fmla="*/ 2 w 21530"/>
                    <a:gd name="T5" fmla="*/ 2 h 21245"/>
                    <a:gd name="T6" fmla="*/ 3 w 21530"/>
                    <a:gd name="T7" fmla="*/ 2 h 21245"/>
                    <a:gd name="T8" fmla="*/ 4 w 21530"/>
                    <a:gd name="T9" fmla="*/ 2 h 21245"/>
                    <a:gd name="T10" fmla="*/ 5 w 21530"/>
                    <a:gd name="T11" fmla="*/ 2 h 21245"/>
                    <a:gd name="T12" fmla="*/ 7 w 21530"/>
                    <a:gd name="T13" fmla="*/ 1 h 21245"/>
                    <a:gd name="T14" fmla="*/ 8 w 21530"/>
                    <a:gd name="T15" fmla="*/ 0 h 21245"/>
                    <a:gd name="T16" fmla="*/ 8 w 21530"/>
                    <a:gd name="T17" fmla="*/ 0 h 21245"/>
                    <a:gd name="T18" fmla="*/ 8 w 21530"/>
                    <a:gd name="T19" fmla="*/ 1 h 21245"/>
                    <a:gd name="T20" fmla="*/ 8 w 21530"/>
                    <a:gd name="T21" fmla="*/ 3 h 21245"/>
                    <a:gd name="T22" fmla="*/ 8 w 21530"/>
                    <a:gd name="T23" fmla="*/ 5 h 21245"/>
                    <a:gd name="T24" fmla="*/ 7 w 21530"/>
                    <a:gd name="T25" fmla="*/ 7 h 21245"/>
                    <a:gd name="T26" fmla="*/ 6 w 21530"/>
                    <a:gd name="T27" fmla="*/ 8 h 21245"/>
                    <a:gd name="T28" fmla="*/ 5 w 21530"/>
                    <a:gd name="T29" fmla="*/ 9 h 21245"/>
                    <a:gd name="T30" fmla="*/ 4 w 21530"/>
                    <a:gd name="T31" fmla="*/ 9 h 21245"/>
                    <a:gd name="T32" fmla="*/ 2 w 21530"/>
                    <a:gd name="T33" fmla="*/ 8 h 21245"/>
                    <a:gd name="T34" fmla="*/ 1 w 21530"/>
                    <a:gd name="T35" fmla="*/ 7 h 21245"/>
                    <a:gd name="T36" fmla="*/ 1 w 21530"/>
                    <a:gd name="T37" fmla="*/ 5 h 21245"/>
                    <a:gd name="T38" fmla="*/ 0 w 21530"/>
                    <a:gd name="T39" fmla="*/ 3 h 21245"/>
                    <a:gd name="T40" fmla="*/ 0 w 21530"/>
                    <a:gd name="T41" fmla="*/ 0 h 21245"/>
                    <a:gd name="T42" fmla="*/ 0 w 21530"/>
                    <a:gd name="T43" fmla="*/ 1 h 21245"/>
                    <a:gd name="T44" fmla="*/ 0 w 21530"/>
                    <a:gd name="T45" fmla="*/ 1 h 21245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1530"/>
                    <a:gd name="T70" fmla="*/ 0 h 21245"/>
                    <a:gd name="T71" fmla="*/ 21530 w 21530"/>
                    <a:gd name="T72" fmla="*/ 21245 h 21245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1530" h="21245">
                      <a:moveTo>
                        <a:pt x="574" y="1704"/>
                      </a:moveTo>
                      <a:cubicBezTo>
                        <a:pt x="1060" y="2082"/>
                        <a:pt x="2076" y="2795"/>
                        <a:pt x="2871" y="3172"/>
                      </a:cubicBezTo>
                      <a:cubicBezTo>
                        <a:pt x="3666" y="3550"/>
                        <a:pt x="4550" y="3634"/>
                        <a:pt x="5345" y="3843"/>
                      </a:cubicBezTo>
                      <a:cubicBezTo>
                        <a:pt x="6140" y="4053"/>
                        <a:pt x="6891" y="4347"/>
                        <a:pt x="7774" y="4472"/>
                      </a:cubicBezTo>
                      <a:cubicBezTo>
                        <a:pt x="8658" y="4598"/>
                        <a:pt x="9629" y="4598"/>
                        <a:pt x="10645" y="4556"/>
                      </a:cubicBezTo>
                      <a:cubicBezTo>
                        <a:pt x="11661" y="4514"/>
                        <a:pt x="12766" y="4347"/>
                        <a:pt x="13826" y="4095"/>
                      </a:cubicBezTo>
                      <a:cubicBezTo>
                        <a:pt x="14886" y="3843"/>
                        <a:pt x="15990" y="3550"/>
                        <a:pt x="17006" y="3046"/>
                      </a:cubicBezTo>
                      <a:cubicBezTo>
                        <a:pt x="18022" y="2543"/>
                        <a:pt x="19215" y="1495"/>
                        <a:pt x="19966" y="991"/>
                      </a:cubicBezTo>
                      <a:cubicBezTo>
                        <a:pt x="20717" y="488"/>
                        <a:pt x="21158" y="-225"/>
                        <a:pt x="21423" y="69"/>
                      </a:cubicBezTo>
                      <a:cubicBezTo>
                        <a:pt x="21335" y="236"/>
                        <a:pt x="21600" y="1453"/>
                        <a:pt x="21512" y="2711"/>
                      </a:cubicBezTo>
                      <a:cubicBezTo>
                        <a:pt x="21423" y="3969"/>
                        <a:pt x="21247" y="6108"/>
                        <a:pt x="20937" y="7744"/>
                      </a:cubicBezTo>
                      <a:cubicBezTo>
                        <a:pt x="20628" y="9380"/>
                        <a:pt x="20098" y="11183"/>
                        <a:pt x="19612" y="12525"/>
                      </a:cubicBezTo>
                      <a:cubicBezTo>
                        <a:pt x="19126" y="13867"/>
                        <a:pt x="18685" y="14832"/>
                        <a:pt x="18022" y="15923"/>
                      </a:cubicBezTo>
                      <a:cubicBezTo>
                        <a:pt x="17404" y="17013"/>
                        <a:pt x="16609" y="18145"/>
                        <a:pt x="15725" y="18984"/>
                      </a:cubicBezTo>
                      <a:cubicBezTo>
                        <a:pt x="14842" y="19823"/>
                        <a:pt x="13826" y="20536"/>
                        <a:pt x="12766" y="20872"/>
                      </a:cubicBezTo>
                      <a:cubicBezTo>
                        <a:pt x="11706" y="21207"/>
                        <a:pt x="10513" y="21375"/>
                        <a:pt x="9453" y="21123"/>
                      </a:cubicBezTo>
                      <a:cubicBezTo>
                        <a:pt x="8348" y="20872"/>
                        <a:pt x="7244" y="20243"/>
                        <a:pt x="6317" y="19446"/>
                      </a:cubicBezTo>
                      <a:cubicBezTo>
                        <a:pt x="5389" y="18649"/>
                        <a:pt x="4594" y="17684"/>
                        <a:pt x="3843" y="16426"/>
                      </a:cubicBezTo>
                      <a:cubicBezTo>
                        <a:pt x="3048" y="15168"/>
                        <a:pt x="2297" y="13532"/>
                        <a:pt x="1723" y="11896"/>
                      </a:cubicBezTo>
                      <a:cubicBezTo>
                        <a:pt x="1193" y="10260"/>
                        <a:pt x="751" y="8331"/>
                        <a:pt x="442" y="6528"/>
                      </a:cubicBezTo>
                      <a:cubicBezTo>
                        <a:pt x="177" y="4724"/>
                        <a:pt x="0" y="1746"/>
                        <a:pt x="0" y="949"/>
                      </a:cubicBezTo>
                      <a:lnTo>
                        <a:pt x="574" y="1704"/>
                      </a:lnTo>
                      <a:close/>
                      <a:moveTo>
                        <a:pt x="574" y="1704"/>
                      </a:moveTo>
                    </a:path>
                  </a:pathLst>
                </a:custGeom>
                <a:solidFill>
                  <a:srgbClr val="FFFFFF">
                    <a:alpha val="4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62" name="AutoShape 37"/>
                <p:cNvSpPr>
                  <a:spLocks/>
                </p:cNvSpPr>
                <p:nvPr/>
              </p:nvSpPr>
              <p:spPr bwMode="auto">
                <a:xfrm>
                  <a:off x="0" y="409"/>
                  <a:ext cx="421" cy="95"/>
                </a:xfrm>
                <a:custGeom>
                  <a:avLst/>
                  <a:gdLst>
                    <a:gd name="T0" fmla="*/ 0 w 21600"/>
                    <a:gd name="T1" fmla="*/ 0 h 21530"/>
                    <a:gd name="T2" fmla="*/ 1 w 21600"/>
                    <a:gd name="T3" fmla="*/ 0 h 21530"/>
                    <a:gd name="T4" fmla="*/ 2 w 21600"/>
                    <a:gd name="T5" fmla="*/ 0 h 21530"/>
                    <a:gd name="T6" fmla="*/ 3 w 21600"/>
                    <a:gd name="T7" fmla="*/ 0 h 21530"/>
                    <a:gd name="T8" fmla="*/ 5 w 21600"/>
                    <a:gd name="T9" fmla="*/ 0 h 21530"/>
                    <a:gd name="T10" fmla="*/ 7 w 21600"/>
                    <a:gd name="T11" fmla="*/ 0 h 21530"/>
                    <a:gd name="T12" fmla="*/ 8 w 21600"/>
                    <a:gd name="T13" fmla="*/ 0 h 215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600"/>
                    <a:gd name="T22" fmla="*/ 0 h 21530"/>
                    <a:gd name="T23" fmla="*/ 21600 w 21600"/>
                    <a:gd name="T24" fmla="*/ 21530 h 215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530">
                      <a:moveTo>
                        <a:pt x="0" y="6556"/>
                      </a:moveTo>
                      <a:cubicBezTo>
                        <a:pt x="375" y="7732"/>
                        <a:pt x="1258" y="11262"/>
                        <a:pt x="2228" y="13447"/>
                      </a:cubicBezTo>
                      <a:cubicBezTo>
                        <a:pt x="3199" y="15633"/>
                        <a:pt x="4699" y="18154"/>
                        <a:pt x="5803" y="19499"/>
                      </a:cubicBezTo>
                      <a:cubicBezTo>
                        <a:pt x="6906" y="20844"/>
                        <a:pt x="7656" y="21432"/>
                        <a:pt x="8914" y="21516"/>
                      </a:cubicBezTo>
                      <a:cubicBezTo>
                        <a:pt x="10171" y="21600"/>
                        <a:pt x="11958" y="21348"/>
                        <a:pt x="13415" y="20003"/>
                      </a:cubicBezTo>
                      <a:cubicBezTo>
                        <a:pt x="14871" y="18658"/>
                        <a:pt x="16283" y="16809"/>
                        <a:pt x="17651" y="13447"/>
                      </a:cubicBezTo>
                      <a:cubicBezTo>
                        <a:pt x="19019" y="10086"/>
                        <a:pt x="20784" y="2774"/>
                        <a:pt x="21600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63" name="Oval 38"/>
                <p:cNvSpPr>
                  <a:spLocks/>
                </p:cNvSpPr>
                <p:nvPr/>
              </p:nvSpPr>
              <p:spPr bwMode="auto">
                <a:xfrm>
                  <a:off x="0" y="0"/>
                  <a:ext cx="422" cy="851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604203" name="Line 39"/>
              <p:cNvSpPr>
                <a:spLocks noChangeShapeType="1"/>
              </p:cNvSpPr>
              <p:nvPr/>
            </p:nvSpPr>
            <p:spPr bwMode="auto">
              <a:xfrm flipH="1">
                <a:off x="2854" y="2611"/>
                <a:ext cx="705" cy="951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04" name="Line 40"/>
              <p:cNvSpPr>
                <a:spLocks noChangeShapeType="1"/>
              </p:cNvSpPr>
              <p:nvPr/>
            </p:nvSpPr>
            <p:spPr bwMode="auto">
              <a:xfrm flipH="1">
                <a:off x="2627" y="2664"/>
                <a:ext cx="665" cy="896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05" name="Line 41"/>
              <p:cNvSpPr>
                <a:spLocks noChangeShapeType="1"/>
              </p:cNvSpPr>
              <p:nvPr/>
            </p:nvSpPr>
            <p:spPr bwMode="auto">
              <a:xfrm>
                <a:off x="2785" y="2981"/>
                <a:ext cx="738" cy="2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06" name="Line 42"/>
              <p:cNvSpPr>
                <a:spLocks noChangeShapeType="1"/>
              </p:cNvSpPr>
              <p:nvPr/>
            </p:nvSpPr>
            <p:spPr bwMode="auto">
              <a:xfrm flipH="1">
                <a:off x="2388" y="2964"/>
                <a:ext cx="447" cy="601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07" name="Line 43"/>
              <p:cNvSpPr>
                <a:spLocks noChangeShapeType="1"/>
              </p:cNvSpPr>
              <p:nvPr/>
            </p:nvSpPr>
            <p:spPr bwMode="auto">
              <a:xfrm flipH="1">
                <a:off x="2490" y="2974"/>
                <a:ext cx="109" cy="148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08" name="Line 44"/>
              <p:cNvSpPr>
                <a:spLocks noChangeShapeType="1"/>
              </p:cNvSpPr>
              <p:nvPr/>
            </p:nvSpPr>
            <p:spPr bwMode="auto">
              <a:xfrm>
                <a:off x="2244" y="2981"/>
                <a:ext cx="374" cy="2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604209" name="Group 45"/>
              <p:cNvGrpSpPr>
                <a:grpSpLocks/>
              </p:cNvGrpSpPr>
              <p:nvPr/>
            </p:nvGrpSpPr>
            <p:grpSpPr bwMode="auto">
              <a:xfrm>
                <a:off x="1683" y="2923"/>
                <a:ext cx="798" cy="713"/>
                <a:chOff x="0" y="0"/>
                <a:chExt cx="877" cy="863"/>
              </a:xfrm>
            </p:grpSpPr>
            <p:sp>
              <p:nvSpPr>
                <p:cNvPr id="604254" name="Oval 46"/>
                <p:cNvSpPr>
                  <a:spLocks/>
                </p:cNvSpPr>
                <p:nvPr/>
              </p:nvSpPr>
              <p:spPr bwMode="auto">
                <a:xfrm>
                  <a:off x="12" y="1"/>
                  <a:ext cx="850" cy="8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FFFFFF"/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55" name="Oval 47"/>
                <p:cNvSpPr>
                  <a:spLocks/>
                </p:cNvSpPr>
                <p:nvPr/>
              </p:nvSpPr>
              <p:spPr bwMode="auto">
                <a:xfrm>
                  <a:off x="10" y="0"/>
                  <a:ext cx="849" cy="849"/>
                </a:xfrm>
                <a:prstGeom prst="ellips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56" name="AutoShape 48"/>
                <p:cNvSpPr>
                  <a:spLocks/>
                </p:cNvSpPr>
                <p:nvPr/>
              </p:nvSpPr>
              <p:spPr bwMode="auto">
                <a:xfrm>
                  <a:off x="0" y="358"/>
                  <a:ext cx="877" cy="505"/>
                </a:xfrm>
                <a:custGeom>
                  <a:avLst/>
                  <a:gdLst>
                    <a:gd name="T0" fmla="*/ 1 w 21535"/>
                    <a:gd name="T1" fmla="*/ 2 h 21239"/>
                    <a:gd name="T2" fmla="*/ 4 w 21535"/>
                    <a:gd name="T3" fmla="*/ 3 h 21239"/>
                    <a:gd name="T4" fmla="*/ 10 w 21535"/>
                    <a:gd name="T5" fmla="*/ 5 h 21239"/>
                    <a:gd name="T6" fmla="*/ 15 w 21535"/>
                    <a:gd name="T7" fmla="*/ 5 h 21239"/>
                    <a:gd name="T8" fmla="*/ 22 w 21535"/>
                    <a:gd name="T9" fmla="*/ 5 h 21239"/>
                    <a:gd name="T10" fmla="*/ 28 w 21535"/>
                    <a:gd name="T11" fmla="*/ 4 h 21239"/>
                    <a:gd name="T12" fmla="*/ 33 w 21535"/>
                    <a:gd name="T13" fmla="*/ 2 h 21239"/>
                    <a:gd name="T14" fmla="*/ 36 w 21535"/>
                    <a:gd name="T15" fmla="*/ 0 h 21239"/>
                    <a:gd name="T16" fmla="*/ 36 w 21535"/>
                    <a:gd name="T17" fmla="*/ 2 h 21239"/>
                    <a:gd name="T18" fmla="*/ 35 w 21535"/>
                    <a:gd name="T19" fmla="*/ 5 h 21239"/>
                    <a:gd name="T20" fmla="*/ 32 w 21535"/>
                    <a:gd name="T21" fmla="*/ 8 h 21239"/>
                    <a:gd name="T22" fmla="*/ 30 w 21535"/>
                    <a:gd name="T23" fmla="*/ 9 h 21239"/>
                    <a:gd name="T24" fmla="*/ 26 w 21535"/>
                    <a:gd name="T25" fmla="*/ 11 h 21239"/>
                    <a:gd name="T26" fmla="*/ 21 w 21535"/>
                    <a:gd name="T27" fmla="*/ 12 h 21239"/>
                    <a:gd name="T28" fmla="*/ 16 w 21535"/>
                    <a:gd name="T29" fmla="*/ 12 h 21239"/>
                    <a:gd name="T30" fmla="*/ 11 w 21535"/>
                    <a:gd name="T31" fmla="*/ 11 h 21239"/>
                    <a:gd name="T32" fmla="*/ 6 w 21535"/>
                    <a:gd name="T33" fmla="*/ 10 h 21239"/>
                    <a:gd name="T34" fmla="*/ 3 w 21535"/>
                    <a:gd name="T35" fmla="*/ 7 h 21239"/>
                    <a:gd name="T36" fmla="*/ 1 w 21535"/>
                    <a:gd name="T37" fmla="*/ 4 h 21239"/>
                    <a:gd name="T38" fmla="*/ 0 w 21535"/>
                    <a:gd name="T39" fmla="*/ 2 h 21239"/>
                    <a:gd name="T40" fmla="*/ 1 w 21535"/>
                    <a:gd name="T41" fmla="*/ 2 h 21239"/>
                    <a:gd name="T42" fmla="*/ 1 w 21535"/>
                    <a:gd name="T43" fmla="*/ 2 h 2123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1535"/>
                    <a:gd name="T67" fmla="*/ 0 h 21239"/>
                    <a:gd name="T68" fmla="*/ 21535 w 21535"/>
                    <a:gd name="T69" fmla="*/ 21239 h 2123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1535" h="21239">
                      <a:moveTo>
                        <a:pt x="484" y="3789"/>
                      </a:moveTo>
                      <a:cubicBezTo>
                        <a:pt x="858" y="4321"/>
                        <a:pt x="1320" y="5234"/>
                        <a:pt x="2200" y="6071"/>
                      </a:cubicBezTo>
                      <a:cubicBezTo>
                        <a:pt x="3079" y="6907"/>
                        <a:pt x="4663" y="8200"/>
                        <a:pt x="5763" y="8809"/>
                      </a:cubicBezTo>
                      <a:cubicBezTo>
                        <a:pt x="6863" y="9417"/>
                        <a:pt x="7611" y="9683"/>
                        <a:pt x="8864" y="9721"/>
                      </a:cubicBezTo>
                      <a:cubicBezTo>
                        <a:pt x="10118" y="9759"/>
                        <a:pt x="12010" y="9531"/>
                        <a:pt x="13352" y="9037"/>
                      </a:cubicBezTo>
                      <a:cubicBezTo>
                        <a:pt x="14693" y="8543"/>
                        <a:pt x="15815" y="7744"/>
                        <a:pt x="16915" y="6717"/>
                      </a:cubicBezTo>
                      <a:cubicBezTo>
                        <a:pt x="18015" y="5690"/>
                        <a:pt x="19180" y="3979"/>
                        <a:pt x="19950" y="2876"/>
                      </a:cubicBezTo>
                      <a:cubicBezTo>
                        <a:pt x="20720" y="1773"/>
                        <a:pt x="21248" y="-242"/>
                        <a:pt x="21512" y="24"/>
                      </a:cubicBezTo>
                      <a:cubicBezTo>
                        <a:pt x="21402" y="176"/>
                        <a:pt x="21600" y="2952"/>
                        <a:pt x="21512" y="4435"/>
                      </a:cubicBezTo>
                      <a:cubicBezTo>
                        <a:pt x="21424" y="5919"/>
                        <a:pt x="21248" y="7516"/>
                        <a:pt x="20940" y="8999"/>
                      </a:cubicBezTo>
                      <a:cubicBezTo>
                        <a:pt x="20632" y="10482"/>
                        <a:pt x="20082" y="12117"/>
                        <a:pt x="19598" y="13334"/>
                      </a:cubicBezTo>
                      <a:cubicBezTo>
                        <a:pt x="19114" y="14551"/>
                        <a:pt x="18675" y="15426"/>
                        <a:pt x="18037" y="16414"/>
                      </a:cubicBezTo>
                      <a:cubicBezTo>
                        <a:pt x="17399" y="17403"/>
                        <a:pt x="16607" y="18430"/>
                        <a:pt x="15727" y="19190"/>
                      </a:cubicBezTo>
                      <a:cubicBezTo>
                        <a:pt x="14847" y="19951"/>
                        <a:pt x="13813" y="20597"/>
                        <a:pt x="12758" y="20902"/>
                      </a:cubicBezTo>
                      <a:cubicBezTo>
                        <a:pt x="11702" y="21206"/>
                        <a:pt x="10514" y="21358"/>
                        <a:pt x="9436" y="21130"/>
                      </a:cubicBezTo>
                      <a:cubicBezTo>
                        <a:pt x="8358" y="20902"/>
                        <a:pt x="7259" y="20331"/>
                        <a:pt x="6335" y="19609"/>
                      </a:cubicBezTo>
                      <a:cubicBezTo>
                        <a:pt x="5411" y="18886"/>
                        <a:pt x="4597" y="18012"/>
                        <a:pt x="3827" y="16871"/>
                      </a:cubicBezTo>
                      <a:cubicBezTo>
                        <a:pt x="3057" y="15730"/>
                        <a:pt x="2288" y="14247"/>
                        <a:pt x="1738" y="12764"/>
                      </a:cubicBezTo>
                      <a:cubicBezTo>
                        <a:pt x="1188" y="11281"/>
                        <a:pt x="748" y="9531"/>
                        <a:pt x="462" y="7896"/>
                      </a:cubicBezTo>
                      <a:cubicBezTo>
                        <a:pt x="176" y="6261"/>
                        <a:pt x="0" y="3523"/>
                        <a:pt x="0" y="2838"/>
                      </a:cubicBezTo>
                      <a:lnTo>
                        <a:pt x="484" y="3789"/>
                      </a:lnTo>
                      <a:close/>
                      <a:moveTo>
                        <a:pt x="484" y="3789"/>
                      </a:moveTo>
                    </a:path>
                  </a:pathLst>
                </a:custGeom>
                <a:solidFill>
                  <a:srgbClr val="FFFFFF">
                    <a:alpha val="4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57" name="AutoShape 49"/>
                <p:cNvSpPr>
                  <a:spLocks/>
                </p:cNvSpPr>
                <p:nvPr/>
              </p:nvSpPr>
              <p:spPr bwMode="auto">
                <a:xfrm flipH="1">
                  <a:off x="646" y="108"/>
                  <a:ext cx="216" cy="613"/>
                </a:xfrm>
                <a:custGeom>
                  <a:avLst/>
                  <a:gdLst>
                    <a:gd name="T0" fmla="*/ 1 w 21361"/>
                    <a:gd name="T1" fmla="*/ 16 h 21401"/>
                    <a:gd name="T2" fmla="*/ 0 w 21361"/>
                    <a:gd name="T3" fmla="*/ 13 h 21401"/>
                    <a:gd name="T4" fmla="*/ 0 w 21361"/>
                    <a:gd name="T5" fmla="*/ 9 h 21401"/>
                    <a:gd name="T6" fmla="*/ 0 w 21361"/>
                    <a:gd name="T7" fmla="*/ 5 h 21401"/>
                    <a:gd name="T8" fmla="*/ 1 w 21361"/>
                    <a:gd name="T9" fmla="*/ 2 h 21401"/>
                    <a:gd name="T10" fmla="*/ 1 w 21361"/>
                    <a:gd name="T11" fmla="*/ 0 h 21401"/>
                    <a:gd name="T12" fmla="*/ 2 w 21361"/>
                    <a:gd name="T13" fmla="*/ 4 h 21401"/>
                    <a:gd name="T14" fmla="*/ 2 w 21361"/>
                    <a:gd name="T15" fmla="*/ 8 h 21401"/>
                    <a:gd name="T16" fmla="*/ 2 w 21361"/>
                    <a:gd name="T17" fmla="*/ 13 h 21401"/>
                    <a:gd name="T18" fmla="*/ 2 w 21361"/>
                    <a:gd name="T19" fmla="*/ 16 h 21401"/>
                    <a:gd name="T20" fmla="*/ 1 w 21361"/>
                    <a:gd name="T21" fmla="*/ 18 h 21401"/>
                    <a:gd name="T22" fmla="*/ 1 w 21361"/>
                    <a:gd name="T23" fmla="*/ 16 h 21401"/>
                    <a:gd name="T24" fmla="*/ 1 w 21361"/>
                    <a:gd name="T25" fmla="*/ 16 h 2140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1361"/>
                    <a:gd name="T40" fmla="*/ 0 h 21401"/>
                    <a:gd name="T41" fmla="*/ 21361 w 21361"/>
                    <a:gd name="T42" fmla="*/ 21401 h 2140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1361" h="21401">
                      <a:moveTo>
                        <a:pt x="7120" y="19313"/>
                      </a:moveTo>
                      <a:cubicBezTo>
                        <a:pt x="5406" y="18346"/>
                        <a:pt x="3177" y="17047"/>
                        <a:pt x="1977" y="15567"/>
                      </a:cubicBezTo>
                      <a:cubicBezTo>
                        <a:pt x="777" y="14087"/>
                        <a:pt x="-80" y="12063"/>
                        <a:pt x="6" y="10492"/>
                      </a:cubicBezTo>
                      <a:cubicBezTo>
                        <a:pt x="91" y="8921"/>
                        <a:pt x="1120" y="7471"/>
                        <a:pt x="2491" y="6081"/>
                      </a:cubicBezTo>
                      <a:cubicBezTo>
                        <a:pt x="3863" y="4691"/>
                        <a:pt x="6520" y="3090"/>
                        <a:pt x="8491" y="2093"/>
                      </a:cubicBezTo>
                      <a:cubicBezTo>
                        <a:pt x="10463" y="1096"/>
                        <a:pt x="13891" y="-112"/>
                        <a:pt x="14149" y="9"/>
                      </a:cubicBezTo>
                      <a:cubicBezTo>
                        <a:pt x="16891" y="1610"/>
                        <a:pt x="18091" y="3513"/>
                        <a:pt x="19206" y="5054"/>
                      </a:cubicBezTo>
                      <a:cubicBezTo>
                        <a:pt x="20406" y="6715"/>
                        <a:pt x="21006" y="8347"/>
                        <a:pt x="21263" y="10069"/>
                      </a:cubicBezTo>
                      <a:cubicBezTo>
                        <a:pt x="21520" y="11791"/>
                        <a:pt x="21263" y="13905"/>
                        <a:pt x="20577" y="15416"/>
                      </a:cubicBezTo>
                      <a:cubicBezTo>
                        <a:pt x="19891" y="16926"/>
                        <a:pt x="18434" y="18105"/>
                        <a:pt x="16977" y="19101"/>
                      </a:cubicBezTo>
                      <a:cubicBezTo>
                        <a:pt x="15520" y="20098"/>
                        <a:pt x="12091" y="21488"/>
                        <a:pt x="12091" y="21397"/>
                      </a:cubicBezTo>
                      <a:cubicBezTo>
                        <a:pt x="12091" y="21367"/>
                        <a:pt x="8834" y="20280"/>
                        <a:pt x="7120" y="19313"/>
                      </a:cubicBezTo>
                      <a:close/>
                      <a:moveTo>
                        <a:pt x="7120" y="19313"/>
                      </a:moveTo>
                    </a:path>
                  </a:pathLst>
                </a:custGeom>
                <a:solidFill>
                  <a:srgbClr val="FFFFFF"/>
                </a:solidFill>
                <a:ln w="381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58" name="AutoShape 50"/>
                <p:cNvSpPr>
                  <a:spLocks/>
                </p:cNvSpPr>
                <p:nvPr/>
              </p:nvSpPr>
              <p:spPr bwMode="auto">
                <a:xfrm>
                  <a:off x="625" y="105"/>
                  <a:ext cx="97" cy="622"/>
                </a:xfrm>
                <a:custGeom>
                  <a:avLst/>
                  <a:gdLst>
                    <a:gd name="T0" fmla="*/ 0 w 21248"/>
                    <a:gd name="T1" fmla="*/ 16 h 21318"/>
                    <a:gd name="T2" fmla="*/ 0 w 21248"/>
                    <a:gd name="T3" fmla="*/ 14 h 21318"/>
                    <a:gd name="T4" fmla="*/ 0 w 21248"/>
                    <a:gd name="T5" fmla="*/ 11 h 21318"/>
                    <a:gd name="T6" fmla="*/ 0 w 21248"/>
                    <a:gd name="T7" fmla="*/ 7 h 21318"/>
                    <a:gd name="T8" fmla="*/ 0 w 21248"/>
                    <a:gd name="T9" fmla="*/ 3 h 21318"/>
                    <a:gd name="T10" fmla="*/ 0 w 21248"/>
                    <a:gd name="T11" fmla="*/ 0 h 21318"/>
                    <a:gd name="T12" fmla="*/ 0 w 21248"/>
                    <a:gd name="T13" fmla="*/ 4 h 21318"/>
                    <a:gd name="T14" fmla="*/ 0 w 21248"/>
                    <a:gd name="T15" fmla="*/ 8 h 21318"/>
                    <a:gd name="T16" fmla="*/ 0 w 21248"/>
                    <a:gd name="T17" fmla="*/ 13 h 21318"/>
                    <a:gd name="T18" fmla="*/ 0 w 21248"/>
                    <a:gd name="T19" fmla="*/ 16 h 21318"/>
                    <a:gd name="T20" fmla="*/ 0 w 21248"/>
                    <a:gd name="T21" fmla="*/ 18 h 21318"/>
                    <a:gd name="T22" fmla="*/ 0 w 21248"/>
                    <a:gd name="T23" fmla="*/ 16 h 21318"/>
                    <a:gd name="T24" fmla="*/ 0 w 21248"/>
                    <a:gd name="T25" fmla="*/ 16 h 2131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1248"/>
                    <a:gd name="T40" fmla="*/ 0 h 21318"/>
                    <a:gd name="T41" fmla="*/ 21248 w 21248"/>
                    <a:gd name="T42" fmla="*/ 21318 h 2131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1248" h="21318">
                      <a:moveTo>
                        <a:pt x="16701" y="18255"/>
                      </a:moveTo>
                      <a:cubicBezTo>
                        <a:pt x="15943" y="17395"/>
                        <a:pt x="15943" y="16801"/>
                        <a:pt x="15564" y="15852"/>
                      </a:cubicBezTo>
                      <a:cubicBezTo>
                        <a:pt x="15185" y="14903"/>
                        <a:pt x="14427" y="13686"/>
                        <a:pt x="14427" y="12470"/>
                      </a:cubicBezTo>
                      <a:cubicBezTo>
                        <a:pt x="14427" y="11253"/>
                        <a:pt x="14806" y="9888"/>
                        <a:pt x="14995" y="8464"/>
                      </a:cubicBezTo>
                      <a:cubicBezTo>
                        <a:pt x="15185" y="7040"/>
                        <a:pt x="15374" y="5319"/>
                        <a:pt x="15564" y="3925"/>
                      </a:cubicBezTo>
                      <a:cubicBezTo>
                        <a:pt x="15753" y="2530"/>
                        <a:pt x="17648" y="-170"/>
                        <a:pt x="15943" y="8"/>
                      </a:cubicBezTo>
                      <a:cubicBezTo>
                        <a:pt x="9880" y="1581"/>
                        <a:pt x="7227" y="3450"/>
                        <a:pt x="4764" y="4963"/>
                      </a:cubicBezTo>
                      <a:cubicBezTo>
                        <a:pt x="2111" y="6595"/>
                        <a:pt x="785" y="8197"/>
                        <a:pt x="216" y="9888"/>
                      </a:cubicBezTo>
                      <a:cubicBezTo>
                        <a:pt x="-352" y="11579"/>
                        <a:pt x="216" y="13627"/>
                        <a:pt x="1732" y="15140"/>
                      </a:cubicBezTo>
                      <a:cubicBezTo>
                        <a:pt x="3248" y="16653"/>
                        <a:pt x="6280" y="17870"/>
                        <a:pt x="9501" y="18908"/>
                      </a:cubicBezTo>
                      <a:cubicBezTo>
                        <a:pt x="12722" y="19946"/>
                        <a:pt x="20111" y="21430"/>
                        <a:pt x="21248" y="21311"/>
                      </a:cubicBezTo>
                      <a:cubicBezTo>
                        <a:pt x="21248" y="21282"/>
                        <a:pt x="17648" y="18878"/>
                        <a:pt x="16701" y="18255"/>
                      </a:cubicBezTo>
                      <a:close/>
                      <a:moveTo>
                        <a:pt x="16701" y="18255"/>
                      </a:moveTo>
                    </a:path>
                  </a:pathLst>
                </a:custGeom>
                <a:solidFill>
                  <a:srgbClr val="009999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59" name="AutoShape 51"/>
                <p:cNvSpPr>
                  <a:spLocks/>
                </p:cNvSpPr>
                <p:nvPr/>
              </p:nvSpPr>
              <p:spPr bwMode="auto">
                <a:xfrm>
                  <a:off x="12" y="435"/>
                  <a:ext cx="684" cy="154"/>
                </a:xfrm>
                <a:custGeom>
                  <a:avLst/>
                  <a:gdLst>
                    <a:gd name="T0" fmla="*/ 0 w 21600"/>
                    <a:gd name="T1" fmla="*/ 0 h 21488"/>
                    <a:gd name="T2" fmla="*/ 3 w 21600"/>
                    <a:gd name="T3" fmla="*/ 1 h 21488"/>
                    <a:gd name="T4" fmla="*/ 7 w 21600"/>
                    <a:gd name="T5" fmla="*/ 1 h 21488"/>
                    <a:gd name="T6" fmla="*/ 11 w 21600"/>
                    <a:gd name="T7" fmla="*/ 1 h 21488"/>
                    <a:gd name="T8" fmla="*/ 17 w 21600"/>
                    <a:gd name="T9" fmla="*/ 1 h 21488"/>
                    <a:gd name="T10" fmla="*/ 20 w 21600"/>
                    <a:gd name="T11" fmla="*/ 1 h 21488"/>
                    <a:gd name="T12" fmla="*/ 21 w 21600"/>
                    <a:gd name="T13" fmla="*/ 0 h 21488"/>
                    <a:gd name="T14" fmla="*/ 22 w 21600"/>
                    <a:gd name="T15" fmla="*/ 0 h 2148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600"/>
                    <a:gd name="T25" fmla="*/ 0 h 21488"/>
                    <a:gd name="T26" fmla="*/ 21600 w 21600"/>
                    <a:gd name="T27" fmla="*/ 21488 h 2148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488">
                      <a:moveTo>
                        <a:pt x="0" y="0"/>
                      </a:moveTo>
                      <a:cubicBezTo>
                        <a:pt x="465" y="1689"/>
                        <a:pt x="1558" y="6758"/>
                        <a:pt x="2762" y="9895"/>
                      </a:cubicBezTo>
                      <a:cubicBezTo>
                        <a:pt x="3965" y="13032"/>
                        <a:pt x="5824" y="16653"/>
                        <a:pt x="7191" y="18583"/>
                      </a:cubicBezTo>
                      <a:cubicBezTo>
                        <a:pt x="8558" y="20514"/>
                        <a:pt x="9488" y="21359"/>
                        <a:pt x="11046" y="21479"/>
                      </a:cubicBezTo>
                      <a:cubicBezTo>
                        <a:pt x="12605" y="21600"/>
                        <a:pt x="15202" y="20393"/>
                        <a:pt x="16624" y="19307"/>
                      </a:cubicBezTo>
                      <a:cubicBezTo>
                        <a:pt x="18046" y="18221"/>
                        <a:pt x="18784" y="16894"/>
                        <a:pt x="19522" y="14842"/>
                      </a:cubicBezTo>
                      <a:cubicBezTo>
                        <a:pt x="20260" y="12791"/>
                        <a:pt x="20643" y="8809"/>
                        <a:pt x="20998" y="7240"/>
                      </a:cubicBezTo>
                      <a:cubicBezTo>
                        <a:pt x="21354" y="5672"/>
                        <a:pt x="21463" y="5551"/>
                        <a:pt x="21600" y="5068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604210" name="Line 52"/>
              <p:cNvSpPr>
                <a:spLocks noChangeShapeType="1"/>
              </p:cNvSpPr>
              <p:nvPr/>
            </p:nvSpPr>
            <p:spPr bwMode="auto">
              <a:xfrm flipH="1">
                <a:off x="2299" y="2846"/>
                <a:ext cx="178" cy="239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11" name="Line 53"/>
              <p:cNvSpPr>
                <a:spLocks noChangeShapeType="1"/>
              </p:cNvSpPr>
              <p:nvPr/>
            </p:nvSpPr>
            <p:spPr bwMode="auto">
              <a:xfrm>
                <a:off x="2291" y="3120"/>
                <a:ext cx="993" cy="1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12" name="Line 54"/>
              <p:cNvSpPr>
                <a:spLocks noChangeShapeType="1"/>
              </p:cNvSpPr>
              <p:nvPr/>
            </p:nvSpPr>
            <p:spPr bwMode="auto">
              <a:xfrm>
                <a:off x="2218" y="3391"/>
                <a:ext cx="997" cy="3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13" name="Line 55"/>
              <p:cNvSpPr>
                <a:spLocks noChangeShapeType="1"/>
              </p:cNvSpPr>
              <p:nvPr/>
            </p:nvSpPr>
            <p:spPr bwMode="auto">
              <a:xfrm>
                <a:off x="2278" y="3256"/>
                <a:ext cx="1052" cy="2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14" name="Line 56"/>
              <p:cNvSpPr>
                <a:spLocks noChangeShapeType="1"/>
              </p:cNvSpPr>
              <p:nvPr/>
            </p:nvSpPr>
            <p:spPr bwMode="auto">
              <a:xfrm flipH="1">
                <a:off x="2161" y="3111"/>
                <a:ext cx="336" cy="454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15" name="Line 57"/>
              <p:cNvSpPr>
                <a:spLocks noChangeShapeType="1"/>
              </p:cNvSpPr>
              <p:nvPr/>
            </p:nvSpPr>
            <p:spPr bwMode="auto">
              <a:xfrm flipH="1">
                <a:off x="1943" y="3417"/>
                <a:ext cx="111" cy="148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16" name="Line 58"/>
              <p:cNvSpPr>
                <a:spLocks noChangeShapeType="1"/>
              </p:cNvSpPr>
              <p:nvPr/>
            </p:nvSpPr>
            <p:spPr bwMode="auto">
              <a:xfrm flipH="1">
                <a:off x="1720" y="3383"/>
                <a:ext cx="131" cy="179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17" name="Line 59"/>
              <p:cNvSpPr>
                <a:spLocks noChangeShapeType="1"/>
              </p:cNvSpPr>
              <p:nvPr/>
            </p:nvSpPr>
            <p:spPr bwMode="auto">
              <a:xfrm>
                <a:off x="1519" y="3564"/>
                <a:ext cx="1568" cy="3"/>
              </a:xfrm>
              <a:prstGeom prst="line">
                <a:avLst/>
              </a:prstGeom>
              <a:noFill/>
              <a:ln w="254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18" name="AutoShape 60"/>
              <p:cNvSpPr>
                <a:spLocks/>
              </p:cNvSpPr>
              <p:nvPr/>
            </p:nvSpPr>
            <p:spPr bwMode="auto">
              <a:xfrm>
                <a:off x="1752" y="3420"/>
                <a:ext cx="282" cy="220"/>
              </a:xfrm>
              <a:custGeom>
                <a:avLst/>
                <a:gdLst>
                  <a:gd name="T0" fmla="*/ 2 w 21600"/>
                  <a:gd name="T1" fmla="*/ 0 h 21600"/>
                  <a:gd name="T2" fmla="*/ 1 w 21600"/>
                  <a:gd name="T3" fmla="*/ 1 h 21600"/>
                  <a:gd name="T4" fmla="*/ 0 w 21600"/>
                  <a:gd name="T5" fmla="*/ 1 h 21600"/>
                  <a:gd name="T6" fmla="*/ 1 w 21600"/>
                  <a:gd name="T7" fmla="*/ 2 h 21600"/>
                  <a:gd name="T8" fmla="*/ 3 w 21600"/>
                  <a:gd name="T9" fmla="*/ 1 h 21600"/>
                  <a:gd name="T10" fmla="*/ 2 w 21600"/>
                  <a:gd name="T11" fmla="*/ 1 h 21600"/>
                  <a:gd name="T12" fmla="*/ 4 w 21600"/>
                  <a:gd name="T13" fmla="*/ 0 h 21600"/>
                  <a:gd name="T14" fmla="*/ 2 w 21600"/>
                  <a:gd name="T15" fmla="*/ 0 h 21600"/>
                  <a:gd name="T16" fmla="*/ 2 w 21600"/>
                  <a:gd name="T17" fmla="*/ 0 h 216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600"/>
                  <a:gd name="T28" fmla="*/ 0 h 21600"/>
                  <a:gd name="T29" fmla="*/ 21600 w 21600"/>
                  <a:gd name="T30" fmla="*/ 21600 h 216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600" h="21600">
                    <a:moveTo>
                      <a:pt x="12900" y="0"/>
                    </a:moveTo>
                    <a:lnTo>
                      <a:pt x="5310" y="13161"/>
                    </a:lnTo>
                    <a:lnTo>
                      <a:pt x="0" y="13161"/>
                    </a:lnTo>
                    <a:lnTo>
                      <a:pt x="5040" y="21600"/>
                    </a:lnTo>
                    <a:lnTo>
                      <a:pt x="18930" y="13161"/>
                    </a:lnTo>
                    <a:lnTo>
                      <a:pt x="13950" y="13266"/>
                    </a:lnTo>
                    <a:lnTo>
                      <a:pt x="21600" y="0"/>
                    </a:lnTo>
                    <a:lnTo>
                      <a:pt x="12900" y="0"/>
                    </a:lnTo>
                    <a:close/>
                    <a:moveTo>
                      <a:pt x="12900" y="0"/>
                    </a:moveTo>
                  </a:path>
                </a:pathLst>
              </a:custGeom>
              <a:solidFill>
                <a:srgbClr val="BBE0E3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604219" name="Group 61"/>
              <p:cNvGrpSpPr>
                <a:grpSpLocks/>
              </p:cNvGrpSpPr>
              <p:nvPr/>
            </p:nvGrpSpPr>
            <p:grpSpPr bwMode="auto">
              <a:xfrm>
                <a:off x="2304" y="2544"/>
                <a:ext cx="864" cy="386"/>
                <a:chOff x="0" y="0"/>
                <a:chExt cx="1014" cy="294"/>
              </a:xfrm>
            </p:grpSpPr>
            <p:sp>
              <p:nvSpPr>
                <p:cNvPr id="604241" name="Line 6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545" y="56"/>
                  <a:ext cx="61" cy="88"/>
                </a:xfrm>
                <a:prstGeom prst="line">
                  <a:avLst/>
                </a:prstGeom>
                <a:noFill/>
                <a:ln w="12700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42" name="Line 6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56" y="0"/>
                  <a:ext cx="159" cy="133"/>
                </a:xfrm>
                <a:prstGeom prst="line">
                  <a:avLst/>
                </a:prstGeom>
                <a:noFill/>
                <a:ln w="12700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43" name="Line 64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26" y="145"/>
                  <a:ext cx="250" cy="65"/>
                </a:xfrm>
                <a:prstGeom prst="line">
                  <a:avLst/>
                </a:prstGeom>
                <a:noFill/>
                <a:ln w="12700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44" name="Line 65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726" y="249"/>
                  <a:ext cx="288" cy="18"/>
                </a:xfrm>
                <a:prstGeom prst="line">
                  <a:avLst/>
                </a:prstGeom>
                <a:noFill/>
                <a:ln w="12700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45" name="Line 66"/>
                <p:cNvSpPr>
                  <a:spLocks noChangeShapeType="1"/>
                </p:cNvSpPr>
                <p:nvPr/>
              </p:nvSpPr>
              <p:spPr bwMode="auto">
                <a:xfrm rot="10800000">
                  <a:off x="100" y="23"/>
                  <a:ext cx="258" cy="107"/>
                </a:xfrm>
                <a:prstGeom prst="line">
                  <a:avLst/>
                </a:prstGeom>
                <a:noFill/>
                <a:ln w="12700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46" name="Line 67"/>
                <p:cNvSpPr>
                  <a:spLocks noChangeShapeType="1"/>
                </p:cNvSpPr>
                <p:nvPr/>
              </p:nvSpPr>
              <p:spPr bwMode="auto">
                <a:xfrm rot="10800000">
                  <a:off x="19" y="155"/>
                  <a:ext cx="280" cy="66"/>
                </a:xfrm>
                <a:prstGeom prst="line">
                  <a:avLst/>
                </a:prstGeom>
                <a:noFill/>
                <a:ln w="12700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47" name="Line 68"/>
                <p:cNvSpPr>
                  <a:spLocks noChangeShapeType="1"/>
                </p:cNvSpPr>
                <p:nvPr/>
              </p:nvSpPr>
              <p:spPr bwMode="auto">
                <a:xfrm rot="10800000">
                  <a:off x="0" y="289"/>
                  <a:ext cx="249" cy="5"/>
                </a:xfrm>
                <a:prstGeom prst="line">
                  <a:avLst/>
                </a:prstGeom>
                <a:noFill/>
                <a:ln w="12700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48" name="Line 69"/>
                <p:cNvSpPr>
                  <a:spLocks noChangeShapeType="1"/>
                </p:cNvSpPr>
                <p:nvPr/>
              </p:nvSpPr>
              <p:spPr bwMode="auto">
                <a:xfrm rot="10800000">
                  <a:off x="229" y="245"/>
                  <a:ext cx="179" cy="18"/>
                </a:xfrm>
                <a:prstGeom prst="line">
                  <a:avLst/>
                </a:prstGeom>
                <a:noFill/>
                <a:ln w="12700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49" name="Line 70"/>
                <p:cNvSpPr>
                  <a:spLocks noChangeShapeType="1"/>
                </p:cNvSpPr>
                <p:nvPr/>
              </p:nvSpPr>
              <p:spPr bwMode="auto">
                <a:xfrm rot="10800000">
                  <a:off x="249" y="136"/>
                  <a:ext cx="159" cy="47"/>
                </a:xfrm>
                <a:prstGeom prst="line">
                  <a:avLst/>
                </a:prstGeom>
                <a:noFill/>
                <a:ln w="12700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50" name="Line 71"/>
                <p:cNvSpPr>
                  <a:spLocks noChangeShapeType="1"/>
                </p:cNvSpPr>
                <p:nvPr/>
              </p:nvSpPr>
              <p:spPr bwMode="auto">
                <a:xfrm rot="10800000">
                  <a:off x="408" y="76"/>
                  <a:ext cx="59" cy="68"/>
                </a:xfrm>
                <a:prstGeom prst="line">
                  <a:avLst/>
                </a:prstGeom>
                <a:noFill/>
                <a:ln w="12700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51" name="Line 7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606" y="130"/>
                  <a:ext cx="109" cy="38"/>
                </a:xfrm>
                <a:prstGeom prst="line">
                  <a:avLst/>
                </a:prstGeom>
                <a:noFill/>
                <a:ln w="12700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52" name="Line 7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597" y="222"/>
                  <a:ext cx="179" cy="11"/>
                </a:xfrm>
                <a:prstGeom prst="line">
                  <a:avLst/>
                </a:prstGeom>
                <a:noFill/>
                <a:ln w="12700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53" name="Line 74"/>
                <p:cNvSpPr>
                  <a:spLocks noChangeShapeType="1"/>
                </p:cNvSpPr>
                <p:nvPr/>
              </p:nvSpPr>
              <p:spPr bwMode="auto">
                <a:xfrm rot="10800000">
                  <a:off x="379" y="202"/>
                  <a:ext cx="100" cy="31"/>
                </a:xfrm>
                <a:prstGeom prst="line">
                  <a:avLst/>
                </a:prstGeom>
                <a:noFill/>
                <a:ln w="12700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604220" name="Group 75"/>
              <p:cNvGrpSpPr>
                <a:grpSpLocks/>
              </p:cNvGrpSpPr>
              <p:nvPr/>
            </p:nvGrpSpPr>
            <p:grpSpPr bwMode="auto">
              <a:xfrm>
                <a:off x="2304" y="3009"/>
                <a:ext cx="816" cy="351"/>
                <a:chOff x="0" y="0"/>
                <a:chExt cx="975" cy="295"/>
              </a:xfrm>
            </p:grpSpPr>
            <p:sp>
              <p:nvSpPr>
                <p:cNvPr id="60422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360" y="116"/>
                  <a:ext cx="66" cy="117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29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159" y="160"/>
                  <a:ext cx="159" cy="135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30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0" y="84"/>
                  <a:ext cx="248" cy="66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31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60" y="26"/>
                  <a:ext cx="189" cy="14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32" name="Line 80"/>
                <p:cNvSpPr>
                  <a:spLocks noChangeShapeType="1"/>
                </p:cNvSpPr>
                <p:nvPr/>
              </p:nvSpPr>
              <p:spPr bwMode="auto">
                <a:xfrm>
                  <a:off x="618" y="165"/>
                  <a:ext cx="258" cy="108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33" name="Line 81"/>
                <p:cNvSpPr>
                  <a:spLocks noChangeShapeType="1"/>
                </p:cNvSpPr>
                <p:nvPr/>
              </p:nvSpPr>
              <p:spPr bwMode="auto">
                <a:xfrm>
                  <a:off x="676" y="73"/>
                  <a:ext cx="280" cy="66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34" name="Line 82"/>
                <p:cNvSpPr>
                  <a:spLocks noChangeShapeType="1"/>
                </p:cNvSpPr>
                <p:nvPr/>
              </p:nvSpPr>
              <p:spPr bwMode="auto">
                <a:xfrm>
                  <a:off x="727" y="0"/>
                  <a:ext cx="248" cy="4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35" name="Line 83"/>
                <p:cNvSpPr>
                  <a:spLocks noChangeShapeType="1"/>
                </p:cNvSpPr>
                <p:nvPr/>
              </p:nvSpPr>
              <p:spPr bwMode="auto">
                <a:xfrm>
                  <a:off x="568" y="31"/>
                  <a:ext cx="179" cy="18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36" name="Line 84"/>
                <p:cNvSpPr>
                  <a:spLocks noChangeShapeType="1"/>
                </p:cNvSpPr>
                <p:nvPr/>
              </p:nvSpPr>
              <p:spPr bwMode="auto">
                <a:xfrm>
                  <a:off x="568" y="112"/>
                  <a:ext cx="159" cy="46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37" name="Line 85"/>
                <p:cNvSpPr>
                  <a:spLocks noChangeShapeType="1"/>
                </p:cNvSpPr>
                <p:nvPr/>
              </p:nvSpPr>
              <p:spPr bwMode="auto">
                <a:xfrm>
                  <a:off x="509" y="149"/>
                  <a:ext cx="59" cy="69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38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259" y="127"/>
                  <a:ext cx="109" cy="38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39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200" y="60"/>
                  <a:ext cx="179" cy="12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4240" name="Line 88"/>
                <p:cNvSpPr>
                  <a:spLocks noChangeShapeType="1"/>
                </p:cNvSpPr>
                <p:nvPr/>
              </p:nvSpPr>
              <p:spPr bwMode="auto">
                <a:xfrm>
                  <a:off x="495" y="61"/>
                  <a:ext cx="100" cy="30"/>
                </a:xfrm>
                <a:prstGeom prst="line">
                  <a:avLst/>
                </a:prstGeom>
                <a:noFill/>
                <a:ln w="12700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604221" name="Line 89"/>
              <p:cNvSpPr>
                <a:spLocks noChangeShapeType="1"/>
              </p:cNvSpPr>
              <p:nvPr/>
            </p:nvSpPr>
            <p:spPr bwMode="auto">
              <a:xfrm>
                <a:off x="1617" y="3393"/>
                <a:ext cx="260" cy="1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22" name="Line 90"/>
              <p:cNvSpPr>
                <a:spLocks noChangeShapeType="1"/>
              </p:cNvSpPr>
              <p:nvPr/>
            </p:nvSpPr>
            <p:spPr bwMode="auto">
              <a:xfrm>
                <a:off x="3631" y="2570"/>
                <a:ext cx="196" cy="1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23" name="Line 91"/>
              <p:cNvSpPr>
                <a:spLocks noChangeShapeType="1"/>
              </p:cNvSpPr>
              <p:nvPr/>
            </p:nvSpPr>
            <p:spPr bwMode="auto">
              <a:xfrm flipH="1">
                <a:off x="3715" y="2292"/>
                <a:ext cx="80" cy="110"/>
              </a:xfrm>
              <a:prstGeom prst="line">
                <a:avLst/>
              </a:prstGeom>
              <a:noFill/>
              <a:ln w="12700">
                <a:solidFill>
                  <a:srgbClr val="99CC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24" name="AutoShape 92"/>
              <p:cNvSpPr>
                <a:spLocks noChangeAspect="1" noChangeArrowheads="1"/>
              </p:cNvSpPr>
              <p:nvPr/>
            </p:nvSpPr>
            <p:spPr bwMode="auto">
              <a:xfrm>
                <a:off x="2640" y="2688"/>
                <a:ext cx="144" cy="144"/>
              </a:xfrm>
              <a:prstGeom prst="plus">
                <a:avLst>
                  <a:gd name="adj" fmla="val 34722"/>
                </a:avLst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25" name="Rectangle 93"/>
              <p:cNvSpPr>
                <a:spLocks noChangeArrowheads="1"/>
              </p:cNvSpPr>
              <p:nvPr/>
            </p:nvSpPr>
            <p:spPr bwMode="auto">
              <a:xfrm>
                <a:off x="2640" y="3072"/>
                <a:ext cx="144" cy="48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26" name="AutoShape 94"/>
              <p:cNvSpPr>
                <a:spLocks noChangeArrowheads="1"/>
              </p:cNvSpPr>
              <p:nvPr/>
            </p:nvSpPr>
            <p:spPr bwMode="auto">
              <a:xfrm>
                <a:off x="2676" y="2150"/>
                <a:ext cx="96" cy="336"/>
              </a:xfrm>
              <a:prstGeom prst="upArrow">
                <a:avLst>
                  <a:gd name="adj1" fmla="val 50000"/>
                  <a:gd name="adj2" fmla="val 8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4227" name="Text Box 95"/>
              <p:cNvSpPr txBox="1">
                <a:spLocks noChangeArrowheads="1"/>
              </p:cNvSpPr>
              <p:nvPr/>
            </p:nvSpPr>
            <p:spPr bwMode="auto">
              <a:xfrm>
                <a:off x="2208" y="2111"/>
                <a:ext cx="583" cy="265"/>
              </a:xfrm>
              <a:prstGeom prst="rect">
                <a:avLst/>
              </a:prstGeom>
              <a:solidFill>
                <a:srgbClr val="FFFFCC">
                  <a:alpha val="34901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i="1">
                    <a:solidFill>
                      <a:srgbClr val="2A7E50"/>
                    </a:solidFill>
                  </a:rPr>
                  <a:t>L</a:t>
                </a:r>
                <a:r>
                  <a:rPr lang="en-US" sz="1400">
                    <a:solidFill>
                      <a:srgbClr val="2A7E50"/>
                    </a:solidFill>
                  </a:rPr>
                  <a:t> or </a:t>
                </a:r>
                <a:r>
                  <a:rPr lang="en-US" sz="1400" b="1" i="1">
                    <a:solidFill>
                      <a:srgbClr val="2A7E50"/>
                    </a:solidFill>
                  </a:rPr>
                  <a:t>B</a:t>
                </a:r>
              </a:p>
            </p:txBody>
          </p:sp>
        </p:grpSp>
        <p:sp>
          <p:nvSpPr>
            <p:cNvPr id="604182" name="Text Box 92"/>
            <p:cNvSpPr txBox="1">
              <a:spLocks noChangeArrowheads="1"/>
            </p:cNvSpPr>
            <p:nvPr/>
          </p:nvSpPr>
          <p:spPr bwMode="auto">
            <a:xfrm>
              <a:off x="5571" y="1134"/>
              <a:ext cx="322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b="1" dirty="0">
                  <a:solidFill>
                    <a:srgbClr val="000000"/>
                  </a:solidFill>
                </a:rPr>
                <a:t>+</a:t>
              </a:r>
              <a:endParaRPr lang="en-US" sz="4800" dirty="0">
                <a:solidFill>
                  <a:srgbClr val="000000"/>
                </a:solidFill>
              </a:endParaRPr>
            </a:p>
          </p:txBody>
        </p:sp>
        <p:sp>
          <p:nvSpPr>
            <p:cNvPr id="604183" name="Text Box 93"/>
            <p:cNvSpPr txBox="1">
              <a:spLocks noChangeArrowheads="1"/>
            </p:cNvSpPr>
            <p:nvPr/>
          </p:nvSpPr>
          <p:spPr bwMode="auto">
            <a:xfrm>
              <a:off x="3597" y="1737"/>
              <a:ext cx="189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dirty="0">
                  <a:solidFill>
                    <a:srgbClr val="660066"/>
                  </a:solidFill>
                  <a:latin typeface="Calibri"/>
                  <a:cs typeface="Calibri"/>
                </a:rPr>
                <a:t>External (QED) magnetic field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dirty="0">
                  <a:solidFill>
                    <a:srgbClr val="660066"/>
                  </a:solidFill>
                  <a:latin typeface="Calibri"/>
                  <a:cs typeface="Calibri"/>
                </a:rPr>
                <a:t>- As strong as 10</a:t>
              </a:r>
              <a:r>
                <a:rPr lang="en-US" sz="1800" b="1" baseline="30000" dirty="0">
                  <a:solidFill>
                    <a:srgbClr val="660066"/>
                  </a:solidFill>
                  <a:latin typeface="Calibri"/>
                  <a:cs typeface="Calibri"/>
                </a:rPr>
                <a:t>18</a:t>
              </a:r>
              <a:r>
                <a:rPr lang="en-US" sz="1800" b="1" dirty="0">
                  <a:solidFill>
                    <a:srgbClr val="660066"/>
                  </a:solidFill>
                  <a:latin typeface="Calibri"/>
                  <a:cs typeface="Calibri"/>
                </a:rPr>
                <a:t> Gauss !</a:t>
              </a:r>
            </a:p>
          </p:txBody>
        </p:sp>
      </p:grpSp>
      <p:grpSp>
        <p:nvGrpSpPr>
          <p:cNvPr id="10" name="Group 94"/>
          <p:cNvGrpSpPr>
            <a:grpSpLocks/>
          </p:cNvGrpSpPr>
          <p:nvPr/>
        </p:nvGrpSpPr>
        <p:grpSpPr bwMode="auto">
          <a:xfrm>
            <a:off x="2680922" y="4162427"/>
            <a:ext cx="4575175" cy="2695576"/>
            <a:chOff x="38" y="2496"/>
            <a:chExt cx="2882" cy="1698"/>
          </a:xfrm>
        </p:grpSpPr>
        <p:sp>
          <p:nvSpPr>
            <p:cNvPr id="604177" name="Text Box 95"/>
            <p:cNvSpPr txBox="1">
              <a:spLocks noChangeArrowheads="1"/>
            </p:cNvSpPr>
            <p:nvPr/>
          </p:nvSpPr>
          <p:spPr bwMode="auto">
            <a:xfrm>
              <a:off x="1300" y="3963"/>
              <a:ext cx="16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dirty="0">
                  <a:solidFill>
                    <a:srgbClr val="000000"/>
                  </a:solidFill>
                </a:rPr>
                <a:t>Chiral magnetic effect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604178" name="Group 96"/>
            <p:cNvGrpSpPr>
              <a:grpSpLocks/>
            </p:cNvGrpSpPr>
            <p:nvPr/>
          </p:nvGrpSpPr>
          <p:grpSpPr bwMode="auto">
            <a:xfrm>
              <a:off x="38" y="2496"/>
              <a:ext cx="2822" cy="1508"/>
              <a:chOff x="38" y="2496"/>
              <a:chExt cx="2822" cy="1508"/>
            </a:xfrm>
          </p:grpSpPr>
          <p:pic>
            <p:nvPicPr>
              <p:cNvPr id="604179" name="Picture 97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2496"/>
                <a:ext cx="2668" cy="1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4180" name="Text Box 98"/>
              <p:cNvSpPr txBox="1">
                <a:spLocks noChangeArrowheads="1"/>
              </p:cNvSpPr>
              <p:nvPr/>
            </p:nvSpPr>
            <p:spPr bwMode="auto">
              <a:xfrm>
                <a:off x="38" y="3198"/>
                <a:ext cx="201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b="1">
                    <a:solidFill>
                      <a:srgbClr val="000000"/>
                    </a:solidFill>
                  </a:rPr>
                  <a:t>=</a:t>
                </a:r>
              </a:p>
            </p:txBody>
          </p:sp>
        </p:grpSp>
      </p:grpSp>
      <p:sp>
        <p:nvSpPr>
          <p:cNvPr id="604169" name="TextBox 14"/>
          <p:cNvSpPr txBox="1">
            <a:spLocks noChangeArrowheads="1"/>
          </p:cNvSpPr>
          <p:nvPr/>
        </p:nvSpPr>
        <p:spPr bwMode="auto">
          <a:xfrm>
            <a:off x="7829551" y="935286"/>
            <a:ext cx="2886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8000"/>
                </a:solidFill>
                <a:latin typeface="Calibri" charset="0"/>
                <a:cs typeface="Calibri" charset="0"/>
              </a:rPr>
              <a:t>Kharzeev,McLerran,Warringa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  <a:cs typeface="Calibri" charset="0"/>
              </a:rPr>
              <a:t> (2007</a:t>
            </a:r>
            <a:r>
              <a:rPr lang="en-US" sz="1400" b="1" dirty="0">
                <a:solidFill>
                  <a:srgbClr val="008000"/>
                </a:solidFill>
              </a:rPr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06438" y="1369119"/>
            <a:ext cx="7105263" cy="2820503"/>
            <a:chOff x="-280216" y="1151423"/>
            <a:chExt cx="7105263" cy="2820503"/>
          </a:xfrm>
        </p:grpSpPr>
        <p:grpSp>
          <p:nvGrpSpPr>
            <p:cNvPr id="14" name="Group 104"/>
            <p:cNvGrpSpPr>
              <a:grpSpLocks/>
            </p:cNvGrpSpPr>
            <p:nvPr/>
          </p:nvGrpSpPr>
          <p:grpSpPr bwMode="auto">
            <a:xfrm>
              <a:off x="-280216" y="1336675"/>
              <a:ext cx="7105263" cy="2635251"/>
              <a:chOff x="-479" y="672"/>
              <a:chExt cx="5102" cy="1660"/>
            </a:xfrm>
          </p:grpSpPr>
          <p:pic>
            <p:nvPicPr>
              <p:cNvPr id="604170" name="Picture 4" descr="gluon_field.bmp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60" t="11603" r="6714" b="7172"/>
              <a:stretch>
                <a:fillRect/>
              </a:stretch>
            </p:blipFill>
            <p:spPr bwMode="auto">
              <a:xfrm>
                <a:off x="288" y="672"/>
                <a:ext cx="1968" cy="1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4171" name="Text Box 106"/>
              <p:cNvSpPr txBox="1">
                <a:spLocks noChangeArrowheads="1"/>
              </p:cNvSpPr>
              <p:nvPr/>
            </p:nvSpPr>
            <p:spPr bwMode="auto">
              <a:xfrm>
                <a:off x="-479" y="1750"/>
                <a:ext cx="5102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b="1" dirty="0">
                    <a:solidFill>
                      <a:srgbClr val="660066"/>
                    </a:solidFill>
                    <a:latin typeface="Calibri"/>
                    <a:cs typeface="Calibri"/>
                  </a:rPr>
                  <a:t>Over the barrier (</a:t>
                </a:r>
                <a:r>
                  <a:rPr lang="en-US" sz="1800" b="1" dirty="0" err="1">
                    <a:solidFill>
                      <a:srgbClr val="660066"/>
                    </a:solidFill>
                    <a:latin typeface="Calibri"/>
                    <a:cs typeface="Calibri"/>
                  </a:rPr>
                  <a:t>sphaleron</a:t>
                </a:r>
                <a:r>
                  <a:rPr lang="en-US" sz="1800" b="1" dirty="0">
                    <a:solidFill>
                      <a:srgbClr val="660066"/>
                    </a:solidFill>
                    <a:latin typeface="Calibri"/>
                    <a:cs typeface="Calibri"/>
                  </a:rPr>
                  <a:t>) transitions between different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b="1" dirty="0">
                    <a:solidFill>
                      <a:srgbClr val="660066"/>
                    </a:solidFill>
                    <a:latin typeface="Calibri"/>
                    <a:cs typeface="Calibri"/>
                  </a:rPr>
                  <a:t>topological sectors of QCD vacuum…analogous to proposed mechanism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b="1" dirty="0">
                    <a:solidFill>
                      <a:srgbClr val="660066"/>
                    </a:solidFill>
                    <a:latin typeface="Calibri"/>
                    <a:cs typeface="Calibri"/>
                  </a:rPr>
                  <a:t>for Electroweak </a:t>
                </a:r>
                <a:r>
                  <a:rPr lang="en-US" sz="1800" b="1" dirty="0" err="1">
                    <a:solidFill>
                      <a:srgbClr val="660066"/>
                    </a:solidFill>
                    <a:latin typeface="Calibri"/>
                    <a:cs typeface="Calibri"/>
                  </a:rPr>
                  <a:t>Baryogenesis</a:t>
                </a:r>
                <a:endParaRPr lang="en-US" sz="2000" dirty="0">
                  <a:solidFill>
                    <a:srgbClr val="660066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604172" name="TextBox 6"/>
              <p:cNvSpPr txBox="1">
                <a:spLocks noChangeArrowheads="1"/>
              </p:cNvSpPr>
              <p:nvPr/>
            </p:nvSpPr>
            <p:spPr bwMode="auto">
              <a:xfrm rot="1145393">
                <a:off x="-399" y="1279"/>
                <a:ext cx="2438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600" i="1" dirty="0">
                    <a:solidFill>
                      <a:srgbClr val="000000"/>
                    </a:solidFill>
                    <a:latin typeface="Georgia" charset="0"/>
                  </a:rPr>
                  <a:t>   N</a:t>
                </a:r>
                <a:r>
                  <a:rPr lang="en-US" altLang="zh-CN" sz="1600" baseline="-25000" dirty="0">
                    <a:solidFill>
                      <a:srgbClr val="000000"/>
                    </a:solidFill>
                    <a:latin typeface="Georgia" charset="0"/>
                  </a:rPr>
                  <a:t>CS</a:t>
                </a:r>
                <a:r>
                  <a:rPr lang="en-US" altLang="zh-CN" sz="1600" b="1" baseline="-25000" dirty="0">
                    <a:solidFill>
                      <a:srgbClr val="000000"/>
                    </a:solidFill>
                    <a:latin typeface="Georgia" charset="0"/>
                  </a:rPr>
                  <a:t> </a:t>
                </a:r>
                <a:r>
                  <a:rPr lang="en-US" altLang="zh-CN" sz="1600" dirty="0">
                    <a:solidFill>
                      <a:srgbClr val="000000"/>
                    </a:solidFill>
                    <a:latin typeface="Georgia" charset="0"/>
                  </a:rPr>
                  <a:t>=   -2       -1        0         1          2</a:t>
                </a:r>
              </a:p>
            </p:txBody>
          </p:sp>
        </p:grpSp>
        <p:sp>
          <p:nvSpPr>
            <p:cNvPr id="3" name="Curved Down Arrow 2"/>
            <p:cNvSpPr/>
            <p:nvPr/>
          </p:nvSpPr>
          <p:spPr bwMode="auto">
            <a:xfrm>
              <a:off x="2723495" y="1151423"/>
              <a:ext cx="608076" cy="822206"/>
            </a:xfrm>
            <a:prstGeom prst="curvedDownArrow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698" y="4921250"/>
            <a:ext cx="22987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1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638"/>
            <a:ext cx="12192000" cy="1092200"/>
          </a:xfrm>
        </p:spPr>
        <p:txBody>
          <a:bodyPr/>
          <a:lstStyle/>
          <a:p>
            <a:pPr algn="ctr" eaLnBrk="1" hangingPunct="1"/>
            <a:r>
              <a:rPr lang="en-US" sz="32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Topology in heavy-ion collisions: The Chiral Magnetic Effect</a:t>
            </a:r>
          </a:p>
        </p:txBody>
      </p:sp>
      <p:pic>
        <p:nvPicPr>
          <p:cNvPr id="156780" name="Picture 108" descr="Snapshot 2009-07-08 05-57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8101" r="13557"/>
          <a:stretch>
            <a:fillRect/>
          </a:stretch>
        </p:blipFill>
        <p:spPr bwMode="auto">
          <a:xfrm>
            <a:off x="1676400" y="1256068"/>
            <a:ext cx="4038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781" name="Text Box 109"/>
          <p:cNvSpPr txBox="1">
            <a:spLocks noChangeArrowheads="1"/>
          </p:cNvSpPr>
          <p:nvPr/>
        </p:nvSpPr>
        <p:spPr bwMode="auto">
          <a:xfrm>
            <a:off x="1868785" y="4808178"/>
            <a:ext cx="91984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External B field dies rapidly…effect most significant, for transitions at early times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1" y="5877925"/>
            <a:ext cx="9583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Consistent (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caveat emptor!</a:t>
            </a:r>
            <a:r>
              <a:rPr lang="en-US" sz="2000" dirty="0">
                <a:latin typeface="Calibri"/>
                <a:cs typeface="Calibri"/>
              </a:rPr>
              <a:t>) with results from STAR and ALICE…active searches underway</a:t>
            </a:r>
          </a:p>
          <a:p>
            <a:endParaRPr lang="en-US" sz="8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Chiral Magnetic Effect seen in condensed matter 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93582" y="6401145"/>
            <a:ext cx="2674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  <a:latin typeface="Calibri"/>
                <a:cs typeface="Calibri"/>
              </a:rPr>
              <a:t>Q. Li et al., Nature Physics  (2015)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41BE8-E216-C34C-B561-B19F33EA85A5}"/>
              </a:ext>
            </a:extLst>
          </p:cNvPr>
          <p:cNvSpPr txBox="1"/>
          <p:nvPr/>
        </p:nvSpPr>
        <p:spPr>
          <a:xfrm>
            <a:off x="3381376" y="2377926"/>
            <a:ext cx="1425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Tesla !!</a:t>
            </a:r>
          </a:p>
        </p:txBody>
      </p:sp>
    </p:spTree>
    <p:extLst>
      <p:ext uri="{BB962C8B-B14F-4D97-AF65-F5344CB8AC3E}">
        <p14:creationId xmlns:p14="http://schemas.microsoft.com/office/powerpoint/2010/main" val="7798752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algn="ctr" eaLnBrk="1" hangingPunct="1"/>
            <a:r>
              <a:rPr lang="en-US" sz="32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Topological transitions in the </a:t>
            </a:r>
            <a:r>
              <a:rPr lang="en-US" sz="32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</a:rPr>
              <a:t>Glasma</a:t>
            </a:r>
            <a:endParaRPr lang="en-US" sz="3200" dirty="0">
              <a:solidFill>
                <a:srgbClr val="0000FF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608258" name="TextBox 4"/>
          <p:cNvSpPr txBox="1">
            <a:spLocks noChangeArrowheads="1"/>
          </p:cNvSpPr>
          <p:nvPr/>
        </p:nvSpPr>
        <p:spPr bwMode="auto">
          <a:xfrm>
            <a:off x="1900249" y="5720836"/>
            <a:ext cx="8562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alibri" charset="0"/>
                <a:cs typeface="Calibri" charset="0"/>
              </a:rPr>
              <a:t>“</a:t>
            </a:r>
            <a:r>
              <a:rPr lang="en-US" dirty="0">
                <a:solidFill>
                  <a:srgbClr val="000000"/>
                </a:solidFill>
                <a:latin typeface="Calibri" charset="0"/>
                <a:cs typeface="Calibri" charset="0"/>
              </a:rPr>
              <a:t>Cooled” soft Glue configurations in the  </a:t>
            </a:r>
            <a:r>
              <a:rPr lang="en-US" dirty="0" err="1">
                <a:solidFill>
                  <a:srgbClr val="000000"/>
                </a:solidFill>
                <a:latin typeface="Calibri" charset="0"/>
                <a:cs typeface="Calibri" charset="0"/>
              </a:rPr>
              <a:t>Glasma</a:t>
            </a:r>
            <a:r>
              <a:rPr lang="en-US" dirty="0">
                <a:solidFill>
                  <a:srgbClr val="000000"/>
                </a:solidFill>
                <a:latin typeface="Calibri" charset="0"/>
                <a:cs typeface="Calibri" charset="0"/>
              </a:rPr>
              <a:t> are topological !</a:t>
            </a:r>
          </a:p>
        </p:txBody>
      </p:sp>
      <p:sp>
        <p:nvSpPr>
          <p:cNvPr id="608259" name="TextBox 5"/>
          <p:cNvSpPr txBox="1">
            <a:spLocks noChangeArrowheads="1"/>
          </p:cNvSpPr>
          <p:nvPr/>
        </p:nvSpPr>
        <p:spPr bwMode="auto">
          <a:xfrm>
            <a:off x="2120168" y="6375959"/>
            <a:ext cx="55363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008000"/>
                </a:solidFill>
                <a:latin typeface="Calibri" charset="0"/>
                <a:cs typeface="Calibri" charset="0"/>
              </a:rPr>
              <a:t>Mace,Schlichting,Venugopalan</a:t>
            </a:r>
            <a:r>
              <a:rPr lang="en-US" sz="1400" b="1" dirty="0">
                <a:solidFill>
                  <a:srgbClr val="008000"/>
                </a:solidFill>
                <a:latin typeface="Calibri" charset="0"/>
                <a:cs typeface="Calibri" charset="0"/>
              </a:rPr>
              <a:t>, PRD (2016)</a:t>
            </a:r>
          </a:p>
        </p:txBody>
      </p:sp>
      <p:pic>
        <p:nvPicPr>
          <p:cNvPr id="608260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7159" r="2681"/>
          <a:stretch/>
        </p:blipFill>
        <p:spPr bwMode="auto">
          <a:xfrm>
            <a:off x="2209800" y="1486715"/>
            <a:ext cx="6219826" cy="423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383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F3255-2FD2-C64F-9CD1-3A20E3E1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929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0432FF"/>
                </a:solidFill>
              </a:rPr>
              <a:t>Act 4. Towards EIC: The ultimate IMAX experience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3FBFBC09-F0E8-4347-AE74-E8E5EA14E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797" y="1794860"/>
            <a:ext cx="6247696" cy="500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71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193800"/>
            <a:ext cx="6350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126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677259" y="558116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65727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Terra-incognita (mostly) of scattering in the strong interactions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EE0985-5676-FB4C-B016-455AA2B13232}"/>
              </a:ext>
            </a:extLst>
          </p:cNvPr>
          <p:cNvSpPr txBox="1"/>
          <p:nvPr/>
        </p:nvSpPr>
        <p:spPr>
          <a:xfrm>
            <a:off x="8213363" y="6069053"/>
            <a:ext cx="286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08000"/>
                </a:solidFill>
              </a:rPr>
              <a:t>Aschenauer</a:t>
            </a:r>
            <a:r>
              <a:rPr lang="en-US" sz="1400" b="1" dirty="0">
                <a:solidFill>
                  <a:srgbClr val="008000"/>
                </a:solidFill>
              </a:rPr>
              <a:t> et al., arXiv:1708.01527</a:t>
            </a:r>
          </a:p>
          <a:p>
            <a:r>
              <a:rPr lang="en-US" sz="1400" b="1" dirty="0" err="1">
                <a:solidFill>
                  <a:srgbClr val="008000"/>
                </a:solidFill>
              </a:rPr>
              <a:t>Rep.Prog</a:t>
            </a:r>
            <a:r>
              <a:rPr lang="en-US" sz="1400" b="1" dirty="0">
                <a:solidFill>
                  <a:srgbClr val="008000"/>
                </a:solidFill>
              </a:rPr>
              <a:t>. Phys. 82, 024301 (2019)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1C1F5C-54E5-794D-A287-577492807646}"/>
              </a:ext>
            </a:extLst>
          </p:cNvPr>
          <p:cNvGrpSpPr/>
          <p:nvPr/>
        </p:nvGrpSpPr>
        <p:grpSpPr>
          <a:xfrm>
            <a:off x="3027009" y="1099487"/>
            <a:ext cx="6617387" cy="4917371"/>
            <a:chOff x="2153259" y="776455"/>
            <a:chExt cx="4445000" cy="401876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2225CBB-F869-AB4F-AA95-4C04E9F96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3259" y="776455"/>
              <a:ext cx="4445000" cy="39624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AB50AF3-F56B-9641-A74C-05B8A2B4B6F6}"/>
                </a:ext>
              </a:extLst>
            </p:cNvPr>
            <p:cNvSpPr txBox="1"/>
            <p:nvPr/>
          </p:nvSpPr>
          <p:spPr>
            <a:xfrm>
              <a:off x="4059824" y="4400301"/>
              <a:ext cx="7641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Energy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CA57601-2F04-3F49-91FC-938D14E9F3BD}"/>
                </a:ext>
              </a:extLst>
            </p:cNvPr>
            <p:cNvSpPr txBox="1"/>
            <p:nvPr/>
          </p:nvSpPr>
          <p:spPr>
            <a:xfrm>
              <a:off x="4696345" y="4418586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1BDAEF-9A78-FD4A-BD3E-7932235D73C6}"/>
                </a:ext>
              </a:extLst>
            </p:cNvPr>
            <p:cNvSpPr txBox="1"/>
            <p:nvPr/>
          </p:nvSpPr>
          <p:spPr>
            <a:xfrm>
              <a:off x="5842953" y="4425892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15046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6327"/>
            <a:ext cx="1219199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algn="ctr" latinLnBrk="1" hangingPunct="0"/>
            <a:r>
              <a:rPr lang="en-US" sz="3200" dirty="0">
                <a:solidFill>
                  <a:srgbClr val="0000F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sym typeface="Arial"/>
              </a:rPr>
              <a:t>Structure of matter: </a:t>
            </a:r>
            <a:r>
              <a:rPr lang="en-US" sz="3200" dirty="0">
                <a:solidFill>
                  <a:srgbClr val="0000F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Microscopes to </a:t>
            </a:r>
            <a:r>
              <a:rPr lang="en-US" sz="3200" dirty="0" err="1">
                <a:solidFill>
                  <a:srgbClr val="0000FF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Femtoscopes</a:t>
            </a:r>
            <a:endParaRPr lang="en-US" sz="3200" dirty="0">
              <a:solidFill>
                <a:srgbClr val="0000FF"/>
              </a:solidFill>
              <a:uFill>
                <a:solidFill>
                  <a:srgbClr val="000000"/>
                </a:solidFill>
              </a:uFill>
              <a:latin typeface="Calibri"/>
              <a:cs typeface="Calibri"/>
              <a:sym typeface="Arial"/>
            </a:endParaRPr>
          </a:p>
        </p:txBody>
      </p:sp>
      <p:pic>
        <p:nvPicPr>
          <p:cNvPr id="3" name="Picture 2" descr="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40" y="1929814"/>
            <a:ext cx="2012180" cy="16397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1220" y="100648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defRPr sz="1800">
                <a:uFillTx/>
              </a:defRPr>
            </a:pPr>
            <a:r>
              <a:rPr lang="en-US" sz="1600" b="1" dirty="0">
                <a:latin typeface="Calibri"/>
                <a:ea typeface="Helvetica"/>
                <a:cs typeface="Calibri"/>
                <a:sym typeface="Helvetica"/>
              </a:rPr>
              <a:t>Light Microscope</a:t>
            </a:r>
          </a:p>
          <a:p>
            <a:pPr defTabSz="457200">
              <a:defRPr sz="1800">
                <a:uFillTx/>
              </a:defRPr>
            </a:pPr>
            <a:r>
              <a:rPr lang="en-US" sz="1600" b="1" dirty="0">
                <a:latin typeface="Calibri"/>
                <a:ea typeface="Helvetica"/>
                <a:cs typeface="Calibri"/>
                <a:sym typeface="Helvetica"/>
              </a:rPr>
              <a:t>Wave length: 380-740 nm</a:t>
            </a:r>
          </a:p>
          <a:p>
            <a:pPr defTabSz="457200">
              <a:defRPr sz="1800">
                <a:uFillTx/>
              </a:defRPr>
            </a:pPr>
            <a:r>
              <a:rPr lang="en-US" sz="1600" b="1" dirty="0">
                <a:latin typeface="Calibri"/>
                <a:ea typeface="Helvetica"/>
                <a:cs typeface="Calibri"/>
                <a:sym typeface="Helvetica"/>
              </a:rPr>
              <a:t>Resolution: &gt; 200 nm</a:t>
            </a:r>
          </a:p>
        </p:txBody>
      </p:sp>
      <p:pic>
        <p:nvPicPr>
          <p:cNvPr id="5" name="Picture 4" descr="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41" y="4102417"/>
            <a:ext cx="2242217" cy="26436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1220" y="347741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defRPr sz="1800">
                <a:uFillTx/>
              </a:defRPr>
            </a:pPr>
            <a:r>
              <a:rPr lang="en-US" sz="1600" b="1" dirty="0">
                <a:latin typeface="Calibri"/>
                <a:ea typeface="Helvetica"/>
                <a:cs typeface="Calibri"/>
                <a:sym typeface="Helvetica"/>
              </a:rPr>
              <a:t>Electron Microscope</a:t>
            </a:r>
          </a:p>
          <a:p>
            <a:pPr defTabSz="457200">
              <a:defRPr sz="1800">
                <a:uFillTx/>
              </a:defRPr>
            </a:pPr>
            <a:r>
              <a:rPr lang="en-US" sz="1600" b="1" dirty="0">
                <a:latin typeface="Calibri"/>
                <a:ea typeface="Helvetica"/>
                <a:cs typeface="Calibri"/>
                <a:sym typeface="Helvetica"/>
              </a:rPr>
              <a:t>Wave length: 0.002 nm (100 </a:t>
            </a:r>
            <a:r>
              <a:rPr lang="en-US" sz="1600" b="1" dirty="0" err="1">
                <a:latin typeface="Calibri"/>
                <a:ea typeface="Helvetica"/>
                <a:cs typeface="Calibri"/>
                <a:sym typeface="Helvetica"/>
              </a:rPr>
              <a:t>keV</a:t>
            </a:r>
            <a:r>
              <a:rPr lang="en-US" sz="1600" b="1" dirty="0">
                <a:latin typeface="Calibri"/>
                <a:ea typeface="Helvetica"/>
                <a:cs typeface="Calibri"/>
                <a:sym typeface="Helvetica"/>
              </a:rPr>
              <a:t>)</a:t>
            </a:r>
          </a:p>
          <a:p>
            <a:pPr defTabSz="457200">
              <a:defRPr sz="1800">
                <a:uFillTx/>
              </a:defRPr>
            </a:pPr>
            <a:r>
              <a:rPr lang="en-US" sz="1600" b="1" dirty="0">
                <a:latin typeface="Calibri"/>
                <a:ea typeface="Helvetica"/>
                <a:cs typeface="Calibri"/>
                <a:sym typeface="Helvetica"/>
              </a:rPr>
              <a:t>Resolution: &gt; 0.2 nm</a:t>
            </a:r>
          </a:p>
        </p:txBody>
      </p:sp>
      <p:pic>
        <p:nvPicPr>
          <p:cNvPr id="7" name="Picture 6" descr="2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81578" y="1913366"/>
            <a:ext cx="4266579" cy="27552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22375" y="542426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defRPr sz="1800">
                <a:uFillTx/>
              </a:defRPr>
            </a:pPr>
            <a:r>
              <a:rPr lang="en-US" sz="1600" b="1" dirty="0">
                <a:latin typeface="Calibri"/>
                <a:ea typeface="Helvetica"/>
                <a:cs typeface="Calibri"/>
                <a:sym typeface="Helvetica"/>
              </a:rPr>
              <a:t>Fixed Target Particle</a:t>
            </a:r>
          </a:p>
          <a:p>
            <a:pPr defTabSz="457200">
              <a:defRPr sz="1800">
                <a:uFillTx/>
              </a:defRPr>
            </a:pPr>
            <a:r>
              <a:rPr lang="en-US" sz="1600" b="1" dirty="0">
                <a:latin typeface="Calibri"/>
                <a:ea typeface="Helvetica"/>
                <a:cs typeface="Calibri"/>
                <a:sym typeface="Helvetica"/>
              </a:rPr>
              <a:t>Accelerator Experiments</a:t>
            </a:r>
          </a:p>
          <a:p>
            <a:pPr defTabSz="457200">
              <a:defRPr sz="1800">
                <a:uFillTx/>
              </a:defRPr>
            </a:pPr>
            <a:r>
              <a:rPr lang="en-US" sz="1600" b="1" dirty="0">
                <a:latin typeface="Calibri"/>
                <a:ea typeface="Helvetica"/>
                <a:cs typeface="Calibri"/>
                <a:sym typeface="Helvetica"/>
              </a:rPr>
              <a:t>Wave length: 0.01 fm (20 </a:t>
            </a:r>
            <a:r>
              <a:rPr lang="en-US" sz="1600" b="1" dirty="0" err="1">
                <a:latin typeface="Calibri"/>
                <a:ea typeface="Helvetica"/>
                <a:cs typeface="Calibri"/>
                <a:sym typeface="Helvetica"/>
              </a:rPr>
              <a:t>GeV</a:t>
            </a:r>
            <a:r>
              <a:rPr lang="en-US" sz="1600" b="1" dirty="0">
                <a:latin typeface="Calibri"/>
                <a:ea typeface="Helvetica"/>
                <a:cs typeface="Calibri"/>
                <a:sym typeface="Helvetica"/>
              </a:rPr>
              <a:t>)</a:t>
            </a:r>
          </a:p>
          <a:p>
            <a:pPr defTabSz="457200">
              <a:defRPr sz="1800">
                <a:uFillTx/>
              </a:defRPr>
            </a:pPr>
            <a:r>
              <a:rPr lang="en-US" sz="1600" b="1" dirty="0">
                <a:latin typeface="Calibri"/>
                <a:ea typeface="Helvetica"/>
                <a:cs typeface="Calibri"/>
                <a:sym typeface="Helvetica"/>
              </a:rPr>
              <a:t>Resolution: ~ 0.1 fm</a:t>
            </a:r>
          </a:p>
        </p:txBody>
      </p:sp>
      <p:sp>
        <p:nvSpPr>
          <p:cNvPr id="9" name="Rectangle 8"/>
          <p:cNvSpPr/>
          <p:nvPr/>
        </p:nvSpPr>
        <p:spPr>
          <a:xfrm>
            <a:off x="5956961" y="1006484"/>
            <a:ext cx="37940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SLAC,EMC,NMC,E665,BCDMS,</a:t>
            </a:r>
          </a:p>
          <a:p>
            <a:r>
              <a:rPr lang="en-US" b="1" dirty="0" err="1">
                <a:solidFill>
                  <a:srgbClr val="008000"/>
                </a:solidFill>
                <a:latin typeface="Calibri"/>
                <a:cs typeface="Calibri"/>
              </a:rPr>
              <a:t>HERMES,JLab,COMPASS</a:t>
            </a:r>
            <a:r>
              <a:rPr lang="en-US" b="1" dirty="0">
                <a:solidFill>
                  <a:srgbClr val="008000"/>
                </a:solidFill>
                <a:latin typeface="Calibri"/>
                <a:cs typeface="Calibri"/>
              </a:rPr>
              <a:t>…</a:t>
            </a:r>
          </a:p>
          <a:p>
            <a:r>
              <a:rPr lang="en-US" b="1" dirty="0" err="1">
                <a:solidFill>
                  <a:srgbClr val="660066"/>
                </a:solidFill>
                <a:latin typeface="Calibri"/>
                <a:cs typeface="Calibri"/>
              </a:rPr>
              <a:t>JLab</a:t>
            </a:r>
            <a:r>
              <a:rPr lang="en-US" b="1" dirty="0">
                <a:solidFill>
                  <a:srgbClr val="660066"/>
                </a:solidFill>
                <a:latin typeface="Calibri"/>
                <a:cs typeface="Calibri"/>
              </a:rPr>
              <a:t> 12 </a:t>
            </a:r>
            <a:r>
              <a:rPr lang="en-US" b="1" dirty="0" err="1">
                <a:solidFill>
                  <a:srgbClr val="660066"/>
                </a:solidFill>
                <a:latin typeface="Calibri"/>
                <a:cs typeface="Calibri"/>
              </a:rPr>
              <a:t>GeV</a:t>
            </a:r>
            <a:endParaRPr lang="en-US" b="1" dirty="0">
              <a:solidFill>
                <a:srgbClr val="660066"/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1185">
            <a:off x="6358095" y="2663734"/>
            <a:ext cx="5775474" cy="24583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857773" y="554578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defRPr sz="1800">
                <a:uFillTx/>
              </a:defRPr>
            </a:pPr>
            <a:r>
              <a:rPr lang="en-US" sz="1600" b="1" dirty="0">
                <a:latin typeface="Calibri"/>
                <a:ea typeface="Helvetica"/>
                <a:cs typeface="Calibri"/>
                <a:sym typeface="Helvetica"/>
              </a:rPr>
              <a:t>Collider Experiments</a:t>
            </a:r>
          </a:p>
          <a:p>
            <a:pPr defTabSz="457200">
              <a:defRPr sz="1800">
                <a:uFillTx/>
              </a:defRPr>
            </a:pPr>
            <a:r>
              <a:rPr lang="en-US" sz="1600" b="1" dirty="0">
                <a:latin typeface="Calibri"/>
                <a:ea typeface="Helvetica"/>
                <a:cs typeface="Calibri"/>
                <a:sym typeface="Helvetica"/>
              </a:rPr>
              <a:t>Wave Length: 0.0001 fm </a:t>
            </a:r>
          </a:p>
          <a:p>
            <a:pPr defTabSz="457200">
              <a:defRPr sz="1800">
                <a:uFillTx/>
              </a:defRPr>
            </a:pPr>
            <a:r>
              <a:rPr lang="en-US" sz="1600" b="1" dirty="0">
                <a:solidFill>
                  <a:srgbClr val="FF0000"/>
                </a:solidFill>
                <a:latin typeface="Calibri"/>
                <a:ea typeface="Helvetica"/>
                <a:cs typeface="Calibri"/>
                <a:sym typeface="Helvetica"/>
              </a:rPr>
              <a:t>(EIC: 20 GeV + 100 GeV)</a:t>
            </a:r>
          </a:p>
          <a:p>
            <a:pPr defTabSz="457200">
              <a:defRPr sz="1800">
                <a:uFillTx/>
              </a:defRPr>
            </a:pPr>
            <a:r>
              <a:rPr lang="en-US" sz="1600" b="1" dirty="0">
                <a:latin typeface="Calibri"/>
                <a:ea typeface="Helvetica"/>
                <a:cs typeface="Calibri"/>
                <a:sym typeface="Helvetica"/>
              </a:rPr>
              <a:t>Resolution:  0.01-0.001 fm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94375" y="4530125"/>
            <a:ext cx="101906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latinLnBrk="1" hangingPunct="0"/>
            <a:r>
              <a:rPr lang="en-US" b="1" dirty="0">
                <a:solidFill>
                  <a:srgbClr val="008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sym typeface="Arial"/>
              </a:rPr>
              <a:t>HERA,</a:t>
            </a:r>
          </a:p>
          <a:p>
            <a:pPr marL="40639" marR="40639" latinLnBrk="1" hangingPunct="0"/>
            <a:r>
              <a:rPr lang="en-US" b="1" dirty="0" err="1">
                <a:solidFill>
                  <a:srgbClr val="660066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EIC,LHeC</a:t>
            </a:r>
            <a:endParaRPr lang="en-US" b="1" dirty="0">
              <a:solidFill>
                <a:srgbClr val="660066"/>
              </a:solidFill>
              <a:uFill>
                <a:solidFill>
                  <a:srgbClr val="000000"/>
                </a:solidFill>
              </a:uFill>
              <a:latin typeface="Calibri"/>
              <a:cs typeface="Calibri"/>
              <a:sym typeface="Arial"/>
            </a:endParaRPr>
          </a:p>
        </p:txBody>
      </p:sp>
      <p:pic>
        <p:nvPicPr>
          <p:cNvPr id="13" name="Picture 12"/>
          <p:cNvPicPr>
            <a:picLocks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960" y="1720309"/>
            <a:ext cx="2404024" cy="217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C006A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43571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900" b="1" dirty="0">
                <a:solidFill>
                  <a:srgbClr val="3366FF"/>
                </a:solidFill>
              </a:rPr>
              <a:t>The glue that binds us all:</a:t>
            </a:r>
            <a:br>
              <a:rPr lang="en-US" sz="4900" b="1" dirty="0">
                <a:solidFill>
                  <a:srgbClr val="3366FF"/>
                </a:solidFill>
              </a:rPr>
            </a:br>
            <a:r>
              <a:rPr lang="en-US" sz="3600" b="1" i="1" dirty="0">
                <a:solidFill>
                  <a:srgbClr val="660066"/>
                </a:solidFill>
              </a:rPr>
              <a:t>Imaging matter below the Fermi scale with an Electron-Ion Collider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Raju Venugopalan</a:t>
            </a:r>
          </a:p>
          <a:p>
            <a:r>
              <a:rPr lang="en-US" dirty="0"/>
              <a:t>Brookhaven National Laboratory</a:t>
            </a:r>
          </a:p>
        </p:txBody>
      </p:sp>
      <p:pic>
        <p:nvPicPr>
          <p:cNvPr id="4" name="Picture 3" descr="EIC_cover_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38"/>
            <a:ext cx="10668001" cy="6789425"/>
          </a:xfrm>
          <a:prstGeom prst="rect">
            <a:avLst/>
          </a:prstGeom>
          <a:solidFill>
            <a:srgbClr val="251A76"/>
          </a:solidFill>
        </p:spPr>
      </p:pic>
      <p:sp>
        <p:nvSpPr>
          <p:cNvPr id="5" name="Rectangle 4"/>
          <p:cNvSpPr/>
          <p:nvPr/>
        </p:nvSpPr>
        <p:spPr>
          <a:xfrm>
            <a:off x="4998627" y="4397213"/>
            <a:ext cx="5647659" cy="2327678"/>
          </a:xfrm>
          <a:prstGeom prst="rect">
            <a:avLst/>
          </a:prstGeom>
          <a:solidFill>
            <a:srgbClr val="244B79"/>
          </a:solidFill>
          <a:effectLst>
            <a:glow rad="101600">
              <a:schemeClr val="tx2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0341" y="5579231"/>
            <a:ext cx="566937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           </a:t>
            </a:r>
            <a:r>
              <a:rPr lang="en-US" sz="2400" dirty="0">
                <a:solidFill>
                  <a:srgbClr val="FFE25B"/>
                </a:solidFill>
              </a:rPr>
              <a:t>The glue that binds us all:</a:t>
            </a:r>
          </a:p>
          <a:p>
            <a:r>
              <a:rPr lang="en-US" i="1" dirty="0">
                <a:solidFill>
                  <a:srgbClr val="FFE25B"/>
                </a:solidFill>
              </a:rPr>
              <a:t>Imaging matter below 10</a:t>
            </a:r>
            <a:r>
              <a:rPr lang="en-US" i="1" baseline="30000" dirty="0">
                <a:solidFill>
                  <a:srgbClr val="FFE25B"/>
                </a:solidFill>
              </a:rPr>
              <a:t>-15 </a:t>
            </a:r>
            <a:r>
              <a:rPr lang="en-US" i="1" dirty="0">
                <a:solidFill>
                  <a:srgbClr val="FFE25B"/>
                </a:solidFill>
              </a:rPr>
              <a:t>m with an Electron-Ion Collider</a:t>
            </a:r>
          </a:p>
          <a:p>
            <a:endParaRPr lang="en-US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130842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747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What does the proton look like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413" y="1478111"/>
            <a:ext cx="7555172" cy="5025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0092" y="991081"/>
            <a:ext cx="15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Static pictures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2293" y="885585"/>
            <a:ext cx="1774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Glue dominated </a:t>
            </a:r>
          </a:p>
          <a:p>
            <a:r>
              <a:rPr lang="en-US" b="1" dirty="0">
                <a:solidFill>
                  <a:srgbClr val="008000"/>
                </a:solidFill>
              </a:rPr>
              <a:t>boosted proton</a:t>
            </a:r>
          </a:p>
        </p:txBody>
      </p:sp>
    </p:spTree>
    <p:extLst>
      <p:ext uri="{BB962C8B-B14F-4D97-AF65-F5344CB8AC3E}">
        <p14:creationId xmlns:p14="http://schemas.microsoft.com/office/powerpoint/2010/main" val="14332323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865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The boosted proton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943" y="1431391"/>
            <a:ext cx="5468521" cy="143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19" y="3708956"/>
            <a:ext cx="5029968" cy="145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-737471" y="1747538"/>
            <a:ext cx="3454855" cy="268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2640" rIns="90000" bIns="45000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</a:rPr>
              <a:t>Low Energy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</a:rPr>
              <a:t>or large x</a:t>
            </a:r>
          </a:p>
          <a:p>
            <a:pPr algn="ctr">
              <a:defRPr/>
            </a:pPr>
            <a:endParaRPr lang="en-US" sz="2000" dirty="0">
              <a:solidFill>
                <a:srgbClr val="0084D1"/>
              </a:solidFill>
            </a:endParaRPr>
          </a:p>
          <a:p>
            <a:pPr algn="ctr">
              <a:defRPr/>
            </a:pPr>
            <a:endParaRPr lang="en-US" sz="2000" dirty="0">
              <a:solidFill>
                <a:srgbClr val="0084D1"/>
              </a:solidFill>
            </a:endParaRPr>
          </a:p>
          <a:p>
            <a:pPr algn="ctr">
              <a:defRPr/>
            </a:pPr>
            <a:endParaRPr lang="en-US" sz="2000" dirty="0">
              <a:solidFill>
                <a:srgbClr val="0084D1"/>
              </a:solidFill>
            </a:endParaRPr>
          </a:p>
          <a:p>
            <a:pPr algn="ctr">
              <a:defRPr/>
            </a:pPr>
            <a:endParaRPr lang="en-US" sz="2000" dirty="0">
              <a:solidFill>
                <a:srgbClr val="0084D1"/>
              </a:solidFill>
            </a:endParaRPr>
          </a:p>
          <a:p>
            <a:pPr algn="ctr">
              <a:defRPr/>
            </a:pPr>
            <a:endParaRPr lang="en-US" sz="2000" dirty="0">
              <a:solidFill>
                <a:srgbClr val="0084D1"/>
              </a:solidFill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</a:rPr>
              <a:t>High Energy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</a:rPr>
              <a:t>or small x</a:t>
            </a:r>
          </a:p>
        </p:txBody>
      </p:sp>
      <p:pic>
        <p:nvPicPr>
          <p:cNvPr id="7" name="Picture 6" descr="dum2.png"/>
          <p:cNvPicPr>
            <a:picLocks noChangeAspect="1"/>
          </p:cNvPicPr>
          <p:nvPr/>
        </p:nvPicPr>
        <p:blipFill>
          <a:blip r:embed="rId4"/>
          <a:srcRect l="4813" t="4633" r="6534"/>
          <a:stretch>
            <a:fillRect/>
          </a:stretch>
        </p:blipFill>
        <p:spPr>
          <a:xfrm>
            <a:off x="7397689" y="1590534"/>
            <a:ext cx="4794311" cy="3340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1380" y="908950"/>
            <a:ext cx="996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QCD, the proton is made up of quanta that fluctuate in and out of existence </a:t>
            </a:r>
          </a:p>
        </p:txBody>
      </p:sp>
    </p:spTree>
    <p:extLst>
      <p:ext uri="{BB962C8B-B14F-4D97-AF65-F5344CB8AC3E}">
        <p14:creationId xmlns:p14="http://schemas.microsoft.com/office/powerpoint/2010/main" val="5321027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The boosted proton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903" y="1143001"/>
            <a:ext cx="6770764" cy="50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550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747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Boosted protons: classical coherence from quantum fluctuations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8235" y="1231489"/>
            <a:ext cx="4534575" cy="4095445"/>
            <a:chOff x="3165527" y="3805226"/>
            <a:chExt cx="2905996" cy="2428323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65527" y="3805226"/>
              <a:ext cx="2387600" cy="2278063"/>
            </a:xfrm>
            <a:prstGeom prst="rect">
              <a:avLst/>
            </a:prstGeom>
            <a:noFill/>
          </p:spPr>
        </p:pic>
        <p:cxnSp>
          <p:nvCxnSpPr>
            <p:cNvPr id="6" name="Straight Arrow Connector 5"/>
            <p:cNvCxnSpPr/>
            <p:nvPr/>
          </p:nvCxnSpPr>
          <p:spPr bwMode="auto">
            <a:xfrm rot="16200000" flipH="1">
              <a:off x="4655002" y="5397373"/>
              <a:ext cx="316770" cy="90811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5267447" y="5826807"/>
              <a:ext cx="804076" cy="40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1/Q</a:t>
              </a:r>
              <a:r>
                <a:rPr lang="en-US" sz="2400" b="1" baseline="-25000" dirty="0"/>
                <a:t>S</a:t>
              </a:r>
              <a:r>
                <a:rPr lang="en-US" sz="2400" b="1" baseline="30000" dirty="0"/>
                <a:t>2</a:t>
              </a:r>
            </a:p>
          </p:txBody>
        </p:sp>
        <p:sp>
          <p:nvSpPr>
            <p:cNvPr id="8" name="Donut 7"/>
            <p:cNvSpPr/>
            <p:nvPr/>
          </p:nvSpPr>
          <p:spPr bwMode="auto">
            <a:xfrm>
              <a:off x="4135037" y="5483840"/>
              <a:ext cx="372731" cy="367592"/>
            </a:xfrm>
            <a:prstGeom prst="donu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550179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Stability of QCD matter requires saturation of over-occupied gluons: </a:t>
            </a:r>
          </a:p>
          <a:p>
            <a:pPr algn="ctr"/>
            <a:r>
              <a:rPr lang="en-US" sz="2400" dirty="0"/>
              <a:t>Emergent dynamical saturation scale grows with energy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48640" y="1043442"/>
            <a:ext cx="5141603" cy="3690388"/>
            <a:chOff x="1366838" y="855663"/>
            <a:chExt cx="8323262" cy="6551612"/>
          </a:xfrm>
        </p:grpSpPr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100" y="1870075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50" y="2390775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2903538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4" name="Line 4"/>
            <p:cNvSpPr>
              <a:spLocks noChangeShapeType="1"/>
            </p:cNvSpPr>
            <p:nvPr/>
          </p:nvSpPr>
          <p:spPr bwMode="auto">
            <a:xfrm flipH="1">
              <a:off x="2628900" y="2947988"/>
              <a:ext cx="4672013" cy="1682750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WenQuanYi Micro Hei" charset="0"/>
              </a:endParaRPr>
            </a:p>
          </p:txBody>
        </p:sp>
        <p:sp>
          <p:nvSpPr>
            <p:cNvPr id="15" name="Rectangle 14"/>
            <p:cNvSpPr>
              <a:spLocks/>
            </p:cNvSpPr>
            <p:nvPr/>
          </p:nvSpPr>
          <p:spPr bwMode="auto">
            <a:xfrm>
              <a:off x="1905000" y="1447800"/>
              <a:ext cx="741363" cy="5786438"/>
            </a:xfrm>
            <a:prstGeom prst="rect">
              <a:avLst/>
            </a:prstGeom>
            <a:solidFill>
              <a:srgbClr val="999999"/>
            </a:solidFill>
            <a:ln w="9525">
              <a:solidFill>
                <a:srgbClr val="999999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WenQuanYi Micro Hei" charset="0"/>
              </a:endParaRPr>
            </a:p>
          </p:txBody>
        </p:sp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200" y="5918200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3875" y="5905500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975" y="5900738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4576763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50" y="4283075"/>
              <a:ext cx="1223963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088" y="3913188"/>
              <a:ext cx="1223962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2" name="Line 13"/>
            <p:cNvSpPr>
              <a:spLocks noChangeShapeType="1"/>
            </p:cNvSpPr>
            <p:nvPr/>
          </p:nvSpPr>
          <p:spPr bwMode="auto">
            <a:xfrm>
              <a:off x="1901825" y="7232650"/>
              <a:ext cx="5826125" cy="158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WenQuanYi Micro Hei" charset="0"/>
              </a:endParaRPr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 flipV="1">
              <a:off x="1901825" y="855663"/>
              <a:ext cx="1588" cy="6396037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WenQuanYi Micro Hei" charset="0"/>
              </a:endParaRPr>
            </a:p>
          </p:txBody>
        </p:sp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563" y="6970713"/>
              <a:ext cx="1217612" cy="436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 rot="20400000">
              <a:off x="3290888" y="1841500"/>
              <a:ext cx="2087562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4000"/>
                </a:lnSpc>
                <a:defRPr/>
              </a:pPr>
              <a:r>
                <a:rPr lang="en-US" i="1">
                  <a:solidFill>
                    <a:srgbClr val="800000"/>
                  </a:solidFill>
                  <a:latin typeface="Lucida Handwrit" charset="0"/>
                </a:rPr>
                <a:t>Saturation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 rot="16200000">
              <a:off x="6915151" y="5133181"/>
              <a:ext cx="1008062" cy="471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4000"/>
                </a:lnSpc>
                <a:defRPr/>
              </a:pPr>
              <a:r>
                <a:rPr lang="en-US" dirty="0">
                  <a:latin typeface="Lucida Handwrit" charset="0"/>
                </a:rPr>
                <a:t>BFKL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7708899" y="5856596"/>
              <a:ext cx="1289050" cy="471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/>
            <a:p>
              <a:pPr>
                <a:lnSpc>
                  <a:spcPct val="104000"/>
                </a:lnSpc>
                <a:defRPr/>
              </a:pPr>
              <a:r>
                <a:rPr lang="en-US" dirty="0">
                  <a:latin typeface="Lucida Handwrit" charset="0"/>
                </a:rPr>
                <a:t>DGLAP</a:t>
              </a:r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>
              <a:off x="7183438" y="6483350"/>
              <a:ext cx="1371600" cy="1588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WenQuanYi Micro Hei" charset="0"/>
              </a:endParaRPr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 flipV="1">
              <a:off x="7183438" y="5334000"/>
              <a:ext cx="1587" cy="1146175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WenQuanYi Micro Hei" charset="0"/>
              </a:endParaRPr>
            </a:p>
          </p:txBody>
        </p:sp>
        <p:pic>
          <p:nvPicPr>
            <p:cNvPr id="31" name="Picture 3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838" y="2466975"/>
              <a:ext cx="355600" cy="290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6488" y="2481263"/>
              <a:ext cx="2233612" cy="720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06280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The proton’s spin puzzle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281" y="793546"/>
            <a:ext cx="8669437" cy="2307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355" y="2951544"/>
            <a:ext cx="2048764" cy="20555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2133" y="3520481"/>
            <a:ext cx="636776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Fixed target deep inelastic scattering experiments</a:t>
            </a:r>
          </a:p>
          <a:p>
            <a:r>
              <a:rPr lang="en-US" sz="2400" dirty="0"/>
              <a:t>showed that quarks carry only about </a:t>
            </a:r>
          </a:p>
          <a:p>
            <a:r>
              <a:rPr lang="en-US" sz="2400" dirty="0">
                <a:solidFill>
                  <a:srgbClr val="660066"/>
                </a:solidFill>
              </a:rPr>
              <a:t>30% of the proton’s spin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“Spin crisis” – a failure of the quark model</a:t>
            </a:r>
          </a:p>
          <a:p>
            <a:r>
              <a:rPr lang="en-US" sz="2400" dirty="0"/>
              <a:t>picture of three relativistic “constituent” quarks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52705A0-8A60-FE4E-BA3A-C34E65CC2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742" y="5287222"/>
            <a:ext cx="2242809" cy="148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88756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3-D imaging in semi-inclusive reactions</a:t>
            </a:r>
          </a:p>
        </p:txBody>
      </p:sp>
      <p:pic>
        <p:nvPicPr>
          <p:cNvPr id="9" name="Picture 8" descr="tmd_profile_fina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044" y="3489817"/>
            <a:ext cx="4789991" cy="32931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5522" y="999741"/>
            <a:ext cx="4366791" cy="242925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lum bright="6000" contrast="26000"/>
            <a:alphaModFix amt="90000"/>
          </a:blip>
          <a:stretch>
            <a:fillRect/>
          </a:stretch>
        </p:blipFill>
        <p:spPr>
          <a:xfrm>
            <a:off x="2276568" y="854916"/>
            <a:ext cx="2669267" cy="2241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91782" y="3577610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37990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505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Projected images of spatial gluon distributions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395" y="2013252"/>
            <a:ext cx="3339720" cy="2638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3409" y="5858502"/>
            <a:ext cx="911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>
              <a:solidFill>
                <a:srgbClr val="0000FF"/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2400" dirty="0"/>
              <a:t>High precision spatial tomography of gluon and sea quark distributions !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42" y="1197505"/>
            <a:ext cx="7183788" cy="432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7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016" y="1224276"/>
            <a:ext cx="5681318" cy="39011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6155" y="5321890"/>
            <a:ext cx="7582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/>
              <a:t>When he invented his boson in 1964, he said, “I wasn’t sure it would be important.”</a:t>
            </a:r>
          </a:p>
          <a:p>
            <a:r>
              <a:rPr lang="en-US" sz="2000" i="1" dirty="0"/>
              <a:t>He explained, “At the time the thought was to solve the strong force.”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3251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Higgs and the strong force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28270" y="6366751"/>
            <a:ext cx="2559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NY Times, Sept. 15, 2014 </a:t>
            </a:r>
          </a:p>
        </p:txBody>
      </p:sp>
    </p:spTree>
    <p:extLst>
      <p:ext uri="{BB962C8B-B14F-4D97-AF65-F5344CB8AC3E}">
        <p14:creationId xmlns:p14="http://schemas.microsoft.com/office/powerpoint/2010/main" val="40804465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571"/>
            <a:ext cx="12191999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Quark–gluon wave patterns: Diffraction for the 21</a:t>
            </a:r>
            <a:r>
              <a:rPr lang="en-US" sz="3200" b="1" baseline="30000" dirty="0">
                <a:solidFill>
                  <a:srgbClr val="0000FF"/>
                </a:solidFill>
              </a:rPr>
              <a:t>st</a:t>
            </a:r>
            <a:r>
              <a:rPr lang="en-US" sz="3200" b="1" dirty="0">
                <a:solidFill>
                  <a:srgbClr val="0000FF"/>
                </a:solidFill>
              </a:rPr>
              <a:t> Century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180571"/>
            <a:ext cx="4707467" cy="3962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581137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</a:t>
            </a:r>
            <a:r>
              <a:rPr lang="en-US" sz="2400" dirty="0" err="1"/>
              <a:t>TeV</a:t>
            </a:r>
            <a:r>
              <a:rPr lang="en-US" sz="2400" dirty="0"/>
              <a:t> electron hits a nucleus (binding energy of 8 MeV/nucleon)</a:t>
            </a:r>
          </a:p>
          <a:p>
            <a:pPr algn="ctr">
              <a:buClr>
                <a:srgbClr val="FF0000"/>
              </a:buClr>
            </a:pPr>
            <a:r>
              <a:rPr lang="en-US" sz="2400" dirty="0">
                <a:solidFill>
                  <a:srgbClr val="660066"/>
                </a:solidFill>
              </a:rPr>
              <a:t>Day 1 prediction: nucleus remains intact in at least 1 in 5 events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407151" y="1212586"/>
          <a:ext cx="3092449" cy="2324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5" name="Document" r:id="rId4" imgW="2425700" imgH="1778000" progId="Word.Document.8">
                  <p:embed/>
                </p:oleObj>
              </mc:Choice>
              <mc:Fallback>
                <p:oleObj name="Document" r:id="rId4" imgW="2425700" imgH="1778000" progId="Word.Document.8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151" y="1212586"/>
                        <a:ext cx="3092449" cy="23246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18"/>
          <p:cNvSpPr>
            <a:spLocks/>
          </p:cNvSpPr>
          <p:nvPr/>
        </p:nvSpPr>
        <p:spPr bwMode="auto">
          <a:xfrm>
            <a:off x="9402233" y="1384300"/>
            <a:ext cx="76200" cy="990600"/>
          </a:xfrm>
          <a:prstGeom prst="rightBrace">
            <a:avLst>
              <a:gd name="adj1" fmla="val 108333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9513539" y="1576918"/>
            <a:ext cx="8932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M</a:t>
            </a:r>
            <a:r>
              <a:rPr lang="en-US" sz="2000" b="1" baseline="-25000" dirty="0">
                <a:solidFill>
                  <a:srgbClr val="008000"/>
                </a:solidFill>
              </a:rPr>
              <a:t>X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8466667" y="2641600"/>
            <a:ext cx="643466" cy="2370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33040" y="2442632"/>
            <a:ext cx="1191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660066"/>
                </a:solidFill>
              </a:rPr>
              <a:t>Colorless</a:t>
            </a:r>
          </a:p>
          <a:p>
            <a:r>
              <a:rPr lang="en-US" sz="2000" b="1" dirty="0">
                <a:solidFill>
                  <a:srgbClr val="660066"/>
                </a:solidFill>
              </a:rPr>
              <a:t>exchange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155" y="3660987"/>
            <a:ext cx="3302000" cy="378248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4146130"/>
            <a:ext cx="3788833" cy="347858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4746028"/>
            <a:ext cx="772584" cy="2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203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19635-C36E-F141-9B7D-6A8833DA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</a:rPr>
              <a:t>Recent endorsement of EIC by an NAS panel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5F742-993C-E441-8165-69B01D746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754" y="947904"/>
            <a:ext cx="3881378" cy="5638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1BB34A-5F51-E044-9555-2E6A4773EF2C}"/>
              </a:ext>
            </a:extLst>
          </p:cNvPr>
          <p:cNvSpPr txBox="1"/>
          <p:nvPr/>
        </p:nvSpPr>
        <p:spPr>
          <a:xfrm>
            <a:off x="326145" y="2413337"/>
            <a:ext cx="6966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dirty="0"/>
              <a:t>How does the mass of the proton arise?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dirty="0"/>
              <a:t>How does the spin of the nucleon arise?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dirty="0"/>
              <a:t>What are the emergent properties of dense systems of gluons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84D344-6395-354A-A9BF-3DCADD1156AF}"/>
              </a:ext>
            </a:extLst>
          </p:cNvPr>
          <p:cNvSpPr txBox="1"/>
          <p:nvPr/>
        </p:nvSpPr>
        <p:spPr>
          <a:xfrm>
            <a:off x="547868" y="4896091"/>
            <a:ext cx="445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Awaiting Critical Decision zero – this year</a:t>
            </a:r>
          </a:p>
        </p:txBody>
      </p:sp>
    </p:spTree>
    <p:extLst>
      <p:ext uri="{BB962C8B-B14F-4D97-AF65-F5344CB8AC3E}">
        <p14:creationId xmlns:p14="http://schemas.microsoft.com/office/powerpoint/2010/main" val="20356372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475968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688" y="0"/>
            <a:ext cx="438431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1" y="1"/>
            <a:ext cx="2015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Scientific American</a:t>
            </a:r>
          </a:p>
          <a:p>
            <a:r>
              <a:rPr lang="en-US" b="1" dirty="0">
                <a:solidFill>
                  <a:srgbClr val="008000"/>
                </a:solidFill>
              </a:rPr>
              <a:t>May 2015 issue</a:t>
            </a:r>
          </a:p>
        </p:txBody>
      </p:sp>
    </p:spTree>
    <p:extLst>
      <p:ext uri="{BB962C8B-B14F-4D97-AF65-F5344CB8AC3E}">
        <p14:creationId xmlns:p14="http://schemas.microsoft.com/office/powerpoint/2010/main" val="1175354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50"/>
            <a:ext cx="12192000" cy="117218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Higgs from Gluon fusion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715" y="1451119"/>
            <a:ext cx="3717018" cy="37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05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54" y="167224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 Quantum Chromodynamics</a:t>
            </a:r>
            <a:br>
              <a:rPr lang="en-US" sz="3200" b="1" dirty="0">
                <a:solidFill>
                  <a:srgbClr val="0000FF"/>
                </a:solidFill>
              </a:rPr>
            </a:br>
            <a:r>
              <a:rPr lang="en-US" sz="3200" b="1" dirty="0">
                <a:solidFill>
                  <a:srgbClr val="0000FF"/>
                </a:solidFill>
              </a:rPr>
              <a:t>     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FF9421-83A9-0D46-8DBF-7952CEB526F2}"/>
              </a:ext>
            </a:extLst>
          </p:cNvPr>
          <p:cNvGrpSpPr/>
          <p:nvPr/>
        </p:nvGrpSpPr>
        <p:grpSpPr>
          <a:xfrm>
            <a:off x="2159852" y="1523602"/>
            <a:ext cx="8130203" cy="2831177"/>
            <a:chOff x="1981200" y="3059223"/>
            <a:chExt cx="8130203" cy="28311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0" y="3059223"/>
              <a:ext cx="1764528" cy="115385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4019" y="3082748"/>
              <a:ext cx="1807012" cy="113033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4393" y="3082750"/>
              <a:ext cx="1890494" cy="11303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75787" y="3082750"/>
              <a:ext cx="1962650" cy="118545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1200" y="4213083"/>
              <a:ext cx="1764528" cy="117302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34019" y="4213081"/>
              <a:ext cx="1807012" cy="11730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54393" y="4213082"/>
              <a:ext cx="1890494" cy="11730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75787" y="4270238"/>
              <a:ext cx="2035616" cy="1117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704691" y="5490290"/>
              <a:ext cx="68692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From Gell-Mann’s 8-fold way to QCD: A </a:t>
              </a:r>
              <a:r>
                <a:rPr lang="en-US" sz="2000" dirty="0" err="1"/>
                <a:t>lepidopteral</a:t>
              </a:r>
              <a:r>
                <a:rPr lang="en-US" sz="2000" dirty="0"/>
                <a:t> metaphor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083457" y="4278974"/>
            <a:ext cx="3108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8000"/>
                </a:solidFill>
              </a:rPr>
              <a:t>Jeffrey </a:t>
            </a:r>
            <a:r>
              <a:rPr lang="en-US" sz="1400" b="1" dirty="0" err="1">
                <a:solidFill>
                  <a:srgbClr val="008000"/>
                </a:solidFill>
              </a:rPr>
              <a:t>Mandula</a:t>
            </a:r>
            <a:r>
              <a:rPr lang="en-US" sz="1400" b="1" dirty="0">
                <a:solidFill>
                  <a:srgbClr val="008000"/>
                </a:solidFill>
              </a:rPr>
              <a:t>, </a:t>
            </a:r>
            <a:r>
              <a:rPr lang="en-US" sz="1400" b="1" dirty="0" err="1">
                <a:solidFill>
                  <a:srgbClr val="008000"/>
                </a:solidFill>
              </a:rPr>
              <a:t>Creutz</a:t>
            </a:r>
            <a:r>
              <a:rPr lang="en-US" sz="1400" b="1" dirty="0">
                <a:solidFill>
                  <a:srgbClr val="008000"/>
                </a:solidFill>
              </a:rPr>
              <a:t>-Fest 2014, BNL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52EE8-9251-A647-8177-D6216DE429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1593" y="4510945"/>
            <a:ext cx="3498090" cy="1963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8E0D25-2735-DE48-8077-11A94E2C5A39}"/>
              </a:ext>
            </a:extLst>
          </p:cNvPr>
          <p:cNvSpPr txBox="1"/>
          <p:nvPr/>
        </p:nvSpPr>
        <p:spPr>
          <a:xfrm>
            <a:off x="3458571" y="6521177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9051"/>
                </a:solidFill>
              </a:rPr>
              <a:t>M. Gell-Mann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A6577C-891B-4949-A977-80B340C5F1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668" y="4451694"/>
            <a:ext cx="1643184" cy="20704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089456-BD65-974B-BCD6-1CA290C69ABF}"/>
              </a:ext>
            </a:extLst>
          </p:cNvPr>
          <p:cNvSpPr txBox="1"/>
          <p:nvPr/>
        </p:nvSpPr>
        <p:spPr>
          <a:xfrm>
            <a:off x="655478" y="6486875"/>
            <a:ext cx="1088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9051"/>
                </a:solidFill>
              </a:rPr>
              <a:t>N. P. </a:t>
            </a:r>
            <a:r>
              <a:rPr lang="en-US" sz="1400" b="1" dirty="0" err="1">
                <a:solidFill>
                  <a:srgbClr val="009051"/>
                </a:solidFill>
              </a:rPr>
              <a:t>Samios</a:t>
            </a:r>
            <a:endParaRPr lang="en-US" sz="1400" b="1" dirty="0">
              <a:solidFill>
                <a:srgbClr val="00905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7B28CE-8EF9-6243-BAAF-47F0D6FFB679}"/>
              </a:ext>
            </a:extLst>
          </p:cNvPr>
          <p:cNvSpPr txBox="1"/>
          <p:nvPr/>
        </p:nvSpPr>
        <p:spPr>
          <a:xfrm>
            <a:off x="655478" y="964088"/>
            <a:ext cx="534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QCD paper: Gell-Mann, </a:t>
            </a:r>
            <a:r>
              <a:rPr lang="en-US" dirty="0" err="1"/>
              <a:t>Fritzsch</a:t>
            </a:r>
            <a:r>
              <a:rPr lang="en-US" dirty="0"/>
              <a:t>, Leutwyler (1973) 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1BCE8120-4CCE-6F43-A5BA-1B27F3AB3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319" y="514506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1945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frac{d^2 \sigma^{eh\rightarrow eX}}{dx dQ^2}=&#10;\frac{4\pi\alpha^2_{em}}{xQ^4} &#10;\left[\left(1-y+\frac{y^2}2\right)F_2(x,Q^2)&#10;-\frac{y^2}2 F_L(x,Q^2)\right]$$&#10;\end{document}&#10;"/>
  <p:tag name="EXTERNALNAME" val="txp_fig"/>
  <p:tag name="BLEND" val="Faux"/>
  <p:tag name="TRANSPARENT" val="Faux"/>
  <p:tag name="KEEPFILES" val="Faux"/>
  <p:tag name="DEBUGPAUSE" val="Faux"/>
  <p:tag name="RESOLUTION" val="1200"/>
  <p:tag name="TIMEOUT" val="(none)"/>
  <p:tag name="BOXWIDTH" val="348"/>
  <p:tag name="BOXHEIGHT" val="200"/>
  <p:tag name="BOXFONT" val="10"/>
  <p:tag name="BOXWRAP" val="Faux"/>
  <p:tag name="WORKAROUNDTRANSPARENCYBUG" val="Faux"/>
  <p:tag name="ALLOWFONTSUBSTITUTION" val="Faux"/>
  <p:tag name="BITMAPFORMAT" val="pngmono"/>
  <p:tag name="ORIGWIDTH" val="581"/>
  <p:tag name="PICTUREFILESIZE" val="445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2446</Words>
  <Application>Microsoft Macintosh PowerPoint</Application>
  <PresentationFormat>Widescreen</PresentationFormat>
  <Paragraphs>438</Paragraphs>
  <Slides>72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9" baseType="lpstr">
      <vt:lpstr>Arial</vt:lpstr>
      <vt:lpstr>Arial Rounded MT Bold</vt:lpstr>
      <vt:lpstr>Calibri</vt:lpstr>
      <vt:lpstr>Calibri Light</vt:lpstr>
      <vt:lpstr>Cambria Math</vt:lpstr>
      <vt:lpstr>Comic Sans MS</vt:lpstr>
      <vt:lpstr>Euphemia UCAS</vt:lpstr>
      <vt:lpstr>Futura</vt:lpstr>
      <vt:lpstr>Georgia</vt:lpstr>
      <vt:lpstr>Herculanum</vt:lpstr>
      <vt:lpstr>Lucida Handwrit</vt:lpstr>
      <vt:lpstr>Times</vt:lpstr>
      <vt:lpstr>Times New Roman</vt:lpstr>
      <vt:lpstr>Wingdings</vt:lpstr>
      <vt:lpstr>Office Theme</vt:lpstr>
      <vt:lpstr>Equation</vt:lpstr>
      <vt:lpstr>Document</vt:lpstr>
      <vt:lpstr>QCD as a many-body theory: an existential tale in four acts</vt:lpstr>
      <vt:lpstr>Act 1: The mysterious gluon</vt:lpstr>
      <vt:lpstr>PowerPoint Presentation</vt:lpstr>
      <vt:lpstr>Discovery of the gluon</vt:lpstr>
      <vt:lpstr>PowerPoint Presentation</vt:lpstr>
      <vt:lpstr>PowerPoint Presentation</vt:lpstr>
      <vt:lpstr>PowerPoint Presentation</vt:lpstr>
      <vt:lpstr>Higgs from Gluon fusion</vt:lpstr>
      <vt:lpstr> Quantum Chromodynamics       </vt:lpstr>
      <vt:lpstr>Symmetries dictate interactions</vt:lpstr>
      <vt:lpstr>PowerPoint Presentation</vt:lpstr>
      <vt:lpstr>PowerPoint Presentation</vt:lpstr>
      <vt:lpstr>PowerPoint Presentation</vt:lpstr>
      <vt:lpstr>Quantum Chromodynamics (QCD)</vt:lpstr>
      <vt:lpstr>PowerPoint Presentation</vt:lpstr>
      <vt:lpstr>Quark (and Gluon) confinement: the role of glue ?</vt:lpstr>
      <vt:lpstr>QCD: Chiral symmetry breaking</vt:lpstr>
      <vt:lpstr>The essential mystery</vt:lpstr>
      <vt:lpstr>Act 2. QCD: The Power and the Glory</vt:lpstr>
      <vt:lpstr>Numerical realization: Lattice QCD</vt:lpstr>
      <vt:lpstr>Numerical realization: Lattice QCD</vt:lpstr>
      <vt:lpstr>Precision QCD on the lattice</vt:lpstr>
      <vt:lpstr>Precision QCD+QED on the lattice</vt:lpstr>
      <vt:lpstr>The deeply inelastic scattering (DIS) femtoscope</vt:lpstr>
      <vt:lpstr>The deeply inelastic scattering (DIS) femtoscope</vt:lpstr>
      <vt:lpstr>The deeply inelastic scattering (DIS) femtoscope</vt:lpstr>
      <vt:lpstr>Perturbative QCD: now benchmark for new physics</vt:lpstr>
      <vt:lpstr>Perturbative QCD: benchmark for new physics</vt:lpstr>
      <vt:lpstr>PowerPoint Presentation</vt:lpstr>
      <vt:lpstr>Act 3: Surprises from boiling the QCD vacuum</vt:lpstr>
      <vt:lpstr>PowerPoint Presentation</vt:lpstr>
      <vt:lpstr>Matter in unusual conditions</vt:lpstr>
      <vt:lpstr>Early Universe</vt:lpstr>
      <vt:lpstr>PowerPoint Presentation</vt:lpstr>
      <vt:lpstr>QCD: Infrared Slavery</vt:lpstr>
      <vt:lpstr>QCD: Chiral symmetry breaking</vt:lpstr>
      <vt:lpstr>PowerPoint Presentation</vt:lpstr>
      <vt:lpstr>PowerPoint Presentation</vt:lpstr>
      <vt:lpstr>PowerPoint Presentation</vt:lpstr>
      <vt:lpstr>QCD phase diagram</vt:lpstr>
      <vt:lpstr>PowerPoint Presentation</vt:lpstr>
      <vt:lpstr>Perfect fluidity across energy scales</vt:lpstr>
      <vt:lpstr>Perfect fluidity across energy scales</vt:lpstr>
      <vt:lpstr>Perfect fluidity across energy scales</vt:lpstr>
      <vt:lpstr>Viscosity of strongly coupled relativistic fluids</vt:lpstr>
      <vt:lpstr>Deconstructing lumpiness to find a perfect fluid</vt:lpstr>
      <vt:lpstr>PowerPoint Presentation</vt:lpstr>
      <vt:lpstr>Heavy Ion phenomenology: IP-Glasma model</vt:lpstr>
      <vt:lpstr>PowerPoint Presentation</vt:lpstr>
      <vt:lpstr>PowerPoint Presentation</vt:lpstr>
      <vt:lpstr>PowerPoint Presentation</vt:lpstr>
      <vt:lpstr>How does quark-gluon plasma thermalize in a HI-collision ?</vt:lpstr>
      <vt:lpstr>Turbulence is everywhere yet baffles deep thinkers</vt:lpstr>
      <vt:lpstr>Universality: hotness is also cool</vt:lpstr>
      <vt:lpstr>The Glasma and overoccupied quantum gases</vt:lpstr>
      <vt:lpstr>Topology in heavy-ion collisions: The Chiral Magnetic Effect</vt:lpstr>
      <vt:lpstr>Topology in heavy-ion collisions: The Chiral Magnetic Effect</vt:lpstr>
      <vt:lpstr>Topological transitions in the Glasma</vt:lpstr>
      <vt:lpstr>Act 4. Towards EIC: The ultimate IMAX experience</vt:lpstr>
      <vt:lpstr>PowerPoint Presentation</vt:lpstr>
      <vt:lpstr>PowerPoint Presentation</vt:lpstr>
      <vt:lpstr>The glue that binds us all: Imaging matter below the Fermi scale with an Electron-Ion Collider</vt:lpstr>
      <vt:lpstr>What does the proton look like ?</vt:lpstr>
      <vt:lpstr>The boosted proton</vt:lpstr>
      <vt:lpstr>The boosted proton</vt:lpstr>
      <vt:lpstr>Boosted protons: classical coherence from quantum fluctuations</vt:lpstr>
      <vt:lpstr>The proton’s spin puzzle</vt:lpstr>
      <vt:lpstr>3-D imaging in semi-inclusive reactions</vt:lpstr>
      <vt:lpstr>Projected images of spatial gluon distributions</vt:lpstr>
      <vt:lpstr>Quark–gluon wave patterns: Diffraction for the 21st Century</vt:lpstr>
      <vt:lpstr>Recent endorsement of EIC by an NAS panel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QCD as a many-body theory: an existential tale in four acts</dc:title>
  <dc:creator>Venugopalan, Raju</dc:creator>
  <cp:lastModifiedBy>Venugopalan, Raju</cp:lastModifiedBy>
  <cp:revision>75</cp:revision>
  <dcterms:created xsi:type="dcterms:W3CDTF">2019-07-15T15:41:40Z</dcterms:created>
  <dcterms:modified xsi:type="dcterms:W3CDTF">2019-07-16T15:42:20Z</dcterms:modified>
</cp:coreProperties>
</file>