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9" r:id="rId4"/>
    <p:sldId id="259" r:id="rId5"/>
    <p:sldId id="266" r:id="rId6"/>
    <p:sldId id="268" r:id="rId7"/>
    <p:sldId id="276" r:id="rId8"/>
    <p:sldId id="279" r:id="rId9"/>
    <p:sldId id="258" r:id="rId10"/>
    <p:sldId id="277" r:id="rId11"/>
    <p:sldId id="270" r:id="rId12"/>
    <p:sldId id="271" r:id="rId13"/>
    <p:sldId id="272" r:id="rId14"/>
    <p:sldId id="273" r:id="rId15"/>
    <p:sldId id="274" r:id="rId16"/>
    <p:sldId id="280" r:id="rId17"/>
    <p:sldId id="281" r:id="rId18"/>
    <p:sldId id="262" r:id="rId19"/>
    <p:sldId id="275" r:id="rId20"/>
    <p:sldId id="261" r:id="rId21"/>
    <p:sldId id="26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8" r:id="rId30"/>
    <p:sldId id="289" r:id="rId31"/>
    <p:sldId id="290" r:id="rId32"/>
    <p:sldId id="291" r:id="rId33"/>
    <p:sldId id="293" r:id="rId34"/>
    <p:sldId id="294" r:id="rId35"/>
    <p:sldId id="296" r:id="rId36"/>
    <p:sldId id="295" r:id="rId37"/>
    <p:sldId id="297" r:id="rId38"/>
    <p:sldId id="263" r:id="rId39"/>
    <p:sldId id="298" r:id="rId40"/>
    <p:sldId id="265" r:id="rId41"/>
    <p:sldId id="264" r:id="rId42"/>
    <p:sldId id="267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Energy Budget of the</a:t>
            </a:r>
            <a:r>
              <a:rPr lang="en-US" baseline="0" dirty="0"/>
              <a:t> Universe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Dark Energy ~73%</c:v>
                </c:pt>
                <c:pt idx="1">
                  <c:v>Dark Matter ~23%</c:v>
                </c:pt>
                <c:pt idx="2">
                  <c:v>Visible Matter ~4%</c:v>
                </c:pt>
                <c:pt idx="3">
                  <c:v>Neutrino &gt;~ 0.3%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23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6-480C-94F5-C50F957A2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370693775137121"/>
          <c:y val="0.2576172723990835"/>
          <c:w val="0.3662930622486289"/>
          <c:h val="0.643057960230161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0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895C-C964-4341-A261-DAC87635748F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FB52B-E337-4A9A-9C87-5EB0F4F5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3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CDB98-C430-4EED-92E5-B4E9D149C97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1863-C20E-4FA0-A5F4-76066B0496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3869-03F9-4381-97C7-92974AC4D956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91FE-8EC6-4E31-86B3-3EF04F3484E4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4708-1049-4D75-9E49-B08E6509B593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08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30200" y="1393825"/>
            <a:ext cx="11482917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3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71E3-08C3-48A0-923E-5BA1E51A040D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82A7-A182-4249-8F52-680B2C2F4270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9DA6-D098-4D92-809E-E62B2DB085B4}" type="datetime1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E7C7-686E-479F-B210-C760FD4EFD15}" type="datetime1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D944-C731-429B-B156-A9C062AA1384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3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13DB-D126-43A7-99F9-65CBA262C3CD}" type="datetime1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4241-1554-4923-8E00-400E68E95146}" type="datetime1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307-2356-4356-B6C4-AC7434823CC0}" type="datetime1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0CB5-E831-420A-96F3-BA949ABEBB00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31C0-C048-4AA2-8369-A73E33DA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07185" TargetMode="Externa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07185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hyperlink" Target="https://www.cambridge.org/core/journals/proceedings-of-the-royal-society-of-edinburgh/article/ivon-least-squares-and-linear-combination-of-observations/7106C26F19F2EBF75BCEE7FA285780B9" TargetMode="External"/><Relationship Id="rId4" Type="http://schemas.openxmlformats.org/officeDocument/2006/relationships/image" Target="../media/image25.wmf"/><Relationship Id="rId9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hyperlink" Target="http://iopscience.iop.org/article/10.1088/1748-0221/11/07/P07015/meta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nature13432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Relationship Id="rId9" Type="http://schemas.openxmlformats.org/officeDocument/2006/relationships/hyperlink" Target="http://iopscience.iop.org/article/10.1088/1748-0221/11/07/P07015/met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png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9.wmf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wmf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43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40.wmf"/><Relationship Id="rId9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16890021630314X" TargetMode="External"/><Relationship Id="rId2" Type="http://schemas.openxmlformats.org/officeDocument/2006/relationships/hyperlink" Target="https://arxiv.org/abs/1811.070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18304133?via%3Dihub" TargetMode="External"/><Relationship Id="rId2" Type="http://schemas.openxmlformats.org/officeDocument/2006/relationships/hyperlink" Target="http://iopscience.iop.org/article/10.1088/1748-0221/12/10/P10002/me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iopscience.iop.org/article/10.1088/1748-0221/13/07/P07006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pscience.iop.org/article/10.1088/1748-0221/13/07/P07006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hyperlink" Target="http://iopscience.iop.org/article/10.1088/1748-0221/12/07/P07010/meta" TargetMode="Externa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.wmf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hyperlink" Target="https://www.sciencedirect.com/science/article/pii/S0168900218304133?via%3Dihub" TargetMode="External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5.wmf"/><Relationship Id="rId14" Type="http://schemas.openxmlformats.org/officeDocument/2006/relationships/hyperlink" Target="http://iopscience.iop.org/article/10.1088/1748-0221/12/10/P10002/meta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1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hyperlink" Target="http://iopscience.iop.org/article/10.1088/1748-0221/13/07/P07006" TargetMode="External"/><Relationship Id="rId5" Type="http://schemas.openxmlformats.org/officeDocument/2006/relationships/image" Target="../media/image57.png"/><Relationship Id="rId10" Type="http://schemas.openxmlformats.org/officeDocument/2006/relationships/image" Target="../media/image70.wmf"/><Relationship Id="rId4" Type="http://schemas.openxmlformats.org/officeDocument/2006/relationships/image" Target="../media/image59.jpg"/><Relationship Id="rId9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hyperlink" Target="http://iopscience.iop.org/article/10.1088/1748-0221/12/10/P10002/meta" TargetMode="Externa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32C7-4804-4EEC-8B82-A521D3481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1949447"/>
          </a:xfrm>
        </p:spPr>
        <p:txBody>
          <a:bodyPr/>
          <a:lstStyle/>
          <a:p>
            <a:r>
              <a:rPr lang="en-US" dirty="0"/>
              <a:t>Introduction of Statistics in </a:t>
            </a:r>
            <a:br>
              <a:rPr lang="en-US" dirty="0"/>
            </a:br>
            <a:r>
              <a:rPr lang="en-US" dirty="0"/>
              <a:t>High Energy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F68F4-A5D7-4CE5-A116-9D18BA6DF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Xin Qian </a:t>
            </a:r>
          </a:p>
          <a:p>
            <a:r>
              <a:rPr lang="en-US" dirty="0">
                <a:solidFill>
                  <a:schemeClr val="tx1"/>
                </a:solidFill>
              </a:rPr>
              <a:t>BNL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E94E-0643-449D-ABB0-02428492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B7D8F3-C402-4DCF-8CD1-30A2A3266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3628927"/>
          </a:xfrm>
        </p:spPr>
        <p:txBody>
          <a:bodyPr>
            <a:normAutofit/>
          </a:bodyPr>
          <a:lstStyle/>
          <a:p>
            <a:r>
              <a:rPr lang="en-US" sz="4800" dirty="0"/>
              <a:t>Basic Concept:</a:t>
            </a:r>
            <a:br>
              <a:rPr lang="en-US" sz="4800" dirty="0"/>
            </a:br>
            <a:br>
              <a:rPr lang="en-US" sz="4800" dirty="0"/>
            </a:br>
            <a:r>
              <a:rPr lang="en-US" dirty="0"/>
              <a:t>Test Statistics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8969A-DF25-459C-97DD-195F9C19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E5B0-2F74-4C48-BD9F-E420AF1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/>
              <a:t>Basic Concept: Test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2EEE-8E58-4896-BF9A-A9B50C0D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95" y="663262"/>
            <a:ext cx="11713335" cy="5750417"/>
          </a:xfrm>
        </p:spPr>
        <p:txBody>
          <a:bodyPr/>
          <a:lstStyle/>
          <a:p>
            <a:r>
              <a:rPr lang="en-US" dirty="0"/>
              <a:t>“Test statistics” in the field of statistics is equivalent to “price” in the field of finance</a:t>
            </a:r>
          </a:p>
          <a:p>
            <a:pPr lvl="1"/>
            <a:r>
              <a:rPr lang="en-US" dirty="0"/>
              <a:t>A way to condense information into a single number, so that it can be compared </a:t>
            </a:r>
          </a:p>
          <a:p>
            <a:r>
              <a:rPr lang="en-US" sz="2800" dirty="0"/>
              <a:t>Typically, likelihood function (or likelihood) representing the probability of a observation given a set of parameters (</a:t>
            </a:r>
            <a:r>
              <a:rPr lang="el-GR" sz="2800" dirty="0"/>
              <a:t>θ</a:t>
            </a:r>
            <a:r>
              <a:rPr lang="en-US" sz="2800" dirty="0"/>
              <a:t>) is used in test statistics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BE154-8A60-4822-A478-904855E1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B185AD-70BD-453A-8A44-A2BE34D27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434549"/>
              </p:ext>
            </p:extLst>
          </p:nvPr>
        </p:nvGraphicFramePr>
        <p:xfrm>
          <a:off x="640777" y="3870235"/>
          <a:ext cx="6003702" cy="209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3" imgW="2768400" imgH="965160" progId="Equation.DSMT4">
                  <p:embed/>
                </p:oleObj>
              </mc:Choice>
              <mc:Fallback>
                <p:oleObj name="Equation" r:id="rId3" imgW="2768400" imgH="9651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777" y="3870235"/>
                        <a:ext cx="6003702" cy="209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857F66-7C6E-4C76-8535-64879A42D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738" y="3716614"/>
            <a:ext cx="4045233" cy="30048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4B883-B4F0-4C0C-BB0E-DEDB8BE7472B}"/>
              </a:ext>
            </a:extLst>
          </p:cNvPr>
          <p:cNvSpPr txBox="1"/>
          <p:nvPr/>
        </p:nvSpPr>
        <p:spPr>
          <a:xfrm>
            <a:off x="346402" y="6027003"/>
            <a:ext cx="670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e.g. the </a:t>
            </a:r>
            <a:r>
              <a:rPr lang="el-GR" sz="2400" dirty="0">
                <a:solidFill>
                  <a:srgbClr val="0070C0"/>
                </a:solidFill>
              </a:rPr>
              <a:t>θ</a:t>
            </a:r>
            <a:r>
              <a:rPr lang="en-US" sz="2400" dirty="0">
                <a:solidFill>
                  <a:srgbClr val="0070C0"/>
                </a:solidFill>
              </a:rPr>
              <a:t> value with the highest (maximal) likelihood value is the best estimation</a:t>
            </a:r>
          </a:p>
        </p:txBody>
      </p:sp>
    </p:spTree>
    <p:extLst>
      <p:ext uri="{BB962C8B-B14F-4D97-AF65-F5344CB8AC3E}">
        <p14:creationId xmlns:p14="http://schemas.microsoft.com/office/powerpoint/2010/main" val="298654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3E07-1F6E-4A20-8411-06390138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10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Test Statistics for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D03F-CFB0-4C16-94A9-A7AD7102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62" y="3286125"/>
            <a:ext cx="11981037" cy="2840041"/>
          </a:xfrm>
        </p:spPr>
        <p:txBody>
          <a:bodyPr>
            <a:normAutofit/>
          </a:bodyPr>
          <a:lstStyle/>
          <a:p>
            <a:r>
              <a:rPr lang="en-US" sz="2800" dirty="0"/>
              <a:t>At large statistics, the Poisson distribution can be approximated as a Normal distribution with mean </a:t>
            </a:r>
            <a:r>
              <a:rPr lang="el-GR" sz="2800" dirty="0"/>
              <a:t>μ</a:t>
            </a:r>
            <a:r>
              <a:rPr lang="en-US" sz="2800" baseline="-25000" dirty="0" err="1"/>
              <a:t>i</a:t>
            </a:r>
            <a:r>
              <a:rPr lang="en-US" sz="2800" dirty="0"/>
              <a:t> and standard deviation </a:t>
            </a:r>
            <a:r>
              <a:rPr lang="el-GR" sz="2800" dirty="0"/>
              <a:t>σ</a:t>
            </a:r>
            <a:r>
              <a:rPr lang="en-US" sz="2800" baseline="-25000" dirty="0"/>
              <a:t>i</a:t>
            </a:r>
            <a:r>
              <a:rPr lang="en-US" sz="2800" baseline="30000" dirty="0"/>
              <a:t>2</a:t>
            </a:r>
            <a:r>
              <a:rPr lang="en-US" sz="2800" dirty="0"/>
              <a:t>=</a:t>
            </a:r>
            <a:r>
              <a:rPr lang="el-GR" sz="2800" dirty="0"/>
              <a:t> μ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1AD49-4494-4EBF-B729-552C86C4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C29287-E216-43B3-84F2-5D73947F3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728007"/>
              </p:ext>
            </p:extLst>
          </p:nvPr>
        </p:nvGraphicFramePr>
        <p:xfrm>
          <a:off x="209550" y="1154113"/>
          <a:ext cx="11774488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3" imgW="5689440" imgH="965160" progId="Equation.DSMT4">
                  <p:embed/>
                </p:oleObj>
              </mc:Choice>
              <mc:Fallback>
                <p:oleObj name="Equation" r:id="rId3" imgW="568944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1154113"/>
                        <a:ext cx="11774488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37B9A6-58D5-4AFA-80CF-7EA78895B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0824"/>
              </p:ext>
            </p:extLst>
          </p:nvPr>
        </p:nvGraphicFramePr>
        <p:xfrm>
          <a:off x="7219949" y="4826003"/>
          <a:ext cx="4761089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5" imgW="2133360" imgH="685800" progId="Equation.DSMT4">
                  <p:embed/>
                </p:oleObj>
              </mc:Choice>
              <mc:Fallback>
                <p:oleObj name="Equation" r:id="rId5" imgW="21333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9949" y="4826003"/>
                        <a:ext cx="4761089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6F1110-B070-4621-8B63-E5916366B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67752"/>
              </p:ext>
            </p:extLst>
          </p:nvPr>
        </p:nvGraphicFramePr>
        <p:xfrm>
          <a:off x="457743" y="4391007"/>
          <a:ext cx="5815895" cy="232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name="Equation" r:id="rId7" imgW="3365280" imgH="1346040" progId="Equation.DSMT4">
                  <p:embed/>
                </p:oleObj>
              </mc:Choice>
              <mc:Fallback>
                <p:oleObj name="Equation" r:id="rId7" imgW="3365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743" y="4391007"/>
                        <a:ext cx="5815895" cy="2326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4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D533-504D-4349-9077-F92F25C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0203"/>
            <a:ext cx="10972800" cy="1143000"/>
          </a:xfrm>
        </p:spPr>
        <p:txBody>
          <a:bodyPr/>
          <a:lstStyle/>
          <a:p>
            <a:r>
              <a:rPr lang="en-US" dirty="0"/>
              <a:t>Additional Test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272A-6AD9-4B5A-8840-2C938F35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948519"/>
            <a:ext cx="11715749" cy="5177647"/>
          </a:xfrm>
        </p:spPr>
        <p:txBody>
          <a:bodyPr/>
          <a:lstStyle/>
          <a:p>
            <a:r>
              <a:rPr lang="en-US" dirty="0"/>
              <a:t>In practice, the variance (standard deviation) of the Normal distribution can be further approximated by the measured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new “Combined Neyman and Pearson” (CNP) </a:t>
            </a:r>
            <a:r>
              <a:rPr lang="en-US" dirty="0" err="1"/>
              <a:t>Chisquare</a:t>
            </a:r>
            <a:r>
              <a:rPr lang="en-US" dirty="0"/>
              <a:t>, an improved approximation (X. Ji et al.  </a:t>
            </a:r>
            <a:r>
              <a:rPr lang="en-US" dirty="0">
                <a:hlinkClick r:id="rId3"/>
              </a:rPr>
              <a:t>arXiv:1903.07185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8CA7F-C22B-4598-B25A-A791AFF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60668F-1DE0-42ED-A243-F6D1D7E5A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803056"/>
              </p:ext>
            </p:extLst>
          </p:nvPr>
        </p:nvGraphicFramePr>
        <p:xfrm>
          <a:off x="609600" y="2246704"/>
          <a:ext cx="1077753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4" imgW="6235560" imgH="787320" progId="Equation.DSMT4">
                  <p:embed/>
                </p:oleObj>
              </mc:Choice>
              <mc:Fallback>
                <p:oleObj name="Equation" r:id="rId4" imgW="6235560" imgH="7873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86F1110-B070-4621-8B63-E5916366B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246704"/>
                        <a:ext cx="1077753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24AFE0-0419-4A23-9C7E-9A42818CF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53808"/>
              </p:ext>
            </p:extLst>
          </p:nvPr>
        </p:nvGraphicFramePr>
        <p:xfrm>
          <a:off x="1936750" y="4999040"/>
          <a:ext cx="8123238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6" imgW="4698720" imgH="888840" progId="Equation.DSMT4">
                  <p:embed/>
                </p:oleObj>
              </mc:Choice>
              <mc:Fallback>
                <p:oleObj name="Equation" r:id="rId6" imgW="469872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60668F-1DE0-42ED-A243-F6D1D7E5A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6750" y="4999040"/>
                        <a:ext cx="8123238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44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A4E0-4316-4EFF-980E-23F67D9A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5412"/>
            <a:ext cx="10972800" cy="1143000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0B81-DEBE-4679-AD50-DA5B2626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017589"/>
            <a:ext cx="11310937" cy="5108578"/>
          </a:xfrm>
        </p:spPr>
        <p:txBody>
          <a:bodyPr/>
          <a:lstStyle/>
          <a:p>
            <a:r>
              <a:rPr lang="en-US" dirty="0"/>
              <a:t>A set of “n” independent counting experiments to deduce a common expected value “</a:t>
            </a:r>
            <a:r>
              <a:rPr lang="el-GR" dirty="0"/>
              <a:t>μ</a:t>
            </a:r>
            <a:r>
              <a:rPr lang="en-US" dirty="0"/>
              <a:t>”: </a:t>
            </a:r>
          </a:p>
          <a:p>
            <a:r>
              <a:rPr lang="en-US" dirty="0"/>
              <a:t>The best estimation of “</a:t>
            </a:r>
            <a:r>
              <a:rPr lang="el-GR" dirty="0"/>
              <a:t>μ</a:t>
            </a:r>
            <a:r>
              <a:rPr lang="en-US" dirty="0"/>
              <a:t>” can be</a:t>
            </a:r>
            <a:br>
              <a:rPr lang="en-US" dirty="0"/>
            </a:br>
            <a:r>
              <a:rPr lang="en-US" dirty="0"/>
              <a:t>obtained through minimization</a:t>
            </a:r>
            <a:br>
              <a:rPr lang="en-US" dirty="0"/>
            </a:br>
            <a:r>
              <a:rPr lang="en-US" dirty="0"/>
              <a:t>of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(maximization of likelihood)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BF633-7338-4453-AE81-FCF9279E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8767E8-7381-4C77-9C8F-D835BE241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58931"/>
              </p:ext>
            </p:extLst>
          </p:nvPr>
        </p:nvGraphicFramePr>
        <p:xfrm>
          <a:off x="7445045" y="1958759"/>
          <a:ext cx="4589792" cy="388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3" imgW="2222280" imgH="1879560" progId="Equation.DSMT4">
                  <p:embed/>
                </p:oleObj>
              </mc:Choice>
              <mc:Fallback>
                <p:oleObj name="Equation" r:id="rId3" imgW="222228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5045" y="1958759"/>
                        <a:ext cx="4589792" cy="3881652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D99584-631B-4099-839E-F8075D028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5328"/>
              </p:ext>
            </p:extLst>
          </p:nvPr>
        </p:nvGraphicFramePr>
        <p:xfrm>
          <a:off x="388608" y="3995740"/>
          <a:ext cx="66040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5" imgW="3759120" imgH="1447560" progId="Equation.DSMT4">
                  <p:embed/>
                </p:oleObj>
              </mc:Choice>
              <mc:Fallback>
                <p:oleObj name="Equation" r:id="rId5" imgW="37591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08" y="3995740"/>
                        <a:ext cx="6604000" cy="2543175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30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3A8A-37D0-48F9-BC2E-2F322187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n=100  and  </a:t>
            </a:r>
            <a:r>
              <a:rPr lang="el-GR" dirty="0"/>
              <a:t>μ</a:t>
            </a:r>
            <a:r>
              <a:rPr lang="en-US" dirty="0"/>
              <a:t>=15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3D5F7-4C8C-49B4-A23E-66225C59A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14" y="1289893"/>
            <a:ext cx="11288011" cy="3861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1150F-F5B1-4B80-9591-C9F7B06F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BD830-9912-4A2B-996A-423E9D66FB80}"/>
              </a:ext>
            </a:extLst>
          </p:cNvPr>
          <p:cNvSpPr txBox="1"/>
          <p:nvPr/>
        </p:nvSpPr>
        <p:spPr>
          <a:xfrm>
            <a:off x="238836" y="5151818"/>
            <a:ext cx="11953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Taken from </a:t>
            </a:r>
            <a:r>
              <a:rPr lang="en-US" sz="3200" dirty="0">
                <a:hlinkClick r:id="rId3"/>
              </a:rPr>
              <a:t>arXiv:1903.07185</a:t>
            </a:r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CNP is an improved approximation to Poisson </a:t>
            </a:r>
            <a:r>
              <a:rPr lang="en-US" sz="3200" dirty="0" err="1">
                <a:solidFill>
                  <a:srgbClr val="0070C0"/>
                </a:solidFill>
              </a:rPr>
              <a:t>Chisquare</a:t>
            </a:r>
            <a:r>
              <a:rPr lang="en-US" sz="3200" dirty="0">
                <a:solidFill>
                  <a:srgbClr val="0070C0"/>
                </a:solidFill>
              </a:rPr>
              <a:t>. In certain occasions, CNP has significant advantages in computation</a:t>
            </a:r>
          </a:p>
        </p:txBody>
      </p:sp>
    </p:spTree>
    <p:extLst>
      <p:ext uri="{BB962C8B-B14F-4D97-AF65-F5344CB8AC3E}">
        <p14:creationId xmlns:p14="http://schemas.microsoft.com/office/powerpoint/2010/main" val="132821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-152926"/>
            <a:ext cx="11461796" cy="1143000"/>
          </a:xfrm>
        </p:spPr>
        <p:txBody>
          <a:bodyPr>
            <a:normAutofit/>
          </a:bodyPr>
          <a:lstStyle/>
          <a:p>
            <a:r>
              <a:rPr lang="en-US" dirty="0"/>
              <a:t>Test Statistics: Weighted Least Squares (WLS)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1848" y="4793616"/>
            <a:ext cx="11631827" cy="19278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approximation or a special case of the </a:t>
            </a:r>
            <a:r>
              <a:rPr lang="en-US" b="1" i="1" dirty="0"/>
              <a:t>maximum likelihood </a:t>
            </a:r>
            <a:r>
              <a:rPr lang="en-US" dirty="0"/>
              <a:t>approach</a:t>
            </a:r>
          </a:p>
          <a:p>
            <a:r>
              <a:rPr lang="en-US" dirty="0"/>
              <a:t>With unbiased measurements, this solution is the </a:t>
            </a:r>
            <a:r>
              <a:rPr lang="en-US" b="1" i="1" dirty="0"/>
              <a:t>best linear unbiased estimator </a:t>
            </a:r>
            <a:r>
              <a:rPr lang="en-US" dirty="0"/>
              <a:t>(</a:t>
            </a:r>
            <a:r>
              <a:rPr lang="en-US" b="1" i="1" dirty="0"/>
              <a:t>BLUE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53200" y="358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358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553200" y="358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358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74842"/>
              </p:ext>
            </p:extLst>
          </p:nvPr>
        </p:nvGraphicFramePr>
        <p:xfrm>
          <a:off x="900113" y="1089025"/>
          <a:ext cx="4421187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6" name="Equation" r:id="rId6" imgW="2133360" imgH="1612800" progId="Equation.DSMT4">
                  <p:embed/>
                </p:oleObj>
              </mc:Choice>
              <mc:Fallback>
                <p:oleObj name="Equation" r:id="rId6" imgW="2133360" imgH="1612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113" y="1089025"/>
                        <a:ext cx="4421187" cy="3341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38520"/>
              </p:ext>
            </p:extLst>
          </p:nvPr>
        </p:nvGraphicFramePr>
        <p:xfrm>
          <a:off x="7253288" y="1352977"/>
          <a:ext cx="3916362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8" imgW="2387520" imgH="1333440" progId="Equation.DSMT4">
                  <p:embed/>
                </p:oleObj>
              </mc:Choice>
              <mc:Fallback>
                <p:oleObj name="Equation" r:id="rId8" imgW="2387520" imgH="13334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53288" y="1352977"/>
                        <a:ext cx="3916362" cy="2187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5924573" y="2366515"/>
            <a:ext cx="831850" cy="2485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26200" y="3977740"/>
            <a:ext cx="603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C. Aitken </a:t>
            </a:r>
            <a:r>
              <a:rPr lang="en-US" sz="2000" dirty="0">
                <a:hlinkClick r:id="rId10"/>
              </a:rPr>
              <a:t>Proc. R. Soc. Edinburgh 55, 42</a:t>
            </a:r>
            <a:r>
              <a:rPr lang="en-US" sz="2000" dirty="0"/>
              <a:t> (1935)</a:t>
            </a:r>
          </a:p>
        </p:txBody>
      </p:sp>
    </p:spTree>
    <p:extLst>
      <p:ext uri="{BB962C8B-B14F-4D97-AF65-F5344CB8AC3E}">
        <p14:creationId xmlns:p14="http://schemas.microsoft.com/office/powerpoint/2010/main" val="39616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186" y="84419"/>
            <a:ext cx="9833811" cy="877854"/>
          </a:xfrm>
        </p:spPr>
        <p:txBody>
          <a:bodyPr>
            <a:normAutofit/>
          </a:bodyPr>
          <a:lstStyle/>
          <a:p>
            <a:r>
              <a:rPr lang="en-US" dirty="0"/>
              <a:t>Improved Energy Estimator in EXO-200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07" y="1124734"/>
            <a:ext cx="5455044" cy="26747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31210" y="4316291"/>
            <a:ext cx="5723224" cy="2141623"/>
            <a:chOff x="59206" y="1090372"/>
            <a:chExt cx="5723224" cy="21416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6" y="1090372"/>
              <a:ext cx="5723224" cy="18472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60" y="2925809"/>
              <a:ext cx="5261567" cy="306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4690" y="1204981"/>
              <a:ext cx="1685069" cy="54121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771460" y="6482943"/>
            <a:ext cx="309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Nature 510, 229 </a:t>
            </a:r>
            <a:r>
              <a:rPr lang="en-US" dirty="0"/>
              <a:t>(2014)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5784" y="1192843"/>
            <a:ext cx="6289223" cy="5665157"/>
          </a:xfrm>
        </p:spPr>
        <p:txBody>
          <a:bodyPr>
            <a:normAutofit/>
          </a:bodyPr>
          <a:lstStyle/>
          <a:p>
            <a:r>
              <a:rPr lang="en-US" sz="2800" dirty="0"/>
              <a:t>Search for 0</a:t>
            </a:r>
            <a:r>
              <a:rPr lang="el-GR" sz="2800" dirty="0"/>
              <a:t>νββ</a:t>
            </a:r>
            <a:r>
              <a:rPr lang="en-US" sz="2800" dirty="0"/>
              <a:t> with </a:t>
            </a:r>
            <a:r>
              <a:rPr lang="en-US" sz="2800" baseline="30000" dirty="0"/>
              <a:t>136</a:t>
            </a:r>
            <a:r>
              <a:rPr lang="en-US" sz="2800" dirty="0"/>
              <a:t>Xe </a:t>
            </a:r>
          </a:p>
          <a:p>
            <a:pPr lvl="1"/>
            <a:r>
              <a:rPr lang="en-US" sz="2400" dirty="0"/>
              <a:t>During the initial operation, observed correlated noise in the APD light readout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An optimal energy estimator based on linear algebra to reduce correlated noise: </a:t>
            </a:r>
            <a:r>
              <a:rPr lang="en-US" sz="2400" dirty="0">
                <a:sym typeface="Wingdings" panose="05000000000000000000" pitchFamily="2" charset="2"/>
                <a:hlinkClick r:id="rId7"/>
              </a:rPr>
              <a:t>JINST 11, P07015 </a:t>
            </a:r>
            <a:r>
              <a:rPr lang="en-US" sz="2400" dirty="0">
                <a:sym typeface="Wingdings" panose="05000000000000000000" pitchFamily="2" charset="2"/>
              </a:rPr>
              <a:t>(2016)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4510" cy="1262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90" y="2867253"/>
            <a:ext cx="5824231" cy="2104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2970" y="4148101"/>
            <a:ext cx="43160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Light waveform of an example noise event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2350" y="3716389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</a:t>
            </a:r>
            <a:r>
              <a:rPr lang="en-US" dirty="0" err="1"/>
              <a:t>Xe</a:t>
            </a:r>
            <a:r>
              <a:rPr lang="en-US" dirty="0"/>
              <a:t> Time Projection Chamber</a:t>
            </a:r>
          </a:p>
        </p:txBody>
      </p:sp>
    </p:spTree>
    <p:extLst>
      <p:ext uri="{BB962C8B-B14F-4D97-AF65-F5344CB8AC3E}">
        <p14:creationId xmlns:p14="http://schemas.microsoft.com/office/powerpoint/2010/main" val="34043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uiExpand="1" build="p"/>
      <p:bldP spid="18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40" y="85520"/>
            <a:ext cx="8771223" cy="907822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Energy Estimator in EXO-200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7" y="4566084"/>
            <a:ext cx="5811253" cy="2180744"/>
          </a:xfrm>
        </p:spPr>
        <p:txBody>
          <a:bodyPr>
            <a:normAutofit/>
          </a:bodyPr>
          <a:lstStyle/>
          <a:p>
            <a:r>
              <a:rPr lang="en-US" sz="2800" b="1" dirty="0"/>
              <a:t>Major challenge: </a:t>
            </a:r>
            <a:br>
              <a:rPr lang="en-US" sz="2800" b="1" dirty="0"/>
            </a:br>
            <a:r>
              <a:rPr lang="en-US" sz="2800" dirty="0"/>
              <a:t>large dimension: 2048 (time bins) x 70 (APDs) ~ </a:t>
            </a:r>
            <a:r>
              <a:rPr lang="en-US" sz="2800" b="1" dirty="0"/>
              <a:t>1.43x10</a:t>
            </a:r>
            <a:r>
              <a:rPr lang="en-US" sz="2800" b="1" baseline="30000" dirty="0"/>
              <a:t>5</a:t>
            </a:r>
            <a:r>
              <a:rPr lang="en-US" sz="2800" b="1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difficult to calculate (R</a:t>
            </a:r>
            <a:r>
              <a:rPr lang="en-US" sz="2800" baseline="30000" dirty="0">
                <a:sym typeface="Wingdings" panose="05000000000000000000" pitchFamily="2" charset="2"/>
              </a:rPr>
              <a:t>T</a:t>
            </a:r>
            <a:r>
              <a:rPr lang="en-US" sz="2800" dirty="0">
                <a:sym typeface="Wingdings" panose="05000000000000000000" pitchFamily="2" charset="2"/>
              </a:rPr>
              <a:t>C</a:t>
            </a:r>
            <a:r>
              <a:rPr lang="en-US" sz="2800" baseline="30000" dirty="0">
                <a:sym typeface="Wingdings" panose="05000000000000000000" pitchFamily="2" charset="2"/>
              </a:rPr>
              <a:t>-1</a:t>
            </a:r>
            <a:r>
              <a:rPr lang="en-US" sz="2800" dirty="0">
                <a:sym typeface="Wingdings" panose="05000000000000000000" pitchFamily="2" charset="2"/>
              </a:rPr>
              <a:t>R)</a:t>
            </a:r>
            <a:r>
              <a:rPr lang="en-US" sz="2800" baseline="30000" dirty="0">
                <a:sym typeface="Wingdings" panose="05000000000000000000" pitchFamily="2" charset="2"/>
              </a:rPr>
              <a:t>-1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58" y="0"/>
            <a:ext cx="2522293" cy="119984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9100" y="1200150"/>
          <a:ext cx="43688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4" imgW="2108160" imgH="1371600" progId="Equation.DSMT4">
                  <p:embed/>
                </p:oleObj>
              </mc:Choice>
              <mc:Fallback>
                <p:oleObj name="Equation" r:id="rId4" imgW="2108160" imgH="1371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" y="1200150"/>
                        <a:ext cx="4368800" cy="284321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376863" y="1154113"/>
          <a:ext cx="65436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6" imgW="3365280" imgH="1676160" progId="Equation.DSMT4">
                  <p:embed/>
                </p:oleObj>
              </mc:Choice>
              <mc:Fallback>
                <p:oleObj name="Equation" r:id="rId6" imgW="3365280" imgH="1676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6863" y="1154113"/>
                        <a:ext cx="6543675" cy="3251200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465" y="4539128"/>
            <a:ext cx="4910904" cy="2034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73202" y="6468694"/>
            <a:ext cx="560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ym typeface="Wingdings" panose="05000000000000000000" pitchFamily="2" charset="2"/>
              </a:rPr>
              <a:t>More details in </a:t>
            </a:r>
            <a:r>
              <a:rPr lang="en-US" sz="2400" dirty="0">
                <a:sym typeface="Wingdings" panose="05000000000000000000" pitchFamily="2" charset="2"/>
                <a:hlinkClick r:id="rId9"/>
              </a:rPr>
              <a:t>JINST 11, P07015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37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A416-22AB-486F-A499-EB6F2BBCA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766" y="3505271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Some Basic Questions in High Energy Physics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Hypothesis Testing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Parameter Estimation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8969A-DF25-459C-97DD-195F9C19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1A2F-82F3-4A54-BC5A-3277203F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/>
              <a:t>About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4E83-D034-4C22-B1E6-8FDAB289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05" y="692743"/>
            <a:ext cx="11121189" cy="5535315"/>
          </a:xfrm>
        </p:spPr>
        <p:txBody>
          <a:bodyPr/>
          <a:lstStyle/>
          <a:p>
            <a:r>
              <a:rPr lang="en-US" dirty="0"/>
              <a:t>What’s statistics?       </a:t>
            </a:r>
          </a:p>
          <a:p>
            <a:pPr lvl="1"/>
            <a:r>
              <a:rPr lang="en-US" dirty="0"/>
              <a:t>To physicist, statistics is a language </a:t>
            </a:r>
          </a:p>
          <a:p>
            <a:pPr lvl="2"/>
            <a:r>
              <a:rPr lang="en-US" dirty="0"/>
              <a:t>A language that we can use to communicate </a:t>
            </a:r>
            <a:br>
              <a:rPr lang="en-US" dirty="0"/>
            </a:br>
            <a:r>
              <a:rPr lang="en-US" dirty="0"/>
              <a:t>with each other in a clear and concise way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“</a:t>
            </a:r>
            <a:r>
              <a:rPr lang="en-US" alt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Daya Bay </a:t>
            </a:r>
            <a:r>
              <a:rPr lang="en-US" altLang="en-US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discovered</a:t>
            </a:r>
            <a:r>
              <a:rPr lang="en-US" alt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the non-zero value </a:t>
            </a:r>
            <a:br>
              <a:rPr lang="en-US" alt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n-US" alt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of θ</a:t>
            </a:r>
            <a:r>
              <a:rPr lang="en-US" altLang="en-US" baseline="-6000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13</a:t>
            </a:r>
            <a:r>
              <a:rPr lang="en-US" altLang="en-US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with a statistical significance &gt; 5σ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3036-4AE4-478F-9306-0D093FEB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9" descr="droppedImage.pdf">
            <a:extLst>
              <a:ext uri="{FF2B5EF4-FFF2-40B4-BE49-F238E27FC236}">
                <a16:creationId xmlns:a16="http://schemas.microsoft.com/office/drawing/2014/main" id="{72D1545E-602F-4B0B-A8CC-1A60DDE8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62" y="913610"/>
            <a:ext cx="3938906" cy="29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B81C5-48FA-4224-8CC0-A0E2779225AC}"/>
              </a:ext>
            </a:extLst>
          </p:cNvPr>
          <p:cNvSpPr txBox="1"/>
          <p:nvPr/>
        </p:nvSpPr>
        <p:spPr>
          <a:xfrm>
            <a:off x="9198812" y="3852426"/>
            <a:ext cx="299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Daya Bay 2012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6D656-F23D-495A-8EF3-E61982AD1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" y="3739494"/>
            <a:ext cx="2762890" cy="28738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63E0F-6B52-43F1-8640-6F4C360D97C2}"/>
              </a:ext>
            </a:extLst>
          </p:cNvPr>
          <p:cNvSpPr/>
          <p:nvPr/>
        </p:nvSpPr>
        <p:spPr>
          <a:xfrm>
            <a:off x="3617958" y="4709428"/>
            <a:ext cx="84960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 tool that help us to organize our thoughts </a:t>
            </a:r>
            <a:br>
              <a:rPr lang="en-US" sz="2800" dirty="0"/>
            </a:br>
            <a:r>
              <a:rPr lang="en-US" sz="2800" dirty="0"/>
              <a:t>(e.g. convert problem </a:t>
            </a:r>
            <a:r>
              <a:rPr lang="en-US" sz="2800" dirty="0">
                <a:sym typeface="Wingdings" panose="05000000000000000000" pitchFamily="2" charset="2"/>
              </a:rPr>
              <a:t> questions, 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divide a big question  many small questions)</a:t>
            </a:r>
          </a:p>
        </p:txBody>
      </p:sp>
    </p:spTree>
    <p:extLst>
      <p:ext uri="{BB962C8B-B14F-4D97-AF65-F5344CB8AC3E}">
        <p14:creationId xmlns:p14="http://schemas.microsoft.com/office/powerpoint/2010/main" val="111253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dirty="0"/>
              <a:t>Common Questions in HEP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35" y="1066800"/>
            <a:ext cx="11585121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Hypothesis testing</a:t>
            </a:r>
          </a:p>
          <a:p>
            <a:pPr lvl="1"/>
            <a:r>
              <a:rPr lang="en-US" dirty="0"/>
              <a:t>Is there a sterile neutrino?</a:t>
            </a:r>
          </a:p>
          <a:p>
            <a:pPr lvl="1"/>
            <a:r>
              <a:rPr lang="en-US" dirty="0"/>
              <a:t>Is dark matter a particle?</a:t>
            </a:r>
          </a:p>
          <a:p>
            <a:pPr lvl="1"/>
            <a:r>
              <a:rPr lang="en-US" dirty="0"/>
              <a:t>Is Higgs boson a fundamental particle?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Hypothesis is something that you can pretend to be true</a:t>
            </a:r>
          </a:p>
          <a:p>
            <a:pPr lvl="1"/>
            <a:r>
              <a:rPr lang="en-US" dirty="0"/>
              <a:t>So that you can predict</a:t>
            </a:r>
          </a:p>
          <a:p>
            <a:pPr lvl="1"/>
            <a:r>
              <a:rPr lang="en-US" dirty="0"/>
              <a:t>Comparing the results and prediction can tell you how likely a hypothesis is true</a:t>
            </a:r>
          </a:p>
          <a:p>
            <a:pPr lvl="1"/>
            <a:r>
              <a:rPr lang="en-US" dirty="0"/>
              <a:t>Close connection with Parameter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FB6C3-6C9E-4C31-A20E-304388855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78" y="974722"/>
            <a:ext cx="4432887" cy="2493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2BB1D-3EAF-42BE-8322-210C62DE1A7C}"/>
              </a:ext>
            </a:extLst>
          </p:cNvPr>
          <p:cNvSpPr txBox="1"/>
          <p:nvPr/>
        </p:nvSpPr>
        <p:spPr>
          <a:xfrm>
            <a:off x="8159750" y="3417964"/>
            <a:ext cx="425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Symmetry magazine </a:t>
            </a:r>
          </a:p>
        </p:txBody>
      </p:sp>
    </p:spTree>
    <p:extLst>
      <p:ext uri="{BB962C8B-B14F-4D97-AF65-F5344CB8AC3E}">
        <p14:creationId xmlns:p14="http://schemas.microsoft.com/office/powerpoint/2010/main" val="194207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Common Questions in HEP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39" y="1066800"/>
            <a:ext cx="11873553" cy="5791200"/>
          </a:xfrm>
        </p:spPr>
        <p:txBody>
          <a:bodyPr/>
          <a:lstStyle/>
          <a:p>
            <a:r>
              <a:rPr lang="en-US" dirty="0"/>
              <a:t>Parameter estimation</a:t>
            </a:r>
          </a:p>
          <a:p>
            <a:pPr lvl="1"/>
            <a:r>
              <a:rPr lang="en-US" dirty="0"/>
              <a:t>What’s the mass of Higgs boson?</a:t>
            </a:r>
          </a:p>
          <a:p>
            <a:pPr lvl="1"/>
            <a:r>
              <a:rPr lang="en-US" dirty="0"/>
              <a:t>What’s the mass of neutrino?</a:t>
            </a:r>
          </a:p>
          <a:p>
            <a:pPr lvl="1"/>
            <a:r>
              <a:rPr lang="en-US" dirty="0"/>
              <a:t>What’s the fraction of dark matter </a:t>
            </a:r>
            <a:br>
              <a:rPr lang="en-US" dirty="0"/>
            </a:br>
            <a:r>
              <a:rPr lang="en-US" dirty="0"/>
              <a:t>in our universe?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Basically, given a model which contains one or more parameters, how to estimate the true value of them?</a:t>
            </a:r>
          </a:p>
          <a:p>
            <a:pPr lvl="1"/>
            <a:r>
              <a:rPr lang="en-US" dirty="0"/>
              <a:t>So that we can use the model to make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4DD109-BDA8-469A-BB89-53BB61C4F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27129"/>
              </p:ext>
            </p:extLst>
          </p:nvPr>
        </p:nvGraphicFramePr>
        <p:xfrm>
          <a:off x="6096000" y="1543050"/>
          <a:ext cx="6072198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96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7D35F4-7F7D-4C9D-B536-23C2BF266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Confidence Interval and Credible Interval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C309B0-D644-419D-B9BF-B12258B05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E02A5-A240-48BD-B509-A2F112B8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Credible Interval and Credible Level (Bayesian way)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600200"/>
            <a:ext cx="11719774" cy="5181600"/>
          </a:xfrm>
        </p:spPr>
        <p:txBody>
          <a:bodyPr>
            <a:normAutofit/>
          </a:bodyPr>
          <a:lstStyle/>
          <a:p>
            <a:r>
              <a:rPr lang="en-US" dirty="0"/>
              <a:t>Credible interval is a range </a:t>
            </a:r>
          </a:p>
          <a:p>
            <a:pPr lvl="1"/>
            <a:r>
              <a:rPr lang="en-US" dirty="0"/>
              <a:t>In which the probability of truth inside this range is represented by the credible level</a:t>
            </a:r>
          </a:p>
          <a:p>
            <a:endParaRPr lang="en-US" dirty="0"/>
          </a:p>
          <a:p>
            <a:r>
              <a:rPr lang="en-US" dirty="0"/>
              <a:t>For example, if we say the credible interval is 95 +- 5  (@ 68%), it means the probability of containing the true parameter inside [90,100] is 68% </a:t>
            </a:r>
          </a:p>
          <a:p>
            <a:endParaRPr lang="en-US" dirty="0"/>
          </a:p>
          <a:p>
            <a:r>
              <a:rPr lang="en-US" dirty="0"/>
              <a:t>This is natural, but HEP physicists do not use this much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855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Confidence Interval and Confidence Level (Frequentist Way)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371600"/>
            <a:ext cx="11751972" cy="5029200"/>
          </a:xfrm>
        </p:spPr>
        <p:txBody>
          <a:bodyPr>
            <a:normAutofit/>
          </a:bodyPr>
          <a:lstStyle/>
          <a:p>
            <a:r>
              <a:rPr lang="en-US" dirty="0"/>
              <a:t>P-value: </a:t>
            </a:r>
            <a:r>
              <a:rPr lang="en-US" u="sng" dirty="0"/>
              <a:t>probability of obtaining a test statistic more extreme than the one actually observed</a:t>
            </a:r>
          </a:p>
          <a:p>
            <a:pPr lvl="1"/>
            <a:r>
              <a:rPr lang="en-US" dirty="0"/>
              <a:t>Naively, a small p-value </a:t>
            </a:r>
            <a:r>
              <a:rPr lang="en-US" dirty="0">
                <a:sym typeface="Wingdings" panose="05000000000000000000" pitchFamily="2" charset="2"/>
              </a:rPr>
              <a:t> less likely to be the truth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Confidence Interval is a range</a:t>
            </a:r>
          </a:p>
          <a:p>
            <a:pPr lvl="1"/>
            <a:r>
              <a:rPr lang="en-US" dirty="0"/>
              <a:t>In which, the p-value of model with parameters inside is larger than 1 – “</a:t>
            </a:r>
            <a:r>
              <a:rPr lang="en-US"/>
              <a:t>Confidence Level”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Note: there is no truth mentioned at all, just based on experimental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-22225"/>
            <a:ext cx="8229600" cy="7842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P-value and Test Statistic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0152" y="762001"/>
            <a:ext cx="11861442" cy="5364163"/>
          </a:xfrm>
        </p:spPr>
        <p:txBody>
          <a:bodyPr/>
          <a:lstStyle/>
          <a:p>
            <a:pPr eaLnBrk="1" hangingPunct="1"/>
            <a:r>
              <a:rPr lang="en-US" sz="2800" dirty="0"/>
              <a:t>P-value: </a:t>
            </a:r>
            <a:r>
              <a:rPr lang="en-US" sz="2800" u="sng" dirty="0"/>
              <a:t>probability of obtaining a test statistic more extreme than the one actually observed</a:t>
            </a:r>
          </a:p>
          <a:p>
            <a:pPr eaLnBrk="1" hangingPunct="1"/>
            <a:r>
              <a:rPr lang="en-US" sz="2800" dirty="0"/>
              <a:t>Test statistic: reduce data to a single number</a:t>
            </a:r>
          </a:p>
          <a:p>
            <a:pPr lvl="1" eaLnBrk="1" hangingPunct="1"/>
            <a:r>
              <a:rPr lang="en-US" sz="2400" dirty="0"/>
              <a:t>Given a Gaussian (Normal) distribution:</a:t>
            </a:r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EDE2A-0675-4A25-8C23-1201E3F7497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38391"/>
              </p:ext>
            </p:extLst>
          </p:nvPr>
        </p:nvGraphicFramePr>
        <p:xfrm>
          <a:off x="240406" y="2856706"/>
          <a:ext cx="6907368" cy="274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Area inside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2-sided</a:t>
                      </a:r>
                      <a:r>
                        <a:rPr lang="en-US" sz="1800" baseline="0" dirty="0"/>
                        <a:t> p-value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1-sided 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1-</a:t>
                      </a:r>
                      <a:r>
                        <a:rPr lang="el-GR" sz="1800" dirty="0"/>
                        <a:t>σ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31.73%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2-</a:t>
                      </a:r>
                      <a:r>
                        <a:rPr lang="el-GR" sz="1800" dirty="0"/>
                        <a:t>σ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95.45%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3-</a:t>
                      </a:r>
                      <a:r>
                        <a:rPr lang="el-GR" sz="1800" dirty="0"/>
                        <a:t>σ</a:t>
                      </a:r>
                      <a:r>
                        <a:rPr lang="en-US" sz="1800" dirty="0"/>
                        <a:t> (evidence)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99.73%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4-</a:t>
                      </a:r>
                      <a:r>
                        <a:rPr lang="el-GR" sz="1800" dirty="0"/>
                        <a:t>σ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99.994%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6.4e-4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3.2e-4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5-</a:t>
                      </a:r>
                      <a:r>
                        <a:rPr lang="el-GR" sz="1800" dirty="0"/>
                        <a:t>σ</a:t>
                      </a:r>
                      <a:r>
                        <a:rPr lang="en-US" sz="1800" dirty="0"/>
                        <a:t> (discovery)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3e-7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66" name="TextBox 5"/>
          <p:cNvSpPr txBox="1">
            <a:spLocks noChangeArrowheads="1"/>
          </p:cNvSpPr>
          <p:nvPr/>
        </p:nvSpPr>
        <p:spPr bwMode="auto">
          <a:xfrm>
            <a:off x="481884" y="5892802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/>
              <a:t>σ</a:t>
            </a:r>
            <a:r>
              <a:rPr lang="en-US" dirty="0"/>
              <a:t> is the standard deviation of the </a:t>
            </a:r>
            <a:br>
              <a:rPr lang="en-US" dirty="0"/>
            </a:br>
            <a:r>
              <a:rPr lang="en-US" dirty="0"/>
              <a:t>Gaussian distribution.</a:t>
            </a:r>
          </a:p>
        </p:txBody>
      </p:sp>
      <p:graphicFrame>
        <p:nvGraphicFramePr>
          <p:cNvPr id="266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56045"/>
              </p:ext>
            </p:extLst>
          </p:nvPr>
        </p:nvGraphicFramePr>
        <p:xfrm>
          <a:off x="4968027" y="5901137"/>
          <a:ext cx="14462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3" imgW="939392" imgH="482391" progId="Equation.DSMT4">
                  <p:embed/>
                </p:oleObj>
              </mc:Choice>
              <mc:Fallback>
                <p:oleObj name="Equation" r:id="rId3" imgW="939392" imgH="482391" progId="Equation.DSMT4">
                  <p:embed/>
                  <p:pic>
                    <p:nvPicPr>
                      <p:cNvPr id="266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27" y="5901137"/>
                        <a:ext cx="14462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911377-9189-4270-A9AB-EF43A0986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350" y="2856706"/>
            <a:ext cx="4045233" cy="30048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360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Back to Experimental Uncertainties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54" y="1066800"/>
            <a:ext cx="11655380" cy="5410200"/>
          </a:xfrm>
        </p:spPr>
        <p:txBody>
          <a:bodyPr/>
          <a:lstStyle/>
          <a:p>
            <a:r>
              <a:rPr lang="en-US" dirty="0"/>
              <a:t>When we see something like “a = 95 +- 5”, what does this mean in HEP?</a:t>
            </a:r>
          </a:p>
          <a:p>
            <a:endParaRPr lang="en-US" dirty="0"/>
          </a:p>
          <a:p>
            <a:r>
              <a:rPr lang="en-US" dirty="0"/>
              <a:t>First, it is always a confidence interval, NOT a credible interval</a:t>
            </a:r>
          </a:p>
          <a:p>
            <a:endParaRPr lang="en-US" dirty="0"/>
          </a:p>
          <a:p>
            <a:r>
              <a:rPr lang="en-US" dirty="0"/>
              <a:t>Second, when the confidence level is not mentioned, it implies 68% </a:t>
            </a:r>
          </a:p>
          <a:p>
            <a:endParaRPr lang="en-US" dirty="0"/>
          </a:p>
          <a:p>
            <a:r>
              <a:rPr lang="en-US" dirty="0"/>
              <a:t>Third, although it is a confidence interval, people always try to understand it as credible interval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A12F7-5095-40A9-8F59-B2AE20E5E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 to Deduce Confidence Interval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4E1878C-A6C7-4309-B690-E11D03228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99C3-7826-4C6F-B50A-5675AA3E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/>
              <a:t>Parameter Estimation &amp; Confidence Interval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0834" y="1600203"/>
            <a:ext cx="11511566" cy="4525963"/>
          </a:xfrm>
        </p:spPr>
        <p:txBody>
          <a:bodyPr/>
          <a:lstStyle/>
          <a:p>
            <a:pPr eaLnBrk="1" hangingPunct="1"/>
            <a:r>
              <a:rPr lang="en-US" dirty="0"/>
              <a:t>Assume a parameter </a:t>
            </a:r>
            <a:r>
              <a:rPr lang="el-GR" dirty="0"/>
              <a:t>θ</a:t>
            </a:r>
            <a:r>
              <a:rPr lang="en-US" dirty="0"/>
              <a:t> and a nuisance parameter </a:t>
            </a:r>
            <a:r>
              <a:rPr lang="el-GR" dirty="0"/>
              <a:t>η</a:t>
            </a:r>
            <a:r>
              <a:rPr lang="en-US" dirty="0"/>
              <a:t> (Gaussian approximation)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do we want?</a:t>
            </a:r>
          </a:p>
          <a:p>
            <a:pPr lvl="1" eaLnBrk="1" hangingPunct="1"/>
            <a:r>
              <a:rPr lang="en-US" dirty="0"/>
              <a:t>Best estimation of </a:t>
            </a:r>
            <a:r>
              <a:rPr lang="el-GR" dirty="0"/>
              <a:t>θ</a:t>
            </a:r>
            <a:r>
              <a:rPr lang="en-US" dirty="0"/>
              <a:t> and </a:t>
            </a:r>
            <a:r>
              <a:rPr lang="el-GR" dirty="0"/>
              <a:t>η</a:t>
            </a:r>
            <a:r>
              <a:rPr lang="en-US" dirty="0"/>
              <a:t> are      and  </a:t>
            </a:r>
          </a:p>
          <a:p>
            <a:pPr lvl="1" eaLnBrk="1" hangingPunct="1"/>
            <a:r>
              <a:rPr lang="en-US" dirty="0"/>
              <a:t>Confidence interval of </a:t>
            </a:r>
            <a:r>
              <a:rPr lang="el-GR" dirty="0"/>
              <a:t>θ</a:t>
            </a:r>
            <a:r>
              <a:rPr lang="en-US" dirty="0"/>
              <a:t> and </a:t>
            </a:r>
            <a:r>
              <a:rPr lang="el-GR" dirty="0"/>
              <a:t>η</a:t>
            </a:r>
            <a:endParaRPr lang="en-US" dirty="0"/>
          </a:p>
          <a:p>
            <a:pPr lvl="2"/>
            <a:r>
              <a:rPr lang="en-US" dirty="0"/>
              <a:t>Basically a range of </a:t>
            </a:r>
            <a:r>
              <a:rPr lang="el-GR" dirty="0"/>
              <a:t>θ</a:t>
            </a:r>
            <a:r>
              <a:rPr lang="en-US" dirty="0"/>
              <a:t> and </a:t>
            </a:r>
            <a:r>
              <a:rPr lang="el-GR" dirty="0"/>
              <a:t>η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C0299-81D3-49CA-B41E-174981D70D6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50799"/>
              </p:ext>
            </p:extLst>
          </p:nvPr>
        </p:nvGraphicFramePr>
        <p:xfrm>
          <a:off x="1607712" y="2713821"/>
          <a:ext cx="47244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3" imgW="2527300" imgH="457200" progId="Equation.DSMT4">
                  <p:embed/>
                </p:oleObj>
              </mc:Choice>
              <mc:Fallback>
                <p:oleObj name="Equation" r:id="rId3" imgW="2527300" imgH="457200" progId="Equation.DSMT4">
                  <p:embed/>
                  <p:pic>
                    <p:nvPicPr>
                      <p:cNvPr id="286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712" y="2713821"/>
                        <a:ext cx="47244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14827"/>
              </p:ext>
            </p:extLst>
          </p:nvPr>
        </p:nvGraphicFramePr>
        <p:xfrm>
          <a:off x="5332931" y="4374750"/>
          <a:ext cx="304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5" imgW="126780" imgH="215526" progId="Equation.DSMT4">
                  <p:embed/>
                </p:oleObj>
              </mc:Choice>
              <mc:Fallback>
                <p:oleObj name="Equation" r:id="rId5" imgW="126780" imgH="215526" progId="Equation.DSMT4">
                  <p:embed/>
                  <p:pic>
                    <p:nvPicPr>
                      <p:cNvPr id="286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931" y="4374750"/>
                        <a:ext cx="304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63322"/>
              </p:ext>
            </p:extLst>
          </p:nvPr>
        </p:nvGraphicFramePr>
        <p:xfrm>
          <a:off x="6404024" y="4374750"/>
          <a:ext cx="304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7" imgW="126780" imgH="215526" progId="Equation.DSMT4">
                  <p:embed/>
                </p:oleObj>
              </mc:Choice>
              <mc:Fallback>
                <p:oleObj name="Equation" r:id="rId7" imgW="126780" imgH="215526" progId="Equation.DSMT4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024" y="4374750"/>
                        <a:ext cx="304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farNearAllowedOscillation_621days_v1.png">
            <a:extLst>
              <a:ext uri="{FF2B5EF4-FFF2-40B4-BE49-F238E27FC236}">
                <a16:creationId xmlns:a16="http://schemas.microsoft.com/office/drawing/2014/main" id="{57A5482E-CFDC-4284-8C01-19799D33774B}"/>
              </a:ext>
            </a:extLst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79972" y="3429000"/>
            <a:ext cx="4785575" cy="320876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53900-7632-400F-A6DA-FFDDEC750920}"/>
              </a:ext>
            </a:extLst>
          </p:cNvPr>
          <p:cNvSpPr txBox="1"/>
          <p:nvPr/>
        </p:nvSpPr>
        <p:spPr>
          <a:xfrm>
            <a:off x="7868990" y="2877612"/>
            <a:ext cx="371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Daya Bay Oscillation</a:t>
            </a:r>
          </a:p>
        </p:txBody>
      </p:sp>
    </p:spTree>
    <p:extLst>
      <p:ext uri="{BB962C8B-B14F-4D97-AF65-F5344CB8AC3E}">
        <p14:creationId xmlns:p14="http://schemas.microsoft.com/office/powerpoint/2010/main" val="2034858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16806" y="-2667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7" y="682580"/>
            <a:ext cx="11758412" cy="614208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Let              denotes the (global) minimum </a:t>
            </a:r>
          </a:p>
          <a:p>
            <a:pPr>
              <a:defRPr/>
            </a:pPr>
            <a:r>
              <a:rPr lang="en-US" dirty="0"/>
              <a:t>For any given </a:t>
            </a:r>
            <a:r>
              <a:rPr lang="el-GR" dirty="0"/>
              <a:t>θ</a:t>
            </a:r>
            <a:r>
              <a:rPr lang="en-US" dirty="0"/>
              <a:t>, minimize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to get </a:t>
            </a:r>
          </a:p>
          <a:p>
            <a:pPr>
              <a:defRPr/>
            </a:pPr>
            <a:r>
              <a:rPr lang="en-US" dirty="0"/>
              <a:t>Take 1, 2, 3 … -</a:t>
            </a:r>
            <a:r>
              <a:rPr lang="el-GR" dirty="0"/>
              <a:t>σ</a:t>
            </a:r>
            <a:r>
              <a:rPr lang="en-US" dirty="0"/>
              <a:t> confidence intervals </a:t>
            </a:r>
            <a:br>
              <a:rPr lang="en-US" dirty="0"/>
            </a:br>
            <a:r>
              <a:rPr lang="en-US" dirty="0"/>
              <a:t>with confidence levels of </a:t>
            </a:r>
            <a:br>
              <a:rPr lang="en-US" dirty="0"/>
            </a:br>
            <a:r>
              <a:rPr lang="en-US" dirty="0"/>
              <a:t>68.27%, 95.45%, 99.73% (2-sided)… </a:t>
            </a:r>
          </a:p>
          <a:p>
            <a:pPr lvl="1">
              <a:defRPr/>
            </a:pPr>
            <a:r>
              <a:rPr lang="en-US" dirty="0"/>
              <a:t>The 1, 2, 3 … -</a:t>
            </a:r>
            <a:r>
              <a:rPr lang="el-GR" dirty="0"/>
              <a:t>σ</a:t>
            </a:r>
            <a:r>
              <a:rPr lang="en-US" dirty="0"/>
              <a:t> confidence interval </a:t>
            </a:r>
            <a:br>
              <a:rPr lang="en-US" dirty="0"/>
            </a:br>
            <a:r>
              <a:rPr lang="en-US" dirty="0"/>
              <a:t>are determined by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This procedure can be expanded </a:t>
            </a:r>
            <a:br>
              <a:rPr lang="en-US" dirty="0"/>
            </a:br>
            <a:r>
              <a:rPr lang="en-US" dirty="0"/>
              <a:t>to cases with number of </a:t>
            </a:r>
            <a:br>
              <a:rPr lang="en-US" dirty="0"/>
            </a:br>
            <a:r>
              <a:rPr lang="en-US" dirty="0"/>
              <a:t>degree of freedom &gt;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59539"/>
            <a:ext cx="2133600" cy="365125"/>
          </a:xfrm>
        </p:spPr>
        <p:txBody>
          <a:bodyPr/>
          <a:lstStyle/>
          <a:p>
            <a:pPr>
              <a:defRPr/>
            </a:pPr>
            <a:fld id="{498E1E03-5BD9-452D-A347-7DE056D662A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297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25986"/>
              </p:ext>
            </p:extLst>
          </p:nvPr>
        </p:nvGraphicFramePr>
        <p:xfrm>
          <a:off x="1151776" y="682580"/>
          <a:ext cx="12080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7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297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76" y="682580"/>
                        <a:ext cx="12080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219498"/>
              </p:ext>
            </p:extLst>
          </p:nvPr>
        </p:nvGraphicFramePr>
        <p:xfrm>
          <a:off x="6321917" y="1310984"/>
          <a:ext cx="14144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" name="Equation" r:id="rId6" imgW="736560" imgH="241200" progId="Equation.DSMT4">
                  <p:embed/>
                </p:oleObj>
              </mc:Choice>
              <mc:Fallback>
                <p:oleObj name="Equation" r:id="rId6" imgW="736560" imgH="241200" progId="Equation.DSMT4">
                  <p:embed/>
                  <p:pic>
                    <p:nvPicPr>
                      <p:cNvPr id="297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917" y="1310984"/>
                        <a:ext cx="14144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341001"/>
              </p:ext>
            </p:extLst>
          </p:nvPr>
        </p:nvGraphicFramePr>
        <p:xfrm>
          <a:off x="911090" y="4339600"/>
          <a:ext cx="3732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" name="Equation" r:id="rId8" imgW="1942920" imgH="253800" progId="Equation.DSMT4">
                  <p:embed/>
                </p:oleObj>
              </mc:Choice>
              <mc:Fallback>
                <p:oleObj name="Equation" r:id="rId8" imgW="1942920" imgH="253800" progId="Equation.DSMT4">
                  <p:embed/>
                  <p:pic>
                    <p:nvPicPr>
                      <p:cNvPr id="2970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090" y="4339600"/>
                        <a:ext cx="37322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D426B096-5D17-41BC-9497-FE6BAE9E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35988"/>
          <a:stretch>
            <a:fillRect/>
          </a:stretch>
        </p:blipFill>
        <p:spPr bwMode="auto">
          <a:xfrm>
            <a:off x="6795753" y="1836844"/>
            <a:ext cx="5117206" cy="383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82EA59-EE4A-47BE-B21D-2BB77E8F5BFC}"/>
              </a:ext>
            </a:extLst>
          </p:cNvPr>
          <p:cNvSpPr/>
          <p:nvPr/>
        </p:nvSpPr>
        <p:spPr>
          <a:xfrm>
            <a:off x="8527233" y="9022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PRL 108, 171803 (2012)</a:t>
            </a:r>
          </a:p>
          <a:p>
            <a:r>
              <a:rPr lang="en-US" dirty="0"/>
              <a:t>Daya Bay’s 5.2 </a:t>
            </a:r>
            <a:r>
              <a:rPr lang="el-GR" dirty="0"/>
              <a:t>σ</a:t>
            </a:r>
            <a:r>
              <a:rPr lang="en-US" dirty="0"/>
              <a:t> discovery </a:t>
            </a:r>
            <a:br>
              <a:rPr lang="en-US" dirty="0"/>
            </a:br>
            <a:r>
              <a:rPr lang="en-US" dirty="0"/>
              <a:t>of non-zero of </a:t>
            </a:r>
            <a:r>
              <a:rPr lang="el-GR" dirty="0"/>
              <a:t>θ</a:t>
            </a:r>
            <a:r>
              <a:rPr lang="en-US" baseline="-25000" dirty="0"/>
              <a:t>13</a:t>
            </a:r>
            <a:r>
              <a:rPr lang="en-US" dirty="0"/>
              <a:t> !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E646BBB-68A0-4B4F-BDA3-6E9522129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23851"/>
              </p:ext>
            </p:extLst>
          </p:nvPr>
        </p:nvGraphicFramePr>
        <p:xfrm>
          <a:off x="4682566" y="5798269"/>
          <a:ext cx="73548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11" imgW="3327400" imgH="241300" progId="Equation.DSMT4">
                  <p:embed/>
                </p:oleObj>
              </mc:Choice>
              <mc:Fallback>
                <p:oleObj name="Equation" r:id="rId11" imgW="3327400" imgH="241300" progId="Equation.DSMT4">
                  <p:embed/>
                  <p:pic>
                    <p:nvPicPr>
                      <p:cNvPr id="307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566" y="5798269"/>
                        <a:ext cx="73548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80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B7D8F3-C402-4DCF-8CD1-30A2A3266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362892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Basic Concept:</a:t>
            </a:r>
            <a:br>
              <a:rPr lang="en-US" sz="4800" dirty="0"/>
            </a:br>
            <a:br>
              <a:rPr lang="en-US" sz="4800" dirty="0"/>
            </a:br>
            <a:r>
              <a:rPr lang="en-US" dirty="0"/>
              <a:t>Experimental Uncertainties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8969A-DF25-459C-97DD-195F9C19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0D4A48-FEBE-4393-A129-EED7ABF46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the mathematical basis of this procedure?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5EDCB83-8EB2-4A28-813E-2F4833B0E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D81A0-DBDB-4490-9292-7EA2D75D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Wilks’ Theorem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S. S. </a:t>
            </a:r>
            <a:r>
              <a:rPr lang="en-US" dirty="0" err="1"/>
              <a:t>Wilks</a:t>
            </a:r>
            <a:r>
              <a:rPr lang="en-US" dirty="0"/>
              <a:t>, The Annals of Mathematical Statistics 9, 60 (1938)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7FAF2-6EC9-4316-BC8A-88F969AE13F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4" y="2566116"/>
            <a:ext cx="10846621" cy="233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211353"/>
            <a:ext cx="92202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LBNE PWG</a:t>
            </a:r>
          </a:p>
        </p:txBody>
      </p:sp>
    </p:spTree>
    <p:extLst>
      <p:ext uri="{BB962C8B-B14F-4D97-AF65-F5344CB8AC3E}">
        <p14:creationId xmlns:p14="http://schemas.microsoft.com/office/powerpoint/2010/main" val="3734079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08" y="-238259"/>
            <a:ext cx="109728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Let’s translate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2" y="688463"/>
            <a:ext cx="11487955" cy="540912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If the best estimation      roughly follow a Gaussian distribution around true </a:t>
            </a:r>
            <a:r>
              <a:rPr lang="el-GR" dirty="0"/>
              <a:t>θ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The                                               would asymptotically follow a </a:t>
            </a:r>
            <a:r>
              <a:rPr lang="en-US" b="1" dirty="0"/>
              <a:t>chi-square distribution </a:t>
            </a:r>
          </a:p>
          <a:p>
            <a:pPr lvl="1">
              <a:defRPr/>
            </a:pPr>
            <a:r>
              <a:rPr lang="en-US" dirty="0"/>
              <a:t>This can be extended any number of degrees of freedom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84BD-8857-4DCF-8C48-205063A39FD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142392"/>
              </p:ext>
            </p:extLst>
          </p:nvPr>
        </p:nvGraphicFramePr>
        <p:xfrm>
          <a:off x="4412088" y="698904"/>
          <a:ext cx="304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3" imgW="126780" imgH="215526" progId="Equation.DSMT4">
                  <p:embed/>
                </p:oleObj>
              </mc:Choice>
              <mc:Fallback>
                <p:oleObj name="Equation" r:id="rId3" imgW="126780" imgH="215526" progId="Equation.DSMT4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088" y="698904"/>
                        <a:ext cx="304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5545"/>
              </p:ext>
            </p:extLst>
          </p:nvPr>
        </p:nvGraphicFramePr>
        <p:xfrm>
          <a:off x="1749381" y="1758725"/>
          <a:ext cx="37576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5" imgW="1954951" imgH="253890" progId="Equation.DSMT4">
                  <p:embed/>
                </p:oleObj>
              </mc:Choice>
              <mc:Fallback>
                <p:oleObj name="Equation" r:id="rId5" imgW="1954951" imgH="253890" progId="Equation.DSMT4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81" y="1758725"/>
                        <a:ext cx="37576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LBNE PWG</a:t>
            </a:r>
          </a:p>
        </p:txBody>
      </p:sp>
      <p:pic>
        <p:nvPicPr>
          <p:cNvPr id="8" name="Picture 187">
            <a:extLst>
              <a:ext uri="{FF2B5EF4-FFF2-40B4-BE49-F238E27FC236}">
                <a16:creationId xmlns:a16="http://schemas.microsoft.com/office/drawing/2014/main" id="{1F6AA377-772F-4756-9351-AE067BA0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6095999" y="3702835"/>
            <a:ext cx="5943198" cy="301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F3266D-31A6-4942-8BD6-A0F8B557B318}"/>
              </a:ext>
            </a:extLst>
          </p:cNvPr>
          <p:cNvSpPr txBox="1">
            <a:spLocks/>
          </p:cNvSpPr>
          <p:nvPr/>
        </p:nvSpPr>
        <p:spPr>
          <a:xfrm>
            <a:off x="87694" y="3582990"/>
            <a:ext cx="82296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10 bins, each bin</a:t>
            </a:r>
          </a:p>
          <a:p>
            <a:pPr lvl="1"/>
            <a:r>
              <a:rPr lang="en-US" dirty="0"/>
              <a:t>The count in each bin follows a </a:t>
            </a:r>
            <a:br>
              <a:rPr lang="en-US" dirty="0"/>
            </a:br>
            <a:r>
              <a:rPr lang="en-US" dirty="0"/>
              <a:t>Gaussian distribution </a:t>
            </a:r>
          </a:p>
          <a:p>
            <a:pPr lvl="1"/>
            <a:r>
              <a:rPr lang="en-US" dirty="0"/>
              <a:t>Given true </a:t>
            </a:r>
            <a:r>
              <a:rPr lang="el-GR" dirty="0"/>
              <a:t>θ</a:t>
            </a:r>
            <a:r>
              <a:rPr lang="en-US" dirty="0"/>
              <a:t> = 1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B3C9DA3A-0B2C-48DB-8903-B266CBB9E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26490"/>
              </p:ext>
            </p:extLst>
          </p:nvPr>
        </p:nvGraphicFramePr>
        <p:xfrm>
          <a:off x="3461288" y="4248642"/>
          <a:ext cx="2502547" cy="42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8" imgW="1193800" imgH="203200" progId="Equation.DSMT4">
                  <p:embed/>
                </p:oleObj>
              </mc:Choice>
              <mc:Fallback>
                <p:oleObj name="Equation" r:id="rId8" imgW="1193800" imgH="203200" progId="Equation.DSMT4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288" y="4248642"/>
                        <a:ext cx="2502547" cy="425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6F4370BB-98B8-4E9D-AFDE-84EAA9881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57413"/>
              </p:ext>
            </p:extLst>
          </p:nvPr>
        </p:nvGraphicFramePr>
        <p:xfrm>
          <a:off x="3461288" y="5581745"/>
          <a:ext cx="2316742" cy="85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10" imgW="1409400" imgH="520560" progId="Equation.DSMT4">
                  <p:embed/>
                </p:oleObj>
              </mc:Choice>
              <mc:Fallback>
                <p:oleObj name="Equation" r:id="rId10" imgW="1409400" imgH="520560" progId="Equation.DSMT4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288" y="5581745"/>
                        <a:ext cx="2316742" cy="856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667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What about a Non-Gaussian Example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5287963"/>
          </a:xfrm>
        </p:spPr>
        <p:txBody>
          <a:bodyPr/>
          <a:lstStyle/>
          <a:p>
            <a:pPr eaLnBrk="1" hangingPunct="1"/>
            <a:r>
              <a:rPr lang="en-US" dirty="0"/>
              <a:t>Assume </a:t>
            </a:r>
            <a:r>
              <a:rPr lang="el-GR" dirty="0"/>
              <a:t>θ</a:t>
            </a:r>
            <a:r>
              <a:rPr lang="en-US" dirty="0"/>
              <a:t> is limited to two cases: </a:t>
            </a:r>
            <a:br>
              <a:rPr lang="en-US" dirty="0"/>
            </a:br>
            <a:r>
              <a:rPr lang="en-US" dirty="0"/>
              <a:t>1 and 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051B7-282A-499F-8D45-B7B4E1DAE94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257175" y="3238857"/>
            <a:ext cx="6029325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Box 4"/>
          <p:cNvSpPr txBox="1">
            <a:spLocks noChangeArrowheads="1"/>
          </p:cNvSpPr>
          <p:nvPr/>
        </p:nvSpPr>
        <p:spPr bwMode="auto">
          <a:xfrm>
            <a:off x="-200026" y="4064357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/>
              <a:t>                </a:t>
            </a:r>
            <a:r>
              <a:rPr lang="el-GR" sz="2800" b="1" dirty="0"/>
              <a:t>Δχ</a:t>
            </a:r>
            <a:r>
              <a:rPr lang="en-US" sz="2800" b="1" baseline="30000" dirty="0"/>
              <a:t>2</a:t>
            </a:r>
            <a:r>
              <a:rPr lang="en-US" sz="2800" b="1" dirty="0"/>
              <a:t> is not a chi-squared </a:t>
            </a:r>
            <a:br>
              <a:rPr lang="en-US" sz="2800" b="1" dirty="0"/>
            </a:br>
            <a:r>
              <a:rPr lang="en-US" sz="2800" b="1" dirty="0"/>
              <a:t>                  distribution any more!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LBNE PWG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950412"/>
              </p:ext>
            </p:extLst>
          </p:nvPr>
        </p:nvGraphicFramePr>
        <p:xfrm>
          <a:off x="1110373" y="2152206"/>
          <a:ext cx="3982148" cy="74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4" imgW="2565360" imgH="482400" progId="Equation.DSMT4">
                  <p:embed/>
                </p:oleObj>
              </mc:Choice>
              <mc:Fallback>
                <p:oleObj name="Equation" r:id="rId4" imgW="2565360" imgH="48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0373" y="2152206"/>
                        <a:ext cx="3982148" cy="74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589FFB-6240-41FD-870D-6B1D9CAA8BDF}"/>
              </a:ext>
            </a:extLst>
          </p:cNvPr>
          <p:cNvSpPr txBox="1"/>
          <p:nvPr/>
        </p:nvSpPr>
        <p:spPr>
          <a:xfrm>
            <a:off x="6671256" y="1068946"/>
            <a:ext cx="558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Feldman-Cousins Approach (likelihood ratio test): </a:t>
            </a:r>
            <a:r>
              <a:rPr lang="en-US" sz="2400" b="1" dirty="0"/>
              <a:t>PRD 57, 3873 (1998)</a:t>
            </a:r>
          </a:p>
          <a:p>
            <a:endParaRPr lang="en-US" sz="2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F757E5A-6ACD-478F-B44A-D1FA9783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95" y="1953273"/>
            <a:ext cx="4321828" cy="37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8E8EB31-7E3B-408E-91EA-9B1FA345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712509"/>
            <a:ext cx="56472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/>
              <a:t>MC method to determine the confidence interval, directly follow the definition of confidence intervals.</a:t>
            </a:r>
          </a:p>
        </p:txBody>
      </p:sp>
    </p:spTree>
    <p:extLst>
      <p:ext uri="{BB962C8B-B14F-4D97-AF65-F5344CB8AC3E}">
        <p14:creationId xmlns:p14="http://schemas.microsoft.com/office/powerpoint/2010/main" val="3714997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2DA7-4FD7-415B-8895-B7F07129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3926"/>
            <a:ext cx="10972800" cy="1143000"/>
          </a:xfrm>
        </p:spPr>
        <p:txBody>
          <a:bodyPr/>
          <a:lstStyle/>
          <a:p>
            <a:r>
              <a:rPr lang="en-US" dirty="0"/>
              <a:t>Discussion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55D0F-BBFF-4DC2-8D77-8AE629A93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9" y="804929"/>
            <a:ext cx="7392472" cy="58598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choice of test statistics is decoupled from the procedure in deducing confidence interval</a:t>
            </a:r>
          </a:p>
          <a:p>
            <a:pPr lvl="1"/>
            <a:r>
              <a:rPr lang="en-US" dirty="0"/>
              <a:t>There are many different ways to choose test statistics (e.g. Poisson likelihood, Neyman, Pearson, CNP </a:t>
            </a:r>
            <a:r>
              <a:rPr lang="en-US" dirty="0" err="1"/>
              <a:t>chisquares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Generally, the likelihood (ratio) is the best as it incorporates the most information, but sometimes this can leads to significant challenges in computation (e.g. with Feldman Cousins procedure)</a:t>
            </a:r>
          </a:p>
          <a:p>
            <a:pPr lvl="2"/>
            <a:r>
              <a:rPr lang="en-US" dirty="0"/>
              <a:t>Advanced technique to speed up the procedure: using “Gaussian Process”: L. Li et al. </a:t>
            </a:r>
            <a:r>
              <a:rPr lang="en-US" dirty="0">
                <a:hlinkClick r:id="rId2"/>
              </a:rPr>
              <a:t>arXiv:1811.07050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Example: Gaussian CLs approach with a different test statistics</a:t>
            </a:r>
          </a:p>
          <a:p>
            <a:pPr lvl="2"/>
            <a:r>
              <a:rPr lang="en-US" dirty="0"/>
              <a:t>X. Qian et al. </a:t>
            </a:r>
            <a:r>
              <a:rPr lang="en-US" dirty="0">
                <a:hlinkClick r:id="rId3"/>
              </a:rPr>
              <a:t>NIMA 827, 63 (2016)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1E0C0-9468-4A17-8C74-40276C13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450827-3A6D-4E6E-9E7F-1F8AFBA0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64" y="744828"/>
            <a:ext cx="4698536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BB940-C546-42C3-9D87-4415DA50B239}"/>
              </a:ext>
            </a:extLst>
          </p:cNvPr>
          <p:cNvSpPr txBox="1"/>
          <p:nvPr/>
        </p:nvSpPr>
        <p:spPr>
          <a:xfrm>
            <a:off x="7719405" y="5495819"/>
            <a:ext cx="442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example, “Gaussian CLs” is two orders magnitude less computation than the standard Feldman-Cousins C.L. approach </a:t>
            </a:r>
          </a:p>
        </p:txBody>
      </p:sp>
    </p:spTree>
    <p:extLst>
      <p:ext uri="{BB962C8B-B14F-4D97-AF65-F5344CB8AC3E}">
        <p14:creationId xmlns:p14="http://schemas.microsoft.com/office/powerpoint/2010/main" val="47852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72DA-1E7F-446D-8606-4BFADD1D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/>
              <a:t>Discussion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8A40-7A86-4524-84EF-5AD5D334A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6" y="999970"/>
            <a:ext cx="7669804" cy="5721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Generally, data unfolding, which is to remove the known detector response from the measurement, is a special case of the parameter estimation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Wiener SVD unfold: X. Li et al. </a:t>
            </a:r>
            <a:r>
              <a:rPr lang="en-US" dirty="0">
                <a:hlinkClick r:id="rId2"/>
              </a:rPr>
              <a:t>JINST 12, P10002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Fast Fourier Transformation (FFT) based unfolding procedure</a:t>
            </a:r>
          </a:p>
          <a:p>
            <a:pPr lvl="2"/>
            <a:r>
              <a:rPr lang="en-US" dirty="0"/>
              <a:t>PMT waveform analysis:  </a:t>
            </a:r>
            <a:r>
              <a:rPr lang="en-US" dirty="0">
                <a:hlinkClick r:id="rId3"/>
              </a:rPr>
              <a:t>NIMA, 895, 48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LAr</a:t>
            </a:r>
            <a:r>
              <a:rPr lang="en-US" dirty="0"/>
              <a:t> TPC signal processing: </a:t>
            </a:r>
            <a:r>
              <a:rPr lang="en-US" dirty="0">
                <a:hlinkClick r:id="rId4"/>
              </a:rPr>
              <a:t>JINST 13 P07006/7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A426F-FC6F-4E0A-A3D6-97F0E51A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35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CCC25-8903-4A8B-924E-E8631DF45A25}"/>
              </a:ext>
            </a:extLst>
          </p:cNvPr>
          <p:cNvGrpSpPr/>
          <p:nvPr/>
        </p:nvGrpSpPr>
        <p:grpSpPr>
          <a:xfrm>
            <a:off x="8002088" y="981920"/>
            <a:ext cx="4189912" cy="5530368"/>
            <a:chOff x="1510100" y="659613"/>
            <a:chExt cx="4189912" cy="55303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E5F46D-F2F0-46B4-B413-A1DE1BEC2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46" t="13655" r="60702" b="8773"/>
            <a:stretch/>
          </p:blipFill>
          <p:spPr>
            <a:xfrm>
              <a:off x="1596537" y="1358537"/>
              <a:ext cx="1952172" cy="43554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1EAB6B-3907-45B6-B49E-34F99F3B8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316" t="13459" b="8437"/>
            <a:stretch/>
          </p:blipFill>
          <p:spPr>
            <a:xfrm>
              <a:off x="3545960" y="1404091"/>
              <a:ext cx="2154052" cy="43853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32E416-66C2-4D92-BF70-2EA42EC8619B}"/>
                </a:ext>
              </a:extLst>
            </p:cNvPr>
            <p:cNvSpPr txBox="1"/>
            <p:nvPr/>
          </p:nvSpPr>
          <p:spPr>
            <a:xfrm>
              <a:off x="1510100" y="5820649"/>
              <a:ext cx="374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4"/>
                </a:rPr>
                <a:t>JINST 13 P07006/7 </a:t>
              </a:r>
              <a:r>
                <a:rPr lang="en-US" dirty="0"/>
                <a:t>(2018)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1FE923-8498-401A-8F85-417F3C2A7910}"/>
                </a:ext>
              </a:extLst>
            </p:cNvPr>
            <p:cNvSpPr txBox="1"/>
            <p:nvPr/>
          </p:nvSpPr>
          <p:spPr>
            <a:xfrm>
              <a:off x="1650644" y="677663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Measured waveform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A7DAA6-78F1-4968-B1F5-A16BFDE42F44}"/>
                </a:ext>
              </a:extLst>
            </p:cNvPr>
            <p:cNvSpPr txBox="1"/>
            <p:nvPr/>
          </p:nvSpPr>
          <p:spPr>
            <a:xfrm>
              <a:off x="3757150" y="659613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2-D deconvolution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1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CEFF-1AF5-460B-A915-ABB133E6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10A7-2859-4872-BD9B-18E8C95D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87" y="1143000"/>
            <a:ext cx="11552350" cy="52835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this lecture, we covered the concepts of </a:t>
            </a:r>
          </a:p>
          <a:p>
            <a:pPr lvl="1"/>
            <a:r>
              <a:rPr lang="en-US" dirty="0"/>
              <a:t>Experimental uncertainties (e.g. </a:t>
            </a:r>
            <a:r>
              <a:rPr lang="en-US" dirty="0">
                <a:solidFill>
                  <a:srgbClr val="0070C0"/>
                </a:solidFill>
              </a:rPr>
              <a:t>covariance matrix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Test statistics </a:t>
            </a:r>
            <a:r>
              <a:rPr lang="en-US" dirty="0"/>
              <a:t>(e.g. </a:t>
            </a:r>
            <a:r>
              <a:rPr lang="en-US" dirty="0">
                <a:solidFill>
                  <a:srgbClr val="0070C0"/>
                </a:solidFill>
              </a:rPr>
              <a:t>Poisson likelihood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CNP </a:t>
            </a:r>
            <a:r>
              <a:rPr lang="en-US" dirty="0" err="1">
                <a:solidFill>
                  <a:srgbClr val="0070C0"/>
                </a:solidFill>
              </a:rPr>
              <a:t>chisquare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Credible (Bayesian) and </a:t>
            </a:r>
            <a:r>
              <a:rPr lang="en-US" b="1" dirty="0"/>
              <a:t>Confidence Interval </a:t>
            </a:r>
            <a:r>
              <a:rPr lang="en-US" dirty="0"/>
              <a:t>(Frequentist and </a:t>
            </a:r>
            <a:r>
              <a:rPr lang="en-US" dirty="0">
                <a:solidFill>
                  <a:srgbClr val="0070C0"/>
                </a:solidFill>
              </a:rPr>
              <a:t>p-value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/>
              <a:t>We reviewed </a:t>
            </a:r>
            <a:r>
              <a:rPr lang="en-US" dirty="0"/>
              <a:t>the procedure in deducing the confidence interval (asymptotic approach and Feldman Cousins method)</a:t>
            </a:r>
          </a:p>
          <a:p>
            <a:endParaRPr lang="en-US" dirty="0"/>
          </a:p>
          <a:p>
            <a:r>
              <a:rPr lang="en-US" dirty="0"/>
              <a:t>We touched on some advanced topic: </a:t>
            </a:r>
          </a:p>
          <a:p>
            <a:pPr lvl="1"/>
            <a:r>
              <a:rPr lang="en-US" dirty="0"/>
              <a:t>Data unfolding (e.g. </a:t>
            </a:r>
            <a:r>
              <a:rPr lang="en-US" dirty="0">
                <a:solidFill>
                  <a:srgbClr val="0070C0"/>
                </a:solidFill>
              </a:rPr>
              <a:t>Wiener SVD approach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Selection of test statistics (e.g. </a:t>
            </a:r>
            <a:r>
              <a:rPr lang="en-US" dirty="0">
                <a:solidFill>
                  <a:srgbClr val="0070C0"/>
                </a:solidFill>
              </a:rPr>
              <a:t>Gaussian CLs method </a:t>
            </a:r>
            <a:r>
              <a:rPr lang="en-US" dirty="0"/>
              <a:t>in searching for new physics)</a:t>
            </a:r>
          </a:p>
          <a:p>
            <a:pPr lvl="1"/>
            <a:r>
              <a:rPr lang="en-US" dirty="0"/>
              <a:t>Usage of Linear Algebra in reducing computation (e.g. </a:t>
            </a:r>
            <a:r>
              <a:rPr lang="en-US" dirty="0">
                <a:solidFill>
                  <a:srgbClr val="0070C0"/>
                </a:solidFill>
              </a:rPr>
              <a:t>Gaussian Process </a:t>
            </a:r>
            <a:r>
              <a:rPr lang="en-US" dirty="0"/>
              <a:t>and</a:t>
            </a:r>
            <a:r>
              <a:rPr lang="en-US" dirty="0">
                <a:solidFill>
                  <a:srgbClr val="0070C0"/>
                </a:solidFill>
              </a:rPr>
              <a:t> FFT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55B03-B987-4EF4-B1CA-F18C63B2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7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12B7-BD3F-40EC-BBE5-7E008152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072F-5BAB-4C6D-9738-A05EF4EB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D719-924F-49ED-A9D9-FC3CA80F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56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9"/>
          <p:cNvGrpSpPr/>
          <p:nvPr/>
        </p:nvGrpSpPr>
        <p:grpSpPr>
          <a:xfrm>
            <a:off x="562474" y="511289"/>
            <a:ext cx="5856695" cy="4851860"/>
            <a:chOff x="37781" y="17477"/>
            <a:chExt cx="7414539" cy="6237549"/>
          </a:xfrm>
        </p:grpSpPr>
        <p:pic>
          <p:nvPicPr>
            <p:cNvPr id="31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377072" y="5482855"/>
              <a:ext cx="303236" cy="1967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43" y="-123371"/>
            <a:ext cx="9884229" cy="1132114"/>
          </a:xfrm>
        </p:spPr>
        <p:txBody>
          <a:bodyPr/>
          <a:lstStyle/>
          <a:p>
            <a:r>
              <a:rPr lang="en-US" dirty="0"/>
              <a:t>Signal Processing in Single-Phase </a:t>
            </a:r>
            <a:r>
              <a:rPr lang="en-US" dirty="0" err="1"/>
              <a:t>LArTPC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00" y="5369770"/>
            <a:ext cx="7969845" cy="1405373"/>
          </a:xfrm>
        </p:spPr>
        <p:txBody>
          <a:bodyPr>
            <a:normAutofit/>
          </a:bodyPr>
          <a:lstStyle/>
          <a:p>
            <a:r>
              <a:rPr lang="en-US" sz="2800" dirty="0"/>
              <a:t>Goal of signal processing is to reconstruct the distribution of ionization electrons from TPC waveforms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58487"/>
            <a:ext cx="2604504" cy="8123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56762" y="1129661"/>
            <a:ext cx="2147360" cy="3756067"/>
            <a:chOff x="6311630" y="1076832"/>
            <a:chExt cx="2292579" cy="4484464"/>
          </a:xfrm>
        </p:grpSpPr>
        <p:sp>
          <p:nvSpPr>
            <p:cNvPr id="9" name="TextBox 8"/>
            <p:cNvSpPr txBox="1"/>
            <p:nvPr/>
          </p:nvSpPr>
          <p:spPr>
            <a:xfrm>
              <a:off x="6324600" y="1076832"/>
              <a:ext cx="1981199" cy="6981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Number of ionized electrons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315200" y="17893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24312" y="2362200"/>
              <a:ext cx="1981199" cy="6981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Signal on Wire Plane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61748" y="1893751"/>
              <a:ext cx="1829087" cy="40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Field Response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30085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24600" y="3581400"/>
              <a:ext cx="1981199" cy="6981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Signal to be digitized by ADC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1630" y="3032817"/>
              <a:ext cx="2292579" cy="404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Electronic Response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316680" y="4260815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4863118"/>
              <a:ext cx="1981199" cy="69817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Number of ionized electrons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13040" y="4292854"/>
              <a:ext cx="1845105" cy="404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(Signal Processing)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167" y="2019900"/>
            <a:ext cx="2019325" cy="39567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94" y="2025360"/>
            <a:ext cx="1607446" cy="39763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447570" y="1008743"/>
            <a:ext cx="166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 (U,V)</a:t>
            </a:r>
            <a:br>
              <a:rPr lang="en-US" dirty="0"/>
            </a:br>
            <a:r>
              <a:rPr lang="en-US" dirty="0"/>
              <a:t>bipolar shape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04294" y="986887"/>
            <a:ext cx="17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Collection Y</a:t>
            </a:r>
            <a:br>
              <a:rPr lang="en-US" dirty="0"/>
            </a:br>
            <a:r>
              <a:rPr lang="en-US" dirty="0"/>
              <a:t>unipolar shape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79270" y="6182696"/>
            <a:ext cx="37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JINST 13 P07006/7 </a:t>
            </a:r>
            <a:r>
              <a:rPr lang="en-US" dirty="0"/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37627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95331" y="1184276"/>
            <a:ext cx="689666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Tensor R is Toeplitz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Response only depends on the relative positions between signal and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(R</a:t>
            </a:r>
            <a:r>
              <a:rPr lang="en-US" sz="2800" baseline="30000" dirty="0"/>
              <a:t>T</a:t>
            </a:r>
            <a:r>
              <a:rPr lang="en-US" sz="2800" dirty="0"/>
              <a:t>R)</a:t>
            </a:r>
            <a:r>
              <a:rPr lang="en-US" sz="2800" baseline="30000" dirty="0"/>
              <a:t>-1 </a:t>
            </a:r>
            <a:r>
              <a:rPr lang="en-US" sz="2800" dirty="0"/>
              <a:t>can be achieved through the deconvolution technique with </a:t>
            </a:r>
            <a:r>
              <a:rPr lang="en-US" sz="2800" b="1" dirty="0"/>
              <a:t>fast Fourier transformation </a:t>
            </a:r>
            <a:r>
              <a:rPr lang="en-US" sz="2800" dirty="0"/>
              <a:t>(FFT)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O(N</a:t>
            </a:r>
            <a:r>
              <a:rPr lang="en-US" sz="2800" baseline="30000" dirty="0"/>
              <a:t>2.4~3</a:t>
            </a:r>
            <a:r>
              <a:rPr lang="en-US" sz="2800" dirty="0"/>
              <a:t>) </a:t>
            </a:r>
            <a:r>
              <a:rPr lang="en-US" sz="2800" dirty="0">
                <a:sym typeface="Wingdings" panose="05000000000000000000" pitchFamily="2" charset="2"/>
              </a:rPr>
              <a:t> O(N </a:t>
            </a:r>
            <a:r>
              <a:rPr lang="en-US" sz="2800" dirty="0" err="1">
                <a:sym typeface="Wingdings" panose="05000000000000000000" pitchFamily="2" charset="2"/>
              </a:rPr>
              <a:t>logN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One of top 10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algs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. in 20</a:t>
            </a:r>
            <a:r>
              <a:rPr lang="en-US" sz="2800" baseline="30000" dirty="0">
                <a:solidFill>
                  <a:srgbClr val="0070C0"/>
                </a:solidFill>
                <a:sym typeface="Wingdings" panose="05000000000000000000" pitchFamily="2" charset="2"/>
              </a:rPr>
              <a:t>th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century</a:t>
            </a:r>
            <a:endParaRPr lang="en-US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39720"/>
            <a:ext cx="6226628" cy="2181758"/>
          </a:xfrm>
        </p:spPr>
        <p:txBody>
          <a:bodyPr>
            <a:normAutofit/>
          </a:bodyPr>
          <a:lstStyle/>
          <a:p>
            <a:r>
              <a:rPr lang="en-US" sz="2800" dirty="0"/>
              <a:t>Immense dimension of M and S:</a:t>
            </a:r>
            <a:br>
              <a:rPr lang="en-US" sz="2800" dirty="0"/>
            </a:br>
            <a:r>
              <a:rPr lang="en-US" sz="2800" dirty="0"/>
              <a:t> 2400 (</a:t>
            </a:r>
            <a:r>
              <a:rPr lang="en-US" sz="2800" dirty="0" err="1"/>
              <a:t>chs</a:t>
            </a:r>
            <a:r>
              <a:rPr lang="en-US" sz="2800" dirty="0"/>
              <a:t>.) x 8256 (time bins) </a:t>
            </a:r>
            <a:br>
              <a:rPr lang="en-US" sz="2800" dirty="0"/>
            </a:br>
            <a:r>
              <a:rPr lang="en-US" sz="2800" dirty="0"/>
              <a:t>~ 2 x 10</a:t>
            </a:r>
            <a:r>
              <a:rPr lang="en-US" sz="2800" baseline="30000" dirty="0"/>
              <a:t>7</a:t>
            </a:r>
            <a:r>
              <a:rPr lang="en-US" sz="2800" dirty="0"/>
              <a:t> </a:t>
            </a:r>
          </a:p>
          <a:p>
            <a:r>
              <a:rPr lang="en-US" sz="2800" dirty="0"/>
              <a:t>Extreme challenge in matrix inversion!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-153901"/>
            <a:ext cx="9884229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Matrix Inversion and Deconvolution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0"/>
            <a:ext cx="2604504" cy="81236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63575" y="1201738"/>
          <a:ext cx="4184650" cy="294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2019240" imgH="1422360" progId="Equation.DSMT4">
                  <p:embed/>
                </p:oleObj>
              </mc:Choice>
              <mc:Fallback>
                <p:oleObj name="Equation" r:id="rId4" imgW="2019240" imgH="1422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575" y="1201738"/>
                        <a:ext cx="4184650" cy="2947987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6399" y="5742318"/>
            <a:ext cx="481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1D deconvolution SP in </a:t>
            </a:r>
            <a:r>
              <a:rPr lang="en-US" sz="2000" dirty="0" err="1"/>
              <a:t>LArTPC</a:t>
            </a:r>
            <a:r>
              <a:rPr lang="en-US" sz="2000" dirty="0"/>
              <a:t>  described in B. Baller </a:t>
            </a:r>
            <a:r>
              <a:rPr lang="en-US" sz="2000" dirty="0">
                <a:hlinkClick r:id="rId6"/>
              </a:rPr>
              <a:t>JINST 12, P07010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66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7203-DBB3-4E7D-BE05-83EDC33E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Basic Concept: Experimental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EAE9E-2637-42F7-9E22-0A251333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143001"/>
            <a:ext cx="11191875" cy="4983166"/>
          </a:xfrm>
        </p:spPr>
        <p:txBody>
          <a:bodyPr/>
          <a:lstStyle/>
          <a:p>
            <a:r>
              <a:rPr lang="en-US" dirty="0"/>
              <a:t>Being a physicist, the first thing that </a:t>
            </a:r>
            <a:br>
              <a:rPr lang="en-US" dirty="0"/>
            </a:br>
            <a:r>
              <a:rPr lang="en-US" dirty="0"/>
              <a:t>we </a:t>
            </a:r>
            <a:r>
              <a:rPr lang="en-US" dirty="0" err="1"/>
              <a:t>learnd</a:t>
            </a:r>
            <a:r>
              <a:rPr lang="en-US" dirty="0"/>
              <a:t> is that </a:t>
            </a:r>
            <a:r>
              <a:rPr lang="en-US" b="1" dirty="0"/>
              <a:t>everything is associated </a:t>
            </a:r>
            <a:br>
              <a:rPr lang="en-US" b="1" dirty="0"/>
            </a:br>
            <a:r>
              <a:rPr lang="en-US" b="1" dirty="0"/>
              <a:t>with uncertainties</a:t>
            </a:r>
          </a:p>
          <a:p>
            <a:endParaRPr lang="en-US" sz="1800" dirty="0"/>
          </a:p>
          <a:p>
            <a:r>
              <a:rPr lang="en-US" dirty="0"/>
              <a:t>Statistical Uncertainty</a:t>
            </a:r>
          </a:p>
          <a:p>
            <a:pPr lvl="1"/>
            <a:r>
              <a:rPr lang="en-US" dirty="0"/>
              <a:t>Arise random fluctuations in a </a:t>
            </a:r>
            <a:br>
              <a:rPr lang="en-US" dirty="0"/>
            </a:br>
            <a:r>
              <a:rPr lang="en-US" dirty="0"/>
              <a:t>measurement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F1FE2-0C68-4537-92E8-C59BFFDD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://www.umass.edu/wsp/images/poisson3.gif">
            <a:extLst>
              <a:ext uri="{FF2B5EF4-FFF2-40B4-BE49-F238E27FC236}">
                <a16:creationId xmlns:a16="http://schemas.microsoft.com/office/drawing/2014/main" id="{DC9E9B3B-ED27-464D-965A-2DE55111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04" y="2627253"/>
            <a:ext cx="4754211" cy="35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39D778-13EC-442B-881E-6A4578F0C498}"/>
              </a:ext>
            </a:extLst>
          </p:cNvPr>
          <p:cNvSpPr txBox="1"/>
          <p:nvPr/>
        </p:nvSpPr>
        <p:spPr>
          <a:xfrm>
            <a:off x="7570849" y="2797118"/>
            <a:ext cx="363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Poisson Distribution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5718DF-EA86-450B-86CF-4B8F68F6B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8811"/>
              </p:ext>
            </p:extLst>
          </p:nvPr>
        </p:nvGraphicFramePr>
        <p:xfrm>
          <a:off x="1507247" y="4645062"/>
          <a:ext cx="3548228" cy="189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4" imgW="1282680" imgH="685800" progId="Equation.DSMT4">
                  <p:embed/>
                </p:oleObj>
              </mc:Choice>
              <mc:Fallback>
                <p:oleObj name="Equation" r:id="rId4" imgW="1282680" imgH="685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7247" y="4645062"/>
                        <a:ext cx="3548228" cy="189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552A07D-D5F1-46B9-A9D2-2FD37F458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46935"/>
              </p:ext>
            </p:extLst>
          </p:nvPr>
        </p:nvGraphicFramePr>
        <p:xfrm>
          <a:off x="8023225" y="858838"/>
          <a:ext cx="377825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6" imgW="2374560" imgH="1091880" progId="Equation.DSMT4">
                  <p:embed/>
                </p:oleObj>
              </mc:Choice>
              <mc:Fallback>
                <p:oleObj name="Equation" r:id="rId6" imgW="23745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3225" y="858838"/>
                        <a:ext cx="3778250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157EBFF-18B9-4E53-B644-6DC388308268}"/>
              </a:ext>
            </a:extLst>
          </p:cNvPr>
          <p:cNvSpPr txBox="1"/>
          <p:nvPr/>
        </p:nvSpPr>
        <p:spPr>
          <a:xfrm>
            <a:off x="7136526" y="6124873"/>
            <a:ext cx="451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Approaching to Normal (Gaussian) distribution at large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(expected number of events)</a:t>
            </a:r>
          </a:p>
        </p:txBody>
      </p:sp>
    </p:spTree>
    <p:extLst>
      <p:ext uri="{BB962C8B-B14F-4D97-AF65-F5344CB8AC3E}">
        <p14:creationId xmlns:p14="http://schemas.microsoft.com/office/powerpoint/2010/main" val="1782773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383996" y="1162553"/>
          <a:ext cx="3507443" cy="82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96" y="1162553"/>
                        <a:ext cx="3507443" cy="82814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/>
          </p:nvPr>
        </p:nvGraphicFramePr>
        <p:xfrm>
          <a:off x="347194" y="2654803"/>
          <a:ext cx="3571956" cy="58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94" y="2654803"/>
                        <a:ext cx="3571956" cy="58240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141177" y="1990699"/>
            <a:ext cx="1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0928" y="2042167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Fourier transformation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3344" y="829889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domain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9875" y="3340603"/>
            <a:ext cx="308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domain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50071" y="3300423"/>
            <a:ext cx="2" cy="4810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Grp="1" noChangeAspect="1"/>
          </p:cNvGraphicFramePr>
          <p:nvPr>
            <p:extLst/>
          </p:nvPr>
        </p:nvGraphicFramePr>
        <p:xfrm>
          <a:off x="1812987" y="5315902"/>
          <a:ext cx="713540" cy="54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1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87" y="5315902"/>
                        <a:ext cx="713540" cy="542644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4413" y="4956412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time </a:t>
            </a:r>
            <a:br>
              <a:rPr lang="en-US" dirty="0"/>
            </a:br>
            <a:r>
              <a:rPr lang="en-US" dirty="0"/>
              <a:t>domain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9277" y="4987157"/>
            <a:ext cx="277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Inverse Fourier </a:t>
            </a:r>
            <a:br>
              <a:rPr lang="en-US" dirty="0"/>
            </a:br>
            <a:r>
              <a:rPr lang="en-US" dirty="0"/>
              <a:t>transformation </a:t>
            </a:r>
          </a:p>
        </p:txBody>
      </p:sp>
      <p:graphicFrame>
        <p:nvGraphicFramePr>
          <p:cNvPr id="15" name="Object 14"/>
          <p:cNvGraphicFramePr>
            <a:graphicFrameLocks noGrp="1" noChangeAspect="1"/>
          </p:cNvGraphicFramePr>
          <p:nvPr>
            <p:extLst/>
          </p:nvPr>
        </p:nvGraphicFramePr>
        <p:xfrm>
          <a:off x="681257" y="3778185"/>
          <a:ext cx="2977000" cy="99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15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57" y="3778185"/>
                        <a:ext cx="2977000" cy="99077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2150071" y="4788573"/>
            <a:ext cx="539" cy="4872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154545" y="-172106"/>
            <a:ext cx="9470572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Deconvolution Technique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7452" y="758675"/>
            <a:ext cx="6919051" cy="46188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6258" y="5543512"/>
            <a:ext cx="4122882" cy="11779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61213" y="5380672"/>
            <a:ext cx="380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Wiener filter: optimized </a:t>
            </a:r>
            <a:br>
              <a:rPr lang="en-US" dirty="0"/>
            </a:br>
            <a:r>
              <a:rPr lang="en-US" dirty="0"/>
              <a:t>by power of signal and </a:t>
            </a:r>
            <a:br>
              <a:rPr lang="en-US" dirty="0"/>
            </a:br>
            <a:r>
              <a:rPr lang="en-US" dirty="0"/>
              <a:t>noise in freq. domain</a:t>
            </a:r>
          </a:p>
          <a:p>
            <a:endParaRPr lang="en-US" dirty="0"/>
          </a:p>
          <a:p>
            <a:r>
              <a:rPr lang="en-US" dirty="0"/>
              <a:t>N. Wiener (1964)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381" y="6233634"/>
            <a:ext cx="498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taken from X. Li et al. </a:t>
            </a:r>
            <a:r>
              <a:rPr lang="en-US" dirty="0">
                <a:hlinkClick r:id="rId14"/>
              </a:rPr>
              <a:t>JINST 12, P10002</a:t>
            </a:r>
            <a:endParaRPr lang="en-US" dirty="0"/>
          </a:p>
          <a:p>
            <a:r>
              <a:rPr lang="en-US" dirty="0"/>
              <a:t>Also PMT SP in </a:t>
            </a:r>
            <a:r>
              <a:rPr lang="en-US" dirty="0" err="1"/>
              <a:t>Daya</a:t>
            </a:r>
            <a:r>
              <a:rPr lang="en-US" dirty="0"/>
              <a:t> Bay: </a:t>
            </a:r>
            <a:r>
              <a:rPr lang="en-US" dirty="0">
                <a:hlinkClick r:id="rId15"/>
              </a:rPr>
              <a:t>NIMA, 895, 48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5" y="1540922"/>
            <a:ext cx="3832471" cy="2470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457" y="-213951"/>
            <a:ext cx="10972800" cy="1143000"/>
          </a:xfrm>
        </p:spPr>
        <p:txBody>
          <a:bodyPr/>
          <a:lstStyle/>
          <a:p>
            <a:r>
              <a:rPr lang="en-US" dirty="0"/>
              <a:t>2D Deconvolution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96" y="2628"/>
            <a:ext cx="2604504" cy="8123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20129" y="960454"/>
            <a:ext cx="5700012" cy="5567371"/>
            <a:chOff x="0" y="659613"/>
            <a:chExt cx="5700012" cy="5567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9646" t="13655" r="60702" b="8773"/>
            <a:stretch/>
          </p:blipFill>
          <p:spPr>
            <a:xfrm>
              <a:off x="0" y="1404091"/>
              <a:ext cx="1952172" cy="43554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78316" t="13459" b="8437"/>
            <a:stretch/>
          </p:blipFill>
          <p:spPr>
            <a:xfrm>
              <a:off x="3545960" y="1404091"/>
              <a:ext cx="2154052" cy="4385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4692" y="5857652"/>
              <a:ext cx="374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6"/>
                </a:rPr>
                <a:t>JINST 13 P07006/7 </a:t>
              </a:r>
              <a:r>
                <a:rPr lang="en-US" dirty="0"/>
                <a:t>(2018)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9596" t="13754" r="41336" b="9858"/>
            <a:stretch/>
          </p:blipFill>
          <p:spPr>
            <a:xfrm>
              <a:off x="1789728" y="1404091"/>
              <a:ext cx="1894115" cy="42889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8857" y="696580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Measured waveform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2172" y="681401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1-D deconvolution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7150" y="659613"/>
              <a:ext cx="1731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2-D deconvolution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47663" y="738188"/>
          <a:ext cx="480853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7" imgW="3200400" imgH="609480" progId="Equation.DSMT4">
                  <p:embed/>
                </p:oleObj>
              </mc:Choice>
              <mc:Fallback>
                <p:oleObj name="Equation" r:id="rId7" imgW="3200400" imgH="609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738188"/>
                        <a:ext cx="4808537" cy="915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86755" y="3991926"/>
          <a:ext cx="5709054" cy="15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9" imgW="4216320" imgH="1168200" progId="Equation.DSMT4">
                  <p:embed/>
                </p:oleObj>
              </mc:Choice>
              <mc:Fallback>
                <p:oleObj name="Equation" r:id="rId9" imgW="4216320" imgH="1168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55" y="3991926"/>
                        <a:ext cx="5709054" cy="15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780981" y="1881998"/>
            <a:ext cx="2567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dirty="0"/>
              <a:t>R</a:t>
            </a:r>
            <a:r>
              <a:rPr lang="en-US" sz="2100" baseline="-25000" dirty="0"/>
              <a:t>1</a:t>
            </a:r>
            <a:r>
              <a:rPr lang="en-US" sz="2100" dirty="0"/>
              <a:t> represents the induced signal </a:t>
            </a:r>
            <a:br>
              <a:rPr lang="en-US" sz="2100" dirty="0"/>
            </a:br>
            <a:r>
              <a:rPr lang="en-US" sz="2100" dirty="0"/>
              <a:t>from (i+1)</a:t>
            </a:r>
            <a:r>
              <a:rPr lang="en-US" sz="2100" dirty="0" err="1"/>
              <a:t>th</a:t>
            </a:r>
            <a:r>
              <a:rPr lang="en-US" sz="2100" dirty="0"/>
              <a:t> wire signal to </a:t>
            </a:r>
            <a:r>
              <a:rPr lang="en-US" sz="2100" dirty="0" err="1"/>
              <a:t>ith</a:t>
            </a:r>
            <a:r>
              <a:rPr lang="en-US" sz="2100" dirty="0"/>
              <a:t> wire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38" y="5662969"/>
            <a:ext cx="4871818" cy="106182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The inversion of matrix R can again </a:t>
            </a:r>
            <a:br>
              <a:rPr lang="en-US" sz="2100" b="1" dirty="0"/>
            </a:br>
            <a:r>
              <a:rPr lang="en-US" sz="2100" b="1" dirty="0"/>
              <a:t>be done with deconvolution </a:t>
            </a:r>
            <a:r>
              <a:rPr lang="en-US" sz="2100" b="1" dirty="0">
                <a:sym typeface="Wingdings" panose="05000000000000000000" pitchFamily="2" charset="2"/>
              </a:rPr>
              <a:t> </a:t>
            </a:r>
            <a:br>
              <a:rPr lang="en-US" sz="2100" b="1" dirty="0">
                <a:sym typeface="Wingdings" panose="05000000000000000000" pitchFamily="2" charset="2"/>
              </a:rPr>
            </a:br>
            <a:r>
              <a:rPr lang="en-US" sz="2100" b="1" dirty="0"/>
              <a:t>2-D Fast Fourier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5311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-188800"/>
            <a:ext cx="10972800" cy="1143000"/>
          </a:xfrm>
        </p:spPr>
        <p:txBody>
          <a:bodyPr/>
          <a:lstStyle/>
          <a:p>
            <a:r>
              <a:rPr lang="en-US" dirty="0"/>
              <a:t>Wiener-SVD Unfolding Approach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09601" y="858838"/>
            <a:ext cx="5386917" cy="639762"/>
          </a:xfrm>
        </p:spPr>
        <p:txBody>
          <a:bodyPr/>
          <a:lstStyle/>
          <a:p>
            <a:r>
              <a:rPr lang="en-US" dirty="0" err="1"/>
              <a:t>LArTPC</a:t>
            </a:r>
            <a:r>
              <a:rPr lang="en-US" dirty="0"/>
              <a:t> Signal Processing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3371" y="1666081"/>
            <a:ext cx="5873147" cy="4673600"/>
          </a:xfrm>
        </p:spPr>
        <p:txBody>
          <a:bodyPr/>
          <a:lstStyle/>
          <a:p>
            <a:r>
              <a:rPr lang="en-US" b="1" dirty="0"/>
              <a:t>Unfold</a:t>
            </a:r>
            <a:r>
              <a:rPr lang="en-US" dirty="0"/>
              <a:t> the ionization electron distribution from measured TPC waveforms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High-frequency electronic noise and the finite resolution of detector response leads to unstable </a:t>
            </a:r>
            <a:r>
              <a:rPr lang="en-US" dirty="0" err="1">
                <a:solidFill>
                  <a:srgbClr val="FF0000"/>
                </a:solidFill>
              </a:rPr>
              <a:t>deconvolved</a:t>
            </a:r>
            <a:r>
              <a:rPr lang="en-US" dirty="0">
                <a:solidFill>
                  <a:srgbClr val="FF0000"/>
                </a:solidFill>
              </a:rPr>
              <a:t> results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Wiener filter is added to stabilize the results, minimizing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93367" y="858838"/>
            <a:ext cx="5389033" cy="639762"/>
          </a:xfrm>
        </p:spPr>
        <p:txBody>
          <a:bodyPr/>
          <a:lstStyle/>
          <a:p>
            <a:r>
              <a:rPr lang="en-US" dirty="0"/>
              <a:t>SVD Unfolding Approach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892800" y="1612558"/>
            <a:ext cx="6299201" cy="51873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Statistical (and systematic) uncertainties and smearing of finite response function leads to unstable unfolded results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Regularizations (e.g. constraining smoothness) is added to stabilize results (limiting variance)</a:t>
            </a:r>
          </a:p>
          <a:p>
            <a:pPr lvl="1"/>
            <a:r>
              <a:rPr lang="en-US" sz="2400" dirty="0"/>
              <a:t>Regularization </a:t>
            </a:r>
            <a:r>
              <a:rPr lang="en-US" sz="2400" dirty="0">
                <a:sym typeface="Wingdings" panose="05000000000000000000" pitchFamily="2" charset="2"/>
              </a:rPr>
              <a:t> B</a:t>
            </a:r>
            <a:r>
              <a:rPr lang="en-US" sz="2400" dirty="0"/>
              <a:t>ias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Optimize the strength of regularization to balance between bias and variance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Strictly speaking, should also optimize the choice of binning (multi-dimensional scan)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09600" y="5103816"/>
          <a:ext cx="473075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2336760" imgH="799920" progId="Equation.DSMT4">
                  <p:embed/>
                </p:oleObj>
              </mc:Choice>
              <mc:Fallback>
                <p:oleObj name="Equation" r:id="rId3" imgW="2336760" imgH="7999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5103816"/>
                        <a:ext cx="4730750" cy="1617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5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81" y="2625905"/>
            <a:ext cx="4313746" cy="4036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-102733"/>
            <a:ext cx="10972800" cy="1143000"/>
          </a:xfrm>
        </p:spPr>
        <p:txBody>
          <a:bodyPr/>
          <a:lstStyle/>
          <a:p>
            <a:r>
              <a:rPr lang="en-US" dirty="0"/>
              <a:t>Wiener-SVD Unfolding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8182"/>
            <a:ext cx="11821886" cy="6009818"/>
          </a:xfrm>
        </p:spPr>
        <p:txBody>
          <a:bodyPr>
            <a:normAutofit/>
          </a:bodyPr>
          <a:lstStyle/>
          <a:p>
            <a:r>
              <a:rPr lang="en-US" dirty="0"/>
              <a:t>When the expected signal is known , Wiener filter can be used in SVD unfolding to obtain an optimized result without scanning</a:t>
            </a:r>
          </a:p>
          <a:p>
            <a:pPr lvl="1"/>
            <a:r>
              <a:rPr lang="en-US" dirty="0"/>
              <a:t>Choose binning  &lt;  smearing resolution</a:t>
            </a:r>
          </a:p>
          <a:p>
            <a:pPr lvl="1"/>
            <a:r>
              <a:rPr lang="en-US" dirty="0"/>
              <a:t>Apply </a:t>
            </a:r>
            <a:br>
              <a:rPr lang="en-US" dirty="0"/>
            </a:br>
            <a:r>
              <a:rPr lang="en-US" dirty="0"/>
              <a:t>Wiener </a:t>
            </a:r>
            <a:br>
              <a:rPr lang="en-US" dirty="0"/>
            </a:br>
            <a:r>
              <a:rPr lang="en-US" dirty="0"/>
              <a:t>filter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Naturally balances bias (sys.) and variance (stat.) </a:t>
            </a:r>
            <a:br>
              <a:rPr lang="en-US" dirty="0"/>
            </a:br>
            <a:r>
              <a:rPr lang="en-US" dirty="0"/>
              <a:t>leading to a smaller total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8FE0-3854-4128-BD4B-84AA4F5C664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226425" y="2108200"/>
          <a:ext cx="3232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625400" imgH="279360" progId="Equation.DSMT4">
                  <p:embed/>
                </p:oleObj>
              </mc:Choice>
              <mc:Fallback>
                <p:oleObj name="Equation" r:id="rId4" imgW="162540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6425" y="2108200"/>
                        <a:ext cx="323215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14869" y="6354249"/>
            <a:ext cx="419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details in X. Li et al. </a:t>
            </a:r>
            <a:r>
              <a:rPr lang="en-US" dirty="0">
                <a:hlinkClick r:id="rId6"/>
              </a:rPr>
              <a:t>JINST 12, P10002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37719" y="2625905"/>
          <a:ext cx="4768853" cy="239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7" imgW="2933640" imgH="1460160" progId="Equation.DSMT4">
                  <p:embed/>
                </p:oleObj>
              </mc:Choice>
              <mc:Fallback>
                <p:oleObj name="Equation" r:id="rId7" imgW="2933640" imgH="14601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37719" y="2625905"/>
                        <a:ext cx="4768853" cy="23922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Systematic Uncertainties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" y="990600"/>
            <a:ext cx="11992303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Arise from inaccuracy intrinsic to the measurement system (e.g. instrumentation)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Correlated and uncorrelated systematic uncertainties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Use a ruler for two measurements</a:t>
            </a:r>
          </a:p>
          <a:p>
            <a:pPr lvl="2"/>
            <a:r>
              <a:rPr lang="en-US" dirty="0"/>
              <a:t>The systematic uncertainties due to the inaccuracy of this rule are correlated</a:t>
            </a:r>
          </a:p>
          <a:p>
            <a:pPr lvl="2"/>
            <a:r>
              <a:rPr lang="en-US" dirty="0"/>
              <a:t>Uncertainty will not become smaller even you measure many times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 two rulers, each for one measurement</a:t>
            </a:r>
          </a:p>
          <a:p>
            <a:pPr lvl="2"/>
            <a:r>
              <a:rPr lang="en-US" dirty="0"/>
              <a:t>The systematic uncertainties due to inaccuracies of these rulers are not correlated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709"/>
            <a:ext cx="8610600" cy="1143000"/>
          </a:xfrm>
        </p:spPr>
        <p:txBody>
          <a:bodyPr>
            <a:normAutofit/>
          </a:bodyPr>
          <a:lstStyle/>
          <a:p>
            <a:r>
              <a:rPr lang="en-US" b="1" dirty="0"/>
              <a:t>Error Propagation</a:t>
            </a:r>
            <a:r>
              <a:rPr lang="en-US" dirty="0"/>
              <a:t>: first derivative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33801"/>
              </p:ext>
            </p:extLst>
          </p:nvPr>
        </p:nvGraphicFramePr>
        <p:xfrm>
          <a:off x="558531" y="1695831"/>
          <a:ext cx="10710863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3" imgW="4165560" imgH="1498320" progId="Equation.DSMT4">
                  <p:embed/>
                </p:oleObj>
              </mc:Choice>
              <mc:Fallback>
                <p:oleObj name="Equation" r:id="rId3" imgW="4165560" imgH="1498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531" y="1695831"/>
                        <a:ext cx="10710863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5332" y="1219522"/>
            <a:ext cx="579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Assuming “A” and “B” are uncorrelated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0130C-E6AC-4BD9-A035-4FF98113EBDA}"/>
              </a:ext>
            </a:extLst>
          </p:cNvPr>
          <p:cNvSpPr txBox="1"/>
          <p:nvPr/>
        </p:nvSpPr>
        <p:spPr>
          <a:xfrm>
            <a:off x="1045332" y="2573196"/>
            <a:ext cx="887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Assuming “x” and “y” are uncorrelated, but “f” and “g” are not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CB3AF-9CB2-4633-A1F2-BC996C74C30E}"/>
              </a:ext>
            </a:extLst>
          </p:cNvPr>
          <p:cNvSpPr txBox="1"/>
          <p:nvPr/>
        </p:nvSpPr>
        <p:spPr>
          <a:xfrm>
            <a:off x="882203" y="5890737"/>
            <a:ext cx="976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Underlying assumption:  </a:t>
            </a:r>
            <a:r>
              <a:rPr lang="en-US" sz="2400" b="1" dirty="0">
                <a:solidFill>
                  <a:srgbClr val="0070C0"/>
                </a:solidFill>
              </a:rPr>
              <a:t>(random) fluctuations and variations follow Normal (Gaussian)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3487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5BA7-9E58-470D-8DF9-A36CF560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5092"/>
            <a:ext cx="10972800" cy="1143000"/>
          </a:xfrm>
        </p:spPr>
        <p:txBody>
          <a:bodyPr/>
          <a:lstStyle/>
          <a:p>
            <a:r>
              <a:rPr lang="en-US" dirty="0"/>
              <a:t>Covariance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3512-46ED-49EF-81A0-6A3BE6429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827084"/>
            <a:ext cx="11466786" cy="5894394"/>
          </a:xfrm>
        </p:spPr>
        <p:txBody>
          <a:bodyPr/>
          <a:lstStyle/>
          <a:p>
            <a:r>
              <a:rPr lang="en-US" dirty="0"/>
              <a:t>Define operator “E” to be the expectation</a:t>
            </a:r>
          </a:p>
          <a:p>
            <a:r>
              <a:rPr lang="en-US" dirty="0"/>
              <a:t>Covariance matrix K</a:t>
            </a:r>
            <a:r>
              <a:rPr lang="en-US" baseline="-25000" dirty="0"/>
              <a:t>XX</a:t>
            </a:r>
            <a:r>
              <a:rPr lang="en-US" dirty="0"/>
              <a:t> = E[(X</a:t>
            </a:r>
            <a:r>
              <a:rPr lang="en-US" baseline="-25000" dirty="0"/>
              <a:t>i</a:t>
            </a:r>
            <a:r>
              <a:rPr lang="en-US" dirty="0"/>
              <a:t>-E[X</a:t>
            </a:r>
            <a:r>
              <a:rPr lang="en-US" baseline="-25000" dirty="0"/>
              <a:t>i</a:t>
            </a:r>
            <a:r>
              <a:rPr lang="en-US" dirty="0"/>
              <a:t>])(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-E[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])]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Gaussian approximation, the covariance matrix incorporates all (statistical + uncorrelated/correlated systematic) uncertainties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F0BFD-0E5E-4F9A-B9A9-F5F99E23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31C0-C048-4AA2-8369-A73E33DAE39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F03228-6E25-4C52-A1FB-653D9B263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381572"/>
              </p:ext>
            </p:extLst>
          </p:nvPr>
        </p:nvGraphicFramePr>
        <p:xfrm>
          <a:off x="8808686" y="827084"/>
          <a:ext cx="2773714" cy="111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1460160" imgH="583920" progId="Equation.DSMT4">
                  <p:embed/>
                </p:oleObj>
              </mc:Choice>
              <mc:Fallback>
                <p:oleObj name="Equation" r:id="rId3" imgW="14601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8686" y="827084"/>
                        <a:ext cx="2773714" cy="111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61C8B6F-1F2D-471F-BA21-B1F7EEC52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6" y="2082759"/>
            <a:ext cx="10861110" cy="25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60077"/>
            <a:ext cx="10972800" cy="1143000"/>
          </a:xfrm>
        </p:spPr>
        <p:txBody>
          <a:bodyPr/>
          <a:lstStyle/>
          <a:p>
            <a:r>
              <a:rPr lang="en-US" dirty="0"/>
              <a:t>Power of the Covariance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458"/>
            <a:ext cx="12191999" cy="6033541"/>
          </a:xfrm>
        </p:spPr>
        <p:txBody>
          <a:bodyPr/>
          <a:lstStyle/>
          <a:p>
            <a:r>
              <a:rPr lang="en-US" dirty="0"/>
              <a:t>Given vectors X, Y with their mean and covariance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calculate the conditional mean with Linear Algebra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and conditional variance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78855" y="1464377"/>
          <a:ext cx="6377199" cy="163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3" imgW="1879560" imgH="482400" progId="Equation.DSMT4">
                  <p:embed/>
                </p:oleObj>
              </mc:Choice>
              <mc:Fallback>
                <p:oleObj name="Equation" r:id="rId3" imgW="1879560" imgH="482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8855" y="1464377"/>
                        <a:ext cx="6377199" cy="1637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85139" y="3753853"/>
          <a:ext cx="6252750" cy="81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5" imgW="1942920" imgH="253800" progId="Equation.DSMT4">
                  <p:embed/>
                </p:oleObj>
              </mc:Choice>
              <mc:Fallback>
                <p:oleObj name="Equation" r:id="rId5" imgW="194292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5139" y="3753853"/>
                        <a:ext cx="6252750" cy="81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62047" y="5305821"/>
          <a:ext cx="52308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7" imgW="1625400" imgH="253800" progId="Equation.DSMT4">
                  <p:embed/>
                </p:oleObj>
              </mc:Choice>
              <mc:Fallback>
                <p:oleObj name="Equation" r:id="rId7" imgW="162540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2047" y="5305821"/>
                        <a:ext cx="5230813" cy="81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5998" y="3781578"/>
            <a:ext cx="423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Expectation on Y given the measurement of 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4377" y="5292387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Uncertainties on Y given the measurement of X and X’s uncertainties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994" y="6392495"/>
            <a:ext cx="835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L. Morris “Multivariate Statistics: a Vector Space Approach” 1983.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2A28-60A0-4E83-8ADF-6C261F74EE39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63AA3-FE3F-44B4-8540-26920DEB7A58}"/>
              </a:ext>
            </a:extLst>
          </p:cNvPr>
          <p:cNvSpPr txBox="1"/>
          <p:nvPr/>
        </p:nvSpPr>
        <p:spPr>
          <a:xfrm>
            <a:off x="7437889" y="6392495"/>
            <a:ext cx="506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the math behind the “Gaussian Process”</a:t>
            </a:r>
          </a:p>
        </p:txBody>
      </p:sp>
    </p:spTree>
    <p:extLst>
      <p:ext uri="{BB962C8B-B14F-4D97-AF65-F5344CB8AC3E}">
        <p14:creationId xmlns:p14="http://schemas.microsoft.com/office/powerpoint/2010/main" val="19196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41" y="-144833"/>
            <a:ext cx="10972800" cy="914400"/>
          </a:xfrm>
        </p:spPr>
        <p:txBody>
          <a:bodyPr/>
          <a:lstStyle/>
          <a:p>
            <a:r>
              <a:rPr lang="en-US" dirty="0"/>
              <a:t>One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53" y="659424"/>
            <a:ext cx="12024947" cy="5917222"/>
          </a:xfrm>
        </p:spPr>
        <p:txBody>
          <a:bodyPr/>
          <a:lstStyle/>
          <a:p>
            <a:r>
              <a:rPr lang="en-US" dirty="0"/>
              <a:t>Two detectors with isotropic neutrino flux (10% uncertainty)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perfect measurement of neutrino flux at ND (X)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1% measurement of neutrino flux at ND 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22A28-60A0-4E83-8ADF-6C261F74EE3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86913" y="1070260"/>
          <a:ext cx="7226421" cy="195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3" imgW="3949560" imgH="1066680" progId="Equation.DSMT4">
                  <p:embed/>
                </p:oleObj>
              </mc:Choice>
              <mc:Fallback>
                <p:oleObj name="Equation" r:id="rId3" imgW="3949560" imgH="1066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6913" y="1070260"/>
                        <a:ext cx="7226421" cy="1952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2105" y="3785353"/>
          <a:ext cx="78057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5" imgW="2425680" imgH="279360" progId="Equation.DSMT4">
                  <p:embed/>
                </p:oleObj>
              </mc:Choice>
              <mc:Fallback>
                <p:oleObj name="Equation" r:id="rId5" imgW="242568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105" y="3785353"/>
                        <a:ext cx="7805738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3334" y="3806193"/>
            <a:ext cx="364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Perfect constraint at FD predicted flux (Y)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32105" y="5275993"/>
          <a:ext cx="8320455" cy="154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7" imgW="2882880" imgH="533160" progId="Equation.DSMT4">
                  <p:embed/>
                </p:oleObj>
              </mc:Choice>
              <mc:Fallback>
                <p:oleObj name="Equation" r:id="rId7" imgW="2882880" imgH="533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105" y="5275993"/>
                        <a:ext cx="8320455" cy="154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03323" y="5741377"/>
            <a:ext cx="288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Far Detector flux (Y) is constrained to &lt; 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4909" y="2243086"/>
            <a:ext cx="281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Detector Related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20509" y="1819387"/>
            <a:ext cx="3417455" cy="66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826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7D574DF-90B9-48FD-8F51-AA80B777E496}" vid="{489CFC70-3206-4E98-9D6E-673B48E9D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320</TotalTime>
  <Words>2059</Words>
  <Application>Microsoft Office PowerPoint</Application>
  <PresentationFormat>Widescreen</PresentationFormat>
  <Paragraphs>360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Helvetica Neue</vt:lpstr>
      <vt:lpstr>Arial</vt:lpstr>
      <vt:lpstr>Calibri</vt:lpstr>
      <vt:lpstr>Theme1</vt:lpstr>
      <vt:lpstr>Equation</vt:lpstr>
      <vt:lpstr>Introduction of Statistics in  High Energy Physics</vt:lpstr>
      <vt:lpstr>About Statistics</vt:lpstr>
      <vt:lpstr>Basic Concept:  Experimental Uncertainties   </vt:lpstr>
      <vt:lpstr>Basic Concept: Experimental Uncertainties</vt:lpstr>
      <vt:lpstr>Systematic Uncertainties</vt:lpstr>
      <vt:lpstr>Error Propagation: first derivative</vt:lpstr>
      <vt:lpstr>Covariance Matrix</vt:lpstr>
      <vt:lpstr>Power of the Covariance Matrix</vt:lpstr>
      <vt:lpstr>One Simple Example</vt:lpstr>
      <vt:lpstr>Basic Concept:  Test Statistics  </vt:lpstr>
      <vt:lpstr>Basic Concept: Test Statistics</vt:lpstr>
      <vt:lpstr>Example of Test Statistics for Poisson Distribution</vt:lpstr>
      <vt:lpstr>Additional Test Statistics</vt:lpstr>
      <vt:lpstr>A Simple Example</vt:lpstr>
      <vt:lpstr>n=100  and  μ=15 </vt:lpstr>
      <vt:lpstr>Test Statistics: Weighted Least Squares (WLS)</vt:lpstr>
      <vt:lpstr>Improved Energy Estimator in EXO-200</vt:lpstr>
      <vt:lpstr>Improved Energy Estimator in EXO-200</vt:lpstr>
      <vt:lpstr>Some Basic Questions in High Energy Physics  Hypothesis Testing   Parameter Estimation  </vt:lpstr>
      <vt:lpstr>Common Questions in HEP</vt:lpstr>
      <vt:lpstr>Common Questions in HEP</vt:lpstr>
      <vt:lpstr>Confidence Interval and Credible Interval</vt:lpstr>
      <vt:lpstr>Credible Interval and Credible Level (Bayesian way)</vt:lpstr>
      <vt:lpstr>Confidence Interval and Confidence Level (Frequentist Way)</vt:lpstr>
      <vt:lpstr>P-value and Test Statistic</vt:lpstr>
      <vt:lpstr>Back to Experimental Uncertainties</vt:lpstr>
      <vt:lpstr>Procedure to Deduce Confidence Interval</vt:lpstr>
      <vt:lpstr>Parameter Estimation &amp; Confidence Interval</vt:lpstr>
      <vt:lpstr>Procedure </vt:lpstr>
      <vt:lpstr>What’s the mathematical basis of this procedure?</vt:lpstr>
      <vt:lpstr>Wilks’ Theorem</vt:lpstr>
      <vt:lpstr>Let’s translate it</vt:lpstr>
      <vt:lpstr>What about a Non-Gaussian Example</vt:lpstr>
      <vt:lpstr>Discussion I</vt:lpstr>
      <vt:lpstr>Discussion II</vt:lpstr>
      <vt:lpstr>Summary</vt:lpstr>
      <vt:lpstr>PowerPoint Presentation</vt:lpstr>
      <vt:lpstr>Signal Processing in Single-Phase LArTPC</vt:lpstr>
      <vt:lpstr>PowerPoint Presentation</vt:lpstr>
      <vt:lpstr>PowerPoint Presentation</vt:lpstr>
      <vt:lpstr>2D Deconvolution</vt:lpstr>
      <vt:lpstr>Wiener-SVD Unfolding Approach</vt:lpstr>
      <vt:lpstr>Wiener-SVD Unfolding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Qian, Xin</dc:creator>
  <cp:lastModifiedBy>Xin Qian</cp:lastModifiedBy>
  <cp:revision>105</cp:revision>
  <dcterms:created xsi:type="dcterms:W3CDTF">2019-07-14T15:12:47Z</dcterms:created>
  <dcterms:modified xsi:type="dcterms:W3CDTF">2019-07-19T00:59:57Z</dcterms:modified>
</cp:coreProperties>
</file>