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Default Extension="doc" ContentType="application/msword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03" r:id="rId2"/>
    <p:sldId id="614" r:id="rId3"/>
    <p:sldId id="691" r:id="rId4"/>
    <p:sldId id="698" r:id="rId5"/>
    <p:sldId id="610" r:id="rId6"/>
    <p:sldId id="689" r:id="rId7"/>
    <p:sldId id="506" r:id="rId8"/>
    <p:sldId id="684" r:id="rId9"/>
    <p:sldId id="688" r:id="rId10"/>
    <p:sldId id="683" r:id="rId11"/>
    <p:sldId id="697" r:id="rId12"/>
    <p:sldId id="602" r:id="rId13"/>
    <p:sldId id="570" r:id="rId14"/>
    <p:sldId id="625" r:id="rId15"/>
    <p:sldId id="645" r:id="rId16"/>
    <p:sldId id="657" r:id="rId17"/>
    <p:sldId id="642" r:id="rId18"/>
    <p:sldId id="633" r:id="rId19"/>
    <p:sldId id="660" r:id="rId20"/>
    <p:sldId id="693" r:id="rId21"/>
    <p:sldId id="532" r:id="rId22"/>
    <p:sldId id="687" r:id="rId23"/>
    <p:sldId id="692" r:id="rId24"/>
    <p:sldId id="694" r:id="rId25"/>
    <p:sldId id="701" r:id="rId26"/>
    <p:sldId id="699" r:id="rId27"/>
    <p:sldId id="702" r:id="rId28"/>
    <p:sldId id="703" r:id="rId29"/>
    <p:sldId id="536" r:id="rId30"/>
    <p:sldId id="704" r:id="rId31"/>
    <p:sldId id="60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E609"/>
    <a:srgbClr val="1B400F"/>
    <a:srgbClr val="1B4008"/>
    <a:srgbClr val="F3BBA8"/>
    <a:srgbClr val="F1AA23"/>
    <a:srgbClr val="0000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9896" autoAdjust="0"/>
    <p:restoredTop sz="97049" autoAdjust="0"/>
  </p:normalViewPr>
  <p:slideViewPr>
    <p:cSldViewPr snapToObjects="1">
      <p:cViewPr>
        <p:scale>
          <a:sx n="100" d="100"/>
          <a:sy n="100" d="100"/>
        </p:scale>
        <p:origin x="-568" y="-128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Relationship Id="rId2" Type="http://schemas.openxmlformats.org/officeDocument/2006/relationships/image" Target="../media/image3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77C13-3DB7-0F49-8733-901F201C8A50}" type="slidenum">
              <a:rPr lang="en-US"/>
              <a:pPr/>
              <a:t>24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95FF2-CEB9-0B45-9990-0C05480A8CCD}" type="slidenum">
              <a:rPr lang="en-US"/>
              <a:pPr/>
              <a:t>3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7E7BF-B771-4A4A-B1DC-51498AC96FC1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5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1567D-3187-9D46-944B-641FBF70C0EE}" type="slidenum">
              <a:rPr lang="en-US"/>
              <a:pPr/>
              <a:t>9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7F524F-780B-CF44-A0FF-2B09483EE6B8}" type="slidenum">
              <a:rPr lang="en-US"/>
              <a:pPr/>
              <a:t>13</a:t>
            </a:fld>
            <a:endParaRPr lang="en-US"/>
          </a:p>
        </p:txBody>
      </p:sp>
      <p:sp>
        <p:nvSpPr>
          <p:cNvPr id="686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dirty="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14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B8A7F-F663-7A44-BCE1-4E8676E9211F}" type="slidenum">
              <a:rPr lang="en-US"/>
              <a:pPr/>
              <a:t>19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E2360-657F-7746-9CF7-02A3BA1DACEB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80963"/>
            <a:ext cx="7550150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0" y="6400800"/>
            <a:ext cx="762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8591-C149-4E45-9626-AA3B108EF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1143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03/24/2009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Lijuan Ruan (BNL Collboration Meeting)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1066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074E3F80-2C66-574D-AD6D-E3850B0038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6/11/13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6200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/31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90600" y="655320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BNL PAC, June 11</a:t>
            </a:r>
            <a:r>
              <a:rPr lang="en-US" sz="1200" b="1" i="1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- 12</a:t>
            </a:r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2013</a:t>
            </a:r>
            <a:endParaRPr lang="en-US" sz="1050" b="1" i="1" dirty="0" smtClean="0">
              <a:solidFill>
                <a:srgbClr val="00009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>
            <a:off x="1066800" y="609600"/>
            <a:ext cx="76962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rrowheads="1"/>
          </p:cNvSpPr>
          <p:nvPr userDrawn="1"/>
        </p:nvSpPr>
        <p:spPr bwMode="auto">
          <a:xfrm>
            <a:off x="103188" y="152400"/>
            <a:ext cx="474662" cy="420688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i="1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96850" y="288925"/>
            <a:ext cx="946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C057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11" charset="0"/>
              </a:rPr>
              <a:t>STAR</a:t>
            </a:r>
            <a:endParaRPr lang="en-US" sz="18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oleObject" Target="!OLE_LINK5" TargetMode="External"/><Relationship Id="rId5" Type="http://schemas.openxmlformats.org/officeDocument/2006/relationships/oleObject" Target="!OLE_LINK6" TargetMode="External"/><Relationship Id="rId6" Type="http://schemas.openxmlformats.org/officeDocument/2006/relationships/image" Target="../media/image3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star.bnl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7.jpeg"/><Relationship Id="rId9" Type="http://schemas.openxmlformats.org/officeDocument/2006/relationships/image" Target="../media/image18.gif"/><Relationship Id="rId1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5400" b="1" dirty="0">
                <a:latin typeface="Arial Black" pitchFamily="-108" charset="0"/>
              </a:rPr>
              <a:t>STAR Physics Program</a:t>
            </a: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400" i="1" dirty="0"/>
              <a:t>STAR Beam Use </a:t>
            </a:r>
            <a:r>
              <a:rPr lang="en-US" sz="2400" i="1" dirty="0" smtClean="0"/>
              <a:t>Requests </a:t>
            </a:r>
            <a:r>
              <a:rPr lang="en-US" sz="2400" i="1" dirty="0"/>
              <a:t>for </a:t>
            </a:r>
            <a:r>
              <a:rPr lang="en-US" sz="2400" i="1" dirty="0" smtClean="0"/>
              <a:t>Run14 and Run15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000" dirty="0"/>
              <a:t>Nu Xu</a:t>
            </a:r>
            <a:br>
              <a:rPr lang="en-US" sz="2000" dirty="0"/>
            </a:br>
            <a:r>
              <a:rPr lang="en-US" sz="2000" dirty="0"/>
              <a:t>for the STAR Collaboration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981200" y="5105400"/>
          <a:ext cx="5257800" cy="1181100"/>
        </p:xfrm>
        <a:graphic>
          <a:graphicData uri="http://schemas.openxmlformats.org/presentationml/2006/ole">
            <p:oleObj spid="_x0000_s304130" name="Document" r:id="rId4" imgW="4946904" imgH="102717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</a:t>
            </a:r>
            <a:r>
              <a:rPr lang="en-US" sz="3600" dirty="0" smtClean="0">
                <a:ea typeface="Arial" pitchFamily="-108" charset="0"/>
                <a:cs typeface="Arial" pitchFamily="-108" charset="0"/>
              </a:rPr>
              <a:t>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752" y="2695813"/>
            <a:ext cx="764824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endParaRPr lang="en-US" sz="2400" dirty="0" smtClean="0"/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800000"/>
                </a:solidFill>
              </a:rPr>
              <a:t>Large coverage, excellent PID, fast DAQ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</a:t>
            </a:r>
            <a:r>
              <a:rPr lang="en-US" b="1" dirty="0" smtClean="0">
                <a:solidFill>
                  <a:srgbClr val="800000"/>
                </a:solidFill>
              </a:rPr>
              <a:t>	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detects nearly </a:t>
            </a:r>
            <a:r>
              <a:rPr lang="en-US" dirty="0" smtClean="0"/>
              <a:t>all particles produced at RHIC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multiple fold correlation measurements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Probes: </a:t>
            </a:r>
            <a:r>
              <a:rPr lang="en-US" b="1" dirty="0" smtClean="0">
                <a:solidFill>
                  <a:srgbClr val="000090"/>
                </a:solidFill>
              </a:rPr>
              <a:t>bulk</a:t>
            </a:r>
            <a:r>
              <a:rPr lang="en-US" b="1" dirty="0" smtClean="0"/>
              <a:t>,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penetrating</a:t>
            </a:r>
            <a:r>
              <a:rPr lang="en-US" b="1" dirty="0" smtClean="0">
                <a:solidFill>
                  <a:srgbClr val="000000"/>
                </a:solidFill>
              </a:rPr>
              <a:t>,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i="1" dirty="0" smtClean="0">
                <a:solidFill>
                  <a:srgbClr val="800000"/>
                </a:solidFill>
              </a:rPr>
              <a:t>bulk-penetrating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endParaRPr lang="en-US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 STAR: </a:t>
            </a:r>
            <a:r>
              <a:rPr lang="en-US" sz="2400" b="1" dirty="0" smtClean="0">
                <a:solidFill>
                  <a:srgbClr val="800000"/>
                </a:solidFill>
              </a:rPr>
              <a:t>Perfect mid-</a:t>
            </a:r>
            <a:r>
              <a:rPr lang="en-US" sz="2400" b="1" dirty="0" err="1" smtClean="0">
                <a:solidFill>
                  <a:srgbClr val="800000"/>
                </a:solidFill>
              </a:rPr>
              <a:t>y</a:t>
            </a:r>
            <a:r>
              <a:rPr lang="en-US" sz="2400" b="1" dirty="0" smtClean="0">
                <a:solidFill>
                  <a:srgbClr val="800000"/>
                </a:solidFill>
              </a:rPr>
              <a:t> collider experiment </a:t>
            </a:r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  	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008000"/>
                </a:solidFill>
              </a:rPr>
              <a:t>Expanding into forward rapidity regions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1041400"/>
          <a:ext cx="7162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"/>
                <a:gridCol w="1790700"/>
                <a:gridCol w="2954655"/>
                <a:gridCol w="214884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2001-2010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TPC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u,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c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b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+</a:t>
                      </a:r>
                      <a:r>
                        <a:rPr lang="en-US" b="0" dirty="0" smtClean="0"/>
                        <a:t> MTD </a:t>
                      </a:r>
                      <a:r>
                        <a:rPr lang="en-US" b="1" dirty="0" smtClean="0"/>
                        <a:t>+ HFT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706" y="-36731"/>
            <a:ext cx="7205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STAR: LOI for Transition to </a:t>
            </a:r>
            <a:r>
              <a:rPr lang="en-US" sz="3600" dirty="0" err="1" smtClean="0"/>
              <a:t>eRHIC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020901"/>
            <a:ext cx="777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Membership of the committee: </a:t>
            </a:r>
            <a:r>
              <a:rPr lang="en-US" sz="2400" dirty="0" err="1" smtClean="0"/>
              <a:t>Elke</a:t>
            </a:r>
            <a:r>
              <a:rPr lang="en-US" sz="2400" dirty="0" smtClean="0"/>
              <a:t> </a:t>
            </a:r>
            <a:r>
              <a:rPr lang="en-US" sz="2400" dirty="0" err="1" smtClean="0"/>
              <a:t>Aschenauer</a:t>
            </a:r>
            <a:r>
              <a:rPr lang="en-US" sz="2400" dirty="0" smtClean="0"/>
              <a:t>, Jamie Dunlop, Renee </a:t>
            </a:r>
            <a:r>
              <a:rPr lang="en-US" sz="2400" dirty="0" err="1" smtClean="0"/>
              <a:t>Fatemi</a:t>
            </a:r>
            <a:r>
              <a:rPr lang="en-US" sz="2400" dirty="0" smtClean="0"/>
              <a:t>, Carl </a:t>
            </a:r>
            <a:r>
              <a:rPr lang="en-US" sz="2400" dirty="0" err="1" smtClean="0"/>
              <a:t>Gagliardi</a:t>
            </a:r>
            <a:r>
              <a:rPr lang="en-US" sz="2400" dirty="0" smtClean="0"/>
              <a:t>, </a:t>
            </a:r>
            <a:r>
              <a:rPr lang="en-US" sz="2400" dirty="0" err="1" smtClean="0"/>
              <a:t>Huan</a:t>
            </a:r>
            <a:r>
              <a:rPr lang="en-US" sz="2400" dirty="0" smtClean="0"/>
              <a:t> Huang, Ming </a:t>
            </a:r>
            <a:r>
              <a:rPr lang="en-US" sz="2400" dirty="0" err="1" smtClean="0"/>
              <a:t>Shao</a:t>
            </a:r>
            <a:r>
              <a:rPr lang="en-US" sz="2400" dirty="0" smtClean="0"/>
              <a:t>, </a:t>
            </a:r>
            <a:r>
              <a:rPr lang="en-US" sz="2400" b="1" i="1" dirty="0" smtClean="0"/>
              <a:t>Ernst Sichtermann*</a:t>
            </a:r>
            <a:r>
              <a:rPr lang="en-US" sz="2400" dirty="0" smtClean="0"/>
              <a:t>, Thomas </a:t>
            </a:r>
            <a:r>
              <a:rPr lang="en-US" sz="2400" dirty="0" err="1" smtClean="0"/>
              <a:t>Ullrich</a:t>
            </a:r>
            <a:r>
              <a:rPr lang="en-US" sz="2400" dirty="0" smtClean="0"/>
              <a:t>, </a:t>
            </a:r>
            <a:r>
              <a:rPr lang="en-US" sz="2400" dirty="0" err="1" smtClean="0"/>
              <a:t>Flemming</a:t>
            </a:r>
            <a:r>
              <a:rPr lang="en-US" sz="2400" dirty="0" smtClean="0"/>
              <a:t> </a:t>
            </a:r>
            <a:r>
              <a:rPr lang="en-US" sz="2400" dirty="0" err="1" smtClean="0"/>
              <a:t>Videbaek</a:t>
            </a:r>
            <a:r>
              <a:rPr lang="en-US" sz="2400" dirty="0" smtClean="0"/>
              <a:t>, Nu Xu, </a:t>
            </a:r>
            <a:r>
              <a:rPr lang="en-US" sz="2400" b="1" i="1" dirty="0" smtClean="0"/>
              <a:t>Zhangbu Xu*</a:t>
            </a:r>
            <a:endParaRPr lang="en-US" sz="2400" dirty="0" smtClean="0"/>
          </a:p>
          <a:p>
            <a:endParaRPr lang="en-US" sz="2400" b="1" i="1" dirty="0" smtClean="0"/>
          </a:p>
          <a:p>
            <a:r>
              <a:rPr lang="en-US" sz="2000" dirty="0" smtClean="0"/>
              <a:t>*co-chair</a:t>
            </a:r>
          </a:p>
          <a:p>
            <a:pPr>
              <a:buFontTx/>
              <a:buChar char="•"/>
            </a:pPr>
            <a:endParaRPr lang="en-US" sz="2000" dirty="0" smtClean="0"/>
          </a:p>
          <a:p>
            <a:r>
              <a:rPr lang="en-US" sz="2000" dirty="0" smtClean="0"/>
              <a:t>Deadlines: 	Sept. 15: draft to the STAR Collaboration</a:t>
            </a:r>
          </a:p>
          <a:p>
            <a:r>
              <a:rPr lang="en-US" sz="2000" dirty="0" smtClean="0"/>
              <a:t>			Oct. 1:	final document sent </a:t>
            </a:r>
            <a:r>
              <a:rPr lang="en-US" sz="2000" dirty="0" smtClean="0"/>
              <a:t>to </a:t>
            </a:r>
            <a:r>
              <a:rPr lang="en-US" sz="2000" dirty="0" smtClean="0"/>
              <a:t>BNL management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</a:p>
          <a:p>
            <a:pPr>
              <a:buFontTx/>
              <a:buChar char="-"/>
            </a:pPr>
            <a:r>
              <a:rPr lang="en-US" sz="1600" dirty="0" smtClean="0"/>
              <a:t> 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taking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500" y="-76200"/>
            <a:ext cx="7696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STAR Di-electron Program</a:t>
            </a:r>
            <a:endParaRPr lang="en-US" sz="36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4799112"/>
            <a:ext cx="8305800" cy="1569660"/>
          </a:xfrm>
          <a:prstGeom prst="rect">
            <a:avLst/>
          </a:prstGeom>
          <a:noFill/>
          <a:ln w="57150" cmpd="thickThin">
            <a:solidFill>
              <a:srgbClr val="FF6600"/>
            </a:solidFill>
          </a:ln>
        </p:spPr>
        <p:txBody>
          <a:bodyPr vert="horz" wrap="square" rtlCol="0" anchor="ctr">
            <a:spAutoFit/>
          </a:bodyPr>
          <a:lstStyle/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Direct radiation, penetrating-bulk probe. </a:t>
            </a:r>
          </a:p>
          <a:p>
            <a:pPr marL="342900" indent="-342900">
              <a:buAutoNum type="arabicParenR"/>
            </a:pPr>
            <a:r>
              <a:rPr lang="en-US" sz="2000" dirty="0" smtClean="0"/>
              <a:t>Beam energy,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centrality, mass dependence (</a:t>
            </a:r>
            <a:r>
              <a:rPr lang="en-US" dirty="0" smtClean="0"/>
              <a:t>8-10x more events</a:t>
            </a:r>
            <a:r>
              <a:rPr lang="en-US" sz="2000" dirty="0" smtClean="0"/>
              <a:t>): </a:t>
            </a:r>
          </a:p>
          <a:p>
            <a:pPr marL="342900" indent="-342900"/>
            <a:r>
              <a:rPr lang="en-US" sz="2000" b="1" dirty="0" smtClean="0">
                <a:solidFill>
                  <a:srgbClr val="800000"/>
                </a:solidFill>
              </a:rPr>
              <a:t>	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, 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000" b="1" dirty="0" smtClean="0">
                <a:solidFill>
                  <a:srgbClr val="800000"/>
                </a:solidFill>
              </a:rPr>
              <a:t>, radial expansion, HBT, polarization, …  </a:t>
            </a:r>
          </a:p>
          <a:p>
            <a:pPr marL="342900" indent="-342900"/>
            <a:r>
              <a:rPr lang="en-US" sz="2000" dirty="0" smtClean="0"/>
              <a:t>3)  HFT/MTD upgrades: key for the correlated charm contributions.</a:t>
            </a:r>
            <a:endParaRPr lang="en-US" sz="2000" b="1" dirty="0" smtClean="0">
              <a:solidFill>
                <a:srgbClr val="800000"/>
              </a:solidFill>
            </a:endParaRPr>
          </a:p>
          <a:p>
            <a:pPr marL="342900" indent="-342900"/>
            <a:r>
              <a:rPr lang="en-US" sz="800" b="1" dirty="0" smtClean="0">
                <a:solidFill>
                  <a:srgbClr val="800000"/>
                </a:solidFill>
              </a:rPr>
              <a:t> </a:t>
            </a:r>
            <a:endParaRPr lang="en-US" sz="800" b="1" dirty="0">
              <a:solidFill>
                <a:srgbClr val="800000"/>
              </a:solidFill>
            </a:endParaRPr>
          </a:p>
        </p:txBody>
      </p:sp>
      <p:pic>
        <p:nvPicPr>
          <p:cNvPr id="7" name="Picture 7" descr="corrYieldCen_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3040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orrYield_Fu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5796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762000"/>
            <a:ext cx="854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√</a:t>
            </a:r>
            <a:r>
              <a:rPr lang="en-US" i="1" dirty="0" err="1" smtClean="0"/>
              <a:t>s</a:t>
            </a:r>
            <a:r>
              <a:rPr lang="en-US" i="1" dirty="0" smtClean="0"/>
              <a:t> = 200 GeV       </a:t>
            </a:r>
            <a:r>
              <a:rPr lang="en-US" sz="2000" b="1" dirty="0" smtClean="0"/>
              <a:t>p+p               Au+Au </a:t>
            </a:r>
            <a:r>
              <a:rPr lang="en-US" sz="2000" b="1" dirty="0" err="1" smtClean="0"/>
              <a:t>MinBias</a:t>
            </a:r>
            <a:r>
              <a:rPr lang="en-US" sz="2000" b="1" dirty="0" smtClean="0"/>
              <a:t>                  Au+Au Central  </a:t>
            </a:r>
            <a:endParaRPr lang="en-US" sz="2000" b="1" dirty="0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77" y="1219200"/>
            <a:ext cx="312962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4416623"/>
            <a:ext cx="224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STAR: PRC86, 24906(12)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8229600" cy="685800"/>
          </a:xfrm>
        </p:spPr>
        <p:txBody>
          <a:bodyPr/>
          <a:lstStyle/>
          <a:p>
            <a:r>
              <a:rPr lang="en-US" dirty="0" smtClean="0"/>
              <a:t>Beam Energy Scan at RHIC</a:t>
            </a:r>
            <a:endParaRPr lang="en-US" sz="3200" dirty="0">
              <a:latin typeface="Arial Narrow" pitchFamily="-65" charset="0"/>
            </a:endParaRPr>
          </a:p>
        </p:txBody>
      </p:sp>
      <p:pic>
        <p:nvPicPr>
          <p:cNvPr id="456707" name="Picture 3" descr="LRP-ver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06" y="1833563"/>
            <a:ext cx="4427394" cy="43386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21041" y="990600"/>
            <a:ext cx="3451451" cy="5139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Observations: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(1) Azimuthally HBT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(2) </a:t>
            </a:r>
            <a:r>
              <a:rPr lang="en-US" sz="2000" b="1" dirty="0" smtClean="0">
                <a:solidFill>
                  <a:srgbClr val="000000"/>
                </a:solidFill>
              </a:rPr>
              <a:t>Directed flow v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(3) </a:t>
            </a:r>
            <a:r>
              <a:rPr lang="en-US" sz="2000" b="1" dirty="0" smtClean="0">
                <a:solidFill>
                  <a:srgbClr val="000000"/>
                </a:solidFill>
              </a:rPr>
              <a:t>Dynamical correlations</a:t>
            </a:r>
          </a:p>
          <a:p>
            <a:r>
              <a:rPr lang="en-US" sz="2000" dirty="0" smtClean="0"/>
              <a:t>     partonic vs. hadronic </a:t>
            </a:r>
            <a:r>
              <a:rPr lang="en-US" sz="2000" dirty="0" err="1" smtClean="0"/>
              <a:t>dof</a:t>
            </a:r>
            <a:endParaRPr lang="en-US" sz="2000" dirty="0" smtClean="0"/>
          </a:p>
          <a:p>
            <a:endParaRPr lang="en-US" sz="800" dirty="0" smtClean="0"/>
          </a:p>
          <a:p>
            <a:pPr marL="342900" indent="-342900"/>
            <a:r>
              <a:rPr lang="en-US" sz="2000" b="1" dirty="0" smtClean="0"/>
              <a:t>(4) </a:t>
            </a:r>
            <a:r>
              <a:rPr lang="en-US" sz="2000" b="1" dirty="0" smtClean="0">
                <a:solidFill>
                  <a:srgbClr val="FF0000"/>
                </a:solidFill>
              </a:rPr>
              <a:t>v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- NCQ scaling</a:t>
            </a:r>
          </a:p>
          <a:p>
            <a:pPr marL="342900" indent="-342900"/>
            <a:r>
              <a:rPr lang="en-US" dirty="0" smtClean="0"/>
              <a:t>      partonic vs. hadronic </a:t>
            </a:r>
            <a:r>
              <a:rPr lang="en-US" dirty="0" err="1" smtClean="0"/>
              <a:t>dof</a:t>
            </a:r>
            <a:endParaRPr lang="en-US" sz="800" b="1" dirty="0" smtClean="0"/>
          </a:p>
          <a:p>
            <a:endParaRPr lang="en-US" sz="800" b="1" dirty="0" smtClean="0"/>
          </a:p>
          <a:p>
            <a:r>
              <a:rPr lang="en-US" sz="2000" b="1" dirty="0" smtClean="0"/>
              <a:t>(5) </a:t>
            </a:r>
            <a:r>
              <a:rPr lang="en-US" sz="2000" b="1" dirty="0" smtClean="0">
                <a:solidFill>
                  <a:srgbClr val="000000"/>
                </a:solidFill>
              </a:rPr>
              <a:t>Fluctuations</a:t>
            </a:r>
          </a:p>
          <a:p>
            <a:r>
              <a:rPr lang="en-US" dirty="0" smtClean="0"/>
              <a:t>     Critical point, correl. length</a:t>
            </a:r>
          </a:p>
          <a:p>
            <a:endParaRPr lang="en-US" sz="800" b="1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Published 2 papers and 6 are coming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762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Study QCD Phase Structure</a:t>
            </a:r>
          </a:p>
          <a:p>
            <a:r>
              <a:rPr lang="en-US" dirty="0" smtClean="0"/>
              <a:t>   - Signals of phase boundary</a:t>
            </a:r>
          </a:p>
          <a:p>
            <a:r>
              <a:rPr lang="en-US" dirty="0" smtClean="0"/>
              <a:t>   - Signals for critical 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0300" y="2070100"/>
            <a:ext cx="406400" cy="215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9971" y="-76200"/>
            <a:ext cx="565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Net-proton Higher Moment</a:t>
            </a:r>
            <a:endParaRPr lang="en-US" sz="3600" dirty="0"/>
          </a:p>
        </p:txBody>
      </p:sp>
      <p:sp>
        <p:nvSpPr>
          <p:cNvPr id="18" name="Process 17"/>
          <p:cNvSpPr/>
          <p:nvPr/>
        </p:nvSpPr>
        <p:spPr>
          <a:xfrm>
            <a:off x="23622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65913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3733800" y="5026152"/>
            <a:ext cx="2438400" cy="612648"/>
          </a:xfrm>
          <a:prstGeom prst="wedgeRectCallout">
            <a:avLst>
              <a:gd name="adj1" fmla="val -102604"/>
              <a:gd name="adj2" fmla="val -265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√</a:t>
            </a:r>
            <a:r>
              <a:rPr lang="en-US" sz="2400" b="1" dirty="0" err="1" smtClean="0">
                <a:solidFill>
                  <a:schemeClr val="tx1"/>
                </a:solidFill>
              </a:rPr>
              <a:t>s</a:t>
            </a:r>
            <a:r>
              <a:rPr lang="en-US" sz="2400" b="1" baseline="-25000" dirty="0" err="1" smtClean="0">
                <a:solidFill>
                  <a:schemeClr val="tx1"/>
                </a:solidFill>
              </a:rPr>
              <a:t>NN</a:t>
            </a:r>
            <a:r>
              <a:rPr lang="en-US" sz="2400" b="1" dirty="0" smtClean="0">
                <a:solidFill>
                  <a:schemeClr val="tx1"/>
                </a:solidFill>
              </a:rPr>
              <a:t> = 15GeV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265674" y="3662426"/>
            <a:ext cx="1266952" cy="146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5625" y="762000"/>
            <a:ext cx="404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statistical error from Run 14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rot="16200000" flipH="1">
            <a:off x="2081037" y="1319051"/>
            <a:ext cx="468870" cy="9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7797" y="5791200"/>
            <a:ext cx="610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timely 15GeV </a:t>
            </a:r>
            <a:r>
              <a:rPr lang="en-US" dirty="0" err="1" smtClean="0"/>
              <a:t>AuAu</a:t>
            </a:r>
            <a:r>
              <a:rPr lang="en-US" dirty="0" smtClean="0"/>
              <a:t> data will be useful </a:t>
            </a:r>
          </a:p>
          <a:p>
            <a:r>
              <a:rPr lang="en-US" dirty="0" smtClean="0"/>
              <a:t>				1) physics case;  2) future BES-II efforts </a:t>
            </a:r>
            <a:endParaRPr lang="en-US" dirty="0"/>
          </a:p>
        </p:txBody>
      </p:sp>
      <p:pic>
        <p:nvPicPr>
          <p:cNvPr id="11" name="Picture 10" descr="fig4_netp_kv_qm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781" b="6955"/>
              <a:stretch>
                <a:fillRect/>
              </a:stretch>
            </p:blipFill>
          </mc:Choice>
          <mc:Fallback>
            <p:blipFill>
              <a:blip r:embed="rId3"/>
              <a:srcRect t="7781" b="6955"/>
              <a:stretch>
                <a:fillRect/>
              </a:stretch>
            </p:blipFill>
          </mc:Fallback>
        </mc:AlternateContent>
        <p:spPr>
          <a:xfrm>
            <a:off x="762000" y="1054100"/>
            <a:ext cx="7696200" cy="321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pledFrac_byfi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466" t="9040"/>
              <a:stretch>
                <a:fillRect/>
              </a:stretch>
            </p:blipFill>
          </mc:Choice>
          <mc:Fallback>
            <p:blipFill>
              <a:blip r:embed="rId3"/>
              <a:srcRect l="8466" t="9040"/>
              <a:stretch>
                <a:fillRect/>
              </a:stretch>
            </p:blipFill>
          </mc:Fallback>
        </mc:AlternateContent>
        <p:spPr>
          <a:xfrm>
            <a:off x="1104900" y="787400"/>
            <a:ext cx="6591300" cy="408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Taking Efficiency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048072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STAR: By continuously improving DAQ/Trigger, Automated detector configurations, and Training shifters, we effectively utilize the beams provided by RHIC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119" y="3593068"/>
            <a:ext cx="213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 510GeV: ~ 73%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om_perday_BHT3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995" t="8652" r="8144"/>
              <a:stretch>
                <a:fillRect/>
              </a:stretch>
            </p:blipFill>
          </mc:Choice>
          <mc:Fallback>
            <p:blipFill>
              <a:blip r:embed="rId3"/>
              <a:srcRect l="8995" t="8652" r="8144"/>
              <a:stretch>
                <a:fillRect/>
              </a:stretch>
            </p:blipFill>
          </mc:Fallback>
        </mc:AlternateContent>
        <p:spPr>
          <a:xfrm>
            <a:off x="4655227" y="1066801"/>
            <a:ext cx="4359502" cy="3085362"/>
          </a:xfrm>
          <a:prstGeom prst="rect">
            <a:avLst/>
          </a:prstGeom>
        </p:spPr>
      </p:pic>
      <p:pic>
        <p:nvPicPr>
          <p:cNvPr id="17" name="Picture 16" descr="fomp4_perday_JP2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672" t="8652" r="8730"/>
              <a:stretch>
                <a:fillRect/>
              </a:stretch>
            </p:blipFill>
          </mc:Choice>
          <mc:Fallback>
            <p:blipFill>
              <a:blip r:embed="rId5"/>
              <a:srcRect l="7672" t="8652" r="8730"/>
              <a:stretch>
                <a:fillRect/>
              </a:stretch>
            </p:blipFill>
          </mc:Fallback>
        </mc:AlternateContent>
        <p:spPr>
          <a:xfrm>
            <a:off x="228600" y="1085751"/>
            <a:ext cx="4426627" cy="3105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5400"/>
            <a:ext cx="7061200" cy="488950"/>
          </a:xfrm>
        </p:spPr>
        <p:txBody>
          <a:bodyPr/>
          <a:lstStyle/>
          <a:p>
            <a:r>
              <a:rPr lang="en-US" dirty="0" smtClean="0"/>
              <a:t>Run 13: Integrated Luminosities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1027" y="1238151"/>
            <a:ext cx="14873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400" dirty="0" smtClean="0"/>
              <a:t>510 GeV pp</a:t>
            </a:r>
            <a:endParaRPr lang="en-US" sz="1400" baseline="30000" dirty="0" smtClean="0"/>
          </a:p>
          <a:p>
            <a:r>
              <a:rPr lang="en-US" sz="1400" i="1" baseline="300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LL </a:t>
            </a:r>
            <a:r>
              <a:rPr lang="en-US" sz="1400" dirty="0" smtClean="0"/>
              <a:t>&gt; 22pb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331472" y="2576511"/>
            <a:ext cx="1526528" cy="142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1143000" y="2664575"/>
            <a:ext cx="762000" cy="242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038602" y="6246812"/>
            <a:ext cx="533399" cy="15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6019800"/>
            <a:ext cx="26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STAR’s</a:t>
            </a:r>
            <a:r>
              <a:rPr lang="en-US" dirty="0" smtClean="0"/>
              <a:t> goals in Run 13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86103" y="1242536"/>
            <a:ext cx="14122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(2) 510 GeV pp</a:t>
            </a:r>
          </a:p>
          <a:p>
            <a:r>
              <a:rPr lang="en-US" sz="14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</a:t>
            </a:r>
            <a:r>
              <a:rPr lang="en-US" sz="1400" dirty="0" smtClean="0"/>
              <a:t> &gt; 80pb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95400" y="4572000"/>
          <a:ext cx="655320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1"/>
                <a:gridCol w="2184401"/>
                <a:gridCol w="21844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22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(15</a:t>
                      </a:r>
                      <a:r>
                        <a:rPr lang="en-US" dirty="0" smtClean="0"/>
                        <a:t>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80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(5</a:t>
                      </a:r>
                      <a:r>
                        <a:rPr lang="en-US" dirty="0" smtClean="0"/>
                        <a:t>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1"/>
          <p:cNvSpPr>
            <a:spLocks/>
          </p:cNvSpPr>
          <p:nvPr/>
        </p:nvSpPr>
        <p:spPr bwMode="auto">
          <a:xfrm>
            <a:off x="8358188" y="0"/>
            <a:ext cx="785812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ea typeface="Times New Roman" pitchFamily="-108" charset="0"/>
                <a:cs typeface="Times New Roman" pitchFamily="-108" charset="0"/>
              </a:rPr>
              <a:t> 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/>
          </p:nvPr>
        </p:nvSpPr>
        <p:spPr>
          <a:xfrm>
            <a:off x="1092200" y="25400"/>
            <a:ext cx="7620000" cy="488950"/>
          </a:xfrm>
        </p:spPr>
        <p:txBody>
          <a:bodyPr rIns="132080"/>
          <a:lstStyle/>
          <a:p>
            <a:r>
              <a:rPr lang="en-US" dirty="0" smtClean="0"/>
              <a:t>Forward GEM Tracker (FGT)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47800" y="990600"/>
            <a:ext cx="6248400" cy="910931"/>
            <a:chOff x="-544" y="37"/>
            <a:chExt cx="4957" cy="1050"/>
          </a:xfrm>
        </p:grpSpPr>
        <p:pic>
          <p:nvPicPr>
            <p:cNvPr id="63499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44" y="88"/>
              <a:ext cx="4957" cy="999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sp>
          <p:nvSpPr>
            <p:cNvPr id="63500" name="Rectangle 16"/>
            <p:cNvSpPr>
              <a:spLocks/>
            </p:cNvSpPr>
            <p:nvPr/>
          </p:nvSpPr>
          <p:spPr bwMode="auto">
            <a:xfrm>
              <a:off x="3144" y="88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FGT</a:t>
              </a:r>
            </a:p>
          </p:txBody>
        </p:sp>
        <p:sp>
          <p:nvSpPr>
            <p:cNvPr id="63501" name="Rectangle 17"/>
            <p:cNvSpPr>
              <a:spLocks/>
            </p:cNvSpPr>
            <p:nvPr/>
          </p:nvSpPr>
          <p:spPr bwMode="auto">
            <a:xfrm>
              <a:off x="1572" y="37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dirty="0">
                  <a:solidFill>
                    <a:srgbClr val="FFFFFF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HFT</a:t>
              </a:r>
            </a:p>
          </p:txBody>
        </p:sp>
      </p:grpSp>
      <p:graphicFrame>
        <p:nvGraphicFramePr>
          <p:cNvPr id="624642" name="Object 2"/>
          <p:cNvGraphicFramePr>
            <a:graphicFrameLocks noChangeAspect="1"/>
          </p:cNvGraphicFramePr>
          <p:nvPr/>
        </p:nvGraphicFramePr>
        <p:xfrm>
          <a:off x="3349319" y="2101501"/>
          <a:ext cx="2541895" cy="2057400"/>
        </p:xfrm>
        <a:graphic>
          <a:graphicData uri="http://schemas.openxmlformats.org/presentationml/2006/ole">
            <p:oleObj spid="_x0000_s671746" name="Document" r:id="rId4" imgW="2603500" imgH="21082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99470" y="4579203"/>
            <a:ext cx="791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FGT:</a:t>
            </a:r>
            <a:r>
              <a:rPr lang="en-US" sz="2400" dirty="0" smtClean="0"/>
              <a:t> all quadrants were installed in Run 13 and their performance is under study. </a:t>
            </a:r>
          </a:p>
        </p:txBody>
      </p:sp>
      <p:graphicFrame>
        <p:nvGraphicFramePr>
          <p:cNvPr id="624643" name="Object 3"/>
          <p:cNvGraphicFramePr>
            <a:graphicFrameLocks noChangeAspect="1"/>
          </p:cNvGraphicFramePr>
          <p:nvPr/>
        </p:nvGraphicFramePr>
        <p:xfrm>
          <a:off x="557213" y="2101501"/>
          <a:ext cx="2629673" cy="2057400"/>
        </p:xfrm>
        <a:graphic>
          <a:graphicData uri="http://schemas.openxmlformats.org/presentationml/2006/ole">
            <p:oleObj spid="_x0000_s671747" name="Document" r:id="rId5" imgW="2743200" imgH="2146300" progId="Word.Document.12">
              <p:link updateAutomatic="1"/>
            </p:oleObj>
          </a:graphicData>
        </a:graphic>
      </p:graphicFrame>
      <p:pic>
        <p:nvPicPr>
          <p:cNvPr id="323" name="Picture 3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2351" y="2101501"/>
            <a:ext cx="2604449" cy="2047875"/>
          </a:xfrm>
          <a:prstGeom prst="rect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81000" y="7620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7" descr="platform_oct2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86958"/>
            <a:ext cx="3149601" cy="20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92200" y="-101600"/>
            <a:ext cx="7772400" cy="762000"/>
          </a:xfrm>
        </p:spPr>
        <p:txBody>
          <a:bodyPr/>
          <a:lstStyle/>
          <a:p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Telescope Detector (MTD)</a:t>
            </a:r>
            <a:endParaRPr lang="en-US" altLang="zh-CN" dirty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705539" name="Text Box 3"/>
          <p:cNvSpPr txBox="1">
            <a:spLocks noChangeArrowheads="1"/>
          </p:cNvSpPr>
          <p:nvPr/>
        </p:nvSpPr>
        <p:spPr bwMode="auto">
          <a:xfrm>
            <a:off x="533400" y="4191000"/>
            <a:ext cx="8153400" cy="2139047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    </a:t>
            </a: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 at STAR: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μ</a:t>
            </a:r>
            <a:r>
              <a:rPr lang="en-US" altLang="zh-CN" baseline="-25000" dirty="0" err="1" smtClean="0">
                <a:ea typeface="SimSun" pitchFamily="2" charset="-122"/>
                <a:cs typeface="SimSun" pitchFamily="2" charset="-122"/>
              </a:rPr>
              <a:t>ε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~ 90%; cover ~45%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TPC+TOF+MTD: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/hadron enhancement factor ~ 10</a:t>
            </a:r>
            <a:r>
              <a:rPr lang="en-US" altLang="zh-CN" baseline="30000" dirty="0" smtClean="0">
                <a:ea typeface="SimSun" pitchFamily="2" charset="-122"/>
                <a:cs typeface="SimSun" pitchFamily="2" charset="-122"/>
              </a:rPr>
              <a:t>2-3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For high p</a:t>
            </a:r>
            <a:r>
              <a:rPr lang="en-US" altLang="zh-CN" baseline="-25000" dirty="0" smtClean="0">
                <a:ea typeface="SimSun" pitchFamily="2" charset="-122"/>
                <a:cs typeface="SimSun" pitchFamily="2" charset="-122"/>
              </a:rPr>
              <a:t>T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trigger, heavy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quarkonia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, light vector mesons, </a:t>
            </a:r>
            <a:r>
              <a:rPr lang="en-US" altLang="zh-CN" dirty="0" smtClean="0">
                <a:ea typeface="宋体" pitchFamily="2" charset="-122"/>
              </a:rPr>
              <a:t>B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J/</a:t>
            </a:r>
            <a:r>
              <a:rPr lang="en-US" altLang="zh-CN" dirty="0" smtClean="0">
                <a:ea typeface="宋体" pitchFamily="2" charset="-122"/>
                <a:sym typeface="Symbol"/>
              </a:rPr>
              <a:t>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+X</a:t>
            </a:r>
            <a:endParaRPr lang="en-US" altLang="zh-CN" dirty="0" smtClean="0">
              <a:ea typeface="SimSun" pitchFamily="2" charset="-122"/>
              <a:cs typeface="SimSun" pitchFamily="2" charset="-122"/>
            </a:endParaRP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China-India-STAR collaboration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Run14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: Full MTD will be ready</a:t>
            </a:r>
          </a:p>
        </p:txBody>
      </p:sp>
      <p:pic>
        <p:nvPicPr>
          <p:cNvPr id="705541" name="Picture 5" descr="mtd_star1"/>
          <p:cNvPicPr>
            <a:picLocks noChangeAspect="1" noChangeArrowheads="1"/>
          </p:cNvPicPr>
          <p:nvPr/>
        </p:nvPicPr>
        <p:blipFill>
          <a:blip r:embed="rId4"/>
          <a:srcRect l="1450" t="6314" r="14492"/>
          <a:stretch>
            <a:fillRect/>
          </a:stretch>
        </p:blipFill>
        <p:spPr bwMode="auto">
          <a:xfrm>
            <a:off x="3962400" y="12192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14800" y="914400"/>
            <a:ext cx="5950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914400"/>
            <a:ext cx="1199467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914400"/>
            <a:ext cx="59122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53365" y="914400"/>
            <a:ext cx="640620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914400"/>
            <a:ext cx="62909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7" name="Straight Connector 16"/>
          <p:cNvCxnSpPr>
            <a:stCxn id="12" idx="2"/>
          </p:cNvCxnSpPr>
          <p:nvPr/>
        </p:nvCxnSpPr>
        <p:spPr>
          <a:xfrm rot="16200000" flipH="1">
            <a:off x="3021844" y="1497844"/>
            <a:ext cx="1566446" cy="10766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202944" y="1459744"/>
            <a:ext cx="880646" cy="4670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5079244" y="1345444"/>
            <a:ext cx="1185446" cy="10004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500185" y="1543969"/>
            <a:ext cx="1185446" cy="60341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</p:cNvCxnSpPr>
          <p:nvPr/>
        </p:nvCxnSpPr>
        <p:spPr>
          <a:xfrm rot="5400000">
            <a:off x="7615177" y="1333978"/>
            <a:ext cx="476596" cy="314549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45980" y="914400"/>
            <a:ext cx="9156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cxnSp>
        <p:nvCxnSpPr>
          <p:cNvPr id="32" name="Straight Connector 31"/>
          <p:cNvCxnSpPr/>
          <p:nvPr/>
        </p:nvCxnSpPr>
        <p:spPr>
          <a:xfrm rot="16200000" flipH="1">
            <a:off x="6670150" y="1488550"/>
            <a:ext cx="652046" cy="180854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25984" y="1252954"/>
            <a:ext cx="1547064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392041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3200" dirty="0" smtClean="0"/>
              <a:t>STAR Physics Program &amp; Detector System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Selected Recent Results</a:t>
            </a:r>
            <a:endParaRPr lang="en-US" sz="2400" dirty="0" smtClean="0"/>
          </a:p>
          <a:p>
            <a:pPr marL="457200" indent="-457200"/>
            <a:r>
              <a:rPr lang="en-US" sz="2400" dirty="0" smtClean="0"/>
              <a:t>	- Results from 200 GeV Au+Au Collisions</a:t>
            </a:r>
          </a:p>
          <a:p>
            <a:pPr marL="457200" indent="-457200"/>
            <a:r>
              <a:rPr lang="en-US" sz="2400" dirty="0" smtClean="0"/>
              <a:t>	- Results from Beam Energy Scan (BES-I)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3200" dirty="0" smtClean="0"/>
              <a:t>3)	Run13 Status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/>
            <a:r>
              <a:rPr lang="en-US" sz="3200" dirty="0" smtClean="0"/>
              <a:t>4) BUR for Run 14 and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698500"/>
            <a:ext cx="8153400" cy="3048000"/>
          </a:xfrm>
          <a:prstGeom prst="roundRect">
            <a:avLst>
              <a:gd name="adj" fmla="val 4519"/>
            </a:avLst>
          </a:prstGeom>
          <a:solidFill>
            <a:srgbClr val="FFFFFF"/>
          </a:solidFill>
          <a:ln w="57150" cap="flat" cmpd="thinThick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9900" y="3987800"/>
            <a:ext cx="8153400" cy="2362199"/>
          </a:xfrm>
          <a:prstGeom prst="roundRect">
            <a:avLst>
              <a:gd name="adj" fmla="val 8269"/>
            </a:avLst>
          </a:prstGeom>
          <a:solidFill>
            <a:srgbClr val="FFFFFF"/>
          </a:solidFill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MTD: Run14 and Beyond</a:t>
            </a:r>
            <a:endParaRPr lang="en-US" dirty="0"/>
          </a:p>
        </p:txBody>
      </p:sp>
      <p:graphicFrame>
        <p:nvGraphicFramePr>
          <p:cNvPr id="809986" name="Object 2"/>
          <p:cNvGraphicFramePr>
            <a:graphicFrameLocks noChangeAspect="1"/>
          </p:cNvGraphicFramePr>
          <p:nvPr/>
        </p:nvGraphicFramePr>
        <p:xfrm>
          <a:off x="762000" y="736600"/>
          <a:ext cx="3810000" cy="2338584"/>
        </p:xfrm>
        <a:graphic>
          <a:graphicData uri="http://schemas.openxmlformats.org/presentationml/2006/ole">
            <p:oleObj spid="_x0000_s994306" name="Document" r:id="rId3" imgW="3746500" imgH="2476500" progId="Word.Document.12">
              <p:link updateAutomatic="1"/>
            </p:oleObj>
          </a:graphicData>
        </a:graphic>
      </p:graphicFrame>
      <p:sp>
        <p:nvSpPr>
          <p:cNvPr id="7" name="Text Placeholder 1"/>
          <p:cNvSpPr txBox="1">
            <a:spLocks/>
          </p:cNvSpPr>
          <p:nvPr/>
        </p:nvSpPr>
        <p:spPr>
          <a:xfrm>
            <a:off x="762000" y="3048000"/>
            <a:ext cx="7620000" cy="6985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Upsilon at RHIC: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unique, no regeneration, only initial production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MTD at STAR: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Υ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 =&gt;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μμ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no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Bremsstrahlung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tails, clean separation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o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excited states</a:t>
            </a:r>
          </a:p>
        </p:txBody>
      </p:sp>
      <p:pic>
        <p:nvPicPr>
          <p:cNvPr id="6" name="Picture 5" descr="C:\Users\xzb.BNL\Desktop\MTD\Upsilon_RAA_MTD_separate_y2014.gif"/>
          <p:cNvPicPr/>
          <p:nvPr/>
        </p:nvPicPr>
        <p:blipFill>
          <a:blip r:embed="rId4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429000" cy="210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v2_pt_with_QM2011Data_AuAudEdxCut_1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9863" y="4064001"/>
            <a:ext cx="30683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RAA_central_BUR14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568" y="4067023"/>
            <a:ext cx="3071170" cy="220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33350" y="4472226"/>
            <a:ext cx="1970261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J/ψ</a:t>
            </a:r>
          </a:p>
          <a:p>
            <a:pPr algn="ctr"/>
            <a:r>
              <a:rPr lang="en-US" sz="10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 and </a:t>
            </a:r>
            <a:r>
              <a:rPr lang="en-US" sz="2000" b="1" dirty="0" smtClean="0">
                <a:solidFill>
                  <a:srgbClr val="800000"/>
                </a:solidFill>
              </a:rPr>
              <a:t>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</a:p>
          <a:p>
            <a:pPr algn="ctr"/>
            <a:endParaRPr lang="en-US" sz="2000" b="1" baseline="-25000" dirty="0" smtClean="0">
              <a:solidFill>
                <a:srgbClr val="8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(low p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T</a:t>
            </a:r>
            <a:r>
              <a:rPr lang="en-US" sz="2000" b="1" dirty="0" smtClean="0">
                <a:solidFill>
                  <a:srgbClr val="800000"/>
                </a:solidFill>
              </a:rPr>
              <a:t> region)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914400"/>
            <a:ext cx="993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Υ</a:t>
            </a:r>
            <a:r>
              <a:rPr lang="en-US" b="1" dirty="0" smtClean="0">
                <a:solidFill>
                  <a:srgbClr val="800000"/>
                </a:solidFill>
                <a:latin typeface="Cambria" charset="0"/>
              </a:rPr>
              <a:t> =&gt; </a:t>
            </a:r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μμ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99274" y="838200"/>
            <a:ext cx="4417726" cy="2902371"/>
          </a:xfrm>
          <a:prstGeom prst="rect">
            <a:avLst/>
          </a:prstGeom>
        </p:spPr>
      </p:pic>
      <p:pic>
        <p:nvPicPr>
          <p:cNvPr id="64514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93663" y="838200"/>
            <a:ext cx="4325937" cy="290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4"/>
          <p:cNvSpPr>
            <a:spLocks noChangeArrowheads="1"/>
          </p:cNvSpPr>
          <p:nvPr/>
        </p:nvSpPr>
        <p:spPr bwMode="auto">
          <a:xfrm>
            <a:off x="2819400" y="685801"/>
            <a:ext cx="2667000" cy="167639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sp>
        <p:nvSpPr>
          <p:cNvPr id="64516" name="Oval 5"/>
          <p:cNvSpPr>
            <a:spLocks noChangeArrowheads="1"/>
          </p:cNvSpPr>
          <p:nvPr/>
        </p:nvSpPr>
        <p:spPr bwMode="auto">
          <a:xfrm>
            <a:off x="1627187" y="1905000"/>
            <a:ext cx="887413" cy="5619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cxnSp>
        <p:nvCxnSpPr>
          <p:cNvPr id="64517" name="Straight Arrow Connector 7"/>
          <p:cNvCxnSpPr>
            <a:cxnSpLocks noChangeShapeType="1"/>
          </p:cNvCxnSpPr>
          <p:nvPr/>
        </p:nvCxnSpPr>
        <p:spPr bwMode="auto">
          <a:xfrm rot="10800000" flipV="1">
            <a:off x="2057400" y="1065213"/>
            <a:ext cx="990600" cy="839788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4518" name="Straight Arrow Connector 13"/>
          <p:cNvCxnSpPr>
            <a:cxnSpLocks noChangeShapeType="1"/>
            <a:stCxn id="64515" idx="4"/>
          </p:cNvCxnSpPr>
          <p:nvPr/>
        </p:nvCxnSpPr>
        <p:spPr bwMode="auto">
          <a:xfrm rot="5400000">
            <a:off x="3128963" y="1443037"/>
            <a:ext cx="104775" cy="19431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4522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4152904" y="838199"/>
            <a:ext cx="1333497" cy="35083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3" name="Straight Arrow Connector 46"/>
          <p:cNvCxnSpPr>
            <a:cxnSpLocks noChangeShapeType="1"/>
            <a:stCxn id="64521" idx="1"/>
          </p:cNvCxnSpPr>
          <p:nvPr/>
        </p:nvCxnSpPr>
        <p:spPr bwMode="auto">
          <a:xfrm rot="10800000">
            <a:off x="4446588" y="1411287"/>
            <a:ext cx="749300" cy="794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4" name="Straight Arrow Connector 49"/>
          <p:cNvCxnSpPr>
            <a:cxnSpLocks noChangeShapeType="1"/>
          </p:cNvCxnSpPr>
          <p:nvPr/>
        </p:nvCxnSpPr>
        <p:spPr bwMode="auto">
          <a:xfrm rot="10800000">
            <a:off x="3962400" y="1676402"/>
            <a:ext cx="1233488" cy="310896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87" name="TextBox 86"/>
          <p:cNvSpPr txBox="1"/>
          <p:nvPr/>
        </p:nvSpPr>
        <p:spPr>
          <a:xfrm>
            <a:off x="550862" y="838200"/>
            <a:ext cx="1049338" cy="350838"/>
          </a:xfrm>
          <a:prstGeom prst="ellipse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cs"/>
              </a:rPr>
              <a:t>HFT</a:t>
            </a:r>
          </a:p>
        </p:txBody>
      </p:sp>
      <p:sp>
        <p:nvSpPr>
          <p:cNvPr id="64528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1397000" y="0"/>
            <a:ext cx="7213600" cy="488950"/>
          </a:xfrm>
        </p:spPr>
        <p:txBody>
          <a:bodyPr/>
          <a:lstStyle/>
          <a:p>
            <a:r>
              <a:rPr lang="en-US" dirty="0"/>
              <a:t>Heavy Flavor Tracker</a:t>
            </a:r>
            <a:r>
              <a:rPr lang="en-US" dirty="0" smtClean="0"/>
              <a:t> (HFT)</a:t>
            </a:r>
            <a:endParaRPr lang="en-US" dirty="0"/>
          </a:p>
        </p:txBody>
      </p:sp>
      <p:cxnSp>
        <p:nvCxnSpPr>
          <p:cNvPr id="33" name="Straight Connector 32"/>
          <p:cNvCxnSpPr>
            <a:stCxn id="87" idx="4"/>
            <a:endCxn id="64516" idx="1"/>
          </p:cNvCxnSpPr>
          <p:nvPr/>
        </p:nvCxnSpPr>
        <p:spPr>
          <a:xfrm rot="16200000" flipH="1">
            <a:off x="1017208" y="1247360"/>
            <a:ext cx="798261" cy="68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49"/>
          <p:cNvCxnSpPr>
            <a:cxnSpLocks noChangeShapeType="1"/>
          </p:cNvCxnSpPr>
          <p:nvPr/>
        </p:nvCxnSpPr>
        <p:spPr bwMode="auto">
          <a:xfrm>
            <a:off x="5745162" y="2028827"/>
            <a:ext cx="1265238" cy="1524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40" name="TextBox 39"/>
          <p:cNvSpPr txBox="1"/>
          <p:nvPr/>
        </p:nvSpPr>
        <p:spPr>
          <a:xfrm>
            <a:off x="433416" y="4014787"/>
            <a:ext cx="8405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Engineering run: 3 sectors installed on May 8, 2013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The PXL system has been integrated in STAR trigger &amp; DAQ system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First application of </a:t>
            </a:r>
            <a:r>
              <a:rPr lang="en-US" sz="2400" dirty="0" err="1" smtClean="0"/>
              <a:t>MAPs</a:t>
            </a:r>
            <a:r>
              <a:rPr lang="en-US" sz="2400" dirty="0" smtClean="0"/>
              <a:t> technology in the collider environment</a:t>
            </a:r>
          </a:p>
          <a:p>
            <a:endParaRPr lang="en-US" dirty="0"/>
          </a:p>
        </p:txBody>
      </p:sp>
      <p:sp>
        <p:nvSpPr>
          <p:cNvPr id="64521" name="TextBox 79"/>
          <p:cNvSpPr txBox="1">
            <a:spLocks noChangeArrowheads="1"/>
          </p:cNvSpPr>
          <p:nvPr/>
        </p:nvSpPr>
        <p:spPr bwMode="auto">
          <a:xfrm>
            <a:off x="5195888" y="673100"/>
            <a:ext cx="658812" cy="1477962"/>
          </a:xfrm>
          <a:prstGeom prst="rect">
            <a:avLst/>
          </a:prstGeom>
          <a:solidFill>
            <a:srgbClr val="FFFFFF">
              <a:alpha val="92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SSD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IST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PXL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HFT Commissioning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r="13408"/>
          <a:stretch>
            <a:fillRect/>
          </a:stretch>
        </p:blipFill>
        <p:spPr bwMode="auto">
          <a:xfrm>
            <a:off x="4914900" y="835660"/>
            <a:ext cx="33147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r="7207"/>
          <a:stretch>
            <a:fillRect/>
          </a:stretch>
        </p:blipFill>
        <p:spPr bwMode="auto">
          <a:xfrm>
            <a:off x="1181100" y="835660"/>
            <a:ext cx="35052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 l="6762" r="10212" b="5197"/>
          <a:stretch>
            <a:fillRect/>
          </a:stretch>
        </p:blipFill>
        <p:spPr>
          <a:xfrm>
            <a:off x="990600" y="3533139"/>
            <a:ext cx="3352800" cy="28621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3657600"/>
            <a:ext cx="42291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HFT designs worked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Lessons learned on mechanical, settings, latch-up and stability. Several issues have been resolved.</a:t>
            </a:r>
          </a:p>
          <a:p>
            <a:pPr marL="342900" indent="-342900"/>
            <a:endParaRPr lang="en-US" sz="800" dirty="0" smtClean="0"/>
          </a:p>
          <a:p>
            <a:pPr marL="342900" indent="-342900">
              <a:buFontTx/>
              <a:buAutoNum type="arabicParenR"/>
            </a:pPr>
            <a:r>
              <a:rPr lang="en-US" sz="2000" dirty="0" smtClean="0">
                <a:solidFill>
                  <a:srgbClr val="800000"/>
                </a:solidFill>
              </a:rPr>
              <a:t>First tracking results: TPC-PXL correlation expected TPC resolutions (~1-2 mm)</a:t>
            </a:r>
          </a:p>
          <a:p>
            <a:pPr marL="342900" indent="-342900">
              <a:buAutoNum type="arabicParenR"/>
            </a:pP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Run14: Physics Goals for HFT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3900" y="7747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24400" y="7620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71043" y="812800"/>
            <a:ext cx="150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mesons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819090"/>
            <a:ext cx="2836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HF decayed electrons</a:t>
            </a:r>
            <a:endParaRPr lang="en-US" sz="2000" b="1" dirty="0"/>
          </a:p>
        </p:txBody>
      </p:sp>
      <p:pic>
        <p:nvPicPr>
          <p:cNvPr id="11" name="Picture 10" descr=":plots:proj_Rcpe.png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1348"/>
            <a:ext cx="3140808" cy="237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:plots:proj_v2e.png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064608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:plots:proj_v2D.png"/>
          <p:cNvPicPr/>
          <p:nvPr/>
        </p:nvPicPr>
        <p:blipFill>
          <a:blip r:embed="rId4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42168" y="1212910"/>
            <a:ext cx="3225032" cy="24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:plots:proj_RcpD.png"/>
          <p:cNvPicPr/>
          <p:nvPr/>
        </p:nvPicPr>
        <p:blipFill>
          <a:blip r:embed="rId5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61348"/>
            <a:ext cx="3352800" cy="24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itle 7"/>
          <p:cNvSpPr>
            <a:spLocks noGrp="1"/>
          </p:cNvSpPr>
          <p:nvPr>
            <p:ph type="title" idx="4294967295"/>
          </p:nvPr>
        </p:nvSpPr>
        <p:spPr>
          <a:xfrm>
            <a:off x="1143000" y="44450"/>
            <a:ext cx="7620000" cy="488950"/>
          </a:xfrm>
        </p:spPr>
        <p:txBody>
          <a:bodyPr/>
          <a:lstStyle/>
          <a:p>
            <a:r>
              <a:rPr lang="en-US" dirty="0" smtClean="0"/>
              <a:t>HF Physics: </a:t>
            </a:r>
            <a:r>
              <a:rPr lang="en-US" smtClean="0"/>
              <a:t>Beyond Run14</a:t>
            </a:r>
            <a:endParaRPr lang="en-US" dirty="0"/>
          </a:p>
        </p:txBody>
      </p:sp>
      <p:pic>
        <p:nvPicPr>
          <p:cNvPr id="148484" name="Picture 4" descr="Lc_overD0_final_nolabel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96804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000" y="990600"/>
            <a:ext cx="373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Λ</a:t>
            </a:r>
            <a:r>
              <a:rPr lang="en-US" b="1" i="1" baseline="-25000" dirty="0" smtClean="0"/>
              <a:t>C</a:t>
            </a:r>
            <a:r>
              <a:rPr lang="en-US" dirty="0" smtClean="0"/>
              <a:t>: lowest charm baryon state,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cτ</a:t>
            </a:r>
            <a:r>
              <a:rPr lang="en-US" dirty="0" smtClean="0"/>
              <a:t> ~ 60μm</a:t>
            </a:r>
          </a:p>
          <a:p>
            <a:endParaRPr lang="en-US" dirty="0" smtClean="0"/>
          </a:p>
          <a:p>
            <a:r>
              <a:rPr lang="en-US" dirty="0" smtClean="0"/>
              <a:t>- Hadro-chemistry with charm</a:t>
            </a:r>
          </a:p>
          <a:p>
            <a:pPr>
              <a:buFontTx/>
              <a:buChar char="-"/>
            </a:pPr>
            <a:r>
              <a:rPr lang="en-US" dirty="0" smtClean="0"/>
              <a:t> Meson vs. baryon effect with </a:t>
            </a:r>
          </a:p>
          <a:p>
            <a:r>
              <a:rPr lang="en-US" dirty="0" smtClean="0"/>
              <a:t>  charm hadrons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STAR multi-year physics program with the heavy flavor measurements requires high statistics data from </a:t>
            </a:r>
            <a:r>
              <a:rPr lang="en-US" sz="2400" b="1" i="1" dirty="0" smtClean="0"/>
              <a:t>both p+p and heavy ion </a:t>
            </a:r>
            <a:r>
              <a:rPr lang="en-US" sz="2400" dirty="0" smtClean="0"/>
              <a:t>collisions</a:t>
            </a:r>
          </a:p>
        </p:txBody>
      </p:sp>
      <p:pic>
        <p:nvPicPr>
          <p:cNvPr id="6" name="Picture 5" descr="::::work:hft:ppStat:ppStat.png"/>
          <p:cNvPicPr/>
          <p:nvPr/>
        </p:nvPicPr>
        <p:blipFill>
          <a:blip r:embed="rId4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968045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61237" y="5421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baseline="30000" dirty="0" smtClean="0"/>
              <a:t>0</a:t>
            </a:r>
            <a:r>
              <a:rPr lang="en-US" b="1" dirty="0" smtClean="0"/>
              <a:t> R</a:t>
            </a:r>
            <a:r>
              <a:rPr lang="en-US" b="1" baseline="-25000" dirty="0" smtClean="0"/>
              <a:t>AA</a:t>
            </a:r>
            <a:endParaRPr lang="en-US" b="1" baseline="-25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24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-76200"/>
            <a:ext cx="7550150" cy="701675"/>
          </a:xfrm>
        </p:spPr>
        <p:txBody>
          <a:bodyPr/>
          <a:lstStyle/>
          <a:p>
            <a:r>
              <a:rPr lang="en-US" dirty="0" smtClean="0"/>
              <a:t>Transverse Polarized pp Collisions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 t="2708" r="9573" b="3100"/>
          <a:stretch>
            <a:fillRect/>
          </a:stretch>
        </p:blipFill>
        <p:spPr bwMode="auto">
          <a:xfrm>
            <a:off x="76200" y="1452880"/>
            <a:ext cx="4762500" cy="33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3400" y="5031938"/>
            <a:ext cx="8005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SSA measurements:</a:t>
            </a:r>
          </a:p>
          <a:p>
            <a:pPr>
              <a:buFontTx/>
              <a:buChar char="-"/>
            </a:pPr>
            <a:r>
              <a:rPr lang="en-US" dirty="0" smtClean="0"/>
              <a:t>  </a:t>
            </a:r>
            <a:r>
              <a:rPr lang="en-US" b="1" dirty="0" smtClean="0"/>
              <a:t>Mid-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Constrain Collins function and interference fragmentation function </a:t>
            </a:r>
          </a:p>
          <a:p>
            <a:pPr>
              <a:buFontTx/>
              <a:buChar char="-"/>
            </a:pPr>
            <a:r>
              <a:rPr lang="en-US" dirty="0" smtClean="0"/>
              <a:t>  </a:t>
            </a:r>
            <a:r>
              <a:rPr lang="en-US" b="1" dirty="0" smtClean="0"/>
              <a:t>Forward-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Prompt </a:t>
            </a:r>
            <a:r>
              <a:rPr lang="en-US" dirty="0" err="1" smtClean="0"/>
              <a:t>γ</a:t>
            </a:r>
            <a:r>
              <a:rPr lang="en-US" dirty="0" smtClean="0"/>
              <a:t>, require the pre-shower upgrade in front of the FMS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95008" y="1320800"/>
            <a:ext cx="3767992" cy="33559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47800" y="838200"/>
            <a:ext cx="67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Collins Mechanism					Sivers/Twist-3  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007350" cy="892175"/>
          </a:xfrm>
        </p:spPr>
        <p:txBody>
          <a:bodyPr/>
          <a:lstStyle/>
          <a:p>
            <a:r>
              <a:rPr lang="en-US" dirty="0" smtClean="0"/>
              <a:t>Longitudinally Polarized pp Collisions</a:t>
            </a:r>
            <a:br>
              <a:rPr lang="en-US" dirty="0" smtClean="0"/>
            </a:br>
            <a:r>
              <a:rPr lang="en-US" sz="2000" i="1" dirty="0" smtClean="0"/>
              <a:t>Gluon contribution to the spin of the proton </a:t>
            </a:r>
            <a:endParaRPr lang="en-US" sz="2000" i="1" dirty="0"/>
          </a:p>
        </p:txBody>
      </p:sp>
      <p:pic>
        <p:nvPicPr>
          <p:cNvPr id="3" name="Picture 2" descr="Inclusive jets A_LL Runs 12+14 proj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 t="12346"/>
          <a:stretch>
            <a:fillRect/>
          </a:stretch>
        </p:blipFill>
        <p:spPr bwMode="auto">
          <a:xfrm>
            <a:off x="190500" y="1181100"/>
            <a:ext cx="47625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 val="0"/>
              </a:ext>
            </a:extLst>
          </a:blip>
          <a:srcRect l="1941" t="13098" r="10730"/>
          <a:stretch/>
        </p:blipFill>
        <p:spPr bwMode="auto">
          <a:xfrm>
            <a:off x="4876800" y="952500"/>
            <a:ext cx="37338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5900" y="3225800"/>
            <a:ext cx="846356" cy="5745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2013 500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>
                <a:solidFill>
                  <a:srgbClr val="0000FF"/>
                </a:solidFill>
              </a:rPr>
              <a:t>2015 200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/>
              <a:t>2013+2015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00300"/>
            <a:ext cx="2989305" cy="1588"/>
          </a:xfrm>
          <a:prstGeom prst="line">
            <a:avLst/>
          </a:prstGeom>
          <a:ln w="25400" cap="flat" cmpd="sng" algn="ctr">
            <a:solidFill>
              <a:schemeClr val="tx1">
                <a:alpha val="4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4611231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≤ 2009 </a:t>
            </a:r>
            <a:r>
              <a:rPr lang="en-US" sz="2000" dirty="0" smtClean="0"/>
              <a:t>yield a significant non-zero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g(x</a:t>
            </a:r>
            <a:r>
              <a:rPr lang="en-US" sz="2000" dirty="0" smtClean="0"/>
              <a:t>):</a:t>
            </a:r>
          </a:p>
          <a:p>
            <a:endParaRPr lang="en-US" sz="2000" dirty="0" smtClean="0"/>
          </a:p>
          <a:p>
            <a:r>
              <a:rPr lang="en-US" sz="2000" dirty="0" smtClean="0"/>
              <a:t>Combined data of 2012+13+15 will reduce the uncertainty by a factor of 2 =&gt;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1036290" name="Object 2"/>
          <p:cNvGraphicFramePr>
            <a:graphicFrameLocks noChangeAspect="1"/>
          </p:cNvGraphicFramePr>
          <p:nvPr/>
        </p:nvGraphicFramePr>
        <p:xfrm>
          <a:off x="5765800" y="4523363"/>
          <a:ext cx="2844800" cy="609600"/>
        </p:xfrm>
        <a:graphic>
          <a:graphicData uri="http://schemas.openxmlformats.org/presentationml/2006/ole">
            <p:oleObj spid="_x0000_s1036290" name="Equation" r:id="rId5" imgW="2565400" imgH="55880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7060168"/>
              </p:ext>
            </p:extLst>
          </p:nvPr>
        </p:nvGraphicFramePr>
        <p:xfrm>
          <a:off x="3012560" y="5654675"/>
          <a:ext cx="3570287" cy="669925"/>
        </p:xfrm>
        <a:graphic>
          <a:graphicData uri="http://schemas.openxmlformats.org/presentationml/2006/ole">
            <p:oleObj spid="_x0000_s1036291" name="Equation" r:id="rId6" imgW="3035300" imgH="571500" progId="">
              <p:embed/>
            </p:oleObj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743200" y="5616574"/>
            <a:ext cx="4068247" cy="746125"/>
          </a:xfrm>
          <a:prstGeom prst="roundRect">
            <a:avLst/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"/>
            <a:ext cx="7617882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8923" y="5715000"/>
            <a:ext cx="810547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Verdana" charset="0"/>
              </a:rPr>
              <a:t> 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2165"/>
          <a:stretch>
            <a:fillRect/>
          </a:stretch>
        </p:blipFill>
        <p:spPr>
          <a:xfrm>
            <a:off x="4648200" y="3248799"/>
            <a:ext cx="2013943" cy="1622842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6671945" y="2948801"/>
            <a:ext cx="1862455" cy="1953399"/>
            <a:chOff x="7357745" y="2382236"/>
            <a:chExt cx="1862455" cy="1953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745" y="2642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37470" y="2382236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82425" y="2971800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7774"/>
          <a:stretch>
            <a:fillRect/>
          </a:stretch>
        </p:blipFill>
        <p:spPr>
          <a:xfrm>
            <a:off x="622155" y="2819400"/>
            <a:ext cx="3873645" cy="285353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3810000" y="4664836"/>
            <a:ext cx="3886200" cy="5167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286000" y="4019873"/>
            <a:ext cx="2943333" cy="8517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4800" y="5715000"/>
            <a:ext cx="8633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Follow PAC recommendation: data taking co-currently with other programs</a:t>
            </a:r>
          </a:p>
          <a:p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Upgrade Phase-I </a:t>
            </a:r>
            <a:r>
              <a:rPr lang="en-US" sz="20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Verdana" charset="0"/>
              </a:rPr>
              <a:t>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 Phase-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II,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at a modest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cost, for Run 15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598707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2250"/>
            <a:ext cx="7620000" cy="488950"/>
          </a:xfrm>
        </p:spPr>
        <p:txBody>
          <a:bodyPr/>
          <a:lstStyle/>
          <a:p>
            <a:r>
              <a:rPr lang="en-US" dirty="0" err="1" smtClean="0"/>
              <a:t>p</a:t>
            </a:r>
            <a:r>
              <a:rPr lang="en-US" b="1" i="1" baseline="30000" dirty="0" smtClean="0"/>
              <a:t>↑ </a:t>
            </a:r>
            <a:r>
              <a:rPr lang="en-US" dirty="0" smtClean="0"/>
              <a:t>+ A Collisions at RHIC</a:t>
            </a:r>
            <a:br>
              <a:rPr lang="en-US" dirty="0" smtClean="0"/>
            </a:br>
            <a:r>
              <a:rPr lang="en-US" sz="2400" dirty="0" smtClean="0"/>
              <a:t>Studying Saturation Through Spin</a:t>
            </a:r>
            <a:endParaRPr lang="en-US" sz="24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250"/>
          <a:stretch/>
        </p:blipFill>
        <p:spPr>
          <a:xfrm>
            <a:off x="533400" y="1016000"/>
            <a:ext cx="3185716" cy="2634390"/>
          </a:xfrm>
          <a:prstGeom prst="rect">
            <a:avLst/>
          </a:prstGeom>
        </p:spPr>
      </p:pic>
      <p:pic>
        <p:nvPicPr>
          <p:cNvPr id="10" name="Picture 9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12" t="2795" r="2524" b="2185"/>
          <a:stretch/>
        </p:blipFill>
        <p:spPr>
          <a:xfrm>
            <a:off x="609600" y="3335616"/>
            <a:ext cx="3297240" cy="3103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727" r="3888"/>
          <a:stretch>
            <a:fillRect/>
          </a:stretch>
        </p:blipFill>
        <p:spPr>
          <a:xfrm>
            <a:off x="4038600" y="3238500"/>
            <a:ext cx="4803435" cy="29929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5732" y="3515380"/>
            <a:ext cx="514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/>
              <a:t>0</a:t>
            </a:r>
            <a:endParaRPr lang="en-US" sz="28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1063585"/>
            <a:ext cx="480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Very unique RHIC possibility </a:t>
            </a:r>
            <a:r>
              <a:rPr lang="en-US" sz="2000" b="1" i="1" dirty="0" err="1" smtClean="0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Synergy between CGC based theory </a:t>
            </a:r>
          </a:p>
          <a:p>
            <a:pPr>
              <a:buClr>
                <a:srgbClr val="0000FF"/>
              </a:buClr>
            </a:pPr>
            <a:r>
              <a:rPr lang="en-US" sz="2000" dirty="0" smtClean="0"/>
              <a:t>   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Suppression of A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/>
              <a:t>in </a:t>
            </a:r>
            <a:r>
              <a:rPr lang="en-US" sz="2000" b="1" i="1" dirty="0" err="1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r>
              <a:rPr lang="en-US" sz="2000" dirty="0" smtClean="0"/>
              <a:t> provides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  sensitivity to Q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sz="1200" dirty="0" smtClean="0"/>
              <a:t>arXiv</a:t>
            </a:r>
            <a:r>
              <a:rPr lang="en-US" sz="1200" dirty="0"/>
              <a:t>:</a:t>
            </a:r>
            <a:r>
              <a:rPr lang="en-US" sz="1200" dirty="0" smtClean="0"/>
              <a:t>1106.1375 &amp; </a:t>
            </a:r>
            <a:r>
              <a:rPr lang="en-US" sz="1200" dirty="0"/>
              <a:t>arXiv:</a:t>
            </a:r>
            <a:r>
              <a:rPr lang="en-US" sz="1200" dirty="0" smtClean="0"/>
              <a:t>1201.5890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00936" y="6123801"/>
            <a:ext cx="3800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Curves: Solid: </a:t>
            </a:r>
            <a:r>
              <a:rPr lang="en-US" sz="1200" dirty="0" err="1" smtClean="0"/>
              <a:t>Q</a:t>
            </a:r>
            <a:r>
              <a:rPr lang="en-US" sz="1200" baseline="-25000" dirty="0" err="1" smtClean="0"/>
              <a:t>s</a:t>
            </a:r>
            <a:r>
              <a:rPr lang="en-US" sz="1200" baseline="30000" dirty="0" err="1" smtClean="0"/>
              <a:t>p</a:t>
            </a:r>
            <a:r>
              <a:rPr lang="en-US" sz="1200" dirty="0" smtClean="0"/>
              <a:t> = 1 GeV; dashed: </a:t>
            </a:r>
            <a:r>
              <a:rPr lang="en-US" sz="1200" dirty="0" err="1"/>
              <a:t>Q</a:t>
            </a:r>
            <a:r>
              <a:rPr lang="en-US" sz="1200" baseline="-25000" dirty="0" err="1"/>
              <a:t>s</a:t>
            </a:r>
            <a:r>
              <a:rPr lang="en-US" sz="1200" baseline="30000" dirty="0" err="1"/>
              <a:t>p</a:t>
            </a:r>
            <a:r>
              <a:rPr lang="en-US" sz="1200" dirty="0"/>
              <a:t> = </a:t>
            </a:r>
            <a:r>
              <a:rPr lang="en-US" sz="1200" dirty="0" smtClean="0"/>
              <a:t>0.5 GeV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4993227" y="2895601"/>
            <a:ext cx="346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STAR: projection for </a:t>
            </a:r>
            <a:r>
              <a:rPr lang="en-US" dirty="0" err="1" smtClean="0"/>
              <a:t>p</a:t>
            </a:r>
            <a:r>
              <a:rPr lang="en-US" baseline="30000" dirty="0" err="1" smtClean="0"/>
              <a:t>↑</a:t>
            </a:r>
            <a:r>
              <a:rPr lang="en-US" dirty="0" err="1" smtClean="0"/>
              <a:t>A</a:t>
            </a:r>
            <a:r>
              <a:rPr lang="en-US" dirty="0" smtClean="0"/>
              <a:t> Run 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85320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400"/>
            <a:ext cx="7620000" cy="48895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47891"/>
            <a:ext cx="8534400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/>
              <a:t>STAR has been very effective and productive:</a:t>
            </a:r>
          </a:p>
          <a:p>
            <a:pPr marL="514350" indent="-514350"/>
            <a:endParaRPr lang="en-US" sz="12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TOF, HLT, DAQ1k upgrades successfully completed.        </a:t>
            </a:r>
            <a:r>
              <a:rPr lang="en-US" sz="2400" b="1" dirty="0" smtClean="0"/>
              <a:t>FGT</a:t>
            </a:r>
            <a:r>
              <a:rPr lang="en-US" sz="2400" dirty="0" smtClean="0"/>
              <a:t>, </a:t>
            </a:r>
            <a:r>
              <a:rPr lang="en-US" sz="2400" b="1" dirty="0" smtClean="0"/>
              <a:t>MTD</a:t>
            </a:r>
            <a:r>
              <a:rPr lang="en-US" sz="2400" dirty="0" smtClean="0"/>
              <a:t> and </a:t>
            </a:r>
            <a:r>
              <a:rPr lang="en-US" sz="2400" b="1" dirty="0" smtClean="0"/>
              <a:t>HFT</a:t>
            </a:r>
            <a:r>
              <a:rPr lang="en-US" sz="2400" dirty="0" smtClean="0"/>
              <a:t> upgrades are all commissioned.</a:t>
            </a:r>
          </a:p>
          <a:p>
            <a:pPr marL="514350" indent="-514350">
              <a:buAutoNum type="arabicParenR"/>
            </a:pPr>
            <a:endParaRPr lang="en-US" sz="8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200 GeV Au+Au collisions:</a:t>
            </a:r>
          </a:p>
          <a:p>
            <a:pPr marL="514350" indent="-514350"/>
            <a:r>
              <a:rPr lang="en-US" sz="2000" dirty="0" smtClean="0"/>
              <a:t>	e.g.  Large acceptance </a:t>
            </a:r>
            <a:r>
              <a:rPr lang="en-US" sz="2000" dirty="0" err="1" smtClean="0"/>
              <a:t>di</a:t>
            </a:r>
            <a:r>
              <a:rPr lang="en-US" sz="2000" dirty="0" smtClean="0"/>
              <a:t>-electron analysis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3)	Beam Energy Scan Phase-I (BES-I)</a:t>
            </a:r>
          </a:p>
          <a:p>
            <a:pPr marL="514350" indent="-514350"/>
            <a:r>
              <a:rPr lang="en-US" sz="2000" dirty="0" smtClean="0"/>
              <a:t>	- Systematic analysis of Au+Au collisions at 7.7/11.5/27/19.6/39: </a:t>
            </a:r>
          </a:p>
          <a:p>
            <a:pPr marL="514350" indent="-514350"/>
            <a:r>
              <a:rPr lang="en-US" sz="2000" b="1" dirty="0" smtClean="0"/>
              <a:t>         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 ≥ 39 GeV: partonic </a:t>
            </a:r>
            <a:r>
              <a:rPr lang="en-US" sz="2000" dirty="0" smtClean="0"/>
              <a:t>// </a:t>
            </a:r>
            <a:r>
              <a:rPr lang="en-US" sz="2000" b="1" dirty="0" smtClean="0"/>
              <a:t>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≤ 11.5 GeV: hadronic dominant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4)	Run13: High statistics, high quality data collected</a:t>
            </a:r>
          </a:p>
          <a:p>
            <a:pPr marL="514350" indent="-514350"/>
            <a:r>
              <a:rPr lang="en-US" sz="2000" dirty="0" smtClean="0">
                <a:solidFill>
                  <a:srgbClr val="000000"/>
                </a:solidFill>
              </a:rPr>
              <a:t>	- 510 GeV  </a:t>
            </a:r>
          </a:p>
          <a:p>
            <a:pPr marL="514350" indent="-514350"/>
            <a:endParaRPr lang="en-US" sz="2000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5)</a:t>
            </a:r>
            <a:r>
              <a:rPr lang="en-US" sz="2400" dirty="0" smtClean="0">
                <a:solidFill>
                  <a:srgbClr val="000000"/>
                </a:solidFill>
              </a:rPr>
              <a:t> Future: Build </a:t>
            </a:r>
            <a:r>
              <a:rPr lang="en-US" sz="2400" dirty="0" smtClean="0">
                <a:solidFill>
                  <a:srgbClr val="000000"/>
                </a:solidFill>
              </a:rPr>
              <a:t>on mid-rapidity success:</a:t>
            </a: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	 Pushing </a:t>
            </a:r>
            <a:r>
              <a:rPr lang="en-US" sz="2400" b="1" i="1" dirty="0" smtClean="0">
                <a:solidFill>
                  <a:srgbClr val="800000"/>
                </a:solidFill>
              </a:rPr>
              <a:t>forward-upgrades for future </a:t>
            </a:r>
            <a:r>
              <a:rPr lang="en-US" sz="2400" b="1" i="1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eSTAR/eRHIC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</a:p>
          <a:p>
            <a:pPr marL="514350" indent="-514350"/>
            <a:endParaRPr lang="en-US" sz="2000" dirty="0" smtClean="0"/>
          </a:p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8305800" cy="94138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STAR</a:t>
            </a:r>
            <a:r>
              <a:rPr lang="en-US" b="1" dirty="0" smtClean="0">
                <a:solidFill>
                  <a:schemeClr val="tx1"/>
                </a:solidFill>
              </a:rPr>
              <a:t> Experiment</a:t>
            </a:r>
            <a:endParaRPr lang="en-US" sz="3200" b="1" i="1" dirty="0">
              <a:solidFill>
                <a:srgbClr val="FF0000"/>
              </a:solidFill>
              <a:latin typeface="Helvetica" pitchFamily="-107" charset="0"/>
            </a:endParaRPr>
          </a:p>
        </p:txBody>
      </p:sp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4724400" y="35052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400">
              <a:solidFill>
                <a:srgbClr val="CC0066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</p:txBody>
      </p:sp>
      <p:pic>
        <p:nvPicPr>
          <p:cNvPr id="3450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3608" t="-3721" r="-4623" b="-1702"/>
          <a:stretch>
            <a:fillRect/>
          </a:stretch>
        </p:blipFill>
        <p:spPr bwMode="auto">
          <a:xfrm>
            <a:off x="-609600" y="-304800"/>
            <a:ext cx="10515600" cy="7448550"/>
          </a:xfrm>
          <a:noFill/>
        </p:spPr>
      </p:pic>
      <p:sp>
        <p:nvSpPr>
          <p:cNvPr id="345095" name="Rectangle 7"/>
          <p:cNvSpPr>
            <a:spLocks noChangeArrowheads="1"/>
          </p:cNvSpPr>
          <p:nvPr/>
        </p:nvSpPr>
        <p:spPr bwMode="auto">
          <a:xfrm>
            <a:off x="457200" y="31242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/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5000"/>
              </a:spcBef>
            </a:pPr>
            <a:endParaRPr lang="en-US" sz="1200">
              <a:solidFill>
                <a:srgbClr val="CC0066"/>
              </a:solidFill>
              <a:latin typeface="Arial Narrow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03200" y="609600"/>
            <a:ext cx="9553134" cy="5847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STAR Experiment at RHIC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 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http://www.star.bnl.gov/</a:t>
            </a:r>
            <a:r>
              <a:rPr lang="en-US" sz="2000" dirty="0" smtClean="0">
                <a:solidFill>
                  <a:schemeClr val="bg1"/>
                </a:solidFill>
              </a:rPr>
              <a:t> 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    Fundamental science: </a:t>
            </a:r>
            <a:r>
              <a:rPr lang="en-US" sz="2800" dirty="0" smtClean="0">
                <a:solidFill>
                  <a:schemeClr val="bg1"/>
                </a:solidFill>
              </a:rPr>
              <a:t>particle physics, nuclear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physics, astrophysics, cosmology, …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	State of art technology: </a:t>
            </a:r>
            <a:r>
              <a:rPr lang="en-US" sz="2800" dirty="0" smtClean="0">
                <a:solidFill>
                  <a:schemeClr val="bg1"/>
                </a:solidFill>
              </a:rPr>
              <a:t>detector R&amp;D, simulations,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IT, computing, mass/fast data managing, …  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- 550 scientists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 institutes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- 13 countries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</a:t>
            </a:r>
            <a:r>
              <a:rPr lang="en-US" sz="2000" b="1" dirty="0" smtClean="0">
                <a:solidFill>
                  <a:schemeClr val="bg1"/>
                </a:solidFill>
              </a:rPr>
              <a:t>165 </a:t>
            </a:r>
            <a:r>
              <a:rPr lang="en-US" sz="2000" b="1" dirty="0" smtClean="0">
                <a:solidFill>
                  <a:schemeClr val="bg1"/>
                </a:solidFill>
              </a:rPr>
              <a:t>PhD thesis completed since 2001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(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May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2013)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19400" y="0"/>
            <a:ext cx="3581400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CC33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STAR Collaboration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</a:p>
          <a:p>
            <a:pPr>
              <a:buFontTx/>
              <a:buChar char="-"/>
            </a:pPr>
            <a:r>
              <a:rPr lang="en-US" sz="1600" dirty="0" smtClean="0"/>
              <a:t> 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taking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Runs 14 &amp; 15 Requests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16199"/>
            <a:ext cx="8763000" cy="523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  <a:p>
            <a:pPr marL="514350" indent="-514350">
              <a:buAutoNum type="arabicParenR"/>
            </a:pPr>
            <a:r>
              <a:rPr lang="en-US" sz="2800" b="1" dirty="0" smtClean="0"/>
              <a:t>Run 14: 200 GeV Au+Au collisions</a:t>
            </a:r>
            <a:endParaRPr lang="en-US" sz="2400" dirty="0" smtClean="0"/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Physics run with HFT+MTD (200 GeV)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heavy flavor hadrons, </a:t>
            </a:r>
            <a:r>
              <a:rPr lang="en-US" sz="2400" dirty="0" err="1" smtClean="0">
                <a:solidFill>
                  <a:srgbClr val="800000"/>
                </a:solidFill>
              </a:rPr>
              <a:t>quarkonia</a:t>
            </a:r>
            <a:r>
              <a:rPr lang="en-US" sz="2400" dirty="0" smtClean="0">
                <a:solidFill>
                  <a:srgbClr val="800000"/>
                </a:solidFill>
              </a:rPr>
              <a:t>,  dileptons</a:t>
            </a:r>
          </a:p>
          <a:p>
            <a:pPr marL="514350" indent="-514350"/>
            <a:endParaRPr lang="en-US" sz="1000" dirty="0" smtClean="0">
              <a:solidFill>
                <a:srgbClr val="800000"/>
              </a:solidFill>
            </a:endParaRP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15 GeV Au+Au collisions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search for QCD critical point</a:t>
            </a:r>
          </a:p>
          <a:p>
            <a:pPr marL="514350" indent="-514350"/>
            <a:endParaRPr lang="en-US" sz="2800" b="1" dirty="0" smtClean="0"/>
          </a:p>
          <a:p>
            <a:pPr marL="514350" indent="-514350"/>
            <a:r>
              <a:rPr lang="en-US" sz="2800" b="1" dirty="0" smtClean="0"/>
              <a:t>2)	Run 15: polarized 200 GeV p+p/</a:t>
            </a:r>
            <a:r>
              <a:rPr lang="en-US" sz="2800" b="1" dirty="0" err="1" smtClean="0"/>
              <a:t>p+Au</a:t>
            </a:r>
            <a:r>
              <a:rPr lang="en-US" sz="2800" b="1" dirty="0" smtClean="0"/>
              <a:t> collisions</a:t>
            </a:r>
          </a:p>
          <a:p>
            <a:pPr marL="514350" indent="-514350"/>
            <a:r>
              <a:rPr lang="en-US" sz="2800" b="1" dirty="0" smtClean="0"/>
              <a:t>	</a:t>
            </a:r>
            <a:r>
              <a:rPr lang="en-US" sz="2400" dirty="0" smtClean="0"/>
              <a:t>- p+p: 	Heavy ion reference data</a:t>
            </a:r>
          </a:p>
          <a:p>
            <a:pPr marL="514350" indent="-514350"/>
            <a:r>
              <a:rPr lang="en-US" sz="2400" dirty="0" smtClean="0"/>
              <a:t>	- p+p:		Spin physics  </a:t>
            </a: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dirty="0" err="1" smtClean="0"/>
              <a:t>p</a:t>
            </a:r>
            <a:r>
              <a:rPr lang="en-US" sz="2400" b="1" i="1" baseline="30000" dirty="0" err="1" smtClean="0"/>
              <a:t>↑</a:t>
            </a:r>
            <a:r>
              <a:rPr lang="en-US" sz="2400" dirty="0" err="1" smtClean="0"/>
              <a:t>+Au</a:t>
            </a:r>
            <a:r>
              <a:rPr lang="en-US" sz="2400" dirty="0" smtClean="0"/>
              <a:t>:	Saturation physics</a:t>
            </a:r>
          </a:p>
          <a:p>
            <a:pPr marL="971550" lvl="1" indent="-514350">
              <a:buFontTx/>
              <a:buChar char="-"/>
            </a:pPr>
            <a:endParaRPr lang="en-US" sz="2400" dirty="0" smtClean="0"/>
          </a:p>
          <a:p>
            <a:pPr marL="514350" indent="-514350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Publications</a:t>
            </a:r>
            <a:endParaRPr lang="en-US" dirty="0"/>
          </a:p>
        </p:txBody>
      </p:sp>
      <p:pic>
        <p:nvPicPr>
          <p:cNvPr id="4" name="Content Placeholder 3" descr="publicationSt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07" r="397"/>
          <a:stretch>
            <a:fillRect/>
          </a:stretch>
        </p:blipFill>
        <p:spPr>
          <a:xfrm>
            <a:off x="457200" y="1295400"/>
            <a:ext cx="3810320" cy="2794039"/>
          </a:xfrm>
        </p:spPr>
      </p:pic>
      <p:sp>
        <p:nvSpPr>
          <p:cNvPr id="5" name="TextBox 4"/>
          <p:cNvSpPr txBox="1"/>
          <p:nvPr/>
        </p:nvSpPr>
        <p:spPr>
          <a:xfrm>
            <a:off x="381000" y="4572000"/>
            <a:ext cx="8382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2012-2013:  </a:t>
            </a:r>
            <a:r>
              <a:rPr lang="en-US" sz="2400" dirty="0" smtClean="0"/>
              <a:t>12 published &amp; 7 submitted in referee process</a:t>
            </a:r>
          </a:p>
          <a:p>
            <a:r>
              <a:rPr lang="en-US" sz="2400" dirty="0" smtClean="0"/>
              <a:t>			     Citations: 15681 (June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2013)</a:t>
            </a:r>
          </a:p>
          <a:p>
            <a:r>
              <a:rPr lang="en-US" sz="2400" dirty="0" smtClean="0"/>
              <a:t>				Average citation/paper: 106</a:t>
            </a:r>
          </a:p>
          <a:p>
            <a:endParaRPr lang="en-US" dirty="0" smtClean="0"/>
          </a:p>
        </p:txBody>
      </p:sp>
      <p:pic>
        <p:nvPicPr>
          <p:cNvPr id="8" name="Picture 7" descr="CitationSummary_June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95400"/>
            <a:ext cx="4051300" cy="260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3400" y="2251075"/>
            <a:ext cx="6553200" cy="17240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698500"/>
            <a:ext cx="6553200" cy="14192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254000"/>
            <a:ext cx="8001000" cy="984250"/>
          </a:xfrm>
        </p:spPr>
        <p:txBody>
          <a:bodyPr/>
          <a:lstStyle/>
          <a:p>
            <a:r>
              <a:rPr lang="en-US" dirty="0" smtClean="0"/>
              <a:t>STAR Physics </a:t>
            </a:r>
            <a:r>
              <a:rPr lang="en-US" dirty="0"/>
              <a:t>Focus </a:t>
            </a:r>
          </a:p>
        </p:txBody>
      </p:sp>
      <p:pic>
        <p:nvPicPr>
          <p:cNvPr id="25608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50900"/>
            <a:ext cx="1600200" cy="6572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581400" y="898525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Polarized </a:t>
            </a:r>
            <a:r>
              <a:rPr lang="en-US" b="1" i="1" dirty="0"/>
              <a:t>p+p</a:t>
            </a:r>
            <a:r>
              <a:rPr lang="en-US" b="1" dirty="0" smtClean="0"/>
              <a:t> Program</a:t>
            </a:r>
            <a:endParaRPr lang="en-US" dirty="0"/>
          </a:p>
          <a:p>
            <a:pPr marL="457200" indent="-457200">
              <a:buFont typeface="Arial" pitchFamily="-108" charset="0"/>
              <a:buNone/>
            </a:pPr>
            <a:r>
              <a:rPr lang="en-US" dirty="0" smtClean="0"/>
              <a:t>  </a:t>
            </a:r>
            <a:r>
              <a:rPr lang="en-US" sz="1800" dirty="0"/>
              <a:t>- Study </a:t>
            </a:r>
            <a:r>
              <a:rPr lang="en-US" sz="1800" b="1" i="1" dirty="0">
                <a:solidFill>
                  <a:srgbClr val="96151F"/>
                </a:solidFill>
              </a:rPr>
              <a:t>proton intrinsic</a:t>
            </a:r>
            <a:r>
              <a:rPr lang="en-US" sz="1800" b="1" i="1" dirty="0" smtClean="0">
                <a:solidFill>
                  <a:srgbClr val="96151F"/>
                </a:solidFill>
              </a:rPr>
              <a:t> </a:t>
            </a:r>
          </a:p>
          <a:p>
            <a:pPr marL="457200" indent="-457200">
              <a:buFont typeface="Arial" pitchFamily="-108" charset="0"/>
              <a:buNone/>
            </a:pPr>
            <a:r>
              <a:rPr lang="en-US" b="1" i="1" dirty="0" smtClean="0">
                <a:solidFill>
                  <a:srgbClr val="96151F"/>
                </a:solidFill>
              </a:rPr>
              <a:t>    </a:t>
            </a:r>
            <a:r>
              <a:rPr lang="en-US" sz="1800" b="1" i="1" dirty="0" smtClean="0">
                <a:solidFill>
                  <a:srgbClr val="96151F"/>
                </a:solidFill>
              </a:rPr>
              <a:t>properties</a:t>
            </a:r>
            <a:endParaRPr lang="en-US" sz="1800" dirty="0"/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3505200" y="2298700"/>
            <a:ext cx="3581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Small-</a:t>
            </a:r>
            <a:r>
              <a:rPr lang="en-US" b="1" dirty="0" err="1" smtClean="0"/>
              <a:t>x</a:t>
            </a:r>
            <a:r>
              <a:rPr lang="en-US" b="1" dirty="0" smtClean="0"/>
              <a:t> Physics Program</a:t>
            </a:r>
            <a:endParaRPr lang="en-US" dirty="0" smtClean="0"/>
          </a:p>
          <a:p>
            <a:pPr marL="457200" indent="-457200"/>
            <a:r>
              <a:rPr lang="en-US" sz="1800" dirty="0" smtClean="0"/>
              <a:t>  - </a:t>
            </a:r>
            <a:r>
              <a:rPr lang="en-US" sz="1800" dirty="0"/>
              <a:t>Study low-</a:t>
            </a:r>
            <a:r>
              <a:rPr lang="en-US" sz="1800" dirty="0" err="1"/>
              <a:t>x</a:t>
            </a:r>
            <a:r>
              <a:rPr lang="en-US" sz="1800" dirty="0"/>
              <a:t> properties,</a:t>
            </a:r>
            <a:r>
              <a:rPr lang="en-US" sz="1800" dirty="0" smtClean="0"/>
              <a:t> initial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condition, search </a:t>
            </a:r>
            <a:r>
              <a:rPr lang="en-US" sz="1800" dirty="0"/>
              <a:t>for </a:t>
            </a:r>
            <a:r>
              <a:rPr lang="en-US" sz="1800" b="1" i="1" dirty="0">
                <a:solidFill>
                  <a:srgbClr val="791118"/>
                </a:solidFill>
              </a:rPr>
              <a:t>CGC</a:t>
            </a:r>
            <a:endParaRPr lang="en-US" sz="1800" dirty="0"/>
          </a:p>
          <a:p>
            <a:pPr marL="457200" indent="-457200"/>
            <a:r>
              <a:rPr lang="en-US" sz="1800" dirty="0" smtClean="0"/>
              <a:t>  </a:t>
            </a:r>
            <a:r>
              <a:rPr lang="en-US" sz="1800" dirty="0"/>
              <a:t>- Study elastic</a:t>
            </a:r>
            <a:r>
              <a:rPr lang="en-US" sz="1800" dirty="0" smtClean="0"/>
              <a:t> and inelastic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processes in pp2pp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pic>
        <p:nvPicPr>
          <p:cNvPr id="25611" name="Picture 13" descr="phase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1066800" y="2298700"/>
            <a:ext cx="2133600" cy="1585913"/>
          </a:xfrm>
          <a:prstGeom prst="rect">
            <a:avLst/>
          </a:prstGeom>
          <a:noFill/>
          <a:ln w="9525">
            <a:solidFill>
              <a:srgbClr val="C4EBF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33400" y="4102100"/>
            <a:ext cx="8001000" cy="2292350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 descr="phasendiagramm_qgp"/>
          <p:cNvPicPr>
            <a:picLocks noChangeAspect="1" noChangeArrowheads="1"/>
          </p:cNvPicPr>
          <p:nvPr/>
        </p:nvPicPr>
        <p:blipFill>
          <a:blip r:embed="rId5"/>
          <a:srcRect r="-948" b="4230"/>
          <a:stretch>
            <a:fillRect/>
          </a:stretch>
        </p:blipFill>
        <p:spPr bwMode="auto">
          <a:xfrm>
            <a:off x="685800" y="4330700"/>
            <a:ext cx="2862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86200" y="4251285"/>
            <a:ext cx="41148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b="1" dirty="0"/>
              <a:t>1) At 200 GeV</a:t>
            </a:r>
            <a:r>
              <a:rPr lang="en-US" b="1" dirty="0" smtClean="0"/>
              <a:t> at RHIC</a:t>
            </a:r>
            <a:endParaRPr lang="en-US" dirty="0" smtClean="0"/>
          </a:p>
          <a:p>
            <a:pPr marL="457200" indent="-457200"/>
            <a:r>
              <a:rPr lang="en-US" sz="1800" dirty="0"/>
              <a:t>     - Study </a:t>
            </a:r>
            <a:r>
              <a:rPr lang="en-US" sz="1800" b="1" i="1" dirty="0">
                <a:solidFill>
                  <a:srgbClr val="85131D"/>
                </a:solidFill>
              </a:rPr>
              <a:t>medium properties, EoS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 - pQCD in hot and dense medium</a:t>
            </a:r>
          </a:p>
          <a:p>
            <a:pPr marL="457200" indent="-457200">
              <a:buFont typeface="Arial" pitchFamily="-108" charset="0"/>
              <a:buNone/>
            </a:pPr>
            <a:endParaRPr lang="en-US" sz="1000" dirty="0"/>
          </a:p>
          <a:p>
            <a:pPr marL="457200" indent="-457200">
              <a:buFont typeface="Arial" pitchFamily="-108" charset="0"/>
              <a:buNone/>
            </a:pPr>
            <a:r>
              <a:rPr lang="en-US" b="1" dirty="0"/>
              <a:t>2) RHIC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800000"/>
                </a:solidFill>
              </a:rPr>
              <a:t>B</a:t>
            </a:r>
            <a:r>
              <a:rPr lang="en-US" b="1" dirty="0" smtClean="0"/>
              <a:t>eam </a:t>
            </a:r>
            <a:r>
              <a:rPr lang="en-US" b="1" dirty="0">
                <a:solidFill>
                  <a:srgbClr val="800000"/>
                </a:solidFill>
              </a:rPr>
              <a:t>E</a:t>
            </a:r>
            <a:r>
              <a:rPr lang="en-US" b="1" dirty="0" smtClean="0"/>
              <a:t>nergy </a:t>
            </a:r>
            <a:r>
              <a:rPr lang="en-US" b="1" dirty="0" smtClean="0">
                <a:solidFill>
                  <a:srgbClr val="800000"/>
                </a:solidFill>
              </a:rPr>
              <a:t>S</a:t>
            </a:r>
            <a:r>
              <a:rPr lang="en-US" b="1" dirty="0" smtClean="0"/>
              <a:t>can (</a:t>
            </a:r>
            <a:r>
              <a:rPr lang="en-US" b="1" dirty="0" smtClean="0">
                <a:solidFill>
                  <a:srgbClr val="800000"/>
                </a:solidFill>
              </a:rPr>
              <a:t>BES</a:t>
            </a:r>
            <a:r>
              <a:rPr lang="en-US" b="1" dirty="0" smtClean="0"/>
              <a:t>)</a:t>
            </a:r>
          </a:p>
          <a:p>
            <a:pPr marL="457200" indent="-457200"/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Search for the </a:t>
            </a:r>
            <a:r>
              <a:rPr lang="en-US" sz="1800" b="1" i="1" dirty="0">
                <a:solidFill>
                  <a:srgbClr val="85131D"/>
                </a:solidFill>
              </a:rPr>
              <a:t>QCD critical point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Chiral symmetry restoration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99" y="898525"/>
            <a:ext cx="863600" cy="1101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9" y="1571315"/>
            <a:ext cx="1117600" cy="47021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39000" y="990600"/>
            <a:ext cx="1295400" cy="2599730"/>
          </a:xfrm>
          <a:prstGeom prst="roundRect">
            <a:avLst>
              <a:gd name="adj" fmla="val 11667"/>
            </a:avLst>
          </a:prstGeom>
          <a:solidFill>
            <a:srgbClr val="FFFF00"/>
          </a:solidFill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STAR </a:t>
            </a:r>
            <a:r>
              <a:rPr lang="en-US" b="1" i="1" dirty="0" smtClean="0">
                <a:solidFill>
                  <a:srgbClr val="000000"/>
                </a:solidFill>
              </a:rPr>
              <a:t>Decadal Plan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eSTAR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mu_dl_15july20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448" t="1678" r="2299" b="6065"/>
              <a:stretch>
                <a:fillRect/>
              </a:stretch>
            </p:blipFill>
          </mc:Choice>
          <mc:Fallback>
            <p:blipFill>
              <a:blip r:embed="rId4"/>
              <a:srcRect l="3448" t="1678" r="2299" b="6065"/>
              <a:stretch>
                <a:fillRect/>
              </a:stretch>
            </p:blipFill>
          </mc:Fallback>
        </mc:AlternateContent>
        <p:spPr>
          <a:xfrm>
            <a:off x="2133600" y="2080126"/>
            <a:ext cx="4572000" cy="3657599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>
          <a:xfrm>
            <a:off x="3365609" y="9144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504201" y="10133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580401" y="10704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131" name="Straight Arrow Connector 130"/>
          <p:cNvCxnSpPr>
            <a:stCxn id="118" idx="0"/>
            <a:endCxn id="110" idx="4"/>
          </p:cNvCxnSpPr>
          <p:nvPr/>
        </p:nvCxnSpPr>
        <p:spPr>
          <a:xfrm rot="16200000" flipV="1">
            <a:off x="3089980" y="2144666"/>
            <a:ext cx="1362843" cy="77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4037601" y="1001994"/>
            <a:ext cx="1489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</a:t>
            </a:r>
            <a:r>
              <a:rPr lang="en-US" b="1" i="1" baseline="-25000" dirty="0" smtClean="0"/>
              <a:t>E</a:t>
            </a:r>
            <a:r>
              <a:rPr lang="en-US" b="1" dirty="0" smtClean="0"/>
              <a:t>  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r>
              <a:rPr lang="en-US" b="1" i="1" dirty="0" smtClean="0">
                <a:solidFill>
                  <a:srgbClr val="FF0000"/>
                </a:solidFill>
              </a:rPr>
              <a:t>, SPS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5735" y="9181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495800" y="3070725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4572000" y="311984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2" name="Group 151"/>
          <p:cNvGrpSpPr/>
          <p:nvPr/>
        </p:nvGrpSpPr>
        <p:grpSpPr>
          <a:xfrm>
            <a:off x="4886044" y="914400"/>
            <a:ext cx="3432565" cy="2227868"/>
            <a:chOff x="4720834" y="1210270"/>
            <a:chExt cx="3432565" cy="2227868"/>
          </a:xfrm>
        </p:grpSpPr>
        <p:sp>
          <p:nvSpPr>
            <p:cNvPr id="147" name="Rounded Rectangle 146"/>
            <p:cNvSpPr/>
            <p:nvPr/>
          </p:nvSpPr>
          <p:spPr>
            <a:xfrm>
              <a:off x="5638800" y="1210270"/>
              <a:ext cx="2514599" cy="7620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7912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3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35" name="Straight Arrow Connector 134"/>
            <p:cNvCxnSpPr>
              <a:stCxn id="120" idx="7"/>
              <a:endCxn id="114" idx="4"/>
            </p:cNvCxnSpPr>
            <p:nvPr/>
          </p:nvCxnSpPr>
          <p:spPr>
            <a:xfrm rot="5400000" flipH="1" flipV="1">
              <a:off x="4524705" y="2019243"/>
              <a:ext cx="1615024" cy="122276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172200" y="1272464"/>
              <a:ext cx="1739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Large μ</a:t>
              </a:r>
              <a:r>
                <a:rPr lang="en-US" b="1" i="1" baseline="-25000" dirty="0" smtClean="0"/>
                <a:t>B</a:t>
              </a:r>
            </a:p>
            <a:p>
              <a:r>
                <a:rPr lang="en-US" b="1" i="1" dirty="0" smtClean="0">
                  <a:solidFill>
                    <a:srgbClr val="800000"/>
                  </a:solidFill>
                </a:rPr>
                <a:t>NICA, FAIR</a:t>
              </a:r>
              <a:endParaRPr lang="en-US" b="1" i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01935" y="-38100"/>
            <a:ext cx="773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Exploring the QCD Phase Structure</a:t>
            </a:r>
            <a:endParaRPr lang="en-US" sz="3600" dirty="0"/>
          </a:p>
        </p:txBody>
      </p:sp>
      <p:sp>
        <p:nvSpPr>
          <p:cNvPr id="116" name="Oval 115"/>
          <p:cNvSpPr/>
          <p:nvPr/>
        </p:nvSpPr>
        <p:spPr>
          <a:xfrm>
            <a:off x="2819400" y="273460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895600" y="278372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149"/>
          <p:cNvGrpSpPr/>
          <p:nvPr/>
        </p:nvGrpSpPr>
        <p:grpSpPr>
          <a:xfrm>
            <a:off x="1155810" y="1001994"/>
            <a:ext cx="2133600" cy="1674480"/>
            <a:chOff x="990600" y="1325939"/>
            <a:chExt cx="2133600" cy="1674480"/>
          </a:xfrm>
        </p:grpSpPr>
        <p:sp>
          <p:nvSpPr>
            <p:cNvPr id="112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1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60901" y="1325939"/>
              <a:ext cx="1563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i="1" dirty="0" err="1" smtClean="0"/>
                <a:t>T</a:t>
              </a:r>
              <a:r>
                <a:rPr lang="en-US" b="1" i="1" baseline="-25000" dirty="0" err="1" smtClean="0"/>
                <a:t>ini</a:t>
              </a:r>
              <a:r>
                <a:rPr lang="en-US" b="1" i="1" dirty="0" smtClean="0"/>
                <a:t>, T</a:t>
              </a:r>
              <a:r>
                <a:rPr lang="en-US" b="1" i="1" baseline="-25000" dirty="0" smtClean="0"/>
                <a:t>C</a:t>
              </a:r>
            </a:p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LHC</a:t>
              </a:r>
              <a:r>
                <a:rPr lang="en-US" b="1" i="1" dirty="0" smtClean="0">
                  <a:solidFill>
                    <a:srgbClr val="800000"/>
                  </a:solidFill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endParaRPr lang="en-US" b="1" i="1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9" name="Straight Arrow Connector 128"/>
            <p:cNvCxnSpPr>
              <a:stCxn id="116" idx="1"/>
            </p:cNvCxnSpPr>
            <p:nvPr/>
          </p:nvCxnSpPr>
          <p:spPr>
            <a:xfrm rot="16200000" flipV="1">
              <a:off x="1426579" y="1705852"/>
              <a:ext cx="1315790" cy="127334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8" name="Oval 117"/>
          <p:cNvSpPr/>
          <p:nvPr/>
        </p:nvSpPr>
        <p:spPr>
          <a:xfrm>
            <a:off x="3581400" y="286468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3657600" y="291380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2089995" y="3825395"/>
            <a:ext cx="1989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Partonic Matter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347996" y="3840621"/>
            <a:ext cx="1256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Hadronic</a:t>
            </a:r>
          </a:p>
          <a:p>
            <a:r>
              <a:rPr lang="en-US" sz="1600" b="1" dirty="0" smtClean="0"/>
              <a:t> Matter</a:t>
            </a:r>
          </a:p>
          <a:p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0" y="2080125"/>
            <a:ext cx="2019300" cy="833683"/>
          </a:xfrm>
          <a:prstGeom prst="wedgeRoundRectCallout">
            <a:avLst>
              <a:gd name="adj1" fmla="val 95099"/>
              <a:gd name="adj2" fmla="val 95089"/>
              <a:gd name="adj3" fmla="val 16667"/>
            </a:avLst>
          </a:prstGeom>
          <a:solidFill>
            <a:srgbClr val="FFFF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LHC+RHIC</a:t>
            </a:r>
          </a:p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sQGP</a:t>
            </a:r>
            <a:r>
              <a:rPr lang="en-US" sz="1600" b="1" dirty="0" smtClean="0">
                <a:solidFill>
                  <a:srgbClr val="800000"/>
                </a:solidFill>
              </a:rPr>
              <a:t> properties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~ 0.1 - 5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152400" y="4299681"/>
            <a:ext cx="1676400" cy="1666644"/>
          </a:xfrm>
          <a:prstGeom prst="wedgeRoundRectCallout">
            <a:avLst>
              <a:gd name="adj1" fmla="val 141173"/>
              <a:gd name="adj2" fmla="val -82737"/>
              <a:gd name="adj3" fmla="val 16667"/>
            </a:avLst>
          </a:prstGeom>
          <a:solidFill>
            <a:srgbClr val="FFFF00">
              <a:alpha val="5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RHIC BES-II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QCD </a:t>
            </a:r>
            <a:r>
              <a:rPr lang="en-US" altLang="zh-CN" sz="1600" b="1" dirty="0" smtClean="0">
                <a:solidFill>
                  <a:srgbClr val="800000"/>
                </a:solidFill>
              </a:rPr>
              <a:t>phase structure and critical point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 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≤ 20 GeV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7162800" y="2362200"/>
            <a:ext cx="1828800" cy="1433690"/>
          </a:xfrm>
          <a:prstGeom prst="wedgeRoundRectCallout">
            <a:avLst>
              <a:gd name="adj1" fmla="val -147350"/>
              <a:gd name="adj2" fmla="val 126107"/>
              <a:gd name="adj3" fmla="val 16667"/>
            </a:avLst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Future </a:t>
            </a:r>
            <a:r>
              <a:rPr lang="en-US" sz="1600" b="1" dirty="0" err="1" smtClean="0">
                <a:solidFill>
                  <a:srgbClr val="000000"/>
                </a:solidFill>
              </a:rPr>
              <a:t>eRHIC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Cold nuclear matter properties</a:t>
            </a:r>
          </a:p>
          <a:p>
            <a:pPr algn="ctr"/>
            <a:r>
              <a:rPr lang="en-US" altLang="zh-CN" sz="1600" dirty="0" err="1" smtClean="0">
                <a:solidFill>
                  <a:schemeClr val="tx1"/>
                </a:solidFill>
              </a:rPr>
              <a:t>e</a:t>
            </a:r>
            <a:r>
              <a:rPr lang="en-US" altLang="zh-CN" sz="1600" dirty="0" smtClean="0">
                <a:solidFill>
                  <a:schemeClr val="tx1"/>
                </a:solidFill>
              </a:rPr>
              <a:t> + ion collisions</a:t>
            </a:r>
            <a:endParaRPr lang="en-US" sz="1600" b="1" dirty="0" smtClean="0">
              <a:solidFill>
                <a:srgbClr val="800000"/>
              </a:solidFill>
            </a:endParaRPr>
          </a:p>
          <a:p>
            <a:pPr algn="ctr"/>
            <a:endParaRPr lang="en-US" sz="800" b="1" dirty="0" smtClean="0">
              <a:solidFill>
                <a:srgbClr val="8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7000" y="6019800"/>
            <a:ext cx="38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alpha val="44000"/>
                  </a:schemeClr>
                </a:solidFill>
              </a:rPr>
              <a:t>Emergent properties of QCD matter</a:t>
            </a:r>
            <a:endParaRPr lang="en-US" dirty="0">
              <a:solidFill>
                <a:schemeClr val="tx1">
                  <a:alpha val="44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00600" y="4876800"/>
            <a:ext cx="558690" cy="403725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Dotted grid"/>
          <p:cNvSpPr>
            <a:spLocks noChangeArrowheads="1"/>
          </p:cNvSpPr>
          <p:nvPr/>
        </p:nvSpPr>
        <p:spPr bwMode="auto">
          <a:xfrm>
            <a:off x="114300" y="762000"/>
            <a:ext cx="8915400" cy="5638800"/>
          </a:xfrm>
          <a:prstGeom prst="roundRect">
            <a:avLst>
              <a:gd name="adj" fmla="val 3042"/>
            </a:avLst>
          </a:prstGeom>
          <a:pattFill prst="dotGrid">
            <a:fgClr>
              <a:srgbClr val="D4D4D4"/>
            </a:fgClr>
            <a:bgClr>
              <a:schemeClr val="bg1"/>
            </a:bgClr>
          </a:pattFill>
          <a:ln w="38100" cmpd="dbl">
            <a:solidFill>
              <a:srgbClr val="CFA6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 descr="tpcsymposium copy"/>
          <p:cNvPicPr>
            <a:picLocks noChangeAspect="1" noChangeArrowheads="1"/>
          </p:cNvPicPr>
          <p:nvPr/>
        </p:nvPicPr>
        <p:blipFill>
          <a:blip r:embed="rId3"/>
          <a:srcRect l="1123"/>
          <a:stretch>
            <a:fillRect/>
          </a:stretch>
        </p:blipFill>
        <p:spPr bwMode="auto">
          <a:xfrm>
            <a:off x="1524000" y="1524000"/>
            <a:ext cx="6037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62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3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60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1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0700" y="3375025"/>
            <a:ext cx="533400" cy="214313"/>
            <a:chOff x="1752" y="2235"/>
            <a:chExt cx="336" cy="135"/>
          </a:xfrm>
        </p:grpSpPr>
        <p:sp>
          <p:nvSpPr>
            <p:cNvPr id="23658" name="Line 11"/>
            <p:cNvSpPr>
              <a:spLocks noChangeShapeType="1"/>
            </p:cNvSpPr>
            <p:nvPr/>
          </p:nvSpPr>
          <p:spPr bwMode="auto">
            <a:xfrm>
              <a:off x="1752" y="2235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9" name="Line 12"/>
            <p:cNvSpPr>
              <a:spLocks noChangeShapeType="1"/>
            </p:cNvSpPr>
            <p:nvPr/>
          </p:nvSpPr>
          <p:spPr bwMode="auto">
            <a:xfrm>
              <a:off x="1752" y="2370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3149600" y="3276600"/>
            <a:ext cx="2895600" cy="176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>
            <a:off x="3149600" y="3513138"/>
            <a:ext cx="2895600" cy="176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11650" y="3276600"/>
            <a:ext cx="457200" cy="392113"/>
            <a:chOff x="1776" y="1920"/>
            <a:chExt cx="288" cy="24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2365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5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464050" y="3411538"/>
            <a:ext cx="152400" cy="146050"/>
            <a:chOff x="1872" y="2258"/>
            <a:chExt cx="96" cy="9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2365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2364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 Experiment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64" name="Rectangle 29"/>
          <p:cNvSpPr>
            <a:spLocks noChangeArrowheads="1"/>
          </p:cNvSpPr>
          <p:nvPr/>
        </p:nvSpPr>
        <p:spPr bwMode="auto">
          <a:xfrm>
            <a:off x="1600200" y="3403600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4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4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7" name="Line 36"/>
          <p:cNvSpPr>
            <a:spLocks noChangeShapeType="1"/>
          </p:cNvSpPr>
          <p:nvPr/>
        </p:nvSpPr>
        <p:spPr bwMode="auto">
          <a:xfrm>
            <a:off x="1790700" y="3398838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Rectangle 37"/>
          <p:cNvSpPr>
            <a:spLocks noChangeArrowheads="1"/>
          </p:cNvSpPr>
          <p:nvPr/>
        </p:nvSpPr>
        <p:spPr bwMode="auto">
          <a:xfrm>
            <a:off x="7391400" y="3408363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38"/>
          <p:cNvSpPr>
            <a:spLocks noChangeShapeType="1"/>
          </p:cNvSpPr>
          <p:nvPr/>
        </p:nvSpPr>
        <p:spPr bwMode="auto">
          <a:xfrm>
            <a:off x="7353300" y="3408363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39"/>
          <p:cNvSpPr>
            <a:spLocks noChangeArrowheads="1"/>
          </p:cNvSpPr>
          <p:nvPr/>
        </p:nvSpPr>
        <p:spPr bwMode="auto">
          <a:xfrm>
            <a:off x="3238500" y="3290888"/>
            <a:ext cx="609600" cy="161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Rectangle 40"/>
          <p:cNvSpPr>
            <a:spLocks noChangeArrowheads="1"/>
          </p:cNvSpPr>
          <p:nvPr/>
        </p:nvSpPr>
        <p:spPr bwMode="auto">
          <a:xfrm>
            <a:off x="5284788" y="3516313"/>
            <a:ext cx="620712" cy="155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41"/>
          <p:cNvSpPr>
            <a:spLocks noChangeArrowheads="1"/>
          </p:cNvSpPr>
          <p:nvPr/>
        </p:nvSpPr>
        <p:spPr bwMode="auto">
          <a:xfrm>
            <a:off x="5292725" y="3289300"/>
            <a:ext cx="615950" cy="1635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1905000" y="3255963"/>
            <a:ext cx="304800" cy="457200"/>
            <a:chOff x="3408" y="2160"/>
            <a:chExt cx="192" cy="288"/>
          </a:xfrm>
        </p:grpSpPr>
        <p:sp>
          <p:nvSpPr>
            <p:cNvPr id="2364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1905000" y="1447800"/>
            <a:ext cx="1600200" cy="9906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14" name="Text Box 46"/>
          <p:cNvSpPr txBox="1">
            <a:spLocks noChangeArrowheads="1"/>
          </p:cNvSpPr>
          <p:nvPr/>
        </p:nvSpPr>
        <p:spPr bwMode="auto">
          <a:xfrm>
            <a:off x="381000" y="990600"/>
            <a:ext cx="19812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MRPC ToF Barrel</a:t>
            </a:r>
          </a:p>
        </p:txBody>
      </p:sp>
      <p:sp>
        <p:nvSpPr>
          <p:cNvPr id="23578" name="Line 49"/>
          <p:cNvSpPr>
            <a:spLocks noChangeShapeType="1"/>
          </p:cNvSpPr>
          <p:nvPr/>
        </p:nvSpPr>
        <p:spPr bwMode="auto">
          <a:xfrm>
            <a:off x="1295400" y="2090738"/>
            <a:ext cx="1371600" cy="103346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Text Box 50"/>
          <p:cNvSpPr txBox="1">
            <a:spLocks noChangeArrowheads="1"/>
          </p:cNvSpPr>
          <p:nvPr/>
        </p:nvSpPr>
        <p:spPr bwMode="auto">
          <a:xfrm>
            <a:off x="381000" y="1905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BBC</a:t>
            </a:r>
            <a:endParaRPr lang="en-US" sz="18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2" name="Line 53"/>
          <p:cNvSpPr>
            <a:spLocks noChangeShapeType="1"/>
          </p:cNvSpPr>
          <p:nvPr/>
        </p:nvSpPr>
        <p:spPr bwMode="auto">
          <a:xfrm>
            <a:off x="990600" y="2971800"/>
            <a:ext cx="9144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PD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4" name="Rectangle 55"/>
          <p:cNvSpPr>
            <a:spLocks noChangeArrowheads="1"/>
          </p:cNvSpPr>
          <p:nvPr/>
        </p:nvSpPr>
        <p:spPr bwMode="auto">
          <a:xfrm>
            <a:off x="6858000" y="3581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Rectangle 56"/>
          <p:cNvSpPr>
            <a:spLocks noChangeArrowheads="1"/>
          </p:cNvSpPr>
          <p:nvPr/>
        </p:nvSpPr>
        <p:spPr bwMode="auto">
          <a:xfrm>
            <a:off x="6858000" y="2819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Line 57"/>
          <p:cNvSpPr>
            <a:spLocks noChangeShapeType="1"/>
          </p:cNvSpPr>
          <p:nvPr/>
        </p:nvSpPr>
        <p:spPr bwMode="auto">
          <a:xfrm flipH="1" flipV="1">
            <a:off x="7162800" y="4114800"/>
            <a:ext cx="1066800" cy="838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Text Box 58"/>
          <p:cNvSpPr txBox="1">
            <a:spLocks noChangeArrowheads="1"/>
          </p:cNvSpPr>
          <p:nvPr/>
        </p:nvSpPr>
        <p:spPr bwMode="auto">
          <a:xfrm>
            <a:off x="7924800" y="4614862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M</a:t>
            </a:r>
            <a:r>
              <a:rPr lang="en-US" sz="1600" b="1">
                <a:ea typeface="Arial" pitchFamily="-108" charset="0"/>
                <a:cs typeface="Arial" pitchFamily="-108" charset="0"/>
              </a:rPr>
              <a:t>S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8" name="Line 59"/>
          <p:cNvSpPr>
            <a:spLocks noChangeShapeType="1"/>
          </p:cNvSpPr>
          <p:nvPr/>
        </p:nvSpPr>
        <p:spPr bwMode="auto">
          <a:xfrm flipH="1">
            <a:off x="5334000" y="1143000"/>
            <a:ext cx="685800" cy="1219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60"/>
          <p:cNvSpPr txBox="1">
            <a:spLocks noChangeArrowheads="1"/>
          </p:cNvSpPr>
          <p:nvPr/>
        </p:nvSpPr>
        <p:spPr bwMode="auto">
          <a:xfrm>
            <a:off x="5562600" y="930275"/>
            <a:ext cx="1295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Barrel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0" name="Line 61"/>
          <p:cNvSpPr>
            <a:spLocks noChangeShapeType="1"/>
          </p:cNvSpPr>
          <p:nvPr/>
        </p:nvSpPr>
        <p:spPr bwMode="auto">
          <a:xfrm flipH="1">
            <a:off x="5943600" y="1447800"/>
            <a:ext cx="1409700" cy="12954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Text Box 62"/>
          <p:cNvSpPr txBox="1">
            <a:spLocks noChangeArrowheads="1"/>
          </p:cNvSpPr>
          <p:nvPr/>
        </p:nvSpPr>
        <p:spPr bwMode="auto">
          <a:xfrm>
            <a:off x="7162800" y="1143000"/>
            <a:ext cx="16002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End Cap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2" name="Line 63"/>
          <p:cNvSpPr>
            <a:spLocks noChangeShapeType="1"/>
          </p:cNvSpPr>
          <p:nvPr/>
        </p:nvSpPr>
        <p:spPr bwMode="auto">
          <a:xfrm flipH="1" flipV="1">
            <a:off x="4953000" y="3581400"/>
            <a:ext cx="952500" cy="2209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64"/>
          <p:cNvSpPr>
            <a:spLocks noChangeShapeType="1"/>
          </p:cNvSpPr>
          <p:nvPr/>
        </p:nvSpPr>
        <p:spPr bwMode="auto">
          <a:xfrm flipV="1">
            <a:off x="3429000" y="3581400"/>
            <a:ext cx="1066800" cy="2286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33" name="Text Box 65"/>
          <p:cNvSpPr txBox="1">
            <a:spLocks noChangeArrowheads="1"/>
          </p:cNvSpPr>
          <p:nvPr/>
        </p:nvSpPr>
        <p:spPr bwMode="auto">
          <a:xfrm>
            <a:off x="381000" y="4648200"/>
            <a:ext cx="1143000" cy="33813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DAQ1000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595" name="Text Box 66"/>
          <p:cNvSpPr txBox="1">
            <a:spLocks noChangeArrowheads="1"/>
          </p:cNvSpPr>
          <p:nvPr/>
        </p:nvSpPr>
        <p:spPr bwMode="auto">
          <a:xfrm>
            <a:off x="52578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FGT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6" name="Line 6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68"/>
          <p:cNvSpPr>
            <a:spLocks noChangeShapeType="1"/>
          </p:cNvSpPr>
          <p:nvPr/>
        </p:nvSpPr>
        <p:spPr bwMode="auto">
          <a:xfrm>
            <a:off x="4876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69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Line 70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Line 71"/>
          <p:cNvSpPr>
            <a:spLocks noChangeShapeType="1"/>
          </p:cNvSpPr>
          <p:nvPr/>
        </p:nvSpPr>
        <p:spPr bwMode="auto">
          <a:xfrm>
            <a:off x="51816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72"/>
          <p:cNvSpPr>
            <a:spLocks noChangeShapeType="1"/>
          </p:cNvSpPr>
          <p:nvPr/>
        </p:nvSpPr>
        <p:spPr bwMode="auto">
          <a:xfrm>
            <a:off x="5257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Line 73"/>
          <p:cNvSpPr>
            <a:spLocks noChangeShapeType="1"/>
          </p:cNvSpPr>
          <p:nvPr/>
        </p:nvSpPr>
        <p:spPr bwMode="auto">
          <a:xfrm>
            <a:off x="49530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Line 74"/>
          <p:cNvSpPr>
            <a:spLocks noChangeShapeType="1"/>
          </p:cNvSpPr>
          <p:nvPr/>
        </p:nvSpPr>
        <p:spPr bwMode="auto">
          <a:xfrm>
            <a:off x="4876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75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Line 76"/>
          <p:cNvSpPr>
            <a:spLocks noChangeShapeType="1"/>
          </p:cNvSpPr>
          <p:nvPr/>
        </p:nvSpPr>
        <p:spPr bwMode="auto">
          <a:xfrm>
            <a:off x="51054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77"/>
          <p:cNvSpPr>
            <a:spLocks noChangeShapeType="1"/>
          </p:cNvSpPr>
          <p:nvPr/>
        </p:nvSpPr>
        <p:spPr bwMode="auto">
          <a:xfrm>
            <a:off x="51816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78"/>
          <p:cNvSpPr>
            <a:spLocks noChangeShapeType="1"/>
          </p:cNvSpPr>
          <p:nvPr/>
        </p:nvSpPr>
        <p:spPr bwMode="auto">
          <a:xfrm>
            <a:off x="5257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Rectangle 79"/>
          <p:cNvSpPr>
            <a:spLocks noChangeArrowheads="1"/>
          </p:cNvSpPr>
          <p:nvPr/>
        </p:nvSpPr>
        <p:spPr bwMode="auto">
          <a:xfrm>
            <a:off x="7162800" y="5334000"/>
            <a:ext cx="1066800" cy="363538"/>
          </a:xfrm>
          <a:prstGeom prst="rect">
            <a:avLst/>
          </a:prstGeom>
          <a:noFill/>
          <a:ln w="57150" cap="flat" cmpd="sng" algn="ctr">
            <a:solidFill>
              <a:srgbClr val="087B0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ea typeface="Arial" pitchFamily="-108" charset="0"/>
                <a:cs typeface="Arial" pitchFamily="-108" charset="0"/>
              </a:rPr>
              <a:t>Complete</a:t>
            </a:r>
            <a:endParaRPr lang="en-US" sz="14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09" name="Rectangle 80"/>
          <p:cNvSpPr>
            <a:spLocks noChangeArrowheads="1"/>
          </p:cNvSpPr>
          <p:nvPr/>
        </p:nvSpPr>
        <p:spPr bwMode="auto">
          <a:xfrm>
            <a:off x="7162800" y="5867400"/>
            <a:ext cx="914400" cy="3048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Ongoing</a:t>
            </a:r>
          </a:p>
        </p:txBody>
      </p:sp>
      <p:sp>
        <p:nvSpPr>
          <p:cNvPr id="23610" name="Line 81"/>
          <p:cNvSpPr>
            <a:spLocks noChangeShapeType="1"/>
          </p:cNvSpPr>
          <p:nvPr/>
        </p:nvSpPr>
        <p:spPr bwMode="auto">
          <a:xfrm>
            <a:off x="3429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1" name="Line 82"/>
          <p:cNvSpPr>
            <a:spLocks noChangeShapeType="1"/>
          </p:cNvSpPr>
          <p:nvPr/>
        </p:nvSpPr>
        <p:spPr bwMode="auto">
          <a:xfrm>
            <a:off x="2971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2" name="Line 83"/>
          <p:cNvSpPr>
            <a:spLocks noChangeShapeType="1"/>
          </p:cNvSpPr>
          <p:nvPr/>
        </p:nvSpPr>
        <p:spPr bwMode="auto">
          <a:xfrm>
            <a:off x="48006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3" name="Line 84"/>
          <p:cNvSpPr>
            <a:spLocks noChangeShapeType="1"/>
          </p:cNvSpPr>
          <p:nvPr/>
        </p:nvSpPr>
        <p:spPr bwMode="auto">
          <a:xfrm>
            <a:off x="43434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4" name="Line 85"/>
          <p:cNvSpPr>
            <a:spLocks noChangeShapeType="1"/>
          </p:cNvSpPr>
          <p:nvPr/>
        </p:nvSpPr>
        <p:spPr bwMode="auto">
          <a:xfrm>
            <a:off x="38862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5" name="Line 86"/>
          <p:cNvSpPr>
            <a:spLocks noChangeShapeType="1"/>
          </p:cNvSpPr>
          <p:nvPr/>
        </p:nvSpPr>
        <p:spPr bwMode="auto">
          <a:xfrm>
            <a:off x="5257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6" name="Line 87"/>
          <p:cNvSpPr>
            <a:spLocks noChangeShapeType="1"/>
          </p:cNvSpPr>
          <p:nvPr/>
        </p:nvSpPr>
        <p:spPr bwMode="auto">
          <a:xfrm>
            <a:off x="5715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7" name="Line 88"/>
          <p:cNvSpPr>
            <a:spLocks noChangeShapeType="1"/>
          </p:cNvSpPr>
          <p:nvPr/>
        </p:nvSpPr>
        <p:spPr bwMode="auto">
          <a:xfrm>
            <a:off x="3505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8" name="Line 89"/>
          <p:cNvSpPr>
            <a:spLocks noChangeShapeType="1"/>
          </p:cNvSpPr>
          <p:nvPr/>
        </p:nvSpPr>
        <p:spPr bwMode="auto">
          <a:xfrm>
            <a:off x="30480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9" name="Line 90"/>
          <p:cNvSpPr>
            <a:spLocks noChangeShapeType="1"/>
          </p:cNvSpPr>
          <p:nvPr/>
        </p:nvSpPr>
        <p:spPr bwMode="auto">
          <a:xfrm>
            <a:off x="4724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0" name="Line 91"/>
          <p:cNvSpPr>
            <a:spLocks noChangeShapeType="1"/>
          </p:cNvSpPr>
          <p:nvPr/>
        </p:nvSpPr>
        <p:spPr bwMode="auto">
          <a:xfrm>
            <a:off x="4267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1" name="Line 92"/>
          <p:cNvSpPr>
            <a:spLocks noChangeShapeType="1"/>
          </p:cNvSpPr>
          <p:nvPr/>
        </p:nvSpPr>
        <p:spPr bwMode="auto">
          <a:xfrm>
            <a:off x="3962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2" name="Line 93"/>
          <p:cNvSpPr>
            <a:spLocks noChangeShapeType="1"/>
          </p:cNvSpPr>
          <p:nvPr/>
        </p:nvSpPr>
        <p:spPr bwMode="auto">
          <a:xfrm>
            <a:off x="51816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3" name="Line 94"/>
          <p:cNvSpPr>
            <a:spLocks noChangeShapeType="1"/>
          </p:cNvSpPr>
          <p:nvPr/>
        </p:nvSpPr>
        <p:spPr bwMode="auto">
          <a:xfrm>
            <a:off x="56388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4" name="Line 96"/>
          <p:cNvSpPr>
            <a:spLocks noChangeShapeType="1"/>
          </p:cNvSpPr>
          <p:nvPr/>
        </p:nvSpPr>
        <p:spPr bwMode="auto">
          <a:xfrm>
            <a:off x="3429000" y="1219200"/>
            <a:ext cx="3048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5" name="Text Box 97"/>
          <p:cNvSpPr txBox="1">
            <a:spLocks noChangeArrowheads="1"/>
          </p:cNvSpPr>
          <p:nvPr/>
        </p:nvSpPr>
        <p:spPr bwMode="auto">
          <a:xfrm>
            <a:off x="3048000" y="914400"/>
            <a:ext cx="914400" cy="338138"/>
          </a:xfrm>
          <a:prstGeom prst="rect">
            <a:avLst/>
          </a:prstGeom>
          <a:solidFill>
            <a:schemeClr val="bg1"/>
          </a:solidFill>
          <a:ln w="57150" cap="flat" cmpd="thickThin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ea typeface="Arial" pitchFamily="-108" charset="0"/>
                <a:cs typeface="Arial" pitchFamily="-108" charset="0"/>
              </a:rPr>
              <a:t>MTD</a:t>
            </a:r>
            <a:endParaRPr lang="en-US" sz="18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6" name="Rectangle 98"/>
          <p:cNvSpPr>
            <a:spLocks noChangeArrowheads="1"/>
          </p:cNvSpPr>
          <p:nvPr/>
        </p:nvSpPr>
        <p:spPr bwMode="auto">
          <a:xfrm>
            <a:off x="8229600" y="5867400"/>
            <a:ext cx="533400" cy="304800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R&amp;D</a:t>
            </a:r>
            <a:endParaRPr lang="en-US" sz="14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7" name="Text Box 99"/>
          <p:cNvSpPr txBox="1">
            <a:spLocks noChangeArrowheads="1"/>
          </p:cNvSpPr>
          <p:nvPr/>
        </p:nvSpPr>
        <p:spPr bwMode="auto">
          <a:xfrm>
            <a:off x="28956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HFT</a:t>
            </a:r>
            <a:endParaRPr lang="en-US" sz="1800" b="1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8" name="Text Box 100"/>
          <p:cNvSpPr txBox="1">
            <a:spLocks noChangeArrowheads="1"/>
          </p:cNvSpPr>
          <p:nvPr/>
        </p:nvSpPr>
        <p:spPr bwMode="auto">
          <a:xfrm>
            <a:off x="4114800" y="2673350"/>
            <a:ext cx="914400" cy="33855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14673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TPC</a:t>
            </a:r>
            <a:endParaRPr lang="en-US" sz="1800" b="1" dirty="0"/>
          </a:p>
        </p:txBody>
      </p:sp>
      <p:sp>
        <p:nvSpPr>
          <p:cNvPr id="23633" name="Rectangle 98"/>
          <p:cNvSpPr>
            <a:spLocks noChangeArrowheads="1"/>
          </p:cNvSpPr>
          <p:nvPr/>
        </p:nvSpPr>
        <p:spPr bwMode="auto">
          <a:xfrm>
            <a:off x="381000" y="5791200"/>
            <a:ext cx="838200" cy="381000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HLT</a:t>
            </a:r>
          </a:p>
        </p:txBody>
      </p:sp>
      <p:sp>
        <p:nvSpPr>
          <p:cNvPr id="23634" name="Rectangle 98"/>
          <p:cNvSpPr>
            <a:spLocks noChangeArrowheads="1"/>
          </p:cNvSpPr>
          <p:nvPr/>
        </p:nvSpPr>
        <p:spPr bwMode="auto">
          <a:xfrm>
            <a:off x="381000" y="3276600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5" name="Rectangle 98"/>
          <p:cNvSpPr>
            <a:spLocks noChangeArrowheads="1"/>
          </p:cNvSpPr>
          <p:nvPr/>
        </p:nvSpPr>
        <p:spPr bwMode="auto">
          <a:xfrm>
            <a:off x="7772400" y="3319462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6" name="Rectangle 98"/>
          <p:cNvSpPr>
            <a:spLocks noChangeArrowheads="1"/>
          </p:cNvSpPr>
          <p:nvPr/>
        </p:nvSpPr>
        <p:spPr bwMode="auto">
          <a:xfrm>
            <a:off x="381000" y="5257800"/>
            <a:ext cx="8382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rigger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7" name="Rectangle 98"/>
          <p:cNvSpPr>
            <a:spLocks noChangeArrowheads="1"/>
          </p:cNvSpPr>
          <p:nvPr/>
        </p:nvSpPr>
        <p:spPr bwMode="auto">
          <a:xfrm>
            <a:off x="1371600" y="5257800"/>
            <a:ext cx="10668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C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omputing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6477000" y="3267269"/>
            <a:ext cx="2187073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676400" y="-228600"/>
            <a:ext cx="6477000" cy="990600"/>
          </a:xfrm>
          <a:noFill/>
          <a:ln/>
        </p:spPr>
        <p:txBody>
          <a:bodyPr/>
          <a:lstStyle/>
          <a:p>
            <a:r>
              <a:rPr lang="en-US" b="0" dirty="0" smtClean="0"/>
              <a:t>Particle Identification at STAR</a:t>
            </a:r>
            <a:endParaRPr lang="en-US" sz="2800" b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457199" y="1219200"/>
            <a:ext cx="2184957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4308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TPC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2157" y="1219200"/>
            <a:ext cx="1853643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4755944" y="1261647"/>
          <a:ext cx="1512594" cy="1464620"/>
        </p:xfrm>
        <a:graphic>
          <a:graphicData uri="http://schemas.openxmlformats.org/presentationml/2006/ole">
            <p:oleObj spid="_x0000_s977922" name="Photo Editor Photo" r:id="rId7" imgW="4761905" imgH="4610744" progId="">
              <p:embed/>
            </p:oleObj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86200" y="2237601"/>
            <a:ext cx="4895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TOF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561" y="3171591"/>
            <a:ext cx="1748039" cy="170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62000" y="4569023"/>
            <a:ext cx="526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EMC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2590800" y="3178425"/>
            <a:ext cx="19304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7974399" y="3380601"/>
            <a:ext cx="4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HFT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3517" y="4876800"/>
            <a:ext cx="142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Neutral 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279" y="1978223"/>
            <a:ext cx="48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e, </a:t>
            </a:r>
            <a:r>
              <a:rPr lang="en-US" sz="1400" dirty="0" err="1" smtClean="0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1618033"/>
            <a:ext cx="28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9132" y="1447800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     </a:t>
            </a:r>
            <a:r>
              <a:rPr lang="en-US" sz="1400" dirty="0" err="1" smtClean="0"/>
              <a:t>p</a:t>
            </a:r>
            <a:r>
              <a:rPr lang="en-US" sz="1400" dirty="0" smtClean="0"/>
              <a:t>      </a:t>
            </a:r>
            <a:r>
              <a:rPr lang="en-US" sz="1400" dirty="0" err="1" smtClean="0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9581" r="7979" b="5084"/>
          <a:stretch>
            <a:fillRect/>
          </a:stretch>
        </p:blipFill>
        <p:spPr bwMode="auto">
          <a:xfrm>
            <a:off x="6477000" y="1275721"/>
            <a:ext cx="2154237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6763799" y="1066800"/>
            <a:ext cx="161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TPC      TOF     TPC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7340601" y="1303866"/>
            <a:ext cx="499533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06794" y="2573980"/>
            <a:ext cx="77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Log</a:t>
            </a:r>
            <a:r>
              <a:rPr lang="en-US" sz="1200" b="1" baseline="-25000" dirty="0" smtClean="0"/>
              <a:t>10</a:t>
            </a:r>
            <a:r>
              <a:rPr lang="en-US" sz="1200" b="1" dirty="0" smtClean="0"/>
              <a:t>(p)</a:t>
            </a:r>
            <a:endParaRPr lang="en-US" sz="1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177800" y="762000"/>
            <a:ext cx="8763000" cy="5486400"/>
          </a:xfrm>
          <a:prstGeom prst="roundRect">
            <a:avLst>
              <a:gd name="adj" fmla="val 4834"/>
            </a:avLst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0025" y="5486400"/>
            <a:ext cx="826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Multiple-fold correlations for the identified 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5800" y="2743200"/>
            <a:ext cx="205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 smtClean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31532" y="4523601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4876800"/>
            <a:ext cx="207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rcRect l="-5006"/>
          <a:stretch>
            <a:fillRect/>
          </a:stretch>
        </p:blipFill>
        <p:spPr>
          <a:xfrm>
            <a:off x="4572002" y="3217334"/>
            <a:ext cx="1761067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572000" y="3228201"/>
            <a:ext cx="517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MTD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394078">
            <a:off x="5220088" y="3920314"/>
            <a:ext cx="442285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4648200" y="4876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0800" y="4876800"/>
            <a:ext cx="187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274022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/>
          <a:srcRect t="13231"/>
          <a:stretch>
            <a:fillRect/>
          </a:stretch>
        </p:blipFill>
        <p:spPr bwMode="auto">
          <a:xfrm>
            <a:off x="762000" y="1747743"/>
            <a:ext cx="6324600" cy="449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" name="Straight Connector 69"/>
          <p:cNvCxnSpPr/>
          <p:nvPr/>
        </p:nvCxnSpPr>
        <p:spPr>
          <a:xfrm>
            <a:off x="533400" y="3816257"/>
            <a:ext cx="8305800" cy="1588"/>
          </a:xfrm>
          <a:prstGeom prst="line">
            <a:avLst/>
          </a:prstGeom>
          <a:ln w="3175" cap="flat" cmpd="sng" algn="ctr">
            <a:solidFill>
              <a:schemeClr val="tx1">
                <a:alpha val="47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596" name="Rectangle 3"/>
          <p:cNvSpPr>
            <a:spLocks/>
          </p:cNvSpPr>
          <p:nvPr/>
        </p:nvSpPr>
        <p:spPr bwMode="auto">
          <a:xfrm>
            <a:off x="2768600" y="310823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597" name="Rectangle 4"/>
          <p:cNvSpPr>
            <a:spLocks/>
          </p:cNvSpPr>
          <p:nvPr/>
        </p:nvSpPr>
        <p:spPr bwMode="auto">
          <a:xfrm>
            <a:off x="2768600" y="40829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1" name="Rectangle 8"/>
          <p:cNvSpPr>
            <a:spLocks/>
          </p:cNvSpPr>
          <p:nvPr/>
        </p:nvSpPr>
        <p:spPr bwMode="auto">
          <a:xfrm>
            <a:off x="2882900" y="3635280"/>
            <a:ext cx="793750" cy="347663"/>
          </a:xfrm>
          <a:prstGeom prst="rect">
            <a:avLst/>
          </a:prstGeom>
          <a:solidFill>
            <a:srgbClr val="008000">
              <a:alpha val="50000"/>
            </a:srgbClr>
          </a:solidFill>
          <a:ln w="12700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4" name="AutoShape 11"/>
          <p:cNvSpPr>
            <a:spLocks/>
          </p:cNvSpPr>
          <p:nvPr/>
        </p:nvSpPr>
        <p:spPr bwMode="auto">
          <a:xfrm>
            <a:off x="2362201" y="2433543"/>
            <a:ext cx="169863" cy="1108075"/>
          </a:xfrm>
          <a:prstGeom prst="rtTriangle">
            <a:avLst/>
          </a:prstGeom>
          <a:solidFill>
            <a:schemeClr val="tx2">
              <a:lumMod val="40000"/>
              <a:lumOff val="60000"/>
              <a:alpha val="74901"/>
            </a:scheme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5" name="AutoShape 12"/>
          <p:cNvSpPr>
            <a:spLocks/>
          </p:cNvSpPr>
          <p:nvPr/>
        </p:nvSpPr>
        <p:spPr bwMode="auto">
          <a:xfrm rot="10800000" flipH="1">
            <a:off x="2362201" y="4081368"/>
            <a:ext cx="169863" cy="1108075"/>
          </a:xfrm>
          <a:prstGeom prst="rtTriangle">
            <a:avLst/>
          </a:prstGeom>
          <a:solidFill>
            <a:srgbClr val="8EB4E3">
              <a:alpha val="79999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6" name="AutoShape 13"/>
          <p:cNvSpPr>
            <a:spLocks/>
          </p:cNvSpPr>
          <p:nvPr/>
        </p:nvSpPr>
        <p:spPr bwMode="auto">
          <a:xfrm rot="10800000">
            <a:off x="2362201" y="2443068"/>
            <a:ext cx="169863" cy="1106487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7" name="AutoShape 14"/>
          <p:cNvSpPr>
            <a:spLocks/>
          </p:cNvSpPr>
          <p:nvPr/>
        </p:nvSpPr>
        <p:spPr bwMode="auto">
          <a:xfrm flipH="1">
            <a:off x="2370139" y="4081368"/>
            <a:ext cx="169862" cy="1108075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13" name="Right Arrow 104"/>
          <p:cNvSpPr>
            <a:spLocks noChangeArrowheads="1"/>
          </p:cNvSpPr>
          <p:nvPr/>
        </p:nvSpPr>
        <p:spPr bwMode="auto">
          <a:xfrm>
            <a:off x="762000" y="3754339"/>
            <a:ext cx="504826" cy="139703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/>
          </a:p>
        </p:txBody>
      </p:sp>
      <p:sp>
        <p:nvSpPr>
          <p:cNvPr id="110614" name="TextBox 105"/>
          <p:cNvSpPr txBox="1">
            <a:spLocks noChangeArrowheads="1"/>
          </p:cNvSpPr>
          <p:nvPr/>
        </p:nvSpPr>
        <p:spPr bwMode="auto">
          <a:xfrm>
            <a:off x="381000" y="3424143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800000"/>
                </a:solidFill>
              </a:rPr>
              <a:t>p</a:t>
            </a:r>
            <a:r>
              <a:rPr lang="en-US" dirty="0" smtClean="0">
                <a:solidFill>
                  <a:srgbClr val="800000"/>
                </a:solidFill>
              </a:rPr>
              <a:t>/A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7" name="Right Arrow 106"/>
          <p:cNvSpPr>
            <a:spLocks noChangeArrowheads="1"/>
          </p:cNvSpPr>
          <p:nvPr/>
        </p:nvSpPr>
        <p:spPr bwMode="auto">
          <a:xfrm flipH="1" flipV="1">
            <a:off x="7472362" y="3790856"/>
            <a:ext cx="833438" cy="45719"/>
          </a:xfrm>
          <a:prstGeom prst="rightArrow">
            <a:avLst>
              <a:gd name="adj1" fmla="val 50000"/>
              <a:gd name="adj2" fmla="val 50437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-65" charset="0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299450" y="3590830"/>
            <a:ext cx="313044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8000"/>
                </a:solidFill>
              </a:rPr>
              <a:t>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0618" name="Rectangle 26"/>
          <p:cNvSpPr>
            <a:spLocks noChangeArrowheads="1"/>
          </p:cNvSpPr>
          <p:nvPr/>
        </p:nvSpPr>
        <p:spPr bwMode="auto">
          <a:xfrm>
            <a:off x="4221481" y="3574955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4" name="AutoShape 32"/>
          <p:cNvSpPr>
            <a:spLocks noChangeArrowheads="1"/>
          </p:cNvSpPr>
          <p:nvPr/>
        </p:nvSpPr>
        <p:spPr bwMode="auto">
          <a:xfrm rot="5400000">
            <a:off x="5446185" y="3320428"/>
            <a:ext cx="213783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3300">
              <a:alpha val="50000"/>
            </a:srgbClr>
          </a:solidFill>
          <a:ln w="63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5119688" y="31050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39" name="Rectangle 4"/>
          <p:cNvSpPr>
            <a:spLocks/>
          </p:cNvSpPr>
          <p:nvPr/>
        </p:nvSpPr>
        <p:spPr bwMode="auto">
          <a:xfrm>
            <a:off x="5119688" y="407978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43434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44767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46101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47434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8768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50292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991118" y="3267379"/>
            <a:ext cx="995366" cy="1096364"/>
            <a:chOff x="3144" y="1951"/>
            <a:chExt cx="627" cy="636"/>
          </a:xfrm>
        </p:grpSpPr>
        <p:sp>
          <p:nvSpPr>
            <p:cNvPr id="51" name="Rectangle 61"/>
            <p:cNvSpPr>
              <a:spLocks noChangeArrowheads="1"/>
            </p:cNvSpPr>
            <p:nvPr/>
          </p:nvSpPr>
          <p:spPr bwMode="auto">
            <a:xfrm>
              <a:off x="3144" y="2114"/>
              <a:ext cx="147" cy="308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63"/>
            <p:cNvSpPr>
              <a:spLocks noChangeArrowheads="1"/>
            </p:cNvSpPr>
            <p:nvPr/>
          </p:nvSpPr>
          <p:spPr bwMode="auto">
            <a:xfrm rot="5400000">
              <a:off x="3213" y="2029"/>
              <a:ext cx="636" cy="48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ound Single Corner Rectangle 52"/>
          <p:cNvSpPr/>
          <p:nvPr/>
        </p:nvSpPr>
        <p:spPr>
          <a:xfrm>
            <a:off x="7162800" y="2776443"/>
            <a:ext cx="1143000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 Single Corner Rectangle 53"/>
          <p:cNvSpPr/>
          <p:nvPr/>
        </p:nvSpPr>
        <p:spPr>
          <a:xfrm rot="5400000">
            <a:off x="7277100" y="3805143"/>
            <a:ext cx="914400" cy="11430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99300" y="2776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099300" y="3919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3759200" y="363422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852863" y="3767040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852863" y="3737409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52863" y="3854357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852863" y="3885576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754979" y="369084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59186" y="392367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754965" y="398029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1066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EMCal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505200" y="6243543"/>
            <a:ext cx="914400" cy="385857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iTPC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572000" y="6243543"/>
            <a:ext cx="13716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6019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086600" y="6243543"/>
            <a:ext cx="12192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EM/</a:t>
            </a:r>
            <a:r>
              <a:rPr lang="en-US" b="1" dirty="0" err="1" smtClean="0">
                <a:solidFill>
                  <a:schemeClr val="tx1"/>
                </a:solidFill>
              </a:rPr>
              <a:t>HCal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044700" y="6243543"/>
            <a:ext cx="13843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886200" y="1061943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HFT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124200" y="1066800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TPC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4660900" y="1071657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TOF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13360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219200" y="1066800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MTD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41655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413500" y="1061943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FGT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19200" y="1519143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η</a:t>
            </a:r>
            <a:r>
              <a:rPr lang="en-US" sz="1400" i="1" dirty="0" smtClean="0"/>
              <a:t> = -1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0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1                                          </a:t>
            </a:r>
            <a:endParaRPr lang="en-US" sz="1400" i="1" dirty="0"/>
          </a:p>
        </p:txBody>
      </p:sp>
      <p:sp>
        <p:nvSpPr>
          <p:cNvPr id="88" name="Rounded Rectangle 87"/>
          <p:cNvSpPr/>
          <p:nvPr/>
        </p:nvSpPr>
        <p:spPr>
          <a:xfrm>
            <a:off x="152400" y="139700"/>
            <a:ext cx="8839200" cy="6616700"/>
          </a:xfrm>
          <a:prstGeom prst="roundRect">
            <a:avLst>
              <a:gd name="adj" fmla="val 2643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66428" y="152400"/>
            <a:ext cx="6303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STAR Forward Upgrade Plan (2018)</a:t>
            </a:r>
            <a:endParaRPr lang="en-US" sz="2800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762000" y="5633943"/>
            <a:ext cx="762000" cy="385857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HLT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>
            <a:stCxn id="71" idx="0"/>
          </p:cNvCxnSpPr>
          <p:nvPr/>
        </p:nvCxnSpPr>
        <p:spPr>
          <a:xfrm rot="5400000" flipH="1" flipV="1">
            <a:off x="1003202" y="4884545"/>
            <a:ext cx="1879797" cy="83820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8" idx="0"/>
          </p:cNvCxnSpPr>
          <p:nvPr/>
        </p:nvCxnSpPr>
        <p:spPr>
          <a:xfrm rot="5400000" flipH="1" flipV="1">
            <a:off x="1771384" y="4890727"/>
            <a:ext cx="2318282" cy="38735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3" idx="0"/>
            <a:endCxn id="39" idx="1"/>
          </p:cNvCxnSpPr>
          <p:nvPr/>
        </p:nvCxnSpPr>
        <p:spPr>
          <a:xfrm rot="5400000" flipH="1" flipV="1">
            <a:off x="3568304" y="4692159"/>
            <a:ext cx="1945481" cy="11572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3" idx="0"/>
            <a:endCxn id="110597" idx="3"/>
          </p:cNvCxnSpPr>
          <p:nvPr/>
        </p:nvCxnSpPr>
        <p:spPr>
          <a:xfrm rot="16200000" flipV="1">
            <a:off x="2425303" y="4706446"/>
            <a:ext cx="1942306" cy="11318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74" idx="0"/>
            <a:endCxn id="52" idx="0"/>
          </p:cNvCxnSpPr>
          <p:nvPr/>
        </p:nvCxnSpPr>
        <p:spPr>
          <a:xfrm rot="5400000" flipH="1" flipV="1">
            <a:off x="4423219" y="5061280"/>
            <a:ext cx="2016844" cy="347683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75" idx="0"/>
          </p:cNvCxnSpPr>
          <p:nvPr/>
        </p:nvCxnSpPr>
        <p:spPr>
          <a:xfrm rot="5400000" flipH="1" flipV="1">
            <a:off x="5537102" y="5303645"/>
            <a:ext cx="1879797" cy="1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7" idx="0"/>
          </p:cNvCxnSpPr>
          <p:nvPr/>
        </p:nvCxnSpPr>
        <p:spPr>
          <a:xfrm rot="16200000" flipV="1">
            <a:off x="6824827" y="5372170"/>
            <a:ext cx="1637430" cy="105316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123315</TotalTime>
  <Words>2217</Words>
  <Application>Microsoft Macintosh PowerPoint</Application>
  <PresentationFormat>On-screen Show (4:3)</PresentationFormat>
  <Paragraphs>461</Paragraphs>
  <Slides>31</Slides>
  <Notes>11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Office Theme</vt:lpstr>
      <vt:lpstr>!OLE_LINK5</vt:lpstr>
      <vt:lpstr>!OLE_LINK6</vt:lpstr>
      <vt:lpstr>???</vt:lpstr>
      <vt:lpstr>Document</vt:lpstr>
      <vt:lpstr>Photo Editor Photo</vt:lpstr>
      <vt:lpstr>Equation</vt:lpstr>
      <vt:lpstr>STAR Physics Program STAR Beam Use Requests for Run14 and Run15  Nu Xu for the STAR Collaboration       </vt:lpstr>
      <vt:lpstr>Outline</vt:lpstr>
      <vt:lpstr>STAR Experiment</vt:lpstr>
      <vt:lpstr>STAR Publications</vt:lpstr>
      <vt:lpstr>STAR Physics Focus </vt:lpstr>
      <vt:lpstr>Slide 6</vt:lpstr>
      <vt:lpstr>Slide 7</vt:lpstr>
      <vt:lpstr>Particle Identification at STAR</vt:lpstr>
      <vt:lpstr>Slide 9</vt:lpstr>
      <vt:lpstr>Slide 10</vt:lpstr>
      <vt:lpstr>Slide 11</vt:lpstr>
      <vt:lpstr>STAR BUR for Runs 14 and 15</vt:lpstr>
      <vt:lpstr>Slide 13</vt:lpstr>
      <vt:lpstr>Beam Energy Scan at RHIC</vt:lpstr>
      <vt:lpstr>Slide 15</vt:lpstr>
      <vt:lpstr>Data Taking Efficiency</vt:lpstr>
      <vt:lpstr>Run 13: Integrated Luminosities</vt:lpstr>
      <vt:lpstr>Forward GEM Tracker (FGT)</vt:lpstr>
      <vt:lpstr>Muon Telescope Detector (MTD)</vt:lpstr>
      <vt:lpstr>MTD: Run14 and Beyond</vt:lpstr>
      <vt:lpstr>Heavy Flavor Tracker (HFT)</vt:lpstr>
      <vt:lpstr>STAR HFT Commissioning</vt:lpstr>
      <vt:lpstr>Run14: Physics Goals for HFT</vt:lpstr>
      <vt:lpstr>HF Physics: Beyond Run14</vt:lpstr>
      <vt:lpstr>Transverse Polarized pp Collisions</vt:lpstr>
      <vt:lpstr>Longitudinally Polarized pp Collisions Gluon contribution to the spin of the proton </vt:lpstr>
      <vt:lpstr>Forward Proton Tagging Upgrade</vt:lpstr>
      <vt:lpstr>p↑ + A Collisions at RHIC Studying Saturation Through Spin</vt:lpstr>
      <vt:lpstr>Summary</vt:lpstr>
      <vt:lpstr>STAR BUR for Runs 14 and 15</vt:lpstr>
      <vt:lpstr>Runs 14 &amp; 15 Requests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1229</cp:revision>
  <cp:lastPrinted>2013-06-09T16:25:07Z</cp:lastPrinted>
  <dcterms:created xsi:type="dcterms:W3CDTF">2013-06-11T10:44:33Z</dcterms:created>
  <dcterms:modified xsi:type="dcterms:W3CDTF">2013-06-11T12:42:04Z</dcterms:modified>
</cp:coreProperties>
</file>