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73" r:id="rId6"/>
    <p:sldId id="274" r:id="rId7"/>
    <p:sldId id="271" r:id="rId8"/>
    <p:sldId id="280" r:id="rId9"/>
    <p:sldId id="259" r:id="rId10"/>
    <p:sldId id="275" r:id="rId11"/>
    <p:sldId id="276" r:id="rId12"/>
    <p:sldId id="266" r:id="rId13"/>
    <p:sldId id="277" r:id="rId14"/>
    <p:sldId id="278" r:id="rId15"/>
    <p:sldId id="267" r:id="rId16"/>
    <p:sldId id="279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2" y="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B56A659-CE12-4710-AF6F-B332D7A9E69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B48B9C-311E-48CC-86CE-A87218BCE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 BBC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48B9C-311E-48CC-86CE-A87218BCE4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V1 to Psi1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48B9C-311E-48CC-86CE-A87218BCE4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1FF3-5B02-4CD0-8B8C-ECA46EC56A50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BDA5-74DA-4625-9787-09E0E9E7E502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816-2E98-48FD-81DC-FD6648ABD497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EFE6-CEFE-47A0-9786-C3C5C83BBC29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4BE3-2777-43A1-A5B0-BF60A6E25312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50D2-9ECB-4D01-9E65-EBBD1D212158}" type="datetime1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D439-B8F8-4EC9-94C1-42D4080BF8BF}" type="datetime1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DCEE-CDBF-4033-9165-8540EEB72E10}" type="datetime1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E0FE-74F5-4917-8FCA-ADFFE5805EFC}" type="datetime1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4887-99AE-4C24-80B6-1E45CF620A5D}" type="datetime1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2FC-7A97-4FD7-A228-007DD9C7E165}" type="datetime1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4928-9A12-4A7B-ACD5-D1BACCFFF79F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EE99-88BE-42D0-B578-E6F44134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find/nucl-th/1/au:+Bozek_P/0/1/0/all/0/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find/nucl-th/1/au:+Bozek_P/0/1/0/all/0/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04.34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link.aps.org/doi/10.1103/PhysRevLett.107.1423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of U+U and </a:t>
            </a:r>
            <a:r>
              <a:rPr lang="en-US" dirty="0" err="1" smtClean="0"/>
              <a:t>Cu+Au</a:t>
            </a:r>
            <a:r>
              <a:rPr lang="en-US" dirty="0" smtClean="0"/>
              <a:t> results from PHENIX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Shengli</a:t>
            </a:r>
            <a:r>
              <a:rPr lang="en-US" b="1" dirty="0" smtClean="0">
                <a:solidFill>
                  <a:srgbClr val="002060"/>
                </a:solidFill>
              </a:rPr>
              <a:t> Huang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Vanderbilt University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For PHENIX </a:t>
            </a:r>
            <a:r>
              <a:rPr lang="en-US" b="1" dirty="0" smtClean="0">
                <a:solidFill>
                  <a:srgbClr val="002060"/>
                </a:solidFill>
              </a:rPr>
              <a:t>Collaboration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190" y="4876800"/>
            <a:ext cx="8919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Two </a:t>
            </a:r>
            <a:r>
              <a:rPr lang="en-US" sz="2400" dirty="0"/>
              <a:t>groups can </a:t>
            </a:r>
            <a:r>
              <a:rPr lang="en-US" sz="2400" dirty="0" smtClean="0"/>
              <a:t>reproduce </a:t>
            </a:r>
            <a:r>
              <a:rPr lang="en-US" sz="2400" dirty="0"/>
              <a:t>the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sign by E-by-E hydro calculations 2. The asymmetric medium density in transversal plane plays an important role</a:t>
            </a:r>
            <a:endParaRPr lang="en-US" sz="2400" dirty="0"/>
          </a:p>
          <a:p>
            <a:r>
              <a:rPr lang="en-US" sz="2400" dirty="0"/>
              <a:t>3</a:t>
            </a:r>
            <a:r>
              <a:rPr lang="en-US" sz="2400" dirty="0" smtClean="0"/>
              <a:t>. The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of proton/anti-proton will provide more information since the baryon/anti-baryon densities are quite different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495800" cy="40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67200" y="1524000"/>
            <a:ext cx="296092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92" y="533400"/>
            <a:ext cx="497404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31334" y="4114800"/>
            <a:ext cx="390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hlinkClick r:id="rId4"/>
              </a:rPr>
              <a:t>Piotr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Bozek</a:t>
            </a:r>
            <a:r>
              <a:rPr lang="en-US" b="1" dirty="0" smtClean="0"/>
              <a:t> Phys. </a:t>
            </a:r>
            <a:r>
              <a:rPr lang="en-US" b="1" dirty="0" err="1" smtClean="0"/>
              <a:t>Lett</a:t>
            </a:r>
            <a:r>
              <a:rPr lang="en-US" b="1" dirty="0" smtClean="0"/>
              <a:t>. B717 (2012) 287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803" y="4114800"/>
            <a:ext cx="4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by Event Hydro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Hashimoto, </a:t>
            </a:r>
            <a:r>
              <a:rPr lang="en-US" b="1" dirty="0" err="1" smtClean="0">
                <a:solidFill>
                  <a:srgbClr val="0070C0"/>
                </a:solidFill>
              </a:rPr>
              <a:t>Murase</a:t>
            </a:r>
            <a:r>
              <a:rPr lang="en-US" b="1" dirty="0" smtClean="0">
                <a:solidFill>
                  <a:srgbClr val="0070C0"/>
                </a:solidFill>
              </a:rPr>
              <a:t> and Hirano, JPS13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1465"/>
            <a:ext cx="8229600" cy="66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Hydro-dynamics calculation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V="1">
            <a:off x="222647" y="1447800"/>
            <a:ext cx="615553" cy="129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x 10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55003" y="1371600"/>
            <a:ext cx="235597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1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80001" y="0"/>
            <a:ext cx="73840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25" fontAlgn="base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/>
              <a:t> </a:t>
            </a:r>
            <a:r>
              <a:rPr lang="en-US" sz="3200" b="1" dirty="0"/>
              <a:t>Event plane </a:t>
            </a:r>
            <a:r>
              <a:rPr lang="en-US" sz="3200" b="1" dirty="0" smtClean="0"/>
              <a:t>correlation in </a:t>
            </a:r>
            <a:r>
              <a:rPr lang="en-US" sz="3200" b="1" dirty="0" err="1" smtClean="0"/>
              <a:t>Cu+Au</a:t>
            </a:r>
            <a:r>
              <a:rPr lang="en-US" sz="3200" b="1" dirty="0" smtClean="0"/>
              <a:t> Collision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62600" y="685800"/>
                <a:ext cx="3429000" cy="5428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𝛹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sz="240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  <a:sym typeface="Symbol"/>
                          </a:rPr>
                          <m:t>BBC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𝑆𝑜𝑢𝑡h</m:t>
                        </m:r>
                      </m:sup>
                    </m:sSubSup>
                    <m:r>
                      <a:rPr lang="en-US" sz="2400" i="0" smtClean="0">
                        <a:latin typeface="Cambria Math"/>
                        <a:sym typeface="Symbol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𝛹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sz="240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  <a:sym typeface="Symbol"/>
                          </a:rPr>
                          <m:t>SMD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𝑆𝑜𝑢𝑡h</m:t>
                        </m:r>
                      </m:sup>
                    </m:sSubSup>
                    <m:r>
                      <a:rPr lang="en-US" sz="240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correlation </a:t>
                </a:r>
                <a:r>
                  <a:rPr lang="en-US" sz="2400" dirty="0" smtClean="0">
                    <a:sym typeface="Symbol" pitchFamily="18" charset="2"/>
                  </a:rPr>
                  <a:t>is </a:t>
                </a:r>
                <a:r>
                  <a:rPr lang="en-US" sz="2400" dirty="0">
                    <a:sym typeface="Symbol" pitchFamily="18" charset="2"/>
                  </a:rPr>
                  <a:t>stronger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𝛹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sz="240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  <a:sym typeface="Symbol"/>
                          </a:rPr>
                          <m:t>BBC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𝑁𝑜𝑟𝑡h</m:t>
                        </m:r>
                      </m:sup>
                    </m:sSubSup>
                  </m:oMath>
                </a14:m>
                <a:r>
                  <a:rPr lang="en-US" sz="2400" dirty="0">
                    <a:sym typeface="Symbol" pitchFamily="18" charset="2"/>
                  </a:rPr>
                  <a:t> 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𝛹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sz="240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  <a:sym typeface="Symbol"/>
                          </a:rPr>
                          <m:t>SMD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𝑆𝑜𝑢𝑡h</m:t>
                        </m:r>
                      </m:sup>
                    </m:sSubSup>
                    <m:r>
                      <a:rPr lang="en-US" sz="240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. It indicates that v</a:t>
                </a:r>
                <a:r>
                  <a:rPr lang="en-US" sz="2400" baseline="-25000" dirty="0">
                    <a:sym typeface="Symbol" pitchFamily="18" charset="2"/>
                  </a:rPr>
                  <a:t>1</a:t>
                </a:r>
                <a:r>
                  <a:rPr lang="en-US" sz="2400" dirty="0">
                    <a:sym typeface="Symbol" pitchFamily="18" charset="2"/>
                  </a:rPr>
                  <a:t> is larger in the Au-going direction </a:t>
                </a:r>
              </a:p>
              <a:p>
                <a:pPr marL="342900" indent="-342900">
                  <a:buFont typeface="Wingdings" pitchFamily="2" charset="2"/>
                  <a:buChar char="q"/>
                </a:pPr>
                <a:endParaRPr lang="en-US" sz="2400" dirty="0">
                  <a:sym typeface="Symbol" pitchFamily="18" charset="2"/>
                </a:endParaRPr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solidFill>
                      <a:srgbClr val="7030A0"/>
                    </a:solidFill>
                    <a:sym typeface="Symbol" pitchFamily="18" charset="2"/>
                  </a:rPr>
                  <a:t> </a:t>
                </a:r>
                <a:r>
                  <a:rPr lang="en-US" sz="2400" baseline="-25000" dirty="0">
                    <a:solidFill>
                      <a:srgbClr val="7030A0"/>
                    </a:solidFill>
                    <a:sym typeface="Symbol" pitchFamily="18" charset="2"/>
                  </a:rPr>
                  <a:t>3</a:t>
                </a:r>
                <a:r>
                  <a:rPr lang="en-US" sz="2400" dirty="0">
                    <a:solidFill>
                      <a:srgbClr val="7030A0"/>
                    </a:solidFill>
                    <a:sym typeface="Symbol" pitchFamily="18" charset="2"/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  <a:sym typeface="Symbol" pitchFamily="18" charset="2"/>
                  </a:rPr>
                  <a:t>is expected to correlated with </a:t>
                </a:r>
                <a:r>
                  <a:rPr lang="en-US" sz="2400" dirty="0">
                    <a:solidFill>
                      <a:srgbClr val="7030A0"/>
                    </a:solidFill>
                    <a:sym typeface="Symbol" pitchFamily="18" charset="2"/>
                  </a:rPr>
                  <a:t></a:t>
                </a:r>
                <a:r>
                  <a:rPr lang="en-US" sz="2400" baseline="-25000" dirty="0">
                    <a:solidFill>
                      <a:srgbClr val="7030A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7030A0"/>
                    </a:solidFill>
                    <a:sym typeface="Symbol" pitchFamily="18" charset="2"/>
                  </a:rPr>
                  <a:t> and </a:t>
                </a:r>
                <a:r>
                  <a:rPr lang="en-US" sz="2400" baseline="-25000" dirty="0">
                    <a:solidFill>
                      <a:srgbClr val="7030A0"/>
                    </a:solidFill>
                    <a:sym typeface="Symbol" pitchFamily="18" charset="2"/>
                  </a:rPr>
                  <a:t>2 </a:t>
                </a:r>
                <a:r>
                  <a:rPr lang="en-US" sz="2400" dirty="0" smtClean="0">
                    <a:solidFill>
                      <a:srgbClr val="7030A0"/>
                    </a:solidFill>
                    <a:sym typeface="Symbol" pitchFamily="18" charset="2"/>
                  </a:rPr>
                  <a:t>due to the initial asymmetric geometry, while data shows a </a:t>
                </a:r>
                <a:r>
                  <a:rPr lang="en-US" sz="2400" dirty="0">
                    <a:solidFill>
                      <a:srgbClr val="7030A0"/>
                    </a:solidFill>
                    <a:sym typeface="Symbol" pitchFamily="18" charset="2"/>
                  </a:rPr>
                  <a:t>pretty </a:t>
                </a:r>
                <a:r>
                  <a:rPr lang="en-US" sz="2400" dirty="0" smtClean="0">
                    <a:solidFill>
                      <a:srgbClr val="7030A0"/>
                    </a:solidFill>
                    <a:sym typeface="Symbol" pitchFamily="18" charset="2"/>
                  </a:rPr>
                  <a:t>weak raw correlation.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85800"/>
                <a:ext cx="3429000" cy="5428024"/>
              </a:xfrm>
              <a:prstGeom prst="rect">
                <a:avLst/>
              </a:prstGeom>
              <a:blipFill rotWithShape="1">
                <a:blip r:embed="rId4"/>
                <a:stretch>
                  <a:fillRect l="-2491" r="-2847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44273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60270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sz="2400" b="1" i="1" dirty="0" smtClean="0">
                <a:solidFill>
                  <a:srgbClr val="FF0000"/>
                </a:solidFill>
                <a:sym typeface="Symbol" pitchFamily="18" charset="2"/>
              </a:rPr>
              <a:t>he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event-plane resolution  correction and FVTX event plane will be helpful for further study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7252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South : Au-going</a:t>
            </a:r>
          </a:p>
          <a:p>
            <a:r>
              <a:rPr lang="en-US" b="1" dirty="0" smtClean="0"/>
              <a:t>North: Cu-going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3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267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1.Event plane resolutions are significantly improved by FVTX detector for </a:t>
            </a:r>
            <a:r>
              <a:rPr lang="en-US" sz="2400" dirty="0">
                <a:sym typeface="Symbol"/>
              </a:rPr>
              <a:t>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</a:t>
            </a:r>
            <a:r>
              <a:rPr lang="en-US" sz="2400" dirty="0">
                <a:sym typeface="Symbol"/>
              </a:rPr>
              <a:t></a:t>
            </a:r>
            <a:r>
              <a:rPr lang="en-US" sz="2400" baseline="-25000" dirty="0" smtClean="0">
                <a:sym typeface="Symbol"/>
              </a:rPr>
              <a:t>3 </a:t>
            </a:r>
            <a:endParaRPr lang="en-US" sz="2400" baseline="-25000" dirty="0"/>
          </a:p>
          <a:p>
            <a:endParaRPr lang="en-US" sz="2400" dirty="0" smtClean="0"/>
          </a:p>
          <a:p>
            <a:r>
              <a:rPr lang="en-US" sz="2400" dirty="0" smtClean="0"/>
              <a:t>2. The </a:t>
            </a:r>
            <a:r>
              <a:rPr lang="en-US" sz="2400" dirty="0"/>
              <a:t>measurements </a:t>
            </a:r>
            <a:r>
              <a:rPr lang="en-US" sz="2400" dirty="0" smtClean="0"/>
              <a:t>of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v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in </a:t>
            </a:r>
            <a:r>
              <a:rPr lang="en-US" sz="2400" dirty="0" err="1" smtClean="0"/>
              <a:t>CuAu</a:t>
            </a:r>
            <a:r>
              <a:rPr lang="en-US" sz="2400" dirty="0" smtClean="0"/>
              <a:t> will come out soon with FVTX EP and full statistics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7B48-3061-42E0-8A75-5A63F90A6029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4614988" cy="312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609600"/>
            <a:ext cx="4592832" cy="311467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FVTX Event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Identified particle(</a:t>
            </a:r>
            <a:r>
              <a:rPr lang="en-US" sz="3200" dirty="0" smtClean="0">
                <a:sym typeface="Symbol"/>
              </a:rPr>
              <a:t>/p</a:t>
            </a:r>
            <a:r>
              <a:rPr lang="en-US" sz="3200" dirty="0" smtClean="0"/>
              <a:t>) production in </a:t>
            </a:r>
            <a:r>
              <a:rPr lang="en-US" sz="3200" dirty="0" err="1" smtClean="0"/>
              <a:t>CuAu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13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7" y="762000"/>
            <a:ext cx="393949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09" y="838200"/>
            <a:ext cx="5332891" cy="26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733800"/>
            <a:ext cx="754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p/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dirty="0" smtClean="0"/>
              <a:t> ratio in 0-10% central </a:t>
            </a:r>
            <a:r>
              <a:rPr lang="en-US" sz="2400" dirty="0" err="1" smtClean="0"/>
              <a:t>CuAu</a:t>
            </a:r>
            <a:r>
              <a:rPr lang="en-US" sz="2400" dirty="0" smtClean="0"/>
              <a:t> collision is significant higher than that of peripheral collisions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The R</a:t>
            </a:r>
            <a:r>
              <a:rPr lang="en-US" sz="2400" baseline="-25000" dirty="0" smtClean="0"/>
              <a:t>AB</a:t>
            </a:r>
            <a:r>
              <a:rPr lang="en-US" sz="2400" dirty="0" smtClean="0"/>
              <a:t> of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dirty="0" smtClean="0"/>
              <a:t> in 0-10% central </a:t>
            </a:r>
            <a:r>
              <a:rPr lang="en-US" sz="2400" dirty="0" err="1" smtClean="0"/>
              <a:t>CuAu</a:t>
            </a:r>
            <a:r>
              <a:rPr lang="en-US" sz="2400" dirty="0" smtClean="0"/>
              <a:t> collision is similar to that of 20-30% </a:t>
            </a:r>
            <a:r>
              <a:rPr lang="en-US" sz="2400" dirty="0" err="1" smtClean="0"/>
              <a:t>AuAu</a:t>
            </a:r>
            <a:r>
              <a:rPr lang="en-US" sz="2400" dirty="0" smtClean="0"/>
              <a:t> Collisions (</a:t>
            </a:r>
            <a:r>
              <a:rPr lang="en-US" sz="2400" dirty="0" smtClean="0">
                <a:solidFill>
                  <a:srgbClr val="0070C0"/>
                </a:solidFill>
              </a:rPr>
              <a:t>similar </a:t>
            </a:r>
            <a:r>
              <a:rPr lang="en-US" sz="2400" dirty="0" err="1" smtClean="0">
                <a:solidFill>
                  <a:srgbClr val="0070C0"/>
                </a:solidFill>
              </a:rPr>
              <a:t>Ncoll</a:t>
            </a:r>
            <a:r>
              <a:rPr lang="en-US" sz="2400" dirty="0" smtClean="0">
                <a:solidFill>
                  <a:srgbClr val="0070C0"/>
                </a:solidFill>
              </a:rPr>
              <a:t> and </a:t>
            </a:r>
            <a:r>
              <a:rPr lang="en-US" sz="2400" dirty="0" err="1" smtClean="0">
                <a:solidFill>
                  <a:srgbClr val="0070C0"/>
                </a:solidFill>
              </a:rPr>
              <a:t>Npart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The particles production in </a:t>
            </a:r>
            <a:r>
              <a:rPr lang="en-US" sz="2400" dirty="0" err="1" smtClean="0"/>
              <a:t>CuAu</a:t>
            </a:r>
            <a:r>
              <a:rPr lang="en-US" sz="2400" dirty="0" smtClean="0"/>
              <a:t> and </a:t>
            </a:r>
            <a:r>
              <a:rPr lang="en-US" sz="2400" dirty="0" err="1" smtClean="0"/>
              <a:t>AuAu</a:t>
            </a:r>
            <a:r>
              <a:rPr lang="en-US" sz="2400" dirty="0" smtClean="0"/>
              <a:t> is similar at mid-rapidity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59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943726" cy="4114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J/</a:t>
            </a:r>
            <a:r>
              <a:rPr lang="en-US" sz="3600" dirty="0" smtClean="0">
                <a:sym typeface="Symbol"/>
              </a:rPr>
              <a:t> production in </a:t>
            </a:r>
            <a:r>
              <a:rPr lang="en-US" sz="3600" dirty="0" err="1" smtClean="0">
                <a:sym typeface="Symbol"/>
              </a:rPr>
              <a:t>Cu+Au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In </a:t>
            </a:r>
            <a:r>
              <a:rPr lang="en-US" sz="2400" dirty="0"/>
              <a:t>the Au-going </a:t>
            </a:r>
            <a:r>
              <a:rPr lang="en-US" sz="2400" dirty="0" smtClean="0"/>
              <a:t>direction, the J/ψ suppression is comparable with that of </a:t>
            </a:r>
            <a:r>
              <a:rPr lang="en-US" sz="2400" dirty="0" err="1" smtClean="0"/>
              <a:t>AuAu</a:t>
            </a:r>
            <a:r>
              <a:rPr lang="en-US" sz="2400" dirty="0" smtClean="0"/>
              <a:t> and </a:t>
            </a:r>
            <a:r>
              <a:rPr lang="en-US" sz="2400" dirty="0" err="1" smtClean="0"/>
              <a:t>CuCu</a:t>
            </a:r>
            <a:r>
              <a:rPr lang="en-US" sz="2400" dirty="0" smtClean="0"/>
              <a:t> collision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In the Cu-going direction, slightly more suppression is observed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No significant suppression in completely swallowed-Cu (top 5%) events, which is contradicted with core-corona model </a:t>
            </a:r>
            <a:r>
              <a:rPr lang="en-US" sz="2400" dirty="0" smtClean="0"/>
              <a:t>expectation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Currently, a full analysis with FVTX is going  to further investigate the results in Cu-going direction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12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8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FVTX improvement </a:t>
            </a:r>
            <a:r>
              <a:rPr lang="en-US" sz="3600" dirty="0"/>
              <a:t>for J</a:t>
            </a:r>
            <a:r>
              <a:rPr lang="en-US" sz="3600" dirty="0" smtClean="0"/>
              <a:t>/</a:t>
            </a:r>
            <a:r>
              <a:rPr lang="en-US" sz="3600" dirty="0">
                <a:sym typeface="Symbol"/>
              </a:rPr>
              <a:t></a:t>
            </a:r>
            <a:endParaRPr lang="en-US" sz="3600" dirty="0"/>
          </a:p>
        </p:txBody>
      </p:sp>
      <p:pic>
        <p:nvPicPr>
          <p:cNvPr id="4" name="Picture 3" descr="after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80" y="762000"/>
            <a:ext cx="4428010" cy="3182632"/>
          </a:xfrm>
          <a:prstGeom prst="rect">
            <a:avLst/>
          </a:prstGeom>
        </p:spPr>
      </p:pic>
      <p:pic>
        <p:nvPicPr>
          <p:cNvPr id="5" name="Picture 4" descr="after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7" y="762000"/>
            <a:ext cx="4427286" cy="3182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944280"/>
            <a:ext cx="17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Basic </a:t>
            </a:r>
            <a:r>
              <a:rPr lang="en-US" dirty="0" err="1" smtClean="0">
                <a:latin typeface="Chalkboard"/>
              </a:rPr>
              <a:t>muon</a:t>
            </a:r>
            <a:r>
              <a:rPr lang="en-US" dirty="0" smtClean="0">
                <a:latin typeface="Chalkboard"/>
              </a:rPr>
              <a:t> cut</a:t>
            </a:r>
            <a:endParaRPr lang="en-US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180" y="401872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Basic </a:t>
            </a:r>
            <a:r>
              <a:rPr lang="en-US" dirty="0" err="1" smtClean="0">
                <a:latin typeface="Chalkboard"/>
              </a:rPr>
              <a:t>muon</a:t>
            </a:r>
            <a:r>
              <a:rPr lang="en-US" dirty="0" smtClean="0">
                <a:latin typeface="Chalkboard"/>
              </a:rPr>
              <a:t> cut + DCA</a:t>
            </a:r>
            <a:r>
              <a:rPr lang="en-US" baseline="-25000" dirty="0" smtClean="0">
                <a:latin typeface="Chalkboard"/>
              </a:rPr>
              <a:t>R</a:t>
            </a:r>
            <a:r>
              <a:rPr lang="en-US" dirty="0" smtClean="0">
                <a:latin typeface="Chalkboard"/>
              </a:rPr>
              <a:t> &lt; 2cm</a:t>
            </a:r>
            <a:endParaRPr lang="en-US" dirty="0">
              <a:latin typeface="Chalkboar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9165" y="1406962"/>
            <a:ext cx="914112" cy="208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2853" y="4495800"/>
            <a:ext cx="1334248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0214" y="401872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Add DCA</a:t>
            </a:r>
            <a:r>
              <a:rPr lang="en-US" baseline="-25000" dirty="0" smtClean="0">
                <a:latin typeface="Chalkboard"/>
              </a:rPr>
              <a:t>R</a:t>
            </a:r>
            <a:r>
              <a:rPr lang="en-US" dirty="0" smtClean="0">
                <a:latin typeface="Chalkboard"/>
              </a:rPr>
              <a:t> &lt; 2cm</a:t>
            </a:r>
            <a:endParaRPr lang="en-US" dirty="0">
              <a:latin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6721" y="1066800"/>
            <a:ext cx="315056" cy="2784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77886" y="4495800"/>
            <a:ext cx="20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Cu-Au run sample</a:t>
            </a:r>
            <a:endParaRPr lang="en-US" dirty="0">
              <a:latin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382989" y="15606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halkboard"/>
              </a:rPr>
              <a:t>A. U.</a:t>
            </a:r>
            <a:endParaRPr lang="en-US" sz="1400" dirty="0">
              <a:latin typeface="Chalkboard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0722" y="4842808"/>
            <a:ext cx="8197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The </a:t>
            </a:r>
            <a:r>
              <a:rPr lang="en-US" sz="2400" dirty="0" smtClean="0">
                <a:sym typeface="Symbol"/>
              </a:rPr>
              <a:t>s</a:t>
            </a:r>
            <a:r>
              <a:rPr lang="en-US" sz="2400" dirty="0" smtClean="0"/>
              <a:t>ignal </a:t>
            </a:r>
            <a:r>
              <a:rPr lang="en-US" sz="2400" dirty="0"/>
              <a:t>to background ratio i</a:t>
            </a:r>
            <a:r>
              <a:rPr lang="en-US" sz="2400" dirty="0" smtClean="0"/>
              <a:t>s improved by FVTX cut for primary </a:t>
            </a:r>
            <a:r>
              <a:rPr lang="en-US" sz="2400" dirty="0" err="1" smtClean="0"/>
              <a:t>muon</a:t>
            </a:r>
            <a:r>
              <a:rPr lang="en-US" sz="2400" dirty="0" smtClean="0"/>
              <a:t> trackers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The v</a:t>
            </a:r>
            <a:r>
              <a:rPr lang="en-US" sz="2400" baseline="-25000" dirty="0"/>
              <a:t>2</a:t>
            </a:r>
            <a:r>
              <a:rPr lang="en-US" sz="2400" dirty="0"/>
              <a:t> of J/</a:t>
            </a:r>
            <a:r>
              <a:rPr lang="en-US" sz="2400" dirty="0">
                <a:sym typeface="Symbol"/>
              </a:rPr>
              <a:t> and open charm will be measured at both forward and backward </a:t>
            </a:r>
            <a:r>
              <a:rPr lang="en-US" sz="2400" dirty="0" smtClean="0">
                <a:sym typeface="Symbol"/>
              </a:rPr>
              <a:t>rapidity by FVTX, </a:t>
            </a:r>
            <a:r>
              <a:rPr lang="en-US" sz="2400" dirty="0">
                <a:sym typeface="Symbol"/>
              </a:rPr>
              <a:t>which will shed the light </a:t>
            </a:r>
            <a:r>
              <a:rPr lang="en-US" sz="2400" dirty="0" smtClean="0">
                <a:sym typeface="Symbol"/>
              </a:rPr>
              <a:t>on </a:t>
            </a:r>
            <a:r>
              <a:rPr lang="en-US" sz="2400" dirty="0">
                <a:sym typeface="Symbol"/>
              </a:rPr>
              <a:t>the </a:t>
            </a:r>
            <a:r>
              <a:rPr lang="en-US" sz="2400" dirty="0" smtClean="0">
                <a:sym typeface="Symbol"/>
              </a:rPr>
              <a:t>charm </a:t>
            </a:r>
            <a:r>
              <a:rPr lang="en-US" sz="2400" dirty="0">
                <a:sym typeface="Symbol"/>
              </a:rPr>
              <a:t>production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762000"/>
            <a:ext cx="10106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04523" y="762000"/>
            <a:ext cx="10106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876300"/>
            <a:ext cx="1188424" cy="73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48600" y="838200"/>
            <a:ext cx="1188424" cy="73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05200" y="1028700"/>
            <a:ext cx="1188424" cy="73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" y="1101263"/>
            <a:ext cx="310896" cy="2784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792" y="1078992"/>
            <a:ext cx="0" cy="1176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16352" y="1078992"/>
            <a:ext cx="12161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94448" y="1078992"/>
            <a:ext cx="1216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604504" y="1066800"/>
            <a:ext cx="0" cy="1176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-62514" y="1735937"/>
            <a:ext cx="579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</a:rPr>
              <a:t>A. U.</a:t>
            </a:r>
            <a:endParaRPr lang="en-US" sz="14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06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383268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the central UU collision, strong mass ordering is observed for the v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protons</a:t>
            </a:r>
          </a:p>
          <a:p>
            <a:endParaRPr lang="en-US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With the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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measured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by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Au-going spectator, a positive v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is observed for the charged hadrons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as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&gt; 1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GeV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sign of v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is different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AMPT calculation but </a:t>
            </a:r>
            <a:r>
              <a:rPr lang="en-US" dirty="0">
                <a:latin typeface="Arial" pitchFamily="34" charset="0"/>
                <a:cs typeface="Arial" pitchFamily="34" charset="0"/>
              </a:rPr>
              <a:t>consistent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other hydro </a:t>
            </a:r>
            <a:r>
              <a:rPr lang="en-US" dirty="0">
                <a:latin typeface="Arial" pitchFamily="34" charset="0"/>
                <a:cs typeface="Arial" pitchFamily="34" charset="0"/>
              </a:rPr>
              <a:t>calculations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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plane </a:t>
            </a:r>
            <a:r>
              <a:rPr lang="en-US" dirty="0">
                <a:latin typeface="Arial" pitchFamily="34" charset="0"/>
                <a:cs typeface="Arial" pitchFamily="34" charset="0"/>
              </a:rPr>
              <a:t>correlation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between BBC and SMD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indicates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a larger v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in the Au-going direction. And the raw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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plane is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weakly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correlated with 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and 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plane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The pion and proton production at mid-rapidity in Cu Au is similar to that of 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AuAu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collision. But an asymmetric J/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 suppression is observed at forward/backward rapidity in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CuAu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. On the Cu-going side, the suppression is little bit stronger than that on the Au-going side</a:t>
            </a:r>
            <a:endParaRPr lang="en-US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8510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and Motivation</a:t>
            </a:r>
          </a:p>
          <a:p>
            <a:r>
              <a:rPr lang="en-US" dirty="0" smtClean="0"/>
              <a:t>Energy density and elliptic flow in UU</a:t>
            </a:r>
          </a:p>
          <a:p>
            <a:r>
              <a:rPr lang="en-US" dirty="0" smtClean="0"/>
              <a:t>Anisotropic flow(v</a:t>
            </a:r>
            <a:r>
              <a:rPr lang="en-US" baseline="-25000" dirty="0" smtClean="0"/>
              <a:t>1</a:t>
            </a:r>
            <a:r>
              <a:rPr lang="en-US" dirty="0" smtClean="0"/>
              <a:t>,v</a:t>
            </a:r>
            <a:r>
              <a:rPr lang="en-US" baseline="-25000" dirty="0" smtClean="0"/>
              <a:t>2</a:t>
            </a:r>
            <a:r>
              <a:rPr lang="en-US" dirty="0" smtClean="0"/>
              <a:t>) in </a:t>
            </a:r>
            <a:r>
              <a:rPr lang="en-US" dirty="0" err="1" smtClean="0"/>
              <a:t>CuAu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Particle production </a:t>
            </a:r>
            <a:r>
              <a:rPr lang="en-US" dirty="0" smtClean="0"/>
              <a:t>in </a:t>
            </a:r>
            <a:r>
              <a:rPr lang="en-US" dirty="0" err="1" smtClean="0"/>
              <a:t>CuAu</a:t>
            </a:r>
            <a:r>
              <a:rPr lang="en-US" dirty="0" smtClean="0"/>
              <a:t> collisions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Elliptic Flow in UU</a:t>
            </a:r>
            <a:br>
              <a:rPr lang="en-US" sz="3200" b="1" dirty="0" smtClean="0"/>
            </a:br>
            <a:r>
              <a:rPr lang="en-US" sz="3200" b="1" dirty="0" smtClean="0"/>
              <a:t>The geometry and density effect</a:t>
            </a:r>
            <a:endParaRPr lang="en-US" sz="3200" b="1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1D7F66F-A767-4410-A4AC-3B0BBEC7EA65}" type="datetime1">
              <a:rPr lang="en-US" smtClean="0"/>
              <a:pPr>
                <a:defRPr/>
              </a:pPr>
              <a:t>6/10/2013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Shengli Huang for PHENIX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851B0A6-48AF-47EF-815E-CB3097773E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2975" y="4438898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41492" y="4438898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522514" y="2048494"/>
            <a:ext cx="1277587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1243939" y="2048495"/>
            <a:ext cx="1277587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990600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 + U 193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119" y="311331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Body-body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927" y="5175064"/>
            <a:ext cx="888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Tip-tip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95784"/>
            <a:ext cx="5322124" cy="36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81401" y="45749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geometry is significantly different for body-body and tip-tip collisions</a:t>
            </a:r>
          </a:p>
          <a:p>
            <a:pPr marL="457200" indent="-457200"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Theory predicts that maximum medium density from tip-tip is around 60% higher than that of central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AuAu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975" y="5830669"/>
            <a:ext cx="323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U</a:t>
            </a:r>
            <a:r>
              <a:rPr lang="de-DE" dirty="0"/>
              <a:t>. Heinz and A. Kuhlman, </a:t>
            </a:r>
          </a:p>
          <a:p>
            <a:r>
              <a:rPr lang="en-US" dirty="0"/>
              <a:t>PRL </a:t>
            </a:r>
            <a:r>
              <a:rPr lang="en-US" b="1" dirty="0"/>
              <a:t>94, 132301 (2005)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42638"/>
          </a:xfrm>
        </p:spPr>
        <p:txBody>
          <a:bodyPr>
            <a:normAutofit fontScale="90000"/>
          </a:bodyPr>
          <a:lstStyle/>
          <a:p>
            <a:r>
              <a:rPr lang="en-US" sz="2900" b="1" dirty="0"/>
              <a:t>Flow in </a:t>
            </a:r>
            <a:r>
              <a:rPr lang="en-US" sz="2900" b="1" dirty="0" smtClean="0"/>
              <a:t>Cu + Au</a:t>
            </a: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/>
              <a:t>Initial geometry and its fluctuation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8" y="1295400"/>
            <a:ext cx="357351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28" y="4800600"/>
            <a:ext cx="8551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An asymmetric initial geometry has been produced in Cu + Au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Odd order collective flow such as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come not only from fluctuation as they do in </a:t>
            </a:r>
            <a:r>
              <a:rPr lang="en-US" sz="2400" dirty="0" err="1" smtClean="0"/>
              <a:t>Au+Au</a:t>
            </a:r>
            <a:r>
              <a:rPr lang="en-US" sz="2400" dirty="0" smtClean="0"/>
              <a:t>, but also from original  geometry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00" y="918838"/>
            <a:ext cx="4996300" cy="369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9950" y="4431268"/>
            <a:ext cx="390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hlinkClick r:id="rId4"/>
              </a:rPr>
              <a:t>Piotr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Bozek</a:t>
            </a:r>
            <a:r>
              <a:rPr lang="en-US" b="1" dirty="0" smtClean="0"/>
              <a:t> Phys. </a:t>
            </a:r>
            <a:r>
              <a:rPr lang="en-US" b="1" dirty="0" err="1" smtClean="0"/>
              <a:t>Lett</a:t>
            </a:r>
            <a:r>
              <a:rPr lang="en-US" b="1" dirty="0" smtClean="0"/>
              <a:t>. B717 (2012) 287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7B48-3061-42E0-8A75-5A63F90A60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573" y="4953000"/>
            <a:ext cx="8745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/>
              <a:t>At middle rapidity, the spectra ratio of </a:t>
            </a:r>
            <a:r>
              <a:rPr lang="en-US" sz="2000" b="1" dirty="0" err="1" smtClean="0"/>
              <a:t>AuAu</a:t>
            </a:r>
            <a:r>
              <a:rPr lang="en-US" sz="2000" b="1" dirty="0" smtClean="0"/>
              <a:t>(60-92%)/</a:t>
            </a:r>
            <a:r>
              <a:rPr lang="en-US" sz="2000" b="1" dirty="0" err="1" smtClean="0"/>
              <a:t>dAu</a:t>
            </a:r>
            <a:r>
              <a:rPr lang="en-US" sz="2000" b="1" dirty="0" smtClean="0"/>
              <a:t>(0-20%) has no species dependence. </a:t>
            </a:r>
            <a:r>
              <a:rPr lang="en-US" sz="2000" b="1" dirty="0"/>
              <a:t>T</a:t>
            </a:r>
            <a:r>
              <a:rPr lang="en-US" sz="2000" b="1" dirty="0" smtClean="0"/>
              <a:t>he J/</a:t>
            </a:r>
            <a:r>
              <a:rPr lang="en-US" sz="2000" b="1" dirty="0" smtClean="0">
                <a:sym typeface="Symbol"/>
              </a:rPr>
              <a:t> production is asymmetric at forward/backward rapidity</a:t>
            </a:r>
            <a:endParaRPr lang="en-US" sz="20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/>
              <a:t>Measurement of  the identified particle production in </a:t>
            </a:r>
            <a:r>
              <a:rPr lang="en-US" sz="2000" b="1" dirty="0" err="1" smtClean="0"/>
              <a:t>CuAu</a:t>
            </a:r>
            <a:r>
              <a:rPr lang="en-US" sz="2000" b="1" dirty="0" smtClean="0"/>
              <a:t> will help us to </a:t>
            </a:r>
            <a:r>
              <a:rPr lang="en-US" sz="2000" b="1" dirty="0"/>
              <a:t>further </a:t>
            </a:r>
            <a:r>
              <a:rPr lang="en-US" sz="2000" b="1" dirty="0" smtClean="0"/>
              <a:t> study the initial state and final state effect, which play different roles in particle production in </a:t>
            </a:r>
            <a:r>
              <a:rPr lang="en-US" sz="2000" b="1" dirty="0" err="1" smtClean="0"/>
              <a:t>dAu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AuAu</a:t>
            </a:r>
            <a:r>
              <a:rPr lang="en-US" sz="2000" b="1" dirty="0" smtClean="0"/>
              <a:t> collisions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838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599" y="3849469"/>
            <a:ext cx="333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PHENIX: </a:t>
            </a:r>
            <a:r>
              <a:rPr lang="en-US" dirty="0" smtClean="0">
                <a:hlinkClick r:id="rId3"/>
              </a:rPr>
              <a:t>arXiv:1304.3410</a:t>
            </a:r>
            <a:endParaRPr lang="en-US" dirty="0" smtClean="0"/>
          </a:p>
          <a:p>
            <a:r>
              <a:rPr lang="en-US" dirty="0" smtClean="0"/>
              <a:t>PHENIX: </a:t>
            </a:r>
            <a:r>
              <a:rPr lang="en-US" dirty="0" smtClean="0">
                <a:hlinkClick r:id="rId4"/>
              </a:rPr>
              <a:t>PRL(107</a:t>
            </a:r>
            <a:r>
              <a:rPr lang="en-US" dirty="0">
                <a:hlinkClick r:id="rId4"/>
              </a:rPr>
              <a:t>)</a:t>
            </a:r>
            <a:r>
              <a:rPr lang="en-US" dirty="0" smtClean="0">
                <a:hlinkClick r:id="rId4"/>
              </a:rPr>
              <a:t> 142301 (2011)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33400"/>
            <a:ext cx="4076700" cy="449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ym typeface="Symbol"/>
              </a:rPr>
              <a:t>Particle production</a:t>
            </a:r>
            <a:r>
              <a:rPr lang="en-US" sz="3200" b="1" smtClean="0"/>
              <a:t> dAu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8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PHENIX in Run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Screen shot 2012-10-15 at 11.23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3567"/>
            <a:ext cx="5108513" cy="316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7620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1.2B and 7.6B MB events are recorded in |</a:t>
            </a:r>
            <a:r>
              <a:rPr lang="en-US" sz="2400" dirty="0" err="1" smtClean="0"/>
              <a:t>bbcz</a:t>
            </a:r>
            <a:r>
              <a:rPr lang="en-US" sz="2400" dirty="0" smtClean="0"/>
              <a:t>| &lt;30cm for UU and </a:t>
            </a:r>
            <a:r>
              <a:rPr lang="en-US" sz="2400" dirty="0" err="1" smtClean="0"/>
              <a:t>CuAu</a:t>
            </a:r>
            <a:r>
              <a:rPr lang="en-US" sz="2400" dirty="0" smtClean="0"/>
              <a:t> collisions respectively.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The key FVTX upgrade performs well in its first heavy ion run such as </a:t>
            </a:r>
            <a:r>
              <a:rPr lang="en-US" sz="2400" dirty="0" err="1" smtClean="0"/>
              <a:t>CuAu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FVTX 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Separate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from C/B decay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Enhance S/B for J/</a:t>
            </a:r>
            <a:r>
              <a:rPr lang="en-US" sz="2400" dirty="0" smtClean="0">
                <a:sym typeface="Symbol"/>
              </a:rPr>
              <a:t> </a:t>
            </a:r>
            <a:r>
              <a:rPr lang="en-US" sz="2400" dirty="0" err="1" smtClean="0">
                <a:sym typeface="Symbol"/>
              </a:rPr>
              <a:t>and</a:t>
            </a:r>
            <a:r>
              <a:rPr lang="en-US" sz="2400" dirty="0" err="1" smtClean="0">
                <a:latin typeface="Chalkboard"/>
              </a:rPr>
              <a:t>ψ</a:t>
            </a:r>
            <a:r>
              <a:rPr lang="en-US" sz="2400" dirty="0">
                <a:latin typeface="Chalkboard"/>
              </a:rPr>
              <a:t>’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Event </a:t>
            </a:r>
            <a:r>
              <a:rPr lang="en-US" sz="2400" dirty="0"/>
              <a:t>plane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2428" y="4009781"/>
            <a:ext cx="4003372" cy="2825335"/>
            <a:chOff x="393413" y="4391672"/>
            <a:chExt cx="4232622" cy="2743260"/>
          </a:xfrm>
        </p:grpSpPr>
        <p:pic>
          <p:nvPicPr>
            <p:cNvPr id="13" name="Picture 12" descr="20111115-_DSC243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226" y="4700166"/>
              <a:ext cx="3287071" cy="21777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02539" y="6776330"/>
              <a:ext cx="731733" cy="35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Chalkboard"/>
                </a:rPr>
                <a:t>VTX</a:t>
              </a:r>
              <a:endParaRPr lang="en-US" b="1" i="1" dirty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5021" y="4391672"/>
              <a:ext cx="946863" cy="35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Chalkboard"/>
                </a:rPr>
                <a:t>VTX</a:t>
              </a:r>
              <a:endParaRPr lang="en-US" b="1" i="1" dirty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413" y="5718121"/>
              <a:ext cx="4232622" cy="148893"/>
            </a:xfrm>
            <a:prstGeom prst="rect">
              <a:avLst/>
            </a:prstGeom>
            <a:gradFill flip="none" rotWithShape="1">
              <a:gsLst>
                <a:gs pos="92000">
                  <a:schemeClr val="tx1">
                    <a:lumMod val="85000"/>
                    <a:lumOff val="15000"/>
                    <a:alpha val="66000"/>
                  </a:schemeClr>
                </a:gs>
                <a:gs pos="9000">
                  <a:srgbClr val="FFFF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4724400"/>
            <a:ext cx="95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Chalkboard"/>
              </a:rPr>
              <a:t>FVTX (S)</a:t>
            </a:r>
            <a:endParaRPr lang="en-US" b="1" i="1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3553" y="4648200"/>
            <a:ext cx="77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Chalkboard"/>
              </a:rPr>
              <a:t>FVTX (N)</a:t>
            </a:r>
            <a:endParaRPr lang="en-US" b="1" i="1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398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55405" y="4572000"/>
            <a:ext cx="4888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The top 1% central UU  is only 20% higher that of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AuAu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NBD(negative binominal distribution) fold only with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Npart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can reproduce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BBC charge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distribution well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62797" y="609600"/>
            <a:ext cx="4239839" cy="3962400"/>
            <a:chOff x="4562797" y="914400"/>
            <a:chExt cx="4239839" cy="3962400"/>
          </a:xfrm>
        </p:grpSpPr>
        <p:pic>
          <p:nvPicPr>
            <p:cNvPr id="18" name="Picture 17" descr="fig_run12_uu_bbc_mu44_k1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2797" y="914400"/>
              <a:ext cx="4239839" cy="3962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" name="Straight Connector 2"/>
            <p:cNvCxnSpPr/>
            <p:nvPr/>
          </p:nvCxnSpPr>
          <p:spPr>
            <a:xfrm>
              <a:off x="5410200" y="1371600"/>
              <a:ext cx="457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867400" y="1143000"/>
              <a:ext cx="21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Glauber+NBD</a:t>
              </a:r>
              <a:r>
                <a:rPr lang="en-US" b="1" dirty="0" smtClean="0">
                  <a:solidFill>
                    <a:srgbClr val="FF0000"/>
                  </a:solidFill>
                </a:rPr>
                <a:t> fitting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4600" y="28956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2085" y="2754868"/>
              <a:ext cx="2422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BBC charge distribution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533400"/>
            <a:ext cx="4894421" cy="3810000"/>
            <a:chOff x="272534" y="762000"/>
            <a:chExt cx="4894421" cy="3810000"/>
          </a:xfrm>
        </p:grpSpPr>
        <p:grpSp>
          <p:nvGrpSpPr>
            <p:cNvPr id="6" name="Group 5"/>
            <p:cNvGrpSpPr/>
            <p:nvPr/>
          </p:nvGrpSpPr>
          <p:grpSpPr>
            <a:xfrm>
              <a:off x="403074" y="762000"/>
              <a:ext cx="3851642" cy="3505200"/>
              <a:chOff x="8272" y="415839"/>
              <a:chExt cx="3962400" cy="3548063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2" y="415839"/>
                <a:ext cx="3962400" cy="3548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7" descr="C:\Users\shengli\Desktop\phenix_50_72dpi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838451"/>
                <a:ext cx="1161143" cy="38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388959" y="3219451"/>
                <a:ext cx="1260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preliminary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81200" y="39624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part</a:t>
              </a:r>
              <a:endParaRPr lang="en-US" baseline="-25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42019" y="3962400"/>
              <a:ext cx="31269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0851" y="914400"/>
              <a:ext cx="312697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416183" y="2142351"/>
              <a:ext cx="1746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 (</a:t>
              </a:r>
              <a:r>
                <a:rPr lang="en-US" dirty="0" err="1" smtClean="0">
                  <a:sym typeface="Symbol"/>
                </a:rPr>
                <a:t>GeV</a:t>
              </a:r>
              <a:r>
                <a:rPr lang="en-US" dirty="0" smtClean="0">
                  <a:sym typeface="Symbol"/>
                </a:rPr>
                <a:t>/fm</a:t>
              </a:r>
              <a:r>
                <a:rPr lang="en-US" baseline="30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/c)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1295400"/>
              <a:ext cx="440767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4003" y="914400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0-1% UU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0734" y="2971800"/>
              <a:ext cx="1524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flipV="1">
              <a:off x="4674512" y="3201555"/>
              <a:ext cx="492443" cy="10252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000" b="1" dirty="0" smtClean="0"/>
                <a:t>ratio</a:t>
              </a:r>
              <a:endParaRPr lang="en-US" sz="20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4614208"/>
            <a:ext cx="4006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/>
              </a:rPr>
              <a:t>60% higher </a:t>
            </a:r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/>
              </a:rPr>
              <a:t>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/>
              </a:rPr>
              <a:t>from theory prediction for TT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tail is expected due to extra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Ncoll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02" y="6243935"/>
            <a:ext cx="9545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Event-by-event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flow is required for the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TT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BB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separation</a:t>
            </a:r>
            <a:endParaRPr lang="en-US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33800" y="4876800"/>
            <a:ext cx="39279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810000" y="5638800"/>
            <a:ext cx="39279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" y="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sym typeface="Symbol"/>
              </a:rPr>
              <a:t>Energy density and Multiplicity in UU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EE99-88BE-42D0-B578-E6F44134FAE1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646201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The v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of charged hadron in UU collisions are higher than that of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AuAu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in different centrality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Strong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mass ordering for  &amp; p v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in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central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U + U collision at 193 </a:t>
            </a:r>
            <a:r>
              <a:rPr lang="en-US" dirty="0" err="1">
                <a:latin typeface="Arial" pitchFamily="34" charset="0"/>
                <a:cs typeface="Arial" pitchFamily="34" charset="0"/>
                <a:sym typeface="Symbol"/>
              </a:rPr>
              <a:t>GeV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are observed even though the increase in  is relatively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small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021" y="4893518"/>
            <a:ext cx="265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C. </a:t>
            </a:r>
            <a:r>
              <a:rPr lang="en-US" sz="1600" b="1" i="1" dirty="0" err="1" smtClean="0"/>
              <a:t>Shen</a:t>
            </a:r>
            <a:r>
              <a:rPr lang="en-US" sz="1600" b="1" i="1" dirty="0" smtClean="0"/>
              <a:t>, U. Heinz et al </a:t>
            </a:r>
          </a:p>
          <a:p>
            <a:r>
              <a:rPr lang="en-US" sz="1600" b="1" i="1" dirty="0" err="1" smtClean="0"/>
              <a:t>Phys.Rev</a:t>
            </a:r>
            <a:r>
              <a:rPr lang="en-US" sz="1600" b="1" i="1" dirty="0"/>
              <a:t>. C84, 044903 (2011)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105400" cy="343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580843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76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sym typeface="Symbol"/>
              </a:rPr>
              <a:t>Elliptic Flow in U + U collision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867400" y="4281531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Radial flow or geometry?</a:t>
            </a:r>
          </a:p>
        </p:txBody>
      </p:sp>
    </p:spTree>
    <p:extLst>
      <p:ext uri="{BB962C8B-B14F-4D97-AF65-F5344CB8AC3E}">
        <p14:creationId xmlns:p14="http://schemas.microsoft.com/office/powerpoint/2010/main" val="306129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direct flow measurement in </a:t>
            </a:r>
            <a:r>
              <a:rPr lang="en-US" dirty="0" err="1" smtClean="0"/>
              <a:t>CuAu</a:t>
            </a:r>
            <a:endParaRPr lang="en-US" dirty="0"/>
          </a:p>
        </p:txBody>
      </p:sp>
      <p:pic>
        <p:nvPicPr>
          <p:cNvPr id="2051" name="Picture 3" descr="C:\Users\shengli\Documents\CuAu\08032012\cuau_flow_am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7" y="762000"/>
            <a:ext cx="447924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76" y="4495800"/>
            <a:ext cx="888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ym typeface="Symbol" pitchFamily="18" charset="2"/>
              </a:rPr>
              <a:t>An asymmetric azimuthal distribution with respect to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</a:t>
            </a:r>
            <a:r>
              <a:rPr lang="en-US" sz="24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plane from Au-going spectators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ym typeface="Symbol" pitchFamily="18" charset="2"/>
              </a:rPr>
              <a:t>Both data and AMPT show sizeable v</a:t>
            </a:r>
            <a:r>
              <a:rPr lang="en-US" sz="2400" baseline="-25000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 but with opposite  signs at </a:t>
            </a:r>
            <a:r>
              <a:rPr lang="en-US" sz="2400" dirty="0" err="1" smtClean="0">
                <a:sym typeface="Symbol" pitchFamily="18" charset="2"/>
              </a:rPr>
              <a:t>p</a:t>
            </a:r>
            <a:r>
              <a:rPr lang="en-US" sz="2400" baseline="-25000" dirty="0" err="1" smtClean="0">
                <a:sym typeface="Symbol" pitchFamily="18" charset="2"/>
              </a:rPr>
              <a:t>T</a:t>
            </a:r>
            <a:r>
              <a:rPr lang="en-US" sz="2400" dirty="0" smtClean="0">
                <a:sym typeface="Symbol" pitchFamily="18" charset="2"/>
              </a:rPr>
              <a:t>&gt;1 </a:t>
            </a:r>
            <a:r>
              <a:rPr lang="en-US" sz="2400" dirty="0" err="1" smtClean="0">
                <a:sym typeface="Symbol" pitchFamily="18" charset="2"/>
              </a:rPr>
              <a:t>GeV</a:t>
            </a:r>
            <a:r>
              <a:rPr lang="en-US" sz="2400" dirty="0" smtClean="0">
                <a:sym typeface="Symbol" pitchFamily="18" charset="2"/>
              </a:rPr>
              <a:t>/c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ym typeface="Symbol" pitchFamily="18" charset="2"/>
              </a:rPr>
              <a:t>3 </a:t>
            </a:r>
            <a:r>
              <a:rPr lang="en-US" sz="2400" dirty="0" err="1" smtClean="0">
                <a:sym typeface="Symbol" pitchFamily="18" charset="2"/>
              </a:rPr>
              <a:t>mb</a:t>
            </a:r>
            <a:r>
              <a:rPr lang="en-US" sz="2400" dirty="0" smtClean="0">
                <a:sym typeface="Symbol" pitchFamily="18" charset="2"/>
              </a:rPr>
              <a:t> string melting cross section is not enough to reproduce the measured v</a:t>
            </a:r>
            <a:r>
              <a:rPr lang="en-US" sz="2400" baseline="-25000" dirty="0" smtClean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7B48-3061-42E0-8A75-5A63F90A6029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6693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84412" y="4024579"/>
            <a:ext cx="2375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AMPT (v1.21) </a:t>
            </a:r>
            <a:r>
              <a:rPr lang="en-US" b="1" dirty="0" smtClean="0">
                <a:sym typeface="Symbol" pitchFamily="18" charset="2"/>
              </a:rPr>
              <a:t> = 3 </a:t>
            </a:r>
            <a:r>
              <a:rPr lang="en-US" b="1" dirty="0" err="1" smtClean="0">
                <a:sym typeface="Symbol" pitchFamily="18" charset="2"/>
              </a:rPr>
              <a:t>mb</a:t>
            </a:r>
            <a:endParaRPr lang="en-US" b="1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48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8617</TotalTime>
  <Words>1086</Words>
  <Application>Microsoft Office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Update of U+U and Cu+Au results from PHENIX</vt:lpstr>
      <vt:lpstr>Outline</vt:lpstr>
      <vt:lpstr>Elliptic Flow in UU The geometry and density effect</vt:lpstr>
      <vt:lpstr>Flow in Cu + Au Initial geometry and its fluctuation</vt:lpstr>
      <vt:lpstr>PowerPoint Presentation</vt:lpstr>
      <vt:lpstr>PHENIX in Run 2012</vt:lpstr>
      <vt:lpstr>PowerPoint Presentation</vt:lpstr>
      <vt:lpstr>PowerPoint Presentation</vt:lpstr>
      <vt:lpstr>The direct flow measurement in CuAu</vt:lpstr>
      <vt:lpstr>PowerPoint Presentation</vt:lpstr>
      <vt:lpstr> Event plane correlation in Cu+Au Collision</vt:lpstr>
      <vt:lpstr>PowerPoint Presentation</vt:lpstr>
      <vt:lpstr>Identified particle(/p) production in CuAu</vt:lpstr>
      <vt:lpstr>PowerPoint Presentation</vt:lpstr>
      <vt:lpstr>FVTX improvement for J/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U+U and Cu+Au Collisions</dc:title>
  <dc:creator>shengli</dc:creator>
  <cp:lastModifiedBy>shengli</cp:lastModifiedBy>
  <cp:revision>98</cp:revision>
  <dcterms:created xsi:type="dcterms:W3CDTF">2013-06-03T19:45:50Z</dcterms:created>
  <dcterms:modified xsi:type="dcterms:W3CDTF">2013-06-10T20:46:48Z</dcterms:modified>
</cp:coreProperties>
</file>