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26"/>
  </p:notesMasterIdLst>
  <p:handoutMasterIdLst>
    <p:handoutMasterId r:id="rId27"/>
  </p:handoutMasterIdLst>
  <p:sldIdLst>
    <p:sldId id="293" r:id="rId2"/>
    <p:sldId id="429" r:id="rId3"/>
    <p:sldId id="375" r:id="rId4"/>
    <p:sldId id="387" r:id="rId5"/>
    <p:sldId id="393" r:id="rId6"/>
    <p:sldId id="368" r:id="rId7"/>
    <p:sldId id="465" r:id="rId8"/>
    <p:sldId id="458" r:id="rId9"/>
    <p:sldId id="434" r:id="rId10"/>
    <p:sldId id="466" r:id="rId11"/>
    <p:sldId id="448" r:id="rId12"/>
    <p:sldId id="391" r:id="rId13"/>
    <p:sldId id="400" r:id="rId14"/>
    <p:sldId id="395" r:id="rId15"/>
    <p:sldId id="449" r:id="rId16"/>
    <p:sldId id="468" r:id="rId17"/>
    <p:sldId id="461" r:id="rId18"/>
    <p:sldId id="407" r:id="rId19"/>
    <p:sldId id="408" r:id="rId20"/>
    <p:sldId id="464" r:id="rId21"/>
    <p:sldId id="467" r:id="rId22"/>
    <p:sldId id="379" r:id="rId23"/>
    <p:sldId id="438" r:id="rId24"/>
    <p:sldId id="469" r:id="rId25"/>
  </p:sldIdLst>
  <p:sldSz cx="9144000" cy="6858000" type="screen4x3"/>
  <p:notesSz cx="6858000" cy="92964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00FF"/>
    <a:srgbClr val="FF33CC"/>
    <a:srgbClr val="0000CC"/>
    <a:srgbClr val="0EAE02"/>
    <a:srgbClr val="9933FF"/>
    <a:srgbClr val="FF00FF"/>
    <a:srgbClr val="FF0000"/>
    <a:srgbClr val="C5ECED"/>
    <a:srgbClr val="0099FF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8" autoAdjust="0"/>
    <p:restoredTop sz="99089" autoAdjust="0"/>
  </p:normalViewPr>
  <p:slideViewPr>
    <p:cSldViewPr>
      <p:cViewPr>
        <p:scale>
          <a:sx n="66" d="100"/>
          <a:sy n="66" d="100"/>
        </p:scale>
        <p:origin x="-136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866" y="-78"/>
      </p:cViewPr>
      <p:guideLst>
        <p:guide orient="horz" pos="292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1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D9D1718-76BD-462F-BDB9-278CA9AF58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4303DFC-812C-4B89-8EE9-0BCA41A8B6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CA6D7-CEF2-45C1-8EB1-8809F8E8C8FD}" type="slidenum">
              <a:rPr lang="en-US" altLang="zh-CN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67A10-E126-4BB4-B96E-6958505E9021}" type="slidenum">
              <a:rPr lang="en-US"/>
              <a:pPr/>
              <a:t>2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B00CF-C4AF-524F-B506-749901BF2EF3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4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Rim in Thick</a:t>
            </a:r>
            <a:r>
              <a:rPr lang="en-US" altLang="zh-CN" baseline="0" dirty="0" smtClean="0"/>
              <a:t> GEM prevents sparking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82C1-E926-484D-9CCE-49D24A37D92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Line 25"/>
          <p:cNvSpPr>
            <a:spLocks noChangeShapeType="1"/>
          </p:cNvSpPr>
          <p:nvPr userDrawn="1"/>
        </p:nvSpPr>
        <p:spPr bwMode="auto">
          <a:xfrm>
            <a:off x="1055688" y="836613"/>
            <a:ext cx="7620000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2" name="Rectangle 32"/>
          <p:cNvSpPr>
            <a:spLocks noChangeArrowheads="1"/>
          </p:cNvSpPr>
          <p:nvPr userDrawn="1"/>
        </p:nvSpPr>
        <p:spPr bwMode="auto">
          <a:xfrm>
            <a:off x="8458200" y="6496050"/>
            <a:ext cx="5746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fld id="{62FDC060-41D7-48B4-882B-B013999B69F9}" type="slidenum">
              <a:rPr lang="en-US" altLang="zh-CN" sz="1500" b="1"/>
              <a:pPr algn="l">
                <a:defRPr/>
              </a:pPr>
              <a:t>‹#›</a:t>
            </a:fld>
            <a:endParaRPr lang="en-US" altLang="zh-CN" sz="1500" b="1"/>
          </a:p>
        </p:txBody>
      </p:sp>
      <p:sp>
        <p:nvSpPr>
          <p:cNvPr id="10274" name="Line 34"/>
          <p:cNvSpPr>
            <a:spLocks noChangeShapeType="1"/>
          </p:cNvSpPr>
          <p:nvPr userDrawn="1"/>
        </p:nvSpPr>
        <p:spPr bwMode="auto">
          <a:xfrm>
            <a:off x="230188" y="6453188"/>
            <a:ext cx="8553450" cy="25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269" name="Picture 5" descr="StarIcon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925" y="125413"/>
            <a:ext cx="990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0" descr="ppt_BG_Title_BNL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1403648" y="1484784"/>
            <a:ext cx="6119813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Zhangbu Xu (BNL)</a:t>
            </a:r>
            <a:br>
              <a:rPr lang="en-US" altLang="zh-CN" sz="2800" dirty="0" smtClean="0"/>
            </a:br>
            <a:endParaRPr lang="en-US" altLang="zh-CN" sz="2800" baseline="30000" dirty="0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 flipV="1">
            <a:off x="683568" y="1340768"/>
            <a:ext cx="7893050" cy="0"/>
          </a:xfrm>
          <a:prstGeom prst="line">
            <a:avLst/>
          </a:prstGeom>
          <a:noFill/>
          <a:ln w="444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4" name="Group 28"/>
          <p:cNvGrpSpPr>
            <a:grpSpLocks/>
          </p:cNvGrpSpPr>
          <p:nvPr/>
        </p:nvGrpSpPr>
        <p:grpSpPr bwMode="auto">
          <a:xfrm>
            <a:off x="1043233" y="1844824"/>
            <a:ext cx="6100535" cy="4779744"/>
            <a:chOff x="599" y="1805"/>
            <a:chExt cx="3887" cy="2088"/>
          </a:xfrm>
        </p:grpSpPr>
        <p:sp>
          <p:nvSpPr>
            <p:cNvPr id="1036" name="AutoShape 13"/>
            <p:cNvSpPr>
              <a:spLocks noChangeArrowheads="1"/>
            </p:cNvSpPr>
            <p:nvPr/>
          </p:nvSpPr>
          <p:spPr bwMode="auto">
            <a:xfrm>
              <a:off x="599" y="1805"/>
              <a:ext cx="3862" cy="208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488C4">
                    <a:alpha val="0"/>
                  </a:srgb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CN"/>
            </a:p>
          </p:txBody>
        </p:sp>
        <p:sp>
          <p:nvSpPr>
            <p:cNvPr id="1035" name="Text Box 12"/>
            <p:cNvSpPr txBox="1">
              <a:spLocks noChangeArrowheads="1"/>
            </p:cNvSpPr>
            <p:nvPr/>
          </p:nvSpPr>
          <p:spPr bwMode="auto">
            <a:xfrm>
              <a:off x="829" y="1936"/>
              <a:ext cx="3657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buFont typeface="Wingdings" pitchFamily="2" charset="2"/>
                <a:buChar char="l"/>
              </a:pPr>
              <a:r>
                <a:rPr lang="en-US" altLang="zh-CN" sz="2400" dirty="0" smtClean="0"/>
                <a:t>Physics Cases (EIC white paper)</a:t>
              </a:r>
            </a:p>
            <a:p>
              <a:pPr algn="l">
                <a:spcBef>
                  <a:spcPct val="50000"/>
                </a:spcBef>
                <a:buFont typeface="Wingdings" pitchFamily="2" charset="2"/>
                <a:buChar char="l"/>
              </a:pPr>
              <a:r>
                <a:rPr lang="en-US" altLang="zh-CN" sz="2400" dirty="0" smtClean="0"/>
                <a:t>Kinematics and Acceptance</a:t>
              </a:r>
            </a:p>
            <a:p>
              <a:pPr algn="l">
                <a:spcBef>
                  <a:spcPct val="50000"/>
                </a:spcBef>
                <a:buFont typeface="Wingdings" pitchFamily="2" charset="2"/>
                <a:buChar char="l"/>
              </a:pPr>
              <a:r>
                <a:rPr lang="en-US" altLang="zh-CN" sz="2400" dirty="0" smtClean="0"/>
                <a:t>Detector Configuration and Capabilities</a:t>
              </a:r>
            </a:p>
            <a:p>
              <a:pPr lvl="1" algn="l">
                <a:spcBef>
                  <a:spcPct val="50000"/>
                </a:spcBef>
                <a:buFont typeface="Wingdings" pitchFamily="2" charset="2"/>
                <a:buChar char="l"/>
              </a:pPr>
              <a:r>
                <a:rPr lang="en-US" altLang="zh-CN" sz="2400" dirty="0" smtClean="0"/>
                <a:t>Current STAR Configuration</a:t>
              </a:r>
            </a:p>
            <a:p>
              <a:pPr lvl="1" algn="l">
                <a:spcBef>
                  <a:spcPct val="50000"/>
                </a:spcBef>
                <a:buFont typeface="Wingdings" pitchFamily="2" charset="2"/>
                <a:buChar char="l"/>
              </a:pPr>
              <a:r>
                <a:rPr lang="en-US" altLang="zh-CN" sz="2400" dirty="0" smtClean="0"/>
                <a:t>Upgrades</a:t>
              </a:r>
            </a:p>
            <a:p>
              <a:pPr algn="l">
                <a:spcBef>
                  <a:spcPct val="50000"/>
                </a:spcBef>
                <a:buFont typeface="Wingdings" pitchFamily="2" charset="2"/>
                <a:buChar char="l"/>
              </a:pPr>
              <a:r>
                <a:rPr lang="en-US" altLang="zh-CN" sz="2400" dirty="0" smtClean="0">
                  <a:sym typeface="Wingdings" pitchFamily="2" charset="2"/>
                </a:rPr>
                <a:t>R&amp;D Projects</a:t>
              </a:r>
            </a:p>
            <a:p>
              <a:pPr algn="l">
                <a:spcBef>
                  <a:spcPct val="50000"/>
                </a:spcBef>
                <a:buFont typeface="Wingdings" pitchFamily="2" charset="2"/>
                <a:buChar char="l"/>
              </a:pPr>
              <a:r>
                <a:rPr lang="en-US" altLang="zh-CN" sz="2400" dirty="0" smtClean="0">
                  <a:sym typeface="Wingdings" pitchFamily="2" charset="2"/>
                </a:rPr>
                <a:t>Simulations</a:t>
              </a:r>
            </a:p>
            <a:p>
              <a:pPr algn="l">
                <a:spcBef>
                  <a:spcPct val="50000"/>
                </a:spcBef>
                <a:buFont typeface="Wingdings" pitchFamily="2" charset="2"/>
                <a:buChar char="l"/>
              </a:pPr>
              <a:r>
                <a:rPr lang="en-US" altLang="zh-CN" sz="2400" dirty="0" smtClean="0">
                  <a:sym typeface="Wingdings" pitchFamily="2" charset="2"/>
                </a:rPr>
                <a:t>Summary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2734" y="404664"/>
            <a:ext cx="8841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Prepare (e)STAR as an EIC detector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5272" y="350043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0"/>
            <a:ext cx="8915400" cy="6175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forward instrumentation upgrade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103440" y="5013176"/>
            <a:ext cx="5040560" cy="13799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Forward instrumentation optimized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transverse spin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physics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Charged-particle tracking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γ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/</a:t>
            </a: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π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0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discrimination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Baryon/meson separation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611560" y="5085184"/>
            <a:ext cx="30243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1" dirty="0" err="1" smtClean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eSTAR</a:t>
            </a:r>
            <a:r>
              <a:rPr lang="en-US" sz="1400" b="1" dirty="0" smtClean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 specific upgrades: </a:t>
            </a:r>
          </a:p>
          <a:p>
            <a:pPr algn="l"/>
            <a:r>
              <a:rPr lang="en-US" sz="1400" dirty="0" err="1" smtClean="0">
                <a:latin typeface="Helvetica" charset="0"/>
                <a:cs typeface="Helvetica" charset="0"/>
                <a:sym typeface="Helvetica" charset="0"/>
              </a:rPr>
              <a:t>EToF</a:t>
            </a:r>
            <a:r>
              <a:rPr lang="en-US" sz="1400" dirty="0" smtClean="0">
                <a:latin typeface="Helvetica" charset="0"/>
                <a:cs typeface="Helvetica" charset="0"/>
                <a:sym typeface="Helvetica" charset="0"/>
              </a:rPr>
              <a:t>: e, </a:t>
            </a:r>
            <a:r>
              <a:rPr lang="en-US" sz="1400" i="1" dirty="0" smtClean="0">
                <a:latin typeface="Helvetica" charset="0"/>
                <a:cs typeface="Helvetica" charset="0"/>
                <a:sym typeface="Helvetica" charset="0"/>
              </a:rPr>
              <a:t>π , K</a:t>
            </a:r>
            <a:r>
              <a:rPr lang="en-US" sz="1400" dirty="0" smtClean="0">
                <a:latin typeface="Helvetica" charset="0"/>
                <a:cs typeface="Helvetica" charset="0"/>
                <a:sym typeface="Helvetica" charset="0"/>
              </a:rPr>
              <a:t> identification,</a:t>
            </a:r>
          </a:p>
          <a:p>
            <a:pPr algn="l"/>
            <a:r>
              <a:rPr lang="en-US" sz="1200" dirty="0" smtClean="0">
                <a:latin typeface="Helvetica" charset="0"/>
                <a:cs typeface="Helvetica" charset="0"/>
                <a:sym typeface="Helvetica" charset="0"/>
              </a:rPr>
              <a:t>ETRD: electron ID and </a:t>
            </a:r>
            <a:r>
              <a:rPr lang="en-US" sz="1200" dirty="0" err="1" smtClean="0">
                <a:latin typeface="Helvetica" charset="0"/>
                <a:cs typeface="Helvetica" charset="0"/>
                <a:sym typeface="Helvetica" charset="0"/>
              </a:rPr>
              <a:t>hadron</a:t>
            </a:r>
            <a:r>
              <a:rPr lang="en-US" sz="1200" dirty="0" smtClean="0">
                <a:latin typeface="Helvetica" charset="0"/>
                <a:cs typeface="Helvetica" charset="0"/>
                <a:sym typeface="Helvetica" charset="0"/>
              </a:rPr>
              <a:t> tracking</a:t>
            </a:r>
          </a:p>
          <a:p>
            <a:pPr algn="l"/>
            <a:r>
              <a:rPr lang="en-US" sz="1200" dirty="0" smtClean="0">
                <a:latin typeface="Helvetica" charset="0"/>
                <a:cs typeface="Helvetica" charset="0"/>
                <a:sym typeface="Helvetica" charset="0"/>
              </a:rPr>
              <a:t>BSO: 5 </a:t>
            </a:r>
            <a:r>
              <a:rPr lang="en-US" sz="1200" dirty="0" err="1" smtClean="0">
                <a:latin typeface="Helvetica" charset="0"/>
                <a:cs typeface="Helvetica" charset="0"/>
                <a:sym typeface="Helvetica" charset="0"/>
              </a:rPr>
              <a:t>GeV</a:t>
            </a:r>
            <a:r>
              <a:rPr lang="en-US" sz="1200" dirty="0" smtClean="0">
                <a:latin typeface="Helvetica" charset="0"/>
                <a:cs typeface="Helvetica" charset="0"/>
                <a:sym typeface="Helvetica" charset="0"/>
              </a:rPr>
              <a:t>, 10 </a:t>
            </a:r>
            <a:r>
              <a:rPr lang="en-US" sz="1200" dirty="0" err="1" smtClean="0">
                <a:latin typeface="Helvetica" charset="0"/>
                <a:cs typeface="Helvetica" charset="0"/>
                <a:sym typeface="Helvetica" charset="0"/>
              </a:rPr>
              <a:t>GeV</a:t>
            </a:r>
            <a:r>
              <a:rPr lang="en-US" sz="1400" dirty="0" smtClean="0">
                <a:latin typeface="Helvetica" charset="0"/>
                <a:cs typeface="Helvetica" charset="0"/>
                <a:sym typeface="Helvetica" charset="0"/>
              </a:rPr>
              <a:t> electron beams</a:t>
            </a:r>
          </a:p>
          <a:p>
            <a:pPr algn="l"/>
            <a:r>
              <a:rPr lang="en-US" sz="1400" dirty="0" smtClean="0">
                <a:latin typeface="Helvetica" charset="0"/>
                <a:cs typeface="Helvetica" charset="0"/>
                <a:sym typeface="Helvetica" charset="0"/>
              </a:rPr>
              <a:t>Re-instrument HFT</a:t>
            </a:r>
            <a:endParaRPr lang="en-US" sz="1400" dirty="0">
              <a:latin typeface="Helvetica" charset="0"/>
              <a:cs typeface="Helvetica" charset="0"/>
              <a:sym typeface="Helvetica" charset="0"/>
            </a:endParaRPr>
          </a:p>
        </p:txBody>
      </p:sp>
      <p:grpSp>
        <p:nvGrpSpPr>
          <p:cNvPr id="2" name="Group 186"/>
          <p:cNvGrpSpPr/>
          <p:nvPr/>
        </p:nvGrpSpPr>
        <p:grpSpPr>
          <a:xfrm>
            <a:off x="323528" y="764702"/>
            <a:ext cx="8199823" cy="4313810"/>
            <a:chOff x="323528" y="764702"/>
            <a:chExt cx="8199823" cy="4313810"/>
          </a:xfrm>
        </p:grpSpPr>
        <p:grpSp>
          <p:nvGrpSpPr>
            <p:cNvPr id="3" name="Group 174"/>
            <p:cNvGrpSpPr/>
            <p:nvPr/>
          </p:nvGrpSpPr>
          <p:grpSpPr>
            <a:xfrm>
              <a:off x="323528" y="764702"/>
              <a:ext cx="8199823" cy="4313810"/>
              <a:chOff x="323528" y="764702"/>
              <a:chExt cx="8199823" cy="4313810"/>
            </a:xfrm>
          </p:grpSpPr>
          <p:grpSp>
            <p:nvGrpSpPr>
              <p:cNvPr id="4" name="Group 75"/>
              <p:cNvGrpSpPr/>
              <p:nvPr/>
            </p:nvGrpSpPr>
            <p:grpSpPr>
              <a:xfrm>
                <a:off x="827584" y="764702"/>
                <a:ext cx="7695767" cy="4313810"/>
                <a:chOff x="762000" y="513778"/>
                <a:chExt cx="7695767" cy="4313810"/>
              </a:xfrm>
            </p:grpSpPr>
            <p:pic>
              <p:nvPicPr>
                <p:cNvPr id="77" name="Picture 3" descr="tpcsymposium copy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8076" r="18277"/>
                <a:stretch>
                  <a:fillRect/>
                </a:stretch>
              </p:blipFill>
              <p:spPr bwMode="auto">
                <a:xfrm>
                  <a:off x="762000" y="914400"/>
                  <a:ext cx="3886200" cy="3913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2501900" y="2765425"/>
                  <a:ext cx="533400" cy="214313"/>
                  <a:chOff x="1752" y="2235"/>
                  <a:chExt cx="336" cy="135"/>
                </a:xfrm>
              </p:grpSpPr>
              <p:sp>
                <p:nvSpPr>
                  <p:cNvPr id="13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752" y="2235"/>
                    <a:ext cx="3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752" y="2370"/>
                    <a:ext cx="3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" name="Rectangle 13"/>
                <p:cNvSpPr>
                  <a:spLocks noChangeArrowheads="1"/>
                </p:cNvSpPr>
                <p:nvPr/>
              </p:nvSpPr>
              <p:spPr bwMode="auto">
                <a:xfrm>
                  <a:off x="1320800" y="2667000"/>
                  <a:ext cx="2895600" cy="1762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/>
                  <a:endParaRPr lang="en-US"/>
                </a:p>
              </p:txBody>
            </p:sp>
            <p:sp>
              <p:nvSpPr>
                <p:cNvPr id="80" name="Rectangle 14"/>
                <p:cNvSpPr>
                  <a:spLocks noChangeArrowheads="1"/>
                </p:cNvSpPr>
                <p:nvPr/>
              </p:nvSpPr>
              <p:spPr bwMode="auto">
                <a:xfrm>
                  <a:off x="1320800" y="2903538"/>
                  <a:ext cx="2895600" cy="1762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/>
                  <a:endParaRPr lang="en-US"/>
                </a:p>
              </p:txBody>
            </p:sp>
            <p:grpSp>
              <p:nvGrpSpPr>
                <p:cNvPr id="8" name="Group 15"/>
                <p:cNvGrpSpPr>
                  <a:grpSpLocks/>
                </p:cNvGrpSpPr>
                <p:nvPr/>
              </p:nvGrpSpPr>
              <p:grpSpPr bwMode="auto">
                <a:xfrm>
                  <a:off x="2514600" y="2667000"/>
                  <a:ext cx="457200" cy="392113"/>
                  <a:chOff x="1776" y="1920"/>
                  <a:chExt cx="288" cy="247"/>
                </a:xfrm>
              </p:grpSpPr>
              <p:grpSp>
                <p:nvGrpSpPr>
                  <p:cNvPr id="9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776" y="1920"/>
                    <a:ext cx="288" cy="26"/>
                    <a:chOff x="1776" y="1920"/>
                    <a:chExt cx="288" cy="26"/>
                  </a:xfrm>
                </p:grpSpPr>
                <p:sp>
                  <p:nvSpPr>
                    <p:cNvPr id="131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02" y="1946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C0128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76" y="1920"/>
                      <a:ext cx="28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C0128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802" y="2141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C012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2167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C012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1"/>
                <p:cNvGrpSpPr>
                  <a:grpSpLocks/>
                </p:cNvGrpSpPr>
                <p:nvPr/>
              </p:nvGrpSpPr>
              <p:grpSpPr bwMode="auto">
                <a:xfrm>
                  <a:off x="2667000" y="2801938"/>
                  <a:ext cx="152400" cy="146050"/>
                  <a:chOff x="1872" y="2258"/>
                  <a:chExt cx="96" cy="92"/>
                </a:xfrm>
              </p:grpSpPr>
              <p:grpSp>
                <p:nvGrpSpPr>
                  <p:cNvPr id="11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872" y="2258"/>
                    <a:ext cx="96" cy="16"/>
                    <a:chOff x="1872" y="2256"/>
                    <a:chExt cx="96" cy="16"/>
                  </a:xfrm>
                </p:grpSpPr>
                <p:sp>
                  <p:nvSpPr>
                    <p:cNvPr id="126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256"/>
                      <a:ext cx="9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63DE8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272"/>
                      <a:ext cx="9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63DE8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872" y="2334"/>
                    <a:ext cx="96" cy="16"/>
                    <a:chOff x="1872" y="2332"/>
                    <a:chExt cx="96" cy="16"/>
                  </a:xfrm>
                </p:grpSpPr>
                <p:sp>
                  <p:nvSpPr>
                    <p:cNvPr id="124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332"/>
                      <a:ext cx="9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63DE8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348"/>
                      <a:ext cx="9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63DE8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83" name="Rectangle 39"/>
                <p:cNvSpPr>
                  <a:spLocks noChangeArrowheads="1"/>
                </p:cNvSpPr>
                <p:nvPr/>
              </p:nvSpPr>
              <p:spPr bwMode="auto">
                <a:xfrm>
                  <a:off x="1409700" y="2681288"/>
                  <a:ext cx="609600" cy="1619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/>
                  <a:endParaRPr lang="en-US"/>
                </a:p>
              </p:txBody>
            </p:sp>
            <p:sp>
              <p:nvSpPr>
                <p:cNvPr id="84" name="Rectangle 40"/>
                <p:cNvSpPr>
                  <a:spLocks noChangeArrowheads="1"/>
                </p:cNvSpPr>
                <p:nvPr/>
              </p:nvSpPr>
              <p:spPr bwMode="auto">
                <a:xfrm>
                  <a:off x="3455988" y="2906713"/>
                  <a:ext cx="620713" cy="1555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/>
                  <a:endParaRPr lang="en-US"/>
                </a:p>
              </p:txBody>
            </p:sp>
            <p:sp>
              <p:nvSpPr>
                <p:cNvPr id="85" name="Rectangle 41"/>
                <p:cNvSpPr>
                  <a:spLocks noChangeArrowheads="1"/>
                </p:cNvSpPr>
                <p:nvPr/>
              </p:nvSpPr>
              <p:spPr bwMode="auto">
                <a:xfrm>
                  <a:off x="3463925" y="2679700"/>
                  <a:ext cx="615950" cy="1635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/>
                  <a:endParaRPr lang="en-US"/>
                </a:p>
              </p:txBody>
            </p:sp>
            <p:sp>
              <p:nvSpPr>
                <p:cNvPr id="86" name="Line 67"/>
                <p:cNvSpPr>
                  <a:spLocks noChangeShapeType="1"/>
                </p:cNvSpPr>
                <p:nvPr/>
              </p:nvSpPr>
              <p:spPr bwMode="auto">
                <a:xfrm>
                  <a:off x="3124200" y="2667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Line 68"/>
                <p:cNvSpPr>
                  <a:spLocks noChangeShapeType="1"/>
                </p:cNvSpPr>
                <p:nvPr/>
              </p:nvSpPr>
              <p:spPr bwMode="auto">
                <a:xfrm>
                  <a:off x="3048000" y="2667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Line 69"/>
                <p:cNvSpPr>
                  <a:spLocks noChangeShapeType="1"/>
                </p:cNvSpPr>
                <p:nvPr/>
              </p:nvSpPr>
              <p:spPr bwMode="auto">
                <a:xfrm>
                  <a:off x="3200400" y="2667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70"/>
                <p:cNvSpPr>
                  <a:spLocks noChangeShapeType="1"/>
                </p:cNvSpPr>
                <p:nvPr/>
              </p:nvSpPr>
              <p:spPr bwMode="auto">
                <a:xfrm>
                  <a:off x="3276600" y="2667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Line 71"/>
                <p:cNvSpPr>
                  <a:spLocks noChangeShapeType="1"/>
                </p:cNvSpPr>
                <p:nvPr/>
              </p:nvSpPr>
              <p:spPr bwMode="auto">
                <a:xfrm>
                  <a:off x="3352800" y="2667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Line 72"/>
                <p:cNvSpPr>
                  <a:spLocks noChangeShapeType="1"/>
                </p:cNvSpPr>
                <p:nvPr/>
              </p:nvSpPr>
              <p:spPr bwMode="auto">
                <a:xfrm>
                  <a:off x="3429000" y="2667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Line 73"/>
                <p:cNvSpPr>
                  <a:spLocks noChangeShapeType="1"/>
                </p:cNvSpPr>
                <p:nvPr/>
              </p:nvSpPr>
              <p:spPr bwMode="auto">
                <a:xfrm>
                  <a:off x="3124200" y="28956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Line 74"/>
                <p:cNvSpPr>
                  <a:spLocks noChangeShapeType="1"/>
                </p:cNvSpPr>
                <p:nvPr/>
              </p:nvSpPr>
              <p:spPr bwMode="auto">
                <a:xfrm>
                  <a:off x="3048000" y="28956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75"/>
                <p:cNvSpPr>
                  <a:spLocks noChangeShapeType="1"/>
                </p:cNvSpPr>
                <p:nvPr/>
              </p:nvSpPr>
              <p:spPr bwMode="auto">
                <a:xfrm>
                  <a:off x="3200400" y="28956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76"/>
                <p:cNvSpPr>
                  <a:spLocks noChangeShapeType="1"/>
                </p:cNvSpPr>
                <p:nvPr/>
              </p:nvSpPr>
              <p:spPr bwMode="auto">
                <a:xfrm>
                  <a:off x="3276600" y="28956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Line 77"/>
                <p:cNvSpPr>
                  <a:spLocks noChangeShapeType="1"/>
                </p:cNvSpPr>
                <p:nvPr/>
              </p:nvSpPr>
              <p:spPr bwMode="auto">
                <a:xfrm>
                  <a:off x="3352800" y="28956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Line 78"/>
                <p:cNvSpPr>
                  <a:spLocks noChangeShapeType="1"/>
                </p:cNvSpPr>
                <p:nvPr/>
              </p:nvSpPr>
              <p:spPr bwMode="auto">
                <a:xfrm>
                  <a:off x="3429000" y="28956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Rectangle 53"/>
                <p:cNvSpPr>
                  <a:spLocks noChangeArrowheads="1"/>
                </p:cNvSpPr>
                <p:nvPr/>
              </p:nvSpPr>
              <p:spPr bwMode="auto">
                <a:xfrm>
                  <a:off x="5410200" y="1905000"/>
                  <a:ext cx="304800" cy="175260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Rectangle 55"/>
                <p:cNvSpPr>
                  <a:spLocks noChangeArrowheads="1"/>
                </p:cNvSpPr>
                <p:nvPr/>
              </p:nvSpPr>
              <p:spPr bwMode="auto">
                <a:xfrm>
                  <a:off x="5715000" y="1905000"/>
                  <a:ext cx="1371600" cy="457200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Rectangle 56"/>
                <p:cNvSpPr>
                  <a:spLocks noChangeArrowheads="1"/>
                </p:cNvSpPr>
                <p:nvPr/>
              </p:nvSpPr>
              <p:spPr bwMode="auto">
                <a:xfrm>
                  <a:off x="5715000" y="3200400"/>
                  <a:ext cx="1371600" cy="457200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7010400" y="1905000"/>
                  <a:ext cx="137160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b="1" dirty="0">
                    <a:solidFill>
                      <a:srgbClr val="993300"/>
                    </a:solidFill>
                  </a:endParaRPr>
                </a:p>
              </p:txBody>
            </p:sp>
            <p:grpSp>
              <p:nvGrpSpPr>
                <p:cNvPr id="13" name="Group 66"/>
                <p:cNvGrpSpPr>
                  <a:grpSpLocks/>
                </p:cNvGrpSpPr>
                <p:nvPr/>
              </p:nvGrpSpPr>
              <p:grpSpPr bwMode="auto">
                <a:xfrm>
                  <a:off x="3505200" y="2530475"/>
                  <a:ext cx="990600" cy="685800"/>
                  <a:chOff x="2208" y="1594"/>
                  <a:chExt cx="624" cy="432"/>
                </a:xfrm>
              </p:grpSpPr>
              <p:sp>
                <p:nvSpPr>
                  <p:cNvPr id="120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690"/>
                    <a:ext cx="624" cy="240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AutoShape 6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376" y="1570"/>
                    <a:ext cx="432" cy="480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4495800" y="1371600"/>
                  <a:ext cx="304800" cy="1143000"/>
                </a:xfrm>
                <a:prstGeom prst="line">
                  <a:avLst/>
                </a:prstGeom>
                <a:noFill/>
                <a:ln w="3175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506416" y="1017836"/>
                  <a:ext cx="2022648" cy="338554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Ins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08000"/>
                      </a:solidFill>
                    </a:rPr>
                    <a:t>Tracking</a:t>
                  </a:r>
                  <a:r>
                    <a:rPr lang="en-US" sz="1600" dirty="0">
                      <a:solidFill>
                        <a:srgbClr val="008000"/>
                      </a:solidFill>
                    </a:rPr>
                    <a:t>: 2.5 &lt; </a:t>
                  </a:r>
                  <a:r>
                    <a:rPr lang="el-GR" sz="1600" dirty="0">
                      <a:solidFill>
                        <a:srgbClr val="008000"/>
                      </a:solidFill>
                      <a:cs typeface="Arial" pitchFamily="34" charset="0"/>
                    </a:rPr>
                    <a:t>η</a:t>
                  </a:r>
                  <a:r>
                    <a:rPr lang="en-US" sz="1600" dirty="0">
                      <a:solidFill>
                        <a:srgbClr val="008000"/>
                      </a:solidFill>
                      <a:cs typeface="Arial" pitchFamily="34" charset="0"/>
                    </a:rPr>
                    <a:t> &lt; 4</a:t>
                  </a:r>
                  <a:endParaRPr lang="el-GR" sz="1600" dirty="0">
                    <a:solidFill>
                      <a:srgbClr val="008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5" name="AutoShape 69"/>
                <p:cNvSpPr>
                  <a:spLocks noChangeArrowheads="1"/>
                </p:cNvSpPr>
                <p:nvPr/>
              </p:nvSpPr>
              <p:spPr bwMode="auto">
                <a:xfrm rot="5400000">
                  <a:off x="4255294" y="2502694"/>
                  <a:ext cx="1319212" cy="68580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5105400" y="3429000"/>
                  <a:ext cx="0" cy="533400"/>
                </a:xfrm>
                <a:prstGeom prst="line">
                  <a:avLst/>
                </a:prstGeom>
                <a:noFill/>
                <a:ln w="31750">
                  <a:solidFill>
                    <a:srgbClr val="3366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4572000" y="3962400"/>
                  <a:ext cx="1524000" cy="523220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</p:spPr>
              <p:txBody>
                <a:bodyPr rIns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33CC"/>
                      </a:solidFill>
                    </a:rPr>
                    <a:t>Baryon/meson separation?</a:t>
                  </a:r>
                  <a:endParaRPr lang="en-US" sz="1400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08" name="Line 78"/>
                <p:cNvSpPr>
                  <a:spLocks noChangeShapeType="1"/>
                </p:cNvSpPr>
                <p:nvPr/>
              </p:nvSpPr>
              <p:spPr bwMode="auto">
                <a:xfrm flipH="1" flipV="1">
                  <a:off x="5486400" y="3581400"/>
                  <a:ext cx="460176" cy="24474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4" name="Group 110"/>
                <p:cNvGrpSpPr>
                  <a:grpSpLocks/>
                </p:cNvGrpSpPr>
                <p:nvPr/>
              </p:nvGrpSpPr>
              <p:grpSpPr bwMode="auto">
                <a:xfrm>
                  <a:off x="1194048" y="513778"/>
                  <a:ext cx="3103507" cy="444511"/>
                  <a:chOff x="1461295" y="5200249"/>
                  <a:chExt cx="3103308" cy="444897"/>
                </a:xfrm>
              </p:grpSpPr>
              <p:sp>
                <p:nvSpPr>
                  <p:cNvPr id="116" name="Right Arrow 104"/>
                  <p:cNvSpPr>
                    <a:spLocks noChangeArrowheads="1"/>
                  </p:cNvSpPr>
                  <p:nvPr/>
                </p:nvSpPr>
                <p:spPr bwMode="auto">
                  <a:xfrm>
                    <a:off x="1461295" y="5200250"/>
                    <a:ext cx="1519233" cy="179294"/>
                  </a:xfrm>
                  <a:prstGeom prst="rightArrow">
                    <a:avLst>
                      <a:gd name="adj1" fmla="val 50000"/>
                      <a:gd name="adj2" fmla="val 50017"/>
                    </a:avLst>
                  </a:prstGeom>
                  <a:solidFill>
                    <a:srgbClr val="800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17" name="Text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42682" y="5272321"/>
                    <a:ext cx="979693" cy="3696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457200"/>
                    <a:r>
                      <a:rPr lang="en-US" dirty="0" smtClean="0">
                        <a:solidFill>
                          <a:srgbClr val="800000"/>
                        </a:solidFill>
                      </a:rPr>
                      <a:t>nucleus</a:t>
                    </a:r>
                    <a:endParaRPr lang="en-US" dirty="0">
                      <a:solidFill>
                        <a:srgbClr val="800000"/>
                      </a:solidFill>
                    </a:endParaRPr>
                  </a:p>
                </p:txBody>
              </p:sp>
              <p:sp>
                <p:nvSpPr>
                  <p:cNvPr id="118" name="Right Arrow 11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3045370" y="5200249"/>
                    <a:ext cx="1519233" cy="179293"/>
                  </a:xfrm>
                  <a:prstGeom prst="rightArrow">
                    <a:avLst>
                      <a:gd name="adj1" fmla="val 50000"/>
                      <a:gd name="adj2" fmla="val 50017"/>
                    </a:avLst>
                  </a:prstGeom>
                  <a:solidFill>
                    <a:srgbClr val="1919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n-US" sz="1600">
                      <a:solidFill>
                        <a:srgbClr val="191966"/>
                      </a:solidFill>
                    </a:endParaRPr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115897" y="5275494"/>
                    <a:ext cx="1119145" cy="369652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rPr>
                      <a:t>electron</a:t>
                    </a:r>
                    <a:endParaRPr lang="en-US" dirty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11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7239000" y="762000"/>
                  <a:ext cx="1066800" cy="40011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 smtClean="0"/>
                    <a:t>&gt;2016</a:t>
                  </a:r>
                  <a:endParaRPr lang="en-US" sz="2000" b="1" dirty="0"/>
                </a:p>
              </p:txBody>
            </p:sp>
            <p:sp>
              <p:nvSpPr>
                <p:cNvPr id="111" name="Rectangle 86"/>
                <p:cNvSpPr>
                  <a:spLocks noChangeArrowheads="1"/>
                </p:cNvSpPr>
                <p:nvPr/>
              </p:nvSpPr>
              <p:spPr bwMode="auto">
                <a:xfrm>
                  <a:off x="5715000" y="2362200"/>
                  <a:ext cx="914400" cy="838200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562600" y="3657600"/>
                  <a:ext cx="20574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W-Powder </a:t>
                  </a:r>
                  <a:r>
                    <a:rPr lang="en-US" b="1" dirty="0" err="1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EMCal</a:t>
                  </a:r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6629400" y="2590800"/>
                  <a:ext cx="11977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Pb</a:t>
                  </a:r>
                  <a:r>
                    <a:rPr lang="en-US" b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-Sc </a:t>
                  </a:r>
                  <a:r>
                    <a:rPr lang="en-US" b="1" dirty="0" err="1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HCal</a:t>
                  </a:r>
                  <a:endParaRPr lang="en-US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5029200" y="1524000"/>
                  <a:ext cx="34285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C00000"/>
                      </a:solidFill>
                    </a:rPr>
                    <a:t>Forward Calorimeter System (FCS)</a:t>
                  </a:r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35" name="Rectangle 2"/>
              <p:cNvSpPr>
                <a:spLocks/>
              </p:cNvSpPr>
              <p:nvPr/>
            </p:nvSpPr>
            <p:spPr bwMode="auto">
              <a:xfrm>
                <a:off x="755576" y="2564904"/>
                <a:ext cx="258961" cy="1062633"/>
              </a:xfrm>
              <a:prstGeom prst="rect">
                <a:avLst/>
              </a:prstGeom>
              <a:solidFill>
                <a:srgbClr val="008000">
                  <a:alpha val="79999"/>
                </a:srgbClr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6" name="Rectangle 3"/>
              <p:cNvSpPr>
                <a:spLocks/>
              </p:cNvSpPr>
              <p:nvPr/>
            </p:nvSpPr>
            <p:spPr bwMode="auto">
              <a:xfrm>
                <a:off x="1691680" y="2420888"/>
                <a:ext cx="62508" cy="437555"/>
              </a:xfrm>
              <a:prstGeom prst="rect">
                <a:avLst/>
              </a:prstGeom>
              <a:solidFill>
                <a:srgbClr val="FF0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7" name="Rectangle 3"/>
              <p:cNvSpPr>
                <a:spLocks/>
              </p:cNvSpPr>
              <p:nvPr/>
            </p:nvSpPr>
            <p:spPr bwMode="auto">
              <a:xfrm>
                <a:off x="1691680" y="3356992"/>
                <a:ext cx="62508" cy="437555"/>
              </a:xfrm>
              <a:prstGeom prst="rect">
                <a:avLst/>
              </a:prstGeom>
              <a:solidFill>
                <a:srgbClr val="FF0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5" name="Group 159"/>
              <p:cNvGrpSpPr/>
              <p:nvPr/>
            </p:nvGrpSpPr>
            <p:grpSpPr>
              <a:xfrm>
                <a:off x="1331640" y="2060848"/>
                <a:ext cx="301736" cy="876848"/>
                <a:chOff x="1259632" y="1904080"/>
                <a:chExt cx="301736" cy="876848"/>
              </a:xfrm>
            </p:grpSpPr>
            <p:grpSp>
              <p:nvGrpSpPr>
                <p:cNvPr id="16" name="Group 155"/>
                <p:cNvGrpSpPr/>
                <p:nvPr/>
              </p:nvGrpSpPr>
              <p:grpSpPr>
                <a:xfrm>
                  <a:off x="1259632" y="1916832"/>
                  <a:ext cx="144016" cy="864096"/>
                  <a:chOff x="1187624" y="1916832"/>
                  <a:chExt cx="109343" cy="648072"/>
                </a:xfrm>
              </p:grpSpPr>
              <p:sp>
                <p:nvSpPr>
                  <p:cNvPr id="140" name="Rectangle 139"/>
                  <p:cNvSpPr/>
                  <p:nvPr/>
                </p:nvSpPr>
                <p:spPr>
                  <a:xfrm>
                    <a:off x="1251248" y="1916832"/>
                    <a:ext cx="45719" cy="576064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1187624" y="1916832"/>
                    <a:ext cx="72008" cy="576064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>
                    <a:off x="1216720" y="1916832"/>
                    <a:ext cx="45719" cy="64807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43" name="Rectangle 142"/>
                <p:cNvSpPr/>
                <p:nvPr/>
              </p:nvSpPr>
              <p:spPr>
                <a:xfrm>
                  <a:off x="1403648" y="1916832"/>
                  <a:ext cx="144016" cy="8640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44" name="Straight Connector 143"/>
                <p:cNvCxnSpPr>
                  <a:endCxn id="143" idx="2"/>
                </p:cNvCxnSpPr>
                <p:nvPr/>
              </p:nvCxnSpPr>
              <p:spPr>
                <a:xfrm flipH="1">
                  <a:off x="1475656" y="1904080"/>
                  <a:ext cx="85712" cy="8768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>
                  <a:endCxn id="143" idx="2"/>
                </p:cNvCxnSpPr>
                <p:nvPr/>
              </p:nvCxnSpPr>
              <p:spPr>
                <a:xfrm>
                  <a:off x="1473620" y="1904080"/>
                  <a:ext cx="2036" cy="8768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0"/>
              <p:cNvGrpSpPr/>
              <p:nvPr/>
            </p:nvGrpSpPr>
            <p:grpSpPr>
              <a:xfrm>
                <a:off x="1331640" y="3284984"/>
                <a:ext cx="301736" cy="876848"/>
                <a:chOff x="1259632" y="1904080"/>
                <a:chExt cx="301736" cy="876848"/>
              </a:xfrm>
            </p:grpSpPr>
            <p:grpSp>
              <p:nvGrpSpPr>
                <p:cNvPr id="18" name="Group 155"/>
                <p:cNvGrpSpPr/>
                <p:nvPr/>
              </p:nvGrpSpPr>
              <p:grpSpPr>
                <a:xfrm>
                  <a:off x="1259632" y="1916832"/>
                  <a:ext cx="144016" cy="864096"/>
                  <a:chOff x="1187624" y="1916832"/>
                  <a:chExt cx="109343" cy="648072"/>
                </a:xfrm>
              </p:grpSpPr>
              <p:sp>
                <p:nvSpPr>
                  <p:cNvPr id="166" name="Rectangle 165"/>
                  <p:cNvSpPr/>
                  <p:nvPr/>
                </p:nvSpPr>
                <p:spPr>
                  <a:xfrm>
                    <a:off x="1251248" y="1916832"/>
                    <a:ext cx="45719" cy="576064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1187624" y="1916832"/>
                    <a:ext cx="72008" cy="576064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1216720" y="1916832"/>
                    <a:ext cx="45719" cy="64807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63" name="Rectangle 162"/>
                <p:cNvSpPr/>
                <p:nvPr/>
              </p:nvSpPr>
              <p:spPr>
                <a:xfrm>
                  <a:off x="1403648" y="1916832"/>
                  <a:ext cx="144016" cy="8640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64" name="Straight Connector 163"/>
                <p:cNvCxnSpPr>
                  <a:endCxn id="163" idx="2"/>
                </p:cNvCxnSpPr>
                <p:nvPr/>
              </p:nvCxnSpPr>
              <p:spPr>
                <a:xfrm flipH="1">
                  <a:off x="1475656" y="1904080"/>
                  <a:ext cx="85712" cy="8768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>
                  <a:endCxn id="163" idx="2"/>
                </p:cNvCxnSpPr>
                <p:nvPr/>
              </p:nvCxnSpPr>
              <p:spPr>
                <a:xfrm>
                  <a:off x="1473620" y="1904080"/>
                  <a:ext cx="2036" cy="8768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extBox 169"/>
              <p:cNvSpPr txBox="1"/>
              <p:nvPr/>
            </p:nvSpPr>
            <p:spPr>
              <a:xfrm>
                <a:off x="323528" y="3645024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BSO</a:t>
                </a:r>
                <a:endParaRPr lang="en-US" dirty="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835696" y="2492896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iTPC</a:t>
                </a:r>
                <a:endParaRPr lang="en-US" dirty="0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1547664" y="3789040"/>
                <a:ext cx="83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ETTIE</a:t>
                </a:r>
                <a:endParaRPr lang="en-US" dirty="0"/>
              </a:p>
            </p:txBody>
          </p:sp>
          <p:sp>
            <p:nvSpPr>
              <p:cNvPr id="173" name="Rectangle 3"/>
              <p:cNvSpPr>
                <a:spLocks/>
              </p:cNvSpPr>
              <p:nvPr/>
            </p:nvSpPr>
            <p:spPr bwMode="auto">
              <a:xfrm>
                <a:off x="3851920" y="2420888"/>
                <a:ext cx="62508" cy="437555"/>
              </a:xfrm>
              <a:prstGeom prst="rect">
                <a:avLst/>
              </a:prstGeom>
              <a:solidFill>
                <a:srgbClr val="FF0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" name="Rectangle 3"/>
              <p:cNvSpPr>
                <a:spLocks/>
              </p:cNvSpPr>
              <p:nvPr/>
            </p:nvSpPr>
            <p:spPr bwMode="auto">
              <a:xfrm>
                <a:off x="3851920" y="3356992"/>
                <a:ext cx="62508" cy="437555"/>
              </a:xfrm>
              <a:prstGeom prst="rect">
                <a:avLst/>
              </a:prstGeom>
              <a:solidFill>
                <a:srgbClr val="FF0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76" name="Rectangle 175"/>
            <p:cNvSpPr/>
            <p:nvPr/>
          </p:nvSpPr>
          <p:spPr bwMode="auto">
            <a:xfrm>
              <a:off x="2483768" y="4941168"/>
              <a:ext cx="648072" cy="72008"/>
            </a:xfrm>
            <a:prstGeom prst="rect">
              <a:avLst/>
            </a:prstGeom>
            <a:solidFill>
              <a:srgbClr val="66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763688" y="4941168"/>
              <a:ext cx="648072" cy="72008"/>
            </a:xfrm>
            <a:prstGeom prst="rect">
              <a:avLst/>
            </a:prstGeom>
            <a:solidFill>
              <a:srgbClr val="66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3203848" y="4941168"/>
              <a:ext cx="648072" cy="72008"/>
            </a:xfrm>
            <a:prstGeom prst="rect">
              <a:avLst/>
            </a:prstGeom>
            <a:solidFill>
              <a:srgbClr val="66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2483768" y="1196752"/>
              <a:ext cx="648072" cy="72008"/>
            </a:xfrm>
            <a:prstGeom prst="rect">
              <a:avLst/>
            </a:prstGeom>
            <a:solidFill>
              <a:srgbClr val="66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1763688" y="1196752"/>
              <a:ext cx="648072" cy="72008"/>
            </a:xfrm>
            <a:prstGeom prst="rect">
              <a:avLst/>
            </a:prstGeom>
            <a:solidFill>
              <a:srgbClr val="66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3203848" y="1196752"/>
              <a:ext cx="648072" cy="72008"/>
            </a:xfrm>
            <a:prstGeom prst="rect">
              <a:avLst/>
            </a:prstGeom>
            <a:solidFill>
              <a:srgbClr val="66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3923928" y="1196752"/>
              <a:ext cx="648072" cy="72008"/>
            </a:xfrm>
            <a:prstGeom prst="rect">
              <a:avLst/>
            </a:prstGeom>
            <a:solidFill>
              <a:srgbClr val="66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1043608" y="1196752"/>
              <a:ext cx="648072" cy="72008"/>
            </a:xfrm>
            <a:prstGeom prst="rect">
              <a:avLst/>
            </a:prstGeom>
            <a:solidFill>
              <a:srgbClr val="66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230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1592" y="908720"/>
            <a:ext cx="3672408" cy="2754307"/>
          </a:xfrm>
          <a:prstGeom prst="rect">
            <a:avLst/>
          </a:prstGeom>
        </p:spPr>
      </p:pic>
      <p:pic>
        <p:nvPicPr>
          <p:cNvPr id="5" name="Picture 4" descr="meanres_embeded.gif"/>
          <p:cNvPicPr>
            <a:picLocks noChangeAspect="1"/>
          </p:cNvPicPr>
          <p:nvPr/>
        </p:nvPicPr>
        <p:blipFill>
          <a:blip r:embed="rId3" cstate="print"/>
          <a:srcRect t="7200" r="1920" b="8400"/>
          <a:stretch>
            <a:fillRect/>
          </a:stretch>
        </p:blipFill>
        <p:spPr>
          <a:xfrm>
            <a:off x="5021072" y="3645024"/>
            <a:ext cx="4122928" cy="283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188640"/>
            <a:ext cx="7374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Calorimeter Test Beam and Simulations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 descr="_921121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2591071" cy="19442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7784" y="1052736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Approved EIC R&amp;D project  from May 2011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UCLA, TAMU, PSU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Simulations on jets, photons and hyperons</a:t>
            </a:r>
            <a:endParaRPr lang="en-US" sz="2000" dirty="0"/>
          </a:p>
        </p:txBody>
      </p:sp>
      <p:pic>
        <p:nvPicPr>
          <p:cNvPr id="12" name="Picture 11" descr="HAD_b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20988"/>
            <a:ext cx="4716016" cy="3537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924944"/>
            <a:ext cx="2529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/>
              </a:rPr>
              <a:t>HAD Prototype for STAR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12776"/>
            <a:ext cx="494678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66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First Stage </a:t>
            </a:r>
            <a:r>
              <a:rPr lang="en-US" sz="3200" b="1" dirty="0" err="1" smtClean="0">
                <a:solidFill>
                  <a:srgbClr val="FF0000"/>
                </a:solidFill>
              </a:rPr>
              <a:t>eRHIC</a:t>
            </a:r>
            <a:r>
              <a:rPr lang="en-US" sz="3200" b="1" dirty="0" smtClean="0">
                <a:solidFill>
                  <a:srgbClr val="FF0000"/>
                </a:solidFill>
              </a:rPr>
              <a:t> electron/</a:t>
            </a:r>
            <a:r>
              <a:rPr lang="en-US" sz="3200" b="1" dirty="0" err="1" smtClean="0">
                <a:solidFill>
                  <a:srgbClr val="FF0000"/>
                </a:solidFill>
              </a:rPr>
              <a:t>hadron</a:t>
            </a:r>
            <a:r>
              <a:rPr lang="en-US" sz="3200" b="1" dirty="0" smtClean="0">
                <a:solidFill>
                  <a:srgbClr val="FF0000"/>
                </a:solidFill>
              </a:rPr>
              <a:t> PID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799" y="5245441"/>
            <a:ext cx="3874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Electron coverage: 1&gt;eta&gt;-2.5</a:t>
            </a:r>
          </a:p>
          <a:p>
            <a:r>
              <a:rPr lang="en-US" sz="2000" dirty="0" smtClean="0"/>
              <a:t>PID e/h: 1000</a:t>
            </a:r>
          </a:p>
          <a:p>
            <a:r>
              <a:rPr lang="en-US" sz="2000" dirty="0" smtClean="0"/>
              <a:t>Low material: photon conversion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19168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2636912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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36096" y="3429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0" y="1048306"/>
            <a:ext cx="3713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INT report (arXiv:1108.1713) Fig.7.18.</a:t>
            </a:r>
            <a:endParaRPr lang="en-US" dirty="0"/>
          </a:p>
        </p:txBody>
      </p:sp>
      <p:pic>
        <p:nvPicPr>
          <p:cNvPr id="19" name="Content Placeholder 18" descr="xq2_electron_STAR_05_on_100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8466" t="7500" r="8466"/>
          <a:stretch>
            <a:fillRect/>
          </a:stretch>
        </p:blipFill>
        <p:spPr>
          <a:xfrm>
            <a:off x="0" y="1412776"/>
            <a:ext cx="4201056" cy="3168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4536504" cy="3268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TPC Inner Sector Upgrade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5777846" cy="2232698"/>
          </a:xfrm>
        </p:spPr>
        <p:txBody>
          <a:bodyPr/>
          <a:lstStyle/>
          <a:p>
            <a:r>
              <a:rPr lang="en-US" sz="1800" dirty="0" smtClean="0"/>
              <a:t>Staggered readout</a:t>
            </a:r>
          </a:p>
          <a:p>
            <a:pPr lvl="1"/>
            <a:r>
              <a:rPr lang="en-US" sz="1600" dirty="0" smtClean="0"/>
              <a:t>Only 13 maximum possible points</a:t>
            </a:r>
          </a:p>
          <a:p>
            <a:pPr lvl="2"/>
            <a:r>
              <a:rPr lang="en-US" sz="1400" dirty="0" smtClean="0"/>
              <a:t>Issues in Tracking: recognition and resolution</a:t>
            </a:r>
          </a:p>
          <a:p>
            <a:pPr lvl="1"/>
            <a:r>
              <a:rPr lang="en-US" sz="1600" dirty="0" smtClean="0"/>
              <a:t>Only reads ~20% of possible gas path length</a:t>
            </a:r>
          </a:p>
          <a:p>
            <a:pPr lvl="2"/>
            <a:r>
              <a:rPr lang="en-US" sz="1400" dirty="0" smtClean="0"/>
              <a:t>Inner sectors essentially not used in </a:t>
            </a:r>
            <a:r>
              <a:rPr lang="en-US" sz="1400" dirty="0" err="1" smtClean="0"/>
              <a:t>dE</a:t>
            </a:r>
            <a:r>
              <a:rPr lang="en-US" sz="1400" dirty="0" smtClean="0"/>
              <a:t>/dx</a:t>
            </a:r>
          </a:p>
          <a:p>
            <a:r>
              <a:rPr lang="en-US" sz="1800" dirty="0" smtClean="0"/>
              <a:t>Essentially limits TPC effective </a:t>
            </a:r>
            <a:br>
              <a:rPr lang="en-US" sz="1800" dirty="0" smtClean="0"/>
            </a:br>
            <a:r>
              <a:rPr lang="en-US" sz="1800" dirty="0" smtClean="0"/>
              <a:t>acceptance to |</a:t>
            </a:r>
            <a:r>
              <a:rPr lang="el-GR" sz="1800" dirty="0" smtClean="0"/>
              <a:t>η</a:t>
            </a:r>
            <a:r>
              <a:rPr lang="en-US" sz="1800" dirty="0" smtClean="0"/>
              <a:t>|&lt;1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868144" y="980728"/>
            <a:ext cx="3275856" cy="25922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Inner TPC Upgrade: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MWPC (SDU/SINAP)</a:t>
            </a:r>
            <a:br>
              <a:rPr lang="en-US" dirty="0" smtClean="0"/>
            </a:br>
            <a:r>
              <a:rPr lang="en-US" dirty="0" smtClean="0"/>
              <a:t>ATLAS </a:t>
            </a:r>
            <a:r>
              <a:rPr lang="en-US" dirty="0" err="1" smtClean="0"/>
              <a:t>sTGC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Chinese 973 project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Mechanics (LBL/BNL)</a:t>
            </a:r>
            <a:br>
              <a:rPr lang="en-US" dirty="0" smtClean="0"/>
            </a:br>
            <a:r>
              <a:rPr lang="en-US" dirty="0" smtClean="0"/>
              <a:t>Eric Anderson (PI)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Electronics (BNL/ALICE)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Schedule (2017)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728" y="6093296"/>
            <a:ext cx="458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=±1                   =±1.2                 =±2</a:t>
            </a:r>
            <a:endParaRPr lang="en-US" dirty="0"/>
          </a:p>
        </p:txBody>
      </p:sp>
      <p:pic>
        <p:nvPicPr>
          <p:cNvPr id="1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17032"/>
            <a:ext cx="3672408" cy="2520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796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1568"/>
          </a:xfrm>
        </p:spPr>
        <p:txBody>
          <a:bodyPr/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TRD+TOF at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Endcap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(-2&lt;</a:t>
            </a:r>
            <a:r>
              <a:rPr lang="en-US" altLang="zh-CN" sz="3200" b="1" dirty="0" smtClean="0">
                <a:solidFill>
                  <a:srgbClr val="FF0000"/>
                </a:solidFill>
                <a:sym typeface="Symbol"/>
              </a:rPr>
              <a:t>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&lt;-1)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167640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Inner tracking </a:t>
            </a:r>
          </a:p>
          <a:p>
            <a:r>
              <a:rPr lang="en-US" altLang="zh-CN" sz="2400" dirty="0" smtClean="0"/>
              <a:t>TPC (</a:t>
            </a:r>
            <a:r>
              <a:rPr lang="en-US" altLang="zh-CN" sz="2400" dirty="0" err="1" smtClean="0"/>
              <a:t>endcap</a:t>
            </a:r>
            <a:r>
              <a:rPr lang="en-US" altLang="zh-CN" sz="2400" dirty="0" smtClean="0"/>
              <a:t> region): </a:t>
            </a:r>
            <a:br>
              <a:rPr lang="en-US" altLang="zh-CN" sz="2400" dirty="0" smtClean="0"/>
            </a:br>
            <a:r>
              <a:rPr lang="en-US" altLang="zh-CN" sz="2400" dirty="0" smtClean="0"/>
              <a:t>TRD + </a:t>
            </a:r>
            <a:br>
              <a:rPr lang="en-US" altLang="zh-CN" sz="2400" dirty="0" smtClean="0"/>
            </a:br>
            <a:r>
              <a:rPr lang="en-US" altLang="zh-CN" sz="2400" dirty="0" smtClean="0"/>
              <a:t>TOF/Absorber sandwich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56051" y="2732271"/>
            <a:ext cx="164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0" y="4149080"/>
            <a:ext cx="6228184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altLang="zh-CN" sz="2400" dirty="0" smtClean="0"/>
              <a:t>Within &lt;70cm space inside </a:t>
            </a:r>
            <a:r>
              <a:rPr lang="en-US" altLang="zh-CN" sz="2400" dirty="0" err="1" smtClean="0"/>
              <a:t>endcap</a:t>
            </a:r>
            <a:endParaRPr lang="en-US" altLang="zh-CN" sz="2400" dirty="0" smtClean="0"/>
          </a:p>
          <a:p>
            <a:pPr algn="l">
              <a:buFont typeface="Arial" pitchFamily="34" charset="0"/>
              <a:buChar char="•"/>
            </a:pPr>
            <a:r>
              <a:rPr lang="en-US" altLang="zh-CN" sz="2400" dirty="0" smtClean="0"/>
              <a:t>TOF as start-time for BTOF and MTD</a:t>
            </a:r>
          </a:p>
          <a:p>
            <a:pPr algn="l">
              <a:buFont typeface="Arial" pitchFamily="34" charset="0"/>
              <a:buChar char="•"/>
            </a:pPr>
            <a:r>
              <a:rPr lang="en-US" altLang="zh-CN" sz="2400" dirty="0" smtClean="0"/>
              <a:t>TOF + </a:t>
            </a:r>
            <a:r>
              <a:rPr lang="en-US" altLang="zh-CN" sz="2400" dirty="0" err="1" smtClean="0"/>
              <a:t>dE</a:t>
            </a:r>
            <a:r>
              <a:rPr lang="en-US" altLang="zh-CN" sz="2400" dirty="0" smtClean="0"/>
              <a:t>/</a:t>
            </a:r>
            <a:r>
              <a:rPr lang="en-US" altLang="zh-CN" sz="2400" dirty="0" err="1" smtClean="0"/>
              <a:t>dx</a:t>
            </a:r>
            <a:r>
              <a:rPr lang="en-US" altLang="zh-CN" sz="2400" dirty="0" smtClean="0"/>
              <a:t> for electron ID</a:t>
            </a:r>
          </a:p>
          <a:p>
            <a:pPr algn="l">
              <a:buFont typeface="Arial" pitchFamily="34" charset="0"/>
              <a:buChar char="•"/>
            </a:pPr>
            <a:r>
              <a:rPr lang="en-US" altLang="zh-CN" sz="2400" dirty="0" smtClean="0"/>
              <a:t>TOF for </a:t>
            </a:r>
            <a:r>
              <a:rPr lang="en-US" altLang="zh-CN" sz="2400" dirty="0" err="1" smtClean="0"/>
              <a:t>hadron</a:t>
            </a:r>
            <a:r>
              <a:rPr lang="en-US" altLang="zh-CN" sz="2400" dirty="0" smtClean="0"/>
              <a:t> PID</a:t>
            </a:r>
          </a:p>
          <a:p>
            <a:pPr algn="l">
              <a:buFont typeface="Arial" pitchFamily="34" charset="0"/>
              <a:buChar char="•"/>
            </a:pPr>
            <a:r>
              <a:rPr lang="en-US" altLang="zh-CN" sz="2400" dirty="0" smtClean="0"/>
              <a:t>Extend track </a:t>
            </a:r>
            <a:r>
              <a:rPr lang="en-US" altLang="zh-CN" sz="2400" dirty="0" err="1" smtClean="0"/>
              <a:t>pathlength</a:t>
            </a:r>
            <a:r>
              <a:rPr lang="en-US" altLang="zh-CN" sz="2400" dirty="0" smtClean="0"/>
              <a:t> with precise points </a:t>
            </a:r>
          </a:p>
          <a:p>
            <a:pPr algn="l">
              <a:buFont typeface="Arial" pitchFamily="34" charset="0"/>
              <a:buChar char="•"/>
            </a:pPr>
            <a:r>
              <a:rPr lang="en-US" altLang="zh-CN" sz="2400" dirty="0" smtClean="0"/>
              <a:t>High-precision </a:t>
            </a:r>
            <a:r>
              <a:rPr lang="en-US" altLang="zh-CN" sz="2400" dirty="0" err="1" smtClean="0"/>
              <a:t>dE</a:t>
            </a:r>
            <a:r>
              <a:rPr lang="en-US" altLang="zh-CN" sz="2400" dirty="0" smtClean="0"/>
              <a:t>/</a:t>
            </a:r>
            <a:r>
              <a:rPr lang="en-US" altLang="zh-CN" sz="2400" dirty="0" err="1" smtClean="0"/>
              <a:t>dx</a:t>
            </a:r>
            <a:r>
              <a:rPr lang="en-US" altLang="zh-CN" sz="2400" dirty="0" smtClean="0"/>
              <a:t> (Xe+CO2) TRD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04248" y="4869160"/>
            <a:ext cx="185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Ming Shao (USTC)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851920" y="980728"/>
            <a:ext cx="7026366" cy="3886200"/>
            <a:chOff x="3851920" y="980728"/>
            <a:chExt cx="7026366" cy="3886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851920" y="2924944"/>
              <a:ext cx="7026366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3995936" y="980728"/>
              <a:ext cx="6054634" cy="3886200"/>
              <a:chOff x="3851920" y="1196752"/>
              <a:chExt cx="6054634" cy="3886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318623" y="1416726"/>
                <a:ext cx="3587931" cy="1319842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318623" y="3543137"/>
                <a:ext cx="3587931" cy="1319842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8112589" y="3103190"/>
                <a:ext cx="74749" cy="733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021577" y="1416726"/>
                <a:ext cx="224246" cy="131984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Group 16"/>
              <p:cNvGrpSpPr/>
              <p:nvPr/>
            </p:nvGrpSpPr>
            <p:grpSpPr>
              <a:xfrm>
                <a:off x="5795383" y="1416726"/>
                <a:ext cx="151445" cy="1319842"/>
                <a:chOff x="2164081" y="2971800"/>
                <a:chExt cx="154386" cy="137160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272748" y="2971800"/>
                  <a:ext cx="45719" cy="13716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164081" y="2971800"/>
                  <a:ext cx="45719" cy="13716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213777" y="2971800"/>
                  <a:ext cx="45719" cy="1371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" name="Group 17"/>
              <p:cNvGrpSpPr/>
              <p:nvPr/>
            </p:nvGrpSpPr>
            <p:grpSpPr>
              <a:xfrm>
                <a:off x="5795383" y="3543137"/>
                <a:ext cx="151445" cy="1319842"/>
                <a:chOff x="2164081" y="2971800"/>
                <a:chExt cx="154386" cy="1371600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2272748" y="2971800"/>
                  <a:ext cx="45719" cy="13716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164081" y="2971800"/>
                  <a:ext cx="45719" cy="13716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213777" y="2971800"/>
                  <a:ext cx="45719" cy="1371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6021577" y="3543137"/>
                <a:ext cx="224246" cy="131984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272143" y="1196752"/>
                <a:ext cx="373743" cy="183311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272143" y="3249839"/>
                <a:ext cx="373743" cy="183311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589349" y="1710024"/>
                <a:ext cx="822234" cy="44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/>
                  <a:t>TPC</a:t>
                </a:r>
                <a:endParaRPr lang="zh-CN" altLang="en-US" sz="2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037840" y="2736567"/>
                <a:ext cx="523240" cy="44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/>
                  <a:t>IP</a:t>
                </a:r>
                <a:endParaRPr lang="zh-CN" altLang="en-US" sz="24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851920" y="3284984"/>
                <a:ext cx="15560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solidFill>
                      <a:srgbClr val="0070C0"/>
                    </a:solidFill>
                  </a:rPr>
                  <a:t>Iron </a:t>
                </a:r>
                <a:r>
                  <a:rPr lang="en-US" altLang="zh-CN" sz="2400" dirty="0" err="1" smtClean="0">
                    <a:solidFill>
                      <a:srgbClr val="0070C0"/>
                    </a:solidFill>
                  </a:rPr>
                  <a:t>Endcap</a:t>
                </a:r>
                <a:endParaRPr lang="zh-CN" altLang="en-US"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375160" y="1196752"/>
                <a:ext cx="8222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solidFill>
                      <a:srgbClr val="0070C0"/>
                    </a:solidFill>
                  </a:rPr>
                  <a:t>TRD</a:t>
                </a:r>
                <a:endParaRPr lang="zh-CN" altLang="en-US" sz="24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>
                <a:off x="5509205" y="2076646"/>
                <a:ext cx="131984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5421457" y="2076646"/>
                <a:ext cx="131984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5509205" y="4190306"/>
                <a:ext cx="131984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5421457" y="4190306"/>
                <a:ext cx="131984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3851920" y="1929997"/>
                <a:ext cx="13454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smtClean="0">
                    <a:solidFill>
                      <a:srgbClr val="0070C0"/>
                    </a:solidFill>
                  </a:rPr>
                  <a:t>TOF / Absorber</a:t>
                </a:r>
                <a:endParaRPr lang="zh-CN" altLang="en-US" sz="2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>
                <a:off x="5047897" y="1416726"/>
                <a:ext cx="1046480" cy="14664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4898400" y="2223295"/>
                <a:ext cx="896983" cy="733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10800000">
                <a:off x="5496389" y="1929997"/>
                <a:ext cx="2616200" cy="1173192"/>
              </a:xfrm>
              <a:prstGeom prst="straightConnector1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7439851" y="2809892"/>
                <a:ext cx="74160" cy="73325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6318623" y="2296620"/>
                <a:ext cx="74160" cy="73325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6169126" y="2223295"/>
                <a:ext cx="74160" cy="73325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7813594" y="2956541"/>
                <a:ext cx="74160" cy="73325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7365103" y="2736567"/>
                <a:ext cx="74160" cy="73325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7589349" y="2883216"/>
                <a:ext cx="74160" cy="73325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7738846" y="2883216"/>
                <a:ext cx="74160" cy="73325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6169126" y="2223295"/>
                <a:ext cx="74160" cy="73325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6542869" y="2369944"/>
                <a:ext cx="74160" cy="73325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7140857" y="2589918"/>
                <a:ext cx="74160" cy="73325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6617617" y="2443269"/>
                <a:ext cx="74160" cy="73325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6767114" y="2443269"/>
                <a:ext cx="74160" cy="73325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6916611" y="2589918"/>
                <a:ext cx="74160" cy="73325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6006629" y="2137219"/>
                <a:ext cx="74160" cy="73325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6094377" y="2175475"/>
                <a:ext cx="74160" cy="73325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5896131" y="2086211"/>
                <a:ext cx="74160" cy="73325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5720634" y="2003322"/>
                <a:ext cx="149497" cy="147812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GEM based TRD – R&amp;D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292080" y="2924944"/>
            <a:ext cx="3851920" cy="864096"/>
          </a:xfrm>
        </p:spPr>
        <p:txBody>
          <a:bodyPr>
            <a:normAutofit fontScale="47500" lnSpcReduction="20000"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EIC R&amp;D support </a:t>
            </a:r>
            <a:br>
              <a:rPr lang="en-US" altLang="zh-CN" dirty="0" smtClean="0">
                <a:solidFill>
                  <a:srgbClr val="0070C0"/>
                </a:solidFill>
              </a:rPr>
            </a:br>
            <a:r>
              <a:rPr lang="en-US" altLang="zh-CN" dirty="0" smtClean="0">
                <a:solidFill>
                  <a:srgbClr val="0070C0"/>
                </a:solidFill>
              </a:rPr>
              <a:t>(BNL/USTC/IU/Yale)</a:t>
            </a:r>
          </a:p>
          <a:p>
            <a:r>
              <a:rPr lang="en-US" altLang="zh-CN" dirty="0" smtClean="0"/>
              <a:t>https://wiki.bnl.gov/conferences/index.php/June_2013</a:t>
            </a:r>
            <a:endParaRPr lang="zh-CN" alt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4499992" cy="3896806"/>
          </a:xfrm>
          <a:prstGeom prst="rect">
            <a:avLst/>
          </a:prstGeom>
          <a:noFill/>
        </p:spPr>
      </p:pic>
      <p:pic>
        <p:nvPicPr>
          <p:cNvPr id="8" name="Picture 7" descr="avalanche.ep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419872" y="1196752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47864" y="27809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MWPC </a:t>
            </a:r>
            <a:r>
              <a:rPr lang="en-US" altLang="zh-CN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altLang="zh-CN" dirty="0" smtClean="0">
                <a:solidFill>
                  <a:srgbClr val="FF0000"/>
                </a:solidFill>
              </a:rPr>
              <a:t> GEM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3" name="图片 42" descr="图片2.png"/>
          <p:cNvPicPr>
            <a:picLocks noGrp="1"/>
          </p:cNvPicPr>
          <p:nvPr>
            <p:ph sz="half" idx="1"/>
          </p:nvPr>
        </p:nvPicPr>
        <p:blipFill>
          <a:blip r:embed="rId5" cstate="print"/>
          <a:srcRect r="48731" b="51442"/>
          <a:stretch>
            <a:fillRect/>
          </a:stretch>
        </p:blipFill>
        <p:spPr>
          <a:xfrm>
            <a:off x="4932040" y="3645024"/>
            <a:ext cx="3779912" cy="29969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4653136"/>
            <a:ext cx="5796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Prototype TRD with </a:t>
            </a:r>
            <a:r>
              <a:rPr lang="en-US" dirty="0" err="1" smtClean="0"/>
              <a:t>miniDrift</a:t>
            </a:r>
            <a:r>
              <a:rPr lang="en-US" dirty="0" smtClean="0"/>
              <a:t> GEM (27 time bins)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Cosmic ray test results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Plan test beam at </a:t>
            </a:r>
            <a:r>
              <a:rPr lang="en-US" dirty="0" err="1" smtClean="0"/>
              <a:t>FermiLab</a:t>
            </a:r>
            <a:r>
              <a:rPr lang="en-US" dirty="0" smtClean="0"/>
              <a:t> with other EIC R&amp;D projects in October (T1037)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Setups at USTC and BNL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half" idx="1"/>
          </p:nvPr>
        </p:nvSpPr>
        <p:spPr>
          <a:xfrm>
            <a:off x="5292080" y="836712"/>
            <a:ext cx="3851920" cy="2434208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Advantage</a:t>
            </a:r>
          </a:p>
          <a:p>
            <a:pPr lvl="1"/>
            <a:r>
              <a:rPr lang="en-US" altLang="zh-CN" dirty="0" smtClean="0"/>
              <a:t>Few ion feedback to drift volume</a:t>
            </a:r>
          </a:p>
          <a:p>
            <a:pPr lvl="1"/>
            <a:r>
              <a:rPr lang="en-US" altLang="zh-CN" dirty="0" smtClean="0"/>
              <a:t>High rate</a:t>
            </a:r>
          </a:p>
          <a:p>
            <a:pPr lvl="1"/>
            <a:r>
              <a:rPr lang="en-US" altLang="zh-CN" dirty="0" smtClean="0"/>
              <a:t>Better position resolution</a:t>
            </a:r>
          </a:p>
          <a:p>
            <a:pPr lvl="1"/>
            <a:r>
              <a:rPr lang="en-US" altLang="zh-CN" dirty="0" smtClean="0"/>
              <a:t>Less space charge effect</a:t>
            </a:r>
          </a:p>
          <a:p>
            <a:pPr lvl="1"/>
            <a:r>
              <a:rPr lang="en-US" altLang="zh-CN" dirty="0" err="1" smtClean="0"/>
              <a:t>dE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dx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Drift along magnetic field</a:t>
            </a:r>
          </a:p>
        </p:txBody>
      </p:sp>
      <p:sp>
        <p:nvSpPr>
          <p:cNvPr id="22" name="Left Arrow 21"/>
          <p:cNvSpPr/>
          <p:nvPr/>
        </p:nvSpPr>
        <p:spPr bwMode="auto">
          <a:xfrm rot="10800000">
            <a:off x="2915816" y="5085184"/>
            <a:ext cx="2304256" cy="14401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First Stage </a:t>
            </a:r>
            <a:r>
              <a:rPr lang="en-US" sz="3200" b="1" dirty="0" err="1" smtClean="0">
                <a:solidFill>
                  <a:srgbClr val="FF0000"/>
                </a:solidFill>
              </a:rPr>
              <a:t>eRHIC</a:t>
            </a:r>
            <a:r>
              <a:rPr lang="en-US" sz="3200" b="1" dirty="0" smtClean="0">
                <a:solidFill>
                  <a:srgbClr val="FF0000"/>
                </a:solidFill>
              </a:rPr>
              <a:t> electron/</a:t>
            </a:r>
            <a:r>
              <a:rPr lang="en-US" sz="3200" b="1" dirty="0" err="1" smtClean="0">
                <a:solidFill>
                  <a:srgbClr val="FF0000"/>
                </a:solidFill>
              </a:rPr>
              <a:t>hadron</a:t>
            </a:r>
            <a:r>
              <a:rPr lang="en-US" sz="3200" b="1" dirty="0" smtClean="0">
                <a:solidFill>
                  <a:srgbClr val="FF0000"/>
                </a:solidFill>
              </a:rPr>
              <a:t> PID</a:t>
            </a:r>
            <a:endParaRPr lang="en-US" sz="3200" dirty="0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23262" t="53942" r="7376" b="24559"/>
          <a:stretch>
            <a:fillRect/>
          </a:stretch>
        </p:blipFill>
        <p:spPr bwMode="auto">
          <a:xfrm>
            <a:off x="3397161" y="3861048"/>
            <a:ext cx="574683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23830" t="53504" r="7943" b="24559"/>
          <a:stretch>
            <a:fillRect/>
          </a:stretch>
        </p:blipFill>
        <p:spPr bwMode="auto">
          <a:xfrm>
            <a:off x="3604165" y="908720"/>
            <a:ext cx="553983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xzb.BNL\AppData\Local\Temp\wzaaa0\eic\kinematics\xq2_electron_STAR_10_on_100.p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l="8000" t="9458" r="8000"/>
          <a:stretch>
            <a:fillRect/>
          </a:stretch>
        </p:blipFill>
        <p:spPr bwMode="auto">
          <a:xfrm>
            <a:off x="0" y="3861048"/>
            <a:ext cx="3455438" cy="2520280"/>
          </a:xfrm>
          <a:prstGeom prst="rect">
            <a:avLst/>
          </a:prstGeom>
          <a:noFill/>
        </p:spPr>
      </p:pic>
      <p:pic>
        <p:nvPicPr>
          <p:cNvPr id="15" name="Content Placeholder 18" descr="xq2_electron_STAR_05_on_100.pn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rcRect l="8466" t="7500" r="8466"/>
          <a:stretch>
            <a:fillRect/>
          </a:stretch>
        </p:blipFill>
        <p:spPr>
          <a:xfrm>
            <a:off x="0" y="908720"/>
            <a:ext cx="3437376" cy="2592288"/>
          </a:xfrm>
        </p:spPr>
      </p:pic>
      <p:sp>
        <p:nvSpPr>
          <p:cNvPr id="16" name="TextBox 15"/>
          <p:cNvSpPr txBox="1"/>
          <p:nvPr/>
        </p:nvSpPr>
        <p:spPr>
          <a:xfrm>
            <a:off x="5004048" y="335699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 (</a:t>
            </a:r>
            <a:r>
              <a:rPr lang="en-US" dirty="0" err="1" smtClean="0"/>
              <a:t>GeV</a:t>
            </a:r>
            <a:r>
              <a:rPr lang="en-US" dirty="0" smtClean="0"/>
              <a:t>/c)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08104" y="6093296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0.1          1           10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8144" y="3789040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/e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  h/e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2008715" y="2535901"/>
            <a:ext cx="304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FF"/>
                </a:solidFill>
              </a:rPr>
              <a:t>Electron Energy 5</a:t>
            </a:r>
            <a:r>
              <a:rPr lang="en-US" dirty="0" smtClean="0">
                <a:solidFill>
                  <a:srgbClr val="6600FF"/>
                </a:solidFill>
                <a:sym typeface="Wingdings" pitchFamily="2" charset="2"/>
              </a:rPr>
              <a:t>10 </a:t>
            </a:r>
            <a:r>
              <a:rPr lang="en-US" dirty="0" err="1" smtClean="0">
                <a:solidFill>
                  <a:srgbClr val="6600FF"/>
                </a:solidFill>
                <a:sym typeface="Wingdings" pitchFamily="2" charset="2"/>
              </a:rPr>
              <a:t>GeV</a:t>
            </a:r>
            <a:endParaRPr lang="en-US" dirty="0">
              <a:solidFill>
                <a:srgbClr val="66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7877" y="3429000"/>
            <a:ext cx="163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EIC task force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" dur="100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100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98374" y="260648"/>
            <a:ext cx="8045626" cy="576064"/>
          </a:xfrm>
          <a:prstGeom prst="rect">
            <a:avLst/>
          </a:prstGeom>
        </p:spPr>
        <p:txBody>
          <a:bodyPr vert="horz" lIns="87264" tIns="43632" rIns="87264" bIns="43632" rtlCol="0" anchor="ctr">
            <a:normAutofit fontScale="77500" lnSpcReduction="20000"/>
          </a:bodyPr>
          <a:lstStyle>
            <a:lvl1pPr algn="ctr" defTabSz="497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FF0000"/>
                </a:solidFill>
              </a:rPr>
              <a:t>BSO Crystals for Forward Electron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2170246"/>
              </p:ext>
            </p:extLst>
          </p:nvPr>
        </p:nvGraphicFramePr>
        <p:xfrm>
          <a:off x="0" y="980728"/>
          <a:ext cx="9143999" cy="1194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2088232"/>
                <a:gridCol w="2232248"/>
                <a:gridCol w="1872208"/>
                <a:gridCol w="1979711"/>
              </a:tblGrid>
              <a:tr h="498694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Crystal</a:t>
                      </a:r>
                      <a:endParaRPr lang="zh-CN" altLang="en-US" sz="1600" dirty="0"/>
                    </a:p>
                  </a:txBody>
                  <a:tcPr marL="78226" marR="78226" marT="41511" marB="415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Long_BSO</a:t>
                      </a:r>
                      <a:endParaRPr lang="zh-CN" altLang="en-US" sz="1600" dirty="0"/>
                    </a:p>
                  </a:txBody>
                  <a:tcPr marL="78226" marR="78226" marT="41511" marB="415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Short_BSO</a:t>
                      </a:r>
                      <a:endParaRPr lang="zh-CN" altLang="en-US" sz="1600" dirty="0"/>
                    </a:p>
                  </a:txBody>
                  <a:tcPr marL="78226" marR="78226" marT="41511" marB="415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Long_PWO</a:t>
                      </a:r>
                      <a:endParaRPr lang="zh-CN" altLang="en-US" sz="1600" dirty="0"/>
                    </a:p>
                  </a:txBody>
                  <a:tcPr marL="78226" marR="78226" marT="41511" marB="415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Short_PWO</a:t>
                      </a:r>
                      <a:endParaRPr lang="zh-CN" altLang="en-US" sz="1600" dirty="0"/>
                    </a:p>
                  </a:txBody>
                  <a:tcPr marL="78226" marR="78226" marT="41511" marB="415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72">
                <a:tc>
                  <a:txBody>
                    <a:bodyPr/>
                    <a:lstStyle/>
                    <a:p>
                      <a:r>
                        <a:rPr lang="en-US" altLang="zh-CN" sz="1600" baseline="0" dirty="0" smtClean="0"/>
                        <a:t>ID</a:t>
                      </a:r>
                      <a:endParaRPr lang="zh-CN" altLang="en-US" sz="1600" baseline="0" dirty="0"/>
                    </a:p>
                  </a:txBody>
                  <a:tcPr marL="78226" marR="78226" marT="41511" marB="415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   BSO</a:t>
                      </a:r>
                      <a:r>
                        <a:rPr lang="en-US" altLang="zh-CN" sz="1600" baseline="-25000" dirty="0" smtClean="0"/>
                        <a:t>L</a:t>
                      </a:r>
                      <a:endParaRPr lang="zh-CN" altLang="en-US" sz="1600" baseline="-25000" dirty="0"/>
                    </a:p>
                  </a:txBody>
                  <a:tcPr marL="78226" marR="78226" marT="41511" marB="415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BSO</a:t>
                      </a:r>
                      <a:r>
                        <a:rPr lang="en-US" altLang="zh-CN" sz="1600" baseline="-25000" dirty="0" smtClean="0"/>
                        <a:t>S</a:t>
                      </a:r>
                      <a:endParaRPr lang="zh-CN" altLang="en-US" sz="1600" baseline="-25000" dirty="0"/>
                    </a:p>
                  </a:txBody>
                  <a:tcPr marL="78226" marR="78226" marT="41511" marB="415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PWO-B</a:t>
                      </a:r>
                      <a:endParaRPr lang="zh-CN" altLang="en-US" sz="1600" baseline="-25000" dirty="0"/>
                    </a:p>
                  </a:txBody>
                  <a:tcPr marL="78226" marR="78226" marT="41511" marB="415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PWO</a:t>
                      </a:r>
                      <a:r>
                        <a:rPr lang="en-US" altLang="zh-CN" sz="1600" baseline="0" dirty="0" smtClean="0"/>
                        <a:t>-A</a:t>
                      </a:r>
                      <a:endParaRPr lang="zh-CN" altLang="en-US" sz="1600" baseline="-25000" dirty="0"/>
                    </a:p>
                  </a:txBody>
                  <a:tcPr marL="78226" marR="78226" marT="41511" marB="415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89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Size</a:t>
                      </a:r>
                      <a:endParaRPr lang="zh-CN" altLang="en-US" sz="1600" dirty="0"/>
                    </a:p>
                  </a:txBody>
                  <a:tcPr marL="78226" marR="78226" marT="41511" marB="4151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  20</a:t>
                      </a:r>
                      <a:r>
                        <a:rPr lang="zh-CN" altLang="en-US" sz="1600" dirty="0" smtClean="0"/>
                        <a:t>*</a:t>
                      </a:r>
                      <a:r>
                        <a:rPr lang="en-US" altLang="zh-CN" sz="1600" dirty="0" smtClean="0"/>
                        <a:t>20</a:t>
                      </a:r>
                      <a:r>
                        <a:rPr lang="zh-CN" altLang="en-US" sz="1600" dirty="0" smtClean="0"/>
                        <a:t>*</a:t>
                      </a:r>
                      <a:r>
                        <a:rPr lang="en-US" altLang="zh-CN" sz="1600" dirty="0" smtClean="0"/>
                        <a:t>200mm</a:t>
                      </a:r>
                      <a:endParaRPr lang="zh-CN" altLang="en-US" sz="1600" dirty="0"/>
                    </a:p>
                  </a:txBody>
                  <a:tcPr marL="78226" marR="78226" marT="41511" marB="41511"/>
                </a:tc>
                <a:tc>
                  <a:txBody>
                    <a:bodyPr/>
                    <a:lstStyle/>
                    <a:p>
                      <a:r>
                        <a:rPr lang="el-GR" altLang="zh-CN" sz="1600" dirty="0" smtClean="0"/>
                        <a:t>Φ</a:t>
                      </a:r>
                      <a:r>
                        <a:rPr lang="en-US" altLang="zh-CN" sz="1600" dirty="0" smtClean="0"/>
                        <a:t>=25mm,L=30mm</a:t>
                      </a:r>
                      <a:endParaRPr lang="zh-CN" altLang="en-US" sz="1600" dirty="0"/>
                    </a:p>
                  </a:txBody>
                  <a:tcPr marL="78226" marR="78226" marT="41511" marB="4151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25</a:t>
                      </a:r>
                      <a:r>
                        <a:rPr lang="zh-CN" altLang="en-US" sz="1600" dirty="0" smtClean="0"/>
                        <a:t>*</a:t>
                      </a:r>
                      <a:r>
                        <a:rPr lang="en-US" altLang="zh-CN" sz="1600" dirty="0" smtClean="0"/>
                        <a:t>25</a:t>
                      </a:r>
                      <a:r>
                        <a:rPr lang="zh-CN" altLang="en-US" sz="1600" dirty="0" smtClean="0"/>
                        <a:t>*</a:t>
                      </a:r>
                      <a:r>
                        <a:rPr lang="en-US" altLang="zh-CN" sz="1600" dirty="0" smtClean="0"/>
                        <a:t>220mm</a:t>
                      </a:r>
                      <a:endParaRPr lang="zh-CN" altLang="en-US" sz="1600" dirty="0"/>
                    </a:p>
                  </a:txBody>
                  <a:tcPr marL="78226" marR="78226" marT="41511" marB="4151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30</a:t>
                      </a:r>
                      <a:r>
                        <a:rPr lang="zh-CN" altLang="en-US" sz="1600" dirty="0" smtClean="0"/>
                        <a:t>*</a:t>
                      </a:r>
                      <a:r>
                        <a:rPr lang="en-US" altLang="zh-CN" sz="1600" dirty="0" smtClean="0"/>
                        <a:t>30</a:t>
                      </a:r>
                      <a:r>
                        <a:rPr lang="zh-CN" altLang="en-US" sz="1600" dirty="0" smtClean="0"/>
                        <a:t>*</a:t>
                      </a:r>
                      <a:r>
                        <a:rPr lang="en-US" altLang="zh-CN" sz="1600" dirty="0" smtClean="0"/>
                        <a:t>45mm</a:t>
                      </a:r>
                      <a:endParaRPr lang="zh-CN" altLang="en-US" sz="1600" dirty="0"/>
                    </a:p>
                  </a:txBody>
                  <a:tcPr marL="78226" marR="78226" marT="41511" marB="41511"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923928" y="4149080"/>
            <a:ext cx="52200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b="1" dirty="0" smtClean="0"/>
              <a:t>Very Forward Electron Detection (eta&lt;-2.0)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BSO is produced by replacing </a:t>
            </a:r>
            <a:r>
              <a:rPr lang="en-US" dirty="0" err="1" smtClean="0"/>
              <a:t>Ge</a:t>
            </a:r>
            <a:r>
              <a:rPr lang="en-US" dirty="0" smtClean="0"/>
              <a:t> in BGO with Si, the material cost for BSO reduced by x3-4.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Collaborators: USTC,SINAP,THU,UCLA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Vendor: Shanghai SICCAS High Technology </a:t>
            </a:r>
            <a:r>
              <a:rPr lang="en-US" dirty="0" err="1" smtClean="0"/>
              <a:t>Coorporation</a:t>
            </a:r>
            <a:r>
              <a:rPr lang="en-US" dirty="0" smtClean="0"/>
              <a:t> (USTC/UCLA/SICCAS)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CC"/>
                </a:solidFill>
              </a:rPr>
              <a:t>R&amp;D proposal partially funded by BNL/DOE</a:t>
            </a:r>
            <a:endParaRPr lang="en-US" sz="1600" b="1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3923928" cy="281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04864"/>
            <a:ext cx="43338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 bwMode="auto">
          <a:xfrm>
            <a:off x="1115616" y="5373216"/>
            <a:ext cx="2160240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92" y="5661248"/>
            <a:ext cx="373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Production Getting better over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70609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Simulation Geometry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571" t="20371" r="2031"/>
          <a:stretch>
            <a:fillRect/>
          </a:stretch>
        </p:blipFill>
        <p:spPr bwMode="auto">
          <a:xfrm>
            <a:off x="87312" y="1196752"/>
            <a:ext cx="9056688" cy="465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03" t="-3152" r="-4606" b="3152"/>
          <a:stretch/>
        </p:blipFill>
        <p:spPr bwMode="auto">
          <a:xfrm>
            <a:off x="5220072" y="836712"/>
            <a:ext cx="2448272" cy="260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r="36707"/>
          <a:stretch>
            <a:fillRect/>
          </a:stretch>
        </p:blipFill>
        <p:spPr bwMode="auto">
          <a:xfrm>
            <a:off x="251520" y="3573016"/>
            <a:ext cx="2722504" cy="314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8370" r="24296"/>
          <a:stretch>
            <a:fillRect/>
          </a:stretch>
        </p:blipFill>
        <p:spPr bwMode="auto">
          <a:xfrm>
            <a:off x="4932040" y="3573016"/>
            <a:ext cx="3384376" cy="310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55776" y="1916832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VFGT</a:t>
            </a:r>
          </a:p>
          <a:p>
            <a:r>
              <a:rPr lang="en-US" dirty="0" smtClean="0"/>
              <a:t>Possible option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15816" y="544522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ETTIE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633" y="47251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FCS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08304" y="148478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EEMC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2699792" cy="2239962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A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Pythia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Simulation Event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6477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924944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Only TPC and ETTIE are shown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 idx="4294967295"/>
          </p:nvPr>
        </p:nvSpPr>
        <p:spPr>
          <a:xfrm>
            <a:off x="971550" y="76200"/>
            <a:ext cx="8172450" cy="609600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RHIC:  eight key unanswered questions</a:t>
            </a:r>
          </a:p>
        </p:txBody>
      </p:sp>
      <p:pic>
        <p:nvPicPr>
          <p:cNvPr id="116742" name="Picture 6" descr="F:\Vaio_06-Apr-2009\star\BES\PhaseDiagram\PhaseDiagram_May15.tif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t="4401" r="18903" b="800"/>
          <a:stretch>
            <a:fillRect/>
          </a:stretch>
        </p:blipFill>
        <p:spPr bwMode="auto">
          <a:xfrm>
            <a:off x="152400" y="1230313"/>
            <a:ext cx="4037013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TextBox 9"/>
          <p:cNvSpPr txBox="1">
            <a:spLocks noChangeArrowheads="1"/>
          </p:cNvSpPr>
          <p:nvPr/>
        </p:nvSpPr>
        <p:spPr bwMode="auto">
          <a:xfrm>
            <a:off x="228600" y="768350"/>
            <a:ext cx="245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srgbClr val="0033CC"/>
                </a:solidFill>
              </a:rPr>
              <a:t>Hot QCD Matter</a:t>
            </a:r>
          </a:p>
        </p:txBody>
      </p:sp>
      <p:pic>
        <p:nvPicPr>
          <p:cNvPr id="116745" name="Picture 10"/>
          <p:cNvPicPr>
            <a:picLocks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05400" y="1211263"/>
            <a:ext cx="2559050" cy="1114425"/>
          </a:xfrm>
          <a:prstGeom prst="rect">
            <a:avLst/>
          </a:prstGeom>
          <a:noFill/>
          <a:ln w="12700">
            <a:solidFill>
              <a:srgbClr val="B0190F"/>
            </a:solidFill>
            <a:miter lim="800000"/>
            <a:headEnd/>
            <a:tailEnd/>
          </a:ln>
        </p:spPr>
      </p:pic>
      <p:pic>
        <p:nvPicPr>
          <p:cNvPr id="116746" name="Picture 13" descr="phase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t="15918" r="25899"/>
          <a:stretch>
            <a:fillRect/>
          </a:stretch>
        </p:blipFill>
        <p:spPr bwMode="auto">
          <a:xfrm>
            <a:off x="5148263" y="3352800"/>
            <a:ext cx="32670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7" name="TextBox 12"/>
          <p:cNvSpPr txBox="1">
            <a:spLocks noChangeArrowheads="1"/>
          </p:cNvSpPr>
          <p:nvPr/>
        </p:nvSpPr>
        <p:spPr bwMode="auto">
          <a:xfrm>
            <a:off x="5029200" y="750888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b="1">
                <a:solidFill>
                  <a:srgbClr val="0033CC"/>
                </a:solidFill>
              </a:rPr>
              <a:t>Partonic structure</a:t>
            </a:r>
          </a:p>
        </p:txBody>
      </p:sp>
      <p:sp>
        <p:nvSpPr>
          <p:cNvPr id="116748" name="TextBox 13"/>
          <p:cNvSpPr txBox="1">
            <a:spLocks noChangeArrowheads="1"/>
          </p:cNvSpPr>
          <p:nvPr/>
        </p:nvSpPr>
        <p:spPr bwMode="auto">
          <a:xfrm>
            <a:off x="5029200" y="2362200"/>
            <a:ext cx="40497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/>
            <a:r>
              <a:rPr lang="en-US" sz="2000" dirty="0">
                <a:solidFill>
                  <a:srgbClr val="FF0000"/>
                </a:solidFill>
              </a:rPr>
              <a:t>6:  Spin structure of the nucleon</a:t>
            </a:r>
          </a:p>
          <a:p>
            <a:pPr algn="l" defTabSz="457200"/>
            <a:r>
              <a:rPr lang="en-US" sz="2000" dirty="0">
                <a:solidFill>
                  <a:srgbClr val="FF0000"/>
                </a:solidFill>
              </a:rPr>
              <a:t>7:  How to go beyond leading twist</a:t>
            </a:r>
          </a:p>
          <a:p>
            <a:pPr algn="l" defTabSz="457200"/>
            <a:r>
              <a:rPr lang="en-US" sz="2000" dirty="0">
                <a:solidFill>
                  <a:srgbClr val="FF0000"/>
                </a:solidFill>
              </a:rPr>
              <a:t>    and collinear factorization?</a:t>
            </a:r>
          </a:p>
        </p:txBody>
      </p:sp>
      <p:sp>
        <p:nvSpPr>
          <p:cNvPr id="116749" name="TextBox 14"/>
          <p:cNvSpPr txBox="1">
            <a:spLocks noChangeArrowheads="1"/>
          </p:cNvSpPr>
          <p:nvPr/>
        </p:nvSpPr>
        <p:spPr bwMode="auto">
          <a:xfrm>
            <a:off x="5029200" y="5791200"/>
            <a:ext cx="3535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</a:rPr>
              <a:t>8:  What are the properties of </a:t>
            </a:r>
          </a:p>
          <a:p>
            <a:pPr defTabSz="457200"/>
            <a:r>
              <a:rPr lang="en-US" sz="2000" dirty="0">
                <a:solidFill>
                  <a:srgbClr val="FF0000"/>
                </a:solidFill>
              </a:rPr>
              <a:t>	cold nuclear matter?</a:t>
            </a:r>
          </a:p>
        </p:txBody>
      </p:sp>
      <p:sp>
        <p:nvSpPr>
          <p:cNvPr id="116743" name="TextBox 8"/>
          <p:cNvSpPr txBox="1">
            <a:spLocks noChangeArrowheads="1"/>
          </p:cNvSpPr>
          <p:nvPr/>
        </p:nvSpPr>
        <p:spPr bwMode="auto">
          <a:xfrm>
            <a:off x="190500" y="4572000"/>
            <a:ext cx="5073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/>
            <a:r>
              <a:rPr lang="en-US" sz="2000" dirty="0">
                <a:solidFill>
                  <a:srgbClr val="0000FF"/>
                </a:solidFill>
              </a:rPr>
              <a:t>1:  Properties of the </a:t>
            </a:r>
            <a:r>
              <a:rPr lang="en-US" sz="2000" dirty="0" err="1">
                <a:solidFill>
                  <a:srgbClr val="0000FF"/>
                </a:solidFill>
              </a:rPr>
              <a:t>sQGP</a:t>
            </a:r>
            <a:endParaRPr lang="en-US" sz="2000" dirty="0">
              <a:solidFill>
                <a:srgbClr val="0000FF"/>
              </a:solidFill>
            </a:endParaRPr>
          </a:p>
          <a:p>
            <a:pPr algn="l" defTabSz="457200"/>
            <a:r>
              <a:rPr lang="en-US" sz="2000" dirty="0">
                <a:solidFill>
                  <a:srgbClr val="FF0000"/>
                </a:solidFill>
              </a:rPr>
              <a:t>2:  Mechanism of energy loss:</a:t>
            </a:r>
          </a:p>
          <a:p>
            <a:pPr algn="l" defTabSz="457200"/>
            <a:r>
              <a:rPr lang="en-US" sz="2000" dirty="0">
                <a:solidFill>
                  <a:srgbClr val="FF0000"/>
                </a:solidFill>
              </a:rPr>
              <a:t>	     weak or strong coupling?</a:t>
            </a:r>
          </a:p>
          <a:p>
            <a:pPr algn="l" defTabSz="457200"/>
            <a:r>
              <a:rPr lang="en-US" sz="2000" dirty="0">
                <a:solidFill>
                  <a:srgbClr val="0000FF"/>
                </a:solidFill>
              </a:rPr>
              <a:t>3:  Is there a critical point, and if so, where?</a:t>
            </a:r>
          </a:p>
          <a:p>
            <a:pPr algn="l" defTabSz="457200"/>
            <a:r>
              <a:rPr lang="en-US" sz="2000" dirty="0">
                <a:solidFill>
                  <a:srgbClr val="0000FF"/>
                </a:solidFill>
              </a:rPr>
              <a:t>4:  Novel symmetry properties</a:t>
            </a:r>
          </a:p>
          <a:p>
            <a:pPr algn="l" defTabSz="457200"/>
            <a:r>
              <a:rPr lang="en-US" sz="2000" dirty="0">
                <a:solidFill>
                  <a:srgbClr val="0000FF"/>
                </a:solidFill>
              </a:rPr>
              <a:t>5:  Exotic particles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536" y="6457890"/>
            <a:ext cx="29614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STAR Decadal Plan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eSTAR</a:t>
            </a:r>
            <a:r>
              <a:rPr lang="en-US" sz="4000" b="1" dirty="0" smtClean="0">
                <a:solidFill>
                  <a:srgbClr val="FF0000"/>
                </a:solidFill>
              </a:rPr>
              <a:t> Acceptance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51605" r="7853"/>
          <a:stretch>
            <a:fillRect/>
          </a:stretch>
        </p:blipFill>
        <p:spPr bwMode="auto">
          <a:xfrm>
            <a:off x="0" y="1124744"/>
            <a:ext cx="455812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51605" r="8834" b="759"/>
          <a:stretch>
            <a:fillRect/>
          </a:stretch>
        </p:blipFill>
        <p:spPr bwMode="auto">
          <a:xfrm>
            <a:off x="4562534" y="1124744"/>
            <a:ext cx="458146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73469" y="170080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5x250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88000" y="170080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10x250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4581128"/>
            <a:ext cx="4408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GEANT Simulation with </a:t>
            </a:r>
            <a:r>
              <a:rPr lang="en-US" dirty="0" err="1" smtClean="0"/>
              <a:t>eSTAR</a:t>
            </a:r>
            <a:r>
              <a:rPr lang="en-US" dirty="0" smtClean="0"/>
              <a:t> geometry</a:t>
            </a:r>
          </a:p>
          <a:p>
            <a:pPr algn="l"/>
            <a:r>
              <a:rPr lang="en-US" dirty="0" smtClean="0"/>
              <a:t>Inclusive Acceptance:</a:t>
            </a:r>
          </a:p>
          <a:p>
            <a:pPr algn="l"/>
            <a:r>
              <a:rPr lang="en-US" dirty="0" smtClean="0"/>
              <a:t>Scattered Electron in x-Q</a:t>
            </a:r>
            <a:r>
              <a:rPr lang="en-US" baseline="30000" dirty="0" smtClean="0"/>
              <a:t>2</a:t>
            </a:r>
          </a:p>
          <a:p>
            <a:pPr algn="l"/>
            <a:r>
              <a:rPr lang="en-US" dirty="0" smtClean="0"/>
              <a:t>TPC hits&gt;15</a:t>
            </a:r>
          </a:p>
          <a:p>
            <a:pPr algn="l"/>
            <a:r>
              <a:rPr lang="en-US" dirty="0" smtClean="0"/>
              <a:t>BSO and TRD Efficiency assumed 90%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344" y="274638"/>
            <a:ext cx="8689764" cy="562678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Physics Simulations in Progress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1052736"/>
            <a:ext cx="7927504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ea typeface="宋体" pitchFamily="2" charset="-122"/>
              </a:rPr>
              <a:t>5(10)x250 </a:t>
            </a:r>
            <a:r>
              <a:rPr lang="en-US" altLang="zh-CN" sz="3200" dirty="0" err="1" smtClean="0">
                <a:ea typeface="宋体" pitchFamily="2" charset="-122"/>
              </a:rPr>
              <a:t>ep</a:t>
            </a:r>
            <a:r>
              <a:rPr lang="en-US" altLang="zh-CN" sz="3200" dirty="0" smtClean="0">
                <a:ea typeface="宋体" pitchFamily="2" charset="-122"/>
              </a:rPr>
              <a:t> collisions: </a:t>
            </a:r>
          </a:p>
          <a:p>
            <a:endParaRPr lang="en-US" altLang="zh-CN" sz="1100" dirty="0" smtClean="0">
              <a:ea typeface="宋体" pitchFamily="2" charset="-122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altLang="zh-CN" sz="2400" dirty="0" smtClean="0">
                <a:ea typeface="宋体" pitchFamily="2" charset="-122"/>
              </a:rPr>
              <a:t>g</a:t>
            </a:r>
            <a:r>
              <a:rPr lang="en-US" altLang="zh-CN" sz="2400" baseline="-25000" dirty="0" smtClean="0">
                <a:ea typeface="宋体" pitchFamily="2" charset="-122"/>
              </a:rPr>
              <a:t>1</a:t>
            </a: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n-US" altLang="zh-CN" sz="2400" dirty="0" err="1" smtClean="0">
                <a:ea typeface="宋体" pitchFamily="2" charset="-122"/>
              </a:rPr>
              <a:t>vs</a:t>
            </a:r>
            <a:r>
              <a:rPr lang="en-US" altLang="zh-CN" sz="2400" dirty="0" smtClean="0">
                <a:ea typeface="宋体" pitchFamily="2" charset="-122"/>
              </a:rPr>
              <a:t> (x,Q</a:t>
            </a:r>
            <a:r>
              <a:rPr lang="en-US" altLang="zh-CN" sz="2400" baseline="30000" dirty="0" smtClean="0">
                <a:ea typeface="宋体" pitchFamily="2" charset="-122"/>
              </a:rPr>
              <a:t>2</a:t>
            </a:r>
            <a:r>
              <a:rPr lang="en-US" altLang="zh-CN" sz="2400" dirty="0">
                <a:ea typeface="宋体" pitchFamily="2" charset="-122"/>
              </a:rPr>
              <a:t>)</a:t>
            </a:r>
            <a:r>
              <a:rPr lang="en-US" altLang="zh-CN" sz="2400" dirty="0" smtClean="0">
                <a:ea typeface="宋体" pitchFamily="2" charset="-122"/>
              </a:rPr>
              <a:t>, generator </a:t>
            </a:r>
            <a:r>
              <a:rPr lang="en-US" altLang="zh-CN" sz="2400" dirty="0" smtClean="0">
                <a:solidFill>
                  <a:schemeClr val="accent1"/>
                </a:solidFill>
                <a:ea typeface="宋体" pitchFamily="2" charset="-122"/>
              </a:rPr>
              <a:t>PEPSI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zh-CN" sz="2400" dirty="0" smtClean="0">
                <a:ea typeface="宋体" pitchFamily="2" charset="-122"/>
              </a:rPr>
              <a:t>Semi-inclusive</a:t>
            </a:r>
            <a:r>
              <a:rPr lang="zh-CN" altLang="en-US" sz="2400" dirty="0" smtClean="0">
                <a:ea typeface="宋体" pitchFamily="2" charset="-122"/>
              </a:rPr>
              <a:t> with PID</a:t>
            </a:r>
            <a:r>
              <a:rPr lang="en-US" altLang="zh-CN" sz="2400" dirty="0" smtClean="0">
                <a:ea typeface="宋体" pitchFamily="2" charset="-122"/>
              </a:rPr>
              <a:t>:</a:t>
            </a:r>
            <a:r>
              <a:rPr lang="zh-CN" altLang="en-US" sz="2400" dirty="0" smtClean="0">
                <a:ea typeface="宋体" pitchFamily="2" charset="-122"/>
              </a:rPr>
              <a:t> </a:t>
            </a:r>
            <a:r>
              <a:rPr lang="zh-CN" altLang="en-US" sz="2400" dirty="0" smtClean="0">
                <a:ea typeface="宋体" pitchFamily="2" charset="-122"/>
                <a:sym typeface="Symbol"/>
              </a:rPr>
              <a:t></a:t>
            </a:r>
            <a:r>
              <a:rPr lang="en-US" altLang="zh-CN" sz="2400" dirty="0" smtClean="0">
                <a:ea typeface="宋体" pitchFamily="2" charset="-122"/>
                <a:sym typeface="Symbol"/>
              </a:rPr>
              <a:t>G</a:t>
            </a:r>
            <a:r>
              <a:rPr lang="zh-CN" altLang="en-US" sz="2400" dirty="0" smtClean="0">
                <a:ea typeface="宋体" pitchFamily="2" charset="-122"/>
              </a:rPr>
              <a:t> </a:t>
            </a:r>
            <a:r>
              <a:rPr lang="zh-CN" altLang="en-US" sz="2400" dirty="0">
                <a:ea typeface="宋体" pitchFamily="2" charset="-122"/>
              </a:rPr>
              <a:t>vs (x,Q</a:t>
            </a:r>
            <a:r>
              <a:rPr lang="zh-CN" altLang="en-US" sz="2400" baseline="30000" dirty="0">
                <a:ea typeface="宋体" pitchFamily="2" charset="-122"/>
              </a:rPr>
              <a:t>2</a:t>
            </a:r>
            <a:r>
              <a:rPr lang="zh-CN" altLang="en-US" sz="2400" dirty="0" smtClean="0">
                <a:ea typeface="宋体" pitchFamily="2" charset="-122"/>
              </a:rPr>
              <a:t>)</a:t>
            </a:r>
            <a:endParaRPr lang="en-US" altLang="zh-CN" sz="2400" dirty="0" smtClean="0">
              <a:ea typeface="宋体" pitchFamily="2" charset="-122"/>
            </a:endParaRPr>
          </a:p>
          <a:p>
            <a:r>
              <a:rPr lang="en-US" altLang="zh-CN" sz="3200" dirty="0" smtClean="0">
                <a:ea typeface="宋体" pitchFamily="2" charset="-122"/>
              </a:rPr>
              <a:t/>
            </a:r>
            <a:br>
              <a:rPr lang="en-US" altLang="zh-CN" sz="3200" dirty="0" smtClean="0">
                <a:ea typeface="宋体" pitchFamily="2" charset="-122"/>
              </a:rPr>
            </a:br>
            <a:r>
              <a:rPr lang="en-US" altLang="zh-CN" sz="3200" dirty="0" err="1" smtClean="0">
                <a:ea typeface="宋体" pitchFamily="2" charset="-122"/>
              </a:rPr>
              <a:t>eA</a:t>
            </a:r>
            <a:r>
              <a:rPr lang="en-US" altLang="zh-CN" sz="3200" dirty="0" smtClean="0">
                <a:ea typeface="宋体" pitchFamily="2" charset="-122"/>
              </a:rPr>
              <a:t> (</a:t>
            </a:r>
            <a:r>
              <a:rPr lang="en-US" altLang="zh-CN" sz="3200" dirty="0" err="1" smtClean="0">
                <a:ea typeface="宋体" pitchFamily="2" charset="-122"/>
              </a:rPr>
              <a:t>electron+Pb</a:t>
            </a:r>
            <a:r>
              <a:rPr lang="en-US" altLang="zh-CN" sz="3200" dirty="0" smtClean="0">
                <a:ea typeface="宋体" pitchFamily="2" charset="-122"/>
              </a:rPr>
              <a:t>): </a:t>
            </a:r>
          </a:p>
          <a:p>
            <a:pPr marL="514350" indent="-514350"/>
            <a:endParaRPr lang="en-US" altLang="zh-CN" sz="1400" dirty="0" smtClean="0">
              <a:ea typeface="宋体" pitchFamily="2" charset="-122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zh-CN" altLang="en-US" sz="2400" dirty="0" smtClean="0">
                <a:ea typeface="宋体" pitchFamily="2" charset="-122"/>
              </a:rPr>
              <a:t>F</a:t>
            </a:r>
            <a:r>
              <a:rPr lang="zh-CN" altLang="en-US" sz="2400" baseline="-25000" dirty="0" smtClean="0">
                <a:ea typeface="宋体" pitchFamily="2" charset="-122"/>
              </a:rPr>
              <a:t>2</a:t>
            </a:r>
            <a:r>
              <a:rPr lang="zh-CN" altLang="en-US" sz="2400" dirty="0">
                <a:ea typeface="宋体" pitchFamily="2" charset="-122"/>
              </a:rPr>
              <a:t>, F</a:t>
            </a:r>
            <a:r>
              <a:rPr lang="zh-CN" altLang="en-US" sz="2400" baseline="-25000" dirty="0">
                <a:ea typeface="宋体" pitchFamily="2" charset="-122"/>
              </a:rPr>
              <a:t>L</a:t>
            </a:r>
            <a:r>
              <a:rPr lang="zh-CN" altLang="en-US" sz="2400" dirty="0">
                <a:ea typeface="宋体" pitchFamily="2" charset="-122"/>
              </a:rPr>
              <a:t>  </a:t>
            </a:r>
            <a:r>
              <a:rPr lang="zh-CN" altLang="en-US" sz="2400" dirty="0" smtClean="0">
                <a:ea typeface="宋体" pitchFamily="2" charset="-122"/>
              </a:rPr>
              <a:t>5</a:t>
            </a:r>
            <a:r>
              <a:rPr lang="en-US" altLang="zh-CN" sz="2400" dirty="0" smtClean="0">
                <a:ea typeface="宋体" pitchFamily="2" charset="-122"/>
              </a:rPr>
              <a:t>(10)</a:t>
            </a:r>
            <a:r>
              <a:rPr lang="zh-CN" altLang="en-US" sz="2400" dirty="0" smtClean="0">
                <a:ea typeface="宋体" pitchFamily="2" charset="-122"/>
              </a:rPr>
              <a:t>x50</a:t>
            </a:r>
            <a:r>
              <a:rPr lang="zh-CN" altLang="en-US" sz="2400" dirty="0">
                <a:ea typeface="宋体" pitchFamily="2" charset="-122"/>
              </a:rPr>
              <a:t>, 5x75, 5x100 (</a:t>
            </a:r>
            <a:r>
              <a:rPr lang="zh-CN" altLang="en-US" sz="2400" dirty="0" smtClean="0">
                <a:solidFill>
                  <a:schemeClr val="accent1"/>
                </a:solidFill>
                <a:ea typeface="宋体" pitchFamily="2" charset="-122"/>
              </a:rPr>
              <a:t>D</a:t>
            </a:r>
            <a:r>
              <a:rPr lang="en-US" altLang="zh-CN" sz="2400" dirty="0">
                <a:solidFill>
                  <a:schemeClr val="accent1"/>
                </a:solidFill>
                <a:ea typeface="宋体" pitchFamily="2" charset="-122"/>
              </a:rPr>
              <a:t>J</a:t>
            </a:r>
            <a:r>
              <a:rPr lang="zh-CN" altLang="en-US" sz="2400" dirty="0" smtClean="0">
                <a:solidFill>
                  <a:schemeClr val="accent1"/>
                </a:solidFill>
                <a:ea typeface="宋体" pitchFamily="2" charset="-122"/>
              </a:rPr>
              <a:t>ANGO</a:t>
            </a:r>
            <a:r>
              <a:rPr lang="en-US" altLang="zh-CN" sz="2400" dirty="0" smtClean="0">
                <a:solidFill>
                  <a:schemeClr val="accent1"/>
                </a:solidFill>
                <a:ea typeface="宋体" pitchFamily="2" charset="-122"/>
              </a:rPr>
              <a:t>H</a:t>
            </a:r>
            <a:r>
              <a:rPr lang="zh-CN" altLang="en-US" sz="2400" dirty="0" smtClean="0">
                <a:ea typeface="宋体" pitchFamily="2" charset="-122"/>
              </a:rPr>
              <a:t>)</a:t>
            </a:r>
            <a:endParaRPr lang="zh-CN" altLang="en-US" sz="2400" dirty="0">
              <a:ea typeface="宋体" pitchFamily="2" charset="-122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CN" altLang="en-US" sz="2400" dirty="0" smtClean="0">
                <a:ea typeface="宋体" pitchFamily="2" charset="-122"/>
              </a:rPr>
              <a:t>d</a:t>
            </a:r>
            <a:r>
              <a:rPr lang="zh-CN" altLang="en-US" sz="2400" dirty="0" smtClean="0">
                <a:ea typeface="宋体" pitchFamily="2" charset="-122"/>
                <a:sym typeface="Symbol"/>
              </a:rPr>
              <a:t></a:t>
            </a:r>
            <a:r>
              <a:rPr lang="zh-CN" altLang="en-US" sz="2400" dirty="0" smtClean="0">
                <a:ea typeface="宋体" pitchFamily="2" charset="-122"/>
              </a:rPr>
              <a:t> </a:t>
            </a:r>
            <a:r>
              <a:rPr lang="zh-CN" altLang="en-US" sz="2400" dirty="0">
                <a:ea typeface="宋体" pitchFamily="2" charset="-122"/>
              </a:rPr>
              <a:t>of di-hadron for given (x,Q</a:t>
            </a:r>
            <a:r>
              <a:rPr lang="zh-CN" altLang="en-US" sz="2400" baseline="30000" dirty="0">
                <a:ea typeface="宋体" pitchFamily="2" charset="-122"/>
              </a:rPr>
              <a:t>2</a:t>
            </a:r>
            <a:r>
              <a:rPr lang="zh-CN" altLang="en-US" sz="2400" dirty="0" smtClean="0">
                <a:ea typeface="宋体" pitchFamily="2" charset="-122"/>
              </a:rPr>
              <a:t>) </a:t>
            </a:r>
            <a:r>
              <a:rPr lang="en-US" altLang="zh-CN" sz="2400" dirty="0" smtClean="0">
                <a:ea typeface="宋体" pitchFamily="2" charset="-122"/>
              </a:rPr>
              <a:t>relative to virtual photon direction (as z): </a:t>
            </a:r>
            <a:r>
              <a:rPr lang="en-US" altLang="zh-CN" sz="2400" dirty="0" smtClean="0">
                <a:solidFill>
                  <a:schemeClr val="accent1"/>
                </a:solidFill>
                <a:ea typeface="宋体" pitchFamily="2" charset="-122"/>
              </a:rPr>
              <a:t>PYTHIA</a:t>
            </a:r>
            <a:endParaRPr lang="zh-CN" altLang="en-US" sz="2400" dirty="0">
              <a:solidFill>
                <a:schemeClr val="accent1"/>
              </a:solidFill>
              <a:ea typeface="宋体" pitchFamily="2" charset="-122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altLang="zh-CN" sz="2400" dirty="0" smtClean="0">
                <a:ea typeface="宋体" pitchFamily="2" charset="-122"/>
              </a:rPr>
              <a:t>Semi-inclusive </a:t>
            </a:r>
            <a:r>
              <a:rPr lang="zh-CN" altLang="en-US" sz="2400" dirty="0" smtClean="0">
                <a:ea typeface="宋体" pitchFamily="2" charset="-122"/>
              </a:rPr>
              <a:t>R(eA/ep</a:t>
            </a:r>
            <a:r>
              <a:rPr lang="zh-CN" altLang="en-US" sz="2400" dirty="0">
                <a:ea typeface="宋体" pitchFamily="2" charset="-122"/>
              </a:rPr>
              <a:t>) </a:t>
            </a:r>
            <a:r>
              <a:rPr lang="zh-CN" altLang="en-US" sz="2400" dirty="0" smtClean="0">
                <a:ea typeface="宋体" pitchFamily="2" charset="-122"/>
              </a:rPr>
              <a:t>(</a:t>
            </a:r>
            <a:r>
              <a:rPr lang="zh-CN" altLang="en-US" sz="2400" dirty="0" smtClean="0">
                <a:ea typeface="宋体" pitchFamily="2" charset="-122"/>
                <a:sym typeface="Symbol"/>
              </a:rPr>
              <a:t></a:t>
            </a:r>
            <a:r>
              <a:rPr lang="zh-CN" altLang="en-US" sz="2400" dirty="0" smtClean="0">
                <a:ea typeface="宋体" pitchFamily="2" charset="-122"/>
              </a:rPr>
              <a:t>,</a:t>
            </a:r>
            <a:r>
              <a:rPr lang="zh-CN" altLang="en-US" sz="2400" dirty="0">
                <a:ea typeface="宋体" pitchFamily="2" charset="-122"/>
              </a:rPr>
              <a:t>Q</a:t>
            </a:r>
            <a:r>
              <a:rPr lang="zh-CN" altLang="en-US" sz="2400" baseline="30000" dirty="0">
                <a:ea typeface="宋体" pitchFamily="2" charset="-122"/>
              </a:rPr>
              <a:t>2</a:t>
            </a:r>
            <a:r>
              <a:rPr lang="zh-CN" altLang="en-US" sz="2400" dirty="0">
                <a:ea typeface="宋体" pitchFamily="2" charset="-122"/>
              </a:rPr>
              <a:t>,z, </a:t>
            </a:r>
            <a:r>
              <a:rPr lang="zh-CN" altLang="en-US" sz="2400" dirty="0" smtClean="0">
                <a:ea typeface="宋体" pitchFamily="2" charset="-122"/>
              </a:rPr>
              <a:t>p</a:t>
            </a:r>
            <a:r>
              <a:rPr lang="zh-CN" altLang="en-US" sz="2400" baseline="-25000" dirty="0" smtClean="0">
                <a:ea typeface="宋体" pitchFamily="2" charset="-122"/>
              </a:rPr>
              <a:t>t</a:t>
            </a:r>
            <a:r>
              <a:rPr lang="zh-CN" altLang="en-US" sz="2400" dirty="0" smtClean="0">
                <a:ea typeface="宋体" pitchFamily="2" charset="-122"/>
              </a:rPr>
              <a:t>) PID </a:t>
            </a:r>
            <a:r>
              <a:rPr lang="en-US" altLang="zh-CN" sz="2400" dirty="0" smtClean="0">
                <a:ea typeface="宋体" pitchFamily="2" charset="-122"/>
              </a:rPr>
              <a:t>(</a:t>
            </a:r>
            <a:r>
              <a:rPr lang="en-US" altLang="zh-CN" sz="2400" dirty="0" smtClean="0">
                <a:solidFill>
                  <a:schemeClr val="accent1"/>
                </a:solidFill>
                <a:ea typeface="宋体" pitchFamily="2" charset="-122"/>
              </a:rPr>
              <a:t>PYTHIA6.x</a:t>
            </a:r>
            <a:r>
              <a:rPr lang="en-US" altLang="zh-CN" sz="2400" dirty="0" smtClean="0">
                <a:ea typeface="宋体" pitchFamily="2" charset="-122"/>
              </a:rPr>
              <a:t>)</a:t>
            </a:r>
          </a:p>
          <a:p>
            <a:pPr marL="457200" indent="-457200" algn="l">
              <a:buFont typeface="+mj-lt"/>
              <a:buAutoNum type="arabicPeriod"/>
            </a:pPr>
            <a:r>
              <a:rPr lang="zh-CN" altLang="en-US" sz="2400" dirty="0" smtClean="0">
                <a:ea typeface="宋体" pitchFamily="2" charset="-122"/>
              </a:rPr>
              <a:t>J/</a:t>
            </a:r>
            <a:r>
              <a:rPr lang="zh-CN" altLang="en-US" sz="2400" dirty="0" smtClean="0">
                <a:ea typeface="宋体" pitchFamily="2" charset="-122"/>
                <a:sym typeface="Symbol"/>
              </a:rPr>
              <a:t></a:t>
            </a:r>
            <a:r>
              <a:rPr lang="zh-CN" altLang="en-US" sz="2400" dirty="0" smtClean="0">
                <a:ea typeface="宋体" pitchFamily="2" charset="-122"/>
              </a:rPr>
              <a:t> </a:t>
            </a:r>
            <a:r>
              <a:rPr lang="zh-CN" altLang="en-US" sz="2400" dirty="0">
                <a:ea typeface="宋体" pitchFamily="2" charset="-122"/>
              </a:rPr>
              <a:t>exclusive </a:t>
            </a:r>
            <a:r>
              <a:rPr lang="en-US" altLang="zh-CN" sz="2400" dirty="0" smtClean="0">
                <a:ea typeface="宋体" pitchFamily="2" charset="-122"/>
              </a:rPr>
              <a:t>(</a:t>
            </a:r>
            <a:r>
              <a:rPr lang="zh-CN" altLang="en-US" sz="2400" dirty="0" smtClean="0">
                <a:solidFill>
                  <a:schemeClr val="accent1"/>
                </a:solidFill>
                <a:ea typeface="宋体" pitchFamily="2" charset="-122"/>
              </a:rPr>
              <a:t>SARTRE</a:t>
            </a:r>
            <a:r>
              <a:rPr lang="en-US" altLang="zh-CN" sz="2400" dirty="0" smtClean="0">
                <a:ea typeface="宋体" pitchFamily="2" charset="-122"/>
              </a:rPr>
              <a:t>)</a:t>
            </a:r>
            <a:endParaRPr lang="en-US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5604" y="5715780"/>
            <a:ext cx="6750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event generators, see EIC-TF webpage: </a:t>
            </a:r>
            <a:br>
              <a:rPr lang="en-US" dirty="0" smtClean="0"/>
            </a:br>
            <a:r>
              <a:rPr lang="en-US" dirty="0" smtClean="0"/>
              <a:t>https://wiki.bnl.gov/eic/index.php/Simulations#Event_Generators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635896" y="836712"/>
            <a:ext cx="5340077" cy="5616623"/>
            <a:chOff x="3635896" y="836712"/>
            <a:chExt cx="5340077" cy="5616623"/>
          </a:xfrm>
        </p:grpSpPr>
        <p:grpSp>
          <p:nvGrpSpPr>
            <p:cNvPr id="8" name="Group 7"/>
            <p:cNvGrpSpPr/>
            <p:nvPr/>
          </p:nvGrpSpPr>
          <p:grpSpPr>
            <a:xfrm>
              <a:off x="3635896" y="836712"/>
              <a:ext cx="5340077" cy="5616623"/>
              <a:chOff x="3803923" y="908720"/>
              <a:chExt cx="5340077" cy="5616623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03923" y="908720"/>
                <a:ext cx="5340077" cy="24779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7500" b="8466"/>
              <a:stretch>
                <a:fillRect/>
              </a:stretch>
            </p:blipFill>
            <p:spPr bwMode="auto">
              <a:xfrm rot="-5400000">
                <a:off x="4582390" y="2626522"/>
                <a:ext cx="3168352" cy="462929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076056" y="3429000"/>
                <a:ext cx="2303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CC"/>
                    </a:solidFill>
                  </a:rPr>
                  <a:t>STAR Preliminary  </a:t>
                </a:r>
                <a:r>
                  <a:rPr lang="en-US" sz="1200" dirty="0" err="1" smtClean="0">
                    <a:solidFill>
                      <a:srgbClr val="0000CC"/>
                    </a:solidFill>
                  </a:rPr>
                  <a:t>Au+Au</a:t>
                </a:r>
                <a:r>
                  <a:rPr lang="en-US" sz="1200" dirty="0" smtClean="0">
                    <a:solidFill>
                      <a:srgbClr val="0000CC"/>
                    </a:solidFill>
                  </a:rPr>
                  <a:t> UPC</a:t>
                </a:r>
                <a:endParaRPr lang="en-US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129052" y="4365104"/>
              <a:ext cx="1576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</a:t>
              </a:r>
              <a:r>
                <a:rPr lang="en-US" dirty="0" smtClean="0"/>
                <a:t>*+</a:t>
              </a:r>
              <a:r>
                <a:rPr lang="en-US" dirty="0" err="1" smtClean="0"/>
                <a:t>Au</a:t>
              </a:r>
              <a:r>
                <a:rPr lang="en-US" dirty="0" err="1" smtClean="0">
                  <a:sym typeface="Wingdings" pitchFamily="2" charset="2"/>
                </a:rPr>
                <a:t>Au</a:t>
              </a:r>
              <a:r>
                <a:rPr lang="en-US" dirty="0" smtClean="0">
                  <a:sym typeface="Wingdings" pitchFamily="2" charset="2"/>
                </a:rPr>
                <a:t>+</a:t>
              </a:r>
              <a:r>
                <a:rPr lang="en-US" dirty="0" smtClean="0">
                  <a:sym typeface="Symbol"/>
                </a:rPr>
                <a:t>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Plans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/>
          <a:lstStyle/>
          <a:p>
            <a:r>
              <a:rPr lang="en-US" dirty="0" smtClean="0"/>
              <a:t>Continue to map the physics cases from EIC whitepaper to </a:t>
            </a:r>
            <a:r>
              <a:rPr lang="en-US" dirty="0" err="1" smtClean="0"/>
              <a:t>eSTAR</a:t>
            </a:r>
            <a:endParaRPr lang="en-US" dirty="0" smtClean="0"/>
          </a:p>
          <a:p>
            <a:r>
              <a:rPr lang="en-US" dirty="0" smtClean="0"/>
              <a:t>Possible R&amp;D projects: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Tracking (</a:t>
            </a:r>
            <a:r>
              <a:rPr lang="en-US" dirty="0" err="1" smtClean="0"/>
              <a:t>hadron</a:t>
            </a:r>
            <a:r>
              <a:rPr lang="en-US" dirty="0" smtClean="0"/>
              <a:t> side, </a:t>
            </a:r>
            <a:r>
              <a:rPr lang="en-US" dirty="0" err="1" smtClean="0"/>
              <a:t>pA</a:t>
            </a:r>
            <a:r>
              <a:rPr lang="en-US" dirty="0" smtClean="0"/>
              <a:t>/pp)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Calorimetry</a:t>
            </a:r>
            <a:r>
              <a:rPr lang="en-US" dirty="0" smtClean="0"/>
              <a:t> (</a:t>
            </a:r>
            <a:r>
              <a:rPr lang="en-US" dirty="0" err="1" smtClean="0"/>
              <a:t>hadron</a:t>
            </a:r>
            <a:r>
              <a:rPr lang="en-US" dirty="0" smtClean="0"/>
              <a:t> side, </a:t>
            </a:r>
            <a:r>
              <a:rPr lang="en-US" dirty="0" err="1" smtClean="0"/>
              <a:t>pA</a:t>
            </a:r>
            <a:r>
              <a:rPr lang="en-US" dirty="0" smtClean="0"/>
              <a:t>/pp)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Tracking+eID</a:t>
            </a:r>
            <a:r>
              <a:rPr lang="en-US" dirty="0" smtClean="0"/>
              <a:t> (electron side, </a:t>
            </a:r>
            <a:r>
              <a:rPr lang="en-US" dirty="0" err="1" smtClean="0">
                <a:solidFill>
                  <a:srgbClr val="0070C0"/>
                </a:solidFill>
              </a:rPr>
              <a:t>eSTAR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End-Cap TOF (electron side, </a:t>
            </a:r>
            <a:r>
              <a:rPr lang="en-US" dirty="0" err="1" smtClean="0">
                <a:solidFill>
                  <a:srgbClr val="0070C0"/>
                </a:solidFill>
              </a:rPr>
              <a:t>eSTAR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Very forward electron ID (</a:t>
            </a:r>
            <a:r>
              <a:rPr lang="en-US" dirty="0" err="1" smtClean="0">
                <a:solidFill>
                  <a:srgbClr val="0070C0"/>
                </a:solidFill>
              </a:rPr>
              <a:t>eSTAR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Roman Pots (</a:t>
            </a:r>
            <a:r>
              <a:rPr lang="en-US" dirty="0" err="1" smtClean="0"/>
              <a:t>pA</a:t>
            </a:r>
            <a:r>
              <a:rPr lang="en-US" dirty="0" smtClean="0"/>
              <a:t>/pp)</a:t>
            </a:r>
          </a:p>
          <a:p>
            <a:pPr marL="514350" indent="-457200"/>
            <a:r>
              <a:rPr lang="en-US" dirty="0" smtClean="0"/>
              <a:t>Simulation of feasibilities</a:t>
            </a:r>
          </a:p>
          <a:p>
            <a:pPr marL="514350" indent="-457200"/>
            <a:r>
              <a:rPr lang="en-US" dirty="0" smtClean="0"/>
              <a:t>Discuss with CAD and EIC TF on IR design and detector R&amp;D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Summary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1419"/>
          </a:xfrm>
        </p:spPr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a possible option for first-stage EIC detector (Electron E&lt;~10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Near-term upgrades for RHIC have optimized to be suitable for </a:t>
            </a:r>
            <a:r>
              <a:rPr lang="en-US" dirty="0" err="1" smtClean="0"/>
              <a:t>eRHIC</a:t>
            </a:r>
            <a:r>
              <a:rPr lang="en-US" dirty="0" smtClean="0"/>
              <a:t> (</a:t>
            </a:r>
            <a:r>
              <a:rPr lang="en-US" dirty="0" err="1" smtClean="0"/>
              <a:t>eSTAR</a:t>
            </a:r>
            <a:r>
              <a:rPr lang="en-US" dirty="0" smtClean="0"/>
              <a:t>)</a:t>
            </a:r>
          </a:p>
          <a:p>
            <a:r>
              <a:rPr lang="en-US" dirty="0" smtClean="0"/>
              <a:t>R&amp;D projects and EIC simulation in progress </a:t>
            </a:r>
          </a:p>
          <a:p>
            <a:r>
              <a:rPr lang="en-US" dirty="0" err="1" smtClean="0"/>
              <a:t>LoI</a:t>
            </a:r>
            <a:r>
              <a:rPr lang="en-US" dirty="0" smtClean="0"/>
              <a:t> Writing Committee</a:t>
            </a:r>
          </a:p>
          <a:p>
            <a:r>
              <a:rPr lang="en-US" dirty="0" smtClean="0"/>
              <a:t>Inputs/helps from groups (theorists and experimental colleagues)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48464" cy="682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3568" y="188640"/>
            <a:ext cx="8460432" cy="562074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Physics Deliverables (EIC whitepaper)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0932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3893623" cy="276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836712"/>
            <a:ext cx="43619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666702"/>
            <a:ext cx="3145333" cy="319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836711"/>
            <a:ext cx="2555776" cy="301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948264" y="4365104"/>
            <a:ext cx="22653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600" b="1" dirty="0" smtClean="0">
                <a:solidFill>
                  <a:srgbClr val="00B050"/>
                </a:solidFill>
              </a:rPr>
              <a:t>Proton Spin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1" dirty="0" smtClean="0">
                <a:solidFill>
                  <a:srgbClr val="00B050"/>
                </a:solidFill>
              </a:rPr>
              <a:t>Motion of </a:t>
            </a:r>
            <a:r>
              <a:rPr lang="en-US" sz="1600" b="1" dirty="0" err="1" smtClean="0">
                <a:solidFill>
                  <a:srgbClr val="00B050"/>
                </a:solidFill>
              </a:rPr>
              <a:t>partons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600" b="1" dirty="0" smtClean="0">
                <a:solidFill>
                  <a:srgbClr val="00B050"/>
                </a:solidFill>
              </a:rPr>
              <a:t>Imagining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1" dirty="0" smtClean="0">
                <a:solidFill>
                  <a:srgbClr val="00B050"/>
                </a:solidFill>
              </a:rPr>
              <a:t>Dense </a:t>
            </a:r>
            <a:r>
              <a:rPr lang="en-US" sz="1600" b="1" dirty="0" err="1" smtClean="0">
                <a:solidFill>
                  <a:srgbClr val="00B050"/>
                </a:solidFill>
              </a:rPr>
              <a:t>Gluonic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br>
              <a:rPr lang="en-US" sz="1600" b="1" dirty="0" smtClean="0">
                <a:solidFill>
                  <a:srgbClr val="00B050"/>
                </a:solidFill>
              </a:rPr>
            </a:br>
            <a:r>
              <a:rPr lang="en-US" sz="1600" b="1" dirty="0" smtClean="0">
                <a:solidFill>
                  <a:srgbClr val="00B050"/>
                </a:solidFill>
              </a:rPr>
              <a:t>QCD matter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1" dirty="0" smtClean="0">
                <a:solidFill>
                  <a:srgbClr val="00B050"/>
                </a:solidFill>
              </a:rPr>
              <a:t>Quark </a:t>
            </a:r>
            <a:br>
              <a:rPr lang="en-US" sz="1600" b="1" dirty="0" smtClean="0">
                <a:solidFill>
                  <a:srgbClr val="00B050"/>
                </a:solidFill>
              </a:rPr>
            </a:br>
            <a:r>
              <a:rPr lang="en-US" sz="1600" b="1" dirty="0" err="1" smtClean="0">
                <a:solidFill>
                  <a:srgbClr val="00B050"/>
                </a:solidFill>
              </a:rPr>
              <a:t>Hadronization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23414"/>
            <a:ext cx="4644008" cy="603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Rectangle 28"/>
          <p:cNvSpPr>
            <a:spLocks noChangeArrowheads="1"/>
          </p:cNvSpPr>
          <p:nvPr/>
        </p:nvSpPr>
        <p:spPr bwMode="auto">
          <a:xfrm>
            <a:off x="990600" y="0"/>
            <a:ext cx="7315200" cy="534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73" tIns="45587" rIns="91173" bIns="45587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 smtClean="0">
                <a:ea typeface="Arial" pitchFamily="-108" charset="0"/>
                <a:cs typeface="Arial" pitchFamily="-108" charset="0"/>
              </a:rPr>
              <a:t>Current STAR Experiment </a:t>
            </a:r>
            <a:endParaRPr lang="el-GR" sz="3600" dirty="0">
              <a:ea typeface="Arial" pitchFamily="-108" charset="0"/>
              <a:cs typeface="Arial" pitchFamily="-108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114300" y="762000"/>
            <a:ext cx="8915400" cy="5638800"/>
            <a:chOff x="114300" y="762000"/>
            <a:chExt cx="8915400" cy="5638800"/>
          </a:xfrm>
        </p:grpSpPr>
        <p:sp>
          <p:nvSpPr>
            <p:cNvPr id="23554" name="AutoShape 2" descr="Dotted grid"/>
            <p:cNvSpPr>
              <a:spLocks noChangeArrowheads="1"/>
            </p:cNvSpPr>
            <p:nvPr/>
          </p:nvSpPr>
          <p:spPr bwMode="auto">
            <a:xfrm>
              <a:off x="114300" y="762000"/>
              <a:ext cx="8915400" cy="5638800"/>
            </a:xfrm>
            <a:prstGeom prst="roundRect">
              <a:avLst>
                <a:gd name="adj" fmla="val 3042"/>
              </a:avLst>
            </a:prstGeom>
            <a:pattFill prst="dotGrid">
              <a:fgClr>
                <a:srgbClr val="D4D4D4"/>
              </a:fgClr>
              <a:bgClr>
                <a:schemeClr val="bg1"/>
              </a:bgClr>
            </a:pattFill>
            <a:ln w="38100" cmpd="dbl">
              <a:solidFill>
                <a:srgbClr val="CFA61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555" name="Picture 3" descr="tpcsymposium copy"/>
            <p:cNvPicPr>
              <a:picLocks noChangeAspect="1" noChangeArrowheads="1"/>
            </p:cNvPicPr>
            <p:nvPr/>
          </p:nvPicPr>
          <p:blipFill>
            <a:blip r:embed="rId3" cstate="print"/>
            <a:srcRect l="1123"/>
            <a:stretch>
              <a:fillRect/>
            </a:stretch>
          </p:blipFill>
          <p:spPr bwMode="auto">
            <a:xfrm>
              <a:off x="1524000" y="1524000"/>
              <a:ext cx="6037263" cy="391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2743200" y="3103563"/>
              <a:ext cx="0" cy="762000"/>
              <a:chOff x="768" y="2064"/>
              <a:chExt cx="0" cy="480"/>
            </a:xfrm>
          </p:grpSpPr>
          <p:sp>
            <p:nvSpPr>
              <p:cNvPr id="23662" name="Line 5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63" name="Line 6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324600" y="3103563"/>
              <a:ext cx="0" cy="762000"/>
              <a:chOff x="768" y="2064"/>
              <a:chExt cx="0" cy="480"/>
            </a:xfrm>
          </p:grpSpPr>
          <p:sp>
            <p:nvSpPr>
              <p:cNvPr id="23660" name="Line 8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61" name="Line 9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330700" y="3375025"/>
              <a:ext cx="533400" cy="214313"/>
              <a:chOff x="1752" y="2235"/>
              <a:chExt cx="336" cy="135"/>
            </a:xfrm>
          </p:grpSpPr>
          <p:sp>
            <p:nvSpPr>
              <p:cNvPr id="23658" name="Line 11"/>
              <p:cNvSpPr>
                <a:spLocks noChangeShapeType="1"/>
              </p:cNvSpPr>
              <p:nvPr/>
            </p:nvSpPr>
            <p:spPr bwMode="auto">
              <a:xfrm>
                <a:off x="1752" y="2235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9" name="Line 12"/>
              <p:cNvSpPr>
                <a:spLocks noChangeShapeType="1"/>
              </p:cNvSpPr>
              <p:nvPr/>
            </p:nvSpPr>
            <p:spPr bwMode="auto">
              <a:xfrm>
                <a:off x="1752" y="2370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559" name="Rectangle 13"/>
            <p:cNvSpPr>
              <a:spLocks noChangeArrowheads="1"/>
            </p:cNvSpPr>
            <p:nvPr/>
          </p:nvSpPr>
          <p:spPr bwMode="auto">
            <a:xfrm>
              <a:off x="3149600" y="3276600"/>
              <a:ext cx="2895600" cy="176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0" name="Rectangle 14"/>
            <p:cNvSpPr>
              <a:spLocks noChangeArrowheads="1"/>
            </p:cNvSpPr>
            <p:nvPr/>
          </p:nvSpPr>
          <p:spPr bwMode="auto">
            <a:xfrm>
              <a:off x="3149600" y="3513138"/>
              <a:ext cx="2895600" cy="1762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4343400" y="3276600"/>
              <a:ext cx="457200" cy="392113"/>
              <a:chOff x="1776" y="1920"/>
              <a:chExt cx="288" cy="247"/>
            </a:xfrm>
          </p:grpSpPr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1776" y="1920"/>
                <a:ext cx="288" cy="26"/>
                <a:chOff x="1776" y="1920"/>
                <a:chExt cx="288" cy="26"/>
              </a:xfrm>
            </p:grpSpPr>
            <p:sp>
              <p:nvSpPr>
                <p:cNvPr id="23656" name="Line 17"/>
                <p:cNvSpPr>
                  <a:spLocks noChangeShapeType="1"/>
                </p:cNvSpPr>
                <p:nvPr/>
              </p:nvSpPr>
              <p:spPr bwMode="auto">
                <a:xfrm>
                  <a:off x="1802" y="194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57" name="Line 18"/>
                <p:cNvSpPr>
                  <a:spLocks noChangeShapeType="1"/>
                </p:cNvSpPr>
                <p:nvPr/>
              </p:nvSpPr>
              <p:spPr bwMode="auto">
                <a:xfrm>
                  <a:off x="1776" y="1920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654" name="Line 19"/>
              <p:cNvSpPr>
                <a:spLocks noChangeShapeType="1"/>
              </p:cNvSpPr>
              <p:nvPr/>
            </p:nvSpPr>
            <p:spPr bwMode="auto">
              <a:xfrm>
                <a:off x="1802" y="2141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5" name="Line 20"/>
              <p:cNvSpPr>
                <a:spLocks noChangeShapeType="1"/>
              </p:cNvSpPr>
              <p:nvPr/>
            </p:nvSpPr>
            <p:spPr bwMode="auto">
              <a:xfrm>
                <a:off x="1776" y="2167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4495800" y="3411538"/>
              <a:ext cx="152400" cy="146050"/>
              <a:chOff x="1872" y="2258"/>
              <a:chExt cx="96" cy="92"/>
            </a:xfrm>
          </p:grpSpPr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1872" y="2258"/>
                <a:ext cx="96" cy="16"/>
                <a:chOff x="1872" y="2256"/>
                <a:chExt cx="96" cy="16"/>
              </a:xfrm>
            </p:grpSpPr>
            <p:sp>
              <p:nvSpPr>
                <p:cNvPr id="23651" name="Line 23"/>
                <p:cNvSpPr>
                  <a:spLocks noChangeShapeType="1"/>
                </p:cNvSpPr>
                <p:nvPr/>
              </p:nvSpPr>
              <p:spPr bwMode="auto">
                <a:xfrm>
                  <a:off x="1872" y="225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52" name="Line 24"/>
                <p:cNvSpPr>
                  <a:spLocks noChangeShapeType="1"/>
                </p:cNvSpPr>
                <p:nvPr/>
              </p:nvSpPr>
              <p:spPr bwMode="auto">
                <a:xfrm>
                  <a:off x="1872" y="227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1872" y="2334"/>
                <a:ext cx="96" cy="16"/>
                <a:chOff x="1872" y="2332"/>
                <a:chExt cx="96" cy="16"/>
              </a:xfrm>
            </p:grpSpPr>
            <p:sp>
              <p:nvSpPr>
                <p:cNvPr id="23649" name="Line 26"/>
                <p:cNvSpPr>
                  <a:spLocks noChangeShapeType="1"/>
                </p:cNvSpPr>
                <p:nvPr/>
              </p:nvSpPr>
              <p:spPr bwMode="auto">
                <a:xfrm>
                  <a:off x="1872" y="233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50" name="Line 27"/>
                <p:cNvSpPr>
                  <a:spLocks noChangeShapeType="1"/>
                </p:cNvSpPr>
                <p:nvPr/>
              </p:nvSpPr>
              <p:spPr bwMode="auto">
                <a:xfrm>
                  <a:off x="1872" y="23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3564" name="Rectangle 29"/>
            <p:cNvSpPr>
              <a:spLocks noChangeArrowheads="1"/>
            </p:cNvSpPr>
            <p:nvPr/>
          </p:nvSpPr>
          <p:spPr bwMode="auto">
            <a:xfrm>
              <a:off x="1600200" y="3403600"/>
              <a:ext cx="152400" cy="152400"/>
            </a:xfrm>
            <a:prstGeom prst="rect">
              <a:avLst/>
            </a:prstGeom>
            <a:solidFill>
              <a:srgbClr val="FC012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2743200" y="3103563"/>
              <a:ext cx="0" cy="762000"/>
              <a:chOff x="768" y="2064"/>
              <a:chExt cx="0" cy="480"/>
            </a:xfrm>
          </p:grpSpPr>
          <p:sp>
            <p:nvSpPr>
              <p:cNvPr id="23645" name="Line 31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46" name="Line 32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6324600" y="3103563"/>
              <a:ext cx="0" cy="762000"/>
              <a:chOff x="768" y="2064"/>
              <a:chExt cx="0" cy="480"/>
            </a:xfrm>
          </p:grpSpPr>
          <p:sp>
            <p:nvSpPr>
              <p:cNvPr id="23643" name="Line 34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44" name="Line 35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567" name="Line 36"/>
            <p:cNvSpPr>
              <a:spLocks noChangeShapeType="1"/>
            </p:cNvSpPr>
            <p:nvPr/>
          </p:nvSpPr>
          <p:spPr bwMode="auto">
            <a:xfrm>
              <a:off x="1790700" y="3398838"/>
              <a:ext cx="0" cy="152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8" name="Rectangle 37"/>
            <p:cNvSpPr>
              <a:spLocks noChangeArrowheads="1"/>
            </p:cNvSpPr>
            <p:nvPr/>
          </p:nvSpPr>
          <p:spPr bwMode="auto">
            <a:xfrm>
              <a:off x="7391400" y="3408363"/>
              <a:ext cx="152400" cy="152400"/>
            </a:xfrm>
            <a:prstGeom prst="rect">
              <a:avLst/>
            </a:prstGeom>
            <a:solidFill>
              <a:srgbClr val="FC012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9" name="Line 38"/>
            <p:cNvSpPr>
              <a:spLocks noChangeShapeType="1"/>
            </p:cNvSpPr>
            <p:nvPr/>
          </p:nvSpPr>
          <p:spPr bwMode="auto">
            <a:xfrm>
              <a:off x="7353300" y="3408363"/>
              <a:ext cx="0" cy="152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0" name="Rectangle 39"/>
            <p:cNvSpPr>
              <a:spLocks noChangeArrowheads="1"/>
            </p:cNvSpPr>
            <p:nvPr/>
          </p:nvSpPr>
          <p:spPr bwMode="auto">
            <a:xfrm>
              <a:off x="3238500" y="3290888"/>
              <a:ext cx="609600" cy="161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1" name="Rectangle 40"/>
            <p:cNvSpPr>
              <a:spLocks noChangeArrowheads="1"/>
            </p:cNvSpPr>
            <p:nvPr/>
          </p:nvSpPr>
          <p:spPr bwMode="auto">
            <a:xfrm>
              <a:off x="5284788" y="3516313"/>
              <a:ext cx="620712" cy="1555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2" name="Rectangle 41"/>
            <p:cNvSpPr>
              <a:spLocks noChangeArrowheads="1"/>
            </p:cNvSpPr>
            <p:nvPr/>
          </p:nvSpPr>
          <p:spPr bwMode="auto">
            <a:xfrm>
              <a:off x="5292725" y="3289300"/>
              <a:ext cx="615950" cy="1635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1905000" y="3255963"/>
              <a:ext cx="304800" cy="457200"/>
              <a:chOff x="3408" y="2160"/>
              <a:chExt cx="192" cy="288"/>
            </a:xfrm>
          </p:grpSpPr>
          <p:sp>
            <p:nvSpPr>
              <p:cNvPr id="23641" name="Rectangle 43"/>
              <p:cNvSpPr>
                <a:spLocks noChangeArrowheads="1"/>
              </p:cNvSpPr>
              <p:nvPr/>
            </p:nvSpPr>
            <p:spPr bwMode="auto">
              <a:xfrm>
                <a:off x="3408" y="2160"/>
                <a:ext cx="192" cy="96"/>
              </a:xfrm>
              <a:prstGeom prst="rect">
                <a:avLst/>
              </a:prstGeom>
              <a:solidFill>
                <a:srgbClr val="081D58">
                  <a:alpha val="7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42" name="Rectangle 44"/>
              <p:cNvSpPr>
                <a:spLocks noChangeArrowheads="1"/>
              </p:cNvSpPr>
              <p:nvPr/>
            </p:nvSpPr>
            <p:spPr bwMode="auto">
              <a:xfrm>
                <a:off x="3408" y="2352"/>
                <a:ext cx="192" cy="96"/>
              </a:xfrm>
              <a:prstGeom prst="rect">
                <a:avLst/>
              </a:prstGeom>
              <a:solidFill>
                <a:srgbClr val="081D58">
                  <a:alpha val="7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574" name="Line 45"/>
            <p:cNvSpPr>
              <a:spLocks noChangeShapeType="1"/>
            </p:cNvSpPr>
            <p:nvPr/>
          </p:nvSpPr>
          <p:spPr bwMode="auto">
            <a:xfrm>
              <a:off x="1905000" y="1447800"/>
              <a:ext cx="1600200" cy="9906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14" name="Text Box 46"/>
            <p:cNvSpPr txBox="1">
              <a:spLocks noChangeArrowheads="1"/>
            </p:cNvSpPr>
            <p:nvPr/>
          </p:nvSpPr>
          <p:spPr bwMode="auto">
            <a:xfrm>
              <a:off x="381000" y="990600"/>
              <a:ext cx="1981200" cy="338138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008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DDDDDD"/>
                    </a:outerShdw>
                  </a:effectLst>
                  <a:ea typeface="Arial" pitchFamily="-108" charset="0"/>
                  <a:cs typeface="Arial" pitchFamily="-108" charset="0"/>
                </a:rPr>
                <a:t>MRPC ToF Barrel</a:t>
              </a:r>
            </a:p>
          </p:txBody>
        </p:sp>
        <p:sp>
          <p:nvSpPr>
            <p:cNvPr id="23576" name="Line 47"/>
            <p:cNvSpPr>
              <a:spLocks noChangeShapeType="1"/>
            </p:cNvSpPr>
            <p:nvPr/>
          </p:nvSpPr>
          <p:spPr bwMode="auto">
            <a:xfrm>
              <a:off x="2362200" y="2971800"/>
              <a:ext cx="0" cy="45720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7" name="Line 48"/>
            <p:cNvSpPr>
              <a:spLocks noChangeShapeType="1"/>
            </p:cNvSpPr>
            <p:nvPr/>
          </p:nvSpPr>
          <p:spPr bwMode="auto">
            <a:xfrm>
              <a:off x="2362200" y="3581400"/>
              <a:ext cx="0" cy="45720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8" name="Line 49"/>
            <p:cNvSpPr>
              <a:spLocks noChangeShapeType="1"/>
            </p:cNvSpPr>
            <p:nvPr/>
          </p:nvSpPr>
          <p:spPr bwMode="auto">
            <a:xfrm>
              <a:off x="1600200" y="2057400"/>
              <a:ext cx="1066800" cy="10668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9" name="Text Box 50"/>
            <p:cNvSpPr txBox="1">
              <a:spLocks noChangeArrowheads="1"/>
            </p:cNvSpPr>
            <p:nvPr/>
          </p:nvSpPr>
          <p:spPr bwMode="auto">
            <a:xfrm>
              <a:off x="762000" y="1968500"/>
              <a:ext cx="914400" cy="33813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ea typeface="Arial" pitchFamily="-108" charset="0"/>
                  <a:cs typeface="Arial" pitchFamily="-108" charset="0"/>
                </a:rPr>
                <a:t>BBC</a:t>
              </a:r>
              <a:endParaRPr lang="en-US" sz="1800">
                <a:solidFill>
                  <a:srgbClr val="000000"/>
                </a:solidFill>
                <a:ea typeface="Arial" pitchFamily="-108" charset="0"/>
                <a:cs typeface="Arial" pitchFamily="-108" charset="0"/>
              </a:endParaRPr>
            </a:p>
          </p:txBody>
        </p:sp>
        <p:sp>
          <p:nvSpPr>
            <p:cNvPr id="23580" name="Line 51"/>
            <p:cNvSpPr>
              <a:spLocks noChangeShapeType="1"/>
            </p:cNvSpPr>
            <p:nvPr/>
          </p:nvSpPr>
          <p:spPr bwMode="auto">
            <a:xfrm flipV="1">
              <a:off x="1295400" y="3886200"/>
              <a:ext cx="990600" cy="3048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1" name="Text Box 52"/>
            <p:cNvSpPr txBox="1">
              <a:spLocks noChangeArrowheads="1"/>
            </p:cNvSpPr>
            <p:nvPr/>
          </p:nvSpPr>
          <p:spPr bwMode="auto">
            <a:xfrm>
              <a:off x="381000" y="4038600"/>
              <a:ext cx="914400" cy="33813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87B0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ea typeface="Arial" pitchFamily="-108" charset="0"/>
                  <a:cs typeface="Arial" pitchFamily="-108" charset="0"/>
                </a:rPr>
                <a:t>PMD</a:t>
              </a:r>
              <a:endParaRPr lang="en-US" sz="1800" b="1">
                <a:ea typeface="Arial" pitchFamily="-108" charset="0"/>
                <a:cs typeface="Arial" pitchFamily="-108" charset="0"/>
              </a:endParaRPr>
            </a:p>
          </p:txBody>
        </p:sp>
        <p:sp>
          <p:nvSpPr>
            <p:cNvPr id="23582" name="Line 53"/>
            <p:cNvSpPr>
              <a:spLocks noChangeShapeType="1"/>
            </p:cNvSpPr>
            <p:nvPr/>
          </p:nvSpPr>
          <p:spPr bwMode="auto">
            <a:xfrm>
              <a:off x="990600" y="2971800"/>
              <a:ext cx="914400" cy="3048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3" name="Text Box 54"/>
            <p:cNvSpPr txBox="1">
              <a:spLocks noChangeArrowheads="1"/>
            </p:cNvSpPr>
            <p:nvPr/>
          </p:nvSpPr>
          <p:spPr bwMode="auto">
            <a:xfrm>
              <a:off x="381000" y="2667000"/>
              <a:ext cx="914400" cy="33813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87B0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ea typeface="Arial" pitchFamily="-108" charset="0"/>
                  <a:cs typeface="Arial" pitchFamily="-108" charset="0"/>
                </a:rPr>
                <a:t>F</a:t>
              </a:r>
              <a:r>
                <a:rPr lang="en-US" sz="1600" b="1">
                  <a:ea typeface="Arial" pitchFamily="-108" charset="0"/>
                  <a:cs typeface="Arial" pitchFamily="-108" charset="0"/>
                  <a:sym typeface="Symbol" pitchFamily="-108" charset="2"/>
                </a:rPr>
                <a:t>PD</a:t>
              </a:r>
              <a:endParaRPr lang="en-US" sz="1800" b="1">
                <a:ea typeface="Arial" pitchFamily="-108" charset="0"/>
                <a:cs typeface="Arial" pitchFamily="-108" charset="0"/>
              </a:endParaRPr>
            </a:p>
          </p:txBody>
        </p:sp>
        <p:sp>
          <p:nvSpPr>
            <p:cNvPr id="23584" name="Rectangle 55"/>
            <p:cNvSpPr>
              <a:spLocks noChangeArrowheads="1"/>
            </p:cNvSpPr>
            <p:nvPr/>
          </p:nvSpPr>
          <p:spPr bwMode="auto">
            <a:xfrm>
              <a:off x="6858000" y="3581400"/>
              <a:ext cx="304800" cy="609600"/>
            </a:xfrm>
            <a:prstGeom prst="rect">
              <a:avLst/>
            </a:prstGeom>
            <a:solidFill>
              <a:srgbClr val="081D58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5" name="Rectangle 56"/>
            <p:cNvSpPr>
              <a:spLocks noChangeArrowheads="1"/>
            </p:cNvSpPr>
            <p:nvPr/>
          </p:nvSpPr>
          <p:spPr bwMode="auto">
            <a:xfrm>
              <a:off x="6858000" y="2819400"/>
              <a:ext cx="304800" cy="609600"/>
            </a:xfrm>
            <a:prstGeom prst="rect">
              <a:avLst/>
            </a:prstGeom>
            <a:solidFill>
              <a:srgbClr val="081D58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6" name="Line 57"/>
            <p:cNvSpPr>
              <a:spLocks noChangeShapeType="1"/>
            </p:cNvSpPr>
            <p:nvPr/>
          </p:nvSpPr>
          <p:spPr bwMode="auto">
            <a:xfrm flipH="1">
              <a:off x="7162800" y="2057400"/>
              <a:ext cx="838200" cy="7620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7" name="Text Box 58"/>
            <p:cNvSpPr txBox="1">
              <a:spLocks noChangeArrowheads="1"/>
            </p:cNvSpPr>
            <p:nvPr/>
          </p:nvSpPr>
          <p:spPr bwMode="auto">
            <a:xfrm>
              <a:off x="7239000" y="1752600"/>
              <a:ext cx="914400" cy="33813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1467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ea typeface="Arial" pitchFamily="-108" charset="0"/>
                  <a:cs typeface="Arial" pitchFamily="-108" charset="0"/>
                </a:rPr>
                <a:t>F</a:t>
              </a:r>
              <a:r>
                <a:rPr lang="en-US" sz="1600" b="1">
                  <a:ea typeface="Arial" pitchFamily="-108" charset="0"/>
                  <a:cs typeface="Arial" pitchFamily="-108" charset="0"/>
                  <a:sym typeface="Symbol" pitchFamily="-108" charset="2"/>
                </a:rPr>
                <a:t>M</a:t>
              </a:r>
              <a:r>
                <a:rPr lang="en-US" sz="1600" b="1">
                  <a:ea typeface="Arial" pitchFamily="-108" charset="0"/>
                  <a:cs typeface="Arial" pitchFamily="-108" charset="0"/>
                </a:rPr>
                <a:t>S</a:t>
              </a:r>
              <a:endParaRPr lang="en-US" sz="1800" b="1">
                <a:ea typeface="Arial" pitchFamily="-108" charset="0"/>
                <a:cs typeface="Arial" pitchFamily="-108" charset="0"/>
              </a:endParaRPr>
            </a:p>
          </p:txBody>
        </p:sp>
        <p:sp>
          <p:nvSpPr>
            <p:cNvPr id="23588" name="Line 59"/>
            <p:cNvSpPr>
              <a:spLocks noChangeShapeType="1"/>
            </p:cNvSpPr>
            <p:nvPr/>
          </p:nvSpPr>
          <p:spPr bwMode="auto">
            <a:xfrm flipH="1">
              <a:off x="5334000" y="1143000"/>
              <a:ext cx="685800" cy="12192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9" name="Text Box 60"/>
            <p:cNvSpPr txBox="1">
              <a:spLocks noChangeArrowheads="1"/>
            </p:cNvSpPr>
            <p:nvPr/>
          </p:nvSpPr>
          <p:spPr bwMode="auto">
            <a:xfrm>
              <a:off x="5562600" y="930275"/>
              <a:ext cx="1295400" cy="33813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87B0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ea typeface="Arial" pitchFamily="-108" charset="0"/>
                  <a:cs typeface="Arial" pitchFamily="-108" charset="0"/>
                </a:rPr>
                <a:t>EMC Barrel</a:t>
              </a:r>
              <a:endParaRPr lang="en-US" sz="1800" b="1">
                <a:ea typeface="Arial" pitchFamily="-108" charset="0"/>
                <a:cs typeface="Arial" pitchFamily="-108" charset="0"/>
              </a:endParaRPr>
            </a:p>
          </p:txBody>
        </p:sp>
        <p:sp>
          <p:nvSpPr>
            <p:cNvPr id="23590" name="Line 61"/>
            <p:cNvSpPr>
              <a:spLocks noChangeShapeType="1"/>
            </p:cNvSpPr>
            <p:nvPr/>
          </p:nvSpPr>
          <p:spPr bwMode="auto">
            <a:xfrm flipH="1">
              <a:off x="5943600" y="1447800"/>
              <a:ext cx="1409700" cy="12954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1" name="Text Box 62"/>
            <p:cNvSpPr txBox="1">
              <a:spLocks noChangeArrowheads="1"/>
            </p:cNvSpPr>
            <p:nvPr/>
          </p:nvSpPr>
          <p:spPr bwMode="auto">
            <a:xfrm>
              <a:off x="7162800" y="1143000"/>
              <a:ext cx="1600200" cy="33813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87B0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ea typeface="Arial" pitchFamily="-108" charset="0"/>
                  <a:cs typeface="Arial" pitchFamily="-108" charset="0"/>
                </a:rPr>
                <a:t>EMC End Cap</a:t>
              </a:r>
              <a:endParaRPr lang="en-US" sz="1800" b="1">
                <a:ea typeface="Arial" pitchFamily="-108" charset="0"/>
                <a:cs typeface="Arial" pitchFamily="-108" charset="0"/>
              </a:endParaRPr>
            </a:p>
          </p:txBody>
        </p:sp>
        <p:sp>
          <p:nvSpPr>
            <p:cNvPr id="23592" name="Line 63"/>
            <p:cNvSpPr>
              <a:spLocks noChangeShapeType="1"/>
            </p:cNvSpPr>
            <p:nvPr/>
          </p:nvSpPr>
          <p:spPr bwMode="auto">
            <a:xfrm flipH="1" flipV="1">
              <a:off x="4953000" y="3581400"/>
              <a:ext cx="952500" cy="22098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3" name="Line 64"/>
            <p:cNvSpPr>
              <a:spLocks noChangeShapeType="1"/>
            </p:cNvSpPr>
            <p:nvPr/>
          </p:nvSpPr>
          <p:spPr bwMode="auto">
            <a:xfrm flipV="1">
              <a:off x="3429000" y="3581400"/>
              <a:ext cx="1066800" cy="22860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33" name="Text Box 65"/>
            <p:cNvSpPr txBox="1">
              <a:spLocks noChangeArrowheads="1"/>
            </p:cNvSpPr>
            <p:nvPr/>
          </p:nvSpPr>
          <p:spPr bwMode="auto">
            <a:xfrm>
              <a:off x="381000" y="5275263"/>
              <a:ext cx="1143000" cy="338137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008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cs typeface="Arial"/>
                </a:rPr>
                <a:t>DAQ1000</a:t>
              </a:r>
              <a:endParaRPr lang="en-US" sz="1600" b="1" dirty="0">
                <a:latin typeface="Arial"/>
                <a:cs typeface="Arial"/>
              </a:endParaRPr>
            </a:p>
          </p:txBody>
        </p:sp>
        <p:sp>
          <p:nvSpPr>
            <p:cNvPr id="23595" name="Text Box 66"/>
            <p:cNvSpPr txBox="1">
              <a:spLocks noChangeArrowheads="1"/>
            </p:cNvSpPr>
            <p:nvPr/>
          </p:nvSpPr>
          <p:spPr bwMode="auto">
            <a:xfrm>
              <a:off x="5257800" y="5834063"/>
              <a:ext cx="838200" cy="338137"/>
            </a:xfrm>
            <a:prstGeom prst="rect">
              <a:avLst/>
            </a:prstGeom>
            <a:noFill/>
            <a:ln w="57150" cmpd="thinThick">
              <a:solidFill>
                <a:srgbClr val="0EAE0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ea typeface="Arial" pitchFamily="-108" charset="0"/>
                  <a:cs typeface="Arial" pitchFamily="-108" charset="0"/>
                </a:rPr>
                <a:t>FGT</a:t>
              </a:r>
              <a:endParaRPr lang="en-US" sz="1800" b="1">
                <a:ea typeface="Arial" pitchFamily="-108" charset="0"/>
                <a:cs typeface="Arial" pitchFamily="-108" charset="0"/>
              </a:endParaRPr>
            </a:p>
          </p:txBody>
        </p:sp>
        <p:sp>
          <p:nvSpPr>
            <p:cNvPr id="23596" name="Line 67"/>
            <p:cNvSpPr>
              <a:spLocks noChangeShapeType="1"/>
            </p:cNvSpPr>
            <p:nvPr/>
          </p:nvSpPr>
          <p:spPr bwMode="auto">
            <a:xfrm>
              <a:off x="4953000" y="32766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7" name="Line 68"/>
            <p:cNvSpPr>
              <a:spLocks noChangeShapeType="1"/>
            </p:cNvSpPr>
            <p:nvPr/>
          </p:nvSpPr>
          <p:spPr bwMode="auto">
            <a:xfrm>
              <a:off x="4876800" y="32766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8" name="Line 69"/>
            <p:cNvSpPr>
              <a:spLocks noChangeShapeType="1"/>
            </p:cNvSpPr>
            <p:nvPr/>
          </p:nvSpPr>
          <p:spPr bwMode="auto">
            <a:xfrm>
              <a:off x="5029200" y="32766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9" name="Line 70"/>
            <p:cNvSpPr>
              <a:spLocks noChangeShapeType="1"/>
            </p:cNvSpPr>
            <p:nvPr/>
          </p:nvSpPr>
          <p:spPr bwMode="auto">
            <a:xfrm>
              <a:off x="5105400" y="32766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0" name="Line 71"/>
            <p:cNvSpPr>
              <a:spLocks noChangeShapeType="1"/>
            </p:cNvSpPr>
            <p:nvPr/>
          </p:nvSpPr>
          <p:spPr bwMode="auto">
            <a:xfrm>
              <a:off x="5181600" y="32766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1" name="Line 72"/>
            <p:cNvSpPr>
              <a:spLocks noChangeShapeType="1"/>
            </p:cNvSpPr>
            <p:nvPr/>
          </p:nvSpPr>
          <p:spPr bwMode="auto">
            <a:xfrm>
              <a:off x="5257800" y="32766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2" name="Line 73"/>
            <p:cNvSpPr>
              <a:spLocks noChangeShapeType="1"/>
            </p:cNvSpPr>
            <p:nvPr/>
          </p:nvSpPr>
          <p:spPr bwMode="auto">
            <a:xfrm>
              <a:off x="4953000" y="35052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3" name="Line 74"/>
            <p:cNvSpPr>
              <a:spLocks noChangeShapeType="1"/>
            </p:cNvSpPr>
            <p:nvPr/>
          </p:nvSpPr>
          <p:spPr bwMode="auto">
            <a:xfrm>
              <a:off x="4876800" y="35052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4" name="Line 75"/>
            <p:cNvSpPr>
              <a:spLocks noChangeShapeType="1"/>
            </p:cNvSpPr>
            <p:nvPr/>
          </p:nvSpPr>
          <p:spPr bwMode="auto">
            <a:xfrm>
              <a:off x="5029200" y="35052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5" name="Line 76"/>
            <p:cNvSpPr>
              <a:spLocks noChangeShapeType="1"/>
            </p:cNvSpPr>
            <p:nvPr/>
          </p:nvSpPr>
          <p:spPr bwMode="auto">
            <a:xfrm>
              <a:off x="5105400" y="35052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6" name="Line 77"/>
            <p:cNvSpPr>
              <a:spLocks noChangeShapeType="1"/>
            </p:cNvSpPr>
            <p:nvPr/>
          </p:nvSpPr>
          <p:spPr bwMode="auto">
            <a:xfrm>
              <a:off x="5181600" y="35052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7" name="Line 78"/>
            <p:cNvSpPr>
              <a:spLocks noChangeShapeType="1"/>
            </p:cNvSpPr>
            <p:nvPr/>
          </p:nvSpPr>
          <p:spPr bwMode="auto">
            <a:xfrm>
              <a:off x="5257800" y="35052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8" name="Rectangle 79"/>
            <p:cNvSpPr>
              <a:spLocks noChangeArrowheads="1"/>
            </p:cNvSpPr>
            <p:nvPr/>
          </p:nvSpPr>
          <p:spPr bwMode="auto">
            <a:xfrm>
              <a:off x="7162800" y="5334000"/>
              <a:ext cx="1600200" cy="363538"/>
            </a:xfrm>
            <a:prstGeom prst="rect">
              <a:avLst/>
            </a:prstGeom>
            <a:noFill/>
            <a:ln w="57150">
              <a:solidFill>
                <a:srgbClr val="087B0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smtClean="0">
                  <a:ea typeface="Arial" pitchFamily="-108" charset="0"/>
                  <a:cs typeface="Arial" pitchFamily="-108" charset="0"/>
                </a:rPr>
                <a:t>COMPLETE</a:t>
              </a:r>
              <a:endParaRPr lang="en-US" sz="1400" b="1" dirty="0">
                <a:ea typeface="Arial" pitchFamily="-108" charset="0"/>
                <a:cs typeface="Arial" pitchFamily="-108" charset="0"/>
              </a:endParaRPr>
            </a:p>
          </p:txBody>
        </p:sp>
        <p:sp>
          <p:nvSpPr>
            <p:cNvPr id="23609" name="Rectangle 80"/>
            <p:cNvSpPr>
              <a:spLocks noChangeArrowheads="1"/>
            </p:cNvSpPr>
            <p:nvPr/>
          </p:nvSpPr>
          <p:spPr bwMode="auto">
            <a:xfrm>
              <a:off x="7162800" y="5867400"/>
              <a:ext cx="914400" cy="304800"/>
            </a:xfrm>
            <a:prstGeom prst="rect">
              <a:avLst/>
            </a:prstGeom>
            <a:noFill/>
            <a:ln w="57150" cmpd="thinThick">
              <a:solidFill>
                <a:srgbClr val="85131D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ea typeface="Arial" pitchFamily="-108" charset="0"/>
                  <a:cs typeface="Arial" pitchFamily="-108" charset="0"/>
                </a:rPr>
                <a:t>Ongoing</a:t>
              </a:r>
            </a:p>
          </p:txBody>
        </p:sp>
        <p:sp>
          <p:nvSpPr>
            <p:cNvPr id="23613" name="Line 84"/>
            <p:cNvSpPr>
              <a:spLocks noChangeShapeType="1"/>
            </p:cNvSpPr>
            <p:nvPr/>
          </p:nvSpPr>
          <p:spPr bwMode="auto">
            <a:xfrm>
              <a:off x="2987824" y="1628800"/>
              <a:ext cx="648072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4" name="Line 96"/>
            <p:cNvSpPr>
              <a:spLocks noChangeShapeType="1"/>
            </p:cNvSpPr>
            <p:nvPr/>
          </p:nvSpPr>
          <p:spPr bwMode="auto">
            <a:xfrm>
              <a:off x="3429000" y="1219200"/>
              <a:ext cx="304800" cy="3048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5" name="Text Box 97"/>
            <p:cNvSpPr txBox="1">
              <a:spLocks noChangeArrowheads="1"/>
            </p:cNvSpPr>
            <p:nvPr/>
          </p:nvSpPr>
          <p:spPr bwMode="auto">
            <a:xfrm>
              <a:off x="3048000" y="914400"/>
              <a:ext cx="914400" cy="338138"/>
            </a:xfrm>
            <a:prstGeom prst="rect">
              <a:avLst/>
            </a:prstGeom>
            <a:solidFill>
              <a:schemeClr val="bg1"/>
            </a:solidFill>
            <a:ln w="57150" cap="flat" cmpd="thickThin" algn="ctr">
              <a:solidFill>
                <a:srgbClr val="8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ea typeface="Arial" pitchFamily="-108" charset="0"/>
                  <a:cs typeface="Arial" pitchFamily="-108" charset="0"/>
                </a:rPr>
                <a:t>MTD</a:t>
              </a:r>
              <a:endParaRPr lang="en-US" sz="1800" b="1" dirty="0">
                <a:ea typeface="Arial" pitchFamily="-108" charset="0"/>
                <a:cs typeface="Arial" pitchFamily="-108" charset="0"/>
              </a:endParaRPr>
            </a:p>
          </p:txBody>
        </p:sp>
        <p:sp>
          <p:nvSpPr>
            <p:cNvPr id="23626" name="Rectangle 98"/>
            <p:cNvSpPr>
              <a:spLocks noChangeArrowheads="1"/>
            </p:cNvSpPr>
            <p:nvPr/>
          </p:nvSpPr>
          <p:spPr bwMode="auto">
            <a:xfrm>
              <a:off x="8229600" y="5867400"/>
              <a:ext cx="533400" cy="304800"/>
            </a:xfrm>
            <a:prstGeom prst="rect">
              <a:avLst/>
            </a:prstGeom>
            <a:noFill/>
            <a:ln w="38100" cmpd="dbl">
              <a:solidFill>
                <a:srgbClr val="0C057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>
                  <a:solidFill>
                    <a:srgbClr val="B0190F"/>
                  </a:solidFill>
                  <a:ea typeface="Arial" pitchFamily="-108" charset="0"/>
                  <a:cs typeface="Arial" pitchFamily="-108" charset="0"/>
                </a:rPr>
                <a:t>R&amp;D</a:t>
              </a:r>
              <a:endParaRPr lang="en-US" sz="1400" b="1">
                <a:ea typeface="Arial" pitchFamily="-108" charset="0"/>
                <a:cs typeface="Arial" pitchFamily="-108" charset="0"/>
              </a:endParaRPr>
            </a:p>
          </p:txBody>
        </p:sp>
        <p:sp>
          <p:nvSpPr>
            <p:cNvPr id="23627" name="Text Box 99"/>
            <p:cNvSpPr txBox="1">
              <a:spLocks noChangeArrowheads="1"/>
            </p:cNvSpPr>
            <p:nvPr/>
          </p:nvSpPr>
          <p:spPr bwMode="auto">
            <a:xfrm>
              <a:off x="2895600" y="5834063"/>
              <a:ext cx="838200" cy="338137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8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ea typeface="Arial" pitchFamily="-108" charset="0"/>
                  <a:cs typeface="Arial" pitchFamily="-108" charset="0"/>
                </a:rPr>
                <a:t>HFT</a:t>
              </a:r>
              <a:endParaRPr lang="en-US" sz="1800" b="1">
                <a:solidFill>
                  <a:srgbClr val="000000"/>
                </a:solidFill>
                <a:ea typeface="Arial" pitchFamily="-108" charset="0"/>
                <a:cs typeface="Arial" pitchFamily="-108" charset="0"/>
              </a:endParaRPr>
            </a:p>
          </p:txBody>
        </p:sp>
        <p:sp>
          <p:nvSpPr>
            <p:cNvPr id="23628" name="Text Box 100"/>
            <p:cNvSpPr txBox="1">
              <a:spLocks noChangeArrowheads="1"/>
            </p:cNvSpPr>
            <p:nvPr/>
          </p:nvSpPr>
          <p:spPr bwMode="auto">
            <a:xfrm>
              <a:off x="4114800" y="2673350"/>
              <a:ext cx="914400" cy="3746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14673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TPC</a:t>
              </a:r>
              <a:endParaRPr lang="en-US" sz="1800" b="1"/>
            </a:p>
          </p:txBody>
        </p:sp>
        <p:sp>
          <p:nvSpPr>
            <p:cNvPr id="23633" name="Rectangle 98"/>
            <p:cNvSpPr>
              <a:spLocks noChangeArrowheads="1"/>
            </p:cNvSpPr>
            <p:nvPr/>
          </p:nvSpPr>
          <p:spPr bwMode="auto">
            <a:xfrm>
              <a:off x="381000" y="5791200"/>
              <a:ext cx="838200" cy="381000"/>
            </a:xfrm>
            <a:prstGeom prst="rect">
              <a:avLst/>
            </a:prstGeom>
            <a:noFill/>
            <a:ln w="57150" cap="flat" cmpd="thickThin" algn="ctr">
              <a:solidFill>
                <a:srgbClr val="8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ea typeface="Arial" pitchFamily="-108" charset="0"/>
                  <a:cs typeface="Arial" pitchFamily="-108" charset="0"/>
                </a:rPr>
                <a:t>HLT</a:t>
              </a:r>
            </a:p>
          </p:txBody>
        </p:sp>
        <p:sp>
          <p:nvSpPr>
            <p:cNvPr id="23634" name="Rectangle 98"/>
            <p:cNvSpPr>
              <a:spLocks noChangeArrowheads="1"/>
            </p:cNvSpPr>
            <p:nvPr/>
          </p:nvSpPr>
          <p:spPr bwMode="auto">
            <a:xfrm>
              <a:off x="228600" y="3276600"/>
              <a:ext cx="990600" cy="338138"/>
            </a:xfrm>
            <a:prstGeom prst="rect">
              <a:avLst/>
            </a:prstGeom>
            <a:noFill/>
            <a:ln w="38100" cmpd="dbl">
              <a:solidFill>
                <a:srgbClr val="0C0572"/>
              </a:solidFill>
              <a:miter lim="800000"/>
              <a:headEnd/>
              <a:tailEnd/>
            </a:ln>
          </p:spPr>
          <p:txBody>
            <a:bodyPr wrap="none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rgbClr val="B0190F"/>
                  </a:solidFill>
                  <a:ea typeface="Arial" pitchFamily="-108" charset="0"/>
                  <a:cs typeface="Arial" pitchFamily="-108" charset="0"/>
                </a:rPr>
                <a:t>pp2pp’</a:t>
              </a:r>
              <a:endParaRPr lang="en-US" b="1">
                <a:ea typeface="Arial" pitchFamily="-108" charset="0"/>
                <a:cs typeface="Arial" pitchFamily="-108" charset="0"/>
              </a:endParaRPr>
            </a:p>
          </p:txBody>
        </p:sp>
        <p:sp>
          <p:nvSpPr>
            <p:cNvPr id="23635" name="Rectangle 98"/>
            <p:cNvSpPr>
              <a:spLocks noChangeArrowheads="1"/>
            </p:cNvSpPr>
            <p:nvPr/>
          </p:nvSpPr>
          <p:spPr bwMode="auto">
            <a:xfrm>
              <a:off x="7924800" y="3276600"/>
              <a:ext cx="990600" cy="338138"/>
            </a:xfrm>
            <a:prstGeom prst="rect">
              <a:avLst/>
            </a:prstGeom>
            <a:noFill/>
            <a:ln w="38100" cmpd="dbl">
              <a:solidFill>
                <a:srgbClr val="0C0572"/>
              </a:solidFill>
              <a:miter lim="800000"/>
              <a:headEnd/>
              <a:tailEnd/>
            </a:ln>
          </p:spPr>
          <p:txBody>
            <a:bodyPr wrap="none" anchor="b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rgbClr val="B0190F"/>
                  </a:solidFill>
                  <a:ea typeface="Arial" pitchFamily="-108" charset="0"/>
                  <a:cs typeface="Arial" pitchFamily="-108" charset="0"/>
                </a:rPr>
                <a:t>pp2pp’</a:t>
              </a:r>
              <a:endParaRPr lang="en-US" b="1">
                <a:ea typeface="Arial" pitchFamily="-108" charset="0"/>
                <a:cs typeface="Arial" pitchFamily="-108" charset="0"/>
              </a:endParaRPr>
            </a:p>
          </p:txBody>
        </p:sp>
        <p:sp>
          <p:nvSpPr>
            <p:cNvPr id="23636" name="Rectangle 98"/>
            <p:cNvSpPr>
              <a:spLocks noChangeArrowheads="1"/>
            </p:cNvSpPr>
            <p:nvPr/>
          </p:nvSpPr>
          <p:spPr bwMode="auto">
            <a:xfrm>
              <a:off x="6705600" y="4648200"/>
              <a:ext cx="838200" cy="30480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ea typeface="Arial" pitchFamily="-108" charset="0"/>
                  <a:cs typeface="Arial" pitchFamily="-108" charset="0"/>
                </a:rPr>
                <a:t>trigger</a:t>
              </a:r>
            </a:p>
          </p:txBody>
        </p:sp>
        <p:sp>
          <p:nvSpPr>
            <p:cNvPr id="23637" name="Rectangle 98"/>
            <p:cNvSpPr>
              <a:spLocks noChangeArrowheads="1"/>
            </p:cNvSpPr>
            <p:nvPr/>
          </p:nvSpPr>
          <p:spPr bwMode="auto">
            <a:xfrm>
              <a:off x="7696200" y="4648200"/>
              <a:ext cx="1066800" cy="30480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ea typeface="Arial" pitchFamily="-108" charset="0"/>
                  <a:cs typeface="Arial" pitchFamily="-108" charset="0"/>
                </a:rPr>
                <a:t>computing</a:t>
              </a:r>
            </a:p>
          </p:txBody>
        </p:sp>
        <p:sp>
          <p:nvSpPr>
            <p:cNvPr id="110" name="Line 84"/>
            <p:cNvSpPr>
              <a:spLocks noChangeShapeType="1"/>
            </p:cNvSpPr>
            <p:nvPr/>
          </p:nvSpPr>
          <p:spPr bwMode="auto">
            <a:xfrm>
              <a:off x="3635896" y="1556792"/>
              <a:ext cx="648072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84"/>
            <p:cNvSpPr>
              <a:spLocks noChangeShapeType="1"/>
            </p:cNvSpPr>
            <p:nvPr/>
          </p:nvSpPr>
          <p:spPr bwMode="auto">
            <a:xfrm>
              <a:off x="4211960" y="1628800"/>
              <a:ext cx="648072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84"/>
            <p:cNvSpPr>
              <a:spLocks noChangeShapeType="1"/>
            </p:cNvSpPr>
            <p:nvPr/>
          </p:nvSpPr>
          <p:spPr bwMode="auto">
            <a:xfrm>
              <a:off x="5508104" y="1628800"/>
              <a:ext cx="648072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84"/>
            <p:cNvSpPr>
              <a:spLocks noChangeShapeType="1"/>
            </p:cNvSpPr>
            <p:nvPr/>
          </p:nvSpPr>
          <p:spPr bwMode="auto">
            <a:xfrm>
              <a:off x="4860032" y="1556792"/>
              <a:ext cx="648072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84"/>
            <p:cNvSpPr>
              <a:spLocks noChangeShapeType="1"/>
            </p:cNvSpPr>
            <p:nvPr/>
          </p:nvSpPr>
          <p:spPr bwMode="auto">
            <a:xfrm>
              <a:off x="3563888" y="5373216"/>
              <a:ext cx="648072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84"/>
            <p:cNvSpPr>
              <a:spLocks noChangeShapeType="1"/>
            </p:cNvSpPr>
            <p:nvPr/>
          </p:nvSpPr>
          <p:spPr bwMode="auto">
            <a:xfrm>
              <a:off x="4211960" y="5301208"/>
              <a:ext cx="648072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84"/>
            <p:cNvSpPr>
              <a:spLocks noChangeShapeType="1"/>
            </p:cNvSpPr>
            <p:nvPr/>
          </p:nvSpPr>
          <p:spPr bwMode="auto">
            <a:xfrm>
              <a:off x="4860032" y="5373216"/>
              <a:ext cx="648072" cy="0"/>
            </a:xfrm>
            <a:prstGeom prst="line">
              <a:avLst/>
            </a:prstGeom>
            <a:noFill/>
            <a:ln w="57150">
              <a:solidFill>
                <a:srgbClr val="0B5C3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9" name="Picture 87"/>
          <p:cNvPicPr>
            <a:picLocks noChangeAspect="1" noChangeArrowheads="1"/>
          </p:cNvPicPr>
          <p:nvPr/>
        </p:nvPicPr>
        <p:blipFill>
          <a:blip r:embed="rId4" cstate="print"/>
          <a:srcRect l="3673" t="12249" r="9182" b="14699"/>
          <a:stretch>
            <a:fillRect/>
          </a:stretch>
        </p:blipFill>
        <p:spPr bwMode="auto">
          <a:xfrm>
            <a:off x="0" y="764704"/>
            <a:ext cx="9144000" cy="574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STAR Concept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Large Coverage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Low Material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Electron and </a:t>
            </a:r>
            <a:r>
              <a:rPr lang="en-US" dirty="0" err="1" smtClean="0"/>
              <a:t>hadron</a:t>
            </a:r>
            <a:r>
              <a:rPr lang="en-US" dirty="0" smtClean="0"/>
              <a:t> ID with gas detector and TOF, EMC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3440" y="1556792"/>
            <a:ext cx="504056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Extend this concept to </a:t>
            </a:r>
            <a:r>
              <a:rPr lang="en-US" dirty="0" err="1" smtClean="0"/>
              <a:t>hadron</a:t>
            </a:r>
            <a:r>
              <a:rPr lang="en-US" dirty="0" smtClean="0"/>
              <a:t> direction </a:t>
            </a:r>
          </a:p>
          <a:p>
            <a:pPr lvl="1"/>
            <a:r>
              <a:rPr lang="en-US" dirty="0" smtClean="0"/>
              <a:t>GEM tracker (VFGT)</a:t>
            </a:r>
          </a:p>
          <a:p>
            <a:pPr lvl="1"/>
            <a:r>
              <a:rPr lang="en-US" dirty="0" smtClean="0"/>
              <a:t>Forward </a:t>
            </a:r>
            <a:r>
              <a:rPr lang="en-US" dirty="0" err="1" smtClean="0"/>
              <a:t>Calorimetry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Extend this concept to electron direction</a:t>
            </a:r>
          </a:p>
          <a:p>
            <a:pPr lvl="1"/>
            <a:r>
              <a:rPr lang="en-US" dirty="0" smtClean="0"/>
              <a:t>Re-instrument inner TPC</a:t>
            </a:r>
          </a:p>
          <a:p>
            <a:pPr lvl="1"/>
            <a:r>
              <a:rPr lang="en-US" dirty="0" smtClean="0"/>
              <a:t>TRD+TOF</a:t>
            </a:r>
          </a:p>
          <a:p>
            <a:pPr lvl="1"/>
            <a:r>
              <a:rPr lang="en-US" dirty="0" smtClean="0"/>
              <a:t>Crystal Calorimeter (BSO)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/>
          </p:cNvSpPr>
          <p:nvPr/>
        </p:nvSpPr>
        <p:spPr bwMode="auto">
          <a:xfrm>
            <a:off x="678656" y="-62508"/>
            <a:ext cx="7786688" cy="58935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tabLst>
                <a:tab pos="750067" algn="l"/>
                <a:tab pos="7188143" algn="l"/>
              </a:tabLst>
            </a:pPr>
            <a:r>
              <a:rPr lang="en-US" sz="3400" dirty="0">
                <a:latin typeface="Helvetica" charset="0"/>
                <a:cs typeface="Helvetica" charset="0"/>
                <a:sym typeface="Helvetica" charset="0"/>
              </a:rPr>
              <a:t>DIS </a:t>
            </a:r>
            <a:r>
              <a:rPr lang="en-US" sz="3400" dirty="0" smtClean="0">
                <a:latin typeface="Helvetica" charset="0"/>
                <a:cs typeface="Helvetica" charset="0"/>
                <a:sym typeface="Helvetica" charset="0"/>
              </a:rPr>
              <a:t>– </a:t>
            </a:r>
            <a:r>
              <a:rPr lang="en-US" sz="3400" dirty="0" err="1" smtClean="0">
                <a:latin typeface="Helvetica" charset="0"/>
                <a:cs typeface="Helvetica" charset="0"/>
                <a:sym typeface="Helvetica" charset="0"/>
              </a:rPr>
              <a:t>eSTAR</a:t>
            </a:r>
            <a:r>
              <a:rPr lang="en-US" sz="3400" dirty="0" smtClean="0">
                <a:latin typeface="Helvetica" charset="0"/>
                <a:cs typeface="Helvetica" charset="0"/>
                <a:sym typeface="Helvetica" charset="0"/>
              </a:rPr>
              <a:t> Kinematics</a:t>
            </a:r>
            <a:endParaRPr lang="en-US" sz="3400" dirty="0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1026" name="Picture 2" descr="C:\Users\xzb.BNL\AppData\Local\Temp\wzb4ff\eic\kinematics\xq2_hadron_STAR_05_on_100.png"/>
          <p:cNvPicPr>
            <a:picLocks noChangeAspect="1" noChangeArrowheads="1"/>
          </p:cNvPicPr>
          <p:nvPr/>
        </p:nvPicPr>
        <p:blipFill>
          <a:blip r:embed="rId2" cstate="print"/>
          <a:srcRect l="8000" t="7094" r="8000"/>
          <a:stretch>
            <a:fillRect/>
          </a:stretch>
        </p:blipFill>
        <p:spPr bwMode="auto">
          <a:xfrm>
            <a:off x="4343400" y="2492896"/>
            <a:ext cx="4800600" cy="3592844"/>
          </a:xfrm>
          <a:prstGeom prst="rect">
            <a:avLst/>
          </a:prstGeom>
          <a:noFill/>
        </p:spPr>
      </p:pic>
      <p:pic>
        <p:nvPicPr>
          <p:cNvPr id="19" name="Content Placeholder 18" descr="xq2_electron_STAR_05_on_100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8466" t="7500" r="8466"/>
          <a:stretch>
            <a:fillRect/>
          </a:stretch>
        </p:blipFill>
        <p:spPr>
          <a:xfrm>
            <a:off x="0" y="836712"/>
            <a:ext cx="4773928" cy="3600400"/>
          </a:xfrm>
        </p:spPr>
      </p:pic>
      <p:cxnSp>
        <p:nvCxnSpPr>
          <p:cNvPr id="21" name="Straight Arrow Connector 20"/>
          <p:cNvCxnSpPr/>
          <p:nvPr/>
        </p:nvCxnSpPr>
        <p:spPr bwMode="auto">
          <a:xfrm flipH="1">
            <a:off x="3995936" y="2132856"/>
            <a:ext cx="2016224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6084168" y="2132856"/>
            <a:ext cx="864096" cy="30963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027252" y="1196752"/>
            <a:ext cx="3890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-2&lt;</a:t>
            </a:r>
            <a:r>
              <a:rPr lang="en-US" dirty="0" smtClean="0">
                <a:sym typeface="Symbol"/>
              </a:rPr>
              <a:t></a:t>
            </a:r>
            <a:r>
              <a:rPr lang="en-US" dirty="0" smtClean="0"/>
              <a:t>&lt;-1</a:t>
            </a:r>
          </a:p>
          <a:p>
            <a:r>
              <a:rPr lang="en-US" dirty="0" smtClean="0"/>
              <a:t>Electron side TPC </a:t>
            </a:r>
            <a:r>
              <a:rPr lang="en-US" dirty="0" err="1" smtClean="0"/>
              <a:t>Endcap</a:t>
            </a:r>
            <a:r>
              <a:rPr lang="en-US" dirty="0" smtClean="0"/>
              <a:t> upgrade </a:t>
            </a:r>
          </a:p>
          <a:p>
            <a:r>
              <a:rPr lang="en-US" dirty="0" smtClean="0"/>
              <a:t>for electron PID and </a:t>
            </a:r>
            <a:r>
              <a:rPr lang="en-US" dirty="0" err="1" smtClean="0"/>
              <a:t>hadron</a:t>
            </a:r>
            <a:r>
              <a:rPr lang="en-US" dirty="0" smtClean="0"/>
              <a:t> tracking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3419872" y="5341858"/>
            <a:ext cx="4608512" cy="313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83568" y="5085184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Jets, hadrons (hyperons)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0"/>
            <a:ext cx="8915400" cy="6175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forward instrumentation upgrade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103440" y="5013176"/>
            <a:ext cx="5040560" cy="13799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Forward instrumentation optimized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transverse spin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physics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Charged-particle tracking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γ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/</a:t>
            </a: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π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0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discrimination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Baryon/meson separation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611560" y="5085184"/>
            <a:ext cx="30243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1" dirty="0" err="1" smtClean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eSTAR</a:t>
            </a:r>
            <a:r>
              <a:rPr lang="en-US" sz="1400" b="1" dirty="0" smtClean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 specific upgrades: </a:t>
            </a:r>
          </a:p>
          <a:p>
            <a:pPr algn="l"/>
            <a:r>
              <a:rPr lang="en-US" sz="1400" dirty="0" err="1" smtClean="0">
                <a:latin typeface="Helvetica" charset="0"/>
                <a:cs typeface="Helvetica" charset="0"/>
                <a:sym typeface="Helvetica" charset="0"/>
              </a:rPr>
              <a:t>EToF</a:t>
            </a:r>
            <a:r>
              <a:rPr lang="en-US" sz="1400" dirty="0" smtClean="0">
                <a:latin typeface="Helvetica" charset="0"/>
                <a:cs typeface="Helvetica" charset="0"/>
                <a:sym typeface="Helvetica" charset="0"/>
              </a:rPr>
              <a:t>: e, </a:t>
            </a:r>
            <a:r>
              <a:rPr lang="en-US" sz="1400" i="1" dirty="0" smtClean="0">
                <a:latin typeface="Helvetica" charset="0"/>
                <a:cs typeface="Helvetica" charset="0"/>
                <a:sym typeface="Helvetica" charset="0"/>
              </a:rPr>
              <a:t>π , K</a:t>
            </a:r>
            <a:r>
              <a:rPr lang="en-US" sz="1400" dirty="0" smtClean="0">
                <a:latin typeface="Helvetica" charset="0"/>
                <a:cs typeface="Helvetica" charset="0"/>
                <a:sym typeface="Helvetica" charset="0"/>
              </a:rPr>
              <a:t> identification,</a:t>
            </a:r>
          </a:p>
          <a:p>
            <a:pPr algn="l"/>
            <a:r>
              <a:rPr lang="en-US" sz="1200" dirty="0" smtClean="0">
                <a:latin typeface="Helvetica" charset="0"/>
                <a:cs typeface="Helvetica" charset="0"/>
                <a:sym typeface="Helvetica" charset="0"/>
              </a:rPr>
              <a:t>ETRD: electron ID and </a:t>
            </a:r>
            <a:r>
              <a:rPr lang="en-US" sz="1200" dirty="0" err="1" smtClean="0">
                <a:latin typeface="Helvetica" charset="0"/>
                <a:cs typeface="Helvetica" charset="0"/>
                <a:sym typeface="Helvetica" charset="0"/>
              </a:rPr>
              <a:t>hadron</a:t>
            </a:r>
            <a:r>
              <a:rPr lang="en-US" sz="1200" dirty="0" smtClean="0">
                <a:latin typeface="Helvetica" charset="0"/>
                <a:cs typeface="Helvetica" charset="0"/>
                <a:sym typeface="Helvetica" charset="0"/>
              </a:rPr>
              <a:t> tracking</a:t>
            </a:r>
          </a:p>
          <a:p>
            <a:pPr algn="l"/>
            <a:r>
              <a:rPr lang="en-US" sz="1200" dirty="0" smtClean="0">
                <a:latin typeface="Helvetica" charset="0"/>
                <a:cs typeface="Helvetica" charset="0"/>
                <a:sym typeface="Helvetica" charset="0"/>
              </a:rPr>
              <a:t>BSO: 5 </a:t>
            </a:r>
            <a:r>
              <a:rPr lang="en-US" sz="1200" dirty="0" err="1" smtClean="0">
                <a:latin typeface="Helvetica" charset="0"/>
                <a:cs typeface="Helvetica" charset="0"/>
                <a:sym typeface="Helvetica" charset="0"/>
              </a:rPr>
              <a:t>GeV</a:t>
            </a:r>
            <a:r>
              <a:rPr lang="en-US" sz="1200" dirty="0" smtClean="0">
                <a:latin typeface="Helvetica" charset="0"/>
                <a:cs typeface="Helvetica" charset="0"/>
                <a:sym typeface="Helvetica" charset="0"/>
              </a:rPr>
              <a:t>, 10 </a:t>
            </a:r>
            <a:r>
              <a:rPr lang="en-US" sz="1200" dirty="0" err="1" smtClean="0">
                <a:latin typeface="Helvetica" charset="0"/>
                <a:cs typeface="Helvetica" charset="0"/>
                <a:sym typeface="Helvetica" charset="0"/>
              </a:rPr>
              <a:t>GeV</a:t>
            </a:r>
            <a:r>
              <a:rPr lang="en-US" sz="1400" dirty="0" smtClean="0">
                <a:latin typeface="Helvetica" charset="0"/>
                <a:cs typeface="Helvetica" charset="0"/>
                <a:sym typeface="Helvetica" charset="0"/>
              </a:rPr>
              <a:t> electron beams</a:t>
            </a:r>
          </a:p>
          <a:p>
            <a:pPr algn="l"/>
            <a:r>
              <a:rPr lang="en-US" sz="1400" dirty="0" smtClean="0">
                <a:latin typeface="Helvetica" charset="0"/>
                <a:cs typeface="Helvetica" charset="0"/>
                <a:sym typeface="Helvetica" charset="0"/>
              </a:rPr>
              <a:t>Re-instrument HFT</a:t>
            </a:r>
            <a:endParaRPr lang="en-US" sz="1400" dirty="0">
              <a:latin typeface="Helvetica" charset="0"/>
              <a:cs typeface="Helvetica" charset="0"/>
              <a:sym typeface="Helvetica" charset="0"/>
            </a:endParaRPr>
          </a:p>
        </p:txBody>
      </p:sp>
      <p:grpSp>
        <p:nvGrpSpPr>
          <p:cNvPr id="2" name="Group 186"/>
          <p:cNvGrpSpPr/>
          <p:nvPr/>
        </p:nvGrpSpPr>
        <p:grpSpPr>
          <a:xfrm>
            <a:off x="323528" y="764702"/>
            <a:ext cx="8199823" cy="4313810"/>
            <a:chOff x="323528" y="764702"/>
            <a:chExt cx="8199823" cy="4313810"/>
          </a:xfrm>
        </p:grpSpPr>
        <p:grpSp>
          <p:nvGrpSpPr>
            <p:cNvPr id="3" name="Group 174"/>
            <p:cNvGrpSpPr/>
            <p:nvPr/>
          </p:nvGrpSpPr>
          <p:grpSpPr>
            <a:xfrm>
              <a:off x="323528" y="764702"/>
              <a:ext cx="8199823" cy="4313810"/>
              <a:chOff x="323528" y="764702"/>
              <a:chExt cx="8199823" cy="4313810"/>
            </a:xfrm>
          </p:grpSpPr>
          <p:grpSp>
            <p:nvGrpSpPr>
              <p:cNvPr id="5" name="Group 75"/>
              <p:cNvGrpSpPr/>
              <p:nvPr/>
            </p:nvGrpSpPr>
            <p:grpSpPr>
              <a:xfrm>
                <a:off x="827584" y="764702"/>
                <a:ext cx="7695767" cy="4313810"/>
                <a:chOff x="762000" y="513778"/>
                <a:chExt cx="7695767" cy="4313810"/>
              </a:xfrm>
            </p:grpSpPr>
            <p:pic>
              <p:nvPicPr>
                <p:cNvPr id="77" name="Picture 3" descr="tpcsymposium copy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8076" r="18277"/>
                <a:stretch>
                  <a:fillRect/>
                </a:stretch>
              </p:blipFill>
              <p:spPr bwMode="auto">
                <a:xfrm>
                  <a:off x="762000" y="914400"/>
                  <a:ext cx="3886200" cy="3913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8" name="Group 10"/>
                <p:cNvGrpSpPr>
                  <a:grpSpLocks/>
                </p:cNvGrpSpPr>
                <p:nvPr/>
              </p:nvGrpSpPr>
              <p:grpSpPr bwMode="auto">
                <a:xfrm>
                  <a:off x="2501900" y="2765425"/>
                  <a:ext cx="533400" cy="214313"/>
                  <a:chOff x="1752" y="2235"/>
                  <a:chExt cx="336" cy="135"/>
                </a:xfrm>
              </p:grpSpPr>
              <p:sp>
                <p:nvSpPr>
                  <p:cNvPr id="13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752" y="2235"/>
                    <a:ext cx="3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752" y="2370"/>
                    <a:ext cx="3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" name="Rectangle 13"/>
                <p:cNvSpPr>
                  <a:spLocks noChangeArrowheads="1"/>
                </p:cNvSpPr>
                <p:nvPr/>
              </p:nvSpPr>
              <p:spPr bwMode="auto">
                <a:xfrm>
                  <a:off x="1320800" y="2667000"/>
                  <a:ext cx="2895600" cy="1762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/>
                  <a:endParaRPr lang="en-US"/>
                </a:p>
              </p:txBody>
            </p:sp>
            <p:sp>
              <p:nvSpPr>
                <p:cNvPr id="80" name="Rectangle 14"/>
                <p:cNvSpPr>
                  <a:spLocks noChangeArrowheads="1"/>
                </p:cNvSpPr>
                <p:nvPr/>
              </p:nvSpPr>
              <p:spPr bwMode="auto">
                <a:xfrm>
                  <a:off x="1320800" y="2903538"/>
                  <a:ext cx="2895600" cy="1762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/>
                  <a:endParaRPr lang="en-US"/>
                </a:p>
              </p:txBody>
            </p:sp>
            <p:grpSp>
              <p:nvGrpSpPr>
                <p:cNvPr id="9" name="Group 15"/>
                <p:cNvGrpSpPr>
                  <a:grpSpLocks/>
                </p:cNvGrpSpPr>
                <p:nvPr/>
              </p:nvGrpSpPr>
              <p:grpSpPr bwMode="auto">
                <a:xfrm>
                  <a:off x="2514600" y="2667000"/>
                  <a:ext cx="457200" cy="392113"/>
                  <a:chOff x="1776" y="1920"/>
                  <a:chExt cx="288" cy="247"/>
                </a:xfrm>
              </p:grpSpPr>
              <p:grpSp>
                <p:nvGrpSpPr>
                  <p:cNvPr id="10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776" y="1920"/>
                    <a:ext cx="288" cy="26"/>
                    <a:chOff x="1776" y="1920"/>
                    <a:chExt cx="288" cy="26"/>
                  </a:xfrm>
                </p:grpSpPr>
                <p:sp>
                  <p:nvSpPr>
                    <p:cNvPr id="131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02" y="1946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C0128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76" y="1920"/>
                      <a:ext cx="28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C0128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802" y="2141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C012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2167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C012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1"/>
                <p:cNvGrpSpPr>
                  <a:grpSpLocks/>
                </p:cNvGrpSpPr>
                <p:nvPr/>
              </p:nvGrpSpPr>
              <p:grpSpPr bwMode="auto">
                <a:xfrm>
                  <a:off x="2667000" y="2801938"/>
                  <a:ext cx="152400" cy="146050"/>
                  <a:chOff x="1872" y="2258"/>
                  <a:chExt cx="96" cy="92"/>
                </a:xfrm>
              </p:grpSpPr>
              <p:grpSp>
                <p:nvGrpSpPr>
                  <p:cNvPr id="12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872" y="2258"/>
                    <a:ext cx="96" cy="16"/>
                    <a:chOff x="1872" y="2256"/>
                    <a:chExt cx="96" cy="16"/>
                  </a:xfrm>
                </p:grpSpPr>
                <p:sp>
                  <p:nvSpPr>
                    <p:cNvPr id="126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256"/>
                      <a:ext cx="9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63DE8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272"/>
                      <a:ext cx="9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63DE8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872" y="2334"/>
                    <a:ext cx="96" cy="16"/>
                    <a:chOff x="1872" y="2332"/>
                    <a:chExt cx="96" cy="16"/>
                  </a:xfrm>
                </p:grpSpPr>
                <p:sp>
                  <p:nvSpPr>
                    <p:cNvPr id="124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332"/>
                      <a:ext cx="9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63DE8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348"/>
                      <a:ext cx="9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63DE8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83" name="Rectangle 39"/>
                <p:cNvSpPr>
                  <a:spLocks noChangeArrowheads="1"/>
                </p:cNvSpPr>
                <p:nvPr/>
              </p:nvSpPr>
              <p:spPr bwMode="auto">
                <a:xfrm>
                  <a:off x="1409700" y="2681288"/>
                  <a:ext cx="609600" cy="1619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/>
                  <a:endParaRPr lang="en-US"/>
                </a:p>
              </p:txBody>
            </p:sp>
            <p:sp>
              <p:nvSpPr>
                <p:cNvPr id="84" name="Rectangle 40"/>
                <p:cNvSpPr>
                  <a:spLocks noChangeArrowheads="1"/>
                </p:cNvSpPr>
                <p:nvPr/>
              </p:nvSpPr>
              <p:spPr bwMode="auto">
                <a:xfrm>
                  <a:off x="3455988" y="2906713"/>
                  <a:ext cx="620713" cy="1555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/>
                  <a:endParaRPr lang="en-US"/>
                </a:p>
              </p:txBody>
            </p:sp>
            <p:sp>
              <p:nvSpPr>
                <p:cNvPr id="85" name="Rectangle 41"/>
                <p:cNvSpPr>
                  <a:spLocks noChangeArrowheads="1"/>
                </p:cNvSpPr>
                <p:nvPr/>
              </p:nvSpPr>
              <p:spPr bwMode="auto">
                <a:xfrm>
                  <a:off x="3463925" y="2679700"/>
                  <a:ext cx="615950" cy="1635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/>
                  <a:endParaRPr lang="en-US"/>
                </a:p>
              </p:txBody>
            </p:sp>
            <p:sp>
              <p:nvSpPr>
                <p:cNvPr id="86" name="Line 67"/>
                <p:cNvSpPr>
                  <a:spLocks noChangeShapeType="1"/>
                </p:cNvSpPr>
                <p:nvPr/>
              </p:nvSpPr>
              <p:spPr bwMode="auto">
                <a:xfrm>
                  <a:off x="3124200" y="2667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Line 68"/>
                <p:cNvSpPr>
                  <a:spLocks noChangeShapeType="1"/>
                </p:cNvSpPr>
                <p:nvPr/>
              </p:nvSpPr>
              <p:spPr bwMode="auto">
                <a:xfrm>
                  <a:off x="3048000" y="2667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Line 69"/>
                <p:cNvSpPr>
                  <a:spLocks noChangeShapeType="1"/>
                </p:cNvSpPr>
                <p:nvPr/>
              </p:nvSpPr>
              <p:spPr bwMode="auto">
                <a:xfrm>
                  <a:off x="3200400" y="2667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70"/>
                <p:cNvSpPr>
                  <a:spLocks noChangeShapeType="1"/>
                </p:cNvSpPr>
                <p:nvPr/>
              </p:nvSpPr>
              <p:spPr bwMode="auto">
                <a:xfrm>
                  <a:off x="3276600" y="2667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Line 71"/>
                <p:cNvSpPr>
                  <a:spLocks noChangeShapeType="1"/>
                </p:cNvSpPr>
                <p:nvPr/>
              </p:nvSpPr>
              <p:spPr bwMode="auto">
                <a:xfrm>
                  <a:off x="3352800" y="2667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Line 72"/>
                <p:cNvSpPr>
                  <a:spLocks noChangeShapeType="1"/>
                </p:cNvSpPr>
                <p:nvPr/>
              </p:nvSpPr>
              <p:spPr bwMode="auto">
                <a:xfrm>
                  <a:off x="3429000" y="2667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Line 73"/>
                <p:cNvSpPr>
                  <a:spLocks noChangeShapeType="1"/>
                </p:cNvSpPr>
                <p:nvPr/>
              </p:nvSpPr>
              <p:spPr bwMode="auto">
                <a:xfrm>
                  <a:off x="3124200" y="28956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Line 74"/>
                <p:cNvSpPr>
                  <a:spLocks noChangeShapeType="1"/>
                </p:cNvSpPr>
                <p:nvPr/>
              </p:nvSpPr>
              <p:spPr bwMode="auto">
                <a:xfrm>
                  <a:off x="3048000" y="28956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75"/>
                <p:cNvSpPr>
                  <a:spLocks noChangeShapeType="1"/>
                </p:cNvSpPr>
                <p:nvPr/>
              </p:nvSpPr>
              <p:spPr bwMode="auto">
                <a:xfrm>
                  <a:off x="3200400" y="28956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76"/>
                <p:cNvSpPr>
                  <a:spLocks noChangeShapeType="1"/>
                </p:cNvSpPr>
                <p:nvPr/>
              </p:nvSpPr>
              <p:spPr bwMode="auto">
                <a:xfrm>
                  <a:off x="3276600" y="28956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Line 77"/>
                <p:cNvSpPr>
                  <a:spLocks noChangeShapeType="1"/>
                </p:cNvSpPr>
                <p:nvPr/>
              </p:nvSpPr>
              <p:spPr bwMode="auto">
                <a:xfrm>
                  <a:off x="3352800" y="28956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Line 78"/>
                <p:cNvSpPr>
                  <a:spLocks noChangeShapeType="1"/>
                </p:cNvSpPr>
                <p:nvPr/>
              </p:nvSpPr>
              <p:spPr bwMode="auto">
                <a:xfrm>
                  <a:off x="3429000" y="28956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Rectangle 53"/>
                <p:cNvSpPr>
                  <a:spLocks noChangeArrowheads="1"/>
                </p:cNvSpPr>
                <p:nvPr/>
              </p:nvSpPr>
              <p:spPr bwMode="auto">
                <a:xfrm>
                  <a:off x="5410200" y="1905000"/>
                  <a:ext cx="304800" cy="175260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Rectangle 55"/>
                <p:cNvSpPr>
                  <a:spLocks noChangeArrowheads="1"/>
                </p:cNvSpPr>
                <p:nvPr/>
              </p:nvSpPr>
              <p:spPr bwMode="auto">
                <a:xfrm>
                  <a:off x="5715000" y="1905000"/>
                  <a:ext cx="1371600" cy="457200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Rectangle 56"/>
                <p:cNvSpPr>
                  <a:spLocks noChangeArrowheads="1"/>
                </p:cNvSpPr>
                <p:nvPr/>
              </p:nvSpPr>
              <p:spPr bwMode="auto">
                <a:xfrm>
                  <a:off x="5715000" y="3200400"/>
                  <a:ext cx="1371600" cy="457200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7010400" y="1905000"/>
                  <a:ext cx="137160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b="1" dirty="0">
                    <a:solidFill>
                      <a:srgbClr val="993300"/>
                    </a:solidFill>
                  </a:endParaRPr>
                </a:p>
              </p:txBody>
            </p:sp>
            <p:grpSp>
              <p:nvGrpSpPr>
                <p:cNvPr id="14" name="Group 66"/>
                <p:cNvGrpSpPr>
                  <a:grpSpLocks/>
                </p:cNvGrpSpPr>
                <p:nvPr/>
              </p:nvGrpSpPr>
              <p:grpSpPr bwMode="auto">
                <a:xfrm>
                  <a:off x="3505200" y="2530475"/>
                  <a:ext cx="990600" cy="685800"/>
                  <a:chOff x="2208" y="1594"/>
                  <a:chExt cx="624" cy="432"/>
                </a:xfrm>
              </p:grpSpPr>
              <p:sp>
                <p:nvSpPr>
                  <p:cNvPr id="120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690"/>
                    <a:ext cx="624" cy="240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AutoShape 6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376" y="1570"/>
                    <a:ext cx="432" cy="480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4495800" y="1371600"/>
                  <a:ext cx="304800" cy="1143000"/>
                </a:xfrm>
                <a:prstGeom prst="line">
                  <a:avLst/>
                </a:prstGeom>
                <a:noFill/>
                <a:ln w="3175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578424" y="1017836"/>
                  <a:ext cx="2022648" cy="338554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Ins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08000"/>
                      </a:solidFill>
                    </a:rPr>
                    <a:t>Tracking</a:t>
                  </a:r>
                  <a:r>
                    <a:rPr lang="en-US" sz="1600" dirty="0">
                      <a:solidFill>
                        <a:srgbClr val="008000"/>
                      </a:solidFill>
                    </a:rPr>
                    <a:t>: 2.5 &lt; </a:t>
                  </a:r>
                  <a:r>
                    <a:rPr lang="el-GR" sz="1600" dirty="0">
                      <a:solidFill>
                        <a:srgbClr val="008000"/>
                      </a:solidFill>
                      <a:cs typeface="Arial" pitchFamily="34" charset="0"/>
                    </a:rPr>
                    <a:t>η</a:t>
                  </a:r>
                  <a:r>
                    <a:rPr lang="en-US" sz="1600" dirty="0">
                      <a:solidFill>
                        <a:srgbClr val="008000"/>
                      </a:solidFill>
                      <a:cs typeface="Arial" pitchFamily="34" charset="0"/>
                    </a:rPr>
                    <a:t> &lt; 4</a:t>
                  </a:r>
                  <a:endParaRPr lang="el-GR" sz="1600" dirty="0">
                    <a:solidFill>
                      <a:srgbClr val="008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5" name="AutoShape 69"/>
                <p:cNvSpPr>
                  <a:spLocks noChangeArrowheads="1"/>
                </p:cNvSpPr>
                <p:nvPr/>
              </p:nvSpPr>
              <p:spPr bwMode="auto">
                <a:xfrm rot="5400000">
                  <a:off x="4255294" y="2502694"/>
                  <a:ext cx="1319212" cy="68580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5105400" y="3429000"/>
                  <a:ext cx="0" cy="533400"/>
                </a:xfrm>
                <a:prstGeom prst="line">
                  <a:avLst/>
                </a:prstGeom>
                <a:noFill/>
                <a:ln w="31750">
                  <a:solidFill>
                    <a:srgbClr val="3366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4572000" y="3962400"/>
                  <a:ext cx="1524000" cy="523220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</p:spPr>
              <p:txBody>
                <a:bodyPr rIns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33CC"/>
                      </a:solidFill>
                    </a:rPr>
                    <a:t>Baryon/meson separation?</a:t>
                  </a:r>
                  <a:endParaRPr lang="en-US" sz="1400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08" name="Line 78"/>
                <p:cNvSpPr>
                  <a:spLocks noChangeShapeType="1"/>
                </p:cNvSpPr>
                <p:nvPr/>
              </p:nvSpPr>
              <p:spPr bwMode="auto">
                <a:xfrm flipH="1" flipV="1">
                  <a:off x="5486400" y="3581400"/>
                  <a:ext cx="460176" cy="24474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" name="Group 110"/>
                <p:cNvGrpSpPr>
                  <a:grpSpLocks/>
                </p:cNvGrpSpPr>
                <p:nvPr/>
              </p:nvGrpSpPr>
              <p:grpSpPr bwMode="auto">
                <a:xfrm>
                  <a:off x="1194048" y="513778"/>
                  <a:ext cx="3103507" cy="444511"/>
                  <a:chOff x="1461295" y="5200249"/>
                  <a:chExt cx="3103308" cy="444897"/>
                </a:xfrm>
              </p:grpSpPr>
              <p:sp>
                <p:nvSpPr>
                  <p:cNvPr id="116" name="Right Arrow 104"/>
                  <p:cNvSpPr>
                    <a:spLocks noChangeArrowheads="1"/>
                  </p:cNvSpPr>
                  <p:nvPr/>
                </p:nvSpPr>
                <p:spPr bwMode="auto">
                  <a:xfrm>
                    <a:off x="1461295" y="5200250"/>
                    <a:ext cx="1519233" cy="179294"/>
                  </a:xfrm>
                  <a:prstGeom prst="rightArrow">
                    <a:avLst>
                      <a:gd name="adj1" fmla="val 50000"/>
                      <a:gd name="adj2" fmla="val 50017"/>
                    </a:avLst>
                  </a:prstGeom>
                  <a:solidFill>
                    <a:srgbClr val="800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17" name="Text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42682" y="5272321"/>
                    <a:ext cx="979693" cy="3696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457200"/>
                    <a:r>
                      <a:rPr lang="en-US" dirty="0" smtClean="0">
                        <a:solidFill>
                          <a:srgbClr val="800000"/>
                        </a:solidFill>
                      </a:rPr>
                      <a:t>nucleus</a:t>
                    </a:r>
                    <a:endParaRPr lang="en-US" dirty="0">
                      <a:solidFill>
                        <a:srgbClr val="800000"/>
                      </a:solidFill>
                    </a:endParaRPr>
                  </a:p>
                </p:txBody>
              </p:sp>
              <p:sp>
                <p:nvSpPr>
                  <p:cNvPr id="118" name="Right Arrow 11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3045370" y="5200249"/>
                    <a:ext cx="1519233" cy="179293"/>
                  </a:xfrm>
                  <a:prstGeom prst="rightArrow">
                    <a:avLst>
                      <a:gd name="adj1" fmla="val 50000"/>
                      <a:gd name="adj2" fmla="val 50017"/>
                    </a:avLst>
                  </a:prstGeom>
                  <a:solidFill>
                    <a:srgbClr val="191966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/>
                    <a:endParaRPr lang="en-US" sz="1600">
                      <a:solidFill>
                        <a:srgbClr val="191966"/>
                      </a:solidFill>
                    </a:endParaRPr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115897" y="5275494"/>
                    <a:ext cx="1119145" cy="369652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rPr>
                      <a:t>electron</a:t>
                    </a:r>
                    <a:endParaRPr lang="en-US" dirty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11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7239000" y="762000"/>
                  <a:ext cx="1066800" cy="40011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 smtClean="0"/>
                    <a:t>&gt;2016</a:t>
                  </a:r>
                  <a:endParaRPr lang="en-US" sz="2000" b="1" dirty="0"/>
                </a:p>
              </p:txBody>
            </p:sp>
            <p:sp>
              <p:nvSpPr>
                <p:cNvPr id="111" name="Rectangle 86"/>
                <p:cNvSpPr>
                  <a:spLocks noChangeArrowheads="1"/>
                </p:cNvSpPr>
                <p:nvPr/>
              </p:nvSpPr>
              <p:spPr bwMode="auto">
                <a:xfrm>
                  <a:off x="5715000" y="2362200"/>
                  <a:ext cx="914400" cy="838200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562600" y="3657600"/>
                  <a:ext cx="20574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W-Powder </a:t>
                  </a:r>
                  <a:r>
                    <a:rPr lang="en-US" b="1" dirty="0" err="1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EMCal</a:t>
                  </a:r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6629400" y="2590800"/>
                  <a:ext cx="11977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Pb</a:t>
                  </a:r>
                  <a:r>
                    <a:rPr lang="en-US" b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-Sc </a:t>
                  </a:r>
                  <a:r>
                    <a:rPr lang="en-US" b="1" dirty="0" err="1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HCal</a:t>
                  </a:r>
                  <a:endParaRPr lang="en-US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5029200" y="1524000"/>
                  <a:ext cx="34285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C00000"/>
                      </a:solidFill>
                    </a:rPr>
                    <a:t>Forward Calorimeter System (FCS)</a:t>
                  </a:r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35" name="Rectangle 2"/>
              <p:cNvSpPr>
                <a:spLocks/>
              </p:cNvSpPr>
              <p:nvPr/>
            </p:nvSpPr>
            <p:spPr bwMode="auto">
              <a:xfrm>
                <a:off x="755576" y="2564904"/>
                <a:ext cx="258961" cy="1062633"/>
              </a:xfrm>
              <a:prstGeom prst="rect">
                <a:avLst/>
              </a:prstGeom>
              <a:solidFill>
                <a:srgbClr val="008000">
                  <a:alpha val="79999"/>
                </a:srgbClr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6" name="Rectangle 3"/>
              <p:cNvSpPr>
                <a:spLocks/>
              </p:cNvSpPr>
              <p:nvPr/>
            </p:nvSpPr>
            <p:spPr bwMode="auto">
              <a:xfrm>
                <a:off x="1691680" y="2420888"/>
                <a:ext cx="62508" cy="437555"/>
              </a:xfrm>
              <a:prstGeom prst="rect">
                <a:avLst/>
              </a:prstGeom>
              <a:solidFill>
                <a:srgbClr val="FF0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7" name="Rectangle 3"/>
              <p:cNvSpPr>
                <a:spLocks/>
              </p:cNvSpPr>
              <p:nvPr/>
            </p:nvSpPr>
            <p:spPr bwMode="auto">
              <a:xfrm>
                <a:off x="1691680" y="3356992"/>
                <a:ext cx="62508" cy="437555"/>
              </a:xfrm>
              <a:prstGeom prst="rect">
                <a:avLst/>
              </a:prstGeom>
              <a:solidFill>
                <a:srgbClr val="FF0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6" name="Group 159"/>
              <p:cNvGrpSpPr/>
              <p:nvPr/>
            </p:nvGrpSpPr>
            <p:grpSpPr>
              <a:xfrm>
                <a:off x="1331640" y="2060848"/>
                <a:ext cx="301736" cy="876848"/>
                <a:chOff x="1259632" y="1904080"/>
                <a:chExt cx="301736" cy="876848"/>
              </a:xfrm>
            </p:grpSpPr>
            <p:grpSp>
              <p:nvGrpSpPr>
                <p:cNvPr id="17" name="Group 155"/>
                <p:cNvGrpSpPr/>
                <p:nvPr/>
              </p:nvGrpSpPr>
              <p:grpSpPr>
                <a:xfrm>
                  <a:off x="1259632" y="1916832"/>
                  <a:ext cx="144016" cy="864096"/>
                  <a:chOff x="1187624" y="1916832"/>
                  <a:chExt cx="109343" cy="648072"/>
                </a:xfrm>
              </p:grpSpPr>
              <p:sp>
                <p:nvSpPr>
                  <p:cNvPr id="140" name="Rectangle 139"/>
                  <p:cNvSpPr/>
                  <p:nvPr/>
                </p:nvSpPr>
                <p:spPr>
                  <a:xfrm>
                    <a:off x="1251248" y="1916832"/>
                    <a:ext cx="45719" cy="576064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1187624" y="1916832"/>
                    <a:ext cx="72008" cy="576064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>
                    <a:off x="1216720" y="1916832"/>
                    <a:ext cx="45719" cy="64807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43" name="Rectangle 142"/>
                <p:cNvSpPr/>
                <p:nvPr/>
              </p:nvSpPr>
              <p:spPr>
                <a:xfrm>
                  <a:off x="1403648" y="1916832"/>
                  <a:ext cx="144016" cy="8640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44" name="Straight Connector 143"/>
                <p:cNvCxnSpPr>
                  <a:endCxn id="143" idx="2"/>
                </p:cNvCxnSpPr>
                <p:nvPr/>
              </p:nvCxnSpPr>
              <p:spPr>
                <a:xfrm flipH="1">
                  <a:off x="1475656" y="1904080"/>
                  <a:ext cx="85712" cy="8768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>
                  <a:endCxn id="143" idx="2"/>
                </p:cNvCxnSpPr>
                <p:nvPr/>
              </p:nvCxnSpPr>
              <p:spPr>
                <a:xfrm>
                  <a:off x="1473620" y="1904080"/>
                  <a:ext cx="2036" cy="8768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60"/>
              <p:cNvGrpSpPr/>
              <p:nvPr/>
            </p:nvGrpSpPr>
            <p:grpSpPr>
              <a:xfrm>
                <a:off x="1331640" y="3284984"/>
                <a:ext cx="301736" cy="876848"/>
                <a:chOff x="1259632" y="1904080"/>
                <a:chExt cx="301736" cy="876848"/>
              </a:xfrm>
            </p:grpSpPr>
            <p:grpSp>
              <p:nvGrpSpPr>
                <p:cNvPr id="19" name="Group 155"/>
                <p:cNvGrpSpPr/>
                <p:nvPr/>
              </p:nvGrpSpPr>
              <p:grpSpPr>
                <a:xfrm>
                  <a:off x="1259632" y="1916832"/>
                  <a:ext cx="144016" cy="864096"/>
                  <a:chOff x="1187624" y="1916832"/>
                  <a:chExt cx="109343" cy="648072"/>
                </a:xfrm>
              </p:grpSpPr>
              <p:sp>
                <p:nvSpPr>
                  <p:cNvPr id="166" name="Rectangle 165"/>
                  <p:cNvSpPr/>
                  <p:nvPr/>
                </p:nvSpPr>
                <p:spPr>
                  <a:xfrm>
                    <a:off x="1251248" y="1916832"/>
                    <a:ext cx="45719" cy="576064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1187624" y="1916832"/>
                    <a:ext cx="72008" cy="576064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1216720" y="1916832"/>
                    <a:ext cx="45719" cy="64807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63" name="Rectangle 162"/>
                <p:cNvSpPr/>
                <p:nvPr/>
              </p:nvSpPr>
              <p:spPr>
                <a:xfrm>
                  <a:off x="1403648" y="1916832"/>
                  <a:ext cx="144016" cy="86409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64" name="Straight Connector 163"/>
                <p:cNvCxnSpPr>
                  <a:endCxn id="163" idx="2"/>
                </p:cNvCxnSpPr>
                <p:nvPr/>
              </p:nvCxnSpPr>
              <p:spPr>
                <a:xfrm flipH="1">
                  <a:off x="1475656" y="1904080"/>
                  <a:ext cx="85712" cy="8768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>
                  <a:endCxn id="163" idx="2"/>
                </p:cNvCxnSpPr>
                <p:nvPr/>
              </p:nvCxnSpPr>
              <p:spPr>
                <a:xfrm>
                  <a:off x="1473620" y="1904080"/>
                  <a:ext cx="2036" cy="8768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extBox 169"/>
              <p:cNvSpPr txBox="1"/>
              <p:nvPr/>
            </p:nvSpPr>
            <p:spPr>
              <a:xfrm>
                <a:off x="323528" y="3645024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BSO</a:t>
                </a:r>
                <a:endParaRPr lang="en-US" dirty="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835696" y="2492896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iTPC</a:t>
                </a:r>
                <a:endParaRPr lang="en-US" dirty="0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1547664" y="3789040"/>
                <a:ext cx="83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ETTIE</a:t>
                </a:r>
                <a:endParaRPr lang="en-US" dirty="0"/>
              </a:p>
            </p:txBody>
          </p:sp>
          <p:sp>
            <p:nvSpPr>
              <p:cNvPr id="173" name="Rectangle 3"/>
              <p:cNvSpPr>
                <a:spLocks/>
              </p:cNvSpPr>
              <p:nvPr/>
            </p:nvSpPr>
            <p:spPr bwMode="auto">
              <a:xfrm>
                <a:off x="3851920" y="2420888"/>
                <a:ext cx="62508" cy="437555"/>
              </a:xfrm>
              <a:prstGeom prst="rect">
                <a:avLst/>
              </a:prstGeom>
              <a:solidFill>
                <a:srgbClr val="FF0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" name="Rectangle 3"/>
              <p:cNvSpPr>
                <a:spLocks/>
              </p:cNvSpPr>
              <p:nvPr/>
            </p:nvSpPr>
            <p:spPr bwMode="auto">
              <a:xfrm>
                <a:off x="3851920" y="3356992"/>
                <a:ext cx="62508" cy="437555"/>
              </a:xfrm>
              <a:prstGeom prst="rect">
                <a:avLst/>
              </a:prstGeom>
              <a:solidFill>
                <a:srgbClr val="FF0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76" name="Rectangle 175"/>
            <p:cNvSpPr/>
            <p:nvPr/>
          </p:nvSpPr>
          <p:spPr bwMode="auto">
            <a:xfrm>
              <a:off x="2483768" y="4941168"/>
              <a:ext cx="648072" cy="72008"/>
            </a:xfrm>
            <a:prstGeom prst="rect">
              <a:avLst/>
            </a:prstGeom>
            <a:solidFill>
              <a:srgbClr val="66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763688" y="4941168"/>
              <a:ext cx="648072" cy="72008"/>
            </a:xfrm>
            <a:prstGeom prst="rect">
              <a:avLst/>
            </a:prstGeom>
            <a:solidFill>
              <a:srgbClr val="66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3203848" y="4941168"/>
              <a:ext cx="648072" cy="72008"/>
            </a:xfrm>
            <a:prstGeom prst="rect">
              <a:avLst/>
            </a:prstGeom>
            <a:solidFill>
              <a:srgbClr val="66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2483768" y="1196752"/>
              <a:ext cx="648072" cy="72008"/>
            </a:xfrm>
            <a:prstGeom prst="rect">
              <a:avLst/>
            </a:prstGeom>
            <a:solidFill>
              <a:srgbClr val="66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1763688" y="1196752"/>
              <a:ext cx="648072" cy="72008"/>
            </a:xfrm>
            <a:prstGeom prst="rect">
              <a:avLst/>
            </a:prstGeom>
            <a:solidFill>
              <a:srgbClr val="66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3203848" y="1196752"/>
              <a:ext cx="648072" cy="72008"/>
            </a:xfrm>
            <a:prstGeom prst="rect">
              <a:avLst/>
            </a:prstGeom>
            <a:solidFill>
              <a:srgbClr val="66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3923928" y="1196752"/>
              <a:ext cx="648072" cy="72008"/>
            </a:xfrm>
            <a:prstGeom prst="rect">
              <a:avLst/>
            </a:prstGeom>
            <a:solidFill>
              <a:srgbClr val="66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1043608" y="1196752"/>
              <a:ext cx="648072" cy="72008"/>
            </a:xfrm>
            <a:prstGeom prst="rect">
              <a:avLst/>
            </a:prstGeom>
            <a:solidFill>
              <a:srgbClr val="66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230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7787208" cy="562074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Proven STAR Capabilities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0283" y="3861048"/>
            <a:ext cx="289371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 t="47810" r="6871"/>
          <a:stretch>
            <a:fillRect/>
          </a:stretch>
        </p:blipFill>
        <p:spPr bwMode="auto">
          <a:xfrm>
            <a:off x="0" y="908720"/>
            <a:ext cx="4104456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smear_compare_dataeff2D_addsys_effcor_fixnsige_ratio_1-6.gif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 t="3571"/>
          <a:stretch>
            <a:fillRect/>
          </a:stretch>
        </p:blipFill>
        <p:spPr bwMode="auto">
          <a:xfrm>
            <a:off x="4139952" y="906372"/>
            <a:ext cx="2880320" cy="28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4373" t="72705" r="58776" b="495"/>
          <a:stretch>
            <a:fillRect/>
          </a:stretch>
        </p:blipFill>
        <p:spPr bwMode="auto">
          <a:xfrm>
            <a:off x="7164288" y="2348880"/>
            <a:ext cx="1512168" cy="155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drupal.star.bnl.gov/STAR/files/starpublications/184/fig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8894" y="908720"/>
            <a:ext cx="2105106" cy="1512168"/>
          </a:xfrm>
          <a:prstGeom prst="rect">
            <a:avLst/>
          </a:prstGeom>
          <a:noFill/>
        </p:spPr>
      </p:pic>
      <p:pic>
        <p:nvPicPr>
          <p:cNvPr id="9" name="Picture 3" descr="s090425_s5100_f007_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789040"/>
            <a:ext cx="2592288" cy="2592288"/>
          </a:xfrm>
          <a:prstGeom prst="rect">
            <a:avLst/>
          </a:prstGeom>
          <a:noFill/>
        </p:spPr>
      </p:pic>
      <p:pic>
        <p:nvPicPr>
          <p:cNvPr id="17410" name="Picture 2" descr="http://drupal.star.bnl.gov/STAR/files/starpublications/187/fig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933056"/>
            <a:ext cx="3492304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35516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Occupancy and pile-up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57200" y="4419600"/>
          <a:ext cx="8534403" cy="2054120"/>
        </p:xfrm>
        <a:graphic>
          <a:graphicData uri="http://schemas.openxmlformats.org/drawingml/2006/table">
            <a:tbl>
              <a:tblPr/>
              <a:tblGrid>
                <a:gridCol w="1045548"/>
                <a:gridCol w="783252"/>
                <a:gridCol w="1219200"/>
                <a:gridCol w="990600"/>
                <a:gridCol w="609600"/>
                <a:gridCol w="1295400"/>
                <a:gridCol w="1371600"/>
                <a:gridCol w="1219203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Beam species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Sqrt(s)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Peak Luminosity (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cm</a:t>
                      </a:r>
                      <a:r>
                        <a:rPr lang="en-US" sz="1200" baseline="30000" dirty="0" smtClean="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-2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s</a:t>
                      </a:r>
                      <a:r>
                        <a:rPr lang="en-US" sz="1200" baseline="30000" dirty="0" smtClean="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-1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Cross section (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cm</a:t>
                      </a:r>
                      <a:r>
                        <a:rPr lang="en-US" sz="1200" baseline="30000" dirty="0" smtClean="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Nch/d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  <a:cs typeface="Tahoma"/>
                          <a:sym typeface="Symbol"/>
                        </a:rPr>
                        <a:t>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ahoma"/>
                          <a:ea typeface="SimSun"/>
                        </a:rPr>
                        <a:t>Track density (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latin typeface="Tahoma"/>
                          <a:ea typeface="SimSun"/>
                        </a:rPr>
                        <a:t>dNch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ahoma"/>
                          <a:ea typeface="SimSun"/>
                        </a:rPr>
                        <a:t>/d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ahoma"/>
                          <a:ea typeface="SimSun"/>
                          <a:cs typeface="Tahoma"/>
                          <a:sym typeface="Symbol"/>
                        </a:rPr>
                        <a:t>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ahoma"/>
                          <a:ea typeface="SimSun"/>
                        </a:rPr>
                        <a:t> MHz)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Hit density impact hit finding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Space charge impact tracking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e+p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5x250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10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34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10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-28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0.7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ahoma"/>
                          <a:ea typeface="SimSun"/>
                        </a:rPr>
                        <a:t>0.7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ahoma"/>
                        <a:ea typeface="SimSu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ahoma"/>
                        <a:ea typeface="SimSu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Au+Au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100x100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5x10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27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7x10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-24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161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ahoma"/>
                          <a:ea typeface="SimSun"/>
                        </a:rPr>
                        <a:t>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Minor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Corrected to good precision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p+p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100x100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5x10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31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3x10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-26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2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ahoma"/>
                          <a:ea typeface="SimSun"/>
                        </a:rPr>
                        <a:t>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Minor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Corrected to good precision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p+p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250x250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1.5x10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32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4x10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-26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ahoma"/>
                          <a:ea typeface="SimSun"/>
                        </a:rPr>
                        <a:t>18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Significant for inner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ahoma"/>
                          <a:ea typeface="SimSun"/>
                        </a:rPr>
                        <a:t>Corrected to acceptable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4790" marR="44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4495800" cy="306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 t="51818" r="8235"/>
          <a:stretch>
            <a:fillRect/>
          </a:stretch>
        </p:blipFill>
        <p:spPr bwMode="auto">
          <a:xfrm>
            <a:off x="4658280" y="838200"/>
            <a:ext cx="448572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5000" y="106680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DIS: Q</a:t>
            </a:r>
            <a:r>
              <a:rPr lang="en-US" baseline="30000" dirty="0" smtClean="0"/>
              <a:t>2</a:t>
            </a:r>
            <a:r>
              <a:rPr lang="en-US" dirty="0" smtClean="0"/>
              <a:t>~&gt;1 GeV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962400"/>
            <a:ext cx="88204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QED </a:t>
            </a:r>
            <a:r>
              <a:rPr lang="el-GR" dirty="0" smtClean="0"/>
              <a:t>α</a:t>
            </a:r>
            <a:r>
              <a:rPr lang="en-US" dirty="0" smtClean="0"/>
              <a:t>=1/137 and low multiplicity </a:t>
            </a:r>
            <a:r>
              <a:rPr lang="en-US" dirty="0" smtClean="0">
                <a:sym typeface="Wingdings" pitchFamily="2" charset="2"/>
              </a:rPr>
              <a:t> an order of magnitude lower pile-up than RHIC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zb-template1">
  <a:themeElements>
    <a:clrScheme name="SINAP-template1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SINAP-template1">
      <a:majorFont>
        <a:latin typeface="Garamond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SINAP-template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-template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-template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26352</TotalTime>
  <Words>994</Words>
  <Application>Microsoft Office PowerPoint</Application>
  <PresentationFormat>On-screen Show (4:3)</PresentationFormat>
  <Paragraphs>295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xzb-template1</vt:lpstr>
      <vt:lpstr>Slide 1</vt:lpstr>
      <vt:lpstr>RHIC:  eight key unanswered questions</vt:lpstr>
      <vt:lpstr>Physics Deliverables (EIC whitepaper)</vt:lpstr>
      <vt:lpstr>Slide 4</vt:lpstr>
      <vt:lpstr>STAR Concept</vt:lpstr>
      <vt:lpstr>Slide 6</vt:lpstr>
      <vt:lpstr>Slide 7</vt:lpstr>
      <vt:lpstr>Proven STAR Capabilities</vt:lpstr>
      <vt:lpstr>Occupancy and pile-up</vt:lpstr>
      <vt:lpstr>Slide 10</vt:lpstr>
      <vt:lpstr>Slide 11</vt:lpstr>
      <vt:lpstr>First Stage eRHIC electron/hadron PID</vt:lpstr>
      <vt:lpstr>TPC Inner Sector Upgrade</vt:lpstr>
      <vt:lpstr>TRD+TOF at Endcap (-2&lt;&lt;-1)</vt:lpstr>
      <vt:lpstr>GEM based TRD – R&amp;D</vt:lpstr>
      <vt:lpstr>First Stage eRHIC electron/hadron PID</vt:lpstr>
      <vt:lpstr>Slide 17</vt:lpstr>
      <vt:lpstr>Simulation Geometry</vt:lpstr>
      <vt:lpstr>A Pythia Simulation Event</vt:lpstr>
      <vt:lpstr>eSTAR Acceptance</vt:lpstr>
      <vt:lpstr>Physics Simulations in Progress</vt:lpstr>
      <vt:lpstr>Plans</vt:lpstr>
      <vt:lpstr>Summary</vt:lpstr>
      <vt:lpstr>Slide 24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Zhangbu Xu</dc:creator>
  <cp:lastModifiedBy>xzb</cp:lastModifiedBy>
  <cp:revision>3385</cp:revision>
  <dcterms:created xsi:type="dcterms:W3CDTF">2006-02-23T15:10:09Z</dcterms:created>
  <dcterms:modified xsi:type="dcterms:W3CDTF">2013-06-08T12:50:23Z</dcterms:modified>
</cp:coreProperties>
</file>