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588" r:id="rId2"/>
    <p:sldId id="589" r:id="rId3"/>
    <p:sldId id="562" r:id="rId4"/>
    <p:sldId id="563" r:id="rId5"/>
    <p:sldId id="564" r:id="rId6"/>
    <p:sldId id="571" r:id="rId7"/>
    <p:sldId id="572" r:id="rId8"/>
    <p:sldId id="288" r:id="rId9"/>
    <p:sldId id="285" r:id="rId10"/>
    <p:sldId id="281" r:id="rId11"/>
    <p:sldId id="463" r:id="rId12"/>
    <p:sldId id="283" r:id="rId13"/>
    <p:sldId id="507" r:id="rId14"/>
    <p:sldId id="286" r:id="rId15"/>
    <p:sldId id="287" r:id="rId16"/>
    <p:sldId id="289" r:id="rId17"/>
    <p:sldId id="290" r:id="rId18"/>
    <p:sldId id="282" r:id="rId19"/>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06"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19"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28"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43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544" algn="l" defTabSz="914219" rtl="0" eaLnBrk="1" latinLnBrk="0" hangingPunct="1">
      <a:defRPr kern="1200">
        <a:solidFill>
          <a:schemeClr val="tx1"/>
        </a:solidFill>
        <a:latin typeface="Calibri" pitchFamily="34" charset="0"/>
        <a:ea typeface="MS PGothic" pitchFamily="34" charset="-128"/>
        <a:cs typeface="+mn-cs"/>
      </a:defRPr>
    </a:lvl6pPr>
    <a:lvl7pPr marL="2742650" algn="l" defTabSz="914219" rtl="0" eaLnBrk="1" latinLnBrk="0" hangingPunct="1">
      <a:defRPr kern="1200">
        <a:solidFill>
          <a:schemeClr val="tx1"/>
        </a:solidFill>
        <a:latin typeface="Calibri" pitchFamily="34" charset="0"/>
        <a:ea typeface="MS PGothic" pitchFamily="34" charset="-128"/>
        <a:cs typeface="+mn-cs"/>
      </a:defRPr>
    </a:lvl7pPr>
    <a:lvl8pPr marL="3199760" algn="l" defTabSz="914219" rtl="0" eaLnBrk="1" latinLnBrk="0" hangingPunct="1">
      <a:defRPr kern="1200">
        <a:solidFill>
          <a:schemeClr val="tx1"/>
        </a:solidFill>
        <a:latin typeface="Calibri" pitchFamily="34" charset="0"/>
        <a:ea typeface="MS PGothic" pitchFamily="34" charset="-128"/>
        <a:cs typeface="+mn-cs"/>
      </a:defRPr>
    </a:lvl8pPr>
    <a:lvl9pPr marL="3656869" algn="l" defTabSz="914219"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65" autoAdjust="0"/>
    <p:restoredTop sz="99805" autoAdjust="0"/>
  </p:normalViewPr>
  <p:slideViewPr>
    <p:cSldViewPr>
      <p:cViewPr varScale="1">
        <p:scale>
          <a:sx n="120" d="100"/>
          <a:sy n="120" d="100"/>
        </p:scale>
        <p:origin x="-704" y="-112"/>
      </p:cViewPr>
      <p:guideLst>
        <p:guide orient="horz" pos="1620"/>
        <p:guide pos="2880"/>
      </p:guideLst>
    </p:cSldViewPr>
  </p:slideViewPr>
  <p:notesTextViewPr>
    <p:cViewPr>
      <p:scale>
        <a:sx n="1" d="1"/>
        <a:sy n="1" d="1"/>
      </p:scale>
      <p:origin x="0" y="0"/>
    </p:cViewPr>
  </p:notesTextViewPr>
  <p:sorterViewPr>
    <p:cViewPr>
      <p:scale>
        <a:sx n="100" d="100"/>
        <a:sy n="100" d="100"/>
      </p:scale>
      <p:origin x="0" y="41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6/19/19</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6/19/19</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0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1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28"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43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544" algn="l" defTabSz="914219" rtl="0" eaLnBrk="1" latinLnBrk="0" hangingPunct="1">
      <a:defRPr sz="1200" kern="1200">
        <a:solidFill>
          <a:schemeClr val="tx1"/>
        </a:solidFill>
        <a:latin typeface="+mn-lt"/>
        <a:ea typeface="+mn-ea"/>
        <a:cs typeface="+mn-cs"/>
      </a:defRPr>
    </a:lvl6pPr>
    <a:lvl7pPr marL="2742650" algn="l" defTabSz="914219" rtl="0" eaLnBrk="1" latinLnBrk="0" hangingPunct="1">
      <a:defRPr sz="1200" kern="1200">
        <a:solidFill>
          <a:schemeClr val="tx1"/>
        </a:solidFill>
        <a:latin typeface="+mn-lt"/>
        <a:ea typeface="+mn-ea"/>
        <a:cs typeface="+mn-cs"/>
      </a:defRPr>
    </a:lvl7pPr>
    <a:lvl8pPr marL="3199760" algn="l" defTabSz="914219" rtl="0" eaLnBrk="1" latinLnBrk="0" hangingPunct="1">
      <a:defRPr sz="1200" kern="1200">
        <a:solidFill>
          <a:schemeClr val="tx1"/>
        </a:solidFill>
        <a:latin typeface="+mn-lt"/>
        <a:ea typeface="+mn-ea"/>
        <a:cs typeface="+mn-cs"/>
      </a:defRPr>
    </a:lvl8pPr>
    <a:lvl9pPr marL="3656869" algn="l" defTabSz="91421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8"/>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06" indent="0" algn="ctr">
              <a:buNone/>
              <a:defRPr>
                <a:solidFill>
                  <a:schemeClr val="tx1">
                    <a:tint val="75000"/>
                  </a:schemeClr>
                </a:solidFill>
              </a:defRPr>
            </a:lvl2pPr>
            <a:lvl3pPr marL="914219"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87"/>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06" indent="0">
              <a:buNone/>
              <a:defRPr sz="1800">
                <a:solidFill>
                  <a:schemeClr val="tx1">
                    <a:tint val="75000"/>
                  </a:schemeClr>
                </a:solidFill>
              </a:defRPr>
            </a:lvl2pPr>
            <a:lvl3pPr marL="914219"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19"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7106" indent="0">
              <a:buNone/>
              <a:defRPr sz="2000" b="1"/>
            </a:lvl2pPr>
            <a:lvl3pPr marL="914219"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a:t>sPHENIX  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36"/>
            <a:ext cx="3008313" cy="3518297"/>
          </a:xfrm>
        </p:spPr>
        <p:txBody>
          <a:bodyPr/>
          <a:lstStyle>
            <a:lvl1pPr marL="0" indent="0">
              <a:buNone/>
              <a:defRPr sz="1400"/>
            </a:lvl1pPr>
            <a:lvl2pPr marL="457106" indent="0">
              <a:buNone/>
              <a:defRPr sz="1200"/>
            </a:lvl2pPr>
            <a:lvl3pPr marL="914219"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06" indent="0">
              <a:buNone/>
              <a:defRPr sz="2800"/>
            </a:lvl2pPr>
            <a:lvl3pPr marL="914219"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pPr lvl="0"/>
            <a:endParaRPr lang="en-US" noProof="0" dirty="0"/>
          </a:p>
        </p:txBody>
      </p:sp>
      <p:sp>
        <p:nvSpPr>
          <p:cNvPr id="4" name="Text Placeholder 3"/>
          <p:cNvSpPr>
            <a:spLocks noGrp="1"/>
          </p:cNvSpPr>
          <p:nvPr>
            <p:ph type="body" sz="half" idx="2"/>
          </p:nvPr>
        </p:nvSpPr>
        <p:spPr>
          <a:xfrm>
            <a:off x="1828800" y="4229110"/>
            <a:ext cx="5486400" cy="603647"/>
          </a:xfrm>
        </p:spPr>
        <p:txBody>
          <a:bodyPr/>
          <a:lstStyle>
            <a:lvl1pPr marL="0" indent="0">
              <a:buNone/>
              <a:defRPr sz="1400"/>
            </a:lvl1pPr>
            <a:lvl2pPr marL="457106" indent="0">
              <a:buNone/>
              <a:defRPr sz="1200"/>
            </a:lvl2pPr>
            <a:lvl3pPr marL="914219"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6/20/2019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3" tIns="45712" rIns="91423" bIns="45712"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a:t>6/20/2019</a:t>
            </a:r>
            <a:endParaRPr lang="en-US" altLang="en-US" dirty="0"/>
          </a:p>
        </p:txBody>
      </p:sp>
      <p:sp>
        <p:nvSpPr>
          <p:cNvPr id="5" name="Footer Placeholder 4"/>
          <p:cNvSpPr>
            <a:spLocks noGrp="1"/>
          </p:cNvSpPr>
          <p:nvPr>
            <p:ph type="ftr" sz="quarter" idx="3"/>
          </p:nvPr>
        </p:nvSpPr>
        <p:spPr>
          <a:xfrm>
            <a:off x="3171031" y="4914908"/>
            <a:ext cx="2895600" cy="207169"/>
          </a:xfrm>
          <a:prstGeom prst="rect">
            <a:avLst/>
          </a:prstGeom>
        </p:spPr>
        <p:txBody>
          <a:bodyPr vert="horz" lIns="91423" tIns="45712" rIns="91423" bIns="45712"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sPHENIX  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3" tIns="45712" rIns="91423" bIns="45712"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06" algn="ctr" rtl="0" fontAlgn="base">
        <a:spcBef>
          <a:spcPct val="0"/>
        </a:spcBef>
        <a:spcAft>
          <a:spcPct val="0"/>
        </a:spcAft>
        <a:defRPr sz="4400">
          <a:solidFill>
            <a:schemeClr val="tx1"/>
          </a:solidFill>
          <a:latin typeface="Calibri" charset="0"/>
          <a:ea typeface="ＭＳ Ｐゴシック" charset="0"/>
        </a:defRPr>
      </a:lvl6pPr>
      <a:lvl7pPr marL="914219" algn="ctr" rtl="0" fontAlgn="base">
        <a:spcBef>
          <a:spcPct val="0"/>
        </a:spcBef>
        <a:spcAft>
          <a:spcPct val="0"/>
        </a:spcAft>
        <a:defRPr sz="4400">
          <a:solidFill>
            <a:schemeClr val="tx1"/>
          </a:solidFill>
          <a:latin typeface="Calibri" charset="0"/>
          <a:ea typeface="ＭＳ Ｐゴシック" charset="0"/>
        </a:defRPr>
      </a:lvl7pPr>
      <a:lvl8pPr marL="1371328" algn="ctr" rtl="0" fontAlgn="base">
        <a:spcBef>
          <a:spcPct val="0"/>
        </a:spcBef>
        <a:spcAft>
          <a:spcPct val="0"/>
        </a:spcAft>
        <a:defRPr sz="4400">
          <a:solidFill>
            <a:schemeClr val="tx1"/>
          </a:solidFill>
          <a:latin typeface="Calibri" charset="0"/>
          <a:ea typeface="ＭＳ Ｐゴシック" charset="0"/>
        </a:defRPr>
      </a:lvl8pPr>
      <a:lvl9pPr marL="1828439" algn="ctr" rtl="0" fontAlgn="base">
        <a:spcBef>
          <a:spcPct val="0"/>
        </a:spcBef>
        <a:spcAft>
          <a:spcPct val="0"/>
        </a:spcAft>
        <a:defRPr sz="4400">
          <a:solidFill>
            <a:schemeClr val="tx1"/>
          </a:solidFill>
          <a:latin typeface="Calibri" charset="0"/>
          <a:ea typeface="ＭＳ Ｐゴシック" charset="0"/>
        </a:defRPr>
      </a:lvl9pPr>
    </p:titleStyle>
    <p:bodyStyle>
      <a:lvl1pPr marL="342830" indent="-34283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05" indent="-285694"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773" indent="-228554"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880" indent="-228554"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6991" indent="-228554"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096"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6"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8" algn="l" defTabSz="914219" rtl="0" eaLnBrk="1" latinLnBrk="0" hangingPunct="1">
        <a:defRPr sz="1800" kern="1200">
          <a:solidFill>
            <a:schemeClr val="tx1"/>
          </a:solidFill>
          <a:latin typeface="+mn-lt"/>
          <a:ea typeface="+mn-ea"/>
          <a:cs typeface="+mn-cs"/>
        </a:defRPr>
      </a:lvl4pPr>
      <a:lvl5pPr marL="1828439"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0"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5350E-8CB2-45F2-9B10-A1B71B991BF7}"/>
              </a:ext>
            </a:extLst>
          </p:cNvPr>
          <p:cNvSpPr>
            <a:spLocks noGrp="1"/>
          </p:cNvSpPr>
          <p:nvPr>
            <p:ph type="title"/>
          </p:nvPr>
        </p:nvSpPr>
        <p:spPr>
          <a:xfrm>
            <a:off x="76200" y="21423"/>
            <a:ext cx="8229600" cy="546497"/>
          </a:xfrm>
        </p:spPr>
        <p:txBody>
          <a:bodyPr/>
          <a:lstStyle/>
          <a:p>
            <a:r>
              <a:rPr lang="en-US" dirty="0"/>
              <a:t>PMG </a:t>
            </a:r>
            <a:r>
              <a:rPr lang="en-US" dirty="0" smtClean="0"/>
              <a:t>Update Topics</a:t>
            </a:r>
            <a:endParaRPr lang="en-US" dirty="0"/>
          </a:p>
        </p:txBody>
      </p:sp>
      <p:sp>
        <p:nvSpPr>
          <p:cNvPr id="4" name="Date Placeholder 3">
            <a:extLst>
              <a:ext uri="{FF2B5EF4-FFF2-40B4-BE49-F238E27FC236}">
                <a16:creationId xmlns:a16="http://schemas.microsoft.com/office/drawing/2014/main" xmlns="" id="{30CA9ED7-BF77-4FBE-BE4C-E409325A7DE1}"/>
              </a:ext>
            </a:extLst>
          </p:cNvPr>
          <p:cNvSpPr>
            <a:spLocks noGrp="1"/>
          </p:cNvSpPr>
          <p:nvPr>
            <p:ph type="dt" sz="half" idx="10"/>
          </p:nvPr>
        </p:nvSpPr>
        <p:spPr/>
        <p:txBody>
          <a:bodyPr/>
          <a:lstStyle/>
          <a:p>
            <a:pPr>
              <a:defRPr/>
            </a:pPr>
            <a:r>
              <a:rPr lang="en-US" altLang="en-US"/>
              <a:t>6/20/2019</a:t>
            </a:r>
            <a:endParaRPr lang="en-US" altLang="en-US" dirty="0"/>
          </a:p>
        </p:txBody>
      </p:sp>
      <p:sp>
        <p:nvSpPr>
          <p:cNvPr id="5" name="Footer Placeholder 4">
            <a:extLst>
              <a:ext uri="{FF2B5EF4-FFF2-40B4-BE49-F238E27FC236}">
                <a16:creationId xmlns:a16="http://schemas.microsoft.com/office/drawing/2014/main" xmlns="" id="{3FECF095-8147-4802-9173-F093C07D7F8C}"/>
              </a:ext>
            </a:extLst>
          </p:cNvPr>
          <p:cNvSpPr>
            <a:spLocks noGrp="1"/>
          </p:cNvSpPr>
          <p:nvPr>
            <p:ph type="ftr" sz="quarter" idx="11"/>
          </p:nvPr>
        </p:nvSpPr>
        <p:spPr/>
        <p:txBody>
          <a:bodyPr/>
          <a:lstStyle/>
          <a:p>
            <a:pPr>
              <a:defRPr/>
            </a:pPr>
            <a:r>
              <a:rPr lang="en-US"/>
              <a:t>sPHENIX  PMG</a:t>
            </a:r>
            <a:endParaRPr lang="en-US" dirty="0"/>
          </a:p>
        </p:txBody>
      </p:sp>
      <p:sp>
        <p:nvSpPr>
          <p:cNvPr id="6" name="Slide Number Placeholder 5">
            <a:extLst>
              <a:ext uri="{FF2B5EF4-FFF2-40B4-BE49-F238E27FC236}">
                <a16:creationId xmlns:a16="http://schemas.microsoft.com/office/drawing/2014/main" xmlns="" id="{320AF2A2-9333-40CA-BA5F-A327AB847E60}"/>
              </a:ext>
            </a:extLst>
          </p:cNvPr>
          <p:cNvSpPr>
            <a:spLocks noGrp="1"/>
          </p:cNvSpPr>
          <p:nvPr>
            <p:ph type="sldNum" sz="quarter" idx="12"/>
          </p:nvPr>
        </p:nvSpPr>
        <p:spPr/>
        <p:txBody>
          <a:bodyPr/>
          <a:lstStyle/>
          <a:p>
            <a:fld id="{4B932B3A-BA38-40C7-ADEE-2A1902CEB265}" type="slidenum">
              <a:rPr lang="en-US" altLang="en-US" smtClean="0"/>
              <a:pPr/>
              <a:t>1</a:t>
            </a:fld>
            <a:endParaRPr lang="en-US" altLang="en-US" dirty="0"/>
          </a:p>
        </p:txBody>
      </p:sp>
      <p:sp>
        <p:nvSpPr>
          <p:cNvPr id="7" name="Rectangle 1">
            <a:extLst>
              <a:ext uri="{FF2B5EF4-FFF2-40B4-BE49-F238E27FC236}">
                <a16:creationId xmlns:a16="http://schemas.microsoft.com/office/drawing/2014/main" xmlns="" id="{5FA72874-79C0-4F1F-9B0B-BACA5F3D8CC2}"/>
              </a:ext>
            </a:extLst>
          </p:cNvPr>
          <p:cNvSpPr>
            <a:spLocks noGrp="1" noChangeArrowheads="1"/>
          </p:cNvSpPr>
          <p:nvPr>
            <p:ph idx="1"/>
          </p:nvPr>
        </p:nvSpPr>
        <p:spPr bwMode="auto">
          <a:xfrm>
            <a:off x="152400" y="678419"/>
            <a:ext cx="8763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Bef>
                <a:spcPct val="0"/>
              </a:spcBef>
            </a:pPr>
            <a:r>
              <a:rPr kumimoji="0" lang="en-US" altLang="en-US" sz="2000" b="0" i="0" u="none" strike="noStrike" cap="none" normalizeH="0" baseline="0" dirty="0" smtClean="0">
                <a:ln>
                  <a:noFill/>
                </a:ln>
                <a:solidFill>
                  <a:schemeClr val="tx1"/>
                </a:solidFill>
                <a:effectLst/>
                <a:latin typeface="Arial" panose="020B0604020202020204" pitchFamily="34" charset="0"/>
              </a:rPr>
              <a:t>Status </a:t>
            </a:r>
            <a:r>
              <a:rPr kumimoji="0" lang="en-US" altLang="en-US" sz="2000" b="0" i="0" u="none" strike="noStrike" cap="none" normalizeH="0" baseline="0" dirty="0">
                <a:ln>
                  <a:noFill/>
                </a:ln>
                <a:solidFill>
                  <a:schemeClr val="tx1"/>
                </a:solidFill>
                <a:effectLst/>
                <a:latin typeface="Arial" panose="020B0604020202020204" pitchFamily="34" charset="0"/>
              </a:rPr>
              <a:t>of recommendations from the PD </a:t>
            </a:r>
            <a:r>
              <a:rPr kumimoji="0" lang="en-US" altLang="en-US" sz="2000" b="0" i="0" u="none" strike="noStrike" cap="none" normalizeH="0" baseline="0" dirty="0" smtClean="0">
                <a:ln>
                  <a:noFill/>
                </a:ln>
                <a:solidFill>
                  <a:schemeClr val="tx1"/>
                </a:solidFill>
                <a:effectLst/>
                <a:latin typeface="Arial" panose="020B0604020202020204" pitchFamily="34" charset="0"/>
              </a:rPr>
              <a:t>review. </a:t>
            </a:r>
            <a:r>
              <a:rPr kumimoji="0" lang="en-US" altLang="en-US" sz="2000" b="0" i="0" u="none" strike="noStrike" cap="none" normalizeH="0" baseline="0" dirty="0" smtClean="0">
                <a:ln>
                  <a:noFill/>
                </a:ln>
                <a:solidFill>
                  <a:srgbClr val="3399FF"/>
                </a:solidFill>
                <a:effectLst/>
                <a:latin typeface="Arial" panose="020B0604020202020204" pitchFamily="34" charset="0"/>
              </a:rPr>
              <a:t>See slides in this talk. </a:t>
            </a:r>
          </a:p>
          <a:p>
            <a:pPr>
              <a:spcBef>
                <a:spcPct val="0"/>
              </a:spcBef>
            </a:pPr>
            <a:r>
              <a:rPr kumimoji="0" lang="en-US" altLang="en-US" sz="2000" b="0" i="0" u="none" strike="noStrike" cap="none" normalizeH="0" baseline="0" dirty="0" smtClean="0">
                <a:ln>
                  <a:noFill/>
                </a:ln>
                <a:solidFill>
                  <a:schemeClr val="tx1"/>
                </a:solidFill>
                <a:effectLst/>
                <a:latin typeface="Arial" panose="020B0604020202020204" pitchFamily="34" charset="0"/>
              </a:rPr>
              <a:t>Submit </a:t>
            </a:r>
            <a:r>
              <a:rPr kumimoji="0" lang="en-US" altLang="en-US" sz="2000" b="0" i="0" u="none" strike="noStrike" cap="none" normalizeH="0" baseline="0" dirty="0">
                <a:ln>
                  <a:noFill/>
                </a:ln>
                <a:solidFill>
                  <a:schemeClr val="tx1"/>
                </a:solidFill>
                <a:effectLst/>
                <a:latin typeface="Arial" panose="020B0604020202020204" pitchFamily="34" charset="0"/>
              </a:rPr>
              <a:t>the document addressing the PD review recommendations to the PMG one week prior to submission to the POB sub-</a:t>
            </a:r>
            <a:r>
              <a:rPr kumimoji="0" lang="en-US" altLang="en-US" sz="2000" b="0" i="0" u="none" strike="noStrike" cap="none" normalizeH="0" baseline="0" dirty="0" smtClean="0">
                <a:ln>
                  <a:noFill/>
                </a:ln>
                <a:solidFill>
                  <a:schemeClr val="tx1"/>
                </a:solidFill>
                <a:effectLst/>
                <a:latin typeface="Arial" panose="020B0604020202020204" pitchFamily="34" charset="0"/>
              </a:rPr>
              <a:t>panel.</a:t>
            </a:r>
            <a:r>
              <a:rPr kumimoji="0" lang="en-US" altLang="en-US" sz="2000" b="0" i="0" u="none" strike="noStrike" cap="none" normalizeH="0" dirty="0" smtClean="0">
                <a:ln>
                  <a:noFill/>
                </a:ln>
                <a:solidFill>
                  <a:schemeClr val="tx1"/>
                </a:solidFill>
                <a:effectLst/>
                <a:latin typeface="Arial" panose="020B0604020202020204" pitchFamily="34" charset="0"/>
              </a:rPr>
              <a:t> Target is mid-August for submission to BNL.</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smtClean="0">
                <a:ln>
                  <a:noFill/>
                </a:ln>
                <a:solidFill>
                  <a:srgbClr val="3399FF"/>
                </a:solidFill>
                <a:effectLst/>
                <a:latin typeface="Arial" panose="020B0604020202020204" pitchFamily="34" charset="0"/>
              </a:rPr>
              <a:t>Agreed</a:t>
            </a:r>
            <a:endParaRPr lang="en-US" altLang="en-US" sz="2000" dirty="0">
              <a:solidFill>
                <a:srgbClr val="3399FF"/>
              </a:solidFill>
              <a:latin typeface="Arial" panose="020B0604020202020204" pitchFamily="34" charset="0"/>
            </a:endParaRPr>
          </a:p>
          <a:p>
            <a:pPr>
              <a:spcBef>
                <a:spcPct val="0"/>
              </a:spcBef>
            </a:pPr>
            <a:r>
              <a:rPr kumimoji="0" lang="en-US" altLang="en-US" sz="2000" b="0" i="0" u="none" strike="noStrike" cap="none" normalizeH="0" baseline="0" dirty="0" smtClean="0">
                <a:ln>
                  <a:noFill/>
                </a:ln>
                <a:solidFill>
                  <a:schemeClr val="tx1"/>
                </a:solidFill>
                <a:effectLst/>
                <a:latin typeface="Arial" panose="020B0604020202020204" pitchFamily="34" charset="0"/>
              </a:rPr>
              <a:t>Appoint </a:t>
            </a:r>
            <a:r>
              <a:rPr kumimoji="0" lang="en-US" altLang="en-US" sz="2000" b="0" i="0" u="none" strike="noStrike" cap="none" normalizeH="0" baseline="0" dirty="0">
                <a:ln>
                  <a:noFill/>
                </a:ln>
                <a:solidFill>
                  <a:schemeClr val="tx1"/>
                </a:solidFill>
                <a:effectLst/>
                <a:latin typeface="Arial" panose="020B0604020202020204" pitchFamily="34" charset="0"/>
              </a:rPr>
              <a:t>a standing committee with </a:t>
            </a:r>
            <a:r>
              <a:rPr kumimoji="0" lang="en-US" altLang="en-US" sz="2000" b="0" i="0" u="none" strike="noStrike" cap="none" normalizeH="0" baseline="0" dirty="0" smtClean="0">
                <a:ln>
                  <a:noFill/>
                </a:ln>
                <a:solidFill>
                  <a:schemeClr val="tx1"/>
                </a:solidFill>
                <a:effectLst/>
                <a:latin typeface="Arial" panose="020B0604020202020204" pitchFamily="34" charset="0"/>
              </a:rPr>
              <a:t>experts </a:t>
            </a:r>
            <a:r>
              <a:rPr kumimoji="0" lang="en-US" altLang="en-US" sz="2000" b="0" i="0" u="none" strike="noStrike" cap="none" normalizeH="0" baseline="0" dirty="0">
                <a:ln>
                  <a:noFill/>
                </a:ln>
                <a:solidFill>
                  <a:schemeClr val="tx1"/>
                </a:solidFill>
                <a:effectLst/>
                <a:latin typeface="Arial" panose="020B0604020202020204" pitchFamily="34" charset="0"/>
              </a:rPr>
              <a:t>from STAR and  ALICE to provide advice on sPHENIX technical aspects</a:t>
            </a:r>
            <a:r>
              <a:rPr kumimoji="0" lang="en-US" altLang="en-US" sz="2000" b="0" i="0" u="none" strike="noStrike" cap="none" normalizeH="0" baseline="0" dirty="0" smtClean="0">
                <a:ln>
                  <a:noFill/>
                </a:ln>
                <a:solidFill>
                  <a:schemeClr val="tx1"/>
                </a:solidFill>
                <a:effectLst/>
                <a:latin typeface="Arial" panose="020B0604020202020204" pitchFamily="34" charset="0"/>
              </a:rPr>
              <a:t>. </a:t>
            </a:r>
          </a:p>
          <a:p>
            <a:pPr lvl="1">
              <a:spcBef>
                <a:spcPct val="0"/>
              </a:spcBef>
            </a:pPr>
            <a:r>
              <a:rPr lang="en-US" altLang="en-US" sz="1600" b="0" dirty="0" smtClean="0">
                <a:solidFill>
                  <a:srgbClr val="3399FF"/>
                </a:solidFill>
                <a:latin typeface="Arial" panose="020B0604020202020204" pitchFamily="34" charset="0"/>
              </a:rPr>
              <a:t>We will do this for the TPC. Was this requested for the Calorimeters as well or can the PMG handle this? Right now sPHENIX is consulting with the ALICE TPC experts on TPC performance issues. </a:t>
            </a:r>
            <a:r>
              <a:rPr kumimoji="0" lang="en-US" altLang="en-US" sz="1600" b="0" i="0" u="none" strike="noStrike" cap="none" normalizeH="0" baseline="0" dirty="0" smtClean="0">
                <a:ln>
                  <a:noFill/>
                </a:ln>
                <a:solidFill>
                  <a:srgbClr val="3399FF"/>
                </a:solidFill>
                <a:effectLst/>
                <a:latin typeface="Arial" panose="020B0604020202020204" pitchFamily="34" charset="0"/>
              </a:rPr>
              <a:t> </a:t>
            </a:r>
          </a:p>
          <a:p>
            <a:pPr>
              <a:spcBef>
                <a:spcPct val="0"/>
              </a:spcBef>
            </a:pPr>
            <a:r>
              <a:rPr kumimoji="0" lang="en-US" altLang="en-US" sz="2000" b="0" i="0" u="none" strike="noStrike" cap="none" normalizeH="0" baseline="0" dirty="0" smtClean="0">
                <a:ln>
                  <a:noFill/>
                </a:ln>
                <a:solidFill>
                  <a:schemeClr val="tx1"/>
                </a:solidFill>
                <a:effectLst/>
                <a:latin typeface="Arial" panose="020B0604020202020204" pitchFamily="34" charset="0"/>
              </a:rPr>
              <a:t>Provide </a:t>
            </a:r>
            <a:r>
              <a:rPr kumimoji="0" lang="en-US" altLang="en-US" sz="2000" b="0" i="0" u="none" strike="noStrike" cap="none" normalizeH="0" baseline="0" dirty="0">
                <a:ln>
                  <a:noFill/>
                </a:ln>
                <a:solidFill>
                  <a:schemeClr val="tx1"/>
                </a:solidFill>
                <a:effectLst/>
                <a:latin typeface="Arial" panose="020B0604020202020204" pitchFamily="34" charset="0"/>
              </a:rPr>
              <a:t>information on the status of the upgrade of the infrastructure at the </a:t>
            </a:r>
            <a:r>
              <a:rPr kumimoji="0" lang="en-US" altLang="en-US" sz="2000" b="0" i="0" u="none" strike="noStrike" cap="none" normalizeH="0" baseline="0" dirty="0" smtClean="0">
                <a:ln>
                  <a:noFill/>
                </a:ln>
                <a:solidFill>
                  <a:schemeClr val="tx1"/>
                </a:solidFill>
                <a:effectLst/>
                <a:latin typeface="Arial" panose="020B0604020202020204" pitchFamily="34" charset="0"/>
              </a:rPr>
              <a:t>PMGs. </a:t>
            </a:r>
            <a:r>
              <a:rPr kumimoji="0" lang="en-US" altLang="en-US" sz="2000" b="0" i="0" u="none" strike="noStrike" cap="none" normalizeH="0" baseline="0" dirty="0" smtClean="0">
                <a:ln>
                  <a:noFill/>
                </a:ln>
                <a:solidFill>
                  <a:srgbClr val="3399FF"/>
                </a:solidFill>
                <a:effectLst/>
                <a:latin typeface="Arial" panose="020B0604020202020204" pitchFamily="34" charset="0"/>
              </a:rPr>
              <a:t>See slides in this talk.</a:t>
            </a:r>
            <a:endParaRPr kumimoji="0" lang="en-US" altLang="en-US" sz="2000" b="0" i="0" u="none" strike="noStrike" cap="none" normalizeH="0" baseline="0" dirty="0">
              <a:ln>
                <a:noFill/>
              </a:ln>
              <a:solidFill>
                <a:srgbClr val="3399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smtClean="0">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60539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8 at 7.36.26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896" y="717014"/>
            <a:ext cx="7740402" cy="4430820"/>
          </a:xfrm>
          <a:prstGeom prst="rect">
            <a:avLst/>
          </a:prstGeom>
        </p:spPr>
      </p:pic>
      <p:sp>
        <p:nvSpPr>
          <p:cNvPr id="2" name="Title 1"/>
          <p:cNvSpPr>
            <a:spLocks noGrp="1"/>
          </p:cNvSpPr>
          <p:nvPr>
            <p:ph type="title"/>
          </p:nvPr>
        </p:nvSpPr>
        <p:spPr>
          <a:xfrm>
            <a:off x="0" y="1"/>
            <a:ext cx="8229600" cy="546497"/>
          </a:xfrm>
        </p:spPr>
        <p:txBody>
          <a:bodyPr/>
          <a:lstStyle/>
          <a:p>
            <a:r>
              <a:rPr lang="en-US" sz="2400" dirty="0"/>
              <a:t>29/32 Barrel Magnet Steel Sectors at BNL. WBS 2.03.03</a:t>
            </a:r>
          </a:p>
        </p:txBody>
      </p:sp>
      <p:sp>
        <p:nvSpPr>
          <p:cNvPr id="3" name="Date Placeholder 2"/>
          <p:cNvSpPr>
            <a:spLocks noGrp="1"/>
          </p:cNvSpPr>
          <p:nvPr>
            <p:ph type="dt" sz="half" idx="10"/>
          </p:nvPr>
        </p:nvSpPr>
        <p:spPr/>
        <p:txBody>
          <a:bodyPr/>
          <a:lstStyle/>
          <a:p>
            <a:pPr>
              <a:defRPr/>
            </a:pPr>
            <a:r>
              <a:rPr lang="en-US" altLang="en-US"/>
              <a:t>6/20/2019</a:t>
            </a:r>
            <a:endParaRPr lang="en-US" alt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10</a:t>
            </a:fld>
            <a:endParaRPr lang="en-US" altLang="en-US" dirty="0"/>
          </a:p>
        </p:txBody>
      </p:sp>
      <p:sp>
        <p:nvSpPr>
          <p:cNvPr id="6" name="Footer Placeholder 5"/>
          <p:cNvSpPr>
            <a:spLocks noGrp="1"/>
          </p:cNvSpPr>
          <p:nvPr>
            <p:ph type="ftr" sz="quarter" idx="11"/>
          </p:nvPr>
        </p:nvSpPr>
        <p:spPr/>
        <p:txBody>
          <a:bodyPr/>
          <a:lstStyle/>
          <a:p>
            <a:pPr>
              <a:defRPr/>
            </a:pPr>
            <a:r>
              <a:rPr lang="en-US"/>
              <a:t>sPHENIX  PMG</a:t>
            </a:r>
            <a:endParaRPr lang="en-US" dirty="0"/>
          </a:p>
        </p:txBody>
      </p:sp>
    </p:spTree>
    <p:extLst>
      <p:ext uri="{BB962C8B-B14F-4D97-AF65-F5344CB8AC3E}">
        <p14:creationId xmlns:p14="http://schemas.microsoft.com/office/powerpoint/2010/main" val="749322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27785" y="978574"/>
            <a:ext cx="3990590" cy="3926936"/>
          </a:xfrm>
          <a:prstGeom prst="rect">
            <a:avLst/>
          </a:prstGeom>
        </p:spPr>
      </p:pic>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cxnSp>
        <p:nvCxnSpPr>
          <p:cNvPr id="9" name="Straight Arrow Connector 8"/>
          <p:cNvCxnSpPr/>
          <p:nvPr/>
        </p:nvCxnSpPr>
        <p:spPr>
          <a:xfrm>
            <a:off x="2411760" y="3530334"/>
            <a:ext cx="1215135" cy="472575"/>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23628" y="3192819"/>
            <a:ext cx="1215135" cy="646331"/>
          </a:xfrm>
          <a:prstGeom prst="rect">
            <a:avLst/>
          </a:prstGeom>
          <a:solidFill>
            <a:srgbClr val="96A0B4"/>
          </a:solidFill>
        </p:spPr>
        <p:txBody>
          <a:bodyPr wrap="square" rtlCol="0">
            <a:spAutoFit/>
          </a:bodyPr>
          <a:lstStyle/>
          <a:p>
            <a:pPr algn="ctr"/>
            <a:r>
              <a:rPr lang="en-US" sz="1200" dirty="0"/>
              <a:t>Drive, and Alignment System</a:t>
            </a:r>
          </a:p>
        </p:txBody>
      </p:sp>
      <p:sp>
        <p:nvSpPr>
          <p:cNvPr id="12" name="TextBox 11"/>
          <p:cNvSpPr txBox="1"/>
          <p:nvPr/>
        </p:nvSpPr>
        <p:spPr>
          <a:xfrm>
            <a:off x="6705237" y="2841781"/>
            <a:ext cx="1244664" cy="461665"/>
          </a:xfrm>
          <a:prstGeom prst="rect">
            <a:avLst/>
          </a:prstGeom>
          <a:solidFill>
            <a:srgbClr val="96A0B4"/>
          </a:solidFill>
        </p:spPr>
        <p:txBody>
          <a:bodyPr wrap="square" rtlCol="0">
            <a:spAutoFit/>
          </a:bodyPr>
          <a:lstStyle/>
          <a:p>
            <a:pPr algn="ctr"/>
            <a:r>
              <a:rPr lang="en-US" sz="1200" dirty="0"/>
              <a:t>End Caps/Pole Tips</a:t>
            </a:r>
          </a:p>
        </p:txBody>
      </p:sp>
      <p:cxnSp>
        <p:nvCxnSpPr>
          <p:cNvPr id="14" name="Straight Arrow Connector 13"/>
          <p:cNvCxnSpPr/>
          <p:nvPr/>
        </p:nvCxnSpPr>
        <p:spPr>
          <a:xfrm>
            <a:off x="2492769" y="1383618"/>
            <a:ext cx="967436" cy="412865"/>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1"/>
          </p:cNvCxnSpPr>
          <p:nvPr/>
        </p:nvCxnSpPr>
        <p:spPr>
          <a:xfrm flipH="1">
            <a:off x="5544109" y="3072614"/>
            <a:ext cx="1161128" cy="441801"/>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143000" y="4326946"/>
            <a:ext cx="1588144" cy="276999"/>
          </a:xfrm>
          <a:prstGeom prst="rect">
            <a:avLst/>
          </a:prstGeom>
          <a:solidFill>
            <a:srgbClr val="96A0B4"/>
          </a:solidFill>
        </p:spPr>
        <p:txBody>
          <a:bodyPr wrap="square" rtlCol="0">
            <a:spAutoFit/>
          </a:bodyPr>
          <a:lstStyle/>
          <a:p>
            <a:pPr algn="ctr"/>
            <a:r>
              <a:rPr lang="en-US" sz="1200" dirty="0"/>
              <a:t>CARRIAGE assembly</a:t>
            </a:r>
          </a:p>
        </p:txBody>
      </p:sp>
      <p:cxnSp>
        <p:nvCxnSpPr>
          <p:cNvPr id="19" name="Straight Arrow Connector 18"/>
          <p:cNvCxnSpPr/>
          <p:nvPr/>
        </p:nvCxnSpPr>
        <p:spPr>
          <a:xfrm flipH="1" flipV="1">
            <a:off x="5760132" y="4326945"/>
            <a:ext cx="755393" cy="128495"/>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p:nvSpPr>
        <p:spPr bwMode="auto">
          <a:xfrm>
            <a:off x="76200" y="87474"/>
            <a:ext cx="6629037" cy="425078"/>
          </a:xfrm>
          <a:prstGeom prst="rect">
            <a:avLst/>
          </a:prstGeom>
          <a:noFill/>
          <a:ln>
            <a:noFill/>
          </a:ln>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sz="4000" b="0" dirty="0">
              <a:solidFill>
                <a:schemeClr val="tx1"/>
              </a:solidFill>
            </a:endParaRPr>
          </a:p>
        </p:txBody>
      </p:sp>
      <p:sp>
        <p:nvSpPr>
          <p:cNvPr id="22" name="TextBox 21"/>
          <p:cNvSpPr txBox="1"/>
          <p:nvPr/>
        </p:nvSpPr>
        <p:spPr>
          <a:xfrm>
            <a:off x="1223628" y="2436736"/>
            <a:ext cx="1215135" cy="276999"/>
          </a:xfrm>
          <a:prstGeom prst="rect">
            <a:avLst/>
          </a:prstGeom>
          <a:solidFill>
            <a:srgbClr val="96A0B4"/>
          </a:solidFill>
        </p:spPr>
        <p:txBody>
          <a:bodyPr wrap="square" rtlCol="0">
            <a:spAutoFit/>
          </a:bodyPr>
          <a:lstStyle/>
          <a:p>
            <a:pPr algn="ctr"/>
            <a:r>
              <a:rPr lang="en-US" sz="1200" dirty="0"/>
              <a:t>Access Stairs</a:t>
            </a:r>
          </a:p>
        </p:txBody>
      </p:sp>
      <p:sp>
        <p:nvSpPr>
          <p:cNvPr id="23" name="TextBox 22"/>
          <p:cNvSpPr txBox="1"/>
          <p:nvPr/>
        </p:nvSpPr>
        <p:spPr>
          <a:xfrm>
            <a:off x="6543219" y="4353949"/>
            <a:ext cx="1244664" cy="276999"/>
          </a:xfrm>
          <a:prstGeom prst="rect">
            <a:avLst/>
          </a:prstGeom>
          <a:solidFill>
            <a:srgbClr val="96A0B4"/>
          </a:solidFill>
        </p:spPr>
        <p:txBody>
          <a:bodyPr wrap="square" rtlCol="0">
            <a:spAutoFit/>
          </a:bodyPr>
          <a:lstStyle/>
          <a:p>
            <a:pPr algn="ctr"/>
            <a:r>
              <a:rPr lang="en-US" sz="1200" dirty="0"/>
              <a:t>Seismic Supports</a:t>
            </a:r>
          </a:p>
        </p:txBody>
      </p:sp>
      <p:cxnSp>
        <p:nvCxnSpPr>
          <p:cNvPr id="25" name="Straight Arrow Connector 24"/>
          <p:cNvCxnSpPr/>
          <p:nvPr/>
        </p:nvCxnSpPr>
        <p:spPr>
          <a:xfrm flipH="1">
            <a:off x="4572000" y="4461960"/>
            <a:ext cx="1944216" cy="81009"/>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734929" y="4218933"/>
            <a:ext cx="1324014" cy="324036"/>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2" idx="3"/>
          </p:cNvCxnSpPr>
          <p:nvPr/>
        </p:nvCxnSpPr>
        <p:spPr>
          <a:xfrm>
            <a:off x="2438763" y="2575236"/>
            <a:ext cx="540060" cy="374556"/>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04637" y="924568"/>
            <a:ext cx="1264947" cy="461665"/>
          </a:xfrm>
          <a:prstGeom prst="rect">
            <a:avLst/>
          </a:prstGeom>
          <a:solidFill>
            <a:srgbClr val="96A0B4"/>
          </a:solidFill>
        </p:spPr>
        <p:txBody>
          <a:bodyPr wrap="square" rtlCol="0">
            <a:spAutoFit/>
          </a:bodyPr>
          <a:lstStyle/>
          <a:p>
            <a:pPr algn="ctr"/>
            <a:r>
              <a:rPr lang="en-US" sz="1200" dirty="0"/>
              <a:t>Top and Mid Platforms</a:t>
            </a:r>
          </a:p>
        </p:txBody>
      </p:sp>
      <p:sp>
        <p:nvSpPr>
          <p:cNvPr id="20" name="Title 1"/>
          <p:cNvSpPr txBox="1">
            <a:spLocks/>
          </p:cNvSpPr>
          <p:nvPr/>
        </p:nvSpPr>
        <p:spPr bwMode="auto">
          <a:xfrm>
            <a:off x="26922" y="87474"/>
            <a:ext cx="7944390" cy="378042"/>
          </a:xfrm>
          <a:prstGeom prst="rect">
            <a:avLst/>
          </a:prstGeom>
          <a:noFill/>
          <a:ln>
            <a:noFill/>
          </a:ln>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l"/>
            <a:r>
              <a:rPr lang="en-US" sz="2400" b="0" dirty="0">
                <a:solidFill>
                  <a:schemeClr val="tx1"/>
                </a:solidFill>
              </a:rPr>
              <a:t>Status of WBS 2.3.1, 2.3.4, 2.3.5 – Cradle/Carriage System</a:t>
            </a:r>
          </a:p>
        </p:txBody>
      </p:sp>
    </p:spTree>
    <p:extLst>
      <p:ext uri="{BB962C8B-B14F-4D97-AF65-F5344CB8AC3E}">
        <p14:creationId xmlns:p14="http://schemas.microsoft.com/office/powerpoint/2010/main" val="3058821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2057" t="11481" r="32753" b="21852"/>
          <a:stretch/>
        </p:blipFill>
        <p:spPr>
          <a:xfrm>
            <a:off x="7340055" y="718868"/>
            <a:ext cx="1676976" cy="1572164"/>
          </a:xfrm>
          <a:prstGeom prst="rect">
            <a:avLst/>
          </a:prstGeom>
        </p:spPr>
      </p:pic>
      <p:sp>
        <p:nvSpPr>
          <p:cNvPr id="2" name="Title 1"/>
          <p:cNvSpPr>
            <a:spLocks noGrp="1"/>
          </p:cNvSpPr>
          <p:nvPr>
            <p:ph type="title"/>
          </p:nvPr>
        </p:nvSpPr>
        <p:spPr>
          <a:xfrm>
            <a:off x="0" y="1"/>
            <a:ext cx="8229600" cy="546497"/>
          </a:xfrm>
        </p:spPr>
        <p:txBody>
          <a:bodyPr/>
          <a:lstStyle/>
          <a:p>
            <a:r>
              <a:rPr lang="en-US" sz="2400" dirty="0"/>
              <a:t>Status of WBS 2.3.1, 2.3.4, 2.3.5 – Cradle/Carriage System</a:t>
            </a:r>
          </a:p>
        </p:txBody>
      </p:sp>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12</a:t>
            </a:fld>
            <a:endParaRPr lang="en-US" altLang="en-US" dirty="0"/>
          </a:p>
        </p:txBody>
      </p:sp>
      <p:sp>
        <p:nvSpPr>
          <p:cNvPr id="10" name="TextBox 9">
            <a:extLst>
              <a:ext uri="{FF2B5EF4-FFF2-40B4-BE49-F238E27FC236}">
                <a16:creationId xmlns:a16="http://schemas.microsoft.com/office/drawing/2014/main" xmlns="" id="{E51F5A70-19B1-4293-B9E5-857B56AAF01A}"/>
              </a:ext>
            </a:extLst>
          </p:cNvPr>
          <p:cNvSpPr txBox="1"/>
          <p:nvPr/>
        </p:nvSpPr>
        <p:spPr>
          <a:xfrm>
            <a:off x="1524000" y="4213147"/>
            <a:ext cx="1760414" cy="311622"/>
          </a:xfrm>
          <a:prstGeom prst="rect">
            <a:avLst/>
          </a:prstGeom>
          <a:noFill/>
        </p:spPr>
        <p:txBody>
          <a:bodyPr wrap="none" lIns="91438" tIns="45719" rIns="91438" bIns="45719" rtlCol="0">
            <a:spAutoFit/>
          </a:bodyPr>
          <a:lstStyle/>
          <a:p>
            <a:r>
              <a:rPr lang="en-US" sz="1425" dirty="0"/>
              <a:t>Base – Half Assembly</a:t>
            </a:r>
          </a:p>
        </p:txBody>
      </p:sp>
      <p:pic>
        <p:nvPicPr>
          <p:cNvPr id="11" name="Picture 10">
            <a:extLst>
              <a:ext uri="{FF2B5EF4-FFF2-40B4-BE49-F238E27FC236}">
                <a16:creationId xmlns:a16="http://schemas.microsoft.com/office/drawing/2014/main" xmlns="" id="{3D517C33-A99A-4450-B28B-AF74C0E163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71" t="230" r="14118" b="524"/>
          <a:stretch/>
        </p:blipFill>
        <p:spPr>
          <a:xfrm>
            <a:off x="76200" y="652223"/>
            <a:ext cx="4401366" cy="3474720"/>
          </a:xfrm>
          <a:prstGeom prst="rect">
            <a:avLst/>
          </a:prstGeom>
        </p:spPr>
      </p:pic>
      <p:sp>
        <p:nvSpPr>
          <p:cNvPr id="8" name="TextBox 7">
            <a:extLst>
              <a:ext uri="{FF2B5EF4-FFF2-40B4-BE49-F238E27FC236}">
                <a16:creationId xmlns:a16="http://schemas.microsoft.com/office/drawing/2014/main" xmlns="" id="{C7E2B0E7-21DF-47D2-B22A-F2CE2E745E88}"/>
              </a:ext>
            </a:extLst>
          </p:cNvPr>
          <p:cNvSpPr txBox="1"/>
          <p:nvPr/>
        </p:nvSpPr>
        <p:spPr>
          <a:xfrm>
            <a:off x="4522073" y="804892"/>
            <a:ext cx="3089115" cy="3912608"/>
          </a:xfrm>
          <a:prstGeom prst="rect">
            <a:avLst/>
          </a:prstGeom>
          <a:noFill/>
        </p:spPr>
        <p:txBody>
          <a:bodyPr wrap="square" lIns="91438" tIns="45719" rIns="91438" bIns="45719" rtlCol="0">
            <a:spAutoFit/>
          </a:bodyPr>
          <a:lstStyle/>
          <a:p>
            <a:pPr marL="285743" indent="-285743">
              <a:buFont typeface="Arial" panose="020B0604020202020204" pitchFamily="34" charset="0"/>
              <a:buChar char="•"/>
            </a:pPr>
            <a:r>
              <a:rPr lang="en-US" sz="1200" dirty="0"/>
              <a:t>Design - Ongoing design  and drawing development of:</a:t>
            </a:r>
          </a:p>
          <a:p>
            <a:pPr marL="742931" lvl="1" indent="-285743">
              <a:buFont typeface="Arial" panose="020B0604020202020204" pitchFamily="34" charset="0"/>
              <a:buChar char="•"/>
            </a:pPr>
            <a:r>
              <a:rPr lang="en-US" sz="1200" dirty="0"/>
              <a:t>Base</a:t>
            </a:r>
          </a:p>
          <a:p>
            <a:pPr marL="742931" lvl="1" indent="-285743">
              <a:buFont typeface="Arial" panose="020B0604020202020204" pitchFamily="34" charset="0"/>
              <a:buChar char="•"/>
            </a:pPr>
            <a:r>
              <a:rPr lang="en-US" sz="1200" dirty="0"/>
              <a:t>Electronics Platforms</a:t>
            </a:r>
          </a:p>
          <a:p>
            <a:pPr marL="742931" lvl="1" indent="-285743">
              <a:buFont typeface="Arial" panose="020B0604020202020204" pitchFamily="34" charset="0"/>
              <a:buChar char="•"/>
            </a:pPr>
            <a:r>
              <a:rPr lang="en-US" sz="1200" dirty="0"/>
              <a:t>Magnet Pole Tips</a:t>
            </a:r>
          </a:p>
          <a:p>
            <a:pPr marL="742931" lvl="1" indent="-285743">
              <a:buFont typeface="Arial" panose="020B0604020202020204" pitchFamily="34" charset="0"/>
              <a:buChar char="•"/>
            </a:pPr>
            <a:endParaRPr lang="en-US" sz="1200" dirty="0"/>
          </a:p>
          <a:p>
            <a:pPr marL="285743" indent="-285743">
              <a:buFont typeface="Arial" panose="020B0604020202020204" pitchFamily="34" charset="0"/>
              <a:buChar char="•"/>
            </a:pPr>
            <a:r>
              <a:rPr lang="en-US" sz="1200" dirty="0"/>
              <a:t>Engineering</a:t>
            </a:r>
            <a:r>
              <a:rPr lang="en-US" sz="1425" dirty="0"/>
              <a:t> </a:t>
            </a:r>
          </a:p>
          <a:p>
            <a:pPr marL="742931" lvl="1" indent="-285743">
              <a:buFont typeface="Arial" panose="020B0604020202020204" pitchFamily="34" charset="0"/>
              <a:buChar char="•"/>
            </a:pPr>
            <a:r>
              <a:rPr lang="en-US" sz="1200" dirty="0"/>
              <a:t>Support of design effort – engineering check of design drawings</a:t>
            </a:r>
          </a:p>
          <a:p>
            <a:pPr marL="742931" lvl="1" indent="-285743">
              <a:buFont typeface="Arial" panose="020B0604020202020204" pitchFamily="34" charset="0"/>
              <a:buChar char="•"/>
            </a:pPr>
            <a:r>
              <a:rPr lang="en-US" sz="1200" dirty="0"/>
              <a:t>Identifying potential vendors</a:t>
            </a:r>
          </a:p>
          <a:p>
            <a:pPr marL="742931" lvl="1" indent="-285743">
              <a:buFont typeface="Arial" panose="020B0604020202020204" pitchFamily="34" charset="0"/>
              <a:buChar char="•"/>
            </a:pPr>
            <a:r>
              <a:rPr lang="en-US" sz="1200" dirty="0"/>
              <a:t>Finishing stress analysis for system</a:t>
            </a:r>
          </a:p>
          <a:p>
            <a:pPr marL="285743" indent="-285743">
              <a:buFont typeface="Arial" panose="020B0604020202020204" pitchFamily="34" charset="0"/>
              <a:buChar char="•"/>
            </a:pPr>
            <a:endParaRPr lang="en-US" sz="1200" dirty="0"/>
          </a:p>
          <a:p>
            <a:pPr marL="285743" indent="-285743">
              <a:buFont typeface="Arial" panose="020B0604020202020204" pitchFamily="34" charset="0"/>
              <a:buChar char="•"/>
            </a:pPr>
            <a:r>
              <a:rPr lang="en-US" sz="1200" dirty="0"/>
              <a:t>Priority given to Base</a:t>
            </a:r>
          </a:p>
          <a:p>
            <a:pPr marL="742931" lvl="1" indent="-285743">
              <a:buFont typeface="Arial" panose="020B0604020202020204" pitchFamily="34" charset="0"/>
              <a:buChar char="•"/>
            </a:pPr>
            <a:r>
              <a:rPr lang="en-US" sz="1200" dirty="0"/>
              <a:t>Longest procurement time</a:t>
            </a:r>
          </a:p>
          <a:p>
            <a:pPr marL="742931" lvl="1" indent="-285743">
              <a:buFont typeface="Arial" panose="020B0604020202020204" pitchFamily="34" charset="0"/>
              <a:buChar char="•"/>
            </a:pPr>
            <a:r>
              <a:rPr lang="en-US" sz="1200" dirty="0"/>
              <a:t>Closest to Critical Path</a:t>
            </a:r>
          </a:p>
          <a:p>
            <a:pPr marL="742931" lvl="1" indent="-285743">
              <a:buFont typeface="Arial" panose="020B0604020202020204" pitchFamily="34" charset="0"/>
              <a:buChar char="•"/>
            </a:pPr>
            <a:r>
              <a:rPr lang="en-US" sz="1200" dirty="0"/>
              <a:t>Most complicated component</a:t>
            </a:r>
          </a:p>
          <a:p>
            <a:pPr marL="742931" lvl="1" indent="-285743">
              <a:buFont typeface="Arial" panose="020B0604020202020204" pitchFamily="34" charset="0"/>
              <a:buChar char="•"/>
            </a:pPr>
            <a:r>
              <a:rPr lang="en-US" sz="1200" dirty="0"/>
              <a:t>Most expensive component</a:t>
            </a:r>
          </a:p>
          <a:p>
            <a:pPr marL="742931" lvl="1" indent="-285743">
              <a:buFont typeface="Arial" panose="020B0604020202020204" pitchFamily="34" charset="0"/>
              <a:buChar char="•"/>
            </a:pPr>
            <a:endParaRPr lang="en-US" sz="1200" dirty="0"/>
          </a:p>
          <a:p>
            <a:pPr marL="742931" lvl="1" indent="-285743">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xmlns="" id="{7D6C31ED-BFC3-4AF3-912F-4B32CAE038F3}"/>
              </a:ext>
            </a:extLst>
          </p:cNvPr>
          <p:cNvSpPr txBox="1"/>
          <p:nvPr/>
        </p:nvSpPr>
        <p:spPr>
          <a:xfrm>
            <a:off x="7522274" y="2309515"/>
            <a:ext cx="1333310" cy="311622"/>
          </a:xfrm>
          <a:prstGeom prst="rect">
            <a:avLst/>
          </a:prstGeom>
          <a:noFill/>
        </p:spPr>
        <p:txBody>
          <a:bodyPr wrap="none" lIns="91438" tIns="45719" rIns="91438" bIns="45719" rtlCol="0">
            <a:spAutoFit/>
          </a:bodyPr>
          <a:lstStyle/>
          <a:p>
            <a:r>
              <a:rPr lang="en-US" sz="1425" dirty="0"/>
              <a:t>Upper Platform</a:t>
            </a:r>
          </a:p>
        </p:txBody>
      </p:sp>
    </p:spTree>
    <p:extLst>
      <p:ext uri="{BB962C8B-B14F-4D97-AF65-F5344CB8AC3E}">
        <p14:creationId xmlns:p14="http://schemas.microsoft.com/office/powerpoint/2010/main" val="2693406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13</a:t>
            </a:fld>
            <a:endParaRPr lang="en-US" altLang="en-US" dirty="0"/>
          </a:p>
        </p:txBody>
      </p:sp>
      <p:sp>
        <p:nvSpPr>
          <p:cNvPr id="17" name="Title 1"/>
          <p:cNvSpPr txBox="1">
            <a:spLocks/>
          </p:cNvSpPr>
          <p:nvPr/>
        </p:nvSpPr>
        <p:spPr bwMode="auto">
          <a:xfrm>
            <a:off x="-29633" y="-31750"/>
            <a:ext cx="7696200" cy="503076"/>
          </a:xfrm>
          <a:prstGeom prst="rect">
            <a:avLst/>
          </a:prstGeom>
          <a:noFill/>
          <a:ln>
            <a:noFill/>
          </a:ln>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3200" b="0" dirty="0" smtClean="0">
                <a:solidFill>
                  <a:schemeClr val="tx1"/>
                </a:solidFill>
              </a:rPr>
              <a:t>Carriage/Cradle System Drawing Status</a:t>
            </a:r>
            <a:endParaRPr lang="en-US" sz="3200" b="0" dirty="0">
              <a:solidFill>
                <a:schemeClr val="tx1"/>
              </a:solidFill>
            </a:endParaRPr>
          </a:p>
        </p:txBody>
      </p:sp>
      <p:sp>
        <p:nvSpPr>
          <p:cNvPr id="3" name="TextBox 2"/>
          <p:cNvSpPr txBox="1"/>
          <p:nvPr/>
        </p:nvSpPr>
        <p:spPr>
          <a:xfrm>
            <a:off x="1925706" y="1140591"/>
            <a:ext cx="5022558" cy="2677656"/>
          </a:xfrm>
          <a:prstGeom prst="rect">
            <a:avLst/>
          </a:prstGeom>
          <a:noFill/>
        </p:spPr>
        <p:txBody>
          <a:bodyPr wrap="square" rtlCol="0">
            <a:spAutoFit/>
          </a:bodyPr>
          <a:lstStyle/>
          <a:p>
            <a:r>
              <a:rPr lang="en-US" sz="2400" dirty="0"/>
              <a:t>DRAWING </a:t>
            </a:r>
            <a:r>
              <a:rPr lang="en-US" sz="2400" dirty="0" smtClean="0"/>
              <a:t>STATUS as of Jun11:</a:t>
            </a:r>
            <a:endParaRPr lang="en-US" sz="2400" dirty="0"/>
          </a:p>
          <a:p>
            <a:endParaRPr lang="en-US" sz="2400" dirty="0"/>
          </a:p>
          <a:p>
            <a:pPr marL="214313" indent="-214313">
              <a:buFont typeface="Arial" panose="020B0604020202020204" pitchFamily="34" charset="0"/>
              <a:buChar char="•"/>
            </a:pPr>
            <a:r>
              <a:rPr lang="en-US" sz="2400" dirty="0"/>
              <a:t>BASE PLATFORM 90% COMPLETE</a:t>
            </a:r>
          </a:p>
          <a:p>
            <a:pPr marL="557213" lvl="1" indent="-214313">
              <a:buFont typeface="Arial" panose="020B0604020202020204" pitchFamily="34" charset="0"/>
              <a:buChar char="•"/>
            </a:pPr>
            <a:r>
              <a:rPr lang="en-US" sz="2400" dirty="0"/>
              <a:t>CURRENTLY GETTING MORE BUDGETARY QUOTES</a:t>
            </a:r>
          </a:p>
          <a:p>
            <a:pPr marL="214313" indent="-214313">
              <a:buFont typeface="Arial" panose="020B0604020202020204" pitchFamily="34" charset="0"/>
              <a:buChar char="•"/>
            </a:pPr>
            <a:r>
              <a:rPr lang="en-US" sz="2400" dirty="0"/>
              <a:t>UPPER PLATFORM 60% COMPLETE</a:t>
            </a:r>
          </a:p>
          <a:p>
            <a:pPr marL="214313" indent="-214313">
              <a:buFont typeface="Arial" panose="020B0604020202020204" pitchFamily="34" charset="0"/>
              <a:buChar char="•"/>
            </a:pPr>
            <a:r>
              <a:rPr lang="en-US" sz="2400" dirty="0"/>
              <a:t>END CAPS 35% COMPLETE</a:t>
            </a:r>
          </a:p>
        </p:txBody>
      </p:sp>
    </p:spTree>
    <p:extLst>
      <p:ext uri="{BB962C8B-B14F-4D97-AF65-F5344CB8AC3E}">
        <p14:creationId xmlns:p14="http://schemas.microsoft.com/office/powerpoint/2010/main" val="1021019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14</a:t>
            </a:fld>
            <a:endParaRPr lang="en-US" altLang="en-US" dirty="0"/>
          </a:p>
        </p:txBody>
      </p:sp>
      <p:sp>
        <p:nvSpPr>
          <p:cNvPr id="17" name="Title 1"/>
          <p:cNvSpPr txBox="1">
            <a:spLocks/>
          </p:cNvSpPr>
          <p:nvPr/>
        </p:nvSpPr>
        <p:spPr bwMode="auto">
          <a:xfrm>
            <a:off x="26922" y="87474"/>
            <a:ext cx="7944390" cy="378042"/>
          </a:xfrm>
          <a:prstGeom prst="rect">
            <a:avLst/>
          </a:prstGeom>
          <a:noFill/>
          <a:ln>
            <a:noFill/>
          </a:ln>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2400" b="0" dirty="0" smtClean="0">
                <a:solidFill>
                  <a:schemeClr val="tx1"/>
                </a:solidFill>
              </a:rPr>
              <a:t>Cradle</a:t>
            </a:r>
            <a:r>
              <a:rPr lang="en-US" sz="2400" b="0" dirty="0">
                <a:solidFill>
                  <a:schemeClr val="tx1"/>
                </a:solidFill>
              </a:rPr>
              <a:t>/Carriage System</a:t>
            </a:r>
          </a:p>
        </p:txBody>
      </p:sp>
      <p:pic>
        <p:nvPicPr>
          <p:cNvPr id="3" name="Picture 2"/>
          <p:cNvPicPr>
            <a:picLocks noChangeAspect="1"/>
          </p:cNvPicPr>
          <p:nvPr/>
        </p:nvPicPr>
        <p:blipFill>
          <a:blip r:embed="rId2"/>
          <a:stretch>
            <a:fillRect/>
          </a:stretch>
        </p:blipFill>
        <p:spPr>
          <a:xfrm>
            <a:off x="971601" y="654538"/>
            <a:ext cx="7164796" cy="4236479"/>
          </a:xfrm>
          <a:prstGeom prst="rect">
            <a:avLst/>
          </a:prstGeom>
        </p:spPr>
      </p:pic>
    </p:spTree>
    <p:extLst>
      <p:ext uri="{BB962C8B-B14F-4D97-AF65-F5344CB8AC3E}">
        <p14:creationId xmlns:p14="http://schemas.microsoft.com/office/powerpoint/2010/main" val="326572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15</a:t>
            </a:fld>
            <a:endParaRPr lang="en-US" altLang="en-US" dirty="0"/>
          </a:p>
        </p:txBody>
      </p:sp>
      <p:sp>
        <p:nvSpPr>
          <p:cNvPr id="17" name="Title 1"/>
          <p:cNvSpPr txBox="1">
            <a:spLocks/>
          </p:cNvSpPr>
          <p:nvPr/>
        </p:nvSpPr>
        <p:spPr bwMode="auto">
          <a:xfrm>
            <a:off x="1" y="149819"/>
            <a:ext cx="7606145" cy="378042"/>
          </a:xfrm>
          <a:prstGeom prst="rect">
            <a:avLst/>
          </a:prstGeom>
          <a:noFill/>
          <a:ln>
            <a:noFill/>
          </a:ln>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000" b="0" dirty="0" smtClean="0">
                <a:solidFill>
                  <a:schemeClr val="tx1"/>
                </a:solidFill>
              </a:rPr>
              <a:t>Electronics Platform</a:t>
            </a:r>
            <a:r>
              <a:rPr lang="en-US" sz="4000" b="0" dirty="0" smtClean="0">
                <a:solidFill>
                  <a:schemeClr val="tx1"/>
                </a:solidFill>
              </a:rPr>
              <a:t>  </a:t>
            </a:r>
            <a:endParaRPr lang="en-US" sz="4000" b="0" dirty="0">
              <a:solidFill>
                <a:schemeClr val="tx1"/>
              </a:solidFill>
            </a:endParaRPr>
          </a:p>
        </p:txBody>
      </p:sp>
      <p:pic>
        <p:nvPicPr>
          <p:cNvPr id="9" name="Picture 8"/>
          <p:cNvPicPr>
            <a:picLocks noChangeAspect="1"/>
          </p:cNvPicPr>
          <p:nvPr/>
        </p:nvPicPr>
        <p:blipFill>
          <a:blip r:embed="rId2"/>
          <a:stretch>
            <a:fillRect/>
          </a:stretch>
        </p:blipFill>
        <p:spPr>
          <a:xfrm>
            <a:off x="791580" y="654538"/>
            <a:ext cx="7344816" cy="4301924"/>
          </a:xfrm>
          <a:prstGeom prst="rect">
            <a:avLst/>
          </a:prstGeom>
        </p:spPr>
      </p:pic>
    </p:spTree>
    <p:extLst>
      <p:ext uri="{BB962C8B-B14F-4D97-AF65-F5344CB8AC3E}">
        <p14:creationId xmlns:p14="http://schemas.microsoft.com/office/powerpoint/2010/main" val="2909526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27101A0-417B-485A-A0CA-40E0D12A48B0}"/>
              </a:ext>
            </a:extLst>
          </p:cNvPr>
          <p:cNvPicPr>
            <a:picLocks noChangeAspect="1"/>
          </p:cNvPicPr>
          <p:nvPr/>
        </p:nvPicPr>
        <p:blipFill>
          <a:blip r:embed="rId2"/>
          <a:stretch>
            <a:fillRect/>
          </a:stretch>
        </p:blipFill>
        <p:spPr>
          <a:xfrm>
            <a:off x="526941" y="666750"/>
            <a:ext cx="8007460" cy="4451747"/>
          </a:xfrm>
          <a:prstGeom prst="rect">
            <a:avLst/>
          </a:prstGeom>
        </p:spPr>
      </p:pic>
      <p:sp>
        <p:nvSpPr>
          <p:cNvPr id="2" name="Title 1">
            <a:extLst>
              <a:ext uri="{FF2B5EF4-FFF2-40B4-BE49-F238E27FC236}">
                <a16:creationId xmlns:a16="http://schemas.microsoft.com/office/drawing/2014/main" xmlns="" id="{19563018-8444-4976-B19A-08D709A851A6}"/>
              </a:ext>
            </a:extLst>
          </p:cNvPr>
          <p:cNvSpPr>
            <a:spLocks noGrp="1"/>
          </p:cNvSpPr>
          <p:nvPr>
            <p:ph type="title"/>
          </p:nvPr>
        </p:nvSpPr>
        <p:spPr>
          <a:xfrm>
            <a:off x="228600" y="25004"/>
            <a:ext cx="8229600" cy="546497"/>
          </a:xfrm>
        </p:spPr>
        <p:txBody>
          <a:bodyPr/>
          <a:lstStyle/>
          <a:p>
            <a:r>
              <a:rPr lang="en-US" sz="3600" dirty="0"/>
              <a:t>Critical Path(2</a:t>
            </a:r>
            <a:r>
              <a:rPr lang="en-US" sz="3600" dirty="0" smtClean="0"/>
              <a:t>.X) </a:t>
            </a:r>
            <a:r>
              <a:rPr lang="en-US" sz="3600" dirty="0"/>
              <a:t>– Cradle &amp; Installation</a:t>
            </a:r>
          </a:p>
        </p:txBody>
      </p:sp>
      <p:sp>
        <p:nvSpPr>
          <p:cNvPr id="6" name="Slide Number Placeholder 5">
            <a:extLst>
              <a:ext uri="{FF2B5EF4-FFF2-40B4-BE49-F238E27FC236}">
                <a16:creationId xmlns:a16="http://schemas.microsoft.com/office/drawing/2014/main" xmlns="" id="{06A20440-EF88-4F1E-A4D2-D0EE644BB544}"/>
              </a:ext>
            </a:extLst>
          </p:cNvPr>
          <p:cNvSpPr>
            <a:spLocks noGrp="1"/>
          </p:cNvSpPr>
          <p:nvPr>
            <p:ph type="sldNum" sz="quarter" idx="12"/>
          </p:nvPr>
        </p:nvSpPr>
        <p:spPr/>
        <p:txBody>
          <a:bodyPr/>
          <a:lstStyle/>
          <a:p>
            <a:fld id="{4B932B3A-BA38-40C7-ADEE-2A1902CEB265}" type="slidenum">
              <a:rPr lang="en-US" altLang="en-US" smtClean="0"/>
              <a:pPr/>
              <a:t>16</a:t>
            </a:fld>
            <a:endParaRPr lang="en-US" altLang="en-US" dirty="0"/>
          </a:p>
        </p:txBody>
      </p:sp>
      <p:sp>
        <p:nvSpPr>
          <p:cNvPr id="11" name="TextBox 10">
            <a:extLst>
              <a:ext uri="{FF2B5EF4-FFF2-40B4-BE49-F238E27FC236}">
                <a16:creationId xmlns:a16="http://schemas.microsoft.com/office/drawing/2014/main" xmlns="" id="{456108EC-7799-4446-81D6-88BF5D0E4C9A}"/>
              </a:ext>
            </a:extLst>
          </p:cNvPr>
          <p:cNvSpPr txBox="1"/>
          <p:nvPr/>
        </p:nvSpPr>
        <p:spPr>
          <a:xfrm>
            <a:off x="7017147" y="2353738"/>
            <a:ext cx="1981200"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Cradle/Carriage Assembly</a:t>
            </a:r>
          </a:p>
        </p:txBody>
      </p:sp>
      <p:sp>
        <p:nvSpPr>
          <p:cNvPr id="12" name="TextBox 11">
            <a:extLst>
              <a:ext uri="{FF2B5EF4-FFF2-40B4-BE49-F238E27FC236}">
                <a16:creationId xmlns:a16="http://schemas.microsoft.com/office/drawing/2014/main" xmlns="" id="{899F96E3-7281-41DA-A6AF-761A0CE354CF}"/>
              </a:ext>
            </a:extLst>
          </p:cNvPr>
          <p:cNvSpPr txBox="1"/>
          <p:nvPr/>
        </p:nvSpPr>
        <p:spPr>
          <a:xfrm>
            <a:off x="6635860" y="1579873"/>
            <a:ext cx="1981200"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Cradle/Carriage Production</a:t>
            </a:r>
          </a:p>
        </p:txBody>
      </p:sp>
      <p:cxnSp>
        <p:nvCxnSpPr>
          <p:cNvPr id="13" name="Straight Arrow Connector 12">
            <a:extLst>
              <a:ext uri="{FF2B5EF4-FFF2-40B4-BE49-F238E27FC236}">
                <a16:creationId xmlns:a16="http://schemas.microsoft.com/office/drawing/2014/main" xmlns="" id="{0ACB233E-96B0-48B1-880B-5631D2B8B613}"/>
              </a:ext>
            </a:extLst>
          </p:cNvPr>
          <p:cNvCxnSpPr>
            <a:cxnSpLocks/>
          </p:cNvCxnSpPr>
          <p:nvPr/>
        </p:nvCxnSpPr>
        <p:spPr>
          <a:xfrm flipH="1">
            <a:off x="6553202" y="1047751"/>
            <a:ext cx="7253" cy="1266901"/>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xmlns="" id="{BA588E30-D484-49D8-9E70-A065D0BEF034}"/>
              </a:ext>
            </a:extLst>
          </p:cNvPr>
          <p:cNvCxnSpPr>
            <a:cxnSpLocks/>
          </p:cNvCxnSpPr>
          <p:nvPr/>
        </p:nvCxnSpPr>
        <p:spPr>
          <a:xfrm>
            <a:off x="6629401" y="2343151"/>
            <a:ext cx="1" cy="308900"/>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xmlns="" id="{9B8A0CC7-7ED4-45B6-9C6F-8EB4F9826D90}"/>
              </a:ext>
            </a:extLst>
          </p:cNvPr>
          <p:cNvSpPr txBox="1"/>
          <p:nvPr/>
        </p:nvSpPr>
        <p:spPr>
          <a:xfrm>
            <a:off x="4238624" y="4178095"/>
            <a:ext cx="1411536" cy="461663"/>
          </a:xfrm>
          <a:prstGeom prst="rect">
            <a:avLst/>
          </a:prstGeom>
          <a:solidFill>
            <a:schemeClr val="accent2">
              <a:lumMod val="40000"/>
              <a:lumOff val="60000"/>
            </a:schemeClr>
          </a:solidFill>
        </p:spPr>
        <p:txBody>
          <a:bodyPr wrap="square" lIns="91438" tIns="45719" rIns="91438" bIns="45719" rtlCol="0">
            <a:spAutoFit/>
          </a:bodyPr>
          <a:lstStyle/>
          <a:p>
            <a:pPr algn="ctr"/>
            <a:r>
              <a:rPr lang="en-US" sz="1200" b="1" dirty="0"/>
              <a:t>IHCal and EMCal also Install now</a:t>
            </a:r>
          </a:p>
        </p:txBody>
      </p:sp>
      <p:sp>
        <p:nvSpPr>
          <p:cNvPr id="23" name="Oval 22">
            <a:extLst>
              <a:ext uri="{FF2B5EF4-FFF2-40B4-BE49-F238E27FC236}">
                <a16:creationId xmlns:a16="http://schemas.microsoft.com/office/drawing/2014/main" xmlns="" id="{4383A963-4B36-46B0-8409-FE08B82CE610}"/>
              </a:ext>
            </a:extLst>
          </p:cNvPr>
          <p:cNvSpPr/>
          <p:nvPr/>
        </p:nvSpPr>
        <p:spPr>
          <a:xfrm>
            <a:off x="6415088" y="4538549"/>
            <a:ext cx="152400" cy="1382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14" name="Footer Placeholder 4">
            <a:extLst>
              <a:ext uri="{FF2B5EF4-FFF2-40B4-BE49-F238E27FC236}">
                <a16:creationId xmlns:a16="http://schemas.microsoft.com/office/drawing/2014/main" xmlns="" id="{19198790-1AF5-4C48-8CBF-9E68534EF91C}"/>
              </a:ext>
            </a:extLst>
          </p:cNvPr>
          <p:cNvSpPr>
            <a:spLocks noGrp="1"/>
          </p:cNvSpPr>
          <p:nvPr>
            <p:ph type="ftr" sz="quarter" idx="4294967295"/>
          </p:nvPr>
        </p:nvSpPr>
        <p:spPr>
          <a:xfrm>
            <a:off x="3124200" y="4917983"/>
            <a:ext cx="2895600" cy="207169"/>
          </a:xfrm>
          <a:prstGeom prst="rect">
            <a:avLst/>
          </a:prstGeom>
        </p:spPr>
        <p:txBody>
          <a:bodyPr vert="horz" lIns="91438" tIns="45719" rIns="91438" bIns="45719"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sPHENIX  PMG</a:t>
            </a:r>
            <a:endParaRPr lang="en-US" dirty="0"/>
          </a:p>
        </p:txBody>
      </p:sp>
      <p:sp>
        <p:nvSpPr>
          <p:cNvPr id="15" name="Date Placeholder 3">
            <a:extLst>
              <a:ext uri="{FF2B5EF4-FFF2-40B4-BE49-F238E27FC236}">
                <a16:creationId xmlns:a16="http://schemas.microsoft.com/office/drawing/2014/main" xmlns="" id="{64B97742-BA15-49F8-977D-BEE5E7062B53}"/>
              </a:ext>
            </a:extLst>
          </p:cNvPr>
          <p:cNvSpPr>
            <a:spLocks noGrp="1"/>
          </p:cNvSpPr>
          <p:nvPr>
            <p:ph type="dt" sz="half" idx="10"/>
          </p:nvPr>
        </p:nvSpPr>
        <p:spPr>
          <a:xfrm>
            <a:off x="0" y="4972050"/>
            <a:ext cx="2133600" cy="171450"/>
          </a:xfrm>
        </p:spPr>
        <p:txBody>
          <a:bodyPr/>
          <a:lstStyle>
            <a:lvl1pPr>
              <a:defRPr/>
            </a:lvl1pPr>
          </a:lstStyle>
          <a:p>
            <a:pPr>
              <a:defRPr/>
            </a:pPr>
            <a:r>
              <a:rPr lang="en-US" altLang="en-US"/>
              <a:t>6/20/2019</a:t>
            </a:r>
            <a:endParaRPr lang="en-US" altLang="en-US" dirty="0"/>
          </a:p>
        </p:txBody>
      </p:sp>
      <p:sp>
        <p:nvSpPr>
          <p:cNvPr id="16" name="Oval 15">
            <a:extLst>
              <a:ext uri="{FF2B5EF4-FFF2-40B4-BE49-F238E27FC236}">
                <a16:creationId xmlns:a16="http://schemas.microsoft.com/office/drawing/2014/main" xmlns="" id="{537D4D89-250D-46C0-B724-A68F36992DD6}"/>
              </a:ext>
            </a:extLst>
          </p:cNvPr>
          <p:cNvSpPr/>
          <p:nvPr/>
        </p:nvSpPr>
        <p:spPr>
          <a:xfrm>
            <a:off x="5341144" y="2662238"/>
            <a:ext cx="152400" cy="1382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cxnSp>
        <p:nvCxnSpPr>
          <p:cNvPr id="22" name="Straight Arrow Connector 21">
            <a:extLst>
              <a:ext uri="{FF2B5EF4-FFF2-40B4-BE49-F238E27FC236}">
                <a16:creationId xmlns:a16="http://schemas.microsoft.com/office/drawing/2014/main" xmlns="" id="{33028BC4-7E06-4BE6-BE8D-C724D58FC98B}"/>
              </a:ext>
            </a:extLst>
          </p:cNvPr>
          <p:cNvCxnSpPr>
            <a:cxnSpLocks/>
          </p:cNvCxnSpPr>
          <p:nvPr/>
        </p:nvCxnSpPr>
        <p:spPr>
          <a:xfrm>
            <a:off x="6941741" y="2617326"/>
            <a:ext cx="1" cy="411625"/>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xmlns="" id="{A5E634FE-AEBE-4BB1-9C23-586F03D26671}"/>
              </a:ext>
            </a:extLst>
          </p:cNvPr>
          <p:cNvCxnSpPr>
            <a:cxnSpLocks/>
          </p:cNvCxnSpPr>
          <p:nvPr/>
        </p:nvCxnSpPr>
        <p:spPr>
          <a:xfrm>
            <a:off x="7038578" y="3028951"/>
            <a:ext cx="0" cy="603455"/>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xmlns="" id="{25EB8ED4-1196-4776-98E2-A0C458FF6865}"/>
              </a:ext>
            </a:extLst>
          </p:cNvPr>
          <p:cNvCxnSpPr>
            <a:cxnSpLocks/>
          </p:cNvCxnSpPr>
          <p:nvPr/>
        </p:nvCxnSpPr>
        <p:spPr>
          <a:xfrm>
            <a:off x="7162800" y="3666397"/>
            <a:ext cx="0" cy="305175"/>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xmlns="" id="{970B4DB0-0226-4C2F-936F-A7D3D95014AE}"/>
              </a:ext>
            </a:extLst>
          </p:cNvPr>
          <p:cNvSpPr txBox="1"/>
          <p:nvPr/>
        </p:nvSpPr>
        <p:spPr>
          <a:xfrm>
            <a:off x="7207250" y="3210685"/>
            <a:ext cx="1364853"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SC Magnet Install</a:t>
            </a:r>
          </a:p>
        </p:txBody>
      </p:sp>
      <p:sp>
        <p:nvSpPr>
          <p:cNvPr id="29" name="TextBox 28">
            <a:extLst>
              <a:ext uri="{FF2B5EF4-FFF2-40B4-BE49-F238E27FC236}">
                <a16:creationId xmlns:a16="http://schemas.microsoft.com/office/drawing/2014/main" xmlns="" id="{ECFEF475-DACC-4A37-A92B-EFB57BA57D80}"/>
              </a:ext>
            </a:extLst>
          </p:cNvPr>
          <p:cNvSpPr txBox="1"/>
          <p:nvPr/>
        </p:nvSpPr>
        <p:spPr>
          <a:xfrm>
            <a:off x="7315200" y="3654609"/>
            <a:ext cx="907642"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OHCal – 2</a:t>
            </a:r>
          </a:p>
        </p:txBody>
      </p:sp>
      <p:sp>
        <p:nvSpPr>
          <p:cNvPr id="30" name="TextBox 29">
            <a:extLst>
              <a:ext uri="{FF2B5EF4-FFF2-40B4-BE49-F238E27FC236}">
                <a16:creationId xmlns:a16="http://schemas.microsoft.com/office/drawing/2014/main" xmlns="" id="{3C36A230-607F-4792-A32E-EE838ADB90FC}"/>
              </a:ext>
            </a:extLst>
          </p:cNvPr>
          <p:cNvSpPr txBox="1"/>
          <p:nvPr/>
        </p:nvSpPr>
        <p:spPr>
          <a:xfrm>
            <a:off x="7057629" y="2715944"/>
            <a:ext cx="907642"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OHCal – 1</a:t>
            </a:r>
          </a:p>
        </p:txBody>
      </p:sp>
      <p:cxnSp>
        <p:nvCxnSpPr>
          <p:cNvPr id="31" name="Straight Arrow Connector 30">
            <a:extLst>
              <a:ext uri="{FF2B5EF4-FFF2-40B4-BE49-F238E27FC236}">
                <a16:creationId xmlns:a16="http://schemas.microsoft.com/office/drawing/2014/main" xmlns="" id="{3BC3999A-0A5B-4B69-9AF5-52BA5965972D}"/>
              </a:ext>
            </a:extLst>
          </p:cNvPr>
          <p:cNvCxnSpPr>
            <a:cxnSpLocks/>
          </p:cNvCxnSpPr>
          <p:nvPr/>
        </p:nvCxnSpPr>
        <p:spPr>
          <a:xfrm>
            <a:off x="7315200" y="3917320"/>
            <a:ext cx="0" cy="240343"/>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xmlns="" id="{7F82AC6D-C2F2-4C51-AE9E-B6AD1E5F2A76}"/>
              </a:ext>
            </a:extLst>
          </p:cNvPr>
          <p:cNvSpPr txBox="1"/>
          <p:nvPr/>
        </p:nvSpPr>
        <p:spPr>
          <a:xfrm>
            <a:off x="7467600" y="3952104"/>
            <a:ext cx="907642"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Platforms</a:t>
            </a:r>
          </a:p>
        </p:txBody>
      </p:sp>
      <p:cxnSp>
        <p:nvCxnSpPr>
          <p:cNvPr id="34" name="Straight Arrow Connector 33">
            <a:extLst>
              <a:ext uri="{FF2B5EF4-FFF2-40B4-BE49-F238E27FC236}">
                <a16:creationId xmlns:a16="http://schemas.microsoft.com/office/drawing/2014/main" xmlns="" id="{87BA89AB-0E1D-4257-B2A5-105E7EB39E3F}"/>
              </a:ext>
            </a:extLst>
          </p:cNvPr>
          <p:cNvCxnSpPr>
            <a:cxnSpLocks/>
          </p:cNvCxnSpPr>
          <p:nvPr/>
        </p:nvCxnSpPr>
        <p:spPr>
          <a:xfrm>
            <a:off x="7467600" y="4178096"/>
            <a:ext cx="0" cy="527255"/>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xmlns="" id="{FC839539-EA24-48D1-A29F-6ABD17625951}"/>
              </a:ext>
            </a:extLst>
          </p:cNvPr>
          <p:cNvSpPr txBox="1"/>
          <p:nvPr/>
        </p:nvSpPr>
        <p:spPr>
          <a:xfrm>
            <a:off x="7605316" y="4309288"/>
            <a:ext cx="1364853"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Magnet </a:t>
            </a:r>
            <a:r>
              <a:rPr lang="en-US" sz="1200" b="1" dirty="0" err="1"/>
              <a:t>Infrastr</a:t>
            </a:r>
            <a:r>
              <a:rPr lang="en-US" sz="1200" b="1" dirty="0"/>
              <a:t>.</a:t>
            </a:r>
          </a:p>
        </p:txBody>
      </p:sp>
      <p:cxnSp>
        <p:nvCxnSpPr>
          <p:cNvPr id="37" name="Straight Arrow Connector 36">
            <a:extLst>
              <a:ext uri="{FF2B5EF4-FFF2-40B4-BE49-F238E27FC236}">
                <a16:creationId xmlns:a16="http://schemas.microsoft.com/office/drawing/2014/main" xmlns="" id="{CEC39767-E341-4751-ADFF-80DB72458153}"/>
              </a:ext>
            </a:extLst>
          </p:cNvPr>
          <p:cNvCxnSpPr>
            <a:cxnSpLocks/>
          </p:cNvCxnSpPr>
          <p:nvPr/>
        </p:nvCxnSpPr>
        <p:spPr>
          <a:xfrm flipH="1">
            <a:off x="7543800" y="4691062"/>
            <a:ext cx="6460" cy="381000"/>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xmlns="" id="{B84182CA-EB65-4539-ACB2-AD2AC47884BA}"/>
              </a:ext>
            </a:extLst>
          </p:cNvPr>
          <p:cNvSpPr txBox="1"/>
          <p:nvPr/>
        </p:nvSpPr>
        <p:spPr>
          <a:xfrm>
            <a:off x="7696201" y="4733152"/>
            <a:ext cx="1364853"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Magnet Comm.</a:t>
            </a:r>
          </a:p>
        </p:txBody>
      </p:sp>
      <p:sp>
        <p:nvSpPr>
          <p:cNvPr id="41" name="Oval 40">
            <a:extLst>
              <a:ext uri="{FF2B5EF4-FFF2-40B4-BE49-F238E27FC236}">
                <a16:creationId xmlns:a16="http://schemas.microsoft.com/office/drawing/2014/main" xmlns="" id="{27D65CA1-6361-4FB5-A3C0-FED1B4BED513}"/>
              </a:ext>
            </a:extLst>
          </p:cNvPr>
          <p:cNvSpPr/>
          <p:nvPr/>
        </p:nvSpPr>
        <p:spPr>
          <a:xfrm>
            <a:off x="4162424" y="1885838"/>
            <a:ext cx="152400" cy="1382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42" name="Oval 41">
            <a:extLst>
              <a:ext uri="{FF2B5EF4-FFF2-40B4-BE49-F238E27FC236}">
                <a16:creationId xmlns:a16="http://schemas.microsoft.com/office/drawing/2014/main" xmlns="" id="{04F1F638-FC57-462B-A33E-8B004D460490}"/>
              </a:ext>
            </a:extLst>
          </p:cNvPr>
          <p:cNvSpPr/>
          <p:nvPr/>
        </p:nvSpPr>
        <p:spPr>
          <a:xfrm>
            <a:off x="3526632" y="1319215"/>
            <a:ext cx="152400" cy="1382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cxnSp>
        <p:nvCxnSpPr>
          <p:cNvPr id="43" name="Straight Arrow Connector 42">
            <a:extLst>
              <a:ext uri="{FF2B5EF4-FFF2-40B4-BE49-F238E27FC236}">
                <a16:creationId xmlns:a16="http://schemas.microsoft.com/office/drawing/2014/main" xmlns="" id="{46D42E31-0CBA-45D7-B185-5148605F6684}"/>
              </a:ext>
            </a:extLst>
          </p:cNvPr>
          <p:cNvCxnSpPr>
            <a:cxnSpLocks/>
          </p:cNvCxnSpPr>
          <p:nvPr/>
        </p:nvCxnSpPr>
        <p:spPr>
          <a:xfrm>
            <a:off x="5715000" y="4037491"/>
            <a:ext cx="0" cy="695661"/>
          </a:xfrm>
          <a:prstGeom prst="straightConnector1">
            <a:avLst/>
          </a:prstGeom>
          <a:ln>
            <a:solidFill>
              <a:schemeClr val="accent2">
                <a:lumMod val="60000"/>
                <a:lumOff val="40000"/>
              </a:schemeClr>
            </a:solidFill>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7118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F8D393-6C57-4099-A072-94A0CC54AF81}"/>
              </a:ext>
            </a:extLst>
          </p:cNvPr>
          <p:cNvPicPr>
            <a:picLocks noChangeAspect="1"/>
          </p:cNvPicPr>
          <p:nvPr/>
        </p:nvPicPr>
        <p:blipFill>
          <a:blip r:embed="rId2"/>
          <a:stretch>
            <a:fillRect/>
          </a:stretch>
        </p:blipFill>
        <p:spPr>
          <a:xfrm>
            <a:off x="49504" y="571501"/>
            <a:ext cx="9123728" cy="3448049"/>
          </a:xfrm>
          <a:prstGeom prst="rect">
            <a:avLst/>
          </a:prstGeom>
        </p:spPr>
      </p:pic>
      <p:sp>
        <p:nvSpPr>
          <p:cNvPr id="2" name="Title 1">
            <a:extLst>
              <a:ext uri="{FF2B5EF4-FFF2-40B4-BE49-F238E27FC236}">
                <a16:creationId xmlns:a16="http://schemas.microsoft.com/office/drawing/2014/main" xmlns="" id="{19563018-8444-4976-B19A-08D709A851A6}"/>
              </a:ext>
            </a:extLst>
          </p:cNvPr>
          <p:cNvSpPr>
            <a:spLocks noGrp="1"/>
          </p:cNvSpPr>
          <p:nvPr>
            <p:ph type="title"/>
          </p:nvPr>
        </p:nvSpPr>
        <p:spPr>
          <a:xfrm>
            <a:off x="228600" y="25004"/>
            <a:ext cx="8229600" cy="546497"/>
          </a:xfrm>
        </p:spPr>
        <p:txBody>
          <a:bodyPr/>
          <a:lstStyle/>
          <a:p>
            <a:r>
              <a:rPr lang="en-US" sz="3600" dirty="0"/>
              <a:t>Critical Path(2</a:t>
            </a:r>
            <a:r>
              <a:rPr lang="en-US" sz="3600" dirty="0" smtClean="0"/>
              <a:t>.X) </a:t>
            </a:r>
            <a:r>
              <a:rPr lang="en-US" sz="3600" dirty="0"/>
              <a:t>– Cradle &amp; Installation</a:t>
            </a:r>
          </a:p>
        </p:txBody>
      </p:sp>
      <p:sp>
        <p:nvSpPr>
          <p:cNvPr id="6" name="Slide Number Placeholder 5">
            <a:extLst>
              <a:ext uri="{FF2B5EF4-FFF2-40B4-BE49-F238E27FC236}">
                <a16:creationId xmlns:a16="http://schemas.microsoft.com/office/drawing/2014/main" xmlns="" id="{06A20440-EF88-4F1E-A4D2-D0EE644BB544}"/>
              </a:ext>
            </a:extLst>
          </p:cNvPr>
          <p:cNvSpPr>
            <a:spLocks noGrp="1"/>
          </p:cNvSpPr>
          <p:nvPr>
            <p:ph type="sldNum" sz="quarter" idx="12"/>
          </p:nvPr>
        </p:nvSpPr>
        <p:spPr/>
        <p:txBody>
          <a:bodyPr/>
          <a:lstStyle/>
          <a:p>
            <a:fld id="{4B932B3A-BA38-40C7-ADEE-2A1902CEB265}" type="slidenum">
              <a:rPr lang="en-US" altLang="en-US" smtClean="0"/>
              <a:pPr/>
              <a:t>17</a:t>
            </a:fld>
            <a:endParaRPr lang="en-US" altLang="en-US" dirty="0"/>
          </a:p>
        </p:txBody>
      </p:sp>
      <p:sp>
        <p:nvSpPr>
          <p:cNvPr id="12" name="TextBox 11">
            <a:extLst>
              <a:ext uri="{FF2B5EF4-FFF2-40B4-BE49-F238E27FC236}">
                <a16:creationId xmlns:a16="http://schemas.microsoft.com/office/drawing/2014/main" xmlns="" id="{899F96E3-7281-41DA-A6AF-761A0CE354CF}"/>
              </a:ext>
            </a:extLst>
          </p:cNvPr>
          <p:cNvSpPr txBox="1"/>
          <p:nvPr/>
        </p:nvSpPr>
        <p:spPr>
          <a:xfrm>
            <a:off x="4572001" y="1331434"/>
            <a:ext cx="1182092"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TPC Install</a:t>
            </a:r>
          </a:p>
        </p:txBody>
      </p:sp>
      <p:cxnSp>
        <p:nvCxnSpPr>
          <p:cNvPr id="13" name="Straight Arrow Connector 12">
            <a:extLst>
              <a:ext uri="{FF2B5EF4-FFF2-40B4-BE49-F238E27FC236}">
                <a16:creationId xmlns:a16="http://schemas.microsoft.com/office/drawing/2014/main" xmlns="" id="{0ACB233E-96B0-48B1-880B-5631D2B8B613}"/>
              </a:ext>
            </a:extLst>
          </p:cNvPr>
          <p:cNvCxnSpPr>
            <a:cxnSpLocks/>
          </p:cNvCxnSpPr>
          <p:nvPr/>
        </p:nvCxnSpPr>
        <p:spPr>
          <a:xfrm>
            <a:off x="6477001" y="1018025"/>
            <a:ext cx="14649" cy="865876"/>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xmlns="" id="{BA588E30-D484-49D8-9E70-A065D0BEF034}"/>
              </a:ext>
            </a:extLst>
          </p:cNvPr>
          <p:cNvCxnSpPr>
            <a:cxnSpLocks/>
          </p:cNvCxnSpPr>
          <p:nvPr/>
        </p:nvCxnSpPr>
        <p:spPr>
          <a:xfrm>
            <a:off x="6579394" y="1896128"/>
            <a:ext cx="0" cy="354154"/>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xmlns="" id="{9B8A0CC7-7ED4-45B6-9C6F-8EB4F9826D90}"/>
              </a:ext>
            </a:extLst>
          </p:cNvPr>
          <p:cNvSpPr txBox="1"/>
          <p:nvPr/>
        </p:nvSpPr>
        <p:spPr>
          <a:xfrm>
            <a:off x="4114800" y="3894952"/>
            <a:ext cx="1981200"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Schedule Contingency</a:t>
            </a:r>
          </a:p>
        </p:txBody>
      </p:sp>
      <p:cxnSp>
        <p:nvCxnSpPr>
          <p:cNvPr id="21" name="Straight Arrow Connector 20">
            <a:extLst>
              <a:ext uri="{FF2B5EF4-FFF2-40B4-BE49-F238E27FC236}">
                <a16:creationId xmlns:a16="http://schemas.microsoft.com/office/drawing/2014/main" xmlns="" id="{DD8473A0-E0D6-4ADE-9719-85597A44388A}"/>
              </a:ext>
            </a:extLst>
          </p:cNvPr>
          <p:cNvCxnSpPr>
            <a:cxnSpLocks/>
          </p:cNvCxnSpPr>
          <p:nvPr/>
        </p:nvCxnSpPr>
        <p:spPr>
          <a:xfrm flipV="1">
            <a:off x="6096001" y="3802282"/>
            <a:ext cx="1538615" cy="217268"/>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sp>
        <p:nvSpPr>
          <p:cNvPr id="23" name="Oval 22">
            <a:extLst>
              <a:ext uri="{FF2B5EF4-FFF2-40B4-BE49-F238E27FC236}">
                <a16:creationId xmlns:a16="http://schemas.microsoft.com/office/drawing/2014/main" xmlns="" id="{4383A963-4B36-46B0-8409-FE08B82CE610}"/>
              </a:ext>
            </a:extLst>
          </p:cNvPr>
          <p:cNvSpPr/>
          <p:nvPr/>
        </p:nvSpPr>
        <p:spPr>
          <a:xfrm>
            <a:off x="8876903" y="3446395"/>
            <a:ext cx="152400" cy="1382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14" name="Footer Placeholder 4">
            <a:extLst>
              <a:ext uri="{FF2B5EF4-FFF2-40B4-BE49-F238E27FC236}">
                <a16:creationId xmlns:a16="http://schemas.microsoft.com/office/drawing/2014/main" xmlns="" id="{19198790-1AF5-4C48-8CBF-9E68534EF91C}"/>
              </a:ext>
            </a:extLst>
          </p:cNvPr>
          <p:cNvSpPr>
            <a:spLocks noGrp="1"/>
          </p:cNvSpPr>
          <p:nvPr>
            <p:ph type="ftr" sz="quarter" idx="4294967295"/>
          </p:nvPr>
        </p:nvSpPr>
        <p:spPr>
          <a:xfrm>
            <a:off x="3124200" y="4917983"/>
            <a:ext cx="2895600" cy="207169"/>
          </a:xfrm>
          <a:prstGeom prst="rect">
            <a:avLst/>
          </a:prstGeom>
        </p:spPr>
        <p:txBody>
          <a:bodyPr vert="horz" lIns="91438" tIns="45719" rIns="91438" bIns="45719"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sPHENIX  PMG</a:t>
            </a:r>
            <a:endParaRPr lang="en-US" dirty="0"/>
          </a:p>
        </p:txBody>
      </p:sp>
      <p:sp>
        <p:nvSpPr>
          <p:cNvPr id="15" name="Date Placeholder 3">
            <a:extLst>
              <a:ext uri="{FF2B5EF4-FFF2-40B4-BE49-F238E27FC236}">
                <a16:creationId xmlns:a16="http://schemas.microsoft.com/office/drawing/2014/main" xmlns="" id="{64B97742-BA15-49F8-977D-BEE5E7062B53}"/>
              </a:ext>
            </a:extLst>
          </p:cNvPr>
          <p:cNvSpPr>
            <a:spLocks noGrp="1"/>
          </p:cNvSpPr>
          <p:nvPr>
            <p:ph type="dt" sz="half" idx="10"/>
          </p:nvPr>
        </p:nvSpPr>
        <p:spPr>
          <a:xfrm>
            <a:off x="0" y="4972050"/>
            <a:ext cx="2133600" cy="171450"/>
          </a:xfrm>
        </p:spPr>
        <p:txBody>
          <a:bodyPr/>
          <a:lstStyle>
            <a:lvl1pPr>
              <a:defRPr/>
            </a:lvl1pPr>
          </a:lstStyle>
          <a:p>
            <a:pPr>
              <a:defRPr/>
            </a:pPr>
            <a:r>
              <a:rPr lang="en-US" altLang="en-US"/>
              <a:t>6/20/2019</a:t>
            </a:r>
            <a:endParaRPr lang="en-US" altLang="en-US" dirty="0"/>
          </a:p>
        </p:txBody>
      </p:sp>
      <p:sp>
        <p:nvSpPr>
          <p:cNvPr id="16" name="Oval 15">
            <a:extLst>
              <a:ext uri="{FF2B5EF4-FFF2-40B4-BE49-F238E27FC236}">
                <a16:creationId xmlns:a16="http://schemas.microsoft.com/office/drawing/2014/main" xmlns="" id="{537D4D89-250D-46C0-B724-A68F36992DD6}"/>
              </a:ext>
            </a:extLst>
          </p:cNvPr>
          <p:cNvSpPr/>
          <p:nvPr/>
        </p:nvSpPr>
        <p:spPr>
          <a:xfrm>
            <a:off x="8845947" y="3028951"/>
            <a:ext cx="152400" cy="1382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cxnSp>
        <p:nvCxnSpPr>
          <p:cNvPr id="17" name="Straight Arrow Connector 16">
            <a:extLst>
              <a:ext uri="{FF2B5EF4-FFF2-40B4-BE49-F238E27FC236}">
                <a16:creationId xmlns:a16="http://schemas.microsoft.com/office/drawing/2014/main" xmlns="" id="{EDE628D8-D1D0-4A2D-921B-6DF31FA8C8E1}"/>
              </a:ext>
            </a:extLst>
          </p:cNvPr>
          <p:cNvCxnSpPr>
            <a:cxnSpLocks/>
          </p:cNvCxnSpPr>
          <p:nvPr/>
        </p:nvCxnSpPr>
        <p:spPr>
          <a:xfrm flipH="1">
            <a:off x="6629401" y="2230542"/>
            <a:ext cx="1" cy="504977"/>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xmlns="" id="{6B06224D-636A-47E5-9987-B58CB52F7640}"/>
              </a:ext>
            </a:extLst>
          </p:cNvPr>
          <p:cNvCxnSpPr>
            <a:cxnSpLocks/>
          </p:cNvCxnSpPr>
          <p:nvPr/>
        </p:nvCxnSpPr>
        <p:spPr>
          <a:xfrm>
            <a:off x="6705603" y="2687742"/>
            <a:ext cx="11240" cy="755812"/>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xmlns="" id="{C60D4B66-0AEF-4825-BF34-17956DB21EB6}"/>
              </a:ext>
            </a:extLst>
          </p:cNvPr>
          <p:cNvCxnSpPr>
            <a:cxnSpLocks/>
          </p:cNvCxnSpPr>
          <p:nvPr/>
        </p:nvCxnSpPr>
        <p:spPr>
          <a:xfrm flipH="1">
            <a:off x="6872617" y="3394127"/>
            <a:ext cx="1" cy="396437"/>
          </a:xfrm>
          <a:prstGeom prst="straightConnector1">
            <a:avLst/>
          </a:prstGeom>
          <a:ln>
            <a:solidFill>
              <a:srgbClr val="00B0F0"/>
            </a:solidFill>
            <a:headEnd type="triangle"/>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xmlns="" id="{14A3BDBB-69ED-46B2-AE58-1F895FF9098B}"/>
              </a:ext>
            </a:extLst>
          </p:cNvPr>
          <p:cNvSpPr txBox="1"/>
          <p:nvPr/>
        </p:nvSpPr>
        <p:spPr>
          <a:xfrm>
            <a:off x="4724400" y="2351872"/>
            <a:ext cx="1400766"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INTT/MVTX Install</a:t>
            </a:r>
          </a:p>
        </p:txBody>
      </p:sp>
      <p:sp>
        <p:nvSpPr>
          <p:cNvPr id="30" name="TextBox 29">
            <a:extLst>
              <a:ext uri="{FF2B5EF4-FFF2-40B4-BE49-F238E27FC236}">
                <a16:creationId xmlns:a16="http://schemas.microsoft.com/office/drawing/2014/main" xmlns="" id="{1660F21A-EFC9-447C-BCC0-2ECB44E4608B}"/>
              </a:ext>
            </a:extLst>
          </p:cNvPr>
          <p:cNvSpPr txBox="1"/>
          <p:nvPr/>
        </p:nvSpPr>
        <p:spPr>
          <a:xfrm>
            <a:off x="5079207" y="2763620"/>
            <a:ext cx="1182092" cy="646329"/>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MBD Install / INTT&amp;MVTX Commissioning</a:t>
            </a:r>
          </a:p>
        </p:txBody>
      </p:sp>
      <p:sp>
        <p:nvSpPr>
          <p:cNvPr id="31" name="TextBox 30">
            <a:extLst>
              <a:ext uri="{FF2B5EF4-FFF2-40B4-BE49-F238E27FC236}">
                <a16:creationId xmlns:a16="http://schemas.microsoft.com/office/drawing/2014/main" xmlns="" id="{E81AA917-5FD5-47B5-95A6-B1DE7D03AFE1}"/>
              </a:ext>
            </a:extLst>
          </p:cNvPr>
          <p:cNvSpPr txBox="1"/>
          <p:nvPr/>
        </p:nvSpPr>
        <p:spPr>
          <a:xfrm>
            <a:off x="4636023" y="3478948"/>
            <a:ext cx="1993378"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Full sPHENIX Commissioning</a:t>
            </a:r>
          </a:p>
        </p:txBody>
      </p:sp>
      <p:sp>
        <p:nvSpPr>
          <p:cNvPr id="33" name="TextBox 32">
            <a:extLst>
              <a:ext uri="{FF2B5EF4-FFF2-40B4-BE49-F238E27FC236}">
                <a16:creationId xmlns:a16="http://schemas.microsoft.com/office/drawing/2014/main" xmlns="" id="{338649BC-8214-423A-BF3C-71E211867478}"/>
              </a:ext>
            </a:extLst>
          </p:cNvPr>
          <p:cNvSpPr txBox="1"/>
          <p:nvPr/>
        </p:nvSpPr>
        <p:spPr>
          <a:xfrm>
            <a:off x="4636022" y="1952394"/>
            <a:ext cx="1352979" cy="276997"/>
          </a:xfrm>
          <a:prstGeom prst="rect">
            <a:avLst/>
          </a:prstGeom>
          <a:solidFill>
            <a:schemeClr val="accent5">
              <a:lumMod val="40000"/>
              <a:lumOff val="60000"/>
            </a:schemeClr>
          </a:solidFill>
        </p:spPr>
        <p:txBody>
          <a:bodyPr wrap="square" lIns="91438" tIns="45719" rIns="91438" bIns="45719" rtlCol="0">
            <a:spAutoFit/>
          </a:bodyPr>
          <a:lstStyle/>
          <a:p>
            <a:pPr algn="ctr"/>
            <a:r>
              <a:rPr lang="en-US" sz="1200" b="1" dirty="0"/>
              <a:t>Beampipe Install</a:t>
            </a:r>
          </a:p>
        </p:txBody>
      </p:sp>
    </p:spTree>
    <p:extLst>
      <p:ext uri="{BB962C8B-B14F-4D97-AF65-F5344CB8AC3E}">
        <p14:creationId xmlns:p14="http://schemas.microsoft.com/office/powerpoint/2010/main" val="188831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08 at 7.37.5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19275"/>
            <a:ext cx="9144000" cy="2926004"/>
          </a:xfrm>
          <a:prstGeom prst="rect">
            <a:avLst/>
          </a:prstGeom>
        </p:spPr>
      </p:pic>
      <p:sp>
        <p:nvSpPr>
          <p:cNvPr id="3" name="Title 2"/>
          <p:cNvSpPr>
            <a:spLocks noGrp="1"/>
          </p:cNvSpPr>
          <p:nvPr>
            <p:ph type="title"/>
          </p:nvPr>
        </p:nvSpPr>
        <p:spPr>
          <a:xfrm>
            <a:off x="0" y="1"/>
            <a:ext cx="8229600" cy="546497"/>
          </a:xfrm>
        </p:spPr>
        <p:txBody>
          <a:bodyPr/>
          <a:lstStyle/>
          <a:p>
            <a:r>
              <a:rPr lang="en-US" sz="2100" dirty="0"/>
              <a:t>sPHENIX Assembly Preparation: Frame with 3D Footprint of sPHENIX</a:t>
            </a:r>
          </a:p>
        </p:txBody>
      </p:sp>
      <p:sp>
        <p:nvSpPr>
          <p:cNvPr id="4" name="TextBox 3"/>
          <p:cNvSpPr txBox="1"/>
          <p:nvPr/>
        </p:nvSpPr>
        <p:spPr>
          <a:xfrm>
            <a:off x="71253" y="642030"/>
            <a:ext cx="9072748" cy="1200329"/>
          </a:xfrm>
          <a:prstGeom prst="rect">
            <a:avLst/>
          </a:prstGeom>
          <a:noFill/>
        </p:spPr>
        <p:txBody>
          <a:bodyPr wrap="square" rtlCol="0">
            <a:spAutoFit/>
          </a:bodyPr>
          <a:lstStyle/>
          <a:p>
            <a:r>
              <a:rPr lang="en-US" dirty="0"/>
              <a:t>We’ve built a frame using aluminum components that matches the expected volume of sPHENIX during assembly. We will test whether we can take down the 1008 shield wall with the aluminum frame in place to determine the feasibility of installing/removing  the shield wall during sPHENIX assembly</a:t>
            </a:r>
          </a:p>
        </p:txBody>
      </p:sp>
      <p:sp>
        <p:nvSpPr>
          <p:cNvPr id="5" name="Date Placeholder 4"/>
          <p:cNvSpPr>
            <a:spLocks noGrp="1"/>
          </p:cNvSpPr>
          <p:nvPr>
            <p:ph type="dt" sz="half" idx="10"/>
          </p:nvPr>
        </p:nvSpPr>
        <p:spPr/>
        <p:txBody>
          <a:bodyPr/>
          <a:lstStyle/>
          <a:p>
            <a:pPr>
              <a:defRPr/>
            </a:pPr>
            <a:r>
              <a:rPr lang="en-US" altLang="en-US"/>
              <a:t>6/20/2019</a:t>
            </a:r>
            <a:endParaRPr lang="en-US" altLang="en-US" dirty="0"/>
          </a:p>
        </p:txBody>
      </p:sp>
      <p:sp>
        <p:nvSpPr>
          <p:cNvPr id="6" name="Slide Number Placeholder 5"/>
          <p:cNvSpPr>
            <a:spLocks noGrp="1"/>
          </p:cNvSpPr>
          <p:nvPr>
            <p:ph type="sldNum" sz="quarter" idx="12"/>
          </p:nvPr>
        </p:nvSpPr>
        <p:spPr/>
        <p:txBody>
          <a:bodyPr/>
          <a:lstStyle/>
          <a:p>
            <a:fld id="{0AE0C637-5835-444B-B8C0-92C25AFA2084}" type="slidenum">
              <a:rPr lang="en-US" altLang="en-US" smtClean="0"/>
              <a:pPr/>
              <a:t>18</a:t>
            </a:fld>
            <a:endParaRPr lang="en-US" altLang="en-US" dirty="0"/>
          </a:p>
        </p:txBody>
      </p:sp>
      <p:sp>
        <p:nvSpPr>
          <p:cNvPr id="7" name="Footer Placeholder 6"/>
          <p:cNvSpPr>
            <a:spLocks noGrp="1"/>
          </p:cNvSpPr>
          <p:nvPr>
            <p:ph type="ftr" sz="quarter" idx="11"/>
          </p:nvPr>
        </p:nvSpPr>
        <p:spPr/>
        <p:txBody>
          <a:bodyPr/>
          <a:lstStyle/>
          <a:p>
            <a:pPr>
              <a:defRPr/>
            </a:pPr>
            <a:r>
              <a:rPr lang="en-US"/>
              <a:t>sPHENIX  PMG</a:t>
            </a:r>
            <a:endParaRPr lang="en-US" dirty="0"/>
          </a:p>
        </p:txBody>
      </p:sp>
    </p:spTree>
    <p:extLst>
      <p:ext uri="{BB962C8B-B14F-4D97-AF65-F5344CB8AC3E}">
        <p14:creationId xmlns:p14="http://schemas.microsoft.com/office/powerpoint/2010/main" val="1793073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5350E-8CB2-45F2-9B10-A1B71B991BF7}"/>
              </a:ext>
            </a:extLst>
          </p:cNvPr>
          <p:cNvSpPr>
            <a:spLocks noGrp="1"/>
          </p:cNvSpPr>
          <p:nvPr>
            <p:ph type="title"/>
          </p:nvPr>
        </p:nvSpPr>
        <p:spPr>
          <a:xfrm>
            <a:off x="76200" y="21423"/>
            <a:ext cx="8229600" cy="546497"/>
          </a:xfrm>
        </p:spPr>
        <p:txBody>
          <a:bodyPr/>
          <a:lstStyle/>
          <a:p>
            <a:r>
              <a:rPr lang="en-US" dirty="0"/>
              <a:t>PMG </a:t>
            </a:r>
            <a:r>
              <a:rPr lang="en-US" dirty="0" smtClean="0"/>
              <a:t>Update Topics</a:t>
            </a:r>
            <a:endParaRPr lang="en-US" dirty="0"/>
          </a:p>
        </p:txBody>
      </p:sp>
      <p:sp>
        <p:nvSpPr>
          <p:cNvPr id="4" name="Date Placeholder 3">
            <a:extLst>
              <a:ext uri="{FF2B5EF4-FFF2-40B4-BE49-F238E27FC236}">
                <a16:creationId xmlns:a16="http://schemas.microsoft.com/office/drawing/2014/main" xmlns="" id="{30CA9ED7-BF77-4FBE-BE4C-E409325A7DE1}"/>
              </a:ext>
            </a:extLst>
          </p:cNvPr>
          <p:cNvSpPr>
            <a:spLocks noGrp="1"/>
          </p:cNvSpPr>
          <p:nvPr>
            <p:ph type="dt" sz="half" idx="10"/>
          </p:nvPr>
        </p:nvSpPr>
        <p:spPr/>
        <p:txBody>
          <a:bodyPr/>
          <a:lstStyle/>
          <a:p>
            <a:pPr>
              <a:defRPr/>
            </a:pPr>
            <a:r>
              <a:rPr lang="en-US" altLang="en-US"/>
              <a:t>6/20/2019</a:t>
            </a:r>
            <a:endParaRPr lang="en-US" altLang="en-US" dirty="0"/>
          </a:p>
        </p:txBody>
      </p:sp>
      <p:sp>
        <p:nvSpPr>
          <p:cNvPr id="5" name="Footer Placeholder 4">
            <a:extLst>
              <a:ext uri="{FF2B5EF4-FFF2-40B4-BE49-F238E27FC236}">
                <a16:creationId xmlns:a16="http://schemas.microsoft.com/office/drawing/2014/main" xmlns="" id="{3FECF095-8147-4802-9173-F093C07D7F8C}"/>
              </a:ext>
            </a:extLst>
          </p:cNvPr>
          <p:cNvSpPr>
            <a:spLocks noGrp="1"/>
          </p:cNvSpPr>
          <p:nvPr>
            <p:ph type="ftr" sz="quarter" idx="11"/>
          </p:nvPr>
        </p:nvSpPr>
        <p:spPr/>
        <p:txBody>
          <a:bodyPr/>
          <a:lstStyle/>
          <a:p>
            <a:pPr>
              <a:defRPr/>
            </a:pPr>
            <a:r>
              <a:rPr lang="en-US"/>
              <a:t>sPHENIX  PMG</a:t>
            </a:r>
            <a:endParaRPr lang="en-US" dirty="0"/>
          </a:p>
        </p:txBody>
      </p:sp>
      <p:sp>
        <p:nvSpPr>
          <p:cNvPr id="6" name="Slide Number Placeholder 5">
            <a:extLst>
              <a:ext uri="{FF2B5EF4-FFF2-40B4-BE49-F238E27FC236}">
                <a16:creationId xmlns:a16="http://schemas.microsoft.com/office/drawing/2014/main" xmlns="" id="{320AF2A2-9333-40CA-BA5F-A327AB847E60}"/>
              </a:ext>
            </a:extLst>
          </p:cNvPr>
          <p:cNvSpPr>
            <a:spLocks noGrp="1"/>
          </p:cNvSpPr>
          <p:nvPr>
            <p:ph type="sldNum" sz="quarter" idx="12"/>
          </p:nvPr>
        </p:nvSpPr>
        <p:spPr/>
        <p:txBody>
          <a:bodyPr/>
          <a:lstStyle/>
          <a:p>
            <a:fld id="{4B932B3A-BA38-40C7-ADEE-2A1902CEB265}" type="slidenum">
              <a:rPr lang="en-US" altLang="en-US" smtClean="0"/>
              <a:pPr/>
              <a:t>2</a:t>
            </a:fld>
            <a:endParaRPr lang="en-US" altLang="en-US" dirty="0"/>
          </a:p>
        </p:txBody>
      </p:sp>
      <p:sp>
        <p:nvSpPr>
          <p:cNvPr id="7" name="Rectangle 1">
            <a:extLst>
              <a:ext uri="{FF2B5EF4-FFF2-40B4-BE49-F238E27FC236}">
                <a16:creationId xmlns:a16="http://schemas.microsoft.com/office/drawing/2014/main" xmlns="" id="{5FA72874-79C0-4F1F-9B0B-BACA5F3D8CC2}"/>
              </a:ext>
            </a:extLst>
          </p:cNvPr>
          <p:cNvSpPr>
            <a:spLocks noGrp="1" noChangeArrowheads="1"/>
          </p:cNvSpPr>
          <p:nvPr>
            <p:ph idx="1"/>
          </p:nvPr>
        </p:nvSpPr>
        <p:spPr bwMode="auto">
          <a:xfrm>
            <a:off x="152400" y="603795"/>
            <a:ext cx="8763000" cy="40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spcBef>
                <a:spcPct val="0"/>
              </a:spcBef>
              <a:buNone/>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latin typeface="Arial" panose="020B0604020202020204" pitchFamily="34" charset="0"/>
              </a:rPr>
              <a:t>Open </a:t>
            </a:r>
            <a:r>
              <a:rPr lang="en-US" altLang="en-US" sz="2000" b="1" dirty="0" smtClean="0">
                <a:latin typeface="Arial" panose="020B0604020202020204" pitchFamily="34" charset="0"/>
              </a:rPr>
              <a:t>Recommendations:</a:t>
            </a:r>
            <a:endParaRPr lang="en-US" altLang="en-US" sz="2000" b="1" dirty="0">
              <a:latin typeface="Arial" panose="020B0604020202020204" pitchFamily="34" charset="0"/>
            </a:endParaRPr>
          </a:p>
          <a:p>
            <a:pPr>
              <a:spcBef>
                <a:spcPct val="0"/>
              </a:spcBef>
            </a:pPr>
            <a:r>
              <a:rPr kumimoji="0" lang="en-US" altLang="en-US" sz="1600" b="0" i="0" u="none" strike="noStrike" cap="none" normalizeH="0" baseline="0" dirty="0" smtClean="0">
                <a:ln>
                  <a:noFill/>
                </a:ln>
                <a:solidFill>
                  <a:schemeClr val="tx1"/>
                </a:solidFill>
                <a:effectLst/>
                <a:latin typeface="Arial" panose="020B0604020202020204" pitchFamily="34" charset="0"/>
              </a:rPr>
              <a:t>Discuss </a:t>
            </a:r>
            <a:r>
              <a:rPr kumimoji="0" lang="en-US" altLang="en-US" sz="1600" b="0" i="0" u="none" strike="noStrike" cap="none" normalizeH="0" baseline="0" dirty="0">
                <a:ln>
                  <a:noFill/>
                </a:ln>
                <a:solidFill>
                  <a:schemeClr val="tx1"/>
                </a:solidFill>
                <a:effectLst/>
                <a:latin typeface="Arial" panose="020B0604020202020204" pitchFamily="34" charset="0"/>
              </a:rPr>
              <a:t>with the magnet division the possibility to perform the field map of the sPHENIX </a:t>
            </a:r>
            <a:r>
              <a:rPr kumimoji="0" lang="en-US" altLang="en-US" sz="1600" b="0" i="0" u="none" strike="noStrike" cap="none" normalizeH="0" baseline="0" dirty="0" smtClean="0">
                <a:ln>
                  <a:noFill/>
                </a:ln>
                <a:solidFill>
                  <a:schemeClr val="tx1"/>
                </a:solidFill>
                <a:effectLst/>
                <a:latin typeface="Arial" panose="020B0604020202020204" pitchFamily="34" charset="0"/>
              </a:rPr>
              <a:t>magnet. </a:t>
            </a:r>
            <a:r>
              <a:rPr lang="en-US" altLang="en-US" sz="1600" dirty="0" smtClean="0">
                <a:solidFill>
                  <a:srgbClr val="3399FF"/>
                </a:solidFill>
                <a:latin typeface="Arial" panose="020B0604020202020204" pitchFamily="34" charset="0"/>
              </a:rPr>
              <a:t>Mapping done by the ATLAS magnet mapping group is a better match because of their existing mapper equipment  and experience mapping large bore magnets but John Haggerty will  pursue discussions with SMD on the possibility of their participation.</a:t>
            </a:r>
            <a:endParaRPr kumimoji="0" lang="en-US" altLang="en-US" sz="1600" b="0" i="0" u="none" strike="noStrike" cap="none" normalizeH="0" baseline="0" dirty="0" smtClean="0">
              <a:ln>
                <a:noFill/>
              </a:ln>
              <a:solidFill>
                <a:srgbClr val="3399FF"/>
              </a:solidFill>
              <a:effectLst/>
              <a:latin typeface="Arial" panose="020B0604020202020204" pitchFamily="34" charset="0"/>
            </a:endParaRPr>
          </a:p>
          <a:p>
            <a:pPr>
              <a:spcBef>
                <a:spcPct val="0"/>
              </a:spcBef>
            </a:pPr>
            <a:r>
              <a:rPr kumimoji="0" lang="en-US" altLang="en-US" sz="1600" b="0" i="0" u="none" strike="noStrike" cap="none" normalizeH="0" baseline="0" dirty="0" smtClean="0">
                <a:ln>
                  <a:noFill/>
                </a:ln>
                <a:solidFill>
                  <a:schemeClr val="tx1"/>
                </a:solidFill>
                <a:effectLst/>
                <a:latin typeface="Arial" panose="020B0604020202020204" pitchFamily="34" charset="0"/>
              </a:rPr>
              <a:t>Open </a:t>
            </a:r>
            <a:r>
              <a:rPr kumimoji="0" lang="en-US" altLang="en-US" sz="1600" b="0" i="0" u="none" strike="noStrike" cap="none" normalizeH="0" baseline="0" dirty="0">
                <a:ln>
                  <a:noFill/>
                </a:ln>
                <a:solidFill>
                  <a:schemeClr val="tx1"/>
                </a:solidFill>
                <a:effectLst/>
                <a:latin typeface="Arial" panose="020B0604020202020204" pitchFamily="34" charset="0"/>
              </a:rPr>
              <a:t>accounts for MVTX and estimate the funds needed until end of CY19 in view of a </a:t>
            </a:r>
            <a:r>
              <a:rPr kumimoji="0" lang="en-US" altLang="en-US" sz="1600" b="0" i="0" u="none" strike="noStrike" cap="none" normalizeH="0" baseline="0" dirty="0" smtClean="0">
                <a:ln>
                  <a:noFill/>
                </a:ln>
                <a:solidFill>
                  <a:schemeClr val="tx1"/>
                </a:solidFill>
                <a:effectLst/>
                <a:latin typeface="Arial" panose="020B0604020202020204" pitchFamily="34" charset="0"/>
              </a:rPr>
              <a:t>CR. </a:t>
            </a:r>
            <a:r>
              <a:rPr kumimoji="0" lang="en-US" altLang="en-US" sz="1600" b="0" i="0" u="none" strike="noStrike" cap="none" normalizeH="0" baseline="0" dirty="0" smtClean="0">
                <a:ln>
                  <a:noFill/>
                </a:ln>
                <a:solidFill>
                  <a:srgbClr val="3399FF"/>
                </a:solidFill>
                <a:effectLst/>
                <a:latin typeface="Arial" panose="020B0604020202020204" pitchFamily="34" charset="0"/>
              </a:rPr>
              <a:t>Berndt, Maria and Jamie agree that the accounts</a:t>
            </a:r>
            <a:r>
              <a:rPr kumimoji="0" lang="en-US" altLang="en-US" sz="1600" b="0" i="0" u="none" strike="noStrike" cap="none" normalizeH="0" dirty="0" smtClean="0">
                <a:ln>
                  <a:noFill/>
                </a:ln>
                <a:solidFill>
                  <a:srgbClr val="3399FF"/>
                </a:solidFill>
                <a:effectLst/>
                <a:latin typeface="Arial" panose="020B0604020202020204" pitchFamily="34" charset="0"/>
              </a:rPr>
              <a:t> will not be open until a Director’s Cost and Schedule review.</a:t>
            </a:r>
            <a:endParaRPr kumimoji="0" lang="en-US" altLang="en-US" sz="1600" b="0" i="0" u="none" strike="noStrike" cap="none" normalizeH="0" baseline="0" dirty="0" smtClean="0">
              <a:ln>
                <a:noFill/>
              </a:ln>
              <a:solidFill>
                <a:srgbClr val="3399FF"/>
              </a:solidFill>
              <a:effectLst/>
              <a:latin typeface="Arial" panose="020B0604020202020204" pitchFamily="34" charset="0"/>
            </a:endParaRPr>
          </a:p>
          <a:p>
            <a:pPr>
              <a:spcBef>
                <a:spcPct val="0"/>
              </a:spcBef>
            </a:pPr>
            <a:r>
              <a:rPr kumimoji="0" lang="en-US" altLang="en-US" sz="1600" b="0" i="0" u="none" strike="noStrike" cap="none" normalizeH="0" baseline="0" dirty="0" smtClean="0">
                <a:ln>
                  <a:noFill/>
                </a:ln>
                <a:solidFill>
                  <a:schemeClr val="tx1"/>
                </a:solidFill>
                <a:effectLst/>
                <a:latin typeface="Arial" panose="020B0604020202020204" pitchFamily="34" charset="0"/>
              </a:rPr>
              <a:t>Finalize </a:t>
            </a:r>
            <a:r>
              <a:rPr kumimoji="0" lang="en-US" altLang="en-US" sz="1600" b="0" i="0" u="none" strike="noStrike" cap="none" normalizeH="0" baseline="0" dirty="0">
                <a:ln>
                  <a:noFill/>
                </a:ln>
                <a:solidFill>
                  <a:schemeClr val="tx1"/>
                </a:solidFill>
                <a:effectLst/>
                <a:latin typeface="Arial" panose="020B0604020202020204" pitchFamily="34" charset="0"/>
              </a:rPr>
              <a:t>the MoU with C-AD before PD-2/PD-3 </a:t>
            </a:r>
            <a:r>
              <a:rPr kumimoji="0" lang="en-US" altLang="en-US" sz="1600" b="0" i="0" u="none" strike="noStrike" cap="none" normalizeH="0" baseline="0" dirty="0" smtClean="0">
                <a:ln>
                  <a:noFill/>
                </a:ln>
                <a:solidFill>
                  <a:schemeClr val="tx1"/>
                </a:solidFill>
                <a:effectLst/>
                <a:latin typeface="Arial" panose="020B0604020202020204" pitchFamily="34" charset="0"/>
              </a:rPr>
              <a:t>review. </a:t>
            </a:r>
            <a:r>
              <a:rPr kumimoji="0" lang="en-US" altLang="en-US" sz="1600" b="0" i="0" u="none" strike="noStrike" cap="none" normalizeH="0" baseline="0" dirty="0" smtClean="0">
                <a:ln>
                  <a:noFill/>
                </a:ln>
                <a:solidFill>
                  <a:srgbClr val="3399FF"/>
                </a:solidFill>
                <a:effectLst/>
                <a:latin typeface="Arial" panose="020B0604020202020204" pitchFamily="34" charset="0"/>
              </a:rPr>
              <a:t>It</a:t>
            </a:r>
            <a:r>
              <a:rPr kumimoji="0" lang="en-US" altLang="en-US" sz="1600" b="0" i="0" u="none" strike="noStrike" cap="none" normalizeH="0" dirty="0" smtClean="0">
                <a:ln>
                  <a:noFill/>
                </a:ln>
                <a:solidFill>
                  <a:srgbClr val="3399FF"/>
                </a:solidFill>
                <a:effectLst/>
                <a:latin typeface="Arial" panose="020B0604020202020204" pitchFamily="34" charset="0"/>
              </a:rPr>
              <a:t> is very close to ready. Being worked on by Jim Mills, Charlie </a:t>
            </a:r>
            <a:r>
              <a:rPr kumimoji="0" lang="en-US" altLang="en-US" sz="1600" b="0" i="0" u="none" strike="noStrike" cap="none" normalizeH="0" dirty="0" err="1" smtClean="0">
                <a:ln>
                  <a:noFill/>
                </a:ln>
                <a:solidFill>
                  <a:srgbClr val="3399FF"/>
                </a:solidFill>
                <a:effectLst/>
                <a:latin typeface="Arial" panose="020B0604020202020204" pitchFamily="34" charset="0"/>
              </a:rPr>
              <a:t>Folz</a:t>
            </a:r>
            <a:r>
              <a:rPr kumimoji="0" lang="en-US" altLang="en-US" sz="1600" b="0" i="0" u="none" strike="noStrike" cap="none" normalizeH="0" dirty="0" smtClean="0">
                <a:ln>
                  <a:noFill/>
                </a:ln>
                <a:solidFill>
                  <a:srgbClr val="3399FF"/>
                </a:solidFill>
                <a:effectLst/>
                <a:latin typeface="Arial" panose="020B0604020202020204" pitchFamily="34" charset="0"/>
              </a:rPr>
              <a:t>, Rob Pisani, Bill Christie, Brian </a:t>
            </a:r>
            <a:r>
              <a:rPr kumimoji="0" lang="en-US" altLang="en-US" sz="1600" b="0" i="0" u="none" strike="noStrike" cap="none" normalizeH="0" dirty="0" err="1" smtClean="0">
                <a:ln>
                  <a:noFill/>
                </a:ln>
                <a:solidFill>
                  <a:srgbClr val="3399FF"/>
                </a:solidFill>
                <a:effectLst/>
                <a:latin typeface="Arial" panose="020B0604020202020204" pitchFamily="34" charset="0"/>
              </a:rPr>
              <a:t>Steckenbach</a:t>
            </a:r>
            <a:r>
              <a:rPr kumimoji="0" lang="en-US" altLang="en-US" sz="1600" b="0" i="0" u="none" strike="noStrike" cap="none" normalizeH="0" dirty="0" smtClean="0">
                <a:ln>
                  <a:noFill/>
                </a:ln>
                <a:solidFill>
                  <a:srgbClr val="3399FF"/>
                </a:solidFill>
                <a:effectLst/>
                <a:latin typeface="Arial" panose="020B0604020202020204" pitchFamily="34" charset="0"/>
              </a:rPr>
              <a:t>.</a:t>
            </a:r>
            <a:endParaRPr kumimoji="0" lang="en-US" altLang="en-US" sz="1600" b="0" i="0" u="none" strike="noStrike" cap="none" normalizeH="0" baseline="0" dirty="0" smtClean="0">
              <a:ln>
                <a:noFill/>
              </a:ln>
              <a:solidFill>
                <a:srgbClr val="3399FF"/>
              </a:solidFill>
              <a:effectLst/>
              <a:latin typeface="Arial" panose="020B0604020202020204" pitchFamily="34" charset="0"/>
            </a:endParaRPr>
          </a:p>
          <a:p>
            <a:pPr>
              <a:spcBef>
                <a:spcPct val="0"/>
              </a:spcBef>
            </a:pPr>
            <a:r>
              <a:rPr kumimoji="0" lang="en-US" altLang="en-US" sz="1600" b="0" i="0" u="none" strike="noStrike" cap="none" normalizeH="0" baseline="0" dirty="0" smtClean="0">
                <a:ln>
                  <a:noFill/>
                </a:ln>
                <a:solidFill>
                  <a:schemeClr val="tx1"/>
                </a:solidFill>
                <a:effectLst/>
                <a:latin typeface="Arial" panose="020B0604020202020204" pitchFamily="34" charset="0"/>
              </a:rPr>
              <a:t>Inform </a:t>
            </a:r>
            <a:r>
              <a:rPr kumimoji="0" lang="en-US" altLang="en-US" sz="1600" b="0" i="0" u="none" strike="noStrike" cap="none" normalizeH="0" baseline="0" dirty="0">
                <a:ln>
                  <a:noFill/>
                </a:ln>
                <a:solidFill>
                  <a:schemeClr val="tx1"/>
                </a:solidFill>
                <a:effectLst/>
                <a:latin typeface="Arial" panose="020B0604020202020204" pitchFamily="34" charset="0"/>
              </a:rPr>
              <a:t>the PMG as soon as the first results of the SAMPA v5 chip are </a:t>
            </a:r>
            <a:r>
              <a:rPr kumimoji="0" lang="en-US" altLang="en-US" sz="1600" b="0" i="0" u="none" strike="noStrike" cap="none" normalizeH="0" baseline="0" dirty="0" smtClean="0">
                <a:ln>
                  <a:noFill/>
                </a:ln>
                <a:solidFill>
                  <a:schemeClr val="tx1"/>
                </a:solidFill>
                <a:effectLst/>
                <a:latin typeface="Arial" panose="020B0604020202020204" pitchFamily="34" charset="0"/>
              </a:rPr>
              <a:t>available. </a:t>
            </a:r>
            <a:r>
              <a:rPr kumimoji="0" lang="en-US" altLang="en-US" sz="1600" b="0" i="0" u="none" strike="noStrike" cap="none" normalizeH="0" baseline="0" dirty="0" smtClean="0">
                <a:ln>
                  <a:noFill/>
                </a:ln>
                <a:solidFill>
                  <a:srgbClr val="3399FF"/>
                </a:solidFill>
                <a:effectLst/>
                <a:latin typeface="Arial" panose="020B0604020202020204" pitchFamily="34" charset="0"/>
              </a:rPr>
              <a:t>Takao </a:t>
            </a:r>
            <a:r>
              <a:rPr kumimoji="0" lang="en-US" altLang="en-US" sz="1600" b="0" i="0" u="none" strike="noStrike" cap="none" normalizeH="0" baseline="0" dirty="0" err="1" smtClean="0">
                <a:ln>
                  <a:noFill/>
                </a:ln>
                <a:solidFill>
                  <a:srgbClr val="3399FF"/>
                </a:solidFill>
                <a:effectLst/>
                <a:latin typeface="Arial" panose="020B0604020202020204" pitchFamily="34" charset="0"/>
              </a:rPr>
              <a:t>Sakaguchi</a:t>
            </a:r>
            <a:r>
              <a:rPr kumimoji="0" lang="en-US" altLang="en-US" sz="1600" b="0" i="0" u="none" strike="noStrike" cap="none" normalizeH="0" baseline="0" dirty="0" smtClean="0">
                <a:ln>
                  <a:noFill/>
                </a:ln>
                <a:solidFill>
                  <a:srgbClr val="3399FF"/>
                </a:solidFill>
                <a:effectLst/>
                <a:latin typeface="Arial" panose="020B0604020202020204" pitchFamily="34" charset="0"/>
              </a:rPr>
              <a:t> presented the initial results from</a:t>
            </a:r>
            <a:r>
              <a:rPr kumimoji="0" lang="en-US" altLang="en-US" sz="1600" b="0" i="0" u="none" strike="noStrike" cap="none" normalizeH="0" dirty="0" smtClean="0">
                <a:ln>
                  <a:noFill/>
                </a:ln>
                <a:solidFill>
                  <a:srgbClr val="3399FF"/>
                </a:solidFill>
                <a:effectLst/>
                <a:latin typeface="Arial" panose="020B0604020202020204" pitchFamily="34" charset="0"/>
              </a:rPr>
              <a:t> the tests of the MPR SAMPA v5 components at the PD-2/3 review. That talk is posted. The v5 engineering run won’t be submitted to TSMC until early fall with the first complete chips back for testing at the end of the  CY2019.</a:t>
            </a:r>
            <a:endParaRPr kumimoji="0" lang="en-US" altLang="en-US" sz="1600" b="0" i="0" u="none" strike="noStrike" cap="none" normalizeH="0" baseline="0" dirty="0">
              <a:ln>
                <a:noFill/>
              </a:ln>
              <a:solidFill>
                <a:srgbClr val="3399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244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546497"/>
          </a:xfrm>
        </p:spPr>
        <p:txBody>
          <a:bodyPr/>
          <a:lstStyle/>
          <a:p>
            <a:r>
              <a:rPr lang="en-US" sz="3200" dirty="0"/>
              <a:t>PD-2/3 Report Recommendations</a:t>
            </a:r>
          </a:p>
        </p:txBody>
      </p:sp>
      <p:sp>
        <p:nvSpPr>
          <p:cNvPr id="3" name="Content Placeholder 2"/>
          <p:cNvSpPr>
            <a:spLocks noGrp="1"/>
          </p:cNvSpPr>
          <p:nvPr>
            <p:ph idx="1"/>
          </p:nvPr>
        </p:nvSpPr>
        <p:spPr>
          <a:xfrm>
            <a:off x="304800" y="590550"/>
            <a:ext cx="8686800" cy="3851676"/>
          </a:xfrm>
        </p:spPr>
        <p:txBody>
          <a:bodyPr/>
          <a:lstStyle/>
          <a:p>
            <a:pPr marL="0" indent="0">
              <a:buNone/>
            </a:pPr>
            <a:r>
              <a:rPr lang="en-US" sz="2000" dirty="0"/>
              <a:t>We </a:t>
            </a:r>
            <a:r>
              <a:rPr lang="en-US" sz="2000" dirty="0" smtClean="0"/>
              <a:t> expect the review </a:t>
            </a:r>
            <a:r>
              <a:rPr lang="en-US" sz="2000" dirty="0"/>
              <a:t>report from Tom Cormier </a:t>
            </a:r>
            <a:r>
              <a:rPr lang="en-US" sz="2000" dirty="0" smtClean="0"/>
              <a:t> this week</a:t>
            </a:r>
            <a:endParaRPr lang="en-US" sz="2000" dirty="0"/>
          </a:p>
          <a:p>
            <a:pPr marL="457200" indent="-457200">
              <a:buFont typeface="+mj-lt"/>
              <a:buAutoNum type="arabicPeriod"/>
            </a:pPr>
            <a:r>
              <a:rPr lang="en-US" sz="2000" dirty="0"/>
              <a:t>Perform a comprehensive status update prior to PD-2/3.</a:t>
            </a:r>
          </a:p>
          <a:p>
            <a:pPr marL="457111" lvl="1" indent="0">
              <a:buNone/>
            </a:pPr>
            <a:r>
              <a:rPr lang="en-US" sz="1600" dirty="0" smtClean="0">
                <a:solidFill>
                  <a:srgbClr val="0080FF"/>
                </a:solidFill>
              </a:rPr>
              <a:t>Statused the RLS until June 1 w/ the L2/L3 managers.  </a:t>
            </a:r>
            <a:r>
              <a:rPr lang="en-US" sz="1600" dirty="0">
                <a:solidFill>
                  <a:srgbClr val="0080FF"/>
                </a:solidFill>
              </a:rPr>
              <a:t>Need a final clean up </a:t>
            </a:r>
            <a:r>
              <a:rPr lang="en-US" sz="1600" dirty="0" smtClean="0">
                <a:solidFill>
                  <a:srgbClr val="0080FF"/>
                </a:solidFill>
              </a:rPr>
              <a:t>of known changes in the RLS logic</a:t>
            </a:r>
            <a:r>
              <a:rPr lang="en-US" sz="1600" dirty="0" smtClean="0">
                <a:solidFill>
                  <a:srgbClr val="0080FF"/>
                </a:solidFill>
              </a:rPr>
              <a:t>.</a:t>
            </a:r>
            <a:endParaRPr lang="en-US" sz="2000" dirty="0">
              <a:solidFill>
                <a:srgbClr val="0080FF"/>
              </a:solidFill>
            </a:endParaRPr>
          </a:p>
          <a:p>
            <a:pPr marL="457200" indent="-457200">
              <a:buFont typeface="+mj-lt"/>
              <a:buAutoNum type="arabicPeriod"/>
            </a:pPr>
            <a:r>
              <a:rPr lang="en-US" sz="2000" dirty="0"/>
              <a:t>Before PD-2/3, cleanup, review and status the project schedule, cost estimate and risk register. </a:t>
            </a:r>
          </a:p>
          <a:p>
            <a:pPr lvl="1"/>
            <a:r>
              <a:rPr lang="en-US" sz="1600" dirty="0">
                <a:solidFill>
                  <a:srgbClr val="0080FF"/>
                </a:solidFill>
              </a:rPr>
              <a:t>T</a:t>
            </a:r>
            <a:r>
              <a:rPr lang="en-US" sz="1600" dirty="0" smtClean="0">
                <a:solidFill>
                  <a:srgbClr val="0080FF"/>
                </a:solidFill>
              </a:rPr>
              <a:t>he RLS statusing tells us that the schedule will remain the same. </a:t>
            </a:r>
            <a:r>
              <a:rPr lang="en-US" sz="1600" dirty="0">
                <a:solidFill>
                  <a:srgbClr val="0080FF"/>
                </a:solidFill>
              </a:rPr>
              <a:t>E</a:t>
            </a:r>
            <a:r>
              <a:rPr lang="en-US" sz="1600" dirty="0" smtClean="0">
                <a:solidFill>
                  <a:srgbClr val="0080FF"/>
                </a:solidFill>
              </a:rPr>
              <a:t>arly </a:t>
            </a:r>
            <a:r>
              <a:rPr lang="en-US" sz="1600" dirty="0">
                <a:solidFill>
                  <a:srgbClr val="0080FF"/>
                </a:solidFill>
              </a:rPr>
              <a:t>completion back to Oct 2021.</a:t>
            </a:r>
          </a:p>
          <a:p>
            <a:pPr lvl="1"/>
            <a:r>
              <a:rPr lang="en-US" sz="1600" dirty="0">
                <a:solidFill>
                  <a:srgbClr val="0080FF"/>
                </a:solidFill>
              </a:rPr>
              <a:t>W</a:t>
            </a:r>
            <a:r>
              <a:rPr lang="en-US" sz="1600" dirty="0" smtClean="0">
                <a:solidFill>
                  <a:srgbClr val="0080FF"/>
                </a:solidFill>
              </a:rPr>
              <a:t>ork </a:t>
            </a:r>
            <a:r>
              <a:rPr lang="en-US" sz="1600" dirty="0">
                <a:solidFill>
                  <a:srgbClr val="0080FF"/>
                </a:solidFill>
              </a:rPr>
              <a:t>on </a:t>
            </a:r>
            <a:r>
              <a:rPr lang="en-US" sz="1600" dirty="0" smtClean="0">
                <a:solidFill>
                  <a:srgbClr val="0080FF"/>
                </a:solidFill>
              </a:rPr>
              <a:t>any </a:t>
            </a:r>
            <a:r>
              <a:rPr lang="en-US" sz="1600" dirty="0" smtClean="0">
                <a:solidFill>
                  <a:srgbClr val="0080FF"/>
                </a:solidFill>
              </a:rPr>
              <a:t>cost impact due to statusing or logic clean up.</a:t>
            </a:r>
            <a:endParaRPr lang="en-US" sz="1600" dirty="0">
              <a:solidFill>
                <a:srgbClr val="0080FF"/>
              </a:solidFill>
            </a:endParaRPr>
          </a:p>
          <a:p>
            <a:pPr lvl="1"/>
            <a:r>
              <a:rPr lang="en-US" sz="1600" dirty="0" smtClean="0">
                <a:solidFill>
                  <a:srgbClr val="0080FF"/>
                </a:solidFill>
              </a:rPr>
              <a:t>DOE tells us that only </a:t>
            </a:r>
            <a:r>
              <a:rPr lang="en-US" sz="1600" dirty="0">
                <a:solidFill>
                  <a:srgbClr val="0080FF"/>
                </a:solidFill>
              </a:rPr>
              <a:t>FY21 can change and Jim Hawkins indicated that he would prefer that there is no change </a:t>
            </a:r>
            <a:r>
              <a:rPr lang="en-US" sz="1600" dirty="0" smtClean="0">
                <a:solidFill>
                  <a:srgbClr val="0080FF"/>
                </a:solidFill>
              </a:rPr>
              <a:t>in from </a:t>
            </a:r>
            <a:r>
              <a:rPr lang="en-US" sz="1600" dirty="0">
                <a:solidFill>
                  <a:srgbClr val="0080FF"/>
                </a:solidFill>
              </a:rPr>
              <a:t>$</a:t>
            </a:r>
            <a:r>
              <a:rPr lang="en-US" sz="1600" dirty="0" smtClean="0">
                <a:solidFill>
                  <a:srgbClr val="0080FF"/>
                </a:solidFill>
              </a:rPr>
              <a:t>27.0M.</a:t>
            </a:r>
            <a:endParaRPr lang="en-US" sz="2000" dirty="0">
              <a:solidFill>
                <a:srgbClr val="0080FF"/>
              </a:solidFill>
            </a:endParaRPr>
          </a:p>
          <a:p>
            <a:pPr marL="457200" indent="-457200">
              <a:buFont typeface="+mj-lt"/>
              <a:buAutoNum type="arabicPeriod"/>
            </a:pPr>
            <a:r>
              <a:rPr lang="en-US" sz="2000" dirty="0"/>
              <a:t>Before PD2/3, re-evaluate the contingency associated to large procurements such as the W powder, in view of the recent cost increase and pending tariff situation. </a:t>
            </a:r>
            <a:r>
              <a:rPr lang="en-US" sz="2000" dirty="0" smtClean="0">
                <a:solidFill>
                  <a:srgbClr val="3399FF"/>
                </a:solidFill>
              </a:rPr>
              <a:t>We have started looking at this.</a:t>
            </a:r>
            <a:endParaRPr lang="en-US" sz="2000" dirty="0">
              <a:solidFill>
                <a:srgbClr val="3399FF"/>
              </a:solidFill>
            </a:endParaRPr>
          </a:p>
          <a:p>
            <a:endParaRPr lang="en-US" sz="2000" dirty="0">
              <a:solidFill>
                <a:srgbClr val="3399FF"/>
              </a:solidFill>
            </a:endParaRPr>
          </a:p>
          <a:p>
            <a:pPr marL="0" indent="0">
              <a:buNone/>
            </a:pPr>
            <a:endParaRPr lang="en-US" sz="1800" dirty="0">
              <a:solidFill>
                <a:srgbClr val="3399FF"/>
              </a:solidFill>
            </a:endParaRPr>
          </a:p>
          <a:p>
            <a:endParaRPr lang="en-US" sz="1800" dirty="0"/>
          </a:p>
          <a:p>
            <a:endParaRPr lang="en-US" sz="1800" dirty="0"/>
          </a:p>
          <a:p>
            <a:endParaRPr lang="en-US" sz="1800" dirty="0"/>
          </a:p>
        </p:txBody>
      </p:sp>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Tree>
    <p:extLst>
      <p:ext uri="{BB962C8B-B14F-4D97-AF65-F5344CB8AC3E}">
        <p14:creationId xmlns:p14="http://schemas.microsoft.com/office/powerpoint/2010/main" val="2291006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PD-2/3 Report Recommendations</a:t>
            </a:r>
          </a:p>
        </p:txBody>
      </p:sp>
      <p:sp>
        <p:nvSpPr>
          <p:cNvPr id="6" name="Content Placeholder 5"/>
          <p:cNvSpPr>
            <a:spLocks noGrp="1"/>
          </p:cNvSpPr>
          <p:nvPr>
            <p:ph idx="1"/>
          </p:nvPr>
        </p:nvSpPr>
        <p:spPr>
          <a:xfrm>
            <a:off x="304800" y="590550"/>
            <a:ext cx="8610600" cy="4419600"/>
          </a:xfrm>
        </p:spPr>
        <p:txBody>
          <a:bodyPr/>
          <a:lstStyle/>
          <a:p>
            <a:pPr marL="342900" indent="-342900">
              <a:buFont typeface="+mj-lt"/>
              <a:buAutoNum type="arabicPeriod" startAt="4"/>
            </a:pPr>
            <a:r>
              <a:rPr lang="en-US" sz="1800" dirty="0"/>
              <a:t>Before PD2/3, the TPC group needs to use their first set of pre- production chambers to simultaneously study the actual Ion Back Flow (IBF), energy resolution and discharge stability for their proposed gas mixture as a function of possible operating point settings for the full range of GEM voltages and transfer fields. This is to be done with the front mesh in place (if that continues as an option) to confirm that an operating point exists that meets all sPHENIX requirements with their proposed gas mixture.  </a:t>
            </a:r>
            <a:r>
              <a:rPr lang="en-US" sz="1800" dirty="0">
                <a:solidFill>
                  <a:srgbClr val="0099FF"/>
                </a:solidFill>
              </a:rPr>
              <a:t>Measurements for the operating point have started at test set-up at Yale</a:t>
            </a:r>
            <a:r>
              <a:rPr lang="en-US" sz="1800" dirty="0" smtClean="0">
                <a:solidFill>
                  <a:srgbClr val="0099FF"/>
                </a:solidFill>
              </a:rPr>
              <a:t>. </a:t>
            </a:r>
            <a:r>
              <a:rPr lang="en-US" sz="1800" dirty="0" smtClean="0">
                <a:solidFill>
                  <a:srgbClr val="0099FF"/>
                </a:solidFill>
              </a:rPr>
              <a:t>Testing will continue with Yale set-up into July.</a:t>
            </a:r>
            <a:endParaRPr lang="en-US" sz="1800" dirty="0">
              <a:solidFill>
                <a:srgbClr val="0099FF"/>
              </a:solidFill>
            </a:endParaRPr>
          </a:p>
          <a:p>
            <a:pPr marL="342900" indent="-342900">
              <a:buFont typeface="+mj-lt"/>
              <a:buAutoNum type="arabicPeriod" startAt="4"/>
            </a:pPr>
            <a:endParaRPr lang="en-US" sz="1800" dirty="0"/>
          </a:p>
          <a:p>
            <a:pPr marL="342900" indent="-342900">
              <a:buFont typeface="+mj-lt"/>
              <a:buAutoNum type="arabicPeriod" startAt="4"/>
            </a:pPr>
            <a:r>
              <a:rPr lang="en-US" sz="1800" dirty="0"/>
              <a:t>As indicated in last year’s review, all components on the TPC FEE board need to be radiation-qualified; this has been largely achieved but some tests remain. Demonstrate the performance of (two) full TPC FEE boards with SAMPA V4 ASICs versus dose up to a TID of at least 100 </a:t>
            </a:r>
            <a:r>
              <a:rPr lang="en-US" sz="1800" dirty="0" err="1"/>
              <a:t>kRad</a:t>
            </a:r>
            <a:r>
              <a:rPr lang="en-US" sz="1800" dirty="0"/>
              <a:t>. Once </a:t>
            </a:r>
            <a:r>
              <a:rPr lang="en-US" sz="1800" dirty="0" smtClean="0"/>
              <a:t>available,</a:t>
            </a:r>
            <a:r>
              <a:rPr lang="en-US" sz="1800" dirty="0" smtClean="0">
                <a:solidFill>
                  <a:srgbClr val="0080FF"/>
                </a:solidFill>
              </a:rPr>
              <a:t>  </a:t>
            </a:r>
            <a:r>
              <a:rPr lang="en-US" sz="1800" dirty="0"/>
              <a:t>repeat this demonstration using full TPC FEE boards with SAMPA V5 ASICs</a:t>
            </a:r>
            <a:r>
              <a:rPr lang="en-US" sz="1800" dirty="0" smtClean="0"/>
              <a:t>. </a:t>
            </a:r>
            <a:r>
              <a:rPr lang="en-US" sz="1800" dirty="0" smtClean="0">
                <a:solidFill>
                  <a:srgbClr val="3399FF"/>
                </a:solidFill>
              </a:rPr>
              <a:t>To be done at BNL </a:t>
            </a:r>
            <a:r>
              <a:rPr lang="en-US" sz="1800" baseline="30000" dirty="0" smtClean="0">
                <a:solidFill>
                  <a:srgbClr val="3399FF"/>
                </a:solidFill>
              </a:rPr>
              <a:t>60</a:t>
            </a:r>
            <a:r>
              <a:rPr lang="en-US" sz="1800" dirty="0" smtClean="0">
                <a:solidFill>
                  <a:srgbClr val="3399FF"/>
                </a:solidFill>
              </a:rPr>
              <a:t>Co facility after the FNAL beam test completes next week. </a:t>
            </a:r>
            <a:endParaRPr lang="en-US" sz="1800" dirty="0">
              <a:solidFill>
                <a:srgbClr val="3399FF"/>
              </a:solidFill>
            </a:endParaRPr>
          </a:p>
          <a:p>
            <a:endParaRPr lang="en-US" sz="1800" dirty="0"/>
          </a:p>
          <a:p>
            <a:pPr marL="0" indent="0">
              <a:buNone/>
            </a:pPr>
            <a:endParaRPr lang="en-US" sz="1800" dirty="0"/>
          </a:p>
          <a:p>
            <a:pPr marL="0" indent="0">
              <a:buNone/>
            </a:pPr>
            <a:endParaRPr lang="en-US" sz="1800" dirty="0"/>
          </a:p>
          <a:p>
            <a:endParaRPr lang="en-US" sz="1800" dirty="0"/>
          </a:p>
        </p:txBody>
      </p:sp>
      <p:sp>
        <p:nvSpPr>
          <p:cNvPr id="3" name="Date Placeholder 2"/>
          <p:cNvSpPr>
            <a:spLocks noGrp="1"/>
          </p:cNvSpPr>
          <p:nvPr>
            <p:ph type="dt" sz="half" idx="10"/>
          </p:nvPr>
        </p:nvSpPr>
        <p:spPr/>
        <p:txBody>
          <a:bodyPr/>
          <a:lstStyle/>
          <a:p>
            <a:pPr>
              <a:defRPr/>
            </a:pPr>
            <a:r>
              <a:rPr lang="en-US" altLang="en-US"/>
              <a:t>6/20/2019</a:t>
            </a:r>
            <a:endParaRPr lang="en-US" altLang="en-US" dirty="0"/>
          </a:p>
        </p:txBody>
      </p:sp>
      <p:sp>
        <p:nvSpPr>
          <p:cNvPr id="4" name="Footer Placeholder 3"/>
          <p:cNvSpPr>
            <a:spLocks noGrp="1"/>
          </p:cNvSpPr>
          <p:nvPr>
            <p:ph type="ftr" sz="quarter" idx="11"/>
          </p:nvPr>
        </p:nvSpPr>
        <p:spPr/>
        <p:txBody>
          <a:bodyPr/>
          <a:lstStyle/>
          <a:p>
            <a:pPr>
              <a:defRPr/>
            </a:pPr>
            <a:r>
              <a:rPr lang="en-US"/>
              <a:t>sPHENIX  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4</a:t>
            </a:fld>
            <a:endParaRPr lang="en-US" altLang="en-US" dirty="0"/>
          </a:p>
        </p:txBody>
      </p:sp>
    </p:spTree>
    <p:extLst>
      <p:ext uri="{BB962C8B-B14F-4D97-AF65-F5344CB8AC3E}">
        <p14:creationId xmlns:p14="http://schemas.microsoft.com/office/powerpoint/2010/main" val="832213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21"/>
            <a:ext cx="8229600" cy="546497"/>
          </a:xfrm>
        </p:spPr>
        <p:txBody>
          <a:bodyPr/>
          <a:lstStyle/>
          <a:p>
            <a:r>
              <a:rPr lang="en-US" sz="3200" dirty="0"/>
              <a:t>PD-2/3 Report Recommendations</a:t>
            </a:r>
          </a:p>
        </p:txBody>
      </p:sp>
      <p:sp>
        <p:nvSpPr>
          <p:cNvPr id="3" name="Content Placeholder 2"/>
          <p:cNvSpPr>
            <a:spLocks noGrp="1"/>
          </p:cNvSpPr>
          <p:nvPr>
            <p:ph idx="1"/>
          </p:nvPr>
        </p:nvSpPr>
        <p:spPr>
          <a:xfrm>
            <a:off x="381000" y="742950"/>
            <a:ext cx="8534400" cy="3851676"/>
          </a:xfrm>
        </p:spPr>
        <p:txBody>
          <a:bodyPr/>
          <a:lstStyle/>
          <a:p>
            <a:pPr marL="457200" indent="-457200">
              <a:buFont typeface="+mj-lt"/>
              <a:buAutoNum type="arabicPeriod" startAt="6"/>
            </a:pPr>
            <a:r>
              <a:rPr lang="en-US" sz="2000" dirty="0"/>
              <a:t>There should be a dedicated ES&amp;H Manager for the project. </a:t>
            </a:r>
          </a:p>
          <a:p>
            <a:pPr marL="457111" lvl="1" indent="0">
              <a:buNone/>
            </a:pPr>
            <a:r>
              <a:rPr lang="en-US" sz="1800" b="0" dirty="0" smtClean="0">
                <a:solidFill>
                  <a:srgbClr val="0080FF"/>
                </a:solidFill>
              </a:rPr>
              <a:t>We </a:t>
            </a:r>
            <a:r>
              <a:rPr lang="en-US" sz="1800" b="0" dirty="0" smtClean="0">
                <a:solidFill>
                  <a:srgbClr val="0080FF"/>
                </a:solidFill>
              </a:rPr>
              <a:t>are following all BNL standard practices for ES&amp;H. We have an assigned person for sPHENIX ES&amp;H, Lori </a:t>
            </a:r>
            <a:r>
              <a:rPr lang="en-US" sz="1800" b="0" dirty="0" err="1" smtClean="0">
                <a:solidFill>
                  <a:srgbClr val="0080FF"/>
                </a:solidFill>
              </a:rPr>
              <a:t>Stiegler</a:t>
            </a:r>
            <a:r>
              <a:rPr lang="en-US" sz="1800" b="0" dirty="0" smtClean="0">
                <a:solidFill>
                  <a:srgbClr val="0080FF"/>
                </a:solidFill>
              </a:rPr>
              <a:t>. All</a:t>
            </a:r>
            <a:r>
              <a:rPr lang="en-US" sz="1800" b="0" dirty="0" smtClean="0">
                <a:solidFill>
                  <a:srgbClr val="0080FF"/>
                </a:solidFill>
              </a:rPr>
              <a:t> </a:t>
            </a:r>
            <a:r>
              <a:rPr lang="en-US" sz="1800" b="0" dirty="0">
                <a:solidFill>
                  <a:srgbClr val="0080FF"/>
                </a:solidFill>
              </a:rPr>
              <a:t>ES&amp;H matters are </a:t>
            </a:r>
            <a:r>
              <a:rPr lang="en-US" sz="1800" b="0" dirty="0" smtClean="0">
                <a:solidFill>
                  <a:srgbClr val="0080FF"/>
                </a:solidFill>
              </a:rPr>
              <a:t>reviewed and approved</a:t>
            </a:r>
            <a:r>
              <a:rPr lang="en-US" sz="1800" b="0" dirty="0" smtClean="0">
                <a:solidFill>
                  <a:srgbClr val="0080FF"/>
                </a:solidFill>
              </a:rPr>
              <a:t> </a:t>
            </a:r>
            <a:r>
              <a:rPr lang="en-US" sz="1800" b="0" dirty="0">
                <a:solidFill>
                  <a:srgbClr val="0080FF"/>
                </a:solidFill>
              </a:rPr>
              <a:t>by the ES&amp;H </a:t>
            </a:r>
            <a:r>
              <a:rPr lang="en-US" sz="1800" b="0" dirty="0" smtClean="0">
                <a:solidFill>
                  <a:srgbClr val="0080FF"/>
                </a:solidFill>
              </a:rPr>
              <a:t>people located at the site of the specific activities</a:t>
            </a:r>
            <a:r>
              <a:rPr lang="en-US" sz="1800" b="0" dirty="0">
                <a:solidFill>
                  <a:srgbClr val="0080FF"/>
                </a:solidFill>
              </a:rPr>
              <a:t>, i.e. PO or CAD. </a:t>
            </a:r>
            <a:r>
              <a:rPr lang="en-US" sz="1800" b="0" dirty="0" smtClean="0">
                <a:solidFill>
                  <a:srgbClr val="0080FF"/>
                </a:solidFill>
              </a:rPr>
              <a:t> </a:t>
            </a:r>
            <a:r>
              <a:rPr lang="en-US" sz="1800" dirty="0" smtClean="0">
                <a:solidFill>
                  <a:srgbClr val="0080FF"/>
                </a:solidFill>
              </a:rPr>
              <a:t>  </a:t>
            </a:r>
            <a:endParaRPr lang="en-US" sz="1800" dirty="0">
              <a:solidFill>
                <a:srgbClr val="0080FF"/>
              </a:solidFill>
            </a:endParaRPr>
          </a:p>
          <a:p>
            <a:pPr marL="457200" indent="-457200">
              <a:buFont typeface="+mj-lt"/>
              <a:buAutoNum type="arabicPeriod" startAt="6"/>
            </a:pPr>
            <a:endParaRPr lang="en-US" sz="2000" dirty="0"/>
          </a:p>
          <a:p>
            <a:pPr marL="457200" indent="-457200">
              <a:buFont typeface="+mj-lt"/>
              <a:buAutoNum type="arabicPeriod" startAt="6"/>
            </a:pPr>
            <a:r>
              <a:rPr lang="en-US" sz="2000" dirty="0"/>
              <a:t>ES&amp;H should periodically visit universities and/or collaborators, possible look at Office of Quality Management frequency of visits</a:t>
            </a:r>
            <a:r>
              <a:rPr lang="en-US" sz="2000" dirty="0" smtClean="0"/>
              <a:t>. </a:t>
            </a:r>
            <a:r>
              <a:rPr lang="en-US" sz="2000" dirty="0" smtClean="0">
                <a:solidFill>
                  <a:srgbClr val="3399FF"/>
                </a:solidFill>
              </a:rPr>
              <a:t>We agree. We have visited SBU and will have ES&amp;H and QA visits to UIUC and GSU as soon as they can be scheduled. </a:t>
            </a:r>
            <a:r>
              <a:rPr lang="en-US" sz="2000" dirty="0" smtClean="0">
                <a:solidFill>
                  <a:srgbClr val="3399FF"/>
                </a:solidFill>
              </a:rPr>
              <a:t> </a:t>
            </a:r>
          </a:p>
          <a:p>
            <a:pPr marL="457200" indent="-457200">
              <a:buFont typeface="+mj-lt"/>
              <a:buAutoNum type="arabicPeriod" startAt="6"/>
            </a:pPr>
            <a:endParaRPr lang="en-US" sz="2000" dirty="0">
              <a:solidFill>
                <a:srgbClr val="3399FF"/>
              </a:solidFill>
            </a:endParaRPr>
          </a:p>
          <a:p>
            <a:pPr marL="457200" indent="-457200">
              <a:buFont typeface="+mj-lt"/>
              <a:buAutoNum type="arabicPeriod" startAt="6"/>
            </a:pPr>
            <a:r>
              <a:rPr lang="en-US" sz="2000" dirty="0"/>
              <a:t>Proceed to PD-2/3 </a:t>
            </a:r>
          </a:p>
          <a:p>
            <a:pPr marL="0" indent="0">
              <a:buNone/>
            </a:pPr>
            <a:endParaRPr lang="en-US" sz="2000" dirty="0"/>
          </a:p>
        </p:txBody>
      </p:sp>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spTree>
    <p:extLst>
      <p:ext uri="{BB962C8B-B14F-4D97-AF65-F5344CB8AC3E}">
        <p14:creationId xmlns:p14="http://schemas.microsoft.com/office/powerpoint/2010/main" val="2783405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3" y="19050"/>
            <a:ext cx="8229600" cy="546497"/>
          </a:xfrm>
        </p:spPr>
        <p:txBody>
          <a:bodyPr/>
          <a:lstStyle/>
          <a:p>
            <a:r>
              <a:rPr lang="en-US" dirty="0"/>
              <a:t>MIE To Do  List</a:t>
            </a:r>
          </a:p>
        </p:txBody>
      </p:sp>
      <p:sp>
        <p:nvSpPr>
          <p:cNvPr id="3" name="Content Placeholder 2"/>
          <p:cNvSpPr>
            <a:spLocks noGrp="1"/>
          </p:cNvSpPr>
          <p:nvPr>
            <p:ph idx="1"/>
          </p:nvPr>
        </p:nvSpPr>
        <p:spPr>
          <a:xfrm>
            <a:off x="228600" y="742950"/>
            <a:ext cx="8915400" cy="3851676"/>
          </a:xfrm>
        </p:spPr>
        <p:txBody>
          <a:bodyPr/>
          <a:lstStyle/>
          <a:p>
            <a:r>
              <a:rPr lang="en-US" sz="2000" dirty="0"/>
              <a:t>Address all recommendations and write a response report to be submitted to BNL, DOE-ONP and BHSO.</a:t>
            </a:r>
          </a:p>
          <a:p>
            <a:pPr lvl="1"/>
            <a:r>
              <a:rPr lang="en-US" sz="1800" dirty="0">
                <a:solidFill>
                  <a:srgbClr val="0080FF"/>
                </a:solidFill>
              </a:rPr>
              <a:t>We will write a response report and submit it to Bob </a:t>
            </a:r>
            <a:r>
              <a:rPr lang="en-US" sz="1800" dirty="0" err="1">
                <a:solidFill>
                  <a:srgbClr val="0080FF"/>
                </a:solidFill>
              </a:rPr>
              <a:t>Tribble</a:t>
            </a:r>
            <a:r>
              <a:rPr lang="en-US" sz="1800" dirty="0">
                <a:solidFill>
                  <a:srgbClr val="0080FF"/>
                </a:solidFill>
              </a:rPr>
              <a:t>. He will appoint a Project Oversight Board  committee to evaluate our response report and recommend approval if satisfied.</a:t>
            </a:r>
            <a:endParaRPr lang="en-US" sz="1800" dirty="0"/>
          </a:p>
          <a:p>
            <a:r>
              <a:rPr lang="en-US" sz="2000" dirty="0"/>
              <a:t>Status the RLS and make any P6 corrections prior to setting the baseline </a:t>
            </a:r>
          </a:p>
          <a:p>
            <a:r>
              <a:rPr lang="en-US" sz="2000" dirty="0"/>
              <a:t>Revise the PMP, if necessary,  to reflect the project baseline and get BNL, DOE-ONP and BHSO approval/concurrence on the PMP.</a:t>
            </a:r>
          </a:p>
          <a:p>
            <a:pPr marL="0" indent="0">
              <a:buNone/>
            </a:pPr>
            <a:endParaRPr lang="en-US" sz="2000" dirty="0"/>
          </a:p>
          <a:p>
            <a:endParaRPr lang="en-US" sz="1800" dirty="0"/>
          </a:p>
          <a:p>
            <a:endParaRPr lang="en-US" sz="1800" dirty="0"/>
          </a:p>
          <a:p>
            <a:endParaRPr lang="en-US" dirty="0"/>
          </a:p>
        </p:txBody>
      </p:sp>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Tree>
    <p:extLst>
      <p:ext uri="{BB962C8B-B14F-4D97-AF65-F5344CB8AC3E}">
        <p14:creationId xmlns:p14="http://schemas.microsoft.com/office/powerpoint/2010/main" val="3193936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46497"/>
          </a:xfrm>
        </p:spPr>
        <p:txBody>
          <a:bodyPr/>
          <a:lstStyle/>
          <a:p>
            <a:r>
              <a:rPr lang="en-US" dirty="0"/>
              <a:t>2.X and 3.X To Do List</a:t>
            </a:r>
          </a:p>
        </p:txBody>
      </p:sp>
      <p:sp>
        <p:nvSpPr>
          <p:cNvPr id="3" name="Content Placeholder 2"/>
          <p:cNvSpPr>
            <a:spLocks noGrp="1"/>
          </p:cNvSpPr>
          <p:nvPr>
            <p:ph idx="1"/>
          </p:nvPr>
        </p:nvSpPr>
        <p:spPr>
          <a:xfrm>
            <a:off x="228600" y="742950"/>
            <a:ext cx="8458200" cy="3851676"/>
          </a:xfrm>
        </p:spPr>
        <p:txBody>
          <a:bodyPr/>
          <a:lstStyle/>
          <a:p>
            <a:r>
              <a:rPr lang="en-US" sz="2000" dirty="0"/>
              <a:t>Address all 2.X and 3.X recommendations from the Director’s review.</a:t>
            </a:r>
          </a:p>
          <a:p>
            <a:pPr marL="0" indent="0">
              <a:buNone/>
            </a:pPr>
            <a:endParaRPr lang="en-US" sz="2000" dirty="0"/>
          </a:p>
          <a:p>
            <a:r>
              <a:rPr lang="en-US" sz="2000" dirty="0"/>
              <a:t>Set the date for the MVTX review and prepare.  </a:t>
            </a:r>
          </a:p>
          <a:p>
            <a:pPr lvl="1"/>
            <a:r>
              <a:rPr lang="en-US" sz="1800" dirty="0" smtClean="0">
                <a:solidFill>
                  <a:srgbClr val="0080FF"/>
                </a:solidFill>
              </a:rPr>
              <a:t>Working</a:t>
            </a:r>
            <a:r>
              <a:rPr lang="en-US" sz="1800" dirty="0" smtClean="0">
                <a:solidFill>
                  <a:srgbClr val="0080FF"/>
                </a:solidFill>
              </a:rPr>
              <a:t> </a:t>
            </a:r>
            <a:r>
              <a:rPr lang="en-US" sz="1800" dirty="0">
                <a:solidFill>
                  <a:srgbClr val="0080FF"/>
                </a:solidFill>
              </a:rPr>
              <a:t>to get the RLS integrated with sPHENIX 1.X and 2.</a:t>
            </a:r>
            <a:r>
              <a:rPr lang="en-US" sz="1800" dirty="0" smtClean="0">
                <a:solidFill>
                  <a:srgbClr val="0080FF"/>
                </a:solidFill>
              </a:rPr>
              <a:t>X</a:t>
            </a:r>
            <a:endParaRPr lang="en-US" sz="2000" dirty="0"/>
          </a:p>
          <a:p>
            <a:endParaRPr lang="en-US" sz="2000" dirty="0"/>
          </a:p>
          <a:p>
            <a:r>
              <a:rPr lang="en-US" sz="2000" dirty="0"/>
              <a:t>Complete the Cryo order (2.X)</a:t>
            </a:r>
          </a:p>
          <a:p>
            <a:endParaRPr lang="en-US" sz="2000" dirty="0"/>
          </a:p>
          <a:p>
            <a:r>
              <a:rPr lang="en-US" sz="2000" dirty="0"/>
              <a:t>Prepare for the Carriage/Cradle order (2.X)</a:t>
            </a:r>
          </a:p>
          <a:p>
            <a:endParaRPr lang="en-US" dirty="0"/>
          </a:p>
        </p:txBody>
      </p:sp>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spTree>
    <p:extLst>
      <p:ext uri="{BB962C8B-B14F-4D97-AF65-F5344CB8AC3E}">
        <p14:creationId xmlns:p14="http://schemas.microsoft.com/office/powerpoint/2010/main" val="965890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I&amp;F Management Structure</a:t>
            </a:r>
          </a:p>
        </p:txBody>
      </p:sp>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grpSp>
        <p:nvGrpSpPr>
          <p:cNvPr id="12" name="Group 11"/>
          <p:cNvGrpSpPr/>
          <p:nvPr/>
        </p:nvGrpSpPr>
        <p:grpSpPr>
          <a:xfrm>
            <a:off x="1072739" y="685331"/>
            <a:ext cx="6623461" cy="4477219"/>
            <a:chOff x="381000" y="685331"/>
            <a:chExt cx="6623461" cy="4477219"/>
          </a:xfrm>
        </p:grpSpPr>
        <p:grpSp>
          <p:nvGrpSpPr>
            <p:cNvPr id="11" name="Group 10"/>
            <p:cNvGrpSpPr/>
            <p:nvPr/>
          </p:nvGrpSpPr>
          <p:grpSpPr>
            <a:xfrm>
              <a:off x="381000" y="685331"/>
              <a:ext cx="6623461" cy="4477219"/>
              <a:chOff x="386939" y="685331"/>
              <a:chExt cx="6623461" cy="4477219"/>
            </a:xfrm>
          </p:grpSpPr>
          <p:grpSp>
            <p:nvGrpSpPr>
              <p:cNvPr id="9" name="Group 8"/>
              <p:cNvGrpSpPr/>
              <p:nvPr/>
            </p:nvGrpSpPr>
            <p:grpSpPr>
              <a:xfrm>
                <a:off x="386939" y="685331"/>
                <a:ext cx="6623461" cy="4477219"/>
                <a:chOff x="1531918" y="855023"/>
                <a:chExt cx="8716488" cy="5862048"/>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38" t="30216" r="37949" b="16333"/>
                <a:stretch/>
              </p:blipFill>
              <p:spPr bwMode="auto">
                <a:xfrm>
                  <a:off x="1531918" y="855023"/>
                  <a:ext cx="8716488" cy="586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291450" y="4928260"/>
                  <a:ext cx="2956956" cy="1650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p:cNvSpPr/>
              <p:nvPr/>
            </p:nvSpPr>
            <p:spPr>
              <a:xfrm>
                <a:off x="4876800" y="2190750"/>
                <a:ext cx="1219200" cy="685800"/>
              </a:xfrm>
              <a:prstGeom prst="roundRect">
                <a:avLst/>
              </a:prstGeom>
              <a:solidFill>
                <a:srgbClr val="FFFFFF"/>
              </a:solidFill>
              <a:ln>
                <a:solidFill>
                  <a:srgbClr val="33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4800600" y="2190750"/>
              <a:ext cx="1295400" cy="707886"/>
            </a:xfrm>
            <a:prstGeom prst="rect">
              <a:avLst/>
            </a:prstGeom>
            <a:noFill/>
          </p:spPr>
          <p:txBody>
            <a:bodyPr wrap="square" rtlCol="0">
              <a:spAutoFit/>
            </a:bodyPr>
            <a:lstStyle/>
            <a:p>
              <a:pPr algn="ctr"/>
              <a:r>
                <a:rPr lang="en-US" sz="1000" b="1" dirty="0" smtClean="0"/>
                <a:t>2.04.02</a:t>
              </a:r>
            </a:p>
            <a:p>
              <a:pPr algn="ctr"/>
              <a:r>
                <a:rPr lang="en-US" sz="1000" b="1" dirty="0" smtClean="0"/>
                <a:t>Facility Support Services</a:t>
              </a:r>
            </a:p>
            <a:p>
              <a:pPr algn="ctr"/>
              <a:r>
                <a:rPr lang="en-US" sz="1000" b="1" dirty="0" smtClean="0"/>
                <a:t>B. Streckenbach</a:t>
              </a:r>
              <a:endParaRPr lang="en-US" sz="1000" b="1" dirty="0"/>
            </a:p>
          </p:txBody>
        </p:sp>
      </p:grpSp>
    </p:spTree>
    <p:extLst>
      <p:ext uri="{BB962C8B-B14F-4D97-AF65-F5344CB8AC3E}">
        <p14:creationId xmlns:p14="http://schemas.microsoft.com/office/powerpoint/2010/main" val="1549687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8229600" cy="546497"/>
          </a:xfrm>
        </p:spPr>
        <p:txBody>
          <a:bodyPr/>
          <a:lstStyle/>
          <a:p>
            <a:r>
              <a:rPr lang="en-US" sz="3225" dirty="0">
                <a:latin typeface="+mn-lt"/>
                <a:cs typeface="Times New Roman"/>
              </a:rPr>
              <a:t>WBS 2.2 Superconducting Magnet Status</a:t>
            </a:r>
            <a:endParaRPr lang="en-US" sz="3225" dirty="0">
              <a:latin typeface="+mn-lt"/>
            </a:endParaRPr>
          </a:p>
        </p:txBody>
      </p:sp>
      <p:sp>
        <p:nvSpPr>
          <p:cNvPr id="4" name="Date Placeholder 3"/>
          <p:cNvSpPr>
            <a:spLocks noGrp="1"/>
          </p:cNvSpPr>
          <p:nvPr>
            <p:ph type="dt" sz="half" idx="10"/>
          </p:nvPr>
        </p:nvSpPr>
        <p:spPr/>
        <p:txBody>
          <a:bodyPr/>
          <a:lstStyle/>
          <a:p>
            <a:pPr>
              <a:defRPr/>
            </a:pPr>
            <a:r>
              <a:rPr lang="en-US" altLang="en-US"/>
              <a:t>6/20/2019</a:t>
            </a:r>
            <a:endParaRPr lang="en-US" altLang="en-US" dirty="0"/>
          </a:p>
        </p:txBody>
      </p:sp>
      <p:sp>
        <p:nvSpPr>
          <p:cNvPr id="5" name="Footer Placeholder 4"/>
          <p:cNvSpPr>
            <a:spLocks noGrp="1"/>
          </p:cNvSpPr>
          <p:nvPr>
            <p:ph type="ftr" sz="quarter" idx="11"/>
          </p:nvPr>
        </p:nvSpPr>
        <p:spPr/>
        <p:txBody>
          <a:bodyPr/>
          <a:lstStyle/>
          <a:p>
            <a:pPr>
              <a:defRPr/>
            </a:pPr>
            <a:r>
              <a:rPr lang="en-US"/>
              <a:t>sPHENIX  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
        <p:nvSpPr>
          <p:cNvPr id="13" name="TextBox 12">
            <a:extLst>
              <a:ext uri="{FF2B5EF4-FFF2-40B4-BE49-F238E27FC236}">
                <a16:creationId xmlns:a16="http://schemas.microsoft.com/office/drawing/2014/main" xmlns="" id="{16FD5369-1303-4092-9E2D-36F823A2CE25}"/>
              </a:ext>
            </a:extLst>
          </p:cNvPr>
          <p:cNvSpPr txBox="1"/>
          <p:nvPr/>
        </p:nvSpPr>
        <p:spPr>
          <a:xfrm>
            <a:off x="5279857" y="806394"/>
            <a:ext cx="3864143" cy="3393235"/>
          </a:xfrm>
          <a:prstGeom prst="rect">
            <a:avLst/>
          </a:prstGeom>
          <a:noFill/>
        </p:spPr>
        <p:txBody>
          <a:bodyPr wrap="square" lIns="91438" tIns="45719" rIns="91438" bIns="45719" rtlCol="0">
            <a:spAutoFit/>
          </a:bodyPr>
          <a:lstStyle/>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RFP in final approval state </a:t>
            </a:r>
            <a:r>
              <a:rPr lang="en-US" dirty="0" smtClean="0">
                <a:latin typeface="Times New Roman" panose="02020603050405020304" pitchFamily="18" charset="0"/>
                <a:cs typeface="Times New Roman" panose="02020603050405020304" pitchFamily="18" charset="0"/>
              </a:rPr>
              <a:t>at</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PPM. </a:t>
            </a:r>
            <a:endParaRPr lang="en-US" dirty="0" smtClean="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As of Jun 19 waiting for Management and Legal approval. </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Expected to be released this week.</a:t>
            </a:r>
            <a:endParaRPr lang="en-US"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RFP will be sent to know potential vendors and posted on Fed Biz Ops</a:t>
            </a:r>
          </a:p>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RFP will be open for 6 weeks.</a:t>
            </a:r>
          </a:p>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Award in 8-10 week.</a:t>
            </a:r>
          </a:p>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Cryo installation will begin at the start of  RHIC 2020 shutdown </a:t>
            </a:r>
          </a:p>
          <a:p>
            <a:r>
              <a:rPr lang="en-US" sz="1425" dirty="0">
                <a:latin typeface="Times New Roman" panose="02020603050405020304" pitchFamily="18" charset="0"/>
                <a:cs typeface="Times New Roman" panose="02020603050405020304" pitchFamily="18" charset="0"/>
              </a:rPr>
              <a:t> </a:t>
            </a:r>
          </a:p>
          <a:p>
            <a:endParaRPr lang="en-US" sz="2025" dirty="0">
              <a:solidFill>
                <a:srgbClr val="00B050"/>
              </a:solidFill>
              <a:latin typeface="Times New Roman" panose="02020603050405020304" pitchFamily="18" charset="0"/>
              <a:cs typeface="Times New Roman" panose="02020603050405020304" pitchFamily="18" charset="0"/>
            </a:endParaRPr>
          </a:p>
        </p:txBody>
      </p:sp>
      <p:pic>
        <p:nvPicPr>
          <p:cNvPr id="15" name="Content Placeholder 4">
            <a:extLst>
              <a:ext uri="{FF2B5EF4-FFF2-40B4-BE49-F238E27FC236}">
                <a16:creationId xmlns:a16="http://schemas.microsoft.com/office/drawing/2014/main" xmlns="" id="{A7CBFDED-0F03-45B9-B110-743A5653C794}"/>
              </a:ext>
            </a:extLst>
          </p:cNvPr>
          <p:cNvPicPr>
            <a:picLocks noChangeAspect="1"/>
          </p:cNvPicPr>
          <p:nvPr/>
        </p:nvPicPr>
        <p:blipFill>
          <a:blip r:embed="rId2"/>
          <a:stretch>
            <a:fillRect/>
          </a:stretch>
        </p:blipFill>
        <p:spPr>
          <a:xfrm>
            <a:off x="348904" y="614510"/>
            <a:ext cx="4767443" cy="3099498"/>
          </a:xfrm>
          <a:prstGeom prst="rect">
            <a:avLst/>
          </a:prstGeom>
        </p:spPr>
      </p:pic>
      <p:sp>
        <p:nvSpPr>
          <p:cNvPr id="17" name="TextBox 16">
            <a:extLst>
              <a:ext uri="{FF2B5EF4-FFF2-40B4-BE49-F238E27FC236}">
                <a16:creationId xmlns:a16="http://schemas.microsoft.com/office/drawing/2014/main" xmlns="" id="{67F598E2-E3BD-482B-9F8C-78F162D1B34F}"/>
              </a:ext>
            </a:extLst>
          </p:cNvPr>
          <p:cNvSpPr txBox="1"/>
          <p:nvPr/>
        </p:nvSpPr>
        <p:spPr>
          <a:xfrm>
            <a:off x="456120" y="717907"/>
            <a:ext cx="2554275" cy="276997"/>
          </a:xfrm>
          <a:prstGeom prst="rect">
            <a:avLst/>
          </a:prstGeom>
          <a:noFill/>
        </p:spPr>
        <p:txBody>
          <a:bodyPr wrap="square" lIns="91438" tIns="45719" rIns="91438" bIns="45719" rtlCol="0">
            <a:spAutoFit/>
          </a:bodyPr>
          <a:lstStyle/>
          <a:p>
            <a:r>
              <a:rPr lang="en-US" sz="1200" b="1" dirty="0" err="1">
                <a:solidFill>
                  <a:schemeClr val="bg1"/>
                </a:solidFill>
              </a:rPr>
              <a:t>Cryo</a:t>
            </a:r>
            <a:r>
              <a:rPr lang="en-US" sz="1200" b="1" dirty="0">
                <a:solidFill>
                  <a:schemeClr val="bg1"/>
                </a:solidFill>
              </a:rPr>
              <a:t>. Equipment on Upper Platform</a:t>
            </a:r>
          </a:p>
        </p:txBody>
      </p:sp>
    </p:spTree>
    <p:extLst>
      <p:ext uri="{BB962C8B-B14F-4D97-AF65-F5344CB8AC3E}">
        <p14:creationId xmlns:p14="http://schemas.microsoft.com/office/powerpoint/2010/main" val="3891222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43544</TotalTime>
  <Words>1485</Words>
  <Application>Microsoft Macintosh PowerPoint</Application>
  <PresentationFormat>On-screen Show (16:9)</PresentationFormat>
  <Paragraphs>178</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PMG Update Topics</vt:lpstr>
      <vt:lpstr>PMG Update Topics</vt:lpstr>
      <vt:lpstr>PD-2/3 Report Recommendations</vt:lpstr>
      <vt:lpstr>PD-2/3 Report Recommendations</vt:lpstr>
      <vt:lpstr>PD-2/3 Report Recommendations</vt:lpstr>
      <vt:lpstr>MIE To Do  List</vt:lpstr>
      <vt:lpstr>2.X and 3.X To Do List</vt:lpstr>
      <vt:lpstr>I&amp;F Management Structure</vt:lpstr>
      <vt:lpstr>WBS 2.2 Superconducting Magnet Status</vt:lpstr>
      <vt:lpstr>29/32 Barrel Magnet Steel Sectors at BNL. WBS 2.03.03</vt:lpstr>
      <vt:lpstr>PowerPoint Presentation</vt:lpstr>
      <vt:lpstr>Status of WBS 2.3.1, 2.3.4, 2.3.5 – Cradle/Carriage System</vt:lpstr>
      <vt:lpstr>PowerPoint Presentation</vt:lpstr>
      <vt:lpstr>PowerPoint Presentation</vt:lpstr>
      <vt:lpstr>PowerPoint Presentation</vt:lpstr>
      <vt:lpstr>Critical Path(2.X) – Cradle &amp; Installation</vt:lpstr>
      <vt:lpstr>Critical Path(2.X) – Cradle &amp; Installation</vt:lpstr>
      <vt:lpstr>sPHENIX Assembly Preparation: Frame with 3D Footprint of sPHENIX</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685</cp:revision>
  <cp:lastPrinted>2017-10-23T16:33:50Z</cp:lastPrinted>
  <dcterms:created xsi:type="dcterms:W3CDTF">2015-10-24T00:32:43Z</dcterms:created>
  <dcterms:modified xsi:type="dcterms:W3CDTF">2019-06-20T04:19:55Z</dcterms:modified>
</cp:coreProperties>
</file>