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4B5C29"/>
    <a:srgbClr val="5C0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5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slide footer_gray_41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042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slide header_gray_41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172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553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title header_gray_417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title footer_gray_417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75450"/>
            <a:ext cx="914400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8E261-4B1B-4A65-8707-EF0B024BB1B1}" type="datetime1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A2053C-8CE7-4C47-AA8D-A9BAA30ECEFC}" type="datetime1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0A64A2-3570-4158-8862-AD1F77FB3656}" type="datetime1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6818A-2E41-461E-8A36-49DDF3B760A2}" type="datetime1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1215E-3C93-4533-890E-0425DB55251B}" type="datetime1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6EDF4-A518-44FF-AED8-D5E621C541FF}" type="datetime1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48C05-FAD8-4C4C-9C5A-23F4E26E1E5E}" type="datetime1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3C8C9-946D-4324-95AD-E39B9D86AC4A}" type="datetime1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599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CD7BD1-AC61-4FB3-B826-1A029C86F513}" type="datetime1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9A0567-C999-4B02-8897-85EE60C32E0F}" type="datetime1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slide footer_gray_417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182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B8C77912-94B4-4E1B-BFBF-08C1A6705D9E}" type="datetime1">
              <a:rPr lang="en-US" smtClean="0"/>
              <a:t>7/8/2019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4" descr="slide header_gray_417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tlaswww.hep.anl.gov/hepsi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tlaswww.hep.anl.gov/hepsim" TargetMode="External"/><Relationship Id="rId2" Type="http://schemas.openxmlformats.org/officeDocument/2006/relationships/hyperlink" Target="https://press3.mcs.anl.gov/petre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atlaswww.hep.anl.gov/hepsim/show.php?item=156&amp;site=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3.mcs.anl.gov/petrel/" TargetMode="External"/><Relationship Id="rId2" Type="http://schemas.openxmlformats.org/officeDocument/2006/relationships/hyperlink" Target="https://atlaswww.hep.anl.gov/hepsim/doc/doku.php?id=hepsim:dev_hepsi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066800" y="1676400"/>
            <a:ext cx="7696200" cy="1681162"/>
          </a:xfrm>
        </p:spPr>
        <p:txBody>
          <a:bodyPr/>
          <a:lstStyle/>
          <a:p>
            <a:pPr algn="ctr"/>
            <a:r>
              <a:rPr lang="en-US" dirty="0" smtClean="0"/>
              <a:t>Update on </a:t>
            </a:r>
            <a:r>
              <a:rPr lang="en-US" dirty="0" err="1" smtClean="0"/>
              <a:t>HepSim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28800" y="3429000"/>
            <a:ext cx="6629400" cy="1752600"/>
          </a:xfrm>
        </p:spPr>
        <p:txBody>
          <a:bodyPr/>
          <a:lstStyle/>
          <a:p>
            <a:pPr algn="r"/>
            <a:r>
              <a:rPr lang="en-US" b="1" dirty="0" smtClean="0"/>
              <a:t>Sergei </a:t>
            </a:r>
            <a:r>
              <a:rPr lang="en-US" b="1" dirty="0" err="1" smtClean="0"/>
              <a:t>Chekanov</a:t>
            </a:r>
            <a:endParaRPr lang="en-US" b="1" dirty="0" smtClean="0"/>
          </a:p>
          <a:p>
            <a:pPr algn="r"/>
            <a:r>
              <a:rPr lang="en-US" b="1" dirty="0" smtClean="0"/>
              <a:t>Jos</a:t>
            </a:r>
            <a:r>
              <a:rPr lang="en-US" b="1" dirty="0" smtClean="0">
                <a:latin typeface="Calibri"/>
              </a:rPr>
              <a:t>é </a:t>
            </a:r>
            <a:r>
              <a:rPr lang="en-US" b="1" dirty="0" smtClean="0"/>
              <a:t>Repond</a:t>
            </a:r>
          </a:p>
          <a:p>
            <a:pPr algn="r"/>
            <a:r>
              <a:rPr lang="en-US" b="1" dirty="0" smtClean="0"/>
              <a:t>Argonne National Laboratory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93323" y="5558135"/>
            <a:ext cx="3220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EIC Software Consortium</a:t>
            </a:r>
          </a:p>
          <a:p>
            <a:pPr algn="ctr"/>
            <a:r>
              <a:rPr lang="en-US" dirty="0" smtClean="0"/>
              <a:t>Brookhaven National Laboratory</a:t>
            </a:r>
          </a:p>
          <a:p>
            <a:pPr algn="ctr"/>
            <a:r>
              <a:rPr lang="en-US" dirty="0" smtClean="0"/>
              <a:t>July 10,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533400"/>
            <a:ext cx="2545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What is </a:t>
            </a:r>
            <a:r>
              <a:rPr lang="en-US" sz="2800" b="1" dirty="0" err="1" smtClean="0"/>
              <a:t>HepSim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3348" y="1372374"/>
            <a:ext cx="5942652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database and interface for detector simulations</a:t>
            </a:r>
          </a:p>
          <a:p>
            <a:endParaRPr lang="en-US" dirty="0"/>
          </a:p>
          <a:p>
            <a:r>
              <a:rPr lang="en-US" dirty="0" smtClean="0"/>
              <a:t>   </a:t>
            </a:r>
            <a:r>
              <a:rPr lang="en-US" dirty="0" smtClean="0">
                <a:hlinkClick r:id="rId2"/>
              </a:rPr>
              <a:t>https://atlaswww.hep.anl.gov/hepsim/</a:t>
            </a:r>
            <a:endParaRPr lang="en-US" dirty="0" smtClean="0"/>
          </a:p>
          <a:p>
            <a:r>
              <a:rPr lang="en-US" dirty="0" smtClean="0"/>
              <a:t>   Developed at Argonne by Sergei </a:t>
            </a:r>
            <a:r>
              <a:rPr lang="en-US" dirty="0" err="1" smtClean="0"/>
              <a:t>Chekanov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Used for various projects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</a:t>
            </a:r>
          </a:p>
          <a:p>
            <a:r>
              <a:rPr lang="en-US" sz="1600" dirty="0" smtClean="0"/>
              <a:t>        LHC, FCC, CLIC, ILC, and now EIC</a:t>
            </a:r>
          </a:p>
          <a:p>
            <a:endParaRPr lang="en-US" dirty="0"/>
          </a:p>
          <a:p>
            <a:r>
              <a:rPr lang="en-US" b="1" dirty="0" smtClean="0"/>
              <a:t>A documentation and organizational tool</a:t>
            </a:r>
          </a:p>
          <a:p>
            <a:endParaRPr lang="en-US" dirty="0"/>
          </a:p>
          <a:p>
            <a:r>
              <a:rPr lang="en-US" dirty="0" smtClean="0"/>
              <a:t>   Stores and documents input MC data (from EG)</a:t>
            </a:r>
          </a:p>
          <a:p>
            <a:r>
              <a:rPr lang="en-US" dirty="0"/>
              <a:t> </a:t>
            </a:r>
            <a:r>
              <a:rPr lang="en-US" dirty="0" smtClean="0"/>
              <a:t>  Stores  input configurations</a:t>
            </a:r>
          </a:p>
          <a:p>
            <a:endParaRPr lang="en-US" sz="1600" dirty="0"/>
          </a:p>
          <a:p>
            <a:r>
              <a:rPr lang="en-US" sz="1600" dirty="0" smtClean="0"/>
              <a:t>       Geometry, digitization and reconstruction parameters</a:t>
            </a:r>
          </a:p>
          <a:p>
            <a:endParaRPr lang="en-US" sz="1600" dirty="0"/>
          </a:p>
          <a:p>
            <a:r>
              <a:rPr lang="en-US" dirty="0" smtClean="0"/>
              <a:t>   Stores and documents full detector simulation</a:t>
            </a:r>
          </a:p>
          <a:p>
            <a:r>
              <a:rPr lang="en-US" dirty="0" smtClean="0"/>
              <a:t>   Stores tagged containers of the full software tool-chain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873" y="1545772"/>
            <a:ext cx="3945927" cy="35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819" y="1371894"/>
            <a:ext cx="904318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Petrel</a:t>
            </a:r>
          </a:p>
          <a:p>
            <a:endParaRPr lang="en-US" dirty="0"/>
          </a:p>
          <a:p>
            <a:r>
              <a:rPr lang="en-US" dirty="0" smtClean="0"/>
              <a:t>  Data Management and Sharing Pilot, providing a mechanism to store and share research data</a:t>
            </a:r>
          </a:p>
          <a:p>
            <a:r>
              <a:rPr lang="en-US" dirty="0"/>
              <a:t> </a:t>
            </a:r>
            <a:r>
              <a:rPr lang="en-US" dirty="0" smtClean="0"/>
              <a:t> Total capacity of 17 </a:t>
            </a:r>
            <a:r>
              <a:rPr lang="en-US" dirty="0" smtClean="0"/>
              <a:t>PB </a:t>
            </a:r>
            <a:r>
              <a:rPr lang="en-US" dirty="0" smtClean="0"/>
              <a:t>of usable space on 32 nodes</a:t>
            </a:r>
          </a:p>
          <a:p>
            <a:r>
              <a:rPr lang="en-US" dirty="0"/>
              <a:t> </a:t>
            </a:r>
            <a:r>
              <a:rPr lang="en-US" dirty="0" smtClean="0"/>
              <a:t> Eliminates need for a dedicated web server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https://press3.mcs.anl.gov/petrel</a:t>
            </a:r>
            <a:endParaRPr lang="en-US" dirty="0" smtClean="0"/>
          </a:p>
          <a:p>
            <a:endParaRPr lang="en-US" dirty="0"/>
          </a:p>
          <a:p>
            <a:r>
              <a:rPr lang="en-US" sz="2000" b="1" dirty="0" smtClean="0">
                <a:solidFill>
                  <a:srgbClr val="C00000"/>
                </a:solidFill>
              </a:rPr>
              <a:t>All </a:t>
            </a:r>
            <a:r>
              <a:rPr lang="en-US" sz="2000" b="1" dirty="0" err="1" smtClean="0">
                <a:solidFill>
                  <a:srgbClr val="C00000"/>
                </a:solidFill>
              </a:rPr>
              <a:t>HepSim</a:t>
            </a:r>
            <a:r>
              <a:rPr lang="en-US" sz="2000" b="1" dirty="0" smtClean="0">
                <a:solidFill>
                  <a:srgbClr val="C00000"/>
                </a:solidFill>
              </a:rPr>
              <a:t> data files will be moved to Petrel</a:t>
            </a:r>
          </a:p>
          <a:p>
            <a:endParaRPr lang="en-US" dirty="0"/>
          </a:p>
          <a:p>
            <a:r>
              <a:rPr lang="en-US" b="1" dirty="0" smtClean="0"/>
              <a:t>The </a:t>
            </a:r>
            <a:r>
              <a:rPr lang="en-US" b="1" dirty="0" err="1" smtClean="0"/>
              <a:t>HepSim</a:t>
            </a:r>
            <a:r>
              <a:rPr lang="en-US" b="1" dirty="0" smtClean="0"/>
              <a:t> interface</a:t>
            </a:r>
          </a:p>
          <a:p>
            <a:endParaRPr lang="en-US" dirty="0"/>
          </a:p>
          <a:p>
            <a:r>
              <a:rPr lang="en-US" dirty="0" smtClean="0"/>
              <a:t>  Still centrally supported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https://atlaswww.hep.anl.gov/hepsim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533400"/>
            <a:ext cx="4683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Moving </a:t>
            </a:r>
            <a:r>
              <a:rPr lang="en-US" sz="2800" b="1" dirty="0" err="1" smtClean="0"/>
              <a:t>HepSim</a:t>
            </a:r>
            <a:r>
              <a:rPr lang="en-US" sz="2800" b="1" dirty="0" smtClean="0"/>
              <a:t> Data to Petrel</a:t>
            </a:r>
            <a:endParaRPr lang="en-US" sz="2800" b="1" dirty="0"/>
          </a:p>
        </p:txBody>
      </p:sp>
      <p:pic>
        <p:nvPicPr>
          <p:cNvPr id="4" name="Picture 3"/>
          <p:cNvPicPr/>
          <p:nvPr/>
        </p:nvPicPr>
        <p:blipFill>
          <a:blip r:embed="rId4"/>
          <a:stretch/>
        </p:blipFill>
        <p:spPr>
          <a:xfrm>
            <a:off x="5300816" y="3124200"/>
            <a:ext cx="3481089" cy="18982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4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685800"/>
            <a:ext cx="3417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Moving Files to Petrel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1752600"/>
            <a:ext cx="66235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Details about the move</a:t>
            </a:r>
          </a:p>
          <a:p>
            <a:endParaRPr lang="en-US" dirty="0"/>
          </a:p>
          <a:p>
            <a:r>
              <a:rPr lang="en-US" dirty="0" smtClean="0"/>
              <a:t>   For security reasons: https and not http</a:t>
            </a:r>
          </a:p>
          <a:p>
            <a:r>
              <a:rPr lang="en-US" dirty="0"/>
              <a:t> </a:t>
            </a:r>
            <a:r>
              <a:rPr lang="en-US" dirty="0" smtClean="0"/>
              <a:t>  Petrel currently a ‘mirror’ and not the main server</a:t>
            </a:r>
          </a:p>
          <a:p>
            <a:r>
              <a:rPr lang="en-US" dirty="0"/>
              <a:t> </a:t>
            </a:r>
            <a:r>
              <a:rPr lang="en-US" dirty="0" smtClean="0"/>
              <a:t>  PHP cannot be used. </a:t>
            </a:r>
            <a:r>
              <a:rPr lang="en-US" dirty="0" err="1" smtClean="0"/>
              <a:t>HepSim</a:t>
            </a:r>
            <a:r>
              <a:rPr lang="en-US" dirty="0" smtClean="0"/>
              <a:t> has its own way to display files</a:t>
            </a:r>
          </a:p>
          <a:p>
            <a:r>
              <a:rPr lang="en-US" dirty="0"/>
              <a:t> </a:t>
            </a:r>
            <a:r>
              <a:rPr lang="en-US" dirty="0" smtClean="0"/>
              <a:t>  After additional checks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 smtClean="0"/>
              <a:t> Petrel will become the default storage</a:t>
            </a:r>
          </a:p>
          <a:p>
            <a:endParaRPr lang="en-US" dirty="0"/>
          </a:p>
          <a:p>
            <a:r>
              <a:rPr lang="en-US" b="1" dirty="0" smtClean="0"/>
              <a:t>Example of data stored on Petrel</a:t>
            </a:r>
          </a:p>
          <a:p>
            <a:endParaRPr lang="en-US" dirty="0"/>
          </a:p>
          <a:p>
            <a:r>
              <a:rPr lang="en-US" dirty="0" smtClean="0"/>
              <a:t>   141 GeV ep collision data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https://atlaswww.hep.anl.gov/hepsim/show.php?item=156&amp;site=3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8694" y="533400"/>
            <a:ext cx="2616499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685800"/>
            <a:ext cx="4813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How to use </a:t>
            </a:r>
            <a:r>
              <a:rPr lang="en-US" sz="2800" b="1" dirty="0" err="1" smtClean="0"/>
              <a:t>HepSim</a:t>
            </a:r>
            <a:r>
              <a:rPr lang="en-US" sz="2800" b="1" dirty="0" smtClean="0"/>
              <a:t> with Petrel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04958" y="1676400"/>
            <a:ext cx="87424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dirty="0" smtClean="0"/>
              <a:t>Create your own Monte Carlo files</a:t>
            </a:r>
          </a:p>
          <a:p>
            <a:pPr marL="342900" indent="-342900">
              <a:buAutoNum type="alphaUcPeriod"/>
            </a:pPr>
            <a:r>
              <a:rPr lang="en-US" dirty="0" smtClean="0"/>
              <a:t>Get a Petrel account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atlaswww.hep.anl.gov/hepsim/doc/doku.php?id=hepsim:dev_hepsim</a:t>
            </a:r>
            <a:endParaRPr lang="en-US" dirty="0" smtClean="0"/>
          </a:p>
          <a:p>
            <a:r>
              <a:rPr lang="en-US" dirty="0" smtClean="0"/>
              <a:t>C1. Find a server visible by Globus (e.g. OSG login mode)</a:t>
            </a:r>
          </a:p>
          <a:p>
            <a:r>
              <a:rPr lang="en-US" dirty="0"/>
              <a:t> </a:t>
            </a:r>
            <a:r>
              <a:rPr lang="en-US" dirty="0" smtClean="0"/>
              <a:t>           or</a:t>
            </a:r>
          </a:p>
          <a:p>
            <a:r>
              <a:rPr lang="en-US" dirty="0" smtClean="0"/>
              <a:t>C2. Install Petrel on your personal computer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>
                <a:hlinkClick r:id="rId3"/>
              </a:rPr>
              <a:t>https://press3.mcs.anl.gov/petrel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D1. Request to join the </a:t>
            </a:r>
            <a:r>
              <a:rPr lang="en-US" dirty="0" err="1" smtClean="0"/>
              <a:t>HepSim</a:t>
            </a:r>
            <a:r>
              <a:rPr lang="en-US" dirty="0" smtClean="0"/>
              <a:t> group on Petrel 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>
                <a:hlinkClick r:id="rId3"/>
              </a:rPr>
              <a:t>https://press3.mcs.anl.gov/petrel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This will allow you to move data to the </a:t>
            </a:r>
            <a:r>
              <a:rPr lang="en-US" dirty="0" err="1" smtClean="0"/>
              <a:t>HepSim</a:t>
            </a:r>
            <a:r>
              <a:rPr lang="en-US" dirty="0" smtClean="0"/>
              <a:t> file storage </a:t>
            </a:r>
            <a:r>
              <a:rPr lang="en-US" dirty="0" smtClean="0"/>
              <a:t>(100 </a:t>
            </a:r>
            <a:r>
              <a:rPr lang="en-US" dirty="0" smtClean="0"/>
              <a:t>TB) with enabled https</a:t>
            </a:r>
          </a:p>
          <a:p>
            <a:r>
              <a:rPr lang="en-US" dirty="0"/>
              <a:t> </a:t>
            </a:r>
            <a:r>
              <a:rPr lang="en-US" dirty="0" smtClean="0"/>
              <a:t>           or</a:t>
            </a:r>
          </a:p>
          <a:p>
            <a:r>
              <a:rPr lang="en-US" dirty="0" smtClean="0"/>
              <a:t>D2. Create a new Petrel project ‘</a:t>
            </a:r>
            <a:r>
              <a:rPr lang="en-US" dirty="0" err="1" smtClean="0"/>
              <a:t>MyEIC</a:t>
            </a:r>
            <a:r>
              <a:rPr lang="en-US" dirty="0" smtClean="0"/>
              <a:t>’ and enable https</a:t>
            </a:r>
          </a:p>
          <a:p>
            <a:r>
              <a:rPr lang="en-US" dirty="0" smtClean="0"/>
              <a:t>E.    Provide link to </a:t>
            </a:r>
            <a:r>
              <a:rPr lang="en-US" dirty="0" err="1" smtClean="0"/>
              <a:t>HepSim</a:t>
            </a:r>
            <a:r>
              <a:rPr lang="en-US" dirty="0" smtClean="0"/>
              <a:t> (e-mail to hepsim@anl.gov)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y_2007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gray_2007</Template>
  <TotalTime>1215</TotalTime>
  <Words>386</Words>
  <Application>Microsoft Office PowerPoint</Application>
  <PresentationFormat>On-screen Show (4:3)</PresentationFormat>
  <Paragraphs>71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</vt:lpstr>
      <vt:lpstr>gray_2007</vt:lpstr>
      <vt:lpstr>Update on HepSim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repond</dc:creator>
  <cp:lastModifiedBy>Repond, Jose O.</cp:lastModifiedBy>
  <cp:revision>20</cp:revision>
  <dcterms:created xsi:type="dcterms:W3CDTF">2010-10-30T09:54:02Z</dcterms:created>
  <dcterms:modified xsi:type="dcterms:W3CDTF">2019-07-08T20:06:24Z</dcterms:modified>
</cp:coreProperties>
</file>