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59" r:id="rId4"/>
    <p:sldId id="260" r:id="rId5"/>
    <p:sldId id="258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04040"/>
    <a:srgbClr val="4B5C29"/>
    <a:srgbClr val="5C04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758" y="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6" descr="slide footer_gray_417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8604250"/>
            <a:ext cx="9144000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4" descr="slide header_gray_417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286000" y="0"/>
            <a:ext cx="9144000" cy="146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952999" y="152400"/>
            <a:ext cx="1903413" cy="3048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B18B65-4CBA-DB46-9D73-AD0C58E7BE22}" type="datetime1">
              <a:rPr lang="en-US" smtClean="0"/>
              <a:pPr/>
              <a:t>7/8/2019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762000" y="8610601"/>
            <a:ext cx="5486400" cy="2286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Go to ”Insert (View) | Header and Footer" to add your organization, sponsor, meeting name here; then, click "Apply to All"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6324599" y="8685213"/>
            <a:ext cx="531813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A05E24-A365-DF40-BF27-0C4D1E380F5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717209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269693-4B73-3F4B-BE08-27CE2957F7EB}" type="datetime1">
              <a:rPr lang="en-US" smtClean="0"/>
              <a:pPr/>
              <a:t>7/8/2019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Go to ”Insert (View) | Header and Footer" to add your organization, sponsor, meeting name here; then, click "Apply to All"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1A7F71-A600-874B-8C52-75C3F91F2DF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0455318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Go to ”Insert (View) | Header and Footer" to add your organization, sponsor, meeting name here; then, click "Apply to All"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B1A7F71-A600-874B-8C52-75C3F91F2DFD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85838" y="1671638"/>
            <a:ext cx="7696200" cy="1069975"/>
          </a:xfrm>
        </p:spPr>
        <p:txBody>
          <a:bodyPr/>
          <a:lstStyle>
            <a:lvl1pPr>
              <a:defRPr sz="3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85838" y="3125788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3080" name="Picture 7" descr="doe_black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54963" y="6456363"/>
            <a:ext cx="960437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4" descr="title header_gray_417.jp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6" descr="title footer_gray_417.jpg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6775450"/>
            <a:ext cx="9144000" cy="82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CA8E261-4B1B-4A65-8707-EF0B024BB1B1}" type="datetime1">
              <a:rPr lang="en-US" smtClean="0"/>
              <a:t>7/8/2019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Go to ”Insert (View) | Header and Footer" to add your organization, sponsor, meeting name here; then, click "Apply to All"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034D8C-3CB4-402A-BC46-2AB14C0FE9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 sz="2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9A2053C-8CE7-4C47-AA8D-A9BAA30ECEFC}" type="datetime1">
              <a:rPr lang="en-US" smtClean="0"/>
              <a:t>7/8/2019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Go to ”Insert (View) | Header and Footer" to add your organization, sponsor, meeting name here; then, click "Apply to All"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034D8C-3CB4-402A-BC46-2AB14C0FE9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C0A64A2-3570-4158-8862-AD1F77FB3656}" type="datetime1">
              <a:rPr lang="en-US" smtClean="0"/>
              <a:t>7/8/2019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Go to ”Insert (View) | Header and Footer" to add your organization, sponsor, meeting name here; then, click "Apply to All"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034D8C-3CB4-402A-BC46-2AB14C0FE9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3000" b="1" cap="none" baseline="0"/>
            </a:lvl1pPr>
          </a:lstStyle>
          <a:p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8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156818A-2E41-461E-8A36-49DDF3B760A2}" type="datetime1">
              <a:rPr lang="en-US" smtClean="0"/>
              <a:t>7/8/2019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Go to ”Insert (View) | Header and Footer" to add your organization, sponsor, meeting name here; then, click "Apply to All"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034D8C-3CB4-402A-BC46-2AB14C0FE9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 u="none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621215E-3C93-4533-890E-0425DB55251B}" type="datetime1">
              <a:rPr lang="en-US" smtClean="0"/>
              <a:t>7/8/2019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Go to ”Insert (View) | Header and Footer" to add your organization, sponsor, meeting name here; then, click "Apply to All"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034D8C-3CB4-402A-BC46-2AB14C0FE9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7F6EDF4-A518-44FF-AED8-D5E621C541FF}" type="datetime1">
              <a:rPr lang="en-US" smtClean="0"/>
              <a:t>7/8/2019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Go to ”Insert (View) | Header and Footer" to add your organization, sponsor, meeting name here; then, click "Apply to All"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034D8C-3CB4-402A-BC46-2AB14C0FE9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5448C05-FAD8-4C4C-9C5A-23F4E26E1E5E}" type="datetime1">
              <a:rPr lang="en-US" smtClean="0"/>
              <a:t>7/8/2019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Go to ”Insert (View) | Header and Footer" to add your organization, sponsor, meeting name here; then, click "Apply to All"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034D8C-3CB4-402A-BC46-2AB14C0FE9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8C3C8C9-946D-4324-95AD-E39B9D86AC4A}" type="datetime1">
              <a:rPr lang="en-US" smtClean="0"/>
              <a:t>7/8/2019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Go to ”Insert (View) | Header and Footer" to add your organization, sponsor, meeting name here; then, click "Apply to All"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034D8C-3CB4-402A-BC46-2AB14C0FE9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479550"/>
          </a:xfrm>
        </p:spPr>
        <p:txBody>
          <a:bodyPr anchor="t"/>
          <a:lstStyle>
            <a:lvl1pPr algn="l">
              <a:defRPr sz="26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752601"/>
            <a:ext cx="3008313" cy="4419599"/>
          </a:xfrm>
        </p:spPr>
        <p:txBody>
          <a:bodyPr/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3CD7BD1-AC61-4FB3-B826-1A029C86F513}" type="datetime1">
              <a:rPr lang="en-US" smtClean="0"/>
              <a:t>7/8/2019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Go to ”Insert (View) | Header and Footer" to add your organization, sponsor, meeting name here; then, click "Apply to All"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034D8C-3CB4-402A-BC46-2AB14C0FE9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6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69A0567-C999-4B02-8897-85EE60C32E0F}" type="datetime1">
              <a:rPr lang="en-US" smtClean="0"/>
              <a:t>7/8/2019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Go to ”Insert (View) | Header and Footer" to add your organization, sponsor, meeting name here; then, click "Apply to All"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034D8C-3CB4-402A-BC46-2AB14C0FE9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6" descr="slide footer_gray_417.jpg"/>
          <p:cNvPicPr>
            <a:picLocks noChangeAspect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6318250"/>
            <a:ext cx="9144000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010400" y="6572250"/>
            <a:ext cx="1371600" cy="20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fld id="{B8C77912-94B4-4E1B-BFBF-08C1A6705D9E}" type="datetime1">
              <a:rPr lang="en-US" smtClean="0"/>
              <a:t>7/8/2019</a:t>
            </a:fld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7225" y="6307138"/>
            <a:ext cx="5942013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900"/>
            </a:lvl1pPr>
          </a:lstStyle>
          <a:p>
            <a:r>
              <a:rPr lang="en-US" smtClean="0"/>
              <a:t>Go to ”Insert (View) | Header and Footer" to add your organization, sponsor, meeting name here; then, click "Apply to All"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610600" y="6489700"/>
            <a:ext cx="38417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900"/>
            </a:lvl1pPr>
          </a:lstStyle>
          <a:p>
            <a:fld id="{87034D8C-3CB4-402A-BC46-2AB14C0FE90A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6" name="Picture 4" descr="slide header_gray_417.jpg"/>
          <p:cNvPicPr>
            <a:picLocks noChangeAspect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0"/>
            <a:ext cx="9144000" cy="146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404040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rebuchet MS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rebuchet MS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rebuchet MS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rebuchet MS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1F497D"/>
        </a:buClr>
        <a:buFont typeface="Wingdings" pitchFamily="2" charset="2"/>
        <a:buChar char="§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1F497D"/>
        </a:buClr>
        <a:buChar char="–"/>
        <a:defRPr sz="16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1F497D"/>
        </a:buClr>
        <a:buChar char="•"/>
        <a:defRPr sz="1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1F497D"/>
        </a:buClr>
        <a:buChar char="–"/>
        <a:defRPr sz="14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1F497D"/>
        </a:buClr>
        <a:buFont typeface="Arial" charset="0"/>
        <a:buChar char="»"/>
        <a:defRPr sz="14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1F497D"/>
        </a:buClr>
        <a:buFont typeface="Arial" charset="0"/>
        <a:buChar char="»"/>
        <a:defRPr sz="1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1F497D"/>
        </a:buClr>
        <a:buFont typeface="Arial" charset="0"/>
        <a:buChar char="»"/>
        <a:defRPr sz="1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1F497D"/>
        </a:buClr>
        <a:buFont typeface="Arial" charset="0"/>
        <a:buChar char="»"/>
        <a:defRPr sz="1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1F497D"/>
        </a:buClr>
        <a:buFont typeface="Arial" charset="0"/>
        <a:buChar char="»"/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s://atlaswww.hep.anl.gov/hepsim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atlaswww.hep.anl.gov/hepsim" TargetMode="External"/><Relationship Id="rId2" Type="http://schemas.openxmlformats.org/officeDocument/2006/relationships/hyperlink" Target="https://press3.mcs.anl.gov/petrel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s://atlaswww.hep.anl.gov/hepsim/show.php?item=156&amp;site=3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press3.mcs.anl.gov/petrel/" TargetMode="External"/><Relationship Id="rId2" Type="http://schemas.openxmlformats.org/officeDocument/2006/relationships/hyperlink" Target="https://atlaswww.hep.anl.gov/hepsim/doc/doku.php?id=hepsim:dev_hepsi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>
          <a:xfrm>
            <a:off x="1066800" y="1676400"/>
            <a:ext cx="7696200" cy="1681162"/>
          </a:xfrm>
        </p:spPr>
        <p:txBody>
          <a:bodyPr/>
          <a:lstStyle/>
          <a:p>
            <a:pPr algn="ctr"/>
            <a:r>
              <a:rPr lang="en-US" dirty="0" smtClean="0"/>
              <a:t>Update on </a:t>
            </a:r>
            <a:r>
              <a:rPr lang="en-US" dirty="0" err="1" smtClean="0"/>
              <a:t>HepSim</a:t>
            </a:r>
            <a:endParaRPr lang="en-US" dirty="0"/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>
          <a:xfrm>
            <a:off x="1828800" y="3429000"/>
            <a:ext cx="6629400" cy="1752600"/>
          </a:xfrm>
        </p:spPr>
        <p:txBody>
          <a:bodyPr/>
          <a:lstStyle/>
          <a:p>
            <a:pPr algn="r"/>
            <a:r>
              <a:rPr lang="en-US" b="1" dirty="0" smtClean="0"/>
              <a:t>Sergei </a:t>
            </a:r>
            <a:r>
              <a:rPr lang="en-US" b="1" dirty="0" err="1" smtClean="0"/>
              <a:t>Chekanov</a:t>
            </a:r>
            <a:endParaRPr lang="en-US" b="1" dirty="0" smtClean="0"/>
          </a:p>
          <a:p>
            <a:pPr algn="r"/>
            <a:r>
              <a:rPr lang="en-US" b="1" dirty="0" smtClean="0"/>
              <a:t>Jos</a:t>
            </a:r>
            <a:r>
              <a:rPr lang="en-US" b="1" dirty="0" smtClean="0">
                <a:latin typeface="Calibri"/>
              </a:rPr>
              <a:t>é </a:t>
            </a:r>
            <a:r>
              <a:rPr lang="en-US" b="1" dirty="0" smtClean="0"/>
              <a:t>Repond</a:t>
            </a:r>
          </a:p>
          <a:p>
            <a:pPr algn="r"/>
            <a:r>
              <a:rPr lang="en-US" b="1" dirty="0" smtClean="0"/>
              <a:t>Argonne National Laboratory</a:t>
            </a:r>
            <a:endParaRPr lang="en-US" b="1" dirty="0"/>
          </a:p>
        </p:txBody>
      </p:sp>
      <p:sp>
        <p:nvSpPr>
          <p:cNvPr id="2" name="TextBox 1"/>
          <p:cNvSpPr txBox="1"/>
          <p:nvPr/>
        </p:nvSpPr>
        <p:spPr>
          <a:xfrm>
            <a:off x="3393323" y="5558135"/>
            <a:ext cx="322011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EIC Software Consortium</a:t>
            </a:r>
          </a:p>
          <a:p>
            <a:pPr algn="ctr"/>
            <a:r>
              <a:rPr lang="en-US" dirty="0" smtClean="0"/>
              <a:t>Brookhaven National Laboratory</a:t>
            </a:r>
          </a:p>
          <a:p>
            <a:pPr algn="ctr"/>
            <a:r>
              <a:rPr lang="en-US" dirty="0" smtClean="0"/>
              <a:t>July 10, 2019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34D8C-3CB4-402A-BC46-2AB14C0FE90A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685800" y="533400"/>
            <a:ext cx="254576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What is </a:t>
            </a:r>
            <a:r>
              <a:rPr lang="en-US" sz="2800" b="1" dirty="0" err="1" smtClean="0"/>
              <a:t>HepSim</a:t>
            </a:r>
            <a:endParaRPr lang="en-US" sz="28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153348" y="1372374"/>
            <a:ext cx="5942652" cy="46474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A database and interface for detector simulations</a:t>
            </a:r>
          </a:p>
          <a:p>
            <a:endParaRPr lang="en-US" dirty="0"/>
          </a:p>
          <a:p>
            <a:r>
              <a:rPr lang="en-US" dirty="0" smtClean="0"/>
              <a:t>   </a:t>
            </a:r>
            <a:r>
              <a:rPr lang="en-US" dirty="0" smtClean="0">
                <a:hlinkClick r:id="rId2"/>
              </a:rPr>
              <a:t>https://atlaswww.hep.anl.gov/hepsim/</a:t>
            </a:r>
            <a:endParaRPr lang="en-US" dirty="0" smtClean="0"/>
          </a:p>
          <a:p>
            <a:r>
              <a:rPr lang="en-US" dirty="0" smtClean="0"/>
              <a:t>   Developed at Argonne by Sergei </a:t>
            </a:r>
            <a:r>
              <a:rPr lang="en-US" dirty="0" err="1" smtClean="0"/>
              <a:t>Chekanov</a:t>
            </a:r>
            <a:endParaRPr lang="en-US" dirty="0" smtClean="0"/>
          </a:p>
          <a:p>
            <a:r>
              <a:rPr lang="en-US" dirty="0"/>
              <a:t> </a:t>
            </a:r>
            <a:r>
              <a:rPr lang="en-US" dirty="0" smtClean="0"/>
              <a:t>  Used for various projects</a:t>
            </a:r>
          </a:p>
          <a:p>
            <a:r>
              <a:rPr lang="en-US" sz="1600" dirty="0"/>
              <a:t> </a:t>
            </a:r>
            <a:r>
              <a:rPr lang="en-US" sz="1600" dirty="0" smtClean="0"/>
              <a:t>        </a:t>
            </a:r>
          </a:p>
          <a:p>
            <a:r>
              <a:rPr lang="en-US" sz="1600" dirty="0" smtClean="0"/>
              <a:t>        LHC, FCC, CLIC, ILC, and now EIC</a:t>
            </a:r>
          </a:p>
          <a:p>
            <a:endParaRPr lang="en-US" dirty="0"/>
          </a:p>
          <a:p>
            <a:r>
              <a:rPr lang="en-US" b="1" dirty="0" smtClean="0"/>
              <a:t>A documentation and organizational tool</a:t>
            </a:r>
          </a:p>
          <a:p>
            <a:endParaRPr lang="en-US" dirty="0"/>
          </a:p>
          <a:p>
            <a:r>
              <a:rPr lang="en-US" dirty="0" smtClean="0"/>
              <a:t>   Stores and documents input MC data (from EG)</a:t>
            </a:r>
          </a:p>
          <a:p>
            <a:r>
              <a:rPr lang="en-US" dirty="0"/>
              <a:t> </a:t>
            </a:r>
            <a:r>
              <a:rPr lang="en-US" dirty="0" smtClean="0"/>
              <a:t>  Stores  input configurations</a:t>
            </a:r>
          </a:p>
          <a:p>
            <a:endParaRPr lang="en-US" sz="1600" dirty="0"/>
          </a:p>
          <a:p>
            <a:r>
              <a:rPr lang="en-US" sz="1600" dirty="0" smtClean="0"/>
              <a:t>       Geometry, digitization and reconstruction parameters</a:t>
            </a:r>
          </a:p>
          <a:p>
            <a:endParaRPr lang="en-US" sz="1600" dirty="0"/>
          </a:p>
          <a:p>
            <a:r>
              <a:rPr lang="en-US" dirty="0" smtClean="0"/>
              <a:t>   Stores and documents full detector simulation</a:t>
            </a:r>
          </a:p>
          <a:p>
            <a:r>
              <a:rPr lang="en-US" dirty="0" smtClean="0"/>
              <a:t>   Stores tagged containers of the full software tool-chain</a:t>
            </a:r>
            <a:endParaRPr lang="en-US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1873" y="1545772"/>
            <a:ext cx="3945927" cy="3526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0819" y="1371894"/>
            <a:ext cx="9043181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Petrel</a:t>
            </a:r>
          </a:p>
          <a:p>
            <a:endParaRPr lang="en-US" dirty="0"/>
          </a:p>
          <a:p>
            <a:r>
              <a:rPr lang="en-US" dirty="0" smtClean="0"/>
              <a:t>  Data Management and Sharing Pilot, providing a mechanism to store and share research data</a:t>
            </a:r>
          </a:p>
          <a:p>
            <a:r>
              <a:rPr lang="en-US" dirty="0"/>
              <a:t> </a:t>
            </a:r>
            <a:r>
              <a:rPr lang="en-US" dirty="0" smtClean="0"/>
              <a:t> Total capacity of 17 </a:t>
            </a:r>
            <a:r>
              <a:rPr lang="en-US" dirty="0" smtClean="0"/>
              <a:t>PB </a:t>
            </a:r>
            <a:r>
              <a:rPr lang="en-US" dirty="0" smtClean="0"/>
              <a:t>of usable space on 32 nodes</a:t>
            </a:r>
          </a:p>
          <a:p>
            <a:r>
              <a:rPr lang="en-US" dirty="0"/>
              <a:t> </a:t>
            </a:r>
            <a:r>
              <a:rPr lang="en-US" dirty="0" smtClean="0"/>
              <a:t> Eliminates need for a dedicated web server</a:t>
            </a:r>
          </a:p>
          <a:p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smtClean="0">
                <a:hlinkClick r:id="rId2"/>
              </a:rPr>
              <a:t>https://press3.mcs.anl.gov/petrel</a:t>
            </a:r>
            <a:endParaRPr lang="en-US" dirty="0" smtClean="0"/>
          </a:p>
          <a:p>
            <a:endParaRPr lang="en-US" dirty="0"/>
          </a:p>
          <a:p>
            <a:r>
              <a:rPr lang="en-US" sz="2000" b="1" dirty="0" smtClean="0">
                <a:solidFill>
                  <a:srgbClr val="C00000"/>
                </a:solidFill>
              </a:rPr>
              <a:t>All </a:t>
            </a:r>
            <a:r>
              <a:rPr lang="en-US" sz="2000" b="1" dirty="0" err="1" smtClean="0">
                <a:solidFill>
                  <a:srgbClr val="C00000"/>
                </a:solidFill>
              </a:rPr>
              <a:t>HepSim</a:t>
            </a:r>
            <a:r>
              <a:rPr lang="en-US" sz="2000" b="1" dirty="0" smtClean="0">
                <a:solidFill>
                  <a:srgbClr val="C00000"/>
                </a:solidFill>
              </a:rPr>
              <a:t> data files will be moved to Petrel</a:t>
            </a:r>
          </a:p>
          <a:p>
            <a:endParaRPr lang="en-US" dirty="0"/>
          </a:p>
          <a:p>
            <a:r>
              <a:rPr lang="en-US" b="1" dirty="0" smtClean="0"/>
              <a:t>The </a:t>
            </a:r>
            <a:r>
              <a:rPr lang="en-US" b="1" dirty="0" err="1" smtClean="0"/>
              <a:t>HepSim</a:t>
            </a:r>
            <a:r>
              <a:rPr lang="en-US" b="1" dirty="0" smtClean="0"/>
              <a:t> interface</a:t>
            </a:r>
          </a:p>
          <a:p>
            <a:endParaRPr lang="en-US" dirty="0"/>
          </a:p>
          <a:p>
            <a:r>
              <a:rPr lang="en-US" dirty="0" smtClean="0"/>
              <a:t>  Still centrally supported</a:t>
            </a:r>
          </a:p>
          <a:p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smtClean="0">
                <a:hlinkClick r:id="rId3"/>
              </a:rPr>
              <a:t>https://atlaswww.hep.anl.gov/hepsim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34D8C-3CB4-402A-BC46-2AB14C0FE90A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685800" y="533400"/>
            <a:ext cx="468307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Moving </a:t>
            </a:r>
            <a:r>
              <a:rPr lang="en-US" sz="2800" b="1" dirty="0" err="1" smtClean="0"/>
              <a:t>HepSim</a:t>
            </a:r>
            <a:r>
              <a:rPr lang="en-US" sz="2800" b="1" dirty="0" smtClean="0"/>
              <a:t> Data to Petrel</a:t>
            </a:r>
            <a:endParaRPr lang="en-US" sz="2800" b="1" dirty="0"/>
          </a:p>
        </p:txBody>
      </p:sp>
      <p:pic>
        <p:nvPicPr>
          <p:cNvPr id="4" name="Picture 3"/>
          <p:cNvPicPr/>
          <p:nvPr/>
        </p:nvPicPr>
        <p:blipFill>
          <a:blip r:embed="rId4"/>
          <a:stretch/>
        </p:blipFill>
        <p:spPr>
          <a:xfrm>
            <a:off x="5300816" y="3124200"/>
            <a:ext cx="3481089" cy="1898296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06416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34D8C-3CB4-402A-BC46-2AB14C0FE90A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990600" y="685800"/>
            <a:ext cx="341715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Moving Files to Petrel</a:t>
            </a:r>
            <a:endParaRPr lang="en-US" sz="2800" b="1" dirty="0"/>
          </a:p>
        </p:txBody>
      </p:sp>
      <p:sp>
        <p:nvSpPr>
          <p:cNvPr id="2" name="TextBox 1"/>
          <p:cNvSpPr txBox="1"/>
          <p:nvPr/>
        </p:nvSpPr>
        <p:spPr>
          <a:xfrm>
            <a:off x="533400" y="1752600"/>
            <a:ext cx="6623544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Details about the move</a:t>
            </a:r>
          </a:p>
          <a:p>
            <a:endParaRPr lang="en-US" dirty="0"/>
          </a:p>
          <a:p>
            <a:r>
              <a:rPr lang="en-US" dirty="0" smtClean="0"/>
              <a:t>   For security reasons: https and not http</a:t>
            </a:r>
          </a:p>
          <a:p>
            <a:r>
              <a:rPr lang="en-US" dirty="0"/>
              <a:t> </a:t>
            </a:r>
            <a:r>
              <a:rPr lang="en-US" dirty="0" smtClean="0"/>
              <a:t>  Petrel currently a ‘mirror’ and not the main server</a:t>
            </a:r>
          </a:p>
          <a:p>
            <a:r>
              <a:rPr lang="en-US" dirty="0"/>
              <a:t> </a:t>
            </a:r>
            <a:r>
              <a:rPr lang="en-US" dirty="0" smtClean="0"/>
              <a:t>  PHP cannot be used. </a:t>
            </a:r>
            <a:r>
              <a:rPr lang="en-US" dirty="0" err="1" smtClean="0"/>
              <a:t>HepSim</a:t>
            </a:r>
            <a:r>
              <a:rPr lang="en-US" dirty="0" smtClean="0"/>
              <a:t> has its own way to display files</a:t>
            </a:r>
          </a:p>
          <a:p>
            <a:r>
              <a:rPr lang="en-US" dirty="0"/>
              <a:t> </a:t>
            </a:r>
            <a:r>
              <a:rPr lang="en-US" dirty="0" smtClean="0"/>
              <a:t>  After additional checks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lang="en-US" dirty="0" smtClean="0"/>
              <a:t> Petrel will become the default storage</a:t>
            </a:r>
          </a:p>
          <a:p>
            <a:endParaRPr lang="en-US" dirty="0"/>
          </a:p>
          <a:p>
            <a:r>
              <a:rPr lang="en-US" b="1" dirty="0" smtClean="0"/>
              <a:t>Example of data stored on Petrel</a:t>
            </a:r>
          </a:p>
          <a:p>
            <a:endParaRPr lang="en-US" dirty="0"/>
          </a:p>
          <a:p>
            <a:r>
              <a:rPr lang="en-US" dirty="0" smtClean="0"/>
              <a:t>   141 GeV ep collision data</a:t>
            </a:r>
          </a:p>
          <a:p>
            <a:r>
              <a:rPr lang="en-US" dirty="0"/>
              <a:t> </a:t>
            </a:r>
            <a:r>
              <a:rPr lang="en-US" dirty="0" smtClean="0"/>
              <a:t>  </a:t>
            </a:r>
            <a:r>
              <a:rPr lang="en-US" dirty="0" smtClean="0">
                <a:hlinkClick r:id="rId2"/>
              </a:rPr>
              <a:t>https://atlaswww.hep.anl.gov/hepsim/show.php?item=156&amp;site=3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48694" y="533400"/>
            <a:ext cx="2616499" cy="1895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7484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34D8C-3CB4-402A-BC46-2AB14C0FE90A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990600" y="685800"/>
            <a:ext cx="48136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How to use </a:t>
            </a:r>
            <a:r>
              <a:rPr lang="en-US" sz="2800" b="1" dirty="0" err="1" smtClean="0"/>
              <a:t>HepSim</a:t>
            </a:r>
            <a:r>
              <a:rPr lang="en-US" sz="2800" b="1" dirty="0" smtClean="0"/>
              <a:t> with Petrel</a:t>
            </a:r>
            <a:endParaRPr lang="en-US" sz="2800" b="1" dirty="0"/>
          </a:p>
        </p:txBody>
      </p:sp>
      <p:sp>
        <p:nvSpPr>
          <p:cNvPr id="2" name="TextBox 1"/>
          <p:cNvSpPr txBox="1"/>
          <p:nvPr/>
        </p:nvSpPr>
        <p:spPr>
          <a:xfrm>
            <a:off x="204958" y="1676400"/>
            <a:ext cx="8742458" cy="36933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lphaUcPeriod"/>
            </a:pPr>
            <a:r>
              <a:rPr lang="en-US" dirty="0" smtClean="0"/>
              <a:t>Create your own Monte Carlo files</a:t>
            </a:r>
          </a:p>
          <a:p>
            <a:pPr marL="342900" indent="-342900">
              <a:buAutoNum type="alphaUcPeriod"/>
            </a:pPr>
            <a:r>
              <a:rPr lang="en-US" dirty="0" smtClean="0"/>
              <a:t>Get a Petrel account</a:t>
            </a:r>
          </a:p>
          <a:p>
            <a:r>
              <a:rPr lang="en-US" dirty="0"/>
              <a:t> </a:t>
            </a:r>
            <a:r>
              <a:rPr lang="en-US" dirty="0" smtClean="0"/>
              <a:t>         </a:t>
            </a:r>
            <a:r>
              <a:rPr lang="en-US" dirty="0" smtClean="0">
                <a:hlinkClick r:id="rId2"/>
              </a:rPr>
              <a:t>https</a:t>
            </a:r>
            <a:r>
              <a:rPr lang="en-US" dirty="0">
                <a:hlinkClick r:id="rId2"/>
              </a:rPr>
              <a:t>://</a:t>
            </a:r>
            <a:r>
              <a:rPr lang="en-US" dirty="0" smtClean="0">
                <a:hlinkClick r:id="rId2"/>
              </a:rPr>
              <a:t>atlaswww.hep.anl.gov/hepsim/doc/doku.php?id=hepsim:dev_hepsim</a:t>
            </a:r>
            <a:endParaRPr lang="en-US" dirty="0" smtClean="0"/>
          </a:p>
          <a:p>
            <a:r>
              <a:rPr lang="en-US" dirty="0" smtClean="0"/>
              <a:t>C1. Find a server visible by Globus (e.g. OSG login mode)</a:t>
            </a:r>
          </a:p>
          <a:p>
            <a:r>
              <a:rPr lang="en-US" dirty="0"/>
              <a:t> </a:t>
            </a:r>
            <a:r>
              <a:rPr lang="en-US" dirty="0" smtClean="0"/>
              <a:t>           or</a:t>
            </a:r>
          </a:p>
          <a:p>
            <a:r>
              <a:rPr lang="en-US" dirty="0" smtClean="0"/>
              <a:t>C2. Install Petrel on your personal computer</a:t>
            </a:r>
          </a:p>
          <a:p>
            <a:r>
              <a:rPr lang="en-US" dirty="0"/>
              <a:t> </a:t>
            </a:r>
            <a:r>
              <a:rPr lang="en-US" dirty="0" smtClean="0"/>
              <a:t>         </a:t>
            </a:r>
            <a:r>
              <a:rPr lang="en-US" dirty="0">
                <a:hlinkClick r:id="rId3"/>
              </a:rPr>
              <a:t>https://press3.mcs.anl.gov/petrel</a:t>
            </a:r>
            <a:r>
              <a:rPr lang="en-US" dirty="0" smtClean="0">
                <a:hlinkClick r:id="rId3"/>
              </a:rPr>
              <a:t>/</a:t>
            </a:r>
            <a:endParaRPr lang="en-US" dirty="0" smtClean="0"/>
          </a:p>
          <a:p>
            <a:r>
              <a:rPr lang="en-US" dirty="0" smtClean="0"/>
              <a:t>D1. Request to join the </a:t>
            </a:r>
            <a:r>
              <a:rPr lang="en-US" dirty="0" err="1" smtClean="0"/>
              <a:t>HepSim</a:t>
            </a:r>
            <a:r>
              <a:rPr lang="en-US" dirty="0" smtClean="0"/>
              <a:t> group on Petrel </a:t>
            </a:r>
          </a:p>
          <a:p>
            <a:r>
              <a:rPr lang="en-US" dirty="0"/>
              <a:t> </a:t>
            </a:r>
            <a:r>
              <a:rPr lang="en-US" dirty="0" smtClean="0"/>
              <a:t>         </a:t>
            </a:r>
            <a:r>
              <a:rPr lang="en-US" dirty="0">
                <a:hlinkClick r:id="rId3"/>
              </a:rPr>
              <a:t>https://press3.mcs.anl.gov/petrel</a:t>
            </a:r>
            <a:r>
              <a:rPr lang="en-US" dirty="0" smtClean="0">
                <a:hlinkClick r:id="rId3"/>
              </a:rPr>
              <a:t>/</a:t>
            </a:r>
            <a:endParaRPr lang="en-US" dirty="0" smtClean="0"/>
          </a:p>
          <a:p>
            <a:r>
              <a:rPr lang="en-US" dirty="0"/>
              <a:t> </a:t>
            </a:r>
            <a:r>
              <a:rPr lang="en-US" dirty="0" smtClean="0"/>
              <a:t>       This will allow you to move data to the </a:t>
            </a:r>
            <a:r>
              <a:rPr lang="en-US" dirty="0" err="1" smtClean="0"/>
              <a:t>HepSim</a:t>
            </a:r>
            <a:r>
              <a:rPr lang="en-US" dirty="0" smtClean="0"/>
              <a:t> file storage </a:t>
            </a:r>
            <a:r>
              <a:rPr lang="en-US" dirty="0" smtClean="0"/>
              <a:t>(100 </a:t>
            </a:r>
            <a:r>
              <a:rPr lang="en-US" dirty="0" smtClean="0"/>
              <a:t>TB) with enabled https</a:t>
            </a:r>
          </a:p>
          <a:p>
            <a:r>
              <a:rPr lang="en-US" dirty="0"/>
              <a:t> </a:t>
            </a:r>
            <a:r>
              <a:rPr lang="en-US" dirty="0" smtClean="0"/>
              <a:t>           or</a:t>
            </a:r>
          </a:p>
          <a:p>
            <a:r>
              <a:rPr lang="en-US" dirty="0" smtClean="0"/>
              <a:t>D2. Create a new Petrel project ‘</a:t>
            </a:r>
            <a:r>
              <a:rPr lang="en-US" dirty="0" err="1" smtClean="0"/>
              <a:t>MyEIC</a:t>
            </a:r>
            <a:r>
              <a:rPr lang="en-US" dirty="0" smtClean="0"/>
              <a:t>’ and enable https</a:t>
            </a:r>
          </a:p>
          <a:p>
            <a:r>
              <a:rPr lang="en-US" dirty="0" smtClean="0"/>
              <a:t>E.    Provide link to </a:t>
            </a:r>
            <a:r>
              <a:rPr lang="en-US" dirty="0" err="1" smtClean="0"/>
              <a:t>HepSim</a:t>
            </a:r>
            <a:r>
              <a:rPr lang="en-US" dirty="0" smtClean="0"/>
              <a:t> (e-mail to hepsim@anl.gov)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3243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ray_2007">
  <a:themeElements>
    <a:clrScheme name="Custom 7">
      <a:dk1>
        <a:srgbClr val="616161"/>
      </a:dk1>
      <a:lt1>
        <a:srgbClr val="FFFFFF"/>
      </a:lt1>
      <a:dk2>
        <a:srgbClr val="1F497D"/>
      </a:dk2>
      <a:lt2>
        <a:srgbClr val="D2D2D2"/>
      </a:lt2>
      <a:accent1>
        <a:srgbClr val="A6C4DE"/>
      </a:accent1>
      <a:accent2>
        <a:srgbClr val="D8AC28"/>
      </a:accent2>
      <a:accent3>
        <a:srgbClr val="A22B38"/>
      </a:accent3>
      <a:accent4>
        <a:srgbClr val="7AB800"/>
      </a:accent4>
      <a:accent5>
        <a:srgbClr val="9D7D9E"/>
      </a:accent5>
      <a:accent6>
        <a:srgbClr val="BF5C28"/>
      </a:accent6>
      <a:hlink>
        <a:srgbClr val="4D8ABE"/>
      </a:hlink>
      <a:folHlink>
        <a:srgbClr val="4D8ABE"/>
      </a:folHlink>
    </a:clrScheme>
    <a:fontScheme name="Blue design">
      <a:majorFont>
        <a:latin typeface="Trebuchet MS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itchFamily="34" charset="0"/>
          </a:defRPr>
        </a:defPPr>
      </a:lstStyle>
    </a:lnDef>
  </a:objectDefaults>
  <a:extraClrSchemeLst>
    <a:extraClrScheme>
      <a:clrScheme name="Blue design 1">
        <a:dk1>
          <a:srgbClr val="616161"/>
        </a:dk1>
        <a:lt1>
          <a:srgbClr val="FFFFFF"/>
        </a:lt1>
        <a:dk2>
          <a:srgbClr val="1F497D"/>
        </a:dk2>
        <a:lt2>
          <a:srgbClr val="D2D2D2"/>
        </a:lt2>
        <a:accent1>
          <a:srgbClr val="5C0426"/>
        </a:accent1>
        <a:accent2>
          <a:srgbClr val="9D7D9E"/>
        </a:accent2>
        <a:accent3>
          <a:srgbClr val="FFFFFF"/>
        </a:accent3>
        <a:accent4>
          <a:srgbClr val="525252"/>
        </a:accent4>
        <a:accent5>
          <a:srgbClr val="B5AAAC"/>
        </a:accent5>
        <a:accent6>
          <a:srgbClr val="8E718F"/>
        </a:accent6>
        <a:hlink>
          <a:srgbClr val="253D51"/>
        </a:hlink>
        <a:folHlink>
          <a:srgbClr val="0D204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Custom 11">
      <a:dk1>
        <a:srgbClr val="616161"/>
      </a:dk1>
      <a:lt1>
        <a:sysClr val="window" lastClr="FFFFFF"/>
      </a:lt1>
      <a:dk2>
        <a:srgbClr val="1F497D"/>
      </a:dk2>
      <a:lt2>
        <a:srgbClr val="D2D2D2"/>
      </a:lt2>
      <a:accent1>
        <a:srgbClr val="A6C4DE"/>
      </a:accent1>
      <a:accent2>
        <a:srgbClr val="D8AC28"/>
      </a:accent2>
      <a:accent3>
        <a:srgbClr val="A22B38"/>
      </a:accent3>
      <a:accent4>
        <a:srgbClr val="7AB800"/>
      </a:accent4>
      <a:accent5>
        <a:srgbClr val="4B7D9E"/>
      </a:accent5>
      <a:accent6>
        <a:srgbClr val="BF5C28"/>
      </a:accent6>
      <a:hlink>
        <a:srgbClr val="4D8ABE"/>
      </a:hlink>
      <a:folHlink>
        <a:srgbClr val="4D8AB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gray_2007</Template>
  <TotalTime>1215</TotalTime>
  <Words>386</Words>
  <Application>Microsoft Office PowerPoint</Application>
  <PresentationFormat>On-screen Show (4:3)</PresentationFormat>
  <Paragraphs>71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Times New Roman</vt:lpstr>
      <vt:lpstr>Trebuchet MS</vt:lpstr>
      <vt:lpstr>Wingdings</vt:lpstr>
      <vt:lpstr>gray_2007</vt:lpstr>
      <vt:lpstr>Update on HepSim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repond</dc:creator>
  <cp:lastModifiedBy>Repond, Jose O.</cp:lastModifiedBy>
  <cp:revision>20</cp:revision>
  <dcterms:created xsi:type="dcterms:W3CDTF">2010-10-30T09:54:02Z</dcterms:created>
  <dcterms:modified xsi:type="dcterms:W3CDTF">2019-07-08T20:06:24Z</dcterms:modified>
</cp:coreProperties>
</file>