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46" r:id="rId3"/>
    <p:sldId id="548" r:id="rId4"/>
    <p:sldId id="549" r:id="rId5"/>
    <p:sldId id="550" r:id="rId6"/>
    <p:sldId id="551" r:id="rId7"/>
    <p:sldId id="553" r:id="rId8"/>
    <p:sldId id="554" r:id="rId9"/>
    <p:sldId id="555" r:id="rId10"/>
    <p:sldId id="558" r:id="rId11"/>
    <p:sldId id="559" r:id="rId12"/>
    <p:sldId id="562" r:id="rId13"/>
    <p:sldId id="450" r:id="rId14"/>
    <p:sldId id="563" r:id="rId15"/>
    <p:sldId id="552" r:id="rId16"/>
    <p:sldId id="561" r:id="rId17"/>
    <p:sldId id="560" r:id="rId18"/>
    <p:sldId id="539" r:id="rId19"/>
  </p:sldIdLst>
  <p:sldSz cx="9144000" cy="5715000" type="screen16x10"/>
  <p:notesSz cx="7772400" cy="10058400"/>
  <p:defaultTextStyle>
    <a:defPPr>
      <a:defRPr lang="en-GB"/>
    </a:defPPr>
    <a:lvl1pPr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1pPr>
    <a:lvl2pPr marL="625787" indent="-240687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2pPr>
    <a:lvl3pPr marL="962749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3pPr>
    <a:lvl4pPr marL="1347848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4pPr>
    <a:lvl5pPr marL="1732948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5pPr>
    <a:lvl6pPr marL="1925498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6pPr>
    <a:lvl7pPr marL="2310597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7pPr>
    <a:lvl8pPr marL="2695697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8pPr>
    <a:lvl9pPr marL="3080796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>
          <p15:clr>
            <a:srgbClr val="A4A3A4"/>
          </p15:clr>
        </p15:guide>
        <p15:guide id="2" pos="26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AC5"/>
    <a:srgbClr val="A4D3EE"/>
    <a:srgbClr val="8B1A1A"/>
    <a:srgbClr val="EEAD0E"/>
    <a:srgbClr val="008B00"/>
    <a:srgbClr val="FF7F00"/>
    <a:srgbClr val="66CCFF"/>
    <a:srgbClr val="FFC125"/>
    <a:srgbClr val="8B4500"/>
    <a:srgbClr val="A6A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5"/>
    <p:restoredTop sz="94694"/>
  </p:normalViewPr>
  <p:slideViewPr>
    <p:cSldViewPr snapToGrid="0" snapToObjects="1">
      <p:cViewPr varScale="1">
        <p:scale>
          <a:sx n="140" d="100"/>
          <a:sy n="140" d="100"/>
        </p:scale>
        <p:origin x="672" y="192"/>
      </p:cViewPr>
      <p:guideLst>
        <p:guide orient="horz" pos="1632"/>
        <p:guide pos="2613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fld id="{61CC546C-81E2-ED47-91C5-956410BD97AE}" type="datetime1">
              <a:rPr lang="en-US"/>
              <a:pPr>
                <a:defRPr/>
              </a:pPr>
              <a:t>7/8/19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fld id="{3AD70ED6-3E0C-6E42-8935-A7E7B422F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97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763588"/>
            <a:ext cx="60309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fld id="{594407EA-C56F-5A46-81A6-09DA2C2E8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23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96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ＭＳ Ｐゴシック" pitchFamily="-95" charset="-128"/>
      </a:defRPr>
    </a:lvl1pPr>
    <a:lvl2pPr marL="31949892" indent="-31564792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96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2pPr>
    <a:lvl3pPr marL="962749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3pPr>
    <a:lvl4pPr marL="1347848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4pPr>
    <a:lvl5pPr marL="1732948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5pPr>
    <a:lvl6pPr marL="1925498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10597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95697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80796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96" charset="0"/>
              <a:buNone/>
            </a:pPr>
            <a:fld id="{8C853D7A-7008-9F46-B17D-A53C092D7BED}" type="slidenum">
              <a:rPr lang="en-US">
                <a:latin typeface="Times New Roman" pitchFamily="-96" charset="0"/>
                <a:ea typeface="Arial Unicode MS" pitchFamily="-96" charset="0"/>
                <a:cs typeface="Arial Unicode MS" pitchFamily="-96" charset="0"/>
              </a:rPr>
              <a:pPr>
                <a:buFont typeface="Times New Roman" pitchFamily="-96" charset="0"/>
                <a:buNone/>
              </a:pPr>
              <a:t>1</a:t>
            </a:fld>
            <a:endParaRPr lang="en-US">
              <a:latin typeface="Times New Roman" pitchFamily="-96" charset="0"/>
              <a:ea typeface="Arial Unicode MS" pitchFamily="-96" charset="0"/>
              <a:cs typeface="Arial Unicode MS" pitchFamily="-96" charset="0"/>
            </a:endParaRPr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9950" y="763588"/>
            <a:ext cx="60325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56" y="1775441"/>
            <a:ext cx="7772688" cy="12248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12" y="3238980"/>
            <a:ext cx="6401376" cy="1459941"/>
          </a:xfrm>
        </p:spPr>
        <p:txBody>
          <a:bodyPr/>
          <a:lstStyle>
            <a:lvl1pPr marL="0" indent="0" algn="ctr">
              <a:buNone/>
              <a:defRPr/>
            </a:lvl1pPr>
            <a:lvl2pPr marL="385100" indent="0" algn="ctr">
              <a:buNone/>
              <a:defRPr/>
            </a:lvl2pPr>
            <a:lvl3pPr marL="770199" indent="0" algn="ctr">
              <a:buNone/>
              <a:defRPr/>
            </a:lvl3pPr>
            <a:lvl4pPr marL="1155299" indent="0" algn="ctr">
              <a:buNone/>
              <a:defRPr/>
            </a:lvl4pPr>
            <a:lvl5pPr marL="1540398" indent="0" algn="ctr">
              <a:buNone/>
              <a:defRPr/>
            </a:lvl5pPr>
            <a:lvl6pPr marL="1925498" indent="0" algn="ctr">
              <a:buNone/>
              <a:defRPr/>
            </a:lvl6pPr>
            <a:lvl7pPr marL="2310597" indent="0" algn="ctr">
              <a:buNone/>
              <a:defRPr/>
            </a:lvl7pPr>
            <a:lvl8pPr marL="2695697" indent="0" algn="ctr">
              <a:buNone/>
              <a:defRPr/>
            </a:lvl8pPr>
            <a:lvl9pPr marL="30807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C601-E10C-5F44-864B-401B2CA76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D3E1-1E17-5347-88C3-56D5CD536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528" y="227928"/>
            <a:ext cx="2056968" cy="4880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24" y="227928"/>
            <a:ext cx="6032620" cy="4880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C0004-9B4C-C047-8707-FA0D40AAC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7929"/>
            <a:ext cx="8227871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4471-368D-A24D-9C8F-7AC2FA8B2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34DF-6738-3545-8F30-537EF91C6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68" y="3672044"/>
            <a:ext cx="7772688" cy="1134843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68" y="2422038"/>
            <a:ext cx="7772688" cy="1250006"/>
          </a:xfrm>
        </p:spPr>
        <p:txBody>
          <a:bodyPr anchor="b"/>
          <a:lstStyle>
            <a:lvl1pPr marL="0" indent="0">
              <a:buNone/>
              <a:defRPr sz="1700"/>
            </a:lvl1pPr>
            <a:lvl2pPr marL="385100" indent="0">
              <a:buNone/>
              <a:defRPr sz="1500"/>
            </a:lvl2pPr>
            <a:lvl3pPr marL="770199" indent="0">
              <a:buNone/>
              <a:defRPr sz="1300"/>
            </a:lvl3pPr>
            <a:lvl4pPr marL="1155299" indent="0">
              <a:buNone/>
              <a:defRPr sz="1200"/>
            </a:lvl4pPr>
            <a:lvl5pPr marL="1540398" indent="0">
              <a:buNone/>
              <a:defRPr sz="1200"/>
            </a:lvl5pPr>
            <a:lvl6pPr marL="1925498" indent="0">
              <a:buNone/>
              <a:defRPr sz="1200"/>
            </a:lvl6pPr>
            <a:lvl7pPr marL="2310597" indent="0">
              <a:buNone/>
              <a:defRPr sz="1200"/>
            </a:lvl7pPr>
            <a:lvl8pPr marL="2695697" indent="0">
              <a:buNone/>
              <a:defRPr sz="1200"/>
            </a:lvl8pPr>
            <a:lvl9pPr marL="308079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54ECE-FCD8-1149-80DE-8C779D1D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24" y="1337579"/>
            <a:ext cx="4044794" cy="3770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02" y="1337579"/>
            <a:ext cx="4044794" cy="3770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8358-8FA7-664C-A566-DCE637E5C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9129"/>
            <a:ext cx="823075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25" y="1278797"/>
            <a:ext cx="4040472" cy="53383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100" indent="0">
              <a:buNone/>
              <a:defRPr sz="1700" b="1"/>
            </a:lvl2pPr>
            <a:lvl3pPr marL="770199" indent="0">
              <a:buNone/>
              <a:defRPr sz="1500" b="1"/>
            </a:lvl3pPr>
            <a:lvl4pPr marL="1155299" indent="0">
              <a:buNone/>
              <a:defRPr sz="1300" b="1"/>
            </a:lvl4pPr>
            <a:lvl5pPr marL="1540398" indent="0">
              <a:buNone/>
              <a:defRPr sz="1300" b="1"/>
            </a:lvl5pPr>
            <a:lvl6pPr marL="1925498" indent="0">
              <a:buNone/>
              <a:defRPr sz="1300" b="1"/>
            </a:lvl6pPr>
            <a:lvl7pPr marL="2310597" indent="0">
              <a:buNone/>
              <a:defRPr sz="1300" b="1"/>
            </a:lvl7pPr>
            <a:lvl8pPr marL="2695697" indent="0">
              <a:buNone/>
              <a:defRPr sz="1300" b="1"/>
            </a:lvl8pPr>
            <a:lvl9pPr marL="308079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25" y="1812630"/>
            <a:ext cx="4040472" cy="329296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64" y="1278797"/>
            <a:ext cx="4041913" cy="53383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100" indent="0">
              <a:buNone/>
              <a:defRPr sz="1700" b="1"/>
            </a:lvl2pPr>
            <a:lvl3pPr marL="770199" indent="0">
              <a:buNone/>
              <a:defRPr sz="1500" b="1"/>
            </a:lvl3pPr>
            <a:lvl4pPr marL="1155299" indent="0">
              <a:buNone/>
              <a:defRPr sz="1300" b="1"/>
            </a:lvl4pPr>
            <a:lvl5pPr marL="1540398" indent="0">
              <a:buNone/>
              <a:defRPr sz="1300" b="1"/>
            </a:lvl5pPr>
            <a:lvl6pPr marL="1925498" indent="0">
              <a:buNone/>
              <a:defRPr sz="1300" b="1"/>
            </a:lvl6pPr>
            <a:lvl7pPr marL="2310597" indent="0">
              <a:buNone/>
              <a:defRPr sz="1300" b="1"/>
            </a:lvl7pPr>
            <a:lvl8pPr marL="2695697" indent="0">
              <a:buNone/>
              <a:defRPr sz="1300" b="1"/>
            </a:lvl8pPr>
            <a:lvl9pPr marL="308079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64" y="1812630"/>
            <a:ext cx="4041913" cy="329296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C03F7-A56E-984C-A2E6-E561D8481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AAA9-3F09-9A41-94CF-18974B49E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DE6A-C4E6-FC4D-8B89-FD1CC4FE2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7929"/>
            <a:ext cx="3009107" cy="96809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6" y="227928"/>
            <a:ext cx="5112171" cy="487766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25" y="1196024"/>
            <a:ext cx="3009107" cy="3909568"/>
          </a:xfrm>
        </p:spPr>
        <p:txBody>
          <a:bodyPr/>
          <a:lstStyle>
            <a:lvl1pPr marL="0" indent="0">
              <a:buNone/>
              <a:defRPr sz="1200"/>
            </a:lvl1pPr>
            <a:lvl2pPr marL="385100" indent="0">
              <a:buNone/>
              <a:defRPr sz="1000"/>
            </a:lvl2pPr>
            <a:lvl3pPr marL="770199" indent="0">
              <a:buNone/>
              <a:defRPr sz="800"/>
            </a:lvl3pPr>
            <a:lvl4pPr marL="1155299" indent="0">
              <a:buNone/>
              <a:defRPr sz="800"/>
            </a:lvl4pPr>
            <a:lvl5pPr marL="1540398" indent="0">
              <a:buNone/>
              <a:defRPr sz="800"/>
            </a:lvl5pPr>
            <a:lvl6pPr marL="1925498" indent="0">
              <a:buNone/>
              <a:defRPr sz="800"/>
            </a:lvl6pPr>
            <a:lvl7pPr marL="2310597" indent="0">
              <a:buNone/>
              <a:defRPr sz="800"/>
            </a:lvl7pPr>
            <a:lvl8pPr marL="2695697" indent="0">
              <a:buNone/>
              <a:defRPr sz="800"/>
            </a:lvl8pPr>
            <a:lvl9pPr marL="308079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8E37-A813-3D4B-A134-AE5EA4FB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24" y="4000741"/>
            <a:ext cx="5486689" cy="4714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24" y="511039"/>
            <a:ext cx="5486689" cy="3428520"/>
          </a:xfrm>
        </p:spPr>
        <p:txBody>
          <a:bodyPr/>
          <a:lstStyle>
            <a:lvl1pPr marL="0" indent="0">
              <a:buNone/>
              <a:defRPr sz="2700"/>
            </a:lvl1pPr>
            <a:lvl2pPr marL="385100" indent="0">
              <a:buNone/>
              <a:defRPr sz="2400"/>
            </a:lvl2pPr>
            <a:lvl3pPr marL="770199" indent="0">
              <a:buNone/>
              <a:defRPr sz="2000"/>
            </a:lvl3pPr>
            <a:lvl4pPr marL="1155299" indent="0">
              <a:buNone/>
              <a:defRPr sz="1700"/>
            </a:lvl4pPr>
            <a:lvl5pPr marL="1540398" indent="0">
              <a:buNone/>
              <a:defRPr sz="1700"/>
            </a:lvl5pPr>
            <a:lvl6pPr marL="1925498" indent="0">
              <a:buNone/>
              <a:defRPr sz="1700"/>
            </a:lvl6pPr>
            <a:lvl7pPr marL="2310597" indent="0">
              <a:buNone/>
              <a:defRPr sz="1700"/>
            </a:lvl7pPr>
            <a:lvl8pPr marL="2695697" indent="0">
              <a:buNone/>
              <a:defRPr sz="1700"/>
            </a:lvl8pPr>
            <a:lvl9pPr marL="308079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24" y="4472192"/>
            <a:ext cx="5486689" cy="671788"/>
          </a:xfrm>
        </p:spPr>
        <p:txBody>
          <a:bodyPr/>
          <a:lstStyle>
            <a:lvl1pPr marL="0" indent="0">
              <a:buNone/>
              <a:defRPr sz="1200"/>
            </a:lvl1pPr>
            <a:lvl2pPr marL="385100" indent="0">
              <a:buNone/>
              <a:defRPr sz="1000"/>
            </a:lvl2pPr>
            <a:lvl3pPr marL="770199" indent="0">
              <a:buNone/>
              <a:defRPr sz="800"/>
            </a:lvl3pPr>
            <a:lvl4pPr marL="1155299" indent="0">
              <a:buNone/>
              <a:defRPr sz="800"/>
            </a:lvl4pPr>
            <a:lvl5pPr marL="1540398" indent="0">
              <a:buNone/>
              <a:defRPr sz="800"/>
            </a:lvl5pPr>
            <a:lvl6pPr marL="1925498" indent="0">
              <a:buNone/>
              <a:defRPr sz="800"/>
            </a:lvl6pPr>
            <a:lvl7pPr marL="2310597" indent="0">
              <a:buNone/>
              <a:defRPr sz="800"/>
            </a:lvl7pPr>
            <a:lvl8pPr marL="2695697" indent="0">
              <a:buNone/>
              <a:defRPr sz="800"/>
            </a:lvl8pPr>
            <a:lvl9pPr marL="308079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5AE3-610A-5041-8551-A44F1FBDF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 userDrawn="1"/>
        </p:nvSpPr>
        <p:spPr bwMode="auto">
          <a:xfrm>
            <a:off x="0" y="5467878"/>
            <a:ext cx="9144000" cy="259118"/>
          </a:xfrm>
          <a:prstGeom prst="roundRect">
            <a:avLst>
              <a:gd name="adj" fmla="val 463"/>
            </a:avLst>
          </a:prstGeom>
          <a:solidFill>
            <a:srgbClr val="EDF7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77020" tIns="38510" rIns="77020" bIns="38510" anchor="ctr">
            <a:prstTxWarp prst="textNoShape">
              <a:avLst/>
            </a:prstTxWarp>
          </a:bodyPr>
          <a:lstStyle/>
          <a:p>
            <a:pPr>
              <a:buFont typeface="Times New Roman" pitchFamily="-83" charset="0"/>
              <a:buNone/>
              <a:defRPr/>
            </a:pPr>
            <a:endParaRPr lang="en-US">
              <a:solidFill>
                <a:srgbClr val="000000"/>
              </a:solidFill>
              <a:latin typeface="Arial" pitchFamily="-83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625" y="227929"/>
            <a:ext cx="8227871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625" y="1337579"/>
            <a:ext cx="8227871" cy="377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37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58518" y="5451833"/>
            <a:ext cx="2128991" cy="3922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2000"/>
              </a:lnSpc>
              <a:buFont typeface="Times New Roman" pitchFamily="-83" charset="0"/>
              <a:buNone/>
              <a:tabLst>
                <a:tab pos="609741" algn="l"/>
                <a:tab pos="1219482" algn="l"/>
                <a:tab pos="1829223" algn="l"/>
              </a:tabLst>
              <a:defRPr sz="1600">
                <a:solidFill>
                  <a:srgbClr val="000000"/>
                </a:solidFill>
                <a:latin typeface="Book Antiqua"/>
                <a:ea typeface="Arial Unicode MS" pitchFamily="-83" charset="0"/>
                <a:cs typeface="Book Antiqua"/>
              </a:defRPr>
            </a:lvl1pPr>
          </a:lstStyle>
          <a:p>
            <a:pPr>
              <a:defRPr/>
            </a:pPr>
            <a:r>
              <a:rPr lang="en-US"/>
              <a:t>May 21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908746" y="5466207"/>
            <a:ext cx="5323917" cy="3922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2000"/>
              </a:lnSpc>
              <a:buFont typeface="Times New Roman" pitchFamily="32" charset="0"/>
              <a:buNone/>
              <a:defRPr sz="1600">
                <a:solidFill>
                  <a:srgbClr val="000000"/>
                </a:solidFill>
                <a:latin typeface="Book Antiqua" pitchFamily="32" charset="0"/>
                <a:ea typeface="Arial Unicode MS" pitchFamily="32" charset="0"/>
                <a:cs typeface="Arial Unicode MS" pitchFamily="32" charset="0"/>
              </a:defRPr>
            </a:lvl1pPr>
          </a:lstStyle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0" y="1"/>
            <a:ext cx="9144000" cy="710858"/>
          </a:xfrm>
          <a:prstGeom prst="roundRect">
            <a:avLst>
              <a:gd name="adj" fmla="val 162"/>
            </a:avLst>
          </a:prstGeom>
          <a:solidFill>
            <a:srgbClr val="EDF7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77020" tIns="38510" rIns="77020" bIns="38510" anchor="ctr">
            <a:prstTxWarp prst="textNoShape">
              <a:avLst/>
            </a:prstTxWarp>
          </a:bodyPr>
          <a:lstStyle/>
          <a:p>
            <a:pPr>
              <a:buFont typeface="Times New Roman" pitchFamily="-83" charset="0"/>
              <a:buNone/>
              <a:defRPr/>
            </a:pPr>
            <a:endParaRPr lang="en-US">
              <a:solidFill>
                <a:srgbClr val="000000"/>
              </a:solidFill>
              <a:latin typeface="Arial" pitchFamily="-83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922821" y="5495470"/>
            <a:ext cx="2128991" cy="3922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2000"/>
              </a:lnSpc>
              <a:buFont typeface="Times New Roman" pitchFamily="-83" charset="0"/>
              <a:buNone/>
              <a:tabLst>
                <a:tab pos="609741" algn="l"/>
                <a:tab pos="1219482" algn="l"/>
                <a:tab pos="1829223" algn="l"/>
              </a:tabLst>
              <a:defRPr sz="1600">
                <a:solidFill>
                  <a:srgbClr val="000000"/>
                </a:solidFill>
                <a:latin typeface="Book Antiqua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fld id="{74A0190C-B068-6C45-A3C0-08E193E3AF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2pPr>
      <a:lvl3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3pPr>
      <a:lvl4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4pPr>
      <a:lvl5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5pPr>
      <a:lvl6pPr marL="2118048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6pPr>
      <a:lvl7pPr marL="2503147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7pPr>
      <a:lvl8pPr marL="2888247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8pPr>
      <a:lvl9pPr marL="3273346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9pPr>
    </p:titleStyle>
    <p:bodyStyle>
      <a:lvl1pPr marL="288825" indent="-288825" algn="l" defTabSz="385100" rtl="0" eaLnBrk="0" fontAlgn="base" hangingPunct="0">
        <a:lnSpc>
          <a:spcPct val="93000"/>
        </a:lnSpc>
        <a:spcBef>
          <a:spcPct val="0"/>
        </a:spcBef>
        <a:spcAft>
          <a:spcPts val="1200"/>
        </a:spcAft>
        <a:buClr>
          <a:srgbClr val="000000"/>
        </a:buClr>
        <a:buSzPct val="100000"/>
        <a:buFont typeface="Times New Roman" pitchFamily="-96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625787" indent="-240687" algn="l" defTabSz="385100" rtl="0" eaLnBrk="0" fontAlgn="base" hangingPunct="0">
        <a:lnSpc>
          <a:spcPct val="93000"/>
        </a:lnSpc>
        <a:spcBef>
          <a:spcPct val="0"/>
        </a:spcBef>
        <a:spcAft>
          <a:spcPts val="959"/>
        </a:spcAft>
        <a:buClr>
          <a:srgbClr val="000000"/>
        </a:buClr>
        <a:buSzPct val="100000"/>
        <a:buFont typeface="Times New Roman" pitchFamily="-9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962749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716"/>
        </a:spcAft>
        <a:buClr>
          <a:srgbClr val="000000"/>
        </a:buClr>
        <a:buSzPct val="100000"/>
        <a:buFont typeface="Times New Roman" pitchFamily="-96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347848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484"/>
        </a:spcAft>
        <a:buClr>
          <a:srgbClr val="000000"/>
        </a:buClr>
        <a:buSzPct val="100000"/>
        <a:buFont typeface="Times New Roman" pitchFamily="-96" charset="0"/>
        <a:buChar char="–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1732948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96" charset="0"/>
        <a:buChar char="»"/>
        <a:defRPr sz="1700">
          <a:solidFill>
            <a:srgbClr val="000000"/>
          </a:solidFill>
          <a:latin typeface="+mn-lt"/>
          <a:ea typeface="+mn-ea"/>
          <a:cs typeface="+mn-cs"/>
        </a:defRPr>
      </a:lvl5pPr>
      <a:lvl6pPr marL="2118048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6pPr>
      <a:lvl7pPr marL="2503147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7pPr>
      <a:lvl8pPr marL="2888247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8pPr>
      <a:lvl9pPr marL="3273346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100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0199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299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398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5498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597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95697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0796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eic/index.php/Eic-smear" TargetMode="External"/><Relationship Id="rId2" Type="http://schemas.openxmlformats.org/officeDocument/2006/relationships/hyperlink" Target="https://gitlab.com/eic/eic-smea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www.star.bnl.gov/~tpb/eic-smear/index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bnl.gov/eic/index.php/Simulation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ki.bnl.gov/eic/index.php/PYTHI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eic/index.php/PYTHI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0C348-7B9F-404A-BD1B-62B03584D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7006" b="-1058"/>
          <a:stretch/>
        </p:blipFill>
        <p:spPr>
          <a:xfrm>
            <a:off x="-15007" y="36576"/>
            <a:ext cx="9144000" cy="5714999"/>
          </a:xfrm>
          <a:prstGeom prst="rect">
            <a:avLst/>
          </a:prstGeom>
        </p:spPr>
      </p:pic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91440" y="1438406"/>
            <a:ext cx="8778240" cy="1843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8657" rIns="75807" bIns="37904">
            <a:prstTxWarp prst="textNoShape">
              <a:avLst/>
            </a:prstTxWarp>
          </a:bodyPr>
          <a:lstStyle/>
          <a:p>
            <a:pPr algn="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4200" dirty="0" err="1">
                <a:ln w="3175">
                  <a:solidFill>
                    <a:srgbClr val="EEAD0E"/>
                  </a:solidFill>
                </a:ln>
                <a:latin typeface="Book Antiqua" pitchFamily="-96" charset="0"/>
                <a:ea typeface="Arial" pitchFamily="-96" charset="0"/>
                <a:cs typeface="Arial" pitchFamily="-96" charset="0"/>
              </a:rPr>
              <a:t>Eic</a:t>
            </a:r>
            <a:r>
              <a:rPr lang="en-US" sz="4200" dirty="0">
                <a:ln w="3175">
                  <a:solidFill>
                    <a:srgbClr val="EEAD0E"/>
                  </a:solidFill>
                </a:ln>
                <a:latin typeface="Book Antiqua" pitchFamily="-96" charset="0"/>
                <a:ea typeface="Arial" pitchFamily="-96" charset="0"/>
                <a:cs typeface="Arial" pitchFamily="-96" charset="0"/>
              </a:rPr>
              <a:t>-Smear and its parameterizations</a:t>
            </a:r>
          </a:p>
          <a:p>
            <a:pPr algn="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4200" dirty="0">
                <a:ln w="3175">
                  <a:solidFill>
                    <a:srgbClr val="EEAD0E"/>
                  </a:solidFill>
                </a:ln>
                <a:latin typeface="Book Antiqua" pitchFamily="-96" charset="0"/>
                <a:ea typeface="Arial" pitchFamily="-96" charset="0"/>
                <a:cs typeface="Arial" pitchFamily="-96" charset="0"/>
              </a:rPr>
              <a:t>A Walkthrough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2201" y="4899525"/>
            <a:ext cx="6336792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Book Antiqua"/>
                <a:cs typeface="Book Antiqua"/>
              </a:rPr>
              <a:t>EICUG Ad Hoc Simulation Meeting</a:t>
            </a:r>
            <a:br>
              <a:rPr lang="en-US" sz="2400" dirty="0">
                <a:latin typeface="Book Antiqua"/>
                <a:cs typeface="Book Antiqua"/>
              </a:rPr>
            </a:br>
            <a:r>
              <a:rPr lang="en-US" sz="2400" dirty="0">
                <a:latin typeface="Book Antiqua"/>
                <a:cs typeface="Book Antiqua"/>
              </a:rPr>
              <a:t>BNL, July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B03C9-38DC-9543-94F0-BA5113DEA0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7505" y="36159"/>
            <a:ext cx="2636317" cy="965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4DB14-6AF4-004B-99E4-ED11276A5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181" y="117270"/>
            <a:ext cx="2509569" cy="1262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3DA4FD-AABA-B744-92A6-48727888702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10" y="5101987"/>
            <a:ext cx="3151208" cy="529035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66E87305-C314-D144-964F-D4096139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83978"/>
            <a:ext cx="3997070" cy="545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8657" rIns="75807" bIns="37904">
            <a:prstTxWarp prst="textNoShape">
              <a:avLst/>
            </a:prstTxWarp>
          </a:bodyPr>
          <a:lstStyle/>
          <a:p>
            <a:pPr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3000" b="1" i="1" dirty="0" err="1">
                <a:solidFill>
                  <a:srgbClr val="000000"/>
                </a:solidFill>
                <a:latin typeface="Book Antiqua" pitchFamily="-96" charset="0"/>
                <a:ea typeface="Arial" pitchFamily="-96" charset="0"/>
                <a:cs typeface="Arial" pitchFamily="-96" charset="0"/>
              </a:rPr>
              <a:t>Kolja</a:t>
            </a:r>
            <a:r>
              <a:rPr lang="en-US" sz="3000" b="1" i="1" dirty="0">
                <a:solidFill>
                  <a:srgbClr val="000000"/>
                </a:solidFill>
                <a:latin typeface="Book Antiqua" pitchFamily="-96" charset="0"/>
                <a:ea typeface="Arial" pitchFamily="-96" charset="0"/>
                <a:cs typeface="Arial" pitchFamily="-96" charset="0"/>
              </a:rPr>
              <a:t> Kauder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2D54E4-B16B-124A-96D7-F2A600EC484C}"/>
              </a:ext>
            </a:extLst>
          </p:cNvPr>
          <p:cNvSpPr/>
          <p:nvPr/>
        </p:nvSpPr>
        <p:spPr>
          <a:xfrm>
            <a:off x="135398" y="1713730"/>
            <a:ext cx="8870612" cy="607602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[0] .L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smearBeAST.cxx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[1]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SmearTree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BuildBeAST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(), 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pythia.root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smeared.root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Execution and 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58518" y="941320"/>
            <a:ext cx="5073882" cy="72718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Smeared with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SmearTree</a:t>
            </a:r>
            <a:endParaRPr lang="en-US" sz="2000" baseline="30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~ 10 min to Smear (1.5k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evts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/sec)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2DC83-9D75-8A4A-AB08-9BB832E71FBF}"/>
              </a:ext>
            </a:extLst>
          </p:cNvPr>
          <p:cNvSpPr/>
          <p:nvPr/>
        </p:nvSpPr>
        <p:spPr>
          <a:xfrm>
            <a:off x="158518" y="2929793"/>
            <a:ext cx="6332214" cy="865237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[0] </a:t>
            </a:r>
            <a:r>
              <a:rPr lang="en-US" b="1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TFile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mcf ("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pythia.root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[1] </a:t>
            </a:r>
            <a:r>
              <a:rPr lang="en-US" b="1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TTree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 mc=(</a:t>
            </a:r>
            <a:r>
              <a:rPr lang="en-US" b="1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TTree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*)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mcf.Get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EICTree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[2] mc-&gt;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AddFriend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("Smeared","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smeared.root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AFC1F-5C70-A24C-8F85-D243E2FF7CF2}"/>
              </a:ext>
            </a:extLst>
          </p:cNvPr>
          <p:cNvSpPr txBox="1"/>
          <p:nvPr/>
        </p:nvSpPr>
        <p:spPr>
          <a:xfrm>
            <a:off x="158518" y="2484667"/>
            <a:ext cx="5073882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Load and befriend!</a:t>
            </a:r>
            <a:endParaRPr lang="en-US" sz="2000" baseline="30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3FC40-800C-EC4A-9EE8-60ECC0166AF4}"/>
              </a:ext>
            </a:extLst>
          </p:cNvPr>
          <p:cNvSpPr txBox="1"/>
          <p:nvPr/>
        </p:nvSpPr>
        <p:spPr>
          <a:xfrm>
            <a:off x="505224" y="4121701"/>
            <a:ext cx="7317975" cy="72718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Smeared particle is stored if 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final 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and 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in acceptance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Otherwise store NULL	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sym typeface="Wingdings" pitchFamily="2" charset="2"/>
              </a:rPr>
              <a:t> 1-to-1 matching</a:t>
            </a: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7163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92800-999B-7A4E-A3C7-5719D483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8" y="921931"/>
            <a:ext cx="7192364" cy="1364069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45F3319-3FB2-F848-B6E4-6E969BA86F37}"/>
              </a:ext>
            </a:extLst>
          </p:cNvPr>
          <p:cNvSpPr/>
          <p:nvPr/>
        </p:nvSpPr>
        <p:spPr bwMode="auto">
          <a:xfrm>
            <a:off x="5600359" y="923296"/>
            <a:ext cx="2233001" cy="680669"/>
          </a:xfrm>
          <a:prstGeom prst="wedgeRoundRectCallout">
            <a:avLst>
              <a:gd name="adj1" fmla="val -128053"/>
              <a:gd name="adj2" fmla="val 62501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Befriend and get matched branches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3628F8-F7AF-164E-A1CA-95564297A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96" y="2642133"/>
            <a:ext cx="7071867" cy="392276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D8A7A64F-8FF4-3A4C-886E-9E990B5A437F}"/>
              </a:ext>
            </a:extLst>
          </p:cNvPr>
          <p:cNvSpPr/>
          <p:nvPr/>
        </p:nvSpPr>
        <p:spPr bwMode="auto">
          <a:xfrm>
            <a:off x="7667689" y="2591784"/>
            <a:ext cx="1361441" cy="531432"/>
          </a:xfrm>
          <a:prstGeom prst="wedgeRoundRectCallout">
            <a:avLst>
              <a:gd name="adj1" fmla="val -108650"/>
              <a:gd name="adj2" fmla="val 18529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Particle Loop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5AD5D3-C8F8-974D-B8EC-865B56133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" y="3917655"/>
            <a:ext cx="3620097" cy="920718"/>
          </a:xfrm>
          <a:prstGeom prst="rect">
            <a:avLst/>
          </a:prstGeom>
        </p:spPr>
      </p:pic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509BC311-D9F4-494E-A47F-8D5BFFE550A5}"/>
              </a:ext>
            </a:extLst>
          </p:cNvPr>
          <p:cNvSpPr/>
          <p:nvPr/>
        </p:nvSpPr>
        <p:spPr bwMode="auto">
          <a:xfrm>
            <a:off x="3474927" y="4261806"/>
            <a:ext cx="2001313" cy="621304"/>
          </a:xfrm>
          <a:prstGeom prst="wedgeRoundRectCallout">
            <a:avLst>
              <a:gd name="adj1" fmla="val -86490"/>
              <a:gd name="adj2" fmla="val -25623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Assign </a:t>
            </a:r>
            <a:r>
              <a:rPr lang="en-US" sz="2000" dirty="0">
                <a:latin typeface="Symbol" pitchFamily="2" charset="2"/>
              </a:rPr>
              <a:t>p</a:t>
            </a:r>
            <a:r>
              <a:rPr lang="en-US" sz="2000" dirty="0">
                <a:latin typeface="Gill Sans MT" panose="020B0502020104020203" pitchFamily="34" charset="77"/>
              </a:rPr>
              <a:t> mass to </a:t>
            </a:r>
            <a:r>
              <a:rPr lang="en-US" sz="2000" dirty="0" err="1">
                <a:latin typeface="Gill Sans MT" panose="020B0502020104020203" pitchFamily="34" charset="77"/>
              </a:rPr>
              <a:t>EMCal</a:t>
            </a:r>
            <a:r>
              <a:rPr lang="en-US" sz="2000" dirty="0">
                <a:latin typeface="Gill Sans MT" panose="020B0502020104020203" pitchFamily="34" charset="77"/>
              </a:rPr>
              <a:t> "hits"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E9B337-F082-CA4E-BF7B-33720D985517}"/>
              </a:ext>
            </a:extLst>
          </p:cNvPr>
          <p:cNvSpPr txBox="1"/>
          <p:nvPr/>
        </p:nvSpPr>
        <p:spPr>
          <a:xfrm>
            <a:off x="158519" y="3306273"/>
            <a:ext cx="4322042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Some additions at analysis level: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D00E90-4E3B-3C45-8E94-446F69D54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482" y="3340077"/>
            <a:ext cx="2565400" cy="660400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F722E28B-00CA-7C49-BB31-8829488CD436}"/>
              </a:ext>
            </a:extLst>
          </p:cNvPr>
          <p:cNvSpPr/>
          <p:nvPr/>
        </p:nvSpPr>
        <p:spPr bwMode="auto">
          <a:xfrm>
            <a:off x="6667032" y="3756710"/>
            <a:ext cx="2125617" cy="621304"/>
          </a:xfrm>
          <a:prstGeom prst="wedgeRoundRectCallout">
            <a:avLst>
              <a:gd name="adj1" fmla="val -55074"/>
              <a:gd name="adj2" fmla="val -66504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Tracking efficiency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20DD5184-E669-F240-B4A7-3F10B655D3F1}"/>
              </a:ext>
            </a:extLst>
          </p:cNvPr>
          <p:cNvSpPr/>
          <p:nvPr/>
        </p:nvSpPr>
        <p:spPr bwMode="auto">
          <a:xfrm>
            <a:off x="6085444" y="4608989"/>
            <a:ext cx="2530875" cy="680669"/>
          </a:xfrm>
          <a:prstGeom prst="wedgeRoundRectCallout">
            <a:avLst>
              <a:gd name="adj1" fmla="val -63595"/>
              <a:gd name="adj2" fmla="val -53925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Add 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onvenience functions?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95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319EE-8072-354A-ABF5-932A4496CE4C}"/>
              </a:ext>
            </a:extLst>
          </p:cNvPr>
          <p:cNvSpPr txBox="1"/>
          <p:nvPr/>
        </p:nvSpPr>
        <p:spPr>
          <a:xfrm>
            <a:off x="448711" y="1025688"/>
            <a:ext cx="8319369" cy="441434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Download from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hlinkClick r:id="rId2"/>
              </a:rPr>
              <a:t>https://gitlab.com/eic/eic-smear</a:t>
            </a: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lvl="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Contact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kkauder@bnl.gov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ayk@bnl.gov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or use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gitlab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 issue tracker and pull requests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Online users’ guide: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hlinkClick r:id="rId3"/>
              </a:rPr>
              <a:t>https://wiki.bnl.gov/eic/index.php/Eic-smear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Class documentation: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hlinkClick r:id="rId4"/>
              </a:rPr>
              <a:t>http://www.star.bnl.gov/~tpb/eic-smear/index.html</a:t>
            </a: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AC12E79A-DD9F-3749-8CCC-383BEB729B3A}"/>
              </a:ext>
            </a:extLst>
          </p:cNvPr>
          <p:cNvSpPr/>
          <p:nvPr/>
        </p:nvSpPr>
        <p:spPr bwMode="auto">
          <a:xfrm>
            <a:off x="6194573" y="851241"/>
            <a:ext cx="2834557" cy="788369"/>
          </a:xfrm>
          <a:prstGeom prst="wedgeRoundRectCallout">
            <a:avLst>
              <a:gd name="adj1" fmla="val -98816"/>
              <a:gd name="adj2" fmla="val 5767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Includes examples for ZEUS,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ePHENIX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, …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21F693B6-667E-AC44-AB07-0983E967DDA7}"/>
              </a:ext>
            </a:extLst>
          </p:cNvPr>
          <p:cNvSpPr/>
          <p:nvPr/>
        </p:nvSpPr>
        <p:spPr bwMode="auto">
          <a:xfrm>
            <a:off x="4891852" y="4394839"/>
            <a:ext cx="4164045" cy="686874"/>
          </a:xfrm>
          <a:prstGeom prst="wedgeRoundRectCallout">
            <a:avLst>
              <a:gd name="adj1" fmla="val -56686"/>
              <a:gd name="adj2" fmla="val 54191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Excellent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doxygenization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77"/>
            </a:endParaRP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lang="en-US" sz="2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Doxyfile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 needs to be added back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BE028FEC-E588-814A-95A2-D4B75BE2BC5A}"/>
              </a:ext>
            </a:extLst>
          </p:cNvPr>
          <p:cNvSpPr/>
          <p:nvPr/>
        </p:nvSpPr>
        <p:spPr bwMode="auto">
          <a:xfrm>
            <a:off x="6217255" y="1814057"/>
            <a:ext cx="2834557" cy="788369"/>
          </a:xfrm>
          <a:prstGeom prst="wedgeRoundRectCallout">
            <a:avLst>
              <a:gd name="adj1" fmla="val -98099"/>
              <a:gd name="adj2" fmla="val -88311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Includes examples for specialized devices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F39E38-87BF-EC48-A567-9A90B7298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8" y="2602426"/>
            <a:ext cx="4409441" cy="11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7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Summary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46D6F-D280-4D47-A045-9F85B5327A64}"/>
              </a:ext>
            </a:extLst>
          </p:cNvPr>
          <p:cNvSpPr txBox="1"/>
          <p:nvPr/>
        </p:nvSpPr>
        <p:spPr>
          <a:xfrm>
            <a:off x="448711" y="1025688"/>
            <a:ext cx="8319369" cy="3974352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  <a:latin typeface="Book Antiqua"/>
                <a:cs typeface="Book Antiqua"/>
              </a:rPr>
              <a:t>eic</a:t>
            </a:r>
            <a:r>
              <a:rPr lang="en-US" sz="2400" b="1" dirty="0">
                <a:solidFill>
                  <a:srgbClr val="0070C0"/>
                </a:solidFill>
                <a:latin typeface="Book Antiqua"/>
                <a:cs typeface="Book Antiqua"/>
              </a:rPr>
              <a:t>-smear is fast, light-weight, extensible, well-written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/>
                <a:cs typeface="Book Antiqua"/>
              </a:rPr>
              <a:t>No dependencies beyond ROOT</a:t>
            </a:r>
          </a:p>
          <a:p>
            <a:pPr lvl="0"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First stage unifies a host of EIC-relevant MC output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Cannot replace a full simulation </a:t>
            </a:r>
            <a:b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– but gives a good estimate of detector effects on observables in &lt;10% of the time it takes to generate PYTHIA6.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5720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BACKUP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3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Extending (e.g., to Sartre)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CF8673-CA51-2144-A4F2-4C0C76AF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63" y="862785"/>
            <a:ext cx="6140682" cy="42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0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Some Physics Examples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306C79-3097-3A4B-9E25-B86F86CEBBBF}"/>
              </a:ext>
            </a:extLst>
          </p:cNvPr>
          <p:cNvSpPr txBox="1"/>
          <p:nvPr/>
        </p:nvSpPr>
        <p:spPr>
          <a:xfrm>
            <a:off x="5151121" y="4163930"/>
            <a:ext cx="3397148" cy="59304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Jet </a:t>
            </a:r>
            <a:r>
              <a:rPr lang="en-US" dirty="0" err="1">
                <a:solidFill>
                  <a:srgbClr val="000000"/>
                </a:solidFill>
                <a:latin typeface="Book Antiqua"/>
                <a:cs typeface="Book Antiqua"/>
              </a:rPr>
              <a:t>p</a:t>
            </a:r>
            <a:r>
              <a:rPr lang="en-US" baseline="-25000" dirty="0" err="1">
                <a:solidFill>
                  <a:srgbClr val="000000"/>
                </a:solidFill>
                <a:latin typeface="Book Antiqua"/>
                <a:cs typeface="Book Antiqua"/>
              </a:rPr>
              <a:t>T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 Performance study for various HCAL options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EA710C64-0B3B-3F49-BD3B-5707734D3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44" y="835860"/>
            <a:ext cx="4443544" cy="31826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5DD56E-DA9E-414C-A8B3-424ACCBE0747}"/>
              </a:ext>
            </a:extLst>
          </p:cNvPr>
          <p:cNvSpPr txBox="1"/>
          <p:nvPr/>
        </p:nvSpPr>
        <p:spPr>
          <a:xfrm>
            <a:off x="7430883" y="4885819"/>
            <a:ext cx="1598247" cy="364004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7020" tIns="38510" rIns="77020" bIns="3851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From 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B. Page</a:t>
            </a:r>
            <a:endParaRPr lang="en-US" sz="2000" baseline="-25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CA88169-4E80-C345-B91C-12F51370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78" y="835860"/>
            <a:ext cx="4252757" cy="34020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EDCDF5-AF36-714C-824E-D419213C2DFF}"/>
              </a:ext>
            </a:extLst>
          </p:cNvPr>
          <p:cNvSpPr txBox="1"/>
          <p:nvPr/>
        </p:nvSpPr>
        <p:spPr>
          <a:xfrm>
            <a:off x="244300" y="4230038"/>
            <a:ext cx="3890820" cy="59304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y, x, Q</a:t>
            </a:r>
            <a:r>
              <a:rPr lang="en-US" baseline="30000" dirty="0">
                <a:solidFill>
                  <a:srgbClr val="000000"/>
                </a:solidFill>
                <a:latin typeface="Book Antiqua"/>
                <a:cs typeface="Book Antiqua"/>
              </a:rPr>
              <a:t>2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 response and resulting purity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7250F-2741-3448-A031-0C2836262423}"/>
              </a:ext>
            </a:extLst>
          </p:cNvPr>
          <p:cNvSpPr txBox="1"/>
          <p:nvPr/>
        </p:nvSpPr>
        <p:spPr>
          <a:xfrm>
            <a:off x="244300" y="4900118"/>
            <a:ext cx="2292348" cy="335407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7020" tIns="38510" rIns="77020" bIns="38510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Book Antiqua"/>
                <a:cs typeface="Book Antiqua"/>
              </a:rPr>
              <a:t>eRHIC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 Design Study</a:t>
            </a:r>
            <a:endParaRPr lang="en-US" sz="2000" baseline="-25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01652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My Quick Result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E56D1E-0731-3A40-8888-BBADF288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50116" y="909476"/>
            <a:ext cx="4178924" cy="2837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FCCE8B-4D7D-CB4F-975D-E948B663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8518" y="909475"/>
            <a:ext cx="4178924" cy="28378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306C79-3097-3A4B-9E25-B86F86CEBBBF}"/>
              </a:ext>
            </a:extLst>
          </p:cNvPr>
          <p:cNvSpPr txBox="1"/>
          <p:nvPr/>
        </p:nvSpPr>
        <p:spPr>
          <a:xfrm>
            <a:off x="453158" y="3884571"/>
            <a:ext cx="8375882" cy="1090357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No claims to correctness of these; main points of this slide: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This took ~two days to put together from scratch,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	and I could now run many detector design variations in O(minutes)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2A936D-532E-FA41-8527-1181C2056BD7}"/>
              </a:ext>
            </a:extLst>
          </p:cNvPr>
          <p:cNvSpPr txBox="1"/>
          <p:nvPr/>
        </p:nvSpPr>
        <p:spPr>
          <a:xfrm>
            <a:off x="776550" y="1326268"/>
            <a:ext cx="892926" cy="421264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7020" tIns="38510" rIns="77020" bIns="38510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Jet </a:t>
            </a:r>
            <a:r>
              <a:rPr lang="en-US" sz="2400" dirty="0" err="1">
                <a:solidFill>
                  <a:srgbClr val="000000"/>
                </a:solidFill>
                <a:latin typeface="Book Antiqua"/>
                <a:cs typeface="Book Antiqua"/>
              </a:rPr>
              <a:t>p</a:t>
            </a:r>
            <a:r>
              <a:rPr lang="en-US" sz="2400" baseline="-25000" dirty="0" err="1">
                <a:solidFill>
                  <a:srgbClr val="000000"/>
                </a:solidFill>
                <a:latin typeface="Book Antiqua"/>
                <a:cs typeface="Book Antiqua"/>
              </a:rPr>
              <a:t>T</a:t>
            </a:r>
            <a:endParaRPr lang="en-US" sz="2400" baseline="-25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7ED079-571C-4D42-829E-D2C0477B4135}"/>
              </a:ext>
            </a:extLst>
          </p:cNvPr>
          <p:cNvSpPr txBox="1"/>
          <p:nvPr/>
        </p:nvSpPr>
        <p:spPr>
          <a:xfrm>
            <a:off x="5224962" y="1311139"/>
            <a:ext cx="1288868" cy="421264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7020" tIns="38510" rIns="77020" bIns="38510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Jet Mass</a:t>
            </a:r>
            <a:endParaRPr lang="en-US" sz="2400" baseline="-25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1238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A Brief History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448711" y="1025688"/>
            <a:ext cx="8136489" cy="2169050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Originally written by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Michael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Savastio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 (student)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Long-time main developer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Thomas Burton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Current maintainers are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Alex Kiselev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 … and as of late, me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68E43B-5A11-CC4A-80EB-300D8AD2D655}"/>
              </a:ext>
            </a:extLst>
          </p:cNvPr>
          <p:cNvSpPr txBox="1"/>
          <p:nvPr/>
        </p:nvSpPr>
        <p:spPr>
          <a:xfrm>
            <a:off x="239798" y="3732080"/>
            <a:ext cx="6053689" cy="449862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600" i="1" dirty="0">
                <a:solidFill>
                  <a:srgbClr val="000000"/>
                </a:solidFill>
                <a:latin typeface="Book Antiqua"/>
                <a:cs typeface="Book Antiqua"/>
              </a:rPr>
              <a:t>Walk with me through a full analysis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956644A-33BE-F14D-A544-80E264B45239}"/>
              </a:ext>
            </a:extLst>
          </p:cNvPr>
          <p:cNvSpPr/>
          <p:nvPr/>
        </p:nvSpPr>
        <p:spPr bwMode="auto">
          <a:xfrm>
            <a:off x="5973414" y="2765199"/>
            <a:ext cx="2834557" cy="788369"/>
          </a:xfrm>
          <a:prstGeom prst="wedgeRoundRectCallout">
            <a:avLst>
              <a:gd name="adj1" fmla="val -74442"/>
              <a:gd name="adj2" fmla="val 63760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With Annotations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2AE1EF96-D6CE-1B4D-BFE0-BA1146DBBE53}"/>
              </a:ext>
            </a:extLst>
          </p:cNvPr>
          <p:cNvSpPr/>
          <p:nvPr/>
        </p:nvSpPr>
        <p:spPr bwMode="auto">
          <a:xfrm>
            <a:off x="5973415" y="4274395"/>
            <a:ext cx="2834557" cy="788369"/>
          </a:xfrm>
          <a:prstGeom prst="wedgeRoundRectCallout">
            <a:avLst>
              <a:gd name="adj1" fmla="val -75517"/>
              <a:gd name="adj2" fmla="val -48360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And potential future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42848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 err="1">
                <a:solidFill>
                  <a:srgbClr val="000000"/>
                </a:solidFill>
                <a:latin typeface="Book Antiqua" pitchFamily="-96" charset="0"/>
              </a:rPr>
              <a:t>Eic</a:t>
            </a: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-smear – What it is and isn’t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638521" y="928578"/>
            <a:ext cx="8136489" cy="224599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Utility for unifying EIC MC output in ROOT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And for smearing said output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Book Antiqua"/>
                <a:cs typeface="Book Antiqua"/>
              </a:rPr>
              <a:t>NOT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 a replacement for </a:t>
            </a:r>
            <a:r>
              <a:rPr lang="en-US" sz="2600" dirty="0" err="1">
                <a:solidFill>
                  <a:srgbClr val="000000"/>
                </a:solidFill>
                <a:latin typeface="Book Antiqua"/>
                <a:cs typeface="Book Antiqua"/>
              </a:rPr>
              <a:t>Geant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!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But, if you are asking...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E677AAB-7B0F-E04C-B4B2-5649A0076C34}"/>
              </a:ext>
            </a:extLst>
          </p:cNvPr>
          <p:cNvSpPr/>
          <p:nvPr/>
        </p:nvSpPr>
        <p:spPr bwMode="auto">
          <a:xfrm>
            <a:off x="822295" y="2763784"/>
            <a:ext cx="3302666" cy="2019409"/>
          </a:xfrm>
          <a:prstGeom prst="wedgeRoundRectCallout">
            <a:avLst>
              <a:gd name="adj1" fmla="val -63983"/>
              <a:gd name="adj2" fmla="val 52691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“Given a (known) detector performance, how well can I measure some physics observable(s)?”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8A05383-A286-1E44-AB8B-EB6A30904A06}"/>
              </a:ext>
            </a:extLst>
          </p:cNvPr>
          <p:cNvSpPr/>
          <p:nvPr/>
        </p:nvSpPr>
        <p:spPr bwMode="auto">
          <a:xfrm>
            <a:off x="5112925" y="2763783"/>
            <a:ext cx="3392554" cy="2019409"/>
          </a:xfrm>
          <a:prstGeom prst="wedgeRoundRectCallout">
            <a:avLst>
              <a:gd name="adj1" fmla="val 61838"/>
              <a:gd name="adj2" fmla="val 45647"/>
              <a:gd name="adj3" fmla="val 16667"/>
            </a:avLst>
          </a:prstGeom>
          <a:solidFill>
            <a:srgbClr val="7030A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“If I need to measure X with to some precision, what detector performance do I need?”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20E992-C5AB-D44A-8F62-00DDA65922E0}"/>
              </a:ext>
            </a:extLst>
          </p:cNvPr>
          <p:cNvSpPr/>
          <p:nvPr/>
        </p:nvSpPr>
        <p:spPr>
          <a:xfrm>
            <a:off x="4321276" y="3512936"/>
            <a:ext cx="498855" cy="464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or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39F280-4CD4-884C-9A02-CD44887226F7}"/>
              </a:ext>
            </a:extLst>
          </p:cNvPr>
          <p:cNvSpPr/>
          <p:nvPr/>
        </p:nvSpPr>
        <p:spPr>
          <a:xfrm>
            <a:off x="2530528" y="4889344"/>
            <a:ext cx="4352474" cy="464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… then it is an excellent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Work 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528457" y="4040121"/>
            <a:ext cx="5791063" cy="118519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Standard Format: analyze different generators without change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Truth ⬌ Smeared: Friend Trees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915F68-C01C-DB4F-917B-4373D7F4F21F}"/>
              </a:ext>
            </a:extLst>
          </p:cNvPr>
          <p:cNvSpPr/>
          <p:nvPr/>
        </p:nvSpPr>
        <p:spPr bwMode="auto">
          <a:xfrm>
            <a:off x="435274" y="1232037"/>
            <a:ext cx="2052320" cy="904240"/>
          </a:xfrm>
          <a:prstGeom prst="roundRect">
            <a:avLst/>
          </a:prstGeom>
          <a:solidFill>
            <a:srgbClr val="A4D3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Install packages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5AE61F-D61C-AD48-B60D-81C57FECF813}"/>
              </a:ext>
            </a:extLst>
          </p:cNvPr>
          <p:cNvSpPr/>
          <p:nvPr/>
        </p:nvSpPr>
        <p:spPr bwMode="auto">
          <a:xfrm>
            <a:off x="2808275" y="1232037"/>
            <a:ext cx="2052320" cy="904240"/>
          </a:xfrm>
          <a:prstGeom prst="roundRect">
            <a:avLst/>
          </a:prstGeom>
          <a:solidFill>
            <a:srgbClr val="A4D3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Run MC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CC192FD-FCF6-AA4D-BE95-35883CB968F2}"/>
              </a:ext>
            </a:extLst>
          </p:cNvPr>
          <p:cNvSpPr/>
          <p:nvPr/>
        </p:nvSpPr>
        <p:spPr bwMode="auto">
          <a:xfrm>
            <a:off x="454515" y="2864080"/>
            <a:ext cx="2052320" cy="90424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Build ROOT tree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6C5AA7-0AF5-EC49-AEFD-D90F2D51243F}"/>
              </a:ext>
            </a:extLst>
          </p:cNvPr>
          <p:cNvSpPr/>
          <p:nvPr/>
        </p:nvSpPr>
        <p:spPr bwMode="auto">
          <a:xfrm>
            <a:off x="3292661" y="2858824"/>
            <a:ext cx="2052320" cy="90424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Build “Detector”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0DF4CD1-B545-FB4A-BAD9-7FF8108CB102}"/>
              </a:ext>
            </a:extLst>
          </p:cNvPr>
          <p:cNvSpPr/>
          <p:nvPr/>
        </p:nvSpPr>
        <p:spPr bwMode="auto">
          <a:xfrm>
            <a:off x="6130807" y="2864080"/>
            <a:ext cx="2052320" cy="90424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Perform Smearing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89E6F9-9F7B-3C45-8B70-8ECDA3F07FE8}"/>
              </a:ext>
            </a:extLst>
          </p:cNvPr>
          <p:cNvSpPr/>
          <p:nvPr/>
        </p:nvSpPr>
        <p:spPr bwMode="auto">
          <a:xfrm>
            <a:off x="6643645" y="4286928"/>
            <a:ext cx="2052320" cy="904240"/>
          </a:xfrm>
          <a:prstGeom prst="roundRect">
            <a:avLst/>
          </a:prstGeom>
          <a:solidFill>
            <a:srgbClr val="A4D3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Analyze Output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D03581-27F4-2D4C-9328-F8846EDC4018}"/>
              </a:ext>
            </a:extLst>
          </p:cNvPr>
          <p:cNvGrpSpPr/>
          <p:nvPr/>
        </p:nvGrpSpPr>
        <p:grpSpPr>
          <a:xfrm>
            <a:off x="5476164" y="758587"/>
            <a:ext cx="2969983" cy="1825885"/>
            <a:chOff x="5340897" y="775075"/>
            <a:chExt cx="2969983" cy="182588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FDEB58B-75E4-9E40-9C12-A123A0497451}"/>
                </a:ext>
              </a:extLst>
            </p:cNvPr>
            <p:cNvSpPr/>
            <p:nvPr/>
          </p:nvSpPr>
          <p:spPr bwMode="auto">
            <a:xfrm>
              <a:off x="5340897" y="775075"/>
              <a:ext cx="2969983" cy="1825885"/>
            </a:xfrm>
            <a:prstGeom prst="roundRect">
              <a:avLst/>
            </a:prstGeom>
            <a:solidFill>
              <a:srgbClr val="A4D3E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3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endParaRPr>
            </a:p>
          </p:txBody>
        </p: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F48CD39E-6384-164A-BE97-B9762B913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6337" y="903616"/>
              <a:ext cx="2680022" cy="1579438"/>
              <a:chOff x="124" y="61"/>
              <a:chExt cx="2401" cy="1415"/>
            </a:xfrm>
          </p:grpSpPr>
          <p:sp>
            <p:nvSpPr>
              <p:cNvPr id="21" name="AutoShape 11">
                <a:extLst>
                  <a:ext uri="{FF2B5EF4-FFF2-40B4-BE49-F238E27FC236}">
                    <a16:creationId xmlns:a16="http://schemas.microsoft.com/office/drawing/2014/main" id="{FD7FA52B-5484-D84E-9525-CDA027C25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806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8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Djangoh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22" name="AutoShape 12">
                <a:extLst>
                  <a:ext uri="{FF2B5EF4-FFF2-40B4-BE49-F238E27FC236}">
                    <a16:creationId xmlns:a16="http://schemas.microsoft.com/office/drawing/2014/main" id="{9BA5E0EF-4E61-5F47-A2F1-F8D02FD25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PEPSI</a:t>
                </a:r>
              </a:p>
            </p:txBody>
          </p:sp>
          <p:sp>
            <p:nvSpPr>
              <p:cNvPr id="23" name="AutoShape 13">
                <a:extLst>
                  <a:ext uri="{FF2B5EF4-FFF2-40B4-BE49-F238E27FC236}">
                    <a16:creationId xmlns:a16="http://schemas.microsoft.com/office/drawing/2014/main" id="{5137D5A1-259F-9E41-A2FB-A1164624A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1165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00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Rapgap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24" name="AutoShape 14">
                <a:extLst>
                  <a:ext uri="{FF2B5EF4-FFF2-40B4-BE49-F238E27FC236}">
                    <a16:creationId xmlns:a16="http://schemas.microsoft.com/office/drawing/2014/main" id="{C5C08C9B-872A-844D-A3C0-867303D6D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61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PYTHIA</a:t>
                </a:r>
              </a:p>
            </p:txBody>
          </p:sp>
          <p:sp>
            <p:nvSpPr>
              <p:cNvPr id="25" name="AutoShape 15">
                <a:extLst>
                  <a:ext uri="{FF2B5EF4-FFF2-40B4-BE49-F238E27FC236}">
                    <a16:creationId xmlns:a16="http://schemas.microsoft.com/office/drawing/2014/main" id="{66C0544D-4DA6-CB4C-A24B-CF6F8F175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808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Milou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26" name="AutoShape 16">
                <a:extLst>
                  <a:ext uri="{FF2B5EF4-FFF2-40B4-BE49-F238E27FC236}">
                    <a16:creationId xmlns:a16="http://schemas.microsoft.com/office/drawing/2014/main" id="{AA678781-C0EA-1841-9697-31AD4F65C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1167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80008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LEPTO</a:t>
                </a:r>
              </a:p>
            </p:txBody>
          </p:sp>
          <p:sp>
            <p:nvSpPr>
              <p:cNvPr id="27" name="AutoShape 17">
                <a:extLst>
                  <a:ext uri="{FF2B5EF4-FFF2-40B4-BE49-F238E27FC236}">
                    <a16:creationId xmlns:a16="http://schemas.microsoft.com/office/drawing/2014/main" id="{CB996CE5-3AF3-684A-8480-E016D3C42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62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DPMJet</a:t>
                </a:r>
                <a:endParaRPr lang="en-US" sz="2000" dirty="0">
                  <a:solidFill>
                    <a:srgbClr val="000000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28" name="AutoShape 18">
                <a:extLst>
                  <a:ext uri="{FF2B5EF4-FFF2-40B4-BE49-F238E27FC236}">
                    <a16:creationId xmlns:a16="http://schemas.microsoft.com/office/drawing/2014/main" id="{817FBD68-2C7B-9A4A-8803-CEC380B2B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CC66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gmc_trans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B26BE1-E1CB-514F-8DB4-FC76610EB465}"/>
              </a:ext>
            </a:extLst>
          </p:cNvPr>
          <p:cNvCxnSpPr>
            <a:stCxn id="5" idx="3"/>
            <a:endCxn id="12" idx="1"/>
          </p:cNvCxnSpPr>
          <p:nvPr/>
        </p:nvCxnSpPr>
        <p:spPr bwMode="auto">
          <a:xfrm>
            <a:off x="2487594" y="1684157"/>
            <a:ext cx="320681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C19E25-862F-3A46-9FE4-15E75FC6D24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 bwMode="auto">
          <a:xfrm flipV="1">
            <a:off x="2506835" y="3310944"/>
            <a:ext cx="785826" cy="525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B7F37F-26D8-7540-8D65-6E30174F323E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 bwMode="auto">
          <a:xfrm>
            <a:off x="5344981" y="3310944"/>
            <a:ext cx="785826" cy="525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B6ABAA3F-8926-0D4A-9BCF-DC86C49B0C48}"/>
              </a:ext>
            </a:extLst>
          </p:cNvPr>
          <p:cNvCxnSpPr>
            <a:stCxn id="12" idx="2"/>
            <a:endCxn id="14" idx="0"/>
          </p:cNvCxnSpPr>
          <p:nvPr/>
        </p:nvCxnSpPr>
        <p:spPr bwMode="auto">
          <a:xfrm rot="5400000">
            <a:off x="2293654" y="1323298"/>
            <a:ext cx="727803" cy="2353760"/>
          </a:xfrm>
          <a:prstGeom prst="curvedConnector3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1" name="AutoShape 20">
            <a:extLst>
              <a:ext uri="{FF2B5EF4-FFF2-40B4-BE49-F238E27FC236}">
                <a16:creationId xmlns:a16="http://schemas.microsoft.com/office/drawing/2014/main" id="{BFABE73C-134A-B249-95D7-39934AE83D35}"/>
              </a:ext>
            </a:extLst>
          </p:cNvPr>
          <p:cNvSpPr>
            <a:spLocks/>
          </p:cNvSpPr>
          <p:nvPr/>
        </p:nvSpPr>
        <p:spPr bwMode="auto">
          <a:xfrm rot="10800000">
            <a:off x="4991778" y="1108454"/>
            <a:ext cx="353203" cy="1206672"/>
          </a:xfrm>
          <a:prstGeom prst="rightArrow">
            <a:avLst>
              <a:gd name="adj1" fmla="val 50975"/>
              <a:gd name="adj2" fmla="val 58164"/>
            </a:avLst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  <a:sym typeface="Helvetica" pitchFamily="-65" charset="0"/>
            </a:endParaRPr>
          </a:p>
        </p:txBody>
      </p: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CAAC2F1E-2C85-D54F-9CC7-633F17DAB025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 bwMode="auto">
          <a:xfrm rot="16200000" flipH="1">
            <a:off x="7154082" y="3771205"/>
            <a:ext cx="518608" cy="512838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667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Installation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216848" y="3433208"/>
            <a:ext cx="4718282" cy="1682570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Prerequisites: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Book Antiqua"/>
                <a:cs typeface="Book Antiqua"/>
              </a:rPr>
              <a:t>cmake</a:t>
            </a: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 3.1+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ROOT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Book Antiqua"/>
                <a:cs typeface="Book Antiqua"/>
              </a:rPr>
              <a:t>c++</a:t>
            </a: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11 support if using ROOT6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0D446-6227-3F4D-A3D7-0828CA9EED41}"/>
              </a:ext>
            </a:extLst>
          </p:cNvPr>
          <p:cNvSpPr/>
          <p:nvPr/>
        </p:nvSpPr>
        <p:spPr>
          <a:xfrm>
            <a:off x="187702" y="1132435"/>
            <a:ext cx="5791063" cy="1895775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git clone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git@gitlab.com:eic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eic-smear.git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eic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-smear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 err="1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build ;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build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 err="1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cmake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../ -DCMAKE_INSTALL_PREFIX=&lt;path&gt;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make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-j 2 install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F9FB80A3-659D-1D4C-87C0-2ACE65C54402}"/>
              </a:ext>
            </a:extLst>
          </p:cNvPr>
          <p:cNvSpPr/>
          <p:nvPr/>
        </p:nvSpPr>
        <p:spPr bwMode="auto">
          <a:xfrm>
            <a:off x="5151119" y="3799840"/>
            <a:ext cx="3901855" cy="1491152"/>
          </a:xfrm>
          <a:prstGeom prst="wedgeRoundRectCallout">
            <a:avLst>
              <a:gd name="adj1" fmla="val -78069"/>
              <a:gd name="adj2" fmla="val -18934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Generator installation can be a bit trickier </a:t>
            </a:r>
            <a:b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</a:b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(LHAPDF, CERNLIB, …)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Available MCs at</a:t>
            </a:r>
          </a:p>
          <a:p>
            <a:pPr algn="ctr" defTabSz="457200"/>
            <a:r>
              <a:rPr lang="en-US" dirty="0">
                <a:solidFill>
                  <a:schemeClr val="accent1"/>
                </a:solidFill>
                <a:latin typeface="Gill Sans MT" panose="020B050202010402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wiki.bnl.gov/eic/index.php/Simulations</a:t>
            </a:r>
            <a:endParaRPr lang="en-US" dirty="0">
              <a:solidFill>
                <a:schemeClr val="accent1"/>
              </a:solidFill>
              <a:latin typeface="Gill Sans MT" panose="020B0502020104020203" pitchFamily="34" charset="77"/>
            </a:endParaRP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D59BF9E2-62A5-C849-83E4-BF0D26468CCB}"/>
              </a:ext>
            </a:extLst>
          </p:cNvPr>
          <p:cNvSpPr/>
          <p:nvPr/>
        </p:nvSpPr>
        <p:spPr bwMode="auto">
          <a:xfrm>
            <a:off x="6116321" y="860839"/>
            <a:ext cx="2912809" cy="1648682"/>
          </a:xfrm>
          <a:prstGeom prst="wedgeRoundRectCallout">
            <a:avLst>
              <a:gd name="adj1" fmla="val -66380"/>
              <a:gd name="adj2" fmla="val 38831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Can link to existing PYTHIA library:</a:t>
            </a:r>
          </a:p>
          <a:p>
            <a:pPr algn="ctr" defTabSz="457200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-DPYTHIA6_LIBDIR=…</a:t>
            </a:r>
          </a:p>
          <a:p>
            <a:pPr algn="ctr" defTabSz="457200"/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 defTabSz="457200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Generally not recommended</a:t>
            </a: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E23C5721-94BF-2840-826F-4903FA56E3E7}"/>
              </a:ext>
            </a:extLst>
          </p:cNvPr>
          <p:cNvSpPr/>
          <p:nvPr/>
        </p:nvSpPr>
        <p:spPr bwMode="auto">
          <a:xfrm>
            <a:off x="6116321" y="2806993"/>
            <a:ext cx="2397759" cy="788369"/>
          </a:xfrm>
          <a:prstGeom prst="wedgeRoundRectCallout">
            <a:avLst>
              <a:gd name="adj1" fmla="val -68478"/>
              <a:gd name="adj2" fmla="val -56092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auto_ptr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 warnings need fixing</a:t>
            </a:r>
          </a:p>
        </p:txBody>
      </p:sp>
    </p:spTree>
    <p:extLst>
      <p:ext uri="{BB962C8B-B14F-4D97-AF65-F5344CB8AC3E}">
        <p14:creationId xmlns:p14="http://schemas.microsoft.com/office/powerpoint/2010/main" val="3819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2D54E4-B16B-124A-96D7-F2A600EC484C}"/>
              </a:ext>
            </a:extLst>
          </p:cNvPr>
          <p:cNvSpPr/>
          <p:nvPr/>
        </p:nvSpPr>
        <p:spPr>
          <a:xfrm>
            <a:off x="158518" y="2679087"/>
            <a:ext cx="5846041" cy="865237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root -l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[0] </a:t>
            </a:r>
            <a:r>
              <a:rPr lang="en-US" b="1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gSystem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-&gt;Load("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libeicsmear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[1]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BuildTree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pythia.txt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",".", -1)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Generation and Transformation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58518" y="941320"/>
            <a:ext cx="5073882" cy="1739766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Generated 1M PYTHIA6  events,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MinBias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, Q</a:t>
            </a:r>
            <a:r>
              <a:rPr lang="en-US" sz="2000" baseline="30000" dirty="0">
                <a:solidFill>
                  <a:srgbClr val="000000"/>
                </a:solidFill>
                <a:latin typeface="Book Antiqua"/>
                <a:cs typeface="Book Antiqua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 = 10 – 100 GeV</a:t>
            </a:r>
            <a:r>
              <a:rPr lang="en-US" sz="2000" baseline="30000" dirty="0">
                <a:solidFill>
                  <a:srgbClr val="000000"/>
                </a:solidFill>
                <a:latin typeface="Book Antiqua"/>
                <a:cs typeface="Book Antiqua"/>
              </a:rPr>
              <a:t>2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~ 1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hr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 to generate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Transformed with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BuildTree</a:t>
            </a:r>
            <a:endParaRPr lang="en-US" sz="2000" baseline="30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~ 17 min to transform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898EA34-3677-884E-B3B6-0B14288336ED}"/>
              </a:ext>
            </a:extLst>
          </p:cNvPr>
          <p:cNvSpPr/>
          <p:nvPr/>
        </p:nvSpPr>
        <p:spPr bwMode="auto">
          <a:xfrm>
            <a:off x="5082306" y="941320"/>
            <a:ext cx="3946824" cy="990856"/>
          </a:xfrm>
          <a:prstGeom prst="wedgeRoundRectCallout">
            <a:avLst>
              <a:gd name="adj1" fmla="val -68519"/>
              <a:gd name="adj2" fmla="val -30213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From</a:t>
            </a:r>
          </a:p>
          <a:p>
            <a:pPr algn="ctr" defTabSz="457200"/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wiki.bnl.gov/eic/index.php/PYTHIA</a:t>
            </a:r>
            <a:endParaRPr lang="en-US" sz="2000" dirty="0">
              <a:solidFill>
                <a:schemeClr val="accent1"/>
              </a:solidFill>
              <a:latin typeface="Gill Sans MT" panose="020B0502020104020203" pitchFamily="34" charset="77"/>
            </a:endParaRPr>
          </a:p>
          <a:p>
            <a:pPr algn="ctr" defTabSz="457200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soon on public repo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AEB60CF-C6D6-4948-A2C0-DAF059F9D0EB}"/>
              </a:ext>
            </a:extLst>
          </p:cNvPr>
          <p:cNvSpPr/>
          <p:nvPr/>
        </p:nvSpPr>
        <p:spPr bwMode="auto">
          <a:xfrm>
            <a:off x="308613" y="3757215"/>
            <a:ext cx="1978896" cy="392276"/>
          </a:xfrm>
          <a:prstGeom prst="wedgeRoundRectCallout">
            <a:avLst>
              <a:gd name="adj1" fmla="val -10999"/>
              <a:gd name="adj2" fmla="val 81785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Or compile: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62756-4574-9A49-9282-403A304E5FD2}"/>
              </a:ext>
            </a:extLst>
          </p:cNvPr>
          <p:cNvSpPr/>
          <p:nvPr/>
        </p:nvSpPr>
        <p:spPr>
          <a:xfrm>
            <a:off x="158518" y="4291235"/>
            <a:ext cx="4923788" cy="865237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g++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`root-config --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cflags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` \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`root-config --libs` \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-I&lt;…&gt;/include -L&lt;…&gt;/lib -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leicsmear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21DD20-8250-4642-8EFB-96B425AEF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916" y="3824494"/>
            <a:ext cx="3581591" cy="13762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9810A59-45E9-C546-8B70-5F47FB68B008}"/>
              </a:ext>
            </a:extLst>
          </p:cNvPr>
          <p:cNvSpPr/>
          <p:nvPr/>
        </p:nvSpPr>
        <p:spPr bwMode="auto">
          <a:xfrm>
            <a:off x="6082832" y="2120849"/>
            <a:ext cx="2902650" cy="990856"/>
          </a:xfrm>
          <a:prstGeom prst="wedgeRoundRectCallout">
            <a:avLst>
              <a:gd name="adj1" fmla="val -130847"/>
              <a:gd name="adj2" fmla="val -88944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Large files (9GB). Consider including gz,bz2 streams</a:t>
            </a:r>
          </a:p>
        </p:txBody>
      </p:sp>
    </p:spTree>
    <p:extLst>
      <p:ext uri="{BB962C8B-B14F-4D97-AF65-F5344CB8AC3E}">
        <p14:creationId xmlns:p14="http://schemas.microsoft.com/office/powerpoint/2010/main" val="6471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Common ASCII Format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712BB2-6CFF-C043-ABBF-5B0C03824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8" y="777018"/>
            <a:ext cx="7232663" cy="40426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3EBDC0-F907-1446-9BB2-87C76D8A6BC7}"/>
              </a:ext>
            </a:extLst>
          </p:cNvPr>
          <p:cNvSpPr/>
          <p:nvPr/>
        </p:nvSpPr>
        <p:spPr>
          <a:xfrm>
            <a:off x="5528349" y="5006441"/>
            <a:ext cx="3408625" cy="3499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457200"/>
            <a:r>
              <a:rPr lang="en-US" dirty="0">
                <a:solidFill>
                  <a:schemeClr val="accent2"/>
                </a:solidFill>
                <a:latin typeface="Gill Sans MT" panose="020B050202010402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wiki.bnl.gov/eic/index.php/PYTHIA</a:t>
            </a:r>
            <a:endParaRPr lang="en-US" dirty="0">
              <a:solidFill>
                <a:schemeClr val="accent2"/>
              </a:solidFill>
              <a:latin typeface="Gill Sans MT" panose="020B0502020104020203" pitchFamily="34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A63ED6-47EA-9142-BAE7-23F033D98BEF}"/>
              </a:ext>
            </a:extLst>
          </p:cNvPr>
          <p:cNvSpPr/>
          <p:nvPr/>
        </p:nvSpPr>
        <p:spPr>
          <a:xfrm>
            <a:off x="436880" y="4871201"/>
            <a:ext cx="4572000" cy="4358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Based on PYTHIA6</a:t>
            </a:r>
            <a:endParaRPr lang="en-US" sz="2400" baseline="30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55620060-1F48-C64F-82DE-E434120DF827}"/>
              </a:ext>
            </a:extLst>
          </p:cNvPr>
          <p:cNvSpPr/>
          <p:nvPr/>
        </p:nvSpPr>
        <p:spPr bwMode="auto">
          <a:xfrm>
            <a:off x="7040415" y="1236785"/>
            <a:ext cx="1893802" cy="680669"/>
          </a:xfrm>
          <a:prstGeom prst="wedgeRoundRectCallout">
            <a:avLst>
              <a:gd name="adj1" fmla="val -55202"/>
              <a:gd name="adj2" fmla="val -156918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HepMC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? 2? 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3?</a:t>
            </a:r>
          </a:p>
        </p:txBody>
      </p:sp>
    </p:spTree>
    <p:extLst>
      <p:ext uri="{BB962C8B-B14F-4D97-AF65-F5344CB8AC3E}">
        <p14:creationId xmlns:p14="http://schemas.microsoft.com/office/powerpoint/2010/main" val="263222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Smearing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0B0ADC84-27DE-DB42-97EF-937780B07B28}"/>
              </a:ext>
            </a:extLst>
          </p:cNvPr>
          <p:cNvSpPr>
            <a:spLocks/>
          </p:cNvSpPr>
          <p:nvPr/>
        </p:nvSpPr>
        <p:spPr bwMode="auto">
          <a:xfrm>
            <a:off x="196453" y="875109"/>
            <a:ext cx="3847227" cy="1198970"/>
          </a:xfrm>
          <a:prstGeom prst="roundRect">
            <a:avLst>
              <a:gd name="adj" fmla="val 8333"/>
            </a:avLst>
          </a:prstGeom>
          <a:solidFill>
            <a:srgbClr val="0000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“</a:t>
            </a:r>
            <a:r>
              <a:rPr lang="en-US" sz="2400" b="1" dirty="0" err="1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Smearer</a:t>
            </a:r>
            <a:r>
              <a:rPr lang="en-US" sz="2400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” defines some element of performance</a:t>
            </a:r>
          </a:p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+ acceptance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1A54540C-99CA-2C40-8239-1C78A54B462B}"/>
              </a:ext>
            </a:extLst>
          </p:cNvPr>
          <p:cNvGrpSpPr>
            <a:grpSpLocks/>
          </p:cNvGrpSpPr>
          <p:nvPr/>
        </p:nvGrpSpPr>
        <p:grpSpPr bwMode="auto">
          <a:xfrm>
            <a:off x="3185700" y="2675843"/>
            <a:ext cx="2223492" cy="2583173"/>
            <a:chOff x="0" y="237"/>
            <a:chExt cx="2509" cy="2811"/>
          </a:xfrm>
        </p:grpSpPr>
        <p:sp>
          <p:nvSpPr>
            <p:cNvPr id="9" name="Line 3">
              <a:extLst>
                <a:ext uri="{FF2B5EF4-FFF2-40B4-BE49-F238E27FC236}">
                  <a16:creationId xmlns:a16="http://schemas.microsoft.com/office/drawing/2014/main" id="{D4D29991-075A-7A4A-A6F3-B8062EA3F9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378" y="565"/>
              <a:ext cx="1131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defTabSz="64192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sym typeface="Helvetica" pitchFamily="-65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008375-6C08-F14D-9CBA-0154A6AC3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37"/>
              <a:ext cx="2299" cy="2811"/>
              <a:chOff x="0" y="0"/>
              <a:chExt cx="2299" cy="2811"/>
            </a:xfrm>
          </p:grpSpPr>
          <p:sp>
            <p:nvSpPr>
              <p:cNvPr id="11" name="AutoShape 4">
                <a:extLst>
                  <a:ext uri="{FF2B5EF4-FFF2-40B4-BE49-F238E27FC236}">
                    <a16:creationId xmlns:a16="http://schemas.microsoft.com/office/drawing/2014/main" id="{0FE93686-6ABD-5F4B-8502-B54837039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075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20000"/>
                </a:srgbClr>
              </a:solidFill>
              <a:ln w="25400" cap="flat">
                <a:solidFill>
                  <a:schemeClr val="tx1">
                    <a:alpha val="2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12" name="AutoShape 5">
                <a:extLst>
                  <a:ext uri="{FF2B5EF4-FFF2-40B4-BE49-F238E27FC236}">
                    <a16:creationId xmlns:a16="http://schemas.microsoft.com/office/drawing/2014/main" id="{91C06B3C-EF43-D846-B52F-7CDDAD7ED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" y="1573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39999"/>
                </a:srgbClr>
              </a:solidFill>
              <a:ln w="25400" cap="flat">
                <a:solidFill>
                  <a:schemeClr val="tx1">
                    <a:alpha val="39999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13" name="AutoShape 6">
                <a:extLst>
                  <a:ext uri="{FF2B5EF4-FFF2-40B4-BE49-F238E27FC236}">
                    <a16:creationId xmlns:a16="http://schemas.microsoft.com/office/drawing/2014/main" id="{5CBDB65B-57B3-EB4B-B83B-BFE69A2D3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063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59999"/>
                </a:srgbClr>
              </a:solidFill>
              <a:ln w="25400" cap="flat">
                <a:solidFill>
                  <a:schemeClr val="tx1">
                    <a:alpha val="59999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14" name="AutoShape 7">
                <a:extLst>
                  <a:ext uri="{FF2B5EF4-FFF2-40B4-BE49-F238E27FC236}">
                    <a16:creationId xmlns:a16="http://schemas.microsoft.com/office/drawing/2014/main" id="{4B2BACB3-D301-E841-8303-B09F75DC9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" y="535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79999"/>
                </a:srgbClr>
              </a:solidFill>
              <a:ln w="25400" cap="flat">
                <a:solidFill>
                  <a:schemeClr val="tx1">
                    <a:alpha val="79999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17" name="AutoShape 8">
                <a:extLst>
                  <a:ext uri="{FF2B5EF4-FFF2-40B4-BE49-F238E27FC236}">
                    <a16:creationId xmlns:a16="http://schemas.microsoft.com/office/drawing/2014/main" id="{CE20E404-EFF8-CD44-82A4-692C3B474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</p:grpSp>
      </p:grpSp>
      <p:sp>
        <p:nvSpPr>
          <p:cNvPr id="18" name="AutoShape 11">
            <a:extLst>
              <a:ext uri="{FF2B5EF4-FFF2-40B4-BE49-F238E27FC236}">
                <a16:creationId xmlns:a16="http://schemas.microsoft.com/office/drawing/2014/main" id="{DDD29CEF-EA59-A147-B35B-20B49D0E5F2A}"/>
              </a:ext>
            </a:extLst>
          </p:cNvPr>
          <p:cNvSpPr>
            <a:spLocks/>
          </p:cNvSpPr>
          <p:nvPr/>
        </p:nvSpPr>
        <p:spPr bwMode="auto">
          <a:xfrm>
            <a:off x="5384094" y="2698797"/>
            <a:ext cx="1823969" cy="580429"/>
          </a:xfrm>
          <a:prstGeom prst="roundRect">
            <a:avLst>
              <a:gd name="adj" fmla="val 16301"/>
            </a:avLst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“Detector”</a:t>
            </a: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1B81EB10-E267-7449-9C2A-B0A2B26AF8B9}"/>
              </a:ext>
            </a:extLst>
          </p:cNvPr>
          <p:cNvSpPr>
            <a:spLocks/>
          </p:cNvSpPr>
          <p:nvPr/>
        </p:nvSpPr>
        <p:spPr bwMode="auto">
          <a:xfrm>
            <a:off x="179593" y="2665454"/>
            <a:ext cx="2564175" cy="2675061"/>
          </a:xfrm>
          <a:custGeom>
            <a:avLst/>
            <a:gdLst>
              <a:gd name="T0" fmla="*/ 10800 w 21600"/>
              <a:gd name="T1" fmla="+- 0 10800 3672"/>
              <a:gd name="T2" fmla="*/ 10800 h 17928"/>
            </a:gdLst>
            <a:ahLst/>
            <a:cxnLst>
              <a:cxn ang="0">
                <a:pos x="T0" y="T2"/>
              </a:cxn>
            </a:cxnLst>
            <a:rect l="0" t="0" r="r" b="b"/>
            <a:pathLst>
              <a:path w="21600" h="17928">
                <a:moveTo>
                  <a:pt x="11442" y="-3672"/>
                </a:moveTo>
                <a:lnTo>
                  <a:pt x="10372" y="0"/>
                </a:lnTo>
                <a:lnTo>
                  <a:pt x="2139" y="0"/>
                </a:lnTo>
                <a:cubicBezTo>
                  <a:pt x="957" y="0"/>
                  <a:pt x="0" y="504"/>
                  <a:pt x="0" y="1124"/>
                </a:cubicBezTo>
                <a:lnTo>
                  <a:pt x="0" y="16804"/>
                </a:lnTo>
                <a:cubicBezTo>
                  <a:pt x="0" y="17425"/>
                  <a:pt x="957" y="17928"/>
                  <a:pt x="2139" y="17928"/>
                </a:cubicBezTo>
                <a:lnTo>
                  <a:pt x="19461" y="17928"/>
                </a:lnTo>
                <a:cubicBezTo>
                  <a:pt x="20643" y="17928"/>
                  <a:pt x="21600" y="17425"/>
                  <a:pt x="21600" y="16804"/>
                </a:cubicBezTo>
                <a:lnTo>
                  <a:pt x="21600" y="1124"/>
                </a:lnTo>
                <a:cubicBezTo>
                  <a:pt x="21600" y="504"/>
                  <a:pt x="20643" y="0"/>
                  <a:pt x="19461" y="0"/>
                </a:cubicBezTo>
                <a:lnTo>
                  <a:pt x="12511" y="0"/>
                </a:lnTo>
                <a:lnTo>
                  <a:pt x="11442" y="-3672"/>
                </a:lnTo>
                <a:close/>
                <a:moveTo>
                  <a:pt x="11442" y="-3672"/>
                </a:moveTo>
              </a:path>
            </a:pathLst>
          </a:custGeom>
          <a:noFill/>
          <a:ln w="25400" cap="flat">
            <a:solidFill>
              <a:srgbClr val="4C4C4C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NOT</a:t>
            </a:r>
            <a:r>
              <a:rPr lang="en-US" sz="2000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 a “physical detector”</a:t>
            </a:r>
          </a:p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33333"/>
              </a:solidFill>
              <a:ea typeface="Helvetica" pitchFamily="-65" charset="0"/>
              <a:cs typeface="Helvetica" pitchFamily="-65" charset="0"/>
              <a:sym typeface="Helvetica" pitchFamily="-65" charset="0"/>
            </a:endParaRPr>
          </a:p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Represents the </a:t>
            </a:r>
            <a:r>
              <a:rPr lang="en-US" sz="2000" b="1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overall performance</a:t>
            </a:r>
            <a:r>
              <a:rPr lang="en-US" sz="2000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 in measuring a quantity.</a:t>
            </a:r>
          </a:p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33333"/>
              </a:solidFill>
              <a:ea typeface="Helvetica" pitchFamily="-65" charset="0"/>
              <a:cs typeface="Helvetica" pitchFamily="-65" charset="0"/>
              <a:sym typeface="Helvetica" pitchFamily="-65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1F78D4-CF67-C44F-B416-7992A7F1939A}"/>
              </a:ext>
            </a:extLst>
          </p:cNvPr>
          <p:cNvSpPr txBox="1"/>
          <p:nvPr/>
        </p:nvSpPr>
        <p:spPr>
          <a:xfrm>
            <a:off x="4364798" y="827243"/>
            <a:ext cx="4530804" cy="784376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Book Antiqua"/>
                <a:cs typeface="Book Antiqua"/>
              </a:rPr>
              <a:t>Standard Smearers are provided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Book Antiqua"/>
                <a:cs typeface="Book Antiqua"/>
              </a:rPr>
              <a:t>Define your own via inheritance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14B195-B834-8B4D-BD96-64419BF722D0}"/>
              </a:ext>
            </a:extLst>
          </p:cNvPr>
          <p:cNvSpPr txBox="1"/>
          <p:nvPr/>
        </p:nvSpPr>
        <p:spPr>
          <a:xfrm>
            <a:off x="5492843" y="3505656"/>
            <a:ext cx="3402759" cy="166282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Smearers applied to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each final particle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Optionally, recalculate 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derived values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 e. g. x, Q</a:t>
            </a:r>
            <a:r>
              <a:rPr lang="en-US" sz="2000" baseline="30000" dirty="0">
                <a:solidFill>
                  <a:srgbClr val="000000"/>
                </a:solidFill>
                <a:latin typeface="Book Antiqua"/>
                <a:cs typeface="Book Antiqua"/>
              </a:rPr>
              <a:t>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846CC-4FD4-5740-8EDF-00504A41D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07" y="1623420"/>
            <a:ext cx="4745423" cy="9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2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In Practice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F259C9-CDBA-E948-A606-9B483CC74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502"/>
          <a:stretch/>
        </p:blipFill>
        <p:spPr>
          <a:xfrm>
            <a:off x="4764308" y="3276792"/>
            <a:ext cx="3930066" cy="1409111"/>
          </a:xfrm>
          <a:prstGeom prst="rect">
            <a:avLst/>
          </a:prstGeom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E6C80F-1834-1742-9D22-A99BF89B0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2281"/>
            <a:ext cx="7637780" cy="2065428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9F29A70A-AC2A-D84A-B508-D4D2767DDF96}"/>
              </a:ext>
            </a:extLst>
          </p:cNvPr>
          <p:cNvSpPr/>
          <p:nvPr/>
        </p:nvSpPr>
        <p:spPr bwMode="auto">
          <a:xfrm>
            <a:off x="6748299" y="752660"/>
            <a:ext cx="2305685" cy="547575"/>
          </a:xfrm>
          <a:prstGeom prst="wedgeRoundRectCallout">
            <a:avLst>
              <a:gd name="adj1" fmla="val -216717"/>
              <a:gd name="adj2" fmla="val -13654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Gill Sans MT" panose="020B0502020104020203" pitchFamily="34" charset="77"/>
              </a:rPr>
              <a:t>Function returning a Smear::Detector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C8C639D-9157-9840-9090-100F6AA6F963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6729341" y="2661921"/>
            <a:ext cx="1829576" cy="1592855"/>
          </a:xfrm>
          <a:prstGeom prst="curvedConnector3">
            <a:avLst>
              <a:gd name="adj1" fmla="val -19415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9E816856-94F8-D844-8DF9-FCCEBDD81F6F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6729341" y="2904106"/>
            <a:ext cx="1712258" cy="1640389"/>
          </a:xfrm>
          <a:prstGeom prst="curvedConnector3">
            <a:avLst>
              <a:gd name="adj1" fmla="val -17644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92773E21-1BE8-714E-BBEE-F5ADADA436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61421" y="2451591"/>
            <a:ext cx="1754966" cy="1539860"/>
          </a:xfrm>
          <a:prstGeom prst="curvedConnector3">
            <a:avLst>
              <a:gd name="adj1" fmla="val -19394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78" name="Date Placeholder 1">
            <a:extLst>
              <a:ext uri="{FF2B5EF4-FFF2-40B4-BE49-F238E27FC236}">
                <a16:creationId xmlns:a16="http://schemas.microsoft.com/office/drawing/2014/main" id="{9154D449-B652-B34B-AB99-E057C2794C2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58518" y="5451833"/>
            <a:ext cx="2128991" cy="392276"/>
          </a:xfrm>
        </p:spPr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 dirty="0"/>
          </a:p>
        </p:txBody>
      </p:sp>
      <p:sp>
        <p:nvSpPr>
          <p:cNvPr id="79" name="Footer Placeholder 2">
            <a:extLst>
              <a:ext uri="{FF2B5EF4-FFF2-40B4-BE49-F238E27FC236}">
                <a16:creationId xmlns:a16="http://schemas.microsoft.com/office/drawing/2014/main" id="{7BE8CE56-5BD9-BA45-AD64-D01FDB02904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908746" y="5466207"/>
            <a:ext cx="5323917" cy="392277"/>
          </a:xfrm>
        </p:spPr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80" name="Slide Number Placeholder 3">
            <a:extLst>
              <a:ext uri="{FF2B5EF4-FFF2-40B4-BE49-F238E27FC236}">
                <a16:creationId xmlns:a16="http://schemas.microsoft.com/office/drawing/2014/main" id="{1369DE9F-9EE3-F04E-A310-DABC74CC4C0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22821" y="5495470"/>
            <a:ext cx="2128991" cy="392276"/>
          </a:xfrm>
        </p:spPr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562BB89-AA7C-FB4D-8A90-E711BFCDD44B}"/>
              </a:ext>
            </a:extLst>
          </p:cNvPr>
          <p:cNvSpPr txBox="1"/>
          <p:nvPr/>
        </p:nvSpPr>
        <p:spPr>
          <a:xfrm>
            <a:off x="6905922" y="5112160"/>
            <a:ext cx="2658861" cy="335407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… same for </a:t>
            </a:r>
            <a:r>
              <a:rPr lang="en-US" dirty="0" err="1">
                <a:solidFill>
                  <a:srgbClr val="000000"/>
                </a:solidFill>
                <a:latin typeface="Book Antiqua"/>
                <a:cs typeface="Book Antiqua"/>
              </a:rPr>
              <a:t>HCal</a:t>
            </a:r>
            <a:endParaRPr lang="en-US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1F78D4-CF67-C44F-B416-7992A7F1939A}"/>
              </a:ext>
            </a:extLst>
          </p:cNvPr>
          <p:cNvSpPr txBox="1"/>
          <p:nvPr/>
        </p:nvSpPr>
        <p:spPr>
          <a:xfrm>
            <a:off x="6748300" y="70559"/>
            <a:ext cx="2305685" cy="478523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400" dirty="0" err="1">
                <a:solidFill>
                  <a:srgbClr val="000000"/>
                </a:solidFill>
                <a:latin typeface="Book Antiqua"/>
                <a:cs typeface="Book Antiqua"/>
              </a:rPr>
              <a:t>BeAST</a:t>
            </a:r>
            <a: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Book Antiqua"/>
                <a:cs typeface="Book Antiqua"/>
              </a:rPr>
              <a:t>Calo</a:t>
            </a:r>
            <a: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  <a:t> parameters</a:t>
            </a:r>
            <a:b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  <a:t>from </a:t>
            </a:r>
            <a:r>
              <a:rPr lang="en-US" sz="1400" dirty="0" err="1">
                <a:solidFill>
                  <a:srgbClr val="000000"/>
                </a:solidFill>
                <a:latin typeface="Book Antiqua"/>
                <a:cs typeface="Book Antiqua"/>
              </a:rPr>
              <a:t>eRHIC</a:t>
            </a:r>
            <a: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  <a:t>  design study 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05F8733-E2DC-5E45-9070-2456E38A2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" y="4488585"/>
            <a:ext cx="4824730" cy="766454"/>
          </a:xfrm>
          <a:prstGeom prst="rect">
            <a:avLst/>
          </a:prstGeom>
        </p:spPr>
      </p:pic>
      <p:sp>
        <p:nvSpPr>
          <p:cNvPr id="86" name="Rounded Rectangular Callout 85">
            <a:extLst>
              <a:ext uri="{FF2B5EF4-FFF2-40B4-BE49-F238E27FC236}">
                <a16:creationId xmlns:a16="http://schemas.microsoft.com/office/drawing/2014/main" id="{886CF8A7-12B8-AF4C-B0E1-14ECA6C8D92B}"/>
              </a:ext>
            </a:extLst>
          </p:cNvPr>
          <p:cNvSpPr/>
          <p:nvPr/>
        </p:nvSpPr>
        <p:spPr bwMode="auto">
          <a:xfrm>
            <a:off x="1412240" y="3385642"/>
            <a:ext cx="2767454" cy="695010"/>
          </a:xfrm>
          <a:prstGeom prst="wedgeRoundRectCallout">
            <a:avLst>
              <a:gd name="adj1" fmla="val -44204"/>
              <a:gd name="adj2" fmla="val 104358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Acceptance (in </a:t>
            </a:r>
            <a:r>
              <a:rPr lang="en-US" sz="1600" dirty="0">
                <a:latin typeface="Symbol" pitchFamily="2" charset="2"/>
              </a:rPr>
              <a:t>q</a:t>
            </a:r>
            <a:r>
              <a:rPr lang="en-US" sz="1600" dirty="0">
                <a:latin typeface="Gill Sans MT" panose="020B0502020104020203" pitchFamily="34" charset="77"/>
              </a:rPr>
              <a:t>)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Genre selects set of PIDs </a:t>
            </a:r>
          </a:p>
          <a:p>
            <a:pPr algn="ctr" defTabSz="457200"/>
            <a:r>
              <a:rPr lang="en-US" sz="1600" dirty="0">
                <a:latin typeface="Gill Sans MT" panose="020B0502020104020203" pitchFamily="34" charset="77"/>
                <a:sym typeface="Wingdings" pitchFamily="2" charset="2"/>
              </a:rPr>
              <a:t> can be customized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cxnSp>
        <p:nvCxnSpPr>
          <p:cNvPr id="87" name="Curved Connector 86">
            <a:extLst>
              <a:ext uri="{FF2B5EF4-FFF2-40B4-BE49-F238E27FC236}">
                <a16:creationId xmlns:a16="http://schemas.microsoft.com/office/drawing/2014/main" id="{93BB0C85-FF93-1547-A716-FC80ADC283D2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4836160" y="3899368"/>
            <a:ext cx="1634364" cy="1085617"/>
          </a:xfrm>
          <a:prstGeom prst="curvedConnector3">
            <a:avLst>
              <a:gd name="adj1" fmla="val 7106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4" name="Curved Connector 103">
            <a:extLst>
              <a:ext uri="{FF2B5EF4-FFF2-40B4-BE49-F238E27FC236}">
                <a16:creationId xmlns:a16="http://schemas.microsoft.com/office/drawing/2014/main" id="{95329BE1-5D55-1F43-96E4-ECFAA09FA03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71680" y="2244051"/>
            <a:ext cx="1754966" cy="1539860"/>
          </a:xfrm>
          <a:prstGeom prst="curvedConnector3">
            <a:avLst>
              <a:gd name="adj1" fmla="val -19394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427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Example Continued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200C320-645F-0B41-9377-82E711B562D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58518" y="5451833"/>
            <a:ext cx="2128991" cy="392276"/>
          </a:xfrm>
        </p:spPr>
        <p:txBody>
          <a:bodyPr/>
          <a:lstStyle/>
          <a:p>
            <a:pPr>
              <a:defRPr/>
            </a:pPr>
            <a:r>
              <a:rPr lang="en-US"/>
              <a:t>May 21</a:t>
            </a:r>
            <a:endParaRPr lang="de-DE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DB76B03B-D076-FC49-9BA2-538AAB2955C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908746" y="5466207"/>
            <a:ext cx="5323917" cy="392277"/>
          </a:xfrm>
        </p:spPr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B9F0A3A-B25D-7E46-8BD2-C1351D7893A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22821" y="5495470"/>
            <a:ext cx="2128991" cy="392276"/>
          </a:xfrm>
        </p:spPr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7506E0-FBB0-3342-93E3-A0AA63351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" y="837657"/>
            <a:ext cx="6690360" cy="2190553"/>
          </a:xfrm>
          <a:prstGeom prst="rect">
            <a:avLst/>
          </a:prstGeom>
        </p:spPr>
      </p:pic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D7DD6F6B-86E9-5240-BF61-908BC21AFEEB}"/>
              </a:ext>
            </a:extLst>
          </p:cNvPr>
          <p:cNvSpPr/>
          <p:nvPr/>
        </p:nvSpPr>
        <p:spPr bwMode="auto">
          <a:xfrm>
            <a:off x="6453357" y="2208866"/>
            <a:ext cx="2644923" cy="680669"/>
          </a:xfrm>
          <a:prstGeom prst="wedgeRoundRectCallout">
            <a:avLst>
              <a:gd name="adj1" fmla="val -90792"/>
              <a:gd name="adj2" fmla="val -41984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Tracking follows similar </a:t>
            </a:r>
            <a:r>
              <a:rPr lang="en-US" sz="2000" dirty="0" err="1">
                <a:latin typeface="Gill Sans MT" panose="020B0502020104020203" pitchFamily="34" charset="77"/>
              </a:rPr>
              <a:t>TFormula's</a:t>
            </a:r>
            <a:r>
              <a:rPr lang="en-US" sz="2000" dirty="0">
                <a:latin typeface="Gill Sans MT" panose="020B0502020104020203" pitchFamily="34" charset="77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8E0DD8-8F47-CC4B-8CA0-2B0A7B712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012" y="3133439"/>
            <a:ext cx="5936118" cy="1949173"/>
          </a:xfrm>
          <a:prstGeom prst="rect">
            <a:avLst/>
          </a:prstGeom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9753B692-E58A-8C45-9B6D-F22BFD534081}"/>
              </a:ext>
            </a:extLst>
          </p:cNvPr>
          <p:cNvSpPr/>
          <p:nvPr/>
        </p:nvSpPr>
        <p:spPr bwMode="auto">
          <a:xfrm>
            <a:off x="255499" y="3411805"/>
            <a:ext cx="2128991" cy="544517"/>
          </a:xfrm>
          <a:prstGeom prst="wedgeRoundRectCallout">
            <a:avLst>
              <a:gd name="adj1" fmla="val 101528"/>
              <a:gd name="adj2" fmla="val -32655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Assemble devices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944384AA-523C-2649-96EA-C61A9F462E8C}"/>
              </a:ext>
            </a:extLst>
          </p:cNvPr>
          <p:cNvSpPr/>
          <p:nvPr/>
        </p:nvSpPr>
        <p:spPr bwMode="auto">
          <a:xfrm>
            <a:off x="284645" y="4332826"/>
            <a:ext cx="2099845" cy="645574"/>
          </a:xfrm>
          <a:prstGeom prst="wedgeRoundRectCallout">
            <a:avLst>
              <a:gd name="adj1" fmla="val 101528"/>
              <a:gd name="adj2" fmla="val -32655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Kinematics options</a:t>
            </a:r>
          </a:p>
        </p:txBody>
      </p:sp>
    </p:spTree>
    <p:extLst>
      <p:ext uri="{BB962C8B-B14F-4D97-AF65-F5344CB8AC3E}">
        <p14:creationId xmlns:p14="http://schemas.microsoft.com/office/powerpoint/2010/main" val="18598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432FF"/>
      </a:hlink>
      <a:folHlink>
        <a:srgbClr val="932092"/>
      </a:folHlink>
    </a:clrScheme>
    <a:fontScheme name="Office Them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3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3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192641</TotalTime>
  <Words>837</Words>
  <Application>Microsoft Macintosh PowerPoint</Application>
  <PresentationFormat>On-screen Show (16:10)</PresentationFormat>
  <Paragraphs>207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Consolas</vt:lpstr>
      <vt:lpstr>Gill Sans</vt:lpstr>
      <vt:lpstr>Gill Sans MT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Overview</dc:title>
  <dc:subject/>
  <dc:creator/>
  <cp:keywords/>
  <dc:description/>
  <cp:lastModifiedBy>Kauder, Kolja</cp:lastModifiedBy>
  <cp:revision>3087</cp:revision>
  <cp:lastPrinted>2017-02-09T09:17:56Z</cp:lastPrinted>
  <dcterms:created xsi:type="dcterms:W3CDTF">2017-02-01T15:57:16Z</dcterms:created>
  <dcterms:modified xsi:type="dcterms:W3CDTF">2019-07-10T13:05:41Z</dcterms:modified>
  <cp:category/>
</cp:coreProperties>
</file>