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emf" ContentType="image/x-emf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3" r:id="rId2"/>
    <p:sldMasterId id="2147483676" r:id="rId3"/>
  </p:sldMasterIdLst>
  <p:notesMasterIdLst>
    <p:notesMasterId r:id="rId37"/>
  </p:notesMasterIdLst>
  <p:handoutMasterIdLst>
    <p:handoutMasterId r:id="rId38"/>
  </p:handoutMasterIdLst>
  <p:sldIdLst>
    <p:sldId id="256" r:id="rId4"/>
    <p:sldId id="682" r:id="rId5"/>
    <p:sldId id="692" r:id="rId6"/>
    <p:sldId id="668" r:id="rId7"/>
    <p:sldId id="693" r:id="rId8"/>
    <p:sldId id="663" r:id="rId9"/>
    <p:sldId id="664" r:id="rId10"/>
    <p:sldId id="662" r:id="rId11"/>
    <p:sldId id="653" r:id="rId12"/>
    <p:sldId id="695" r:id="rId13"/>
    <p:sldId id="696" r:id="rId14"/>
    <p:sldId id="697" r:id="rId15"/>
    <p:sldId id="698" r:id="rId16"/>
    <p:sldId id="671" r:id="rId17"/>
    <p:sldId id="686" r:id="rId18"/>
    <p:sldId id="687" r:id="rId19"/>
    <p:sldId id="688" r:id="rId20"/>
    <p:sldId id="689" r:id="rId21"/>
    <p:sldId id="694" r:id="rId22"/>
    <p:sldId id="685" r:id="rId23"/>
    <p:sldId id="670" r:id="rId24"/>
    <p:sldId id="672" r:id="rId25"/>
    <p:sldId id="673" r:id="rId26"/>
    <p:sldId id="674" r:id="rId27"/>
    <p:sldId id="675" r:id="rId28"/>
    <p:sldId id="676" r:id="rId29"/>
    <p:sldId id="677" r:id="rId30"/>
    <p:sldId id="704" r:id="rId31"/>
    <p:sldId id="705" r:id="rId32"/>
    <p:sldId id="661" r:id="rId33"/>
    <p:sldId id="703" r:id="rId34"/>
    <p:sldId id="706" r:id="rId35"/>
    <p:sldId id="700" r:id="rId36"/>
  </p:sldIdLst>
  <p:sldSz cx="9144000" cy="6858000" type="screen4x3"/>
  <p:notesSz cx="6858000" cy="9144000"/>
  <p:defaultTextStyle>
    <a:defPPr>
      <a:defRPr lang="en-US"/>
    </a:defPPr>
    <a:lvl1pPr marL="0" algn="l" defTabSz="9128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419" algn="l" defTabSz="9128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853" algn="l" defTabSz="9128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290" algn="l" defTabSz="9128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5716" algn="l" defTabSz="9128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139" algn="l" defTabSz="9128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8575" algn="l" defTabSz="9128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5000" algn="l" defTabSz="9128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1429" algn="l" defTabSz="9128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3194"/>
    <a:srgbClr val="FFD63F"/>
    <a:srgbClr val="F2FF5F"/>
    <a:srgbClr val="4BD7E1"/>
    <a:srgbClr val="E006D5"/>
    <a:srgbClr val="00E100"/>
    <a:srgbClr val="0C5209"/>
    <a:srgbClr val="11690C"/>
    <a:srgbClr val="80057A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12" autoAdjust="0"/>
    <p:restoredTop sz="94696" autoAdjust="0"/>
  </p:normalViewPr>
  <p:slideViewPr>
    <p:cSldViewPr>
      <p:cViewPr>
        <p:scale>
          <a:sx n="100" d="100"/>
          <a:sy n="100" d="100"/>
        </p:scale>
        <p:origin x="-992" y="-2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1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kshathWikramanayake\Documents\EIIC%20STUFF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kshathWikramanayake\AppData\Roaming\Microsoft\Excel\EIIC%20STUFF%20(version%201).xls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Momentum Resolution vs. Theta</a:t>
            </a:r>
          </a:p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(10 GeV </a:t>
            </a:r>
            <a:r>
              <a:rPr lang="en-US" sz="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Pions</a:t>
            </a:r>
            <a:r>
              <a:rPr lang="en-US" sz="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endParaRPr lang="en-US" sz="800" b="1" dirty="0">
              <a:latin typeface="+mn-lt"/>
            </a:endParaRPr>
          </a:p>
        </c:rich>
      </c:tx>
      <c:layout>
        <c:manualLayout>
          <c:xMode val="edge"/>
          <c:yMode val="edge"/>
          <c:x val="0.285740879658108"/>
          <c:y val="0.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7342979848926"/>
          <c:y val="0.132023460531272"/>
          <c:w val="0.840989369490336"/>
          <c:h val="0.66388274674001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Sheet1!$AU$3</c:f>
              <c:strCache>
                <c:ptCount val="1"/>
                <c:pt idx="0">
                  <c:v>No outer GEMs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x"/>
            <c:errBarType val="both"/>
            <c:errValType val="stdErr"/>
            <c:noEndCap val="0"/>
            <c:spPr>
              <a:noFill/>
              <a:ln w="9525" cap="flat" cmpd="sng" algn="ctr">
                <a:noFill/>
                <a:round/>
              </a:ln>
              <a:effectLst/>
            </c:spPr>
          </c:errBars>
          <c:errBars>
            <c:errDir val="y"/>
            <c:errBarType val="both"/>
            <c:errValType val="cust"/>
            <c:noEndCap val="0"/>
            <c:plus>
              <c:numRef>
                <c:f>Sheet1!$AV$4:$AV$29</c:f>
                <c:numCache>
                  <c:formatCode>General</c:formatCode>
                  <c:ptCount val="26"/>
                  <c:pt idx="0">
                    <c:v>0.159</c:v>
                  </c:pt>
                  <c:pt idx="1">
                    <c:v>0.091</c:v>
                  </c:pt>
                  <c:pt idx="2">
                    <c:v>0.082</c:v>
                  </c:pt>
                  <c:pt idx="3">
                    <c:v>0.061</c:v>
                  </c:pt>
                  <c:pt idx="4">
                    <c:v>0.083</c:v>
                  </c:pt>
                  <c:pt idx="6">
                    <c:v>0.0668</c:v>
                  </c:pt>
                  <c:pt idx="7">
                    <c:v>0.071</c:v>
                  </c:pt>
                  <c:pt idx="8">
                    <c:v>0.069</c:v>
                  </c:pt>
                  <c:pt idx="9">
                    <c:v>0.056</c:v>
                  </c:pt>
                  <c:pt idx="10">
                    <c:v>0.0235</c:v>
                  </c:pt>
                  <c:pt idx="11">
                    <c:v>0.046</c:v>
                  </c:pt>
                  <c:pt idx="12">
                    <c:v>0.041</c:v>
                  </c:pt>
                  <c:pt idx="13">
                    <c:v>0.038</c:v>
                  </c:pt>
                  <c:pt idx="14">
                    <c:v>0.035</c:v>
                  </c:pt>
                  <c:pt idx="15">
                    <c:v>0.033</c:v>
                  </c:pt>
                  <c:pt idx="16">
                    <c:v>0.031</c:v>
                  </c:pt>
                  <c:pt idx="17">
                    <c:v>0.031</c:v>
                  </c:pt>
                  <c:pt idx="18">
                    <c:v>0.03</c:v>
                  </c:pt>
                  <c:pt idx="19">
                    <c:v>0.031</c:v>
                  </c:pt>
                  <c:pt idx="20">
                    <c:v>0.04</c:v>
                  </c:pt>
                  <c:pt idx="22">
                    <c:v>0.031</c:v>
                  </c:pt>
                  <c:pt idx="23">
                    <c:v>0.031</c:v>
                  </c:pt>
                  <c:pt idx="24">
                    <c:v>0.031</c:v>
                  </c:pt>
                  <c:pt idx="25">
                    <c:v>0.032</c:v>
                  </c:pt>
                </c:numCache>
              </c:numRef>
            </c:plus>
            <c:minus>
              <c:numRef>
                <c:f>Sheet1!$AV$4:$AV$29</c:f>
                <c:numCache>
                  <c:formatCode>General</c:formatCode>
                  <c:ptCount val="26"/>
                  <c:pt idx="0">
                    <c:v>0.159</c:v>
                  </c:pt>
                  <c:pt idx="1">
                    <c:v>0.091</c:v>
                  </c:pt>
                  <c:pt idx="2">
                    <c:v>0.082</c:v>
                  </c:pt>
                  <c:pt idx="3">
                    <c:v>0.061</c:v>
                  </c:pt>
                  <c:pt idx="4">
                    <c:v>0.083</c:v>
                  </c:pt>
                  <c:pt idx="6">
                    <c:v>0.0668</c:v>
                  </c:pt>
                  <c:pt idx="7">
                    <c:v>0.071</c:v>
                  </c:pt>
                  <c:pt idx="8">
                    <c:v>0.069</c:v>
                  </c:pt>
                  <c:pt idx="9">
                    <c:v>0.056</c:v>
                  </c:pt>
                  <c:pt idx="10">
                    <c:v>0.0235</c:v>
                  </c:pt>
                  <c:pt idx="11">
                    <c:v>0.046</c:v>
                  </c:pt>
                  <c:pt idx="12">
                    <c:v>0.041</c:v>
                  </c:pt>
                  <c:pt idx="13">
                    <c:v>0.038</c:v>
                  </c:pt>
                  <c:pt idx="14">
                    <c:v>0.035</c:v>
                  </c:pt>
                  <c:pt idx="15">
                    <c:v>0.033</c:v>
                  </c:pt>
                  <c:pt idx="16">
                    <c:v>0.031</c:v>
                  </c:pt>
                  <c:pt idx="17">
                    <c:v>0.031</c:v>
                  </c:pt>
                  <c:pt idx="18">
                    <c:v>0.03</c:v>
                  </c:pt>
                  <c:pt idx="19">
                    <c:v>0.031</c:v>
                  </c:pt>
                  <c:pt idx="20">
                    <c:v>0.04</c:v>
                  </c:pt>
                  <c:pt idx="22">
                    <c:v>0.031</c:v>
                  </c:pt>
                  <c:pt idx="23">
                    <c:v>0.031</c:v>
                  </c:pt>
                  <c:pt idx="24">
                    <c:v>0.031</c:v>
                  </c:pt>
                  <c:pt idx="25">
                    <c:v>0.032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Sheet1!$AT$4:$AT$20</c:f>
              <c:numCache>
                <c:formatCode>General</c:formatCode>
                <c:ptCount val="17"/>
                <c:pt idx="0">
                  <c:v>5.0</c:v>
                </c:pt>
                <c:pt idx="1">
                  <c:v>7.0</c:v>
                </c:pt>
                <c:pt idx="2">
                  <c:v>9.0</c:v>
                </c:pt>
                <c:pt idx="3">
                  <c:v>11.0</c:v>
                </c:pt>
                <c:pt idx="4">
                  <c:v>13.0</c:v>
                </c:pt>
                <c:pt idx="5">
                  <c:v>15.0</c:v>
                </c:pt>
                <c:pt idx="6">
                  <c:v>17.0</c:v>
                </c:pt>
                <c:pt idx="7">
                  <c:v>19.0</c:v>
                </c:pt>
                <c:pt idx="8">
                  <c:v>21.0</c:v>
                </c:pt>
                <c:pt idx="9">
                  <c:v>23.0</c:v>
                </c:pt>
                <c:pt idx="10">
                  <c:v>25.16</c:v>
                </c:pt>
                <c:pt idx="11">
                  <c:v>27.0</c:v>
                </c:pt>
                <c:pt idx="12">
                  <c:v>29.0</c:v>
                </c:pt>
                <c:pt idx="13">
                  <c:v>31.0</c:v>
                </c:pt>
                <c:pt idx="14">
                  <c:v>32.0</c:v>
                </c:pt>
                <c:pt idx="15">
                  <c:v>33.0</c:v>
                </c:pt>
                <c:pt idx="16">
                  <c:v>35.0</c:v>
                </c:pt>
              </c:numCache>
            </c:numRef>
          </c:xVal>
          <c:yVal>
            <c:numRef>
              <c:f>Sheet1!$AU$4:$AU$20</c:f>
              <c:numCache>
                <c:formatCode>General</c:formatCode>
                <c:ptCount val="17"/>
                <c:pt idx="0">
                  <c:v>4.771</c:v>
                </c:pt>
                <c:pt idx="1">
                  <c:v>3.156</c:v>
                </c:pt>
                <c:pt idx="2">
                  <c:v>3.051</c:v>
                </c:pt>
                <c:pt idx="3">
                  <c:v>2.106</c:v>
                </c:pt>
                <c:pt idx="4">
                  <c:v>2.556</c:v>
                </c:pt>
                <c:pt idx="6">
                  <c:v>2.491</c:v>
                </c:pt>
                <c:pt idx="7">
                  <c:v>2.337</c:v>
                </c:pt>
                <c:pt idx="8">
                  <c:v>2.162</c:v>
                </c:pt>
                <c:pt idx="9">
                  <c:v>1.945</c:v>
                </c:pt>
                <c:pt idx="11">
                  <c:v>1.599</c:v>
                </c:pt>
                <c:pt idx="12">
                  <c:v>1.407999999999999</c:v>
                </c:pt>
                <c:pt idx="13">
                  <c:v>1.299</c:v>
                </c:pt>
                <c:pt idx="14">
                  <c:v>1.23</c:v>
                </c:pt>
                <c:pt idx="15">
                  <c:v>1.146</c:v>
                </c:pt>
                <c:pt idx="16">
                  <c:v>1.041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102-4A60-BE22-2EB81F4C8A73}"/>
            </c:ext>
          </c:extLst>
        </c:ser>
        <c:ser>
          <c:idx val="1"/>
          <c:order val="1"/>
          <c:tx>
            <c:strRef>
              <c:f>Sheet1!$AW$3</c:f>
              <c:strCache>
                <c:ptCount val="1"/>
                <c:pt idx="0">
                  <c:v>With Outer GEMs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errBars>
            <c:errDir val="x"/>
            <c:errBarType val="both"/>
            <c:errValType val="stdErr"/>
            <c:noEndCap val="0"/>
            <c:spPr>
              <a:noFill/>
              <a:ln w="9525" cap="flat" cmpd="sng" algn="ctr">
                <a:noFill/>
                <a:round/>
              </a:ln>
              <a:effectLst/>
            </c:spPr>
          </c:errBars>
          <c:errBars>
            <c:errDir val="y"/>
            <c:errBarType val="both"/>
            <c:errValType val="cust"/>
            <c:noEndCap val="0"/>
            <c:plus>
              <c:numRef>
                <c:f>Sheet1!$AX$4:$AX$29</c:f>
                <c:numCache>
                  <c:formatCode>General</c:formatCode>
                  <c:ptCount val="26"/>
                  <c:pt idx="0">
                    <c:v>0.132</c:v>
                  </c:pt>
                  <c:pt idx="1">
                    <c:v>0.07</c:v>
                  </c:pt>
                  <c:pt idx="2">
                    <c:v>0.05</c:v>
                  </c:pt>
                  <c:pt idx="3">
                    <c:v>0.037</c:v>
                  </c:pt>
                  <c:pt idx="4">
                    <c:v>0.068</c:v>
                  </c:pt>
                  <c:pt idx="6">
                    <c:v>0.054</c:v>
                  </c:pt>
                  <c:pt idx="8">
                    <c:v>0.045</c:v>
                  </c:pt>
                  <c:pt idx="9">
                    <c:v>0.04</c:v>
                  </c:pt>
                  <c:pt idx="11">
                    <c:v>0.033</c:v>
                  </c:pt>
                  <c:pt idx="12">
                    <c:v>0.029</c:v>
                  </c:pt>
                  <c:pt idx="13">
                    <c:v>0.029</c:v>
                  </c:pt>
                  <c:pt idx="14">
                    <c:v>0.04</c:v>
                  </c:pt>
                  <c:pt idx="15">
                    <c:v>0.035</c:v>
                  </c:pt>
                  <c:pt idx="16">
                    <c:v>0.031</c:v>
                  </c:pt>
                  <c:pt idx="17">
                    <c:v>0.031</c:v>
                  </c:pt>
                  <c:pt idx="18">
                    <c:v>0.03</c:v>
                  </c:pt>
                  <c:pt idx="19">
                    <c:v>0.026</c:v>
                  </c:pt>
                  <c:pt idx="20">
                    <c:v>0.034</c:v>
                  </c:pt>
                  <c:pt idx="22">
                    <c:v>0.031</c:v>
                  </c:pt>
                  <c:pt idx="23">
                    <c:v>0.031</c:v>
                  </c:pt>
                  <c:pt idx="24">
                    <c:v>0.031</c:v>
                  </c:pt>
                  <c:pt idx="25">
                    <c:v>0.032</c:v>
                  </c:pt>
                </c:numCache>
              </c:numRef>
            </c:plus>
            <c:minus>
              <c:numRef>
                <c:f>Sheet1!$AX$4:$AX$29</c:f>
                <c:numCache>
                  <c:formatCode>General</c:formatCode>
                  <c:ptCount val="26"/>
                  <c:pt idx="0">
                    <c:v>0.132</c:v>
                  </c:pt>
                  <c:pt idx="1">
                    <c:v>0.07</c:v>
                  </c:pt>
                  <c:pt idx="2">
                    <c:v>0.05</c:v>
                  </c:pt>
                  <c:pt idx="3">
                    <c:v>0.037</c:v>
                  </c:pt>
                  <c:pt idx="4">
                    <c:v>0.068</c:v>
                  </c:pt>
                  <c:pt idx="6">
                    <c:v>0.054</c:v>
                  </c:pt>
                  <c:pt idx="8">
                    <c:v>0.045</c:v>
                  </c:pt>
                  <c:pt idx="9">
                    <c:v>0.04</c:v>
                  </c:pt>
                  <c:pt idx="11">
                    <c:v>0.033</c:v>
                  </c:pt>
                  <c:pt idx="12">
                    <c:v>0.029</c:v>
                  </c:pt>
                  <c:pt idx="13">
                    <c:v>0.029</c:v>
                  </c:pt>
                  <c:pt idx="14">
                    <c:v>0.04</c:v>
                  </c:pt>
                  <c:pt idx="15">
                    <c:v>0.035</c:v>
                  </c:pt>
                  <c:pt idx="16">
                    <c:v>0.031</c:v>
                  </c:pt>
                  <c:pt idx="17">
                    <c:v>0.031</c:v>
                  </c:pt>
                  <c:pt idx="18">
                    <c:v>0.03</c:v>
                  </c:pt>
                  <c:pt idx="19">
                    <c:v>0.026</c:v>
                  </c:pt>
                  <c:pt idx="20">
                    <c:v>0.034</c:v>
                  </c:pt>
                  <c:pt idx="22">
                    <c:v>0.031</c:v>
                  </c:pt>
                  <c:pt idx="23">
                    <c:v>0.031</c:v>
                  </c:pt>
                  <c:pt idx="24">
                    <c:v>0.031</c:v>
                  </c:pt>
                  <c:pt idx="25">
                    <c:v>0.032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Sheet1!$AT$4:$AT$20</c:f>
              <c:numCache>
                <c:formatCode>General</c:formatCode>
                <c:ptCount val="17"/>
                <c:pt idx="0">
                  <c:v>5.0</c:v>
                </c:pt>
                <c:pt idx="1">
                  <c:v>7.0</c:v>
                </c:pt>
                <c:pt idx="2">
                  <c:v>9.0</c:v>
                </c:pt>
                <c:pt idx="3">
                  <c:v>11.0</c:v>
                </c:pt>
                <c:pt idx="4">
                  <c:v>13.0</c:v>
                </c:pt>
                <c:pt idx="5">
                  <c:v>15.0</c:v>
                </c:pt>
                <c:pt idx="6">
                  <c:v>17.0</c:v>
                </c:pt>
                <c:pt idx="7">
                  <c:v>19.0</c:v>
                </c:pt>
                <c:pt idx="8">
                  <c:v>21.0</c:v>
                </c:pt>
                <c:pt idx="9">
                  <c:v>23.0</c:v>
                </c:pt>
                <c:pt idx="10">
                  <c:v>25.16</c:v>
                </c:pt>
                <c:pt idx="11">
                  <c:v>27.0</c:v>
                </c:pt>
                <c:pt idx="12">
                  <c:v>29.0</c:v>
                </c:pt>
                <c:pt idx="13">
                  <c:v>31.0</c:v>
                </c:pt>
                <c:pt idx="14">
                  <c:v>32.0</c:v>
                </c:pt>
                <c:pt idx="15">
                  <c:v>33.0</c:v>
                </c:pt>
                <c:pt idx="16">
                  <c:v>35.0</c:v>
                </c:pt>
              </c:numCache>
            </c:numRef>
          </c:xVal>
          <c:yVal>
            <c:numRef>
              <c:f>Sheet1!$AW$4:$AW$20</c:f>
              <c:numCache>
                <c:formatCode>General</c:formatCode>
                <c:ptCount val="17"/>
                <c:pt idx="0">
                  <c:v>3.201</c:v>
                </c:pt>
                <c:pt idx="1">
                  <c:v>2.22</c:v>
                </c:pt>
                <c:pt idx="2">
                  <c:v>1.53</c:v>
                </c:pt>
                <c:pt idx="3">
                  <c:v>1.283</c:v>
                </c:pt>
                <c:pt idx="4">
                  <c:v>2.381</c:v>
                </c:pt>
                <c:pt idx="6">
                  <c:v>1.814</c:v>
                </c:pt>
                <c:pt idx="8">
                  <c:v>1.536</c:v>
                </c:pt>
                <c:pt idx="9">
                  <c:v>1.468</c:v>
                </c:pt>
                <c:pt idx="11">
                  <c:v>1.134</c:v>
                </c:pt>
                <c:pt idx="12">
                  <c:v>1.013</c:v>
                </c:pt>
                <c:pt idx="13">
                  <c:v>0.9994</c:v>
                </c:pt>
                <c:pt idx="14">
                  <c:v>1.22</c:v>
                </c:pt>
                <c:pt idx="15">
                  <c:v>1.145</c:v>
                </c:pt>
                <c:pt idx="16">
                  <c:v>1.041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102-4A60-BE22-2EB81F4C8A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24898232"/>
        <c:axId val="962361640"/>
      </c:scatterChart>
      <c:valAx>
        <c:axId val="19248982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800" b="0" i="0" baseline="0" dirty="0">
                    <a:effectLst/>
                  </a:rPr>
                  <a:t>Angle of Deviation from Beam Pipe (degrees)</a:t>
                </a:r>
                <a:endParaRPr lang="en-US" sz="800" dirty="0"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2361640"/>
        <c:crosses val="autoZero"/>
        <c:crossBetween val="midCat"/>
      </c:valAx>
      <c:valAx>
        <c:axId val="962361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800" b="0" i="0" baseline="0" dirty="0">
                    <a:effectLst/>
                  </a:rPr>
                  <a:t>Width (Sigma) of  (</a:t>
                </a:r>
                <a:r>
                  <a:rPr lang="en-US" sz="800" b="0" i="0" baseline="0" dirty="0" err="1">
                    <a:effectLst/>
                  </a:rPr>
                  <a:t>p</a:t>
                </a:r>
                <a:r>
                  <a:rPr lang="en-US" sz="800" b="0" i="0" baseline="-25000" dirty="0" err="1">
                    <a:effectLst/>
                  </a:rPr>
                  <a:t>reco</a:t>
                </a:r>
                <a:r>
                  <a:rPr lang="en-US" sz="800" b="0" i="0" baseline="0" dirty="0" err="1">
                    <a:effectLst/>
                  </a:rPr>
                  <a:t>-p</a:t>
                </a:r>
                <a:r>
                  <a:rPr lang="en-US" sz="800" b="0" i="0" baseline="-25000" dirty="0" err="1">
                    <a:effectLst/>
                  </a:rPr>
                  <a:t>gen</a:t>
                </a:r>
                <a:r>
                  <a:rPr lang="en-US" sz="800" b="0" i="0" baseline="0" dirty="0">
                    <a:effectLst/>
                  </a:rPr>
                  <a:t>)/</a:t>
                </a:r>
                <a:r>
                  <a:rPr lang="en-US" sz="800" b="0" i="0" baseline="0" dirty="0" err="1">
                    <a:effectLst/>
                  </a:rPr>
                  <a:t>p</a:t>
                </a:r>
                <a:r>
                  <a:rPr lang="en-US" sz="800" b="0" i="0" baseline="-25000" dirty="0" err="1">
                    <a:effectLst/>
                  </a:rPr>
                  <a:t>gen</a:t>
                </a:r>
                <a:r>
                  <a:rPr lang="en-US" sz="800" b="0" i="0" baseline="0" dirty="0">
                    <a:effectLst/>
                  </a:rPr>
                  <a:t> [%] </a:t>
                </a:r>
                <a:endParaRPr lang="en-US" sz="800" dirty="0">
                  <a:effectLst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endParaRPr lang="en-US" sz="1200" dirty="0">
                  <a:latin typeface="+mn-lt"/>
                </a:endParaRPr>
              </a:p>
            </c:rich>
          </c:tx>
          <c:layout>
            <c:manualLayout>
              <c:xMode val="edge"/>
              <c:yMode val="edge"/>
              <c:x val="0.0140281007975933"/>
              <c:y val="0.12587738473767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48982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508402300776233"/>
          <c:y val="0.17332473527016"/>
          <c:w val="0.451872172893282"/>
          <c:h val="0.3620325141756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Momentum Resolution vs. Particle Momentum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(Pions, Theta = 15.41</a:t>
            </a:r>
            <a:r>
              <a:rPr lang="en-US" sz="800" b="1" i="0" baseline="30000" dirty="0">
                <a:effectLst/>
              </a:rPr>
              <a:t>0</a:t>
            </a:r>
            <a:r>
              <a:rPr lang="en-US" sz="800" b="1" i="0" baseline="0" dirty="0">
                <a:effectLst/>
              </a:rPr>
              <a:t>)</a:t>
            </a:r>
            <a:endParaRPr lang="en-US" sz="800" b="1" dirty="0">
              <a:effectLst/>
            </a:endParaRPr>
          </a:p>
        </c:rich>
      </c:tx>
      <c:layout>
        <c:manualLayout>
          <c:xMode val="edge"/>
          <c:yMode val="edge"/>
          <c:x val="0.213347050353178"/>
          <c:y val="0.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5446752988249"/>
          <c:y val="0.138816242713302"/>
          <c:w val="0.850853418058035"/>
          <c:h val="0.72467839162692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Sheet1!$L$64</c:f>
              <c:strCache>
                <c:ptCount val="1"/>
                <c:pt idx="0">
                  <c:v>No Outer GEMs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Sheet1!$M$66:$M$88</c:f>
                <c:numCache>
                  <c:formatCode>General</c:formatCode>
                  <c:ptCount val="23"/>
                  <c:pt idx="0">
                    <c:v>0.056</c:v>
                  </c:pt>
                  <c:pt idx="1">
                    <c:v>0.056</c:v>
                  </c:pt>
                  <c:pt idx="2">
                    <c:v>0.062</c:v>
                  </c:pt>
                  <c:pt idx="3">
                    <c:v>0.061</c:v>
                  </c:pt>
                  <c:pt idx="4">
                    <c:v>0.08</c:v>
                  </c:pt>
                  <c:pt idx="5">
                    <c:v>0.07</c:v>
                  </c:pt>
                  <c:pt idx="6">
                    <c:v>0.061</c:v>
                  </c:pt>
                  <c:pt idx="7">
                    <c:v>0.06</c:v>
                  </c:pt>
                  <c:pt idx="8">
                    <c:v>0.077</c:v>
                  </c:pt>
                  <c:pt idx="9">
                    <c:v>0.075</c:v>
                  </c:pt>
                  <c:pt idx="10">
                    <c:v>0.1</c:v>
                  </c:pt>
                  <c:pt idx="11">
                    <c:v>0.08</c:v>
                  </c:pt>
                  <c:pt idx="12">
                    <c:v>0.082</c:v>
                  </c:pt>
                  <c:pt idx="13">
                    <c:v>0.087</c:v>
                  </c:pt>
                  <c:pt idx="14">
                    <c:v>0.084</c:v>
                  </c:pt>
                  <c:pt idx="15">
                    <c:v>0.101</c:v>
                  </c:pt>
                  <c:pt idx="16">
                    <c:v>0.115</c:v>
                  </c:pt>
                  <c:pt idx="17">
                    <c:v>0.115</c:v>
                  </c:pt>
                  <c:pt idx="18">
                    <c:v>0.141</c:v>
                  </c:pt>
                  <c:pt idx="19">
                    <c:v>0.165</c:v>
                  </c:pt>
                </c:numCache>
              </c:numRef>
            </c:plus>
            <c:minus>
              <c:numRef>
                <c:f>Sheet1!$M$66:$M$88</c:f>
                <c:numCache>
                  <c:formatCode>General</c:formatCode>
                  <c:ptCount val="23"/>
                  <c:pt idx="0">
                    <c:v>0.056</c:v>
                  </c:pt>
                  <c:pt idx="1">
                    <c:v>0.056</c:v>
                  </c:pt>
                  <c:pt idx="2">
                    <c:v>0.062</c:v>
                  </c:pt>
                  <c:pt idx="3">
                    <c:v>0.061</c:v>
                  </c:pt>
                  <c:pt idx="4">
                    <c:v>0.08</c:v>
                  </c:pt>
                  <c:pt idx="5">
                    <c:v>0.07</c:v>
                  </c:pt>
                  <c:pt idx="6">
                    <c:v>0.061</c:v>
                  </c:pt>
                  <c:pt idx="7">
                    <c:v>0.06</c:v>
                  </c:pt>
                  <c:pt idx="8">
                    <c:v>0.077</c:v>
                  </c:pt>
                  <c:pt idx="9">
                    <c:v>0.075</c:v>
                  </c:pt>
                  <c:pt idx="10">
                    <c:v>0.1</c:v>
                  </c:pt>
                  <c:pt idx="11">
                    <c:v>0.08</c:v>
                  </c:pt>
                  <c:pt idx="12">
                    <c:v>0.082</c:v>
                  </c:pt>
                  <c:pt idx="13">
                    <c:v>0.087</c:v>
                  </c:pt>
                  <c:pt idx="14">
                    <c:v>0.084</c:v>
                  </c:pt>
                  <c:pt idx="15">
                    <c:v>0.101</c:v>
                  </c:pt>
                  <c:pt idx="16">
                    <c:v>0.115</c:v>
                  </c:pt>
                  <c:pt idx="17">
                    <c:v>0.115</c:v>
                  </c:pt>
                  <c:pt idx="18">
                    <c:v>0.141</c:v>
                  </c:pt>
                  <c:pt idx="19">
                    <c:v>0.165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1.0"/>
            <c:spPr>
              <a:noFill/>
              <a:ln w="9525" cap="flat" cmpd="sng" algn="ctr">
                <a:noFill/>
                <a:round/>
              </a:ln>
              <a:effectLst/>
            </c:spPr>
          </c:errBars>
          <c:xVal>
            <c:numRef>
              <c:f>Sheet1!$K$66:$K$88</c:f>
              <c:numCache>
                <c:formatCode>General</c:formatCode>
                <c:ptCount val="23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15.0</c:v>
                </c:pt>
                <c:pt idx="13">
                  <c:v>20.0</c:v>
                </c:pt>
                <c:pt idx="14">
                  <c:v>25.0</c:v>
                </c:pt>
                <c:pt idx="15">
                  <c:v>30.0</c:v>
                </c:pt>
                <c:pt idx="16">
                  <c:v>35.0</c:v>
                </c:pt>
                <c:pt idx="17">
                  <c:v>40.0</c:v>
                </c:pt>
                <c:pt idx="18">
                  <c:v>50.0</c:v>
                </c:pt>
                <c:pt idx="19">
                  <c:v>60.0</c:v>
                </c:pt>
              </c:numCache>
            </c:numRef>
          </c:xVal>
          <c:yVal>
            <c:numRef>
              <c:f>Sheet1!$L$66:$L$88</c:f>
              <c:numCache>
                <c:formatCode>General</c:formatCode>
                <c:ptCount val="23"/>
                <c:pt idx="0">
                  <c:v>1.869</c:v>
                </c:pt>
                <c:pt idx="1">
                  <c:v>1.869</c:v>
                </c:pt>
                <c:pt idx="2">
                  <c:v>1.882</c:v>
                </c:pt>
                <c:pt idx="3">
                  <c:v>2.044</c:v>
                </c:pt>
                <c:pt idx="4">
                  <c:v>2.28</c:v>
                </c:pt>
                <c:pt idx="5">
                  <c:v>2.21</c:v>
                </c:pt>
                <c:pt idx="6">
                  <c:v>2.171</c:v>
                </c:pt>
                <c:pt idx="7">
                  <c:v>2.245</c:v>
                </c:pt>
                <c:pt idx="8">
                  <c:v>2.418</c:v>
                </c:pt>
                <c:pt idx="9">
                  <c:v>2.286</c:v>
                </c:pt>
                <c:pt idx="10">
                  <c:v>2.4</c:v>
                </c:pt>
                <c:pt idx="11">
                  <c:v>2.591</c:v>
                </c:pt>
                <c:pt idx="12">
                  <c:v>2.734</c:v>
                </c:pt>
                <c:pt idx="13">
                  <c:v>2.726</c:v>
                </c:pt>
                <c:pt idx="14">
                  <c:v>3.009</c:v>
                </c:pt>
                <c:pt idx="15">
                  <c:v>3.549</c:v>
                </c:pt>
                <c:pt idx="16">
                  <c:v>3.966</c:v>
                </c:pt>
                <c:pt idx="17">
                  <c:v>4.056</c:v>
                </c:pt>
                <c:pt idx="18">
                  <c:v>4.997</c:v>
                </c:pt>
                <c:pt idx="19">
                  <c:v>5.553999999999998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A91-42D8-9102-9C832D9A8F0F}"/>
            </c:ext>
          </c:extLst>
        </c:ser>
        <c:ser>
          <c:idx val="1"/>
          <c:order val="1"/>
          <c:tx>
            <c:strRef>
              <c:f>Sheet1!$O$64</c:f>
              <c:strCache>
                <c:ptCount val="1"/>
                <c:pt idx="0">
                  <c:v>With Outer GEMs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Sheet1!$P$66:$P$87</c:f>
                <c:numCache>
                  <c:formatCode>General</c:formatCode>
                  <c:ptCount val="22"/>
                  <c:pt idx="0">
                    <c:v>0.034</c:v>
                  </c:pt>
                  <c:pt idx="1">
                    <c:v>0.031</c:v>
                  </c:pt>
                  <c:pt idx="2">
                    <c:v>0.038</c:v>
                  </c:pt>
                  <c:pt idx="3">
                    <c:v>0.04</c:v>
                  </c:pt>
                  <c:pt idx="4">
                    <c:v>0.048</c:v>
                  </c:pt>
                  <c:pt idx="5">
                    <c:v>0.048</c:v>
                  </c:pt>
                  <c:pt idx="6">
                    <c:v>0.052</c:v>
                  </c:pt>
                  <c:pt idx="7">
                    <c:v>0.051</c:v>
                  </c:pt>
                  <c:pt idx="8">
                    <c:v>0.061</c:v>
                  </c:pt>
                  <c:pt idx="9">
                    <c:v>0.065</c:v>
                  </c:pt>
                  <c:pt idx="10">
                    <c:v>0.06</c:v>
                  </c:pt>
                  <c:pt idx="11">
                    <c:v>0.063</c:v>
                  </c:pt>
                  <c:pt idx="12">
                    <c:v>0.067</c:v>
                  </c:pt>
                  <c:pt idx="13">
                    <c:v>0.075</c:v>
                  </c:pt>
                  <c:pt idx="14">
                    <c:v>0.075</c:v>
                  </c:pt>
                  <c:pt idx="15">
                    <c:v>0.074</c:v>
                  </c:pt>
                  <c:pt idx="16">
                    <c:v>0.091</c:v>
                  </c:pt>
                  <c:pt idx="17">
                    <c:v>0.1</c:v>
                  </c:pt>
                  <c:pt idx="18">
                    <c:v>0.09</c:v>
                  </c:pt>
                  <c:pt idx="19">
                    <c:v>0.09</c:v>
                  </c:pt>
                  <c:pt idx="20">
                    <c:v>0.093</c:v>
                  </c:pt>
                  <c:pt idx="21">
                    <c:v>0.097</c:v>
                  </c:pt>
                </c:numCache>
              </c:numRef>
            </c:plus>
            <c:minus>
              <c:numRef>
                <c:f>Sheet1!$P$66:$P$87</c:f>
                <c:numCache>
                  <c:formatCode>General</c:formatCode>
                  <c:ptCount val="22"/>
                  <c:pt idx="0">
                    <c:v>0.034</c:v>
                  </c:pt>
                  <c:pt idx="1">
                    <c:v>0.031</c:v>
                  </c:pt>
                  <c:pt idx="2">
                    <c:v>0.038</c:v>
                  </c:pt>
                  <c:pt idx="3">
                    <c:v>0.04</c:v>
                  </c:pt>
                  <c:pt idx="4">
                    <c:v>0.048</c:v>
                  </c:pt>
                  <c:pt idx="5">
                    <c:v>0.048</c:v>
                  </c:pt>
                  <c:pt idx="6">
                    <c:v>0.052</c:v>
                  </c:pt>
                  <c:pt idx="7">
                    <c:v>0.051</c:v>
                  </c:pt>
                  <c:pt idx="8">
                    <c:v>0.061</c:v>
                  </c:pt>
                  <c:pt idx="9">
                    <c:v>0.065</c:v>
                  </c:pt>
                  <c:pt idx="10">
                    <c:v>0.06</c:v>
                  </c:pt>
                  <c:pt idx="11">
                    <c:v>0.063</c:v>
                  </c:pt>
                  <c:pt idx="12">
                    <c:v>0.067</c:v>
                  </c:pt>
                  <c:pt idx="13">
                    <c:v>0.075</c:v>
                  </c:pt>
                  <c:pt idx="14">
                    <c:v>0.075</c:v>
                  </c:pt>
                  <c:pt idx="15">
                    <c:v>0.074</c:v>
                  </c:pt>
                  <c:pt idx="16">
                    <c:v>0.091</c:v>
                  </c:pt>
                  <c:pt idx="17">
                    <c:v>0.1</c:v>
                  </c:pt>
                  <c:pt idx="18">
                    <c:v>0.09</c:v>
                  </c:pt>
                  <c:pt idx="19">
                    <c:v>0.09</c:v>
                  </c:pt>
                  <c:pt idx="20">
                    <c:v>0.093</c:v>
                  </c:pt>
                  <c:pt idx="21">
                    <c:v>0.097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cust"/>
            <c:noEndCap val="0"/>
            <c:plus>
              <c:numRef>
                <c:f>Sheet1!$P$66:$P$88</c:f>
                <c:numCache>
                  <c:formatCode>General</c:formatCode>
                  <c:ptCount val="23"/>
                  <c:pt idx="0">
                    <c:v>0.034</c:v>
                  </c:pt>
                  <c:pt idx="1">
                    <c:v>0.031</c:v>
                  </c:pt>
                  <c:pt idx="2">
                    <c:v>0.038</c:v>
                  </c:pt>
                  <c:pt idx="3">
                    <c:v>0.04</c:v>
                  </c:pt>
                  <c:pt idx="4">
                    <c:v>0.048</c:v>
                  </c:pt>
                  <c:pt idx="5">
                    <c:v>0.048</c:v>
                  </c:pt>
                  <c:pt idx="6">
                    <c:v>0.052</c:v>
                  </c:pt>
                  <c:pt idx="7">
                    <c:v>0.051</c:v>
                  </c:pt>
                  <c:pt idx="8">
                    <c:v>0.061</c:v>
                  </c:pt>
                  <c:pt idx="9">
                    <c:v>0.065</c:v>
                  </c:pt>
                  <c:pt idx="10">
                    <c:v>0.06</c:v>
                  </c:pt>
                  <c:pt idx="11">
                    <c:v>0.063</c:v>
                  </c:pt>
                  <c:pt idx="12">
                    <c:v>0.067</c:v>
                  </c:pt>
                  <c:pt idx="13">
                    <c:v>0.075</c:v>
                  </c:pt>
                  <c:pt idx="14">
                    <c:v>0.075</c:v>
                  </c:pt>
                  <c:pt idx="15">
                    <c:v>0.074</c:v>
                  </c:pt>
                  <c:pt idx="16">
                    <c:v>0.091</c:v>
                  </c:pt>
                  <c:pt idx="17">
                    <c:v>0.1</c:v>
                  </c:pt>
                  <c:pt idx="18">
                    <c:v>0.09</c:v>
                  </c:pt>
                  <c:pt idx="19">
                    <c:v>0.09</c:v>
                  </c:pt>
                  <c:pt idx="20">
                    <c:v>0.093</c:v>
                  </c:pt>
                  <c:pt idx="21">
                    <c:v>0.097</c:v>
                  </c:pt>
                </c:numCache>
              </c:numRef>
            </c:plus>
            <c:minus>
              <c:numRef>
                <c:f>Sheet1!$P$66:$P$88</c:f>
                <c:numCache>
                  <c:formatCode>General</c:formatCode>
                  <c:ptCount val="23"/>
                  <c:pt idx="0">
                    <c:v>0.034</c:v>
                  </c:pt>
                  <c:pt idx="1">
                    <c:v>0.031</c:v>
                  </c:pt>
                  <c:pt idx="2">
                    <c:v>0.038</c:v>
                  </c:pt>
                  <c:pt idx="3">
                    <c:v>0.04</c:v>
                  </c:pt>
                  <c:pt idx="4">
                    <c:v>0.048</c:v>
                  </c:pt>
                  <c:pt idx="5">
                    <c:v>0.048</c:v>
                  </c:pt>
                  <c:pt idx="6">
                    <c:v>0.052</c:v>
                  </c:pt>
                  <c:pt idx="7">
                    <c:v>0.051</c:v>
                  </c:pt>
                  <c:pt idx="8">
                    <c:v>0.061</c:v>
                  </c:pt>
                  <c:pt idx="9">
                    <c:v>0.065</c:v>
                  </c:pt>
                  <c:pt idx="10">
                    <c:v>0.06</c:v>
                  </c:pt>
                  <c:pt idx="11">
                    <c:v>0.063</c:v>
                  </c:pt>
                  <c:pt idx="12">
                    <c:v>0.067</c:v>
                  </c:pt>
                  <c:pt idx="13">
                    <c:v>0.075</c:v>
                  </c:pt>
                  <c:pt idx="14">
                    <c:v>0.075</c:v>
                  </c:pt>
                  <c:pt idx="15">
                    <c:v>0.074</c:v>
                  </c:pt>
                  <c:pt idx="16">
                    <c:v>0.091</c:v>
                  </c:pt>
                  <c:pt idx="17">
                    <c:v>0.1</c:v>
                  </c:pt>
                  <c:pt idx="18">
                    <c:v>0.09</c:v>
                  </c:pt>
                  <c:pt idx="19">
                    <c:v>0.09</c:v>
                  </c:pt>
                  <c:pt idx="20">
                    <c:v>0.093</c:v>
                  </c:pt>
                  <c:pt idx="21">
                    <c:v>0.097</c:v>
                  </c:pt>
                </c:numCache>
              </c:numRef>
            </c:minus>
            <c:spPr>
              <a:noFill/>
              <a:ln w="9525" cap="flat" cmpd="sng" algn="ctr">
                <a:noFill/>
                <a:round/>
              </a:ln>
              <a:effectLst/>
            </c:spPr>
          </c:errBars>
          <c:xVal>
            <c:numRef>
              <c:f>Sheet1!$N$66:$N$87</c:f>
              <c:numCache>
                <c:formatCode>General</c:formatCode>
                <c:ptCount val="2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15.0</c:v>
                </c:pt>
                <c:pt idx="13">
                  <c:v>20.0</c:v>
                </c:pt>
                <c:pt idx="14">
                  <c:v>25.0</c:v>
                </c:pt>
                <c:pt idx="15">
                  <c:v>30.0</c:v>
                </c:pt>
                <c:pt idx="16">
                  <c:v>35.0</c:v>
                </c:pt>
                <c:pt idx="17">
                  <c:v>40.0</c:v>
                </c:pt>
                <c:pt idx="18">
                  <c:v>45.0</c:v>
                </c:pt>
                <c:pt idx="19">
                  <c:v>50.0</c:v>
                </c:pt>
                <c:pt idx="20">
                  <c:v>55.0</c:v>
                </c:pt>
                <c:pt idx="21">
                  <c:v>60.0</c:v>
                </c:pt>
              </c:numCache>
            </c:numRef>
          </c:xVal>
          <c:yVal>
            <c:numRef>
              <c:f>Sheet1!$O$66:$O$87</c:f>
              <c:numCache>
                <c:formatCode>General</c:formatCode>
                <c:ptCount val="22"/>
                <c:pt idx="0">
                  <c:v>0.991</c:v>
                </c:pt>
                <c:pt idx="1">
                  <c:v>1.018</c:v>
                </c:pt>
                <c:pt idx="2">
                  <c:v>1.163</c:v>
                </c:pt>
                <c:pt idx="3">
                  <c:v>1.297</c:v>
                </c:pt>
                <c:pt idx="4">
                  <c:v>1.459</c:v>
                </c:pt>
                <c:pt idx="5">
                  <c:v>1.537</c:v>
                </c:pt>
                <c:pt idx="6">
                  <c:v>1.611</c:v>
                </c:pt>
                <c:pt idx="7">
                  <c:v>1.709</c:v>
                </c:pt>
                <c:pt idx="8">
                  <c:v>1.838</c:v>
                </c:pt>
                <c:pt idx="9">
                  <c:v>1.896</c:v>
                </c:pt>
                <c:pt idx="10">
                  <c:v>1.933999999999999</c:v>
                </c:pt>
                <c:pt idx="11">
                  <c:v>2.023</c:v>
                </c:pt>
                <c:pt idx="12">
                  <c:v>2.024</c:v>
                </c:pt>
                <c:pt idx="13">
                  <c:v>2.285</c:v>
                </c:pt>
                <c:pt idx="14">
                  <c:v>2.314999999999999</c:v>
                </c:pt>
                <c:pt idx="15">
                  <c:v>2.599</c:v>
                </c:pt>
                <c:pt idx="16">
                  <c:v>2.907</c:v>
                </c:pt>
                <c:pt idx="17">
                  <c:v>2.972999999999999</c:v>
                </c:pt>
                <c:pt idx="18">
                  <c:v>2.985</c:v>
                </c:pt>
                <c:pt idx="19">
                  <c:v>3.13</c:v>
                </c:pt>
                <c:pt idx="20">
                  <c:v>3.026</c:v>
                </c:pt>
                <c:pt idx="21">
                  <c:v>3.109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A91-42D8-9102-9C832D9A8F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67637368"/>
        <c:axId val="-2011600792"/>
        <c:extLst xmlns:c16r2="http://schemas.microsoft.com/office/drawing/2015/06/chart">
          <c:ext xmlns:c15="http://schemas.microsoft.com/office/drawing/2012/chart" uri="{02D57815-91ED-43cb-92C2-25804820EDAC}">
            <c15:filteredScatte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Sheet1!$Q$64</c15:sqref>
                        </c15:formulaRef>
                      </c:ext>
                    </c:extLst>
                    <c:strCache>
                      <c:ptCount val="1"/>
                      <c:pt idx="0">
                        <c:v>3.0 T with FFGs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errBars>
                  <c:errDir val="y"/>
                  <c:errBarType val="both"/>
                  <c:errValType val="cust"/>
                  <c:noEndCap val="0"/>
                  <c:plus>
                    <c:numRef>
                      <c:extLst>
                        <c:ext uri="{02D57815-91ED-43cb-92C2-25804820EDAC}">
                          <c15:formulaRef>
                            <c15:sqref>Sheet1!$R$66:$R$87</c15:sqref>
                          </c15:formulaRef>
                        </c:ext>
                      </c:extLst>
                      <c:numCache>
                        <c:formatCode>General</c:formatCode>
                        <c:ptCount val="22"/>
                        <c:pt idx="0">
                          <c:v>2.5999999999999999E-2</c:v>
                        </c:pt>
                        <c:pt idx="1">
                          <c:v>2.93E-2</c:v>
                        </c:pt>
                        <c:pt idx="2">
                          <c:v>0.03</c:v>
                        </c:pt>
                        <c:pt idx="3">
                          <c:v>2.8000000000000001E-2</c:v>
                        </c:pt>
                        <c:pt idx="4">
                          <c:v>2.9499999999999998E-2</c:v>
                        </c:pt>
                        <c:pt idx="5">
                          <c:v>3.09E-2</c:v>
                        </c:pt>
                        <c:pt idx="6">
                          <c:v>3.4000000000000002E-2</c:v>
                        </c:pt>
                        <c:pt idx="7">
                          <c:v>0.03</c:v>
                        </c:pt>
                        <c:pt idx="8">
                          <c:v>0.04</c:v>
                        </c:pt>
                        <c:pt idx="9">
                          <c:v>3.5000000000000003E-2</c:v>
                        </c:pt>
                        <c:pt idx="10">
                          <c:v>0.04</c:v>
                        </c:pt>
                        <c:pt idx="11">
                          <c:v>3.5000000000000003E-2</c:v>
                        </c:pt>
                        <c:pt idx="12">
                          <c:v>3.9E-2</c:v>
                        </c:pt>
                        <c:pt idx="13">
                          <c:v>4.3999999999999997E-2</c:v>
                        </c:pt>
                        <c:pt idx="14">
                          <c:v>4.8000000000000001E-2</c:v>
                        </c:pt>
                        <c:pt idx="15">
                          <c:v>5.2999999999999999E-2</c:v>
                        </c:pt>
                        <c:pt idx="16">
                          <c:v>5.1999999999999998E-2</c:v>
                        </c:pt>
                        <c:pt idx="17">
                          <c:v>0.05</c:v>
                        </c:pt>
                        <c:pt idx="18">
                          <c:v>5.8000000000000003E-2</c:v>
                        </c:pt>
                        <c:pt idx="19">
                          <c:v>5.8000000000000003E-2</c:v>
                        </c:pt>
                        <c:pt idx="20">
                          <c:v>0.06</c:v>
                        </c:pt>
                        <c:pt idx="21">
                          <c:v>6.5000000000000002E-2</c:v>
                        </c:pt>
                      </c:numCache>
                    </c:numRef>
                  </c:plus>
                  <c:minus>
                    <c:numRef>
                      <c:extLst>
                        <c:ext uri="{02D57815-91ED-43cb-92C2-25804820EDAC}">
                          <c15:formulaRef>
                            <c15:sqref>Sheet1!$R$66:$R$87</c15:sqref>
                          </c15:formulaRef>
                        </c:ext>
                      </c:extLst>
                      <c:numCache>
                        <c:formatCode>General</c:formatCode>
                        <c:ptCount val="22"/>
                        <c:pt idx="0">
                          <c:v>2.5999999999999999E-2</c:v>
                        </c:pt>
                        <c:pt idx="1">
                          <c:v>2.93E-2</c:v>
                        </c:pt>
                        <c:pt idx="2">
                          <c:v>0.03</c:v>
                        </c:pt>
                        <c:pt idx="3">
                          <c:v>2.8000000000000001E-2</c:v>
                        </c:pt>
                        <c:pt idx="4">
                          <c:v>2.9499999999999998E-2</c:v>
                        </c:pt>
                        <c:pt idx="5">
                          <c:v>3.09E-2</c:v>
                        </c:pt>
                        <c:pt idx="6">
                          <c:v>3.4000000000000002E-2</c:v>
                        </c:pt>
                        <c:pt idx="7">
                          <c:v>0.03</c:v>
                        </c:pt>
                        <c:pt idx="8">
                          <c:v>0.04</c:v>
                        </c:pt>
                        <c:pt idx="9">
                          <c:v>3.5000000000000003E-2</c:v>
                        </c:pt>
                        <c:pt idx="10">
                          <c:v>0.04</c:v>
                        </c:pt>
                        <c:pt idx="11">
                          <c:v>3.5000000000000003E-2</c:v>
                        </c:pt>
                        <c:pt idx="12">
                          <c:v>3.9E-2</c:v>
                        </c:pt>
                        <c:pt idx="13">
                          <c:v>4.3999999999999997E-2</c:v>
                        </c:pt>
                        <c:pt idx="14">
                          <c:v>4.8000000000000001E-2</c:v>
                        </c:pt>
                        <c:pt idx="15">
                          <c:v>5.2999999999999999E-2</c:v>
                        </c:pt>
                        <c:pt idx="16">
                          <c:v>5.1999999999999998E-2</c:v>
                        </c:pt>
                        <c:pt idx="17">
                          <c:v>0.05</c:v>
                        </c:pt>
                        <c:pt idx="18">
                          <c:v>5.8000000000000003E-2</c:v>
                        </c:pt>
                        <c:pt idx="19">
                          <c:v>5.8000000000000003E-2</c:v>
                        </c:pt>
                        <c:pt idx="20">
                          <c:v>0.06</c:v>
                        </c:pt>
                        <c:pt idx="21">
                          <c:v>6.5000000000000002E-2</c:v>
                        </c:pt>
                      </c:numCache>
                    </c:numRef>
                  </c:minus>
                  <c:spPr>
                    <a:noFill/>
                    <a:ln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round/>
                    </a:ln>
                    <a:effectLst/>
                  </c:spPr>
                </c:errBars>
                <c:errBars>
                  <c:errDir val="x"/>
                  <c:errBarType val="both"/>
                  <c:errValType val="fixedVal"/>
                  <c:noEndCap val="0"/>
                  <c:val val="1"/>
                  <c:spPr>
                    <a:noFill/>
                    <a:ln w="9525" cap="flat" cmpd="sng" algn="ctr">
                      <a:noFill/>
                      <a:round/>
                    </a:ln>
                    <a:effectLst/>
                  </c:spPr>
                </c:errBars>
                <c:xVal>
                  <c:numRef>
                    <c:extLst>
                      <c:ext uri="{02D57815-91ED-43cb-92C2-25804820EDAC}">
                        <c15:formulaRef>
                          <c15:sqref>Sheet1!$N$66:$N$87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15</c:v>
                      </c:pt>
                      <c:pt idx="13">
                        <c:v>20</c:v>
                      </c:pt>
                      <c:pt idx="14">
                        <c:v>25</c:v>
                      </c:pt>
                      <c:pt idx="15">
                        <c:v>30</c:v>
                      </c:pt>
                      <c:pt idx="16">
                        <c:v>35</c:v>
                      </c:pt>
                      <c:pt idx="17">
                        <c:v>40</c:v>
                      </c:pt>
                      <c:pt idx="18">
                        <c:v>45</c:v>
                      </c:pt>
                      <c:pt idx="19">
                        <c:v>50</c:v>
                      </c:pt>
                      <c:pt idx="20">
                        <c:v>55</c:v>
                      </c:pt>
                      <c:pt idx="21">
                        <c:v>60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Sheet1!$Q$66:$Q$87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0">
                        <c:v>0.83130000000000004</c:v>
                      </c:pt>
                      <c:pt idx="1">
                        <c:v>0.89019999999999999</c:v>
                      </c:pt>
                      <c:pt idx="2">
                        <c:v>0.96099999999999997</c:v>
                      </c:pt>
                      <c:pt idx="3">
                        <c:v>0.92100000000000004</c:v>
                      </c:pt>
                      <c:pt idx="4">
                        <c:v>0.96560000000000001</c:v>
                      </c:pt>
                      <c:pt idx="5">
                        <c:v>0.97299999999999998</c:v>
                      </c:pt>
                      <c:pt idx="6">
                        <c:v>1.0409999999999999</c:v>
                      </c:pt>
                      <c:pt idx="7">
                        <c:v>1.054</c:v>
                      </c:pt>
                      <c:pt idx="8">
                        <c:v>1.1499999999999999</c:v>
                      </c:pt>
                      <c:pt idx="9">
                        <c:v>1.0640000000000001</c:v>
                      </c:pt>
                      <c:pt idx="10">
                        <c:v>1.23</c:v>
                      </c:pt>
                      <c:pt idx="11">
                        <c:v>1.1419999999999999</c:v>
                      </c:pt>
                      <c:pt idx="12">
                        <c:v>1.284</c:v>
                      </c:pt>
                      <c:pt idx="13">
                        <c:v>1.4410000000000001</c:v>
                      </c:pt>
                      <c:pt idx="14">
                        <c:v>1.554</c:v>
                      </c:pt>
                      <c:pt idx="15">
                        <c:v>1.6919999999999999</c:v>
                      </c:pt>
                      <c:pt idx="16">
                        <c:v>1.7689999999999999</c:v>
                      </c:pt>
                      <c:pt idx="17">
                        <c:v>1.85</c:v>
                      </c:pt>
                      <c:pt idx="18">
                        <c:v>1.9430000000000001</c:v>
                      </c:pt>
                      <c:pt idx="19">
                        <c:v>2.0550000000000002</c:v>
                      </c:pt>
                      <c:pt idx="20">
                        <c:v>2.077</c:v>
                      </c:pt>
                      <c:pt idx="21">
                        <c:v>2.1549999999999998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2-9A91-42D8-9102-9C832D9A8F0F}"/>
                  </c:ext>
                </c:extLst>
              </c15:ser>
            </c15:filteredScatterSeries>
          </c:ext>
        </c:extLst>
      </c:scatterChart>
      <c:valAx>
        <c:axId val="-20676373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800" dirty="0"/>
                  <a:t>Momentum (</a:t>
                </a:r>
                <a:r>
                  <a:rPr lang="en-US" sz="800" dirty="0" err="1"/>
                  <a:t>GeV</a:t>
                </a:r>
                <a:r>
                  <a:rPr lang="en-US" sz="800" dirty="0"/>
                  <a:t>/c)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11600792"/>
        <c:crosses val="autoZero"/>
        <c:crossBetween val="midCat"/>
      </c:valAx>
      <c:valAx>
        <c:axId val="-2011600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800" b="0" i="0" baseline="0" dirty="0">
                    <a:effectLst/>
                  </a:rPr>
                  <a:t>Width (Sigma) of  (</a:t>
                </a:r>
                <a:r>
                  <a:rPr lang="en-US" sz="800" b="0" i="0" baseline="0" dirty="0" err="1">
                    <a:effectLst/>
                  </a:rPr>
                  <a:t>p</a:t>
                </a:r>
                <a:r>
                  <a:rPr lang="en-US" sz="800" b="0" i="0" baseline="-25000" dirty="0" err="1">
                    <a:effectLst/>
                  </a:rPr>
                  <a:t>reco</a:t>
                </a:r>
                <a:r>
                  <a:rPr lang="en-US" sz="800" b="0" i="0" baseline="0" dirty="0" err="1">
                    <a:effectLst/>
                  </a:rPr>
                  <a:t>-p</a:t>
                </a:r>
                <a:r>
                  <a:rPr lang="en-US" sz="800" b="0" i="0" baseline="-25000" dirty="0" err="1">
                    <a:effectLst/>
                  </a:rPr>
                  <a:t>gen</a:t>
                </a:r>
                <a:r>
                  <a:rPr lang="en-US" sz="800" b="0" i="0" baseline="0" dirty="0">
                    <a:effectLst/>
                  </a:rPr>
                  <a:t>)/</a:t>
                </a:r>
                <a:r>
                  <a:rPr lang="en-US" sz="800" b="0" i="0" baseline="0" dirty="0" err="1">
                    <a:effectLst/>
                  </a:rPr>
                  <a:t>p</a:t>
                </a:r>
                <a:r>
                  <a:rPr lang="en-US" sz="800" b="0" i="0" baseline="-25000" dirty="0" err="1">
                    <a:effectLst/>
                  </a:rPr>
                  <a:t>gen</a:t>
                </a:r>
                <a:r>
                  <a:rPr lang="en-US" sz="800" b="0" i="0" baseline="0" dirty="0">
                    <a:effectLst/>
                  </a:rPr>
                  <a:t> [%] </a:t>
                </a:r>
                <a:endParaRPr lang="en-US" sz="800" dirty="0">
                  <a:effectLst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endParaRPr lang="en-US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162072041173537"/>
              <c:y val="0.14063285268012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676373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152388207754344"/>
          <c:y val="0.154915209326974"/>
          <c:w val="0.426132163167104"/>
          <c:h val="0.3112640938121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6DDE5-F68F-F848-A8FC-E32180D6EAD4}" type="datetime1">
              <a:rPr lang="en-US" smtClean="0"/>
              <a:pPr/>
              <a:t>7/9/19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38CD5-CECF-AC41-B90D-0F1D9F642A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230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C4514-1F67-F248-AD2F-1A4C562A6D3F}" type="datetime1">
              <a:rPr lang="en-US" smtClean="0"/>
              <a:pPr/>
              <a:t>7/9/19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97CD6-3EDC-43A1-BFE6-556DB01E9D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8651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28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419" algn="l" defTabSz="9128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53" algn="l" defTabSz="9128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290" algn="l" defTabSz="9128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716" algn="l" defTabSz="9128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139" algn="l" defTabSz="9128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8575" algn="l" defTabSz="9128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5000" algn="l" defTabSz="9128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1429" algn="l" defTabSz="9128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97CD6-3EDC-43A1-BFE6-556DB01E9DE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99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88387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3d561722bc_1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3" name="Google Shape;823;g3d561722bc_1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5209d76fda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5209d76fda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 </a:t>
            </a:r>
            <a:r>
              <a:rPr lang="en-US" smtClean="0"/>
              <a:t>Design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5840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9565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Relationship Id="rId3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784225"/>
          </a:xfrm>
        </p:spPr>
        <p:txBody>
          <a:bodyPr>
            <a:normAutofit/>
          </a:bodyPr>
          <a:lstStyle>
            <a:lvl1pPr>
              <a:defRPr sz="3600" baseline="0">
                <a:solidFill>
                  <a:srgbClr val="FF0000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Jul,8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A.Kiselev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4CFA-C3DC-4ADB-8A77-9C015038EF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85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Jul,8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A.Kiselev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4CFA-C3DC-4ADB-8A77-9C015038EF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54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7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7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Jul,8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A.Kiselev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4CFA-C3DC-4ADB-8A77-9C015038EF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3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Jul,8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A.Kiselev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4CFA-C3DC-4ADB-8A77-9C015038EF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00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Jul,8 2016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A.Kiselev</a:t>
            </a: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-65" charset="0"/>
              </a:defRPr>
            </a:lvl1pPr>
          </a:lstStyle>
          <a:p>
            <a:pPr>
              <a:defRPr/>
            </a:pPr>
            <a:fld id="{BC346014-8CB8-304E-A5FA-922CBC1F60F3}" type="slidenum">
              <a:rPr lang="ru-RU"/>
              <a:pPr>
                <a:defRPr/>
              </a:pPr>
              <a:t>‹#›</a:t>
            </a:fld>
            <a:r>
              <a:rPr lang="en-US"/>
              <a:t>/16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2352FBE-E101-7C49-8E4F-EA7312F569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8" y="4234543"/>
            <a:ext cx="2297252" cy="26266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2487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2356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4233" y="6387402"/>
            <a:ext cx="1071001" cy="462435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-12356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4233" y="6387402"/>
            <a:ext cx="1071001" cy="4624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8A27465-2A50-6249-8897-67E9365998BC}"/>
              </a:ext>
            </a:extLst>
          </p:cNvPr>
          <p:cNvSpPr txBox="1"/>
          <p:nvPr userDrawn="1"/>
        </p:nvSpPr>
        <p:spPr>
          <a:xfrm>
            <a:off x="2447220" y="6495508"/>
            <a:ext cx="20450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Jlab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Users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Meeting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AF8B965-77B2-F94E-9E8F-94DE39B1D789}"/>
              </a:ext>
            </a:extLst>
          </p:cNvPr>
          <p:cNvSpPr txBox="1"/>
          <p:nvPr userDrawn="1"/>
        </p:nvSpPr>
        <p:spPr>
          <a:xfrm>
            <a:off x="5982311" y="6495508"/>
            <a:ext cx="9975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June 26, 2019</a:t>
            </a:r>
          </a:p>
        </p:txBody>
      </p:sp>
    </p:spTree>
    <p:extLst>
      <p:ext uri="{BB962C8B-B14F-4D97-AF65-F5344CB8AC3E}">
        <p14:creationId xmlns:p14="http://schemas.microsoft.com/office/powerpoint/2010/main" val="3749174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Jul,8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A.Kiselev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E5294-E2E2-D84E-B244-61D9D82C8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Jul,8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A.Kiselev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E5294-E2E2-D84E-B244-61D9D82C8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4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4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8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2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7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1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5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14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Jul,8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A.Kiselev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E5294-E2E2-D84E-B244-61D9D82C8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3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3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Jul,8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A.Kiselev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E5294-E2E2-D84E-B244-61D9D82C8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19" indent="0">
              <a:buNone/>
              <a:defRPr sz="2000" b="1"/>
            </a:lvl2pPr>
            <a:lvl3pPr marL="912853" indent="0">
              <a:buNone/>
              <a:defRPr sz="1800" b="1"/>
            </a:lvl3pPr>
            <a:lvl4pPr marL="1369290" indent="0">
              <a:buNone/>
              <a:defRPr sz="1600" b="1"/>
            </a:lvl4pPr>
            <a:lvl5pPr marL="1825716" indent="0">
              <a:buNone/>
              <a:defRPr sz="1600" b="1"/>
            </a:lvl5pPr>
            <a:lvl6pPr marL="2282139" indent="0">
              <a:buNone/>
              <a:defRPr sz="1600" b="1"/>
            </a:lvl6pPr>
            <a:lvl7pPr marL="2738575" indent="0">
              <a:buNone/>
              <a:defRPr sz="1600" b="1"/>
            </a:lvl7pPr>
            <a:lvl8pPr marL="3195000" indent="0">
              <a:buNone/>
              <a:defRPr sz="1600" b="1"/>
            </a:lvl8pPr>
            <a:lvl9pPr marL="365142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19" indent="0">
              <a:buNone/>
              <a:defRPr sz="2000" b="1"/>
            </a:lvl2pPr>
            <a:lvl3pPr marL="912853" indent="0">
              <a:buNone/>
              <a:defRPr sz="1800" b="1"/>
            </a:lvl3pPr>
            <a:lvl4pPr marL="1369290" indent="0">
              <a:buNone/>
              <a:defRPr sz="1600" b="1"/>
            </a:lvl4pPr>
            <a:lvl5pPr marL="1825716" indent="0">
              <a:buNone/>
              <a:defRPr sz="1600" b="1"/>
            </a:lvl5pPr>
            <a:lvl6pPr marL="2282139" indent="0">
              <a:buNone/>
              <a:defRPr sz="1600" b="1"/>
            </a:lvl6pPr>
            <a:lvl7pPr marL="2738575" indent="0">
              <a:buNone/>
              <a:defRPr sz="1600" b="1"/>
            </a:lvl7pPr>
            <a:lvl8pPr marL="3195000" indent="0">
              <a:buNone/>
              <a:defRPr sz="1600" b="1"/>
            </a:lvl8pPr>
            <a:lvl9pPr marL="365142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Jul,8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A.Kiselev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E5294-E2E2-D84E-B244-61D9D82C8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Jul,8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37325"/>
            <a:ext cx="3429000" cy="244475"/>
          </a:xfrm>
        </p:spPr>
        <p:txBody>
          <a:bodyPr/>
          <a:lstStyle>
            <a:lvl1pPr>
              <a:defRPr sz="1100" baseline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A.Kiselev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553200"/>
            <a:ext cx="2133600" cy="228600"/>
          </a:xfrm>
        </p:spPr>
        <p:txBody>
          <a:bodyPr/>
          <a:lstStyle>
            <a:lvl1pPr>
              <a:defRPr sz="1100" baseline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defRPr>
            </a:lvl1pPr>
          </a:lstStyle>
          <a:p>
            <a:fld id="{59EA4CFA-C3DC-4ADB-8A77-9C015038EF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904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Jul,8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A.Kiselev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E5294-E2E2-D84E-B244-61D9D82C8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Jul,8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A.Kiselev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E5294-E2E2-D84E-B244-61D9D82C8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419" indent="0">
              <a:buNone/>
              <a:defRPr sz="1200"/>
            </a:lvl2pPr>
            <a:lvl3pPr marL="912853" indent="0">
              <a:buNone/>
              <a:defRPr sz="1000"/>
            </a:lvl3pPr>
            <a:lvl4pPr marL="1369290" indent="0">
              <a:buNone/>
              <a:defRPr sz="900"/>
            </a:lvl4pPr>
            <a:lvl5pPr marL="1825716" indent="0">
              <a:buNone/>
              <a:defRPr sz="900"/>
            </a:lvl5pPr>
            <a:lvl6pPr marL="2282139" indent="0">
              <a:buNone/>
              <a:defRPr sz="900"/>
            </a:lvl6pPr>
            <a:lvl7pPr marL="2738575" indent="0">
              <a:buNone/>
              <a:defRPr sz="900"/>
            </a:lvl7pPr>
            <a:lvl8pPr marL="3195000" indent="0">
              <a:buNone/>
              <a:defRPr sz="900"/>
            </a:lvl8pPr>
            <a:lvl9pPr marL="365142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Jul,8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A.Kiselev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E5294-E2E2-D84E-B244-61D9D82C8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419" indent="0">
              <a:buNone/>
              <a:defRPr sz="2800"/>
            </a:lvl2pPr>
            <a:lvl3pPr marL="912853" indent="0">
              <a:buNone/>
              <a:defRPr sz="2400"/>
            </a:lvl3pPr>
            <a:lvl4pPr marL="1369290" indent="0">
              <a:buNone/>
              <a:defRPr sz="2000"/>
            </a:lvl4pPr>
            <a:lvl5pPr marL="1825716" indent="0">
              <a:buNone/>
              <a:defRPr sz="2000"/>
            </a:lvl5pPr>
            <a:lvl6pPr marL="2282139" indent="0">
              <a:buNone/>
              <a:defRPr sz="2000"/>
            </a:lvl6pPr>
            <a:lvl7pPr marL="2738575" indent="0">
              <a:buNone/>
              <a:defRPr sz="2000"/>
            </a:lvl7pPr>
            <a:lvl8pPr marL="3195000" indent="0">
              <a:buNone/>
              <a:defRPr sz="2000"/>
            </a:lvl8pPr>
            <a:lvl9pPr marL="365142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419" indent="0">
              <a:buNone/>
              <a:defRPr sz="1200"/>
            </a:lvl2pPr>
            <a:lvl3pPr marL="912853" indent="0">
              <a:buNone/>
              <a:defRPr sz="1000"/>
            </a:lvl3pPr>
            <a:lvl4pPr marL="1369290" indent="0">
              <a:buNone/>
              <a:defRPr sz="900"/>
            </a:lvl4pPr>
            <a:lvl5pPr marL="1825716" indent="0">
              <a:buNone/>
              <a:defRPr sz="900"/>
            </a:lvl5pPr>
            <a:lvl6pPr marL="2282139" indent="0">
              <a:buNone/>
              <a:defRPr sz="900"/>
            </a:lvl6pPr>
            <a:lvl7pPr marL="2738575" indent="0">
              <a:buNone/>
              <a:defRPr sz="900"/>
            </a:lvl7pPr>
            <a:lvl8pPr marL="3195000" indent="0">
              <a:buNone/>
              <a:defRPr sz="900"/>
            </a:lvl8pPr>
            <a:lvl9pPr marL="365142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Jul,8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A.Kiselev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E5294-E2E2-D84E-B244-61D9D82C8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Jul,8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A.Kiselev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E5294-E2E2-D84E-B244-61D9D82C8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7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7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Jul,8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A.Kiselev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E5294-E2E2-D84E-B244-61D9D82C8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Sep,24 2015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A.Kiselev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5013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Sep,24 2015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A.Kiselev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40500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Sep,24 2015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A.Kiselev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25180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Sep,24 2015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A.Kiselev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2155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4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4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8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2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7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1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5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14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Jul,8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A.Kiselev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4CFA-C3DC-4ADB-8A77-9C015038EF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0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Sep,24 2015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A.Kiselev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89291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Sep,24 2015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A.Kiselev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5029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Sep,24 2015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A.Kiselev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32552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Sep,24 2015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A.Kiselev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69322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Sep,24 2015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A.Kiselev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06192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Sep,24 2015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A.Kiselev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56405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Sep,24 2015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A.Kiselev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00337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718412" y="849122"/>
            <a:ext cx="7672647" cy="698566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172" y="1604514"/>
            <a:ext cx="1959307" cy="904315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2514771" y="1604514"/>
            <a:ext cx="1959307" cy="904315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172" y="2595048"/>
            <a:ext cx="4015273" cy="904315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3005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3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3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Jul,8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A.Kiselev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4CFA-C3DC-4ADB-8A77-9C015038EF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295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19" indent="0">
              <a:buNone/>
              <a:defRPr sz="2000" b="1"/>
            </a:lvl2pPr>
            <a:lvl3pPr marL="912853" indent="0">
              <a:buNone/>
              <a:defRPr sz="1800" b="1"/>
            </a:lvl3pPr>
            <a:lvl4pPr marL="1369290" indent="0">
              <a:buNone/>
              <a:defRPr sz="1600" b="1"/>
            </a:lvl4pPr>
            <a:lvl5pPr marL="1825716" indent="0">
              <a:buNone/>
              <a:defRPr sz="1600" b="1"/>
            </a:lvl5pPr>
            <a:lvl6pPr marL="2282139" indent="0">
              <a:buNone/>
              <a:defRPr sz="1600" b="1"/>
            </a:lvl6pPr>
            <a:lvl7pPr marL="2738575" indent="0">
              <a:buNone/>
              <a:defRPr sz="1600" b="1"/>
            </a:lvl7pPr>
            <a:lvl8pPr marL="3195000" indent="0">
              <a:buNone/>
              <a:defRPr sz="1600" b="1"/>
            </a:lvl8pPr>
            <a:lvl9pPr marL="365142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19" indent="0">
              <a:buNone/>
              <a:defRPr sz="2000" b="1"/>
            </a:lvl2pPr>
            <a:lvl3pPr marL="912853" indent="0">
              <a:buNone/>
              <a:defRPr sz="1800" b="1"/>
            </a:lvl3pPr>
            <a:lvl4pPr marL="1369290" indent="0">
              <a:buNone/>
              <a:defRPr sz="1600" b="1"/>
            </a:lvl4pPr>
            <a:lvl5pPr marL="1825716" indent="0">
              <a:buNone/>
              <a:defRPr sz="1600" b="1"/>
            </a:lvl5pPr>
            <a:lvl6pPr marL="2282139" indent="0">
              <a:buNone/>
              <a:defRPr sz="1600" b="1"/>
            </a:lvl6pPr>
            <a:lvl7pPr marL="2738575" indent="0">
              <a:buNone/>
              <a:defRPr sz="1600" b="1"/>
            </a:lvl7pPr>
            <a:lvl8pPr marL="3195000" indent="0">
              <a:buNone/>
              <a:defRPr sz="1600" b="1"/>
            </a:lvl8pPr>
            <a:lvl9pPr marL="365142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Jul,8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A.Kiselev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4CFA-C3DC-4ADB-8A77-9C015038EF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800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Jul,8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A.Kiselev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4CFA-C3DC-4ADB-8A77-9C015038EF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9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Jul,8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A.Kiselev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4CFA-C3DC-4ADB-8A77-9C015038EF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3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419" indent="0">
              <a:buNone/>
              <a:defRPr sz="1200"/>
            </a:lvl2pPr>
            <a:lvl3pPr marL="912853" indent="0">
              <a:buNone/>
              <a:defRPr sz="1000"/>
            </a:lvl3pPr>
            <a:lvl4pPr marL="1369290" indent="0">
              <a:buNone/>
              <a:defRPr sz="900"/>
            </a:lvl4pPr>
            <a:lvl5pPr marL="1825716" indent="0">
              <a:buNone/>
              <a:defRPr sz="900"/>
            </a:lvl5pPr>
            <a:lvl6pPr marL="2282139" indent="0">
              <a:buNone/>
              <a:defRPr sz="900"/>
            </a:lvl6pPr>
            <a:lvl7pPr marL="2738575" indent="0">
              <a:buNone/>
              <a:defRPr sz="900"/>
            </a:lvl7pPr>
            <a:lvl8pPr marL="3195000" indent="0">
              <a:buNone/>
              <a:defRPr sz="900"/>
            </a:lvl8pPr>
            <a:lvl9pPr marL="365142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Jul,8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A.Kiselev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4CFA-C3DC-4ADB-8A77-9C015038EF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701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419" indent="0">
              <a:buNone/>
              <a:defRPr sz="2800"/>
            </a:lvl2pPr>
            <a:lvl3pPr marL="912853" indent="0">
              <a:buNone/>
              <a:defRPr sz="2400"/>
            </a:lvl3pPr>
            <a:lvl4pPr marL="1369290" indent="0">
              <a:buNone/>
              <a:defRPr sz="2000"/>
            </a:lvl4pPr>
            <a:lvl5pPr marL="1825716" indent="0">
              <a:buNone/>
              <a:defRPr sz="2000"/>
            </a:lvl5pPr>
            <a:lvl6pPr marL="2282139" indent="0">
              <a:buNone/>
              <a:defRPr sz="2000"/>
            </a:lvl6pPr>
            <a:lvl7pPr marL="2738575" indent="0">
              <a:buNone/>
              <a:defRPr sz="2000"/>
            </a:lvl7pPr>
            <a:lvl8pPr marL="3195000" indent="0">
              <a:buNone/>
              <a:defRPr sz="2000"/>
            </a:lvl8pPr>
            <a:lvl9pPr marL="365142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419" indent="0">
              <a:buNone/>
              <a:defRPr sz="1200"/>
            </a:lvl2pPr>
            <a:lvl3pPr marL="912853" indent="0">
              <a:buNone/>
              <a:defRPr sz="1000"/>
            </a:lvl3pPr>
            <a:lvl4pPr marL="1369290" indent="0">
              <a:buNone/>
              <a:defRPr sz="900"/>
            </a:lvl4pPr>
            <a:lvl5pPr marL="1825716" indent="0">
              <a:buNone/>
              <a:defRPr sz="900"/>
            </a:lvl5pPr>
            <a:lvl6pPr marL="2282139" indent="0">
              <a:buNone/>
              <a:defRPr sz="900"/>
            </a:lvl6pPr>
            <a:lvl7pPr marL="2738575" indent="0">
              <a:buNone/>
              <a:defRPr sz="900"/>
            </a:lvl7pPr>
            <a:lvl8pPr marL="3195000" indent="0">
              <a:buNone/>
              <a:defRPr sz="900"/>
            </a:lvl8pPr>
            <a:lvl9pPr marL="365142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Jul,8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A.Kiselev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4CFA-C3DC-4ADB-8A77-9C015038EF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31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283" tIns="45642" rIns="91283" bIns="45642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33"/>
            <a:ext cx="8229600" cy="4525963"/>
          </a:xfrm>
          <a:prstGeom prst="rect">
            <a:avLst/>
          </a:prstGeom>
        </p:spPr>
        <p:txBody>
          <a:bodyPr vert="horz" lIns="91283" tIns="45642" rIns="91283" bIns="45642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83"/>
            <a:ext cx="2133600" cy="365125"/>
          </a:xfrm>
          <a:prstGeom prst="rect">
            <a:avLst/>
          </a:prstGeom>
        </p:spPr>
        <p:txBody>
          <a:bodyPr vert="horz" lIns="91283" tIns="45642" rIns="91283" bIns="45642" rtlCol="0" anchor="ctr"/>
          <a:lstStyle>
            <a:lvl1pPr algn="l">
              <a:defRPr sz="1600">
                <a:solidFill>
                  <a:srgbClr val="800000"/>
                </a:solidFill>
                <a:latin typeface="Tahoma"/>
                <a:cs typeface="Tahoma"/>
              </a:defRPr>
            </a:lvl1pPr>
          </a:lstStyle>
          <a:p>
            <a:r>
              <a:rPr lang="en-US" smtClean="0"/>
              <a:t>Jul,8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83"/>
            <a:ext cx="2895600" cy="365125"/>
          </a:xfrm>
          <a:prstGeom prst="rect">
            <a:avLst/>
          </a:prstGeom>
        </p:spPr>
        <p:txBody>
          <a:bodyPr vert="horz" lIns="91283" tIns="45642" rIns="91283" bIns="45642" rtlCol="0" anchor="ctr"/>
          <a:lstStyle>
            <a:lvl1pPr algn="ctr">
              <a:defRPr sz="1600">
                <a:solidFill>
                  <a:srgbClr val="800000"/>
                </a:solidFill>
                <a:latin typeface="Tahoma"/>
                <a:cs typeface="Tahoma"/>
              </a:defRPr>
            </a:lvl1pPr>
          </a:lstStyle>
          <a:p>
            <a:r>
              <a:rPr lang="en-US" smtClean="0"/>
              <a:t>A.Kiselev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83"/>
            <a:ext cx="2133600" cy="365125"/>
          </a:xfrm>
          <a:prstGeom prst="rect">
            <a:avLst/>
          </a:prstGeom>
        </p:spPr>
        <p:txBody>
          <a:bodyPr vert="horz" lIns="91283" tIns="45642" rIns="91283" bIns="45642" rtlCol="0" anchor="ctr"/>
          <a:lstStyle>
            <a:lvl1pPr algn="r">
              <a:defRPr sz="1600">
                <a:solidFill>
                  <a:srgbClr val="1F497D"/>
                </a:solidFill>
              </a:defRPr>
            </a:lvl1pPr>
          </a:lstStyle>
          <a:p>
            <a:r>
              <a:rPr lang="en-US" dirty="0" smtClean="0"/>
              <a:t>@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841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75" r:id="rId1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defTabSz="912853" rtl="0" eaLnBrk="1" latinLnBrk="0" hangingPunct="1">
        <a:spcBef>
          <a:spcPct val="0"/>
        </a:spcBef>
        <a:buNone/>
        <a:defRPr sz="3600" b="1" kern="1200" baseline="0">
          <a:solidFill>
            <a:srgbClr val="FF0000"/>
          </a:solidFill>
          <a:latin typeface="Arial" pitchFamily="34" charset="0"/>
          <a:ea typeface="+mj-ea"/>
          <a:cs typeface="+mj-cs"/>
        </a:defRPr>
      </a:lvl1pPr>
    </p:titleStyle>
    <p:bodyStyle>
      <a:lvl1pPr marL="342328" indent="-342328" algn="l" defTabSz="912853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741696" indent="-285276" algn="l" defTabSz="912853" rtl="0" eaLnBrk="1" latinLnBrk="0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1141067" indent="-228209" algn="l" defTabSz="912853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597495" indent="-228209" algn="l" defTabSz="912853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2053935" indent="-228209" algn="l" defTabSz="912853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0359" indent="-228209" algn="l" defTabSz="9128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784" indent="-228209" algn="l" defTabSz="9128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217" indent="-228209" algn="l" defTabSz="9128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635" indent="-228209" algn="l" defTabSz="9128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8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19" algn="l" defTabSz="9128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53" algn="l" defTabSz="9128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290" algn="l" defTabSz="9128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716" algn="l" defTabSz="9128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139" algn="l" defTabSz="9128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575" algn="l" defTabSz="9128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000" algn="l" defTabSz="9128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429" algn="l" defTabSz="9128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283" tIns="45642" rIns="91283" bIns="4564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33"/>
            <a:ext cx="8229600" cy="4525963"/>
          </a:xfrm>
          <a:prstGeom prst="rect">
            <a:avLst/>
          </a:prstGeom>
        </p:spPr>
        <p:txBody>
          <a:bodyPr vert="horz" lIns="91283" tIns="45642" rIns="91283" bIns="4564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83"/>
            <a:ext cx="2133600" cy="365125"/>
          </a:xfrm>
          <a:prstGeom prst="rect">
            <a:avLst/>
          </a:prstGeom>
        </p:spPr>
        <p:txBody>
          <a:bodyPr vert="horz" lIns="91283" tIns="45642" rIns="91283" bIns="4564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Jul,8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83"/>
            <a:ext cx="2895600" cy="365125"/>
          </a:xfrm>
          <a:prstGeom prst="rect">
            <a:avLst/>
          </a:prstGeom>
        </p:spPr>
        <p:txBody>
          <a:bodyPr vert="horz" lIns="91283" tIns="45642" rIns="91283" bIns="4564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A.Kiselev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83"/>
            <a:ext cx="2133600" cy="365125"/>
          </a:xfrm>
          <a:prstGeom prst="rect">
            <a:avLst/>
          </a:prstGeom>
        </p:spPr>
        <p:txBody>
          <a:bodyPr vert="horz" lIns="91283" tIns="45642" rIns="91283" bIns="4564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E5294-E2E2-D84E-B244-61D9D82C8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sldNum="0" hdr="0" ftr="0" dt="0"/>
  <p:txStyles>
    <p:titleStyle>
      <a:lvl1pPr algn="ctr" defTabSz="45641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28" indent="-342328" algn="l" defTabSz="45641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96" indent="-285276" algn="l" defTabSz="45641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067" indent="-228209" algn="l" defTabSz="45641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495" indent="-228209" algn="l" defTabSz="45641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935" indent="-228209" algn="l" defTabSz="45641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359" indent="-228209" algn="l" defTabSz="4564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784" indent="-228209" algn="l" defTabSz="4564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217" indent="-228209" algn="l" defTabSz="4564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635" indent="-228209" algn="l" defTabSz="4564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4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19" algn="l" defTabSz="4564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53" algn="l" defTabSz="4564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290" algn="l" defTabSz="4564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716" algn="l" defTabSz="4564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139" algn="l" defTabSz="4564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575" algn="l" defTabSz="4564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000" algn="l" defTabSz="4564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429" algn="l" defTabSz="4564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Sep,24 2015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A.Kiselev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717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wmf"/><Relationship Id="rId5" Type="http://schemas.openxmlformats.org/officeDocument/2006/relationships/image" Target="../media/image19.wmf"/><Relationship Id="rId6" Type="http://schemas.openxmlformats.org/officeDocument/2006/relationships/image" Target="../media/image20.wmf"/><Relationship Id="rId7" Type="http://schemas.openxmlformats.org/officeDocument/2006/relationships/image" Target="../media/image21.wmf"/><Relationship Id="rId8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hyperlink" Target="https://wiki.jlab.org/nuclear_gluons/" TargetMode="Externa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80.png"/><Relationship Id="rId6" Type="http://schemas.openxmlformats.org/officeDocument/2006/relationships/image" Target="../media/image32.emf"/><Relationship Id="rId7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chart" Target="../charts/chart1.xml"/><Relationship Id="rId5" Type="http://schemas.openxmlformats.org/officeDocument/2006/relationships/chart" Target="../charts/chart2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image" Target="../media/image48.png"/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51.jpg"/><Relationship Id="rId3" Type="http://schemas.openxmlformats.org/officeDocument/2006/relationships/image" Target="../media/image5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gif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1905000"/>
            <a:ext cx="9144000" cy="2308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DAAEAE"/>
                    </a:gs>
                    <a:gs pos="50000">
                      <a:srgbClr val="FFCCCC"/>
                    </a:gs>
                    <a:gs pos="100000">
                      <a:srgbClr val="DAAEAE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283" tIns="45642" rIns="91283" bIns="45642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Arial"/>
                <a:cs typeface="Arial"/>
              </a:rPr>
              <a:t>Tracking software tools </a:t>
            </a: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Arial"/>
                <a:cs typeface="Arial"/>
              </a:rPr>
              <a:t>for EIC PID community</a:t>
            </a: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Arial"/>
                <a:cs typeface="Arial"/>
              </a:rPr>
              <a:t>&amp; related </a:t>
            </a:r>
            <a:r>
              <a:rPr lang="en-US" sz="4800" b="1" dirty="0" smtClean="0">
                <a:solidFill>
                  <a:srgbClr val="FF0000"/>
                </a:solidFill>
                <a:latin typeface="Arial"/>
                <a:cs typeface="Arial"/>
              </a:rPr>
              <a:t>topic</a:t>
            </a:r>
            <a:r>
              <a:rPr lang="en-US" sz="4800" b="1" dirty="0" smtClean="0">
                <a:solidFill>
                  <a:srgbClr val="FF0000"/>
                </a:solidFill>
                <a:latin typeface="Arial"/>
                <a:cs typeface="Arial"/>
              </a:rPr>
              <a:t>s </a:t>
            </a:r>
            <a:endParaRPr lang="en-US" sz="4800" b="1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762000" y="838200"/>
            <a:ext cx="7848600" cy="152400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83" tIns="45642" rIns="91283" bIns="45642" anchor="ctr"/>
          <a:lstStyle/>
          <a:p>
            <a:endParaRPr lang="en-US" dirty="0"/>
          </a:p>
        </p:txBody>
      </p:sp>
      <p:pic>
        <p:nvPicPr>
          <p:cNvPr id="12" name="Picture 11" descr="EIC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41556" cy="685800"/>
          </a:xfrm>
          <a:prstGeom prst="rect">
            <a:avLst/>
          </a:prstGeom>
        </p:spPr>
      </p:pic>
      <p:pic>
        <p:nvPicPr>
          <p:cNvPr id="2" name="Picture 1" descr="bn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098" y="0"/>
            <a:ext cx="2188968" cy="838200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04800" y="5105400"/>
            <a:ext cx="8610600" cy="1600200"/>
          </a:xfrm>
          <a:prstGeom prst="rect">
            <a:avLst/>
          </a:prstGeom>
        </p:spPr>
        <p:txBody>
          <a:bodyPr vert="horz" lIns="91279" tIns="45640" rIns="91279" bIns="45640" rtlCol="0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500" dirty="0">
                <a:solidFill>
                  <a:schemeClr val="tx2"/>
                </a:solidFill>
                <a:latin typeface="Arial Narrow"/>
                <a:ea typeface="Tahoma (Body)" charset="0"/>
                <a:cs typeface="Arial Narrow"/>
              </a:rPr>
              <a:t>Alexander </a:t>
            </a:r>
            <a:r>
              <a:rPr lang="en-US" sz="3500" dirty="0" smtClean="0">
                <a:solidFill>
                  <a:schemeClr val="tx2"/>
                </a:solidFill>
                <a:latin typeface="Arial Narrow"/>
                <a:ea typeface="Tahoma (Body)" charset="0"/>
                <a:cs typeface="Arial Narrow"/>
              </a:rPr>
              <a:t>Kiselev</a:t>
            </a:r>
            <a:endParaRPr lang="en-US" sz="3200" dirty="0">
              <a:solidFill>
                <a:schemeClr val="tx2"/>
              </a:solidFill>
              <a:latin typeface="Arial Narrow" pitchFamily="34" charset="0"/>
              <a:ea typeface="ＭＳ Ｐゴシック" pitchFamily="-84" charset="-128"/>
              <a:cs typeface="ＭＳ Ｐゴシック" pitchFamily="-84" charset="-128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EIC PID Workshop   Stony Brook</a:t>
            </a:r>
            <a:r>
              <a:rPr lang="en-US" sz="32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   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July,</a:t>
            </a:r>
            <a:r>
              <a:rPr lang="en-US" sz="3200" dirty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9</a:t>
            </a:r>
            <a:r>
              <a:rPr lang="en-US" sz="32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 2019   </a:t>
            </a:r>
            <a:endParaRPr lang="en-US" sz="3200" dirty="0">
              <a:solidFill>
                <a:schemeClr val="tx2"/>
              </a:solidFill>
              <a:latin typeface="Arial Narrow" pitchFamily="3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805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6" name="Group 4"/>
          <p:cNvGrpSpPr>
            <a:grpSpLocks/>
          </p:cNvGrpSpPr>
          <p:nvPr/>
        </p:nvGrpSpPr>
        <p:grpSpPr bwMode="auto">
          <a:xfrm>
            <a:off x="685800" y="838200"/>
            <a:ext cx="8001000" cy="5334000"/>
            <a:chOff x="528" y="816"/>
            <a:chExt cx="5040" cy="3360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864"/>
              <a:ext cx="4960" cy="3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8195" name="Rectangle 3"/>
            <p:cNvSpPr>
              <a:spLocks noChangeArrowheads="1"/>
            </p:cNvSpPr>
            <p:nvPr/>
          </p:nvSpPr>
          <p:spPr bwMode="auto">
            <a:xfrm>
              <a:off x="5424" y="816"/>
              <a:ext cx="144" cy="33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endParaRPr>
            </a:p>
          </p:txBody>
        </p:sp>
      </p:grp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04800" y="6019800"/>
            <a:ext cx="8535987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Fully developed G4 model, including digitization and reconstruction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b="0" dirty="0" smtClean="0">
                <a:latin typeface="Arial Narrow"/>
                <a:ea typeface="ＭＳ Ｐゴシック" pitchFamily="-84" charset="-128"/>
                <a:cs typeface="Arial Narrow"/>
              </a:rPr>
              <a:t>fun4all: a complete software suite</a:t>
            </a:r>
            <a:endParaRPr lang="en-US" sz="4800" b="0" dirty="0" smtClean="0">
              <a:latin typeface="Arial Narrow"/>
              <a:ea typeface="ＭＳ Ｐゴシック" pitchFamily="-84" charset="-128"/>
              <a:cs typeface="Arial Narrow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42718" y="6550223"/>
            <a:ext cx="1801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66"/>
                </a:solidFill>
              </a:rPr>
              <a:t>by Chris </a:t>
            </a:r>
            <a:r>
              <a:rPr lang="en-US" sz="1400" dirty="0" err="1" smtClean="0">
                <a:solidFill>
                  <a:srgbClr val="000066"/>
                </a:solidFill>
              </a:rPr>
              <a:t>Pinkenburg</a:t>
            </a:r>
            <a:endParaRPr lang="en-US" sz="14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785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0" name="Group 20"/>
          <p:cNvGrpSpPr>
            <a:grpSpLocks/>
          </p:cNvGrpSpPr>
          <p:nvPr/>
        </p:nvGrpSpPr>
        <p:grpSpPr bwMode="auto">
          <a:xfrm>
            <a:off x="3314700" y="1284288"/>
            <a:ext cx="2019300" cy="2220912"/>
            <a:chOff x="1863" y="816"/>
            <a:chExt cx="1272" cy="1399"/>
          </a:xfrm>
        </p:grpSpPr>
        <p:pic>
          <p:nvPicPr>
            <p:cNvPr id="10253" name="Picture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3" y="816"/>
              <a:ext cx="1272" cy="1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0259" name="Text Box 19"/>
            <p:cNvSpPr txBox="1">
              <a:spLocks noChangeArrowheads="1"/>
            </p:cNvSpPr>
            <p:nvPr/>
          </p:nvSpPr>
          <p:spPr bwMode="auto">
            <a:xfrm>
              <a:off x="1911" y="2023"/>
              <a:ext cx="1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Times New Roman" charset="0"/>
                </a:rPr>
                <a:t>Upsilon Reconstruction</a:t>
              </a:r>
            </a:p>
          </p:txBody>
        </p:sp>
      </p:grpSp>
      <p:grpSp>
        <p:nvGrpSpPr>
          <p:cNvPr id="10272" name="Group 32"/>
          <p:cNvGrpSpPr>
            <a:grpSpLocks/>
          </p:cNvGrpSpPr>
          <p:nvPr/>
        </p:nvGrpSpPr>
        <p:grpSpPr bwMode="auto">
          <a:xfrm>
            <a:off x="0" y="914400"/>
            <a:ext cx="2590800" cy="1962150"/>
            <a:chOff x="0" y="576"/>
            <a:chExt cx="1632" cy="1236"/>
          </a:xfrm>
        </p:grpSpPr>
        <p:pic>
          <p:nvPicPr>
            <p:cNvPr id="1024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6"/>
              <a:ext cx="1632" cy="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0261" name="Text Box 21"/>
            <p:cNvSpPr txBox="1">
              <a:spLocks noChangeArrowheads="1"/>
            </p:cNvSpPr>
            <p:nvPr/>
          </p:nvSpPr>
          <p:spPr bwMode="auto">
            <a:xfrm>
              <a:off x="309" y="1620"/>
              <a:ext cx="101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Times New Roman" charset="0"/>
                </a:rPr>
                <a:t>Tracking Efficiency</a:t>
              </a:r>
            </a:p>
          </p:txBody>
        </p:sp>
      </p:grpSp>
      <p:grpSp>
        <p:nvGrpSpPr>
          <p:cNvPr id="10264" name="Group 24"/>
          <p:cNvGrpSpPr>
            <a:grpSpLocks/>
          </p:cNvGrpSpPr>
          <p:nvPr/>
        </p:nvGrpSpPr>
        <p:grpSpPr bwMode="auto">
          <a:xfrm>
            <a:off x="5486400" y="1219200"/>
            <a:ext cx="3276600" cy="2286000"/>
            <a:chOff x="3456" y="768"/>
            <a:chExt cx="2064" cy="1440"/>
          </a:xfrm>
        </p:grpSpPr>
        <p:pic>
          <p:nvPicPr>
            <p:cNvPr id="10252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768"/>
              <a:ext cx="2064" cy="1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0262" name="Text Box 22"/>
            <p:cNvSpPr txBox="1">
              <a:spLocks noChangeArrowheads="1"/>
            </p:cNvSpPr>
            <p:nvPr/>
          </p:nvSpPr>
          <p:spPr bwMode="auto">
            <a:xfrm>
              <a:off x="3684" y="2016"/>
              <a:ext cx="160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Times New Roman" charset="0"/>
                </a:rPr>
                <a:t>Hadronic Calorimeter Test Beam</a:t>
              </a:r>
            </a:p>
          </p:txBody>
        </p:sp>
      </p:grpSp>
      <p:grpSp>
        <p:nvGrpSpPr>
          <p:cNvPr id="10275" name="Group 35"/>
          <p:cNvGrpSpPr>
            <a:grpSpLocks/>
          </p:cNvGrpSpPr>
          <p:nvPr/>
        </p:nvGrpSpPr>
        <p:grpSpPr bwMode="auto">
          <a:xfrm>
            <a:off x="5943600" y="3505200"/>
            <a:ext cx="3200400" cy="2171700"/>
            <a:chOff x="3744" y="2208"/>
            <a:chExt cx="2016" cy="1368"/>
          </a:xfrm>
        </p:grpSpPr>
        <p:grpSp>
          <p:nvGrpSpPr>
            <p:cNvPr id="10246" name="Group 6"/>
            <p:cNvGrpSpPr>
              <a:grpSpLocks/>
            </p:cNvGrpSpPr>
            <p:nvPr/>
          </p:nvGrpSpPr>
          <p:grpSpPr bwMode="auto">
            <a:xfrm>
              <a:off x="3744" y="2208"/>
              <a:ext cx="2016" cy="1248"/>
              <a:chOff x="1344" y="1104"/>
              <a:chExt cx="2592" cy="2592"/>
            </a:xfrm>
          </p:grpSpPr>
          <p:pic>
            <p:nvPicPr>
              <p:cNvPr id="10247" name="Picture 7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1152"/>
                <a:ext cx="2576" cy="25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10248" name="Rectangle 8"/>
              <p:cNvSpPr>
                <a:spLocks noChangeArrowheads="1"/>
              </p:cNvSpPr>
              <p:nvPr/>
            </p:nvSpPr>
            <p:spPr bwMode="auto">
              <a:xfrm>
                <a:off x="3840" y="1104"/>
                <a:ext cx="96" cy="25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Times New Roman" charset="0"/>
                </a:endParaRPr>
              </a:p>
            </p:txBody>
          </p:sp>
        </p:grpSp>
        <p:sp>
          <p:nvSpPr>
            <p:cNvPr id="10265" name="Text Box 25"/>
            <p:cNvSpPr txBox="1">
              <a:spLocks noChangeArrowheads="1"/>
            </p:cNvSpPr>
            <p:nvPr/>
          </p:nvSpPr>
          <p:spPr bwMode="auto">
            <a:xfrm>
              <a:off x="4283" y="3384"/>
              <a:ext cx="93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Times New Roman" charset="0"/>
                </a:rPr>
                <a:t>EmCal Test Beam</a:t>
              </a:r>
            </a:p>
          </p:txBody>
        </p:sp>
      </p:grpSp>
      <p:grpSp>
        <p:nvGrpSpPr>
          <p:cNvPr id="10268" name="Group 28"/>
          <p:cNvGrpSpPr>
            <a:grpSpLocks/>
          </p:cNvGrpSpPr>
          <p:nvPr/>
        </p:nvGrpSpPr>
        <p:grpSpPr bwMode="auto">
          <a:xfrm>
            <a:off x="3276600" y="3886200"/>
            <a:ext cx="2667000" cy="2667000"/>
            <a:chOff x="2064" y="2448"/>
            <a:chExt cx="1680" cy="1680"/>
          </a:xfrm>
        </p:grpSpPr>
        <p:grpSp>
          <p:nvGrpSpPr>
            <p:cNvPr id="10254" name="Group 14"/>
            <p:cNvGrpSpPr>
              <a:grpSpLocks/>
            </p:cNvGrpSpPr>
            <p:nvPr/>
          </p:nvGrpSpPr>
          <p:grpSpPr bwMode="auto">
            <a:xfrm>
              <a:off x="2064" y="2448"/>
              <a:ext cx="1680" cy="1440"/>
              <a:chOff x="1248" y="912"/>
              <a:chExt cx="1680" cy="1440"/>
            </a:xfrm>
          </p:grpSpPr>
          <p:pic>
            <p:nvPicPr>
              <p:cNvPr id="10250" name="Picture 10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8" y="912"/>
                <a:ext cx="1657" cy="13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10251" name="Rectangle 11"/>
              <p:cNvSpPr>
                <a:spLocks noChangeArrowheads="1"/>
              </p:cNvSpPr>
              <p:nvPr/>
            </p:nvSpPr>
            <p:spPr bwMode="auto">
              <a:xfrm flipH="1">
                <a:off x="2832" y="912"/>
                <a:ext cx="96" cy="14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Times New Roman" charset="0"/>
                </a:endParaRPr>
              </a:p>
            </p:txBody>
          </p:sp>
        </p:grpSp>
        <p:sp>
          <p:nvSpPr>
            <p:cNvPr id="10267" name="Text Box 27"/>
            <p:cNvSpPr txBox="1">
              <a:spLocks noChangeArrowheads="1"/>
            </p:cNvSpPr>
            <p:nvPr/>
          </p:nvSpPr>
          <p:spPr bwMode="auto">
            <a:xfrm>
              <a:off x="2280" y="3936"/>
              <a:ext cx="124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Times New Roman" charset="0"/>
                </a:rPr>
                <a:t>EmCal Hadron Rejection</a:t>
              </a:r>
            </a:p>
          </p:txBody>
        </p:sp>
      </p:grpSp>
      <p:grpSp>
        <p:nvGrpSpPr>
          <p:cNvPr id="10271" name="Group 31"/>
          <p:cNvGrpSpPr>
            <a:grpSpLocks/>
          </p:cNvGrpSpPr>
          <p:nvPr/>
        </p:nvGrpSpPr>
        <p:grpSpPr bwMode="auto">
          <a:xfrm>
            <a:off x="228600" y="2971800"/>
            <a:ext cx="2967038" cy="2209800"/>
            <a:chOff x="144" y="1872"/>
            <a:chExt cx="1869" cy="1392"/>
          </a:xfrm>
        </p:grpSpPr>
        <p:grpSp>
          <p:nvGrpSpPr>
            <p:cNvPr id="10258" name="Group 18"/>
            <p:cNvGrpSpPr>
              <a:grpSpLocks/>
            </p:cNvGrpSpPr>
            <p:nvPr/>
          </p:nvGrpSpPr>
          <p:grpSpPr bwMode="auto">
            <a:xfrm>
              <a:off x="144" y="1872"/>
              <a:ext cx="1869" cy="1392"/>
              <a:chOff x="864" y="2736"/>
              <a:chExt cx="1869" cy="1392"/>
            </a:xfrm>
          </p:grpSpPr>
          <p:pic>
            <p:nvPicPr>
              <p:cNvPr id="10256" name="Picture 16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2" y="2736"/>
                <a:ext cx="1821" cy="13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10257" name="Rectangle 17"/>
              <p:cNvSpPr>
                <a:spLocks noChangeArrowheads="1"/>
              </p:cNvSpPr>
              <p:nvPr/>
            </p:nvSpPr>
            <p:spPr bwMode="auto">
              <a:xfrm>
                <a:off x="864" y="3888"/>
                <a:ext cx="192" cy="2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Times New Roman" charset="0"/>
                </a:endParaRPr>
              </a:p>
            </p:txBody>
          </p:sp>
        </p:grpSp>
        <p:sp>
          <p:nvSpPr>
            <p:cNvPr id="10269" name="Text Box 29"/>
            <p:cNvSpPr txBox="1">
              <a:spLocks noChangeArrowheads="1"/>
            </p:cNvSpPr>
            <p:nvPr/>
          </p:nvSpPr>
          <p:spPr bwMode="auto">
            <a:xfrm>
              <a:off x="605" y="3072"/>
              <a:ext cx="94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Times New Roman" charset="0"/>
                </a:rPr>
                <a:t>Jet Reconstruction</a:t>
              </a:r>
            </a:p>
          </p:txBody>
        </p:sp>
      </p:grpSp>
      <p:grpSp>
        <p:nvGrpSpPr>
          <p:cNvPr id="10274" name="Group 34"/>
          <p:cNvGrpSpPr>
            <a:grpSpLocks/>
          </p:cNvGrpSpPr>
          <p:nvPr/>
        </p:nvGrpSpPr>
        <p:grpSpPr bwMode="auto">
          <a:xfrm>
            <a:off x="381000" y="5181600"/>
            <a:ext cx="2743200" cy="1600200"/>
            <a:chOff x="240" y="3264"/>
            <a:chExt cx="1728" cy="1008"/>
          </a:xfrm>
        </p:grpSpPr>
        <p:pic>
          <p:nvPicPr>
            <p:cNvPr id="10255" name="Picture 1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264"/>
              <a:ext cx="1728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73" name="Text Box 33"/>
            <p:cNvSpPr txBox="1">
              <a:spLocks noChangeArrowheads="1"/>
            </p:cNvSpPr>
            <p:nvPr/>
          </p:nvSpPr>
          <p:spPr bwMode="auto">
            <a:xfrm>
              <a:off x="836" y="4080"/>
              <a:ext cx="5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Times New Roman" charset="0"/>
                </a:rPr>
                <a:t>Rich PID</a:t>
              </a:r>
            </a:p>
          </p:txBody>
        </p:sp>
      </p:grpSp>
      <p:sp>
        <p:nvSpPr>
          <p:cNvPr id="10276" name="Text Box 36"/>
          <p:cNvSpPr txBox="1">
            <a:spLocks noChangeArrowheads="1"/>
          </p:cNvSpPr>
          <p:nvPr/>
        </p:nvSpPr>
        <p:spPr bwMode="auto">
          <a:xfrm>
            <a:off x="5791200" y="5791200"/>
            <a:ext cx="3143250" cy="6413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Contains all you need to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simulate and analyze data NOW</a:t>
            </a:r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txBody>
          <a:bodyPr vert="horz" lIns="91283" tIns="45642" rIns="91283" bIns="45642" rtlCol="0" anchor="ctr">
            <a:noAutofit/>
          </a:bodyPr>
          <a:lstStyle>
            <a:lvl1pPr algn="ctr" defTabSz="912853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FF0000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sz="4800" b="0" dirty="0" smtClean="0">
                <a:latin typeface="Arial Narrow"/>
                <a:ea typeface="ＭＳ Ｐゴシック" pitchFamily="-84" charset="-128"/>
                <a:cs typeface="Arial Narrow"/>
              </a:rPr>
              <a:t>fun4all: case study examples</a:t>
            </a:r>
            <a:endParaRPr lang="en-US" sz="4800" b="0" dirty="0" smtClean="0">
              <a:latin typeface="Arial Narrow"/>
              <a:ea typeface="ＭＳ Ｐゴシック" pitchFamily="-84" charset="-128"/>
              <a:cs typeface="Arial Narrow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42718" y="6550223"/>
            <a:ext cx="1801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66"/>
                </a:solidFill>
              </a:rPr>
              <a:t>by Chris </a:t>
            </a:r>
            <a:r>
              <a:rPr lang="en-US" sz="1400" dirty="0" err="1" smtClean="0">
                <a:solidFill>
                  <a:srgbClr val="000066"/>
                </a:solidFill>
              </a:rPr>
              <a:t>Pinkenburg</a:t>
            </a:r>
            <a:endParaRPr lang="en-US" sz="14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3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933" y="3688792"/>
            <a:ext cx="1729170" cy="1085120"/>
          </a:xfrm>
          <a:prstGeom prst="rect">
            <a:avLst/>
          </a:prstGeom>
        </p:spPr>
      </p:pic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227949" y="211419"/>
            <a:ext cx="7928658" cy="816053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cap="small" dirty="0" smtClean="0">
                <a:solidFill>
                  <a:srgbClr val="2F4D8E"/>
                </a:solidFill>
                <a:latin typeface="Minion Pro"/>
                <a:cs typeface="Minion Pro"/>
              </a:rPr>
              <a:t>Reconstruction Chain (for LDRD)</a:t>
            </a:r>
            <a:endParaRPr lang="en-US" sz="3100" cap="small" dirty="0">
              <a:solidFill>
                <a:srgbClr val="2F4D8E"/>
              </a:solidFill>
              <a:latin typeface="Minion Pro"/>
              <a:cs typeface="Minion Pro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074" y="5010585"/>
            <a:ext cx="2414889" cy="16447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528" y="5022599"/>
            <a:ext cx="2020576" cy="16447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29235" y="3714995"/>
            <a:ext cx="1099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omic Sans MS" charset="0"/>
                <a:ea typeface="Comic Sans MS" charset="0"/>
                <a:cs typeface="Comic Sans MS" charset="0"/>
              </a:rPr>
              <a:t>Vertex</a:t>
            </a:r>
            <a:endParaRPr lang="en-US" dirty="0">
              <a:solidFill>
                <a:prstClr val="black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17430" y="4831350"/>
            <a:ext cx="1099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omic Sans MS" charset="0"/>
                <a:ea typeface="Comic Sans MS" charset="0"/>
                <a:cs typeface="Comic Sans MS" charset="0"/>
              </a:rPr>
              <a:t>Outer tracker</a:t>
            </a:r>
            <a:endParaRPr lang="en-US" dirty="0">
              <a:solidFill>
                <a:prstClr val="black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02963" y="4595829"/>
            <a:ext cx="1583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mtClean="0">
                <a:solidFill>
                  <a:prstClr val="black"/>
                </a:solidFill>
                <a:latin typeface="Comic Sans MS" charset="0"/>
                <a:ea typeface="Comic Sans MS" charset="0"/>
                <a:cs typeface="Comic Sans MS" charset="0"/>
              </a:rPr>
              <a:t>Calorimeter</a:t>
            </a:r>
            <a:endParaRPr lang="en-US" dirty="0">
              <a:solidFill>
                <a:prstClr val="black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261" y="4040865"/>
            <a:ext cx="52486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Comic Sans MS" charset="0"/>
                <a:ea typeface="Comic Sans MS" charset="0"/>
                <a:cs typeface="Comic Sans MS" charset="0"/>
              </a:rPr>
              <a:t>Geometry created/described </a:t>
            </a:r>
            <a:r>
              <a:rPr lang="en-US" sz="1600" b="1" dirty="0" smtClean="0">
                <a:solidFill>
                  <a:srgbClr val="C00000"/>
                </a:solidFill>
                <a:latin typeface="Comic Sans MS" charset="0"/>
                <a:ea typeface="Comic Sans MS" charset="0"/>
                <a:cs typeface="Comic Sans MS" charset="0"/>
              </a:rPr>
              <a:t>inside GEANT4</a:t>
            </a:r>
            <a:r>
              <a:rPr lang="en-US" sz="1600" dirty="0" smtClean="0">
                <a:solidFill>
                  <a:prstClr val="black"/>
                </a:solidFill>
                <a:latin typeface="Comic Sans MS" charset="0"/>
                <a:ea typeface="Comic Sans MS" charset="0"/>
                <a:cs typeface="Comic Sans MS" charset="0"/>
              </a:rPr>
              <a:t>, and then distributed via </a:t>
            </a:r>
            <a:r>
              <a:rPr lang="en-US" sz="1600" b="1" dirty="0" smtClean="0">
                <a:solidFill>
                  <a:srgbClr val="0432FF"/>
                </a:solidFill>
                <a:latin typeface="Comic Sans MS" charset="0"/>
                <a:ea typeface="Comic Sans MS" charset="0"/>
                <a:cs typeface="Comic Sans MS" charset="0"/>
              </a:rPr>
              <a:t>Root TGEO</a:t>
            </a:r>
            <a:r>
              <a:rPr lang="en-US" sz="1600" dirty="0" smtClean="0">
                <a:solidFill>
                  <a:prstClr val="black"/>
                </a:solidFill>
                <a:latin typeface="Comic Sans MS" charset="0"/>
                <a:ea typeface="Comic Sans MS" charset="0"/>
                <a:cs typeface="Comic Sans MS" charset="0"/>
              </a:rPr>
              <a:t>   </a:t>
            </a:r>
          </a:p>
          <a:p>
            <a:pPr marL="285750" indent="-285750" defTabSz="457200">
              <a:buFont typeface="Arial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Comic Sans MS" charset="0"/>
                <a:ea typeface="Comic Sans MS" charset="0"/>
                <a:cs typeface="Comic Sans MS" charset="0"/>
              </a:rPr>
              <a:t>All parts are connected via intermediate </a:t>
            </a:r>
            <a:r>
              <a:rPr lang="en-US" sz="1600" b="1" dirty="0">
                <a:solidFill>
                  <a:srgbClr val="0432FF"/>
                </a:solidFill>
                <a:latin typeface="Comic Sans MS" charset="0"/>
                <a:ea typeface="Comic Sans MS" charset="0"/>
                <a:cs typeface="Comic Sans MS" charset="0"/>
              </a:rPr>
              <a:t>R</a:t>
            </a:r>
            <a:r>
              <a:rPr lang="en-US" sz="1600" b="1" dirty="0" smtClean="0">
                <a:solidFill>
                  <a:srgbClr val="0432FF"/>
                </a:solidFill>
                <a:latin typeface="Comic Sans MS" charset="0"/>
                <a:ea typeface="Comic Sans MS" charset="0"/>
                <a:cs typeface="Comic Sans MS" charset="0"/>
              </a:rPr>
              <a:t>oot files </a:t>
            </a:r>
            <a:r>
              <a:rPr lang="en-US" sz="1600" dirty="0" smtClean="0">
                <a:solidFill>
                  <a:prstClr val="black"/>
                </a:solidFill>
                <a:latin typeface="Comic Sans MS" charset="0"/>
                <a:ea typeface="Comic Sans MS" charset="0"/>
                <a:cs typeface="Comic Sans MS" charset="0"/>
              </a:rPr>
              <a:t>(</a:t>
            </a:r>
            <a:r>
              <a:rPr lang="en-US" sz="1600" dirty="0" err="1" smtClean="0">
                <a:solidFill>
                  <a:prstClr val="black"/>
                </a:solidFill>
                <a:latin typeface="Comic Sans MS" charset="0"/>
                <a:ea typeface="Comic Sans MS" charset="0"/>
                <a:cs typeface="Comic Sans MS" charset="0"/>
              </a:rPr>
              <a:t>ntuples</a:t>
            </a:r>
            <a:r>
              <a:rPr lang="en-US" sz="1600" dirty="0" smtClean="0">
                <a:solidFill>
                  <a:prstClr val="black"/>
                </a:solidFill>
                <a:latin typeface="Comic Sans MS" charset="0"/>
                <a:ea typeface="Comic Sans MS" charset="0"/>
                <a:cs typeface="Comic Sans MS" charset="0"/>
              </a:rPr>
              <a:t>) </a:t>
            </a:r>
          </a:p>
          <a:p>
            <a:pPr marL="285750" indent="-285750" defTabSz="457200">
              <a:buFont typeface="Arial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Comic Sans MS" charset="0"/>
                <a:ea typeface="Comic Sans MS" charset="0"/>
                <a:cs typeface="Comic Sans MS" charset="0"/>
              </a:rPr>
              <a:t>Event generators (Pythia6, </a:t>
            </a:r>
            <a:r>
              <a:rPr lang="en-US" sz="1600" smtClean="0">
                <a:solidFill>
                  <a:prstClr val="black"/>
                </a:solidFill>
                <a:latin typeface="Comic Sans MS" charset="0"/>
                <a:ea typeface="Comic Sans MS" charset="0"/>
                <a:cs typeface="Comic Sans MS" charset="0"/>
              </a:rPr>
              <a:t>Herwig 6 and 7</a:t>
            </a:r>
            <a:r>
              <a:rPr lang="en-US" sz="1600" dirty="0" smtClean="0">
                <a:solidFill>
                  <a:prstClr val="black"/>
                </a:solidFill>
                <a:latin typeface="Comic Sans MS" charset="0"/>
                <a:ea typeface="Comic Sans MS" charset="0"/>
                <a:cs typeface="Comic Sans MS" charset="0"/>
              </a:rPr>
              <a:t>) HEPMC, Lund  format.</a:t>
            </a:r>
          </a:p>
          <a:p>
            <a:pPr marL="285750" indent="-285750" defTabSz="457200">
              <a:buFont typeface="Arial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Comic Sans MS" charset="0"/>
                <a:ea typeface="Comic Sans MS" charset="0"/>
                <a:cs typeface="Comic Sans MS" charset="0"/>
              </a:rPr>
              <a:t>Original (MC) tracks are traced down to analysis</a:t>
            </a:r>
          </a:p>
          <a:p>
            <a:pPr marL="285750" indent="-285750" defTabSz="457200">
              <a:buFont typeface="Arial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Comic Sans MS" charset="0"/>
                <a:ea typeface="Comic Sans MS" charset="0"/>
                <a:cs typeface="Comic Sans MS" charset="0"/>
              </a:rPr>
              <a:t>No pattern recognition !  Only track fit and </a:t>
            </a:r>
            <a:r>
              <a:rPr lang="en-US" sz="1600" dirty="0" err="1" smtClean="0">
                <a:solidFill>
                  <a:prstClr val="black"/>
                </a:solidFill>
                <a:latin typeface="Comic Sans MS" charset="0"/>
                <a:ea typeface="Comic Sans MS" charset="0"/>
                <a:cs typeface="Comic Sans MS" charset="0"/>
              </a:rPr>
              <a:t>vtx</a:t>
            </a:r>
            <a:r>
              <a:rPr lang="en-US" sz="1600" dirty="0" smtClean="0">
                <a:solidFill>
                  <a:prstClr val="black"/>
                </a:solidFill>
                <a:latin typeface="Comic Sans MS" charset="0"/>
                <a:ea typeface="Comic Sans MS" charset="0"/>
                <a:cs typeface="Comic Sans MS" charset="0"/>
              </a:rPr>
              <a:t>! </a:t>
            </a:r>
          </a:p>
          <a:p>
            <a:pPr marL="285750" indent="-285750" defTabSz="457200">
              <a:buFont typeface="Arial" charset="0"/>
              <a:buChar char="•"/>
            </a:pPr>
            <a:endParaRPr lang="en-US" sz="1600" dirty="0" smtClean="0">
              <a:solidFill>
                <a:prstClr val="black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3581400" y="6400800"/>
            <a:ext cx="12382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defTabSz="457200"/>
            <a:r>
              <a:rPr lang="en-US" altLang="en-US" sz="1600" dirty="0" err="1">
                <a:latin typeface="Comic Sans MS" charset="0"/>
              </a:rPr>
              <a:t>Yulia</a:t>
            </a:r>
            <a:r>
              <a:rPr lang="en-US" altLang="en-US" sz="1600" dirty="0">
                <a:latin typeface="Comic Sans MS" charset="0"/>
              </a:rPr>
              <a:t> </a:t>
            </a:r>
            <a:r>
              <a:rPr lang="en-US" altLang="en-US" sz="1600" dirty="0" err="1">
                <a:latin typeface="Comic Sans MS" charset="0"/>
              </a:rPr>
              <a:t>Furletova</a:t>
            </a:r>
            <a:endParaRPr lang="en-US" altLang="en-US" sz="1600" dirty="0">
              <a:latin typeface="Comic Sans MS" charset="0"/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680506" y="1858185"/>
            <a:ext cx="8031565" cy="2006644"/>
            <a:chOff x="1062471" y="1949684"/>
            <a:chExt cx="8031565" cy="2006644"/>
          </a:xfrm>
        </p:grpSpPr>
        <p:sp>
          <p:nvSpPr>
            <p:cNvPr id="13" name="Rounded Rectangle 12"/>
            <p:cNvSpPr/>
            <p:nvPr/>
          </p:nvSpPr>
          <p:spPr>
            <a:xfrm>
              <a:off x="2492013" y="2401100"/>
              <a:ext cx="944534" cy="587178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r>
                <a:rPr lang="en-US" sz="1200" b="1" dirty="0" smtClean="0">
                  <a:solidFill>
                    <a:prstClr val="black"/>
                  </a:solidFill>
                  <a:latin typeface="Comic Sans MS" charset="0"/>
                  <a:ea typeface="Comic Sans MS" charset="0"/>
                  <a:cs typeface="Comic Sans MS" charset="0"/>
                </a:rPr>
                <a:t>GEANT4</a:t>
              </a:r>
              <a:endParaRPr lang="en-US" sz="1200" b="1" dirty="0">
                <a:solidFill>
                  <a:prstClr val="black"/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3443730" y="2437673"/>
              <a:ext cx="189507" cy="399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3443730" y="2930934"/>
              <a:ext cx="20592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ounded Rectangle 15"/>
            <p:cNvSpPr/>
            <p:nvPr/>
          </p:nvSpPr>
          <p:spPr>
            <a:xfrm>
              <a:off x="3633237" y="2221078"/>
              <a:ext cx="786722" cy="527435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r>
                <a:rPr lang="en-US" sz="800" dirty="0" smtClean="0">
                  <a:solidFill>
                    <a:prstClr val="black"/>
                  </a:solidFill>
                  <a:latin typeface="Comic Sans MS" charset="0"/>
                  <a:ea typeface="Comic Sans MS" charset="0"/>
                  <a:cs typeface="Comic Sans MS" charset="0"/>
                </a:rPr>
                <a:t>Geometry description</a:t>
              </a:r>
            </a:p>
            <a:p>
              <a:pPr algn="ctr" defTabSz="457200"/>
              <a:r>
                <a:rPr lang="en-US" sz="800" dirty="0" smtClean="0">
                  <a:solidFill>
                    <a:prstClr val="black"/>
                  </a:solidFill>
                  <a:latin typeface="Comic Sans MS" charset="0"/>
                  <a:ea typeface="Comic Sans MS" charset="0"/>
                  <a:cs typeface="Comic Sans MS" charset="0"/>
                </a:rPr>
                <a:t>(TGEO, GDML</a:t>
              </a:r>
              <a:r>
                <a:rPr lang="is-IS" sz="800" dirty="0" smtClean="0">
                  <a:solidFill>
                    <a:prstClr val="black"/>
                  </a:solidFill>
                  <a:latin typeface="Comic Sans MS" charset="0"/>
                  <a:ea typeface="Comic Sans MS" charset="0"/>
                  <a:cs typeface="Comic Sans MS" charset="0"/>
                </a:rPr>
                <a:t>…</a:t>
              </a:r>
              <a:r>
                <a:rPr lang="en-US" sz="800" dirty="0" smtClean="0">
                  <a:solidFill>
                    <a:prstClr val="black"/>
                  </a:solidFill>
                  <a:latin typeface="Comic Sans MS" charset="0"/>
                  <a:ea typeface="Comic Sans MS" charset="0"/>
                  <a:cs typeface="Comic Sans MS" charset="0"/>
                </a:rPr>
                <a:t>) </a:t>
              </a:r>
              <a:endParaRPr lang="en-US" sz="800" dirty="0">
                <a:solidFill>
                  <a:prstClr val="black"/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649655" y="2784577"/>
              <a:ext cx="770304" cy="527435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r>
                <a:rPr lang="en-US" sz="800" dirty="0" smtClean="0">
                  <a:solidFill>
                    <a:prstClr val="black"/>
                  </a:solidFill>
                  <a:latin typeface="Comic Sans MS" charset="0"/>
                  <a:ea typeface="Comic Sans MS" charset="0"/>
                  <a:cs typeface="Comic Sans MS" charset="0"/>
                </a:rPr>
                <a:t>File with hits, orig. tracks</a:t>
              </a:r>
            </a:p>
            <a:p>
              <a:pPr algn="ctr" defTabSz="457200"/>
              <a:r>
                <a:rPr lang="en-US" sz="800" dirty="0" smtClean="0">
                  <a:solidFill>
                    <a:prstClr val="black"/>
                  </a:solidFill>
                  <a:latin typeface="Comic Sans MS" charset="0"/>
                  <a:ea typeface="Comic Sans MS" charset="0"/>
                  <a:cs typeface="Comic Sans MS" charset="0"/>
                </a:rPr>
                <a:t>(ROOT)</a:t>
              </a:r>
              <a:endParaRPr lang="en-US" sz="800" dirty="0">
                <a:solidFill>
                  <a:prstClr val="black"/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4433664" y="2593632"/>
              <a:ext cx="286221" cy="765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ounded Rectangle 18"/>
            <p:cNvSpPr/>
            <p:nvPr/>
          </p:nvSpPr>
          <p:spPr>
            <a:xfrm>
              <a:off x="4706181" y="2459706"/>
              <a:ext cx="939942" cy="56543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1200" b="1" dirty="0" smtClean="0">
                  <a:solidFill>
                    <a:prstClr val="black"/>
                  </a:solidFill>
                  <a:latin typeface="Comic Sans MS" charset="0"/>
                  <a:ea typeface="Comic Sans MS" charset="0"/>
                  <a:cs typeface="Comic Sans MS" charset="0"/>
                </a:rPr>
                <a:t>GENFIT</a:t>
              </a:r>
            </a:p>
            <a:p>
              <a:pPr algn="ctr" defTabSz="457200"/>
              <a:r>
                <a:rPr lang="en-US" sz="1200" dirty="0" smtClean="0">
                  <a:solidFill>
                    <a:prstClr val="black"/>
                  </a:solidFill>
                  <a:latin typeface="Comic Sans MS" charset="0"/>
                  <a:ea typeface="Comic Sans MS" charset="0"/>
                  <a:cs typeface="Comic Sans MS" charset="0"/>
                </a:rPr>
                <a:t>Track fit</a:t>
              </a:r>
              <a:endParaRPr lang="en-US" sz="1200" dirty="0">
                <a:solidFill>
                  <a:prstClr val="black"/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5669590" y="2758931"/>
              <a:ext cx="2275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ounded Rectangle 20"/>
            <p:cNvSpPr/>
            <p:nvPr/>
          </p:nvSpPr>
          <p:spPr>
            <a:xfrm>
              <a:off x="5893326" y="2423865"/>
              <a:ext cx="779841" cy="5803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1100" b="1" dirty="0" smtClean="0">
                  <a:solidFill>
                    <a:prstClr val="black"/>
                  </a:solidFill>
                  <a:latin typeface="Comic Sans MS" charset="0"/>
                  <a:ea typeface="Comic Sans MS" charset="0"/>
                  <a:cs typeface="Comic Sans MS" charset="0"/>
                </a:rPr>
                <a:t>RAVE</a:t>
              </a:r>
            </a:p>
            <a:p>
              <a:pPr algn="ctr" defTabSz="457200"/>
              <a:r>
                <a:rPr lang="en-US" sz="900" dirty="0" smtClean="0">
                  <a:solidFill>
                    <a:prstClr val="black"/>
                  </a:solidFill>
                  <a:latin typeface="Comic Sans MS" charset="0"/>
                  <a:ea typeface="Comic Sans MS" charset="0"/>
                  <a:cs typeface="Comic Sans MS" charset="0"/>
                </a:rPr>
                <a:t>Vertex fit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4419959" y="2946131"/>
              <a:ext cx="299925" cy="799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5371674" y="1958512"/>
              <a:ext cx="9115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800" dirty="0" smtClean="0">
                  <a:solidFill>
                    <a:prstClr val="black"/>
                  </a:solidFill>
                  <a:latin typeface="Comic Sans MS" charset="0"/>
                  <a:ea typeface="Comic Sans MS" charset="0"/>
                  <a:cs typeface="Comic Sans MS" charset="0"/>
                </a:rPr>
                <a:t>Track and momentum</a:t>
              </a:r>
            </a:p>
            <a:p>
              <a:pPr defTabSz="457200"/>
              <a:r>
                <a:rPr lang="en-US" sz="800" dirty="0" smtClean="0">
                  <a:solidFill>
                    <a:prstClr val="black"/>
                  </a:solidFill>
                  <a:latin typeface="Comic Sans MS" charset="0"/>
                  <a:ea typeface="Comic Sans MS" charset="0"/>
                  <a:cs typeface="Comic Sans MS" charset="0"/>
                </a:rPr>
                <a:t>reconstruction</a:t>
              </a:r>
              <a:endParaRPr lang="en-US" sz="800" dirty="0">
                <a:solidFill>
                  <a:prstClr val="black"/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388050" y="1949684"/>
              <a:ext cx="8426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800" dirty="0" smtClean="0">
                  <a:solidFill>
                    <a:prstClr val="black"/>
                  </a:solidFill>
                  <a:latin typeface="Comic Sans MS" charset="0"/>
                  <a:ea typeface="Comic Sans MS" charset="0"/>
                  <a:cs typeface="Comic Sans MS" charset="0"/>
                </a:rPr>
                <a:t>Primary and </a:t>
              </a:r>
              <a:r>
                <a:rPr lang="en-US" sz="800" smtClean="0">
                  <a:solidFill>
                    <a:prstClr val="black"/>
                  </a:solidFill>
                  <a:latin typeface="Comic Sans MS" charset="0"/>
                  <a:ea typeface="Comic Sans MS" charset="0"/>
                  <a:cs typeface="Comic Sans MS" charset="0"/>
                </a:rPr>
                <a:t>secondary vertices</a:t>
              </a:r>
              <a:endParaRPr lang="en-US" sz="800" dirty="0">
                <a:solidFill>
                  <a:prstClr val="black"/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cxnSp>
          <p:nvCxnSpPr>
            <p:cNvPr id="25" name="Straight Arrow Connector 24"/>
            <p:cNvCxnSpPr>
              <a:endCxn id="29" idx="0"/>
            </p:cNvCxnSpPr>
            <p:nvPr/>
          </p:nvCxnSpPr>
          <p:spPr>
            <a:xfrm>
              <a:off x="8567184" y="2420177"/>
              <a:ext cx="24043" cy="408453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ounded Rectangle 25"/>
            <p:cNvSpPr/>
            <p:nvPr/>
          </p:nvSpPr>
          <p:spPr>
            <a:xfrm>
              <a:off x="7035569" y="2256441"/>
              <a:ext cx="913839" cy="985887"/>
            </a:xfrm>
            <a:prstGeom prst="roundRect">
              <a:avLst>
                <a:gd name="adj" fmla="val 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r>
                <a:rPr lang="en-US" sz="800" dirty="0" smtClean="0">
                  <a:solidFill>
                    <a:prstClr val="black"/>
                  </a:solidFill>
                  <a:latin typeface="Comic Sans MS" charset="0"/>
                  <a:ea typeface="Comic Sans MS" charset="0"/>
                  <a:cs typeface="Comic Sans MS" charset="0"/>
                </a:rPr>
                <a:t>File with hits, orig. MC tracks</a:t>
              </a:r>
            </a:p>
            <a:p>
              <a:pPr algn="ctr" defTabSz="457200"/>
              <a:r>
                <a:rPr lang="en-US" sz="800" dirty="0">
                  <a:solidFill>
                    <a:prstClr val="black"/>
                  </a:solidFill>
                  <a:latin typeface="Comic Sans MS" charset="0"/>
                  <a:ea typeface="Comic Sans MS" charset="0"/>
                  <a:cs typeface="Comic Sans MS" charset="0"/>
                </a:rPr>
                <a:t>a</a:t>
              </a:r>
              <a:r>
                <a:rPr lang="en-US" sz="800" dirty="0" smtClean="0">
                  <a:solidFill>
                    <a:prstClr val="black"/>
                  </a:solidFill>
                  <a:latin typeface="Comic Sans MS" charset="0"/>
                  <a:ea typeface="Comic Sans MS" charset="0"/>
                  <a:cs typeface="Comic Sans MS" charset="0"/>
                </a:rPr>
                <a:t>nd reconstructed tracks and vertex</a:t>
              </a:r>
            </a:p>
            <a:p>
              <a:pPr algn="ctr" defTabSz="457200"/>
              <a:r>
                <a:rPr lang="en-US" sz="800" dirty="0" smtClean="0">
                  <a:solidFill>
                    <a:prstClr val="black"/>
                  </a:solidFill>
                  <a:latin typeface="Comic Sans MS" charset="0"/>
                  <a:ea typeface="Comic Sans MS" charset="0"/>
                  <a:cs typeface="Comic Sans MS" charset="0"/>
                </a:rPr>
                <a:t>(ROOT)</a:t>
              </a:r>
              <a:endParaRPr lang="en-US" sz="800" dirty="0">
                <a:solidFill>
                  <a:prstClr val="black"/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6689280" y="2758931"/>
              <a:ext cx="34628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endCxn id="13" idx="1"/>
            </p:cNvCxnSpPr>
            <p:nvPr/>
          </p:nvCxnSpPr>
          <p:spPr>
            <a:xfrm flipV="1">
              <a:off x="1645840" y="2694689"/>
              <a:ext cx="846173" cy="1933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unded Rectangle 28"/>
            <p:cNvSpPr/>
            <p:nvPr/>
          </p:nvSpPr>
          <p:spPr>
            <a:xfrm>
              <a:off x="8088418" y="2828630"/>
              <a:ext cx="1005618" cy="75895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r>
                <a:rPr lang="en-US" sz="900" b="1" dirty="0" smtClean="0">
                  <a:solidFill>
                    <a:prstClr val="black"/>
                  </a:solidFill>
                  <a:latin typeface="Comic Sans MS" charset="0"/>
                  <a:ea typeface="Comic Sans MS" charset="0"/>
                  <a:cs typeface="Comic Sans MS" charset="0"/>
                </a:rPr>
                <a:t>Your</a:t>
              </a:r>
              <a:endParaRPr lang="en-US" sz="900" b="1" dirty="0">
                <a:solidFill>
                  <a:prstClr val="black"/>
                </a:solidFill>
                <a:latin typeface="Comic Sans MS" charset="0"/>
                <a:ea typeface="Comic Sans MS" charset="0"/>
                <a:cs typeface="Comic Sans MS" charset="0"/>
              </a:endParaRPr>
            </a:p>
            <a:p>
              <a:pPr algn="ctr" defTabSz="457200"/>
              <a:r>
                <a:rPr lang="en-US" sz="900" b="1" dirty="0">
                  <a:solidFill>
                    <a:prstClr val="black"/>
                  </a:solidFill>
                  <a:latin typeface="Comic Sans MS" charset="0"/>
                  <a:ea typeface="Comic Sans MS" charset="0"/>
                  <a:cs typeface="Comic Sans MS" charset="0"/>
                </a:rPr>
                <a:t>physics analysis</a:t>
              </a:r>
            </a:p>
            <a:p>
              <a:pPr algn="ctr" defTabSz="457200"/>
              <a:r>
                <a:rPr lang="en-US" sz="800" dirty="0" smtClean="0">
                  <a:solidFill>
                    <a:prstClr val="black"/>
                  </a:solidFill>
                  <a:latin typeface="Comic Sans MS" charset="0"/>
                  <a:ea typeface="Comic Sans MS" charset="0"/>
                  <a:cs typeface="Comic Sans MS" charset="0"/>
                </a:rPr>
                <a:t>mass spectra</a:t>
              </a:r>
            </a:p>
            <a:p>
              <a:pPr algn="ctr" defTabSz="457200"/>
              <a:r>
                <a:rPr lang="en-US" sz="800" dirty="0" smtClean="0">
                  <a:solidFill>
                    <a:prstClr val="black"/>
                  </a:solidFill>
                  <a:latin typeface="Comic Sans MS" charset="0"/>
                  <a:ea typeface="Comic Sans MS" charset="0"/>
                  <a:cs typeface="Comic Sans MS" charset="0"/>
                </a:rPr>
                <a:t>Decay length</a:t>
              </a:r>
              <a:endParaRPr lang="en-US" sz="800" dirty="0">
                <a:solidFill>
                  <a:prstClr val="black"/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1062471" y="3048294"/>
              <a:ext cx="1166738" cy="460517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r>
                <a:rPr lang="en-US" sz="1400" b="1" dirty="0" smtClean="0">
                  <a:solidFill>
                    <a:prstClr val="black"/>
                  </a:solidFill>
                  <a:latin typeface="Comic Sans MS" charset="0"/>
                  <a:ea typeface="Comic Sans MS" charset="0"/>
                  <a:cs typeface="Comic Sans MS" charset="0"/>
                </a:rPr>
                <a:t>Event Generator</a:t>
              </a:r>
              <a:endParaRPr lang="en-US" sz="1400" b="1" dirty="0">
                <a:solidFill>
                  <a:prstClr val="black"/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V="1">
              <a:off x="1669379" y="3804119"/>
              <a:ext cx="2196287" cy="1555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7957205" y="2428127"/>
              <a:ext cx="609979" cy="954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V="1">
              <a:off x="8593324" y="3587589"/>
              <a:ext cx="10056" cy="210909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endCxn id="30" idx="0"/>
            </p:cNvCxnSpPr>
            <p:nvPr/>
          </p:nvCxnSpPr>
          <p:spPr>
            <a:xfrm>
              <a:off x="1645840" y="2749384"/>
              <a:ext cx="0" cy="29891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1630447" y="3508811"/>
              <a:ext cx="15393" cy="310864"/>
            </a:xfrm>
            <a:prstGeom prst="straightConnector1">
              <a:avLst/>
            </a:prstGeom>
            <a:ln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Rectangle 79"/>
            <p:cNvSpPr/>
            <p:nvPr/>
          </p:nvSpPr>
          <p:spPr>
            <a:xfrm>
              <a:off x="1551306" y="2295488"/>
              <a:ext cx="7393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457200"/>
              <a:r>
                <a:rPr lang="en-US" smtClean="0">
                  <a:solidFill>
                    <a:prstClr val="black"/>
                  </a:solidFill>
                  <a:latin typeface="Comic Sans MS" charset="0"/>
                  <a:ea typeface="Comic Sans MS" charset="0"/>
                  <a:cs typeface="Comic Sans MS" charset="0"/>
                </a:rPr>
                <a:t>(Full)</a:t>
              </a:r>
              <a:endParaRPr lang="en-US" dirty="0">
                <a:solidFill>
                  <a:prstClr val="black"/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590176" y="3480234"/>
              <a:ext cx="8338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457200"/>
              <a:r>
                <a:rPr lang="en-US" dirty="0" smtClean="0">
                  <a:solidFill>
                    <a:prstClr val="black"/>
                  </a:solidFill>
                  <a:latin typeface="Comic Sans MS" charset="0"/>
                  <a:ea typeface="Comic Sans MS" charset="0"/>
                  <a:cs typeface="Comic Sans MS" charset="0"/>
                </a:rPr>
                <a:t>(Fast)</a:t>
              </a:r>
              <a:endParaRPr lang="en-US" dirty="0">
                <a:solidFill>
                  <a:prstClr val="black"/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3865665" y="3526086"/>
              <a:ext cx="1448633" cy="43024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r>
                <a:rPr lang="en-US" sz="1200" b="1" dirty="0" smtClean="0">
                  <a:solidFill>
                    <a:prstClr val="black"/>
                  </a:solidFill>
                  <a:latin typeface="Comic Sans MS" charset="0"/>
                  <a:ea typeface="Comic Sans MS" charset="0"/>
                  <a:cs typeface="Comic Sans MS" charset="0"/>
                </a:rPr>
                <a:t>Smearing</a:t>
              </a:r>
            </a:p>
            <a:p>
              <a:pPr algn="ctr" defTabSz="457200"/>
              <a:r>
                <a:rPr lang="en-US" sz="800" dirty="0" err="1" smtClean="0">
                  <a:solidFill>
                    <a:prstClr val="black"/>
                  </a:solidFill>
                  <a:latin typeface="Comic Sans MS" charset="0"/>
                  <a:ea typeface="Comic Sans MS" charset="0"/>
                  <a:cs typeface="Comic Sans MS" charset="0"/>
                </a:rPr>
                <a:t>Momentum,vertex</a:t>
              </a:r>
              <a:endParaRPr lang="en-US" sz="800" dirty="0">
                <a:solidFill>
                  <a:prstClr val="black"/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cxnSp>
          <p:nvCxnSpPr>
            <p:cNvPr id="88" name="Straight Arrow Connector 87"/>
            <p:cNvCxnSpPr>
              <a:stCxn id="87" idx="3"/>
            </p:cNvCxnSpPr>
            <p:nvPr/>
          </p:nvCxnSpPr>
          <p:spPr>
            <a:xfrm>
              <a:off x="5314298" y="3741207"/>
              <a:ext cx="3284054" cy="57291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Rectangle 92"/>
          <p:cNvSpPr/>
          <p:nvPr/>
        </p:nvSpPr>
        <p:spPr>
          <a:xfrm>
            <a:off x="94391" y="953860"/>
            <a:ext cx="8892166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600" dirty="0">
                <a:solidFill>
                  <a:prstClr val="black"/>
                </a:solidFill>
                <a:latin typeface="Comic Sans MS" charset="0"/>
                <a:ea typeface="Comic Sans MS" charset="0"/>
                <a:cs typeface="Comic Sans MS" charset="0"/>
              </a:rPr>
              <a:t>This chain has been developed to validate tracking and vertex parameters  and was used for JLAB </a:t>
            </a:r>
            <a:r>
              <a:rPr lang="en-US" sz="1600" dirty="0" smtClean="0">
                <a:solidFill>
                  <a:srgbClr val="C00000"/>
                </a:solidFill>
                <a:latin typeface="Comic Sans MS" charset="0"/>
                <a:ea typeface="Comic Sans MS" charset="0"/>
                <a:cs typeface="Comic Sans MS" charset="0"/>
              </a:rPr>
              <a:t>LDRD- 1601/1701 </a:t>
            </a:r>
            <a:r>
              <a:rPr lang="en-US" sz="1600" dirty="0">
                <a:solidFill>
                  <a:srgbClr val="C00000"/>
                </a:solidFill>
                <a:latin typeface="Comic Sans MS" charset="0"/>
                <a:ea typeface="Comic Sans MS" charset="0"/>
                <a:cs typeface="Comic Sans MS" charset="0"/>
              </a:rPr>
              <a:t>project (“Nuclear gluons with </a:t>
            </a:r>
            <a:r>
              <a:rPr lang="en-US" sz="1600" dirty="0" smtClean="0">
                <a:solidFill>
                  <a:srgbClr val="C00000"/>
                </a:solidFill>
                <a:latin typeface="Comic Sans MS" charset="0"/>
                <a:ea typeface="Comic Sans MS" charset="0"/>
                <a:cs typeface="Comic Sans MS" charset="0"/>
              </a:rPr>
              <a:t>charm at EIC”) </a:t>
            </a:r>
            <a:r>
              <a:rPr lang="en-US" sz="1600" dirty="0">
                <a:solidFill>
                  <a:prstClr val="black"/>
                </a:solidFill>
                <a:latin typeface="Comic Sans MS" charset="0"/>
                <a:ea typeface="Comic Sans MS" charset="0"/>
                <a:cs typeface="Comic Sans MS" charset="0"/>
              </a:rPr>
              <a:t>to estimate a detector effect on a  charm reconstruction</a:t>
            </a:r>
            <a:r>
              <a:rPr lang="en-US" sz="1600" dirty="0" smtClean="0">
                <a:solidFill>
                  <a:prstClr val="black"/>
                </a:solidFill>
                <a:latin typeface="Comic Sans MS" charset="0"/>
                <a:ea typeface="Comic Sans MS" charset="0"/>
                <a:cs typeface="Comic Sans MS" charset="0"/>
              </a:rPr>
              <a:t>. </a:t>
            </a:r>
            <a:r>
              <a:rPr lang="en-US" sz="1100" dirty="0" smtClean="0">
                <a:solidFill>
                  <a:prstClr val="black"/>
                </a:solidFill>
                <a:latin typeface="Comic Sans MS" charset="0"/>
                <a:ea typeface="Comic Sans MS" charset="0"/>
                <a:cs typeface="Comic Sans MS" charset="0"/>
              </a:rPr>
              <a:t>(Many thanks to “software consortium”, especially to Whitney Armstrong, for ideas and discussions)</a:t>
            </a:r>
            <a:endParaRPr lang="en-US" sz="1100" dirty="0">
              <a:solidFill>
                <a:prstClr val="black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575934"/>
            <a:ext cx="211307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1000" dirty="0">
                <a:solidFill>
                  <a:prstClr val="black"/>
                </a:solidFill>
                <a:latin typeface="Calibri"/>
                <a:hlinkClick r:id="rId6"/>
              </a:rPr>
              <a:t>https://wiki.jlab.org/nuclear_gluons/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68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" y="1143000"/>
            <a:ext cx="4517136" cy="4332056"/>
            <a:chOff x="201168" y="1483528"/>
            <a:chExt cx="4517136" cy="4332056"/>
          </a:xfrm>
        </p:grpSpPr>
        <p:pic>
          <p:nvPicPr>
            <p:cNvPr id="119" name="fPHENIX-Si.jpg" descr="fPHENIX-Si.jpg"/>
            <p:cNvPicPr>
              <a:picLocks noChangeAspect="1"/>
            </p:cNvPicPr>
            <p:nvPr/>
          </p:nvPicPr>
          <p:blipFill rotWithShape="1">
            <a:blip r:embed="rId2">
              <a:extLst/>
            </a:blip>
            <a:srcRect l="12216" t="16401" r="12242" b="4080"/>
            <a:stretch/>
          </p:blipFill>
          <p:spPr>
            <a:xfrm>
              <a:off x="201168" y="2249424"/>
              <a:ext cx="4517136" cy="35661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0" name="Rectangle"/>
            <p:cNvSpPr/>
            <p:nvPr/>
          </p:nvSpPr>
          <p:spPr>
            <a:xfrm>
              <a:off x="1692907" y="1483528"/>
              <a:ext cx="1625629" cy="55881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0709" hangingPunct="0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 ker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122" name="Originally developed for ILC…"/>
          <p:cNvSpPr txBox="1"/>
          <p:nvPr/>
        </p:nvSpPr>
        <p:spPr>
          <a:xfrm>
            <a:off x="5371012" y="2162568"/>
            <a:ext cx="3545395" cy="33182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3" tIns="35713" rIns="35713" bIns="35713" anchor="ctr">
            <a:spAutoFit/>
          </a:bodyPr>
          <a:lstStyle/>
          <a:p>
            <a:pPr defTabSz="321424" hangingPunct="0">
              <a:defRPr sz="30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sz="2100" kern="0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Originally developed for ILC</a:t>
            </a:r>
          </a:p>
          <a:p>
            <a:pPr defTabSz="321424" hangingPunct="0">
              <a:defRPr sz="30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sz="2100" kern="0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 studies (Regler et al, 2008),</a:t>
            </a:r>
          </a:p>
          <a:p>
            <a:pPr defTabSz="321424" hangingPunct="0">
              <a:defRPr sz="3000" b="0">
                <a:latin typeface="Helvetica"/>
                <a:ea typeface="Helvetica"/>
                <a:cs typeface="Helvetica"/>
                <a:sym typeface="Helvetica"/>
              </a:defRPr>
            </a:pPr>
            <a:endParaRPr sz="2100" kern="0" dirty="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defTabSz="321424" hangingPunct="0">
              <a:defRPr sz="30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sz="2100" kern="0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Helix track model,</a:t>
            </a:r>
          </a:p>
          <a:p>
            <a:pPr defTabSz="321424" hangingPunct="0">
              <a:defRPr sz="3000" b="0">
                <a:latin typeface="Helvetica"/>
                <a:ea typeface="Helvetica"/>
                <a:cs typeface="Helvetica"/>
                <a:sym typeface="Helvetica"/>
              </a:defRPr>
            </a:pPr>
            <a:endParaRPr sz="2100" kern="0" dirty="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defTabSz="321424" hangingPunct="0">
              <a:defRPr sz="30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sz="2100" kern="0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Multiple scattering,</a:t>
            </a:r>
          </a:p>
          <a:p>
            <a:pPr defTabSz="321424" hangingPunct="0">
              <a:defRPr sz="3000" b="0">
                <a:latin typeface="Helvetica"/>
                <a:ea typeface="Helvetica"/>
                <a:cs typeface="Helvetica"/>
                <a:sym typeface="Helvetica"/>
              </a:defRPr>
            </a:pPr>
            <a:endParaRPr sz="2100" kern="0" dirty="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defTabSz="321424" hangingPunct="0">
              <a:defRPr sz="30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sz="2100" kern="0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Full track reconstruction</a:t>
            </a:r>
          </a:p>
          <a:p>
            <a:pPr defTabSz="321424" hangingPunct="0">
              <a:defRPr sz="30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sz="2100" kern="0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2100" kern="0" dirty="0" smtClean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from </a:t>
            </a:r>
            <a:r>
              <a:rPr sz="2100" kern="0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digitized hits using</a:t>
            </a:r>
          </a:p>
          <a:p>
            <a:pPr defTabSz="321424" hangingPunct="0">
              <a:defRPr sz="30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sz="2100" kern="0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2100" kern="0" dirty="0" smtClean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a </a:t>
            </a:r>
            <a:r>
              <a:rPr sz="2100" kern="0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Kalman filter.</a:t>
            </a:r>
          </a:p>
        </p:txBody>
      </p:sp>
      <p:sp>
        <p:nvSpPr>
          <p:cNvPr id="123" name="Circle"/>
          <p:cNvSpPr/>
          <p:nvPr/>
        </p:nvSpPr>
        <p:spPr>
          <a:xfrm>
            <a:off x="5112206" y="2313130"/>
            <a:ext cx="135345" cy="135344"/>
          </a:xfrm>
          <a:prstGeom prst="ellipse">
            <a:avLst/>
          </a:prstGeom>
          <a:solidFill>
            <a:srgbClr val="BD5B0C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3" tIns="35713" rIns="35713" bIns="35713" anchor="ctr"/>
          <a:lstStyle/>
          <a:p>
            <a:pPr algn="ctr" defTabSz="410709" hangingPunct="0">
              <a:defRPr b="0" i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700" i="1" kern="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24" name="Circle"/>
          <p:cNvSpPr/>
          <p:nvPr/>
        </p:nvSpPr>
        <p:spPr>
          <a:xfrm>
            <a:off x="5112206" y="3280513"/>
            <a:ext cx="135345" cy="135345"/>
          </a:xfrm>
          <a:prstGeom prst="ellipse">
            <a:avLst/>
          </a:prstGeom>
          <a:solidFill>
            <a:srgbClr val="BD5B0C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3" tIns="35713" rIns="35713" bIns="35713" anchor="ctr"/>
          <a:lstStyle/>
          <a:p>
            <a:pPr algn="ctr" defTabSz="410709" hangingPunct="0">
              <a:defRPr b="0" i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700" i="1" kern="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25" name="Circle"/>
          <p:cNvSpPr/>
          <p:nvPr/>
        </p:nvSpPr>
        <p:spPr>
          <a:xfrm>
            <a:off x="5112206" y="3923451"/>
            <a:ext cx="135345" cy="135345"/>
          </a:xfrm>
          <a:prstGeom prst="ellipse">
            <a:avLst/>
          </a:prstGeom>
          <a:solidFill>
            <a:srgbClr val="BD5B0C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3" tIns="35713" rIns="35713" bIns="35713" anchor="ctr"/>
          <a:lstStyle/>
          <a:p>
            <a:pPr algn="ctr" defTabSz="410709" hangingPunct="0">
              <a:defRPr b="0" i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700" i="1" kern="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26" name="Circle"/>
          <p:cNvSpPr/>
          <p:nvPr/>
        </p:nvSpPr>
        <p:spPr>
          <a:xfrm>
            <a:off x="5112206" y="4569364"/>
            <a:ext cx="135345" cy="135344"/>
          </a:xfrm>
          <a:prstGeom prst="ellipse">
            <a:avLst/>
          </a:prstGeom>
          <a:solidFill>
            <a:srgbClr val="BD5B0C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3" tIns="35713" rIns="35713" bIns="35713" anchor="ctr"/>
          <a:lstStyle/>
          <a:p>
            <a:pPr algn="ctr" defTabSz="410709" hangingPunct="0">
              <a:defRPr b="0" i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700" i="1" kern="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27" name="Complementary, standalone Simulation Tools"/>
          <p:cNvSpPr txBox="1"/>
          <p:nvPr/>
        </p:nvSpPr>
        <p:spPr>
          <a:xfrm>
            <a:off x="964476" y="23925"/>
            <a:ext cx="7227778" cy="6876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3" tIns="35713" rIns="35713" bIns="35713" anchor="ctr">
            <a:spAutoFit/>
          </a:bodyPr>
          <a:lstStyle>
            <a:lvl1pPr algn="l" defTabSz="457200">
              <a:defRPr sz="40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hangingPunct="0"/>
            <a:r>
              <a:rPr lang="en-US" kern="0" dirty="0" smtClean="0">
                <a:solidFill>
                  <a:srgbClr val="000000"/>
                </a:solidFill>
              </a:rPr>
              <a:t>Silicon tracker </a:t>
            </a:r>
            <a:r>
              <a:rPr kern="0" dirty="0" smtClean="0">
                <a:solidFill>
                  <a:srgbClr val="000000"/>
                </a:solidFill>
              </a:rPr>
              <a:t>Simulation </a:t>
            </a:r>
            <a:r>
              <a:rPr kern="0" dirty="0">
                <a:solidFill>
                  <a:srgbClr val="000000"/>
                </a:solidFill>
              </a:rPr>
              <a:t>Tools</a:t>
            </a:r>
          </a:p>
        </p:txBody>
      </p:sp>
      <p:sp>
        <p:nvSpPr>
          <p:cNvPr id="128" name="Standalone simulation tools, while not a substitute, have their roles.…"/>
          <p:cNvSpPr txBox="1"/>
          <p:nvPr/>
        </p:nvSpPr>
        <p:spPr>
          <a:xfrm>
            <a:off x="497352" y="1106234"/>
            <a:ext cx="8545810" cy="718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3" tIns="35713" rIns="35713" bIns="35713" anchor="ctr">
            <a:spAutoFit/>
          </a:bodyPr>
          <a:lstStyle/>
          <a:p>
            <a:pPr algn="ctr" defTabSz="321424" hangingPunct="0">
              <a:defRPr sz="30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sz="2100" kern="0" dirty="0" smtClean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LiC </a:t>
            </a:r>
            <a:r>
              <a:rPr sz="2100" kern="0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Detector Toy enables fast, initial optimizations of tracking detector configuration concepts</a:t>
            </a:r>
          </a:p>
        </p:txBody>
      </p:sp>
      <p:sp>
        <p:nvSpPr>
          <p:cNvPr id="129" name="Successfully used by eRD16 for their thin silicon (MAPS) efforts,…"/>
          <p:cNvSpPr txBox="1"/>
          <p:nvPr/>
        </p:nvSpPr>
        <p:spPr>
          <a:xfrm>
            <a:off x="304800" y="5486400"/>
            <a:ext cx="8545810" cy="721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3" tIns="35713" rIns="35713" bIns="35713" anchor="ctr">
            <a:spAutoFit/>
          </a:bodyPr>
          <a:lstStyle/>
          <a:p>
            <a:pPr defTabSz="321424" hangingPunct="0">
              <a:defRPr sz="30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sz="2100" kern="0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Successfully used by eRD16 for their thin silicon (MAPS) efforts,</a:t>
            </a:r>
          </a:p>
          <a:p>
            <a:pPr defTabSz="321424" hangingPunct="0">
              <a:defRPr sz="30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sz="2100" kern="0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    (being) extended to vertexing and timing studies.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085350" y="6550223"/>
            <a:ext cx="30586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2853"/>
            <a:r>
              <a:rPr lang="en-US" sz="1400" dirty="0" smtClean="0">
                <a:solidFill>
                  <a:srgbClr val="000066"/>
                </a:solidFill>
                <a:latin typeface="Arial" pitchFamily="-84" charset="0"/>
              </a:rPr>
              <a:t>slide provided by Ernst </a:t>
            </a:r>
            <a:r>
              <a:rPr lang="en-US" sz="1400" dirty="0" err="1" smtClean="0">
                <a:solidFill>
                  <a:srgbClr val="000066"/>
                </a:solidFill>
                <a:latin typeface="Arial" pitchFamily="-84" charset="0"/>
              </a:rPr>
              <a:t>Sichtermann</a:t>
            </a:r>
            <a:endParaRPr lang="en-US" sz="1400" dirty="0">
              <a:solidFill>
                <a:srgbClr val="000066"/>
              </a:solidFill>
              <a:latin typeface="Arial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396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ChangeArrowheads="1"/>
          </p:cNvSpPr>
          <p:nvPr/>
        </p:nvSpPr>
        <p:spPr bwMode="auto">
          <a:xfrm>
            <a:off x="0" y="205740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83" tIns="45642" rIns="91283" bIns="45642" anchor="b">
            <a:prstTxWarp prst="textNoShape">
              <a:avLst/>
            </a:prstTxWarp>
          </a:bodyPr>
          <a:lstStyle/>
          <a:p>
            <a:pPr algn="ctr" defTabSz="912853"/>
            <a:r>
              <a:rPr lang="en-US" sz="5400" b="1" i="1" u="sng" dirty="0" smtClean="0">
                <a:solidFill>
                  <a:srgbClr val="1F497D"/>
                </a:solidFill>
                <a:latin typeface="Arial" pitchFamily="-84" charset="0"/>
              </a:rPr>
              <a:t>Path forward:</a:t>
            </a:r>
          </a:p>
          <a:p>
            <a:pPr algn="ctr" defTabSz="912853"/>
            <a:r>
              <a:rPr lang="en-US" sz="5400" b="1" i="1" u="sng" dirty="0" err="1" smtClean="0">
                <a:solidFill>
                  <a:srgbClr val="1F497D"/>
                </a:solidFill>
                <a:latin typeface="Arial" pitchFamily="-84" charset="0"/>
              </a:rPr>
              <a:t>Docker</a:t>
            </a:r>
            <a:r>
              <a:rPr lang="en-US" sz="5400" b="1" i="1" u="sng" dirty="0" smtClean="0">
                <a:solidFill>
                  <a:srgbClr val="1F497D"/>
                </a:solidFill>
                <a:latin typeface="Arial" pitchFamily="-84" charset="0"/>
              </a:rPr>
              <a:t> containers</a:t>
            </a:r>
            <a:endParaRPr lang="en-US" sz="5400" b="1" i="1" u="sng" dirty="0" smtClean="0">
              <a:solidFill>
                <a:srgbClr val="1F497D"/>
              </a:solidFill>
              <a:latin typeface="Arial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6612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339" y="2938955"/>
            <a:ext cx="7441323" cy="2332561"/>
          </a:xfrm>
          <a:noFill/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Benefits for EIC user community</a:t>
            </a:r>
            <a:endParaRPr lang="en-US" sz="2000" b="1" dirty="0">
              <a:solidFill>
                <a:srgbClr val="C00000"/>
              </a:solidFill>
            </a:endParaRPr>
          </a:p>
          <a:p>
            <a:pPr fontAlgn="base"/>
            <a:r>
              <a:rPr lang="en-US" sz="1600" dirty="0">
                <a:solidFill>
                  <a:srgbClr val="595959"/>
                </a:solidFill>
                <a:latin typeface="Arial"/>
                <a:cs typeface="Arial"/>
              </a:rPr>
              <a:t>Allow EIC users to run the </a:t>
            </a:r>
            <a:r>
              <a:rPr lang="en-US" sz="1600" dirty="0" smtClean="0">
                <a:solidFill>
                  <a:srgbClr val="595959"/>
                </a:solidFill>
                <a:latin typeface="Arial"/>
                <a:cs typeface="Arial"/>
              </a:rPr>
              <a:t>same </a:t>
            </a:r>
            <a:r>
              <a:rPr lang="en-US" sz="1600" dirty="0">
                <a:solidFill>
                  <a:srgbClr val="595959"/>
                </a:solidFill>
                <a:latin typeface="Arial"/>
                <a:cs typeface="Arial"/>
              </a:rPr>
              <a:t>software </a:t>
            </a:r>
            <a:r>
              <a:rPr lang="en-US" sz="1600" dirty="0" smtClean="0">
                <a:solidFill>
                  <a:srgbClr val="595959"/>
                </a:solidFill>
                <a:latin typeface="Arial"/>
                <a:cs typeface="Arial"/>
              </a:rPr>
              <a:t>under standardized environment on </a:t>
            </a:r>
            <a:r>
              <a:rPr lang="en-US" sz="1600" dirty="0">
                <a:solidFill>
                  <a:srgbClr val="595959"/>
                </a:solidFill>
                <a:latin typeface="Arial"/>
                <a:cs typeface="Arial"/>
              </a:rPr>
              <a:t>any </a:t>
            </a:r>
            <a:r>
              <a:rPr lang="en-US" sz="1600" dirty="0" smtClean="0">
                <a:solidFill>
                  <a:srgbClr val="595959"/>
                </a:solidFill>
                <a:latin typeface="Arial"/>
                <a:cs typeface="Arial"/>
              </a:rPr>
              <a:t>Linux, Mac OS or Windows machine</a:t>
            </a:r>
            <a:r>
              <a:rPr lang="en-US" sz="1600" dirty="0">
                <a:solidFill>
                  <a:srgbClr val="595959"/>
                </a:solidFill>
                <a:latin typeface="Arial"/>
                <a:cs typeface="Arial"/>
              </a:rPr>
              <a:t>, eventually including GRID sites, commercial cloud systems, and HPC resources</a:t>
            </a:r>
          </a:p>
          <a:p>
            <a:pPr fontAlgn="base"/>
            <a:r>
              <a:rPr lang="en-US" sz="1600" dirty="0" smtClean="0">
                <a:solidFill>
                  <a:srgbClr val="595959"/>
                </a:solidFill>
                <a:latin typeface="Arial"/>
                <a:cs typeface="Arial"/>
              </a:rPr>
              <a:t>Provide </a:t>
            </a:r>
            <a:r>
              <a:rPr lang="en-US" sz="1600" dirty="0">
                <a:solidFill>
                  <a:srgbClr val="595959"/>
                </a:solidFill>
                <a:latin typeface="Arial"/>
                <a:cs typeface="Arial"/>
              </a:rPr>
              <a:t>consistency between software generated at different facilities</a:t>
            </a:r>
          </a:p>
          <a:p>
            <a:pPr fontAlgn="base"/>
            <a:r>
              <a:rPr lang="en-US" sz="1600" dirty="0">
                <a:solidFill>
                  <a:srgbClr val="595959"/>
                </a:solidFill>
                <a:latin typeface="Arial"/>
                <a:cs typeface="Arial"/>
              </a:rPr>
              <a:t>Make it easier for </a:t>
            </a:r>
            <a:r>
              <a:rPr lang="en-US" sz="1600" dirty="0" smtClean="0">
                <a:solidFill>
                  <a:srgbClr val="595959"/>
                </a:solidFill>
                <a:latin typeface="Arial"/>
                <a:cs typeface="Arial"/>
              </a:rPr>
              <a:t>new users </a:t>
            </a:r>
            <a:r>
              <a:rPr lang="en-US" sz="1600" dirty="0">
                <a:solidFill>
                  <a:srgbClr val="595959"/>
                </a:solidFill>
                <a:latin typeface="Arial"/>
                <a:cs typeface="Arial"/>
              </a:rPr>
              <a:t>to </a:t>
            </a:r>
            <a:r>
              <a:rPr lang="en-US" sz="1600" dirty="0" smtClean="0">
                <a:solidFill>
                  <a:srgbClr val="595959"/>
                </a:solidFill>
                <a:latin typeface="Arial"/>
                <a:cs typeface="Arial"/>
              </a:rPr>
              <a:t>start working </a:t>
            </a:r>
            <a:r>
              <a:rPr lang="en-US" sz="1600" dirty="0">
                <a:solidFill>
                  <a:srgbClr val="595959"/>
                </a:solidFill>
                <a:latin typeface="Arial"/>
                <a:cs typeface="Arial"/>
              </a:rPr>
              <a:t>on the physics program and detector design for the EIC, </a:t>
            </a:r>
            <a:r>
              <a:rPr lang="en-US" sz="1600" dirty="0" smtClean="0">
                <a:solidFill>
                  <a:srgbClr val="595959"/>
                </a:solidFill>
                <a:latin typeface="Arial"/>
                <a:cs typeface="Arial"/>
              </a:rPr>
              <a:t>by </a:t>
            </a:r>
            <a:r>
              <a:rPr lang="en-US" sz="1600" dirty="0">
                <a:solidFill>
                  <a:srgbClr val="595959"/>
                </a:solidFill>
                <a:latin typeface="Arial"/>
                <a:cs typeface="Arial"/>
              </a:rPr>
              <a:t>minimizing the </a:t>
            </a:r>
            <a:r>
              <a:rPr lang="en-US" sz="1600" dirty="0" smtClean="0">
                <a:solidFill>
                  <a:srgbClr val="595959"/>
                </a:solidFill>
                <a:latin typeface="Arial"/>
                <a:cs typeface="Arial"/>
              </a:rPr>
              <a:t>pain of “</a:t>
            </a:r>
            <a:r>
              <a:rPr lang="en-US" sz="1600" dirty="0">
                <a:solidFill>
                  <a:srgbClr val="595959"/>
                </a:solidFill>
                <a:latin typeface="Arial"/>
                <a:cs typeface="Arial"/>
              </a:rPr>
              <a:t>installation overhead</a:t>
            </a:r>
            <a:r>
              <a:rPr lang="en-US" sz="1600" dirty="0" smtClean="0">
                <a:solidFill>
                  <a:srgbClr val="595959"/>
                </a:solidFill>
                <a:latin typeface="Arial"/>
                <a:cs typeface="Arial"/>
              </a:rPr>
              <a:t>”</a:t>
            </a:r>
            <a:endParaRPr lang="en-US" sz="16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51339" y="1050988"/>
            <a:ext cx="7786264" cy="176201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 smtClean="0">
                <a:solidFill>
                  <a:srgbClr val="C00000"/>
                </a:solidFill>
              </a:rPr>
              <a:t>Container technology</a:t>
            </a:r>
            <a:endParaRPr lang="en-US" sz="2200" b="1" dirty="0" smtClean="0"/>
          </a:p>
          <a:p>
            <a:pPr>
              <a:buFont typeface="Arial" charset="0"/>
              <a:buChar char="•"/>
            </a:pPr>
            <a:r>
              <a:rPr lang="en-US" sz="1700" b="1" dirty="0">
                <a:solidFill>
                  <a:srgbClr val="595959"/>
                </a:solidFill>
                <a:latin typeface="Arial"/>
                <a:cs typeface="Arial"/>
              </a:rPr>
              <a:t>Container</a:t>
            </a:r>
            <a:r>
              <a:rPr lang="en-US" sz="1700" dirty="0">
                <a:solidFill>
                  <a:srgbClr val="595959"/>
                </a:solidFill>
                <a:latin typeface="Arial"/>
                <a:cs typeface="Arial"/>
              </a:rPr>
              <a:t> :</a:t>
            </a:r>
            <a:r>
              <a:rPr lang="en-US" sz="1700" dirty="0" smtClean="0">
                <a:solidFill>
                  <a:srgbClr val="595959"/>
                </a:solidFill>
                <a:latin typeface="Arial"/>
                <a:cs typeface="Arial"/>
              </a:rPr>
              <a:t>= </a:t>
            </a:r>
            <a:r>
              <a:rPr lang="en-US" sz="1700" dirty="0">
                <a:solidFill>
                  <a:srgbClr val="595959"/>
                </a:solidFill>
                <a:latin typeface="Arial"/>
                <a:cs typeface="Arial"/>
              </a:rPr>
              <a:t>very lightweight Virtual Machine </a:t>
            </a:r>
            <a:endParaRPr lang="en-US" sz="1700" dirty="0" smtClean="0">
              <a:solidFill>
                <a:srgbClr val="595959"/>
              </a:solidFill>
              <a:latin typeface="Arial"/>
              <a:cs typeface="Arial"/>
            </a:endParaRPr>
          </a:p>
          <a:p>
            <a:pPr>
              <a:buFont typeface="Arial" charset="0"/>
              <a:buChar char="•"/>
            </a:pPr>
            <a:r>
              <a:rPr lang="en-US" sz="1700" b="1" dirty="0" smtClean="0">
                <a:solidFill>
                  <a:srgbClr val="595959"/>
                </a:solidFill>
                <a:latin typeface="Arial"/>
                <a:cs typeface="Arial"/>
              </a:rPr>
              <a:t>Main </a:t>
            </a:r>
            <a:r>
              <a:rPr lang="en-US" sz="1700" b="1" dirty="0">
                <a:solidFill>
                  <a:srgbClr val="595959"/>
                </a:solidFill>
                <a:latin typeface="Arial"/>
                <a:cs typeface="Arial"/>
              </a:rPr>
              <a:t>players </a:t>
            </a:r>
            <a:endParaRPr lang="en-US" sz="1700" b="1" dirty="0" smtClean="0">
              <a:solidFill>
                <a:srgbClr val="595959"/>
              </a:solidFill>
              <a:latin typeface="Arial"/>
              <a:cs typeface="Arial"/>
            </a:endParaRPr>
          </a:p>
          <a:p>
            <a:pPr lvl="1">
              <a:buFont typeface="Arial" charset="0"/>
              <a:buChar char="•"/>
            </a:pPr>
            <a:r>
              <a:rPr lang="en-US" sz="1700" b="1" dirty="0" smtClean="0">
                <a:solidFill>
                  <a:srgbClr val="595959"/>
                </a:solidFill>
                <a:latin typeface="Arial"/>
                <a:cs typeface="Arial"/>
              </a:rPr>
              <a:t>Docker</a:t>
            </a:r>
            <a:r>
              <a:rPr lang="en-US" sz="1700" dirty="0" smtClean="0">
                <a:solidFill>
                  <a:srgbClr val="595959"/>
                </a:solidFill>
                <a:latin typeface="Arial"/>
                <a:cs typeface="Arial"/>
              </a:rPr>
              <a:t> industry </a:t>
            </a:r>
            <a:r>
              <a:rPr lang="en-US" sz="1700" dirty="0">
                <a:solidFill>
                  <a:srgbClr val="595959"/>
                </a:solidFill>
                <a:latin typeface="Arial"/>
                <a:cs typeface="Arial"/>
              </a:rPr>
              <a:t>standard, requires admin privilege on host </a:t>
            </a:r>
            <a:endParaRPr lang="en-US" sz="1700" dirty="0" smtClean="0">
              <a:solidFill>
                <a:srgbClr val="595959"/>
              </a:solidFill>
              <a:latin typeface="Arial"/>
              <a:cs typeface="Arial"/>
            </a:endParaRPr>
          </a:p>
          <a:p>
            <a:pPr lvl="1">
              <a:buFont typeface="Arial" charset="0"/>
              <a:buChar char="•"/>
            </a:pPr>
            <a:r>
              <a:rPr lang="en-US" sz="1700" b="1" dirty="0" smtClean="0">
                <a:solidFill>
                  <a:srgbClr val="595959"/>
                </a:solidFill>
                <a:latin typeface="Arial"/>
                <a:cs typeface="Arial"/>
              </a:rPr>
              <a:t>Singularity</a:t>
            </a:r>
            <a:r>
              <a:rPr lang="en-US" sz="1700" dirty="0" smtClean="0">
                <a:solidFill>
                  <a:srgbClr val="595959"/>
                </a:solidFill>
                <a:latin typeface="Arial"/>
                <a:cs typeface="Arial"/>
              </a:rPr>
              <a:t> standard on OSG, </a:t>
            </a:r>
            <a:r>
              <a:rPr lang="en-US" sz="1700" dirty="0">
                <a:solidFill>
                  <a:srgbClr val="595959"/>
                </a:solidFill>
                <a:latin typeface="Arial"/>
                <a:cs typeface="Arial"/>
              </a:rPr>
              <a:t>can run entirely in unprivileged </a:t>
            </a:r>
            <a:r>
              <a:rPr lang="en-US" sz="1700" dirty="0" smtClean="0">
                <a:solidFill>
                  <a:srgbClr val="595959"/>
                </a:solidFill>
                <a:latin typeface="Arial"/>
                <a:cs typeface="Arial"/>
              </a:rPr>
              <a:t>mode</a:t>
            </a:r>
          </a:p>
          <a:p>
            <a:pPr lvl="1">
              <a:buFont typeface="Arial" charset="0"/>
              <a:buChar char="•"/>
            </a:pPr>
            <a:r>
              <a:rPr lang="en-US" sz="1700" b="1" dirty="0" smtClean="0">
                <a:solidFill>
                  <a:srgbClr val="595959"/>
                </a:solidFill>
                <a:latin typeface="Arial"/>
                <a:cs typeface="Arial"/>
              </a:rPr>
              <a:t>Shifter</a:t>
            </a:r>
            <a:r>
              <a:rPr lang="en-US" sz="170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700" dirty="0">
                <a:solidFill>
                  <a:srgbClr val="595959"/>
                </a:solidFill>
                <a:latin typeface="Arial"/>
                <a:cs typeface="Arial"/>
              </a:rPr>
              <a:t>(NERSC only)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3773" y="5523215"/>
            <a:ext cx="850116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008000"/>
                </a:solidFill>
                <a:latin typeface="+mj-lt"/>
              </a:rPr>
              <a:t>Community document draft released few weeks ago</a:t>
            </a:r>
            <a:r>
              <a:rPr lang="en-US" sz="1600" b="1" i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600" i="1" dirty="0" smtClean="0">
                <a:solidFill>
                  <a:srgbClr val="595959"/>
                </a:solidFill>
                <a:latin typeface="Arial"/>
                <a:cs typeface="Arial"/>
              </a:rPr>
              <a:t>by D. Blyth (ANL), </a:t>
            </a:r>
            <a:r>
              <a:rPr lang="en-US" sz="1600" i="1" dirty="0">
                <a:solidFill>
                  <a:srgbClr val="595959"/>
                </a:solidFill>
                <a:latin typeface="Arial"/>
                <a:cs typeface="Arial"/>
              </a:rPr>
              <a:t>W. </a:t>
            </a:r>
            <a:r>
              <a:rPr lang="en-US" sz="1600" i="1" dirty="0" err="1" smtClean="0">
                <a:solidFill>
                  <a:srgbClr val="595959"/>
                </a:solidFill>
                <a:latin typeface="Arial"/>
                <a:cs typeface="Arial"/>
              </a:rPr>
              <a:t>Deconinck</a:t>
            </a:r>
            <a:r>
              <a:rPr lang="en-US" sz="1600" i="1" dirty="0" smtClean="0">
                <a:solidFill>
                  <a:srgbClr val="595959"/>
                </a:solidFill>
                <a:latin typeface="Arial"/>
                <a:cs typeface="Arial"/>
              </a:rPr>
              <a:t> (William &amp; Mary), MD (</a:t>
            </a:r>
            <a:r>
              <a:rPr lang="en-US" sz="1600" i="1" dirty="0" err="1" smtClean="0">
                <a:solidFill>
                  <a:srgbClr val="595959"/>
                </a:solidFill>
                <a:latin typeface="Arial"/>
                <a:cs typeface="Arial"/>
              </a:rPr>
              <a:t>Jlab</a:t>
            </a:r>
            <a:r>
              <a:rPr lang="en-US" sz="1600" i="1" dirty="0" smtClean="0">
                <a:solidFill>
                  <a:srgbClr val="595959"/>
                </a:solidFill>
                <a:latin typeface="Arial"/>
                <a:cs typeface="Arial"/>
              </a:rPr>
              <a:t>), </a:t>
            </a:r>
            <a:r>
              <a:rPr lang="en-US" sz="1600" i="1" dirty="0">
                <a:solidFill>
                  <a:srgbClr val="595959"/>
                </a:solidFill>
                <a:latin typeface="Arial"/>
                <a:cs typeface="Arial"/>
              </a:rPr>
              <a:t>A. </a:t>
            </a:r>
            <a:r>
              <a:rPr lang="en-US" sz="1600" i="1" dirty="0" smtClean="0">
                <a:solidFill>
                  <a:srgbClr val="595959"/>
                </a:solidFill>
                <a:latin typeface="Arial"/>
                <a:cs typeface="Arial"/>
              </a:rPr>
              <a:t>Dotti (SLAC), AK (BNL), </a:t>
            </a:r>
            <a:r>
              <a:rPr lang="en-US" sz="1600" i="1" dirty="0">
                <a:solidFill>
                  <a:srgbClr val="595959"/>
                </a:solidFill>
                <a:latin typeface="Arial"/>
                <a:cs typeface="Arial"/>
              </a:rPr>
              <a:t>and </a:t>
            </a:r>
            <a:r>
              <a:rPr lang="en-US" sz="1600" b="1" i="1" dirty="0">
                <a:solidFill>
                  <a:srgbClr val="595959"/>
                </a:solidFill>
                <a:latin typeface="Arial"/>
                <a:cs typeface="Arial"/>
              </a:rPr>
              <a:t>D. </a:t>
            </a:r>
            <a:r>
              <a:rPr lang="en-US" sz="1600" b="1" i="1" dirty="0" smtClean="0">
                <a:solidFill>
                  <a:srgbClr val="595959"/>
                </a:solidFill>
                <a:latin typeface="Arial"/>
                <a:cs typeface="Arial"/>
              </a:rPr>
              <a:t>Lawrence (</a:t>
            </a:r>
            <a:r>
              <a:rPr lang="en-US" sz="1600" b="1" i="1" dirty="0" err="1" smtClean="0">
                <a:solidFill>
                  <a:srgbClr val="595959"/>
                </a:solidFill>
                <a:latin typeface="Arial"/>
                <a:cs typeface="Arial"/>
              </a:rPr>
              <a:t>JLab</a:t>
            </a:r>
            <a:r>
              <a:rPr lang="en-US" sz="1600" b="1" i="1" dirty="0" smtClean="0">
                <a:solidFill>
                  <a:srgbClr val="595959"/>
                </a:solidFill>
                <a:latin typeface="Arial"/>
                <a:cs typeface="Arial"/>
              </a:rPr>
              <a:t>)</a:t>
            </a:r>
            <a:endParaRPr lang="en-US" sz="1600" b="1" i="1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b="0" dirty="0" smtClean="0">
                <a:latin typeface="Arial Narrow"/>
                <a:ea typeface="ＭＳ Ｐゴシック" pitchFamily="-84" charset="-128"/>
                <a:cs typeface="Arial Narrow"/>
              </a:rPr>
              <a:t>eRD20 container project</a:t>
            </a:r>
            <a:endParaRPr lang="en-US" sz="4800" b="0" dirty="0" smtClean="0">
              <a:solidFill>
                <a:srgbClr val="FF0000"/>
              </a:solidFill>
              <a:latin typeface="Arial Narrow"/>
              <a:ea typeface="ＭＳ Ｐゴシック" pitchFamily="-84" charset="-128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199867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550" y="1585325"/>
            <a:ext cx="4704799" cy="503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33750" y="1653300"/>
            <a:ext cx="2721700" cy="4582100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5" name="Shape 65"/>
          <p:cNvSpPr txBox="1"/>
          <p:nvPr/>
        </p:nvSpPr>
        <p:spPr>
          <a:xfrm>
            <a:off x="496550" y="955625"/>
            <a:ext cx="5396400" cy="62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 txBox="1"/>
          <p:nvPr/>
        </p:nvSpPr>
        <p:spPr>
          <a:xfrm>
            <a:off x="579690" y="882151"/>
            <a:ext cx="8446237" cy="62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600" dirty="0">
                <a:solidFill>
                  <a:srgbClr val="595959"/>
                </a:solidFill>
                <a:latin typeface="Arial"/>
                <a:cs typeface="Arial"/>
              </a:rPr>
              <a:t>Source files for generating </a:t>
            </a:r>
            <a:r>
              <a:rPr lang="en-US" sz="1600" dirty="0" smtClean="0">
                <a:solidFill>
                  <a:srgbClr val="595959"/>
                </a:solidFill>
                <a:latin typeface="Arial"/>
                <a:cs typeface="Arial"/>
              </a:rPr>
              <a:t>EIC </a:t>
            </a:r>
            <a:r>
              <a:rPr lang="en" sz="1600" dirty="0" smtClean="0">
                <a:solidFill>
                  <a:srgbClr val="595959"/>
                </a:solidFill>
                <a:latin typeface="Arial"/>
                <a:cs typeface="Arial"/>
              </a:rPr>
              <a:t>containers </a:t>
            </a:r>
            <a:r>
              <a:rPr lang="en-US" sz="1600" dirty="0" smtClean="0">
                <a:solidFill>
                  <a:srgbClr val="595959"/>
                </a:solidFill>
                <a:latin typeface="Arial"/>
                <a:cs typeface="Arial"/>
              </a:rPr>
              <a:t>are available: </a:t>
            </a:r>
            <a:r>
              <a:rPr lang="en-US" sz="1600" i="1" dirty="0" smtClean="0">
                <a:solidFill>
                  <a:srgbClr val="595959"/>
                </a:solidFill>
                <a:latin typeface="Arial"/>
                <a:cs typeface="Arial"/>
              </a:rPr>
              <a:t>https://</a:t>
            </a:r>
            <a:r>
              <a:rPr lang="en-US" sz="1600" i="1" dirty="0" err="1" smtClean="0">
                <a:solidFill>
                  <a:srgbClr val="595959"/>
                </a:solidFill>
                <a:latin typeface="Arial"/>
                <a:cs typeface="Arial"/>
              </a:rPr>
              <a:t>gitlab.com</a:t>
            </a:r>
            <a:r>
              <a:rPr lang="en-US" sz="1600" i="1" dirty="0" smtClean="0">
                <a:solidFill>
                  <a:srgbClr val="595959"/>
                </a:solidFill>
                <a:latin typeface="Arial"/>
                <a:cs typeface="Arial"/>
              </a:rPr>
              <a:t>/ESC</a:t>
            </a:r>
            <a:endParaRPr lang="en" sz="1600" i="1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cxnSp>
        <p:nvCxnSpPr>
          <p:cNvPr id="67" name="Shape 67"/>
          <p:cNvCxnSpPr/>
          <p:nvPr/>
        </p:nvCxnSpPr>
        <p:spPr>
          <a:xfrm flipH="1">
            <a:off x="1892550" y="2360950"/>
            <a:ext cx="3841200" cy="158340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b="0" dirty="0" smtClean="0">
                <a:latin typeface="Arial Narrow"/>
                <a:ea typeface="ＭＳ Ｐゴシック" pitchFamily="-84" charset="-128"/>
                <a:cs typeface="Arial Narrow"/>
              </a:rPr>
              <a:t>eRD20 container repository on </a:t>
            </a:r>
            <a:r>
              <a:rPr lang="en-US" sz="4800" b="0" dirty="0" err="1" smtClean="0">
                <a:latin typeface="Arial Narrow"/>
                <a:ea typeface="ＭＳ Ｐゴシック" pitchFamily="-84" charset="-128"/>
                <a:cs typeface="Arial Narrow"/>
              </a:rPr>
              <a:t>GitLab</a:t>
            </a:r>
            <a:endParaRPr lang="en-US" sz="4800" b="0" dirty="0" smtClean="0">
              <a:solidFill>
                <a:srgbClr val="FF0000"/>
              </a:solidFill>
              <a:latin typeface="Arial Narrow"/>
              <a:ea typeface="ＭＳ Ｐゴシック" pitchFamily="-84" charset="-128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535750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cker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t="3" r="42400" b="45331"/>
          <a:stretch/>
        </p:blipFill>
        <p:spPr>
          <a:xfrm>
            <a:off x="3994374" y="2561090"/>
            <a:ext cx="5093208" cy="3749040"/>
          </a:xfrm>
          <a:prstGeom prst="rect">
            <a:avLst/>
          </a:prstGeom>
        </p:spPr>
      </p:pic>
      <p:sp>
        <p:nvSpPr>
          <p:cNvPr id="74" name="Shape 74"/>
          <p:cNvSpPr txBox="1">
            <a:spLocks noGrp="1"/>
          </p:cNvSpPr>
          <p:nvPr>
            <p:ph idx="1"/>
          </p:nvPr>
        </p:nvSpPr>
        <p:spPr>
          <a:xfrm>
            <a:off x="457200" y="1011378"/>
            <a:ext cx="8229600" cy="483524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600" i="1" dirty="0">
                <a:solidFill>
                  <a:srgbClr val="595959"/>
                </a:solidFill>
                <a:latin typeface="Arial"/>
                <a:cs typeface="Arial"/>
              </a:rPr>
              <a:t>https://</a:t>
            </a:r>
            <a:r>
              <a:rPr lang="en" sz="1600" i="1" dirty="0" err="1">
                <a:solidFill>
                  <a:srgbClr val="595959"/>
                </a:solidFill>
                <a:latin typeface="Arial"/>
                <a:cs typeface="Arial"/>
              </a:rPr>
              <a:t>cloud.docker.com</a:t>
            </a:r>
            <a:r>
              <a:rPr lang="en" sz="1600" i="1" dirty="0">
                <a:solidFill>
                  <a:srgbClr val="595959"/>
                </a:solidFill>
                <a:latin typeface="Arial"/>
                <a:cs typeface="Arial"/>
              </a:rPr>
              <a:t>/swarm/</a:t>
            </a:r>
            <a:r>
              <a:rPr lang="en" sz="1600" i="1" dirty="0" err="1">
                <a:solidFill>
                  <a:srgbClr val="595959"/>
                </a:solidFill>
                <a:latin typeface="Arial"/>
                <a:cs typeface="Arial"/>
              </a:rPr>
              <a:t>electronioncollider</a:t>
            </a:r>
            <a:r>
              <a:rPr lang="en" sz="1600" i="1" dirty="0">
                <a:solidFill>
                  <a:srgbClr val="595959"/>
                </a:solidFill>
                <a:latin typeface="Arial"/>
                <a:cs typeface="Arial"/>
              </a:rPr>
              <a:t>/repository/list</a:t>
            </a:r>
          </a:p>
        </p:txBody>
      </p:sp>
      <p:sp>
        <p:nvSpPr>
          <p:cNvPr id="75" name="Shape 75"/>
          <p:cNvSpPr txBox="1"/>
          <p:nvPr/>
        </p:nvSpPr>
        <p:spPr>
          <a:xfrm>
            <a:off x="457200" y="1590883"/>
            <a:ext cx="3620400" cy="234015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600" b="1" dirty="0">
                <a:solidFill>
                  <a:srgbClr val="595959"/>
                </a:solidFill>
                <a:latin typeface="+mj-lt"/>
              </a:rPr>
              <a:t>Generic base </a:t>
            </a:r>
            <a:r>
              <a:rPr lang="en" sz="1600" b="1" dirty="0" smtClean="0">
                <a:solidFill>
                  <a:srgbClr val="595959"/>
                </a:solidFill>
                <a:latin typeface="+mj-lt"/>
              </a:rPr>
              <a:t>image</a:t>
            </a:r>
            <a:endParaRPr lang="en-US" sz="1600" b="1" dirty="0" smtClean="0">
              <a:solidFill>
                <a:srgbClr val="595959"/>
              </a:solidFill>
              <a:latin typeface="+mj-lt"/>
            </a:endParaRPr>
          </a:p>
          <a:p>
            <a:pPr marL="285750" lvl="0" indent="-285750">
              <a:spcBef>
                <a:spcPts val="0"/>
              </a:spcBef>
              <a:buFont typeface="Arial" charset="0"/>
              <a:buChar char="•"/>
            </a:pPr>
            <a:r>
              <a:rPr lang="en-US" sz="1600" dirty="0">
                <a:solidFill>
                  <a:srgbClr val="595959"/>
                </a:solidFill>
                <a:latin typeface="Arial"/>
                <a:cs typeface="Arial"/>
              </a:rPr>
              <a:t>b</a:t>
            </a:r>
            <a:r>
              <a:rPr lang="en-US" sz="1600" dirty="0" smtClean="0">
                <a:solidFill>
                  <a:srgbClr val="595959"/>
                </a:solidFill>
                <a:latin typeface="Arial"/>
                <a:cs typeface="Arial"/>
              </a:rPr>
              <a:t>ased </a:t>
            </a:r>
            <a:r>
              <a:rPr lang="en" sz="1600" dirty="0" smtClean="0">
                <a:solidFill>
                  <a:srgbClr val="595959"/>
                </a:solidFill>
                <a:latin typeface="Arial"/>
                <a:cs typeface="Arial"/>
              </a:rPr>
              <a:t>on </a:t>
            </a:r>
            <a:r>
              <a:rPr lang="en" sz="1600" dirty="0">
                <a:solidFill>
                  <a:srgbClr val="595959"/>
                </a:solidFill>
                <a:latin typeface="Arial"/>
                <a:cs typeface="Arial"/>
              </a:rPr>
              <a:t>CentOS </a:t>
            </a:r>
            <a:r>
              <a:rPr lang="en" sz="1600" dirty="0" smtClean="0">
                <a:solidFill>
                  <a:srgbClr val="595959"/>
                </a:solidFill>
                <a:latin typeface="Arial"/>
                <a:cs typeface="Arial"/>
              </a:rPr>
              <a:t>7</a:t>
            </a:r>
            <a:endParaRPr lang="en-US" sz="1600" dirty="0" smtClean="0">
              <a:solidFill>
                <a:srgbClr val="595959"/>
              </a:solidFill>
              <a:latin typeface="Arial"/>
              <a:cs typeface="Arial"/>
            </a:endParaRPr>
          </a:p>
          <a:p>
            <a:pPr marL="285750" lvl="0" indent="-285750">
              <a:spcBef>
                <a:spcPts val="0"/>
              </a:spcBef>
              <a:buFont typeface="Arial" charset="0"/>
              <a:buChar char="•"/>
            </a:pPr>
            <a:r>
              <a:rPr lang="en-US" sz="1600" dirty="0">
                <a:solidFill>
                  <a:srgbClr val="595959"/>
                </a:solidFill>
                <a:latin typeface="Arial"/>
                <a:cs typeface="Arial"/>
              </a:rPr>
              <a:t>i</a:t>
            </a:r>
            <a:r>
              <a:rPr lang="en" sz="1600" dirty="0" smtClean="0">
                <a:solidFill>
                  <a:srgbClr val="595959"/>
                </a:solidFill>
                <a:latin typeface="Arial"/>
                <a:cs typeface="Arial"/>
              </a:rPr>
              <a:t>ncludes:</a:t>
            </a:r>
            <a:endParaRPr lang="en-US" sz="1600" dirty="0" smtClean="0">
              <a:solidFill>
                <a:srgbClr val="595959"/>
              </a:solidFill>
              <a:latin typeface="Arial"/>
              <a:cs typeface="Arial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" sz="1600" dirty="0" smtClean="0">
                <a:solidFill>
                  <a:srgbClr val="595959"/>
                </a:solidFill>
                <a:latin typeface="Arial"/>
                <a:cs typeface="Arial"/>
              </a:rPr>
              <a:t>ROOT 6</a:t>
            </a:r>
            <a:endParaRPr lang="en-US" sz="1600" dirty="0" smtClean="0">
              <a:solidFill>
                <a:srgbClr val="595959"/>
              </a:solidFill>
              <a:latin typeface="Arial"/>
              <a:cs typeface="Arial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" sz="1600" dirty="0" smtClean="0">
                <a:solidFill>
                  <a:srgbClr val="595959"/>
                </a:solidFill>
                <a:latin typeface="Arial"/>
                <a:cs typeface="Arial"/>
              </a:rPr>
              <a:t>Geant4 10.3.3</a:t>
            </a:r>
            <a:endParaRPr lang="en-US" sz="1600" dirty="0" smtClean="0">
              <a:solidFill>
                <a:srgbClr val="595959"/>
              </a:solidFill>
              <a:latin typeface="Arial"/>
              <a:cs typeface="Arial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" sz="1600" dirty="0" smtClean="0">
                <a:solidFill>
                  <a:srgbClr val="595959"/>
                </a:solidFill>
                <a:latin typeface="Arial"/>
                <a:cs typeface="Arial"/>
              </a:rPr>
              <a:t>CLHEP 2.3.4.5</a:t>
            </a:r>
            <a:endParaRPr lang="en-US" sz="1600" dirty="0" smtClean="0">
              <a:solidFill>
                <a:srgbClr val="595959"/>
              </a:solidFill>
              <a:latin typeface="Arial"/>
              <a:cs typeface="Arial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sz="1600" dirty="0">
                <a:solidFill>
                  <a:srgbClr val="595959"/>
                </a:solidFill>
                <a:latin typeface="Arial"/>
                <a:cs typeface="Arial"/>
              </a:rPr>
              <a:t>s</a:t>
            </a:r>
            <a:r>
              <a:rPr lang="en" sz="1600" dirty="0" err="1" smtClean="0">
                <a:solidFill>
                  <a:srgbClr val="595959"/>
                </a:solidFill>
                <a:latin typeface="Arial"/>
                <a:cs typeface="Arial"/>
              </a:rPr>
              <a:t>upport</a:t>
            </a:r>
            <a:r>
              <a:rPr lang="en" sz="160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" sz="1600" dirty="0">
                <a:solidFill>
                  <a:srgbClr val="595959"/>
                </a:solidFill>
                <a:latin typeface="Arial"/>
                <a:cs typeface="Arial"/>
              </a:rPr>
              <a:t>for OpenGL graphics</a:t>
            </a:r>
          </a:p>
        </p:txBody>
      </p:sp>
      <p:sp>
        <p:nvSpPr>
          <p:cNvPr id="76" name="Shape 76"/>
          <p:cNvSpPr txBox="1"/>
          <p:nvPr/>
        </p:nvSpPr>
        <p:spPr>
          <a:xfrm>
            <a:off x="457200" y="4905387"/>
            <a:ext cx="2019683" cy="65763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600" b="1" dirty="0">
                <a:solidFill>
                  <a:srgbClr val="595959"/>
                </a:solidFill>
                <a:latin typeface="+mj-lt"/>
              </a:rPr>
              <a:t>JLEIC </a:t>
            </a:r>
            <a:r>
              <a:rPr lang="en" sz="1600" b="1" dirty="0" smtClean="0">
                <a:solidFill>
                  <a:srgbClr val="595959"/>
                </a:solidFill>
                <a:latin typeface="+mj-lt"/>
              </a:rPr>
              <a:t>s</a:t>
            </a:r>
            <a:r>
              <a:rPr lang="en-US" sz="1600" b="1" dirty="0" err="1" smtClean="0">
                <a:solidFill>
                  <a:srgbClr val="595959"/>
                </a:solidFill>
                <a:latin typeface="+mj-lt"/>
              </a:rPr>
              <a:t>oftware</a:t>
            </a:r>
            <a:endParaRPr lang="en-US" sz="1600" b="1" dirty="0" smtClean="0">
              <a:solidFill>
                <a:srgbClr val="595959"/>
              </a:solidFill>
              <a:latin typeface="+mj-lt"/>
            </a:endParaRPr>
          </a:p>
          <a:p>
            <a:pPr marL="285750" lvl="0" indent="-285750">
              <a:spcBef>
                <a:spcPts val="0"/>
              </a:spcBef>
              <a:buFont typeface="Arial" charset="0"/>
              <a:buChar char="•"/>
            </a:pPr>
            <a:r>
              <a:rPr lang="en-US" sz="1600" dirty="0" smtClean="0">
                <a:solidFill>
                  <a:srgbClr val="595959"/>
                </a:solidFill>
                <a:latin typeface="Arial"/>
                <a:cs typeface="Arial"/>
              </a:rPr>
              <a:t>GEMC</a:t>
            </a:r>
          </a:p>
        </p:txBody>
      </p:sp>
      <p:cxnSp>
        <p:nvCxnSpPr>
          <p:cNvPr id="77" name="Shape 77"/>
          <p:cNvCxnSpPr/>
          <p:nvPr/>
        </p:nvCxnSpPr>
        <p:spPr>
          <a:xfrm>
            <a:off x="2837793" y="2082466"/>
            <a:ext cx="2000524" cy="2577868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8" name="Shape 78"/>
          <p:cNvCxnSpPr/>
          <p:nvPr/>
        </p:nvCxnSpPr>
        <p:spPr>
          <a:xfrm>
            <a:off x="2277473" y="4360310"/>
            <a:ext cx="2560844" cy="845840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" name="Shape 76"/>
          <p:cNvSpPr txBox="1"/>
          <p:nvPr/>
        </p:nvSpPr>
        <p:spPr>
          <a:xfrm>
            <a:off x="457200" y="3936884"/>
            <a:ext cx="2771400" cy="723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600" b="1" dirty="0" err="1" smtClean="0">
                <a:solidFill>
                  <a:srgbClr val="595959"/>
                </a:solidFill>
                <a:latin typeface="+mj-lt"/>
              </a:rPr>
              <a:t>eRHIC</a:t>
            </a:r>
            <a:r>
              <a:rPr lang="en-US" sz="1600" b="1" dirty="0" smtClean="0">
                <a:solidFill>
                  <a:srgbClr val="595959"/>
                </a:solidFill>
                <a:latin typeface="+mj-lt"/>
              </a:rPr>
              <a:t> software</a:t>
            </a:r>
          </a:p>
          <a:p>
            <a:pPr marL="285750" lvl="0" indent="-285750">
              <a:spcBef>
                <a:spcPts val="0"/>
              </a:spcBef>
              <a:buFont typeface="Arial" charset="0"/>
              <a:buChar char="•"/>
            </a:pPr>
            <a:r>
              <a:rPr lang="en-US" sz="1600" dirty="0" err="1" smtClean="0">
                <a:solidFill>
                  <a:srgbClr val="595959"/>
                </a:solidFill>
                <a:latin typeface="Arial"/>
                <a:cs typeface="Arial"/>
              </a:rPr>
              <a:t>EicRoot</a:t>
            </a:r>
            <a:endParaRPr lang="en-US" sz="1600" dirty="0" smtClean="0">
              <a:solidFill>
                <a:srgbClr val="595959"/>
              </a:solidFill>
              <a:latin typeface="Arial"/>
              <a:cs typeface="Arial"/>
            </a:endParaRPr>
          </a:p>
        </p:txBody>
      </p:sp>
      <p:cxnSp>
        <p:nvCxnSpPr>
          <p:cNvPr id="15" name="Shape 78"/>
          <p:cNvCxnSpPr/>
          <p:nvPr/>
        </p:nvCxnSpPr>
        <p:spPr>
          <a:xfrm>
            <a:off x="2277473" y="5276755"/>
            <a:ext cx="2000524" cy="286268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400" b="0" dirty="0" smtClean="0">
                <a:latin typeface="Arial Narrow"/>
                <a:ea typeface="ＭＳ Ｐゴシック" pitchFamily="-84" charset="-128"/>
                <a:cs typeface="Arial Narrow"/>
              </a:rPr>
              <a:t>eRD20 container images on </a:t>
            </a:r>
            <a:r>
              <a:rPr lang="en-US" sz="4400" b="0" dirty="0" err="1" smtClean="0">
                <a:latin typeface="Arial Narrow"/>
                <a:ea typeface="ＭＳ Ｐゴシック" pitchFamily="-84" charset="-128"/>
                <a:cs typeface="Arial Narrow"/>
              </a:rPr>
              <a:t>Docker</a:t>
            </a:r>
            <a:r>
              <a:rPr lang="en-US" sz="4400" b="0" dirty="0" smtClean="0">
                <a:latin typeface="Arial Narrow"/>
                <a:ea typeface="ＭＳ Ｐゴシック" pitchFamily="-84" charset="-128"/>
                <a:cs typeface="Arial Narrow"/>
              </a:rPr>
              <a:t> cloud</a:t>
            </a:r>
            <a:endParaRPr lang="en-US" sz="4400" b="0" dirty="0" smtClean="0">
              <a:solidFill>
                <a:srgbClr val="FF0000"/>
              </a:solidFill>
              <a:latin typeface="Arial Narrow"/>
              <a:ea typeface="ＭＳ Ｐゴシック" pitchFamily="-84" charset="-128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42152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b="0" dirty="0" smtClean="0">
                <a:latin typeface="Arial Narrow"/>
                <a:ea typeface="ＭＳ Ｐゴシック" pitchFamily="-84" charset="-128"/>
                <a:cs typeface="Arial Narrow"/>
              </a:rPr>
              <a:t>Does it work in general? YES!</a:t>
            </a:r>
            <a:endParaRPr lang="en-US" sz="4800" b="0" dirty="0" smtClean="0">
              <a:latin typeface="Arial Narrow"/>
              <a:ea typeface="ＭＳ Ｐゴシック" pitchFamily="-84" charset="-128"/>
              <a:cs typeface="Arial Narrow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112B475-E5EF-E243-838F-5382B155B73B}"/>
              </a:ext>
            </a:extLst>
          </p:cNvPr>
          <p:cNvSpPr txBox="1"/>
          <p:nvPr/>
        </p:nvSpPr>
        <p:spPr>
          <a:xfrm flipH="1">
            <a:off x="2209800" y="5791200"/>
            <a:ext cx="2209800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+mj-lt"/>
              </a:rPr>
              <a:t>Calorimeters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914400"/>
            <a:ext cx="2404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Momentum resolution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7EB37B17-AEA6-5048-9D23-EB6738FB0F02}"/>
                  </a:ext>
                </a:extLst>
              </p:cNvPr>
              <p:cNvSpPr txBox="1"/>
              <p:nvPr/>
            </p:nvSpPr>
            <p:spPr>
              <a:xfrm>
                <a:off x="533400" y="838200"/>
                <a:ext cx="7843883" cy="5198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</a:pPr>
                <a:r>
                  <a:rPr lang="en-US" dirty="0"/>
                  <a:t>Initial simulation Investigates central tracking system consisting of silicon vertex detector and cylindrical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RWELL operating in </a:t>
                </a:r>
                <a14:m>
                  <m:oMath xmlns:m="http://schemas.openxmlformats.org/officeDocument/2006/math" xmlns="">
                    <m:r>
                      <a:rPr lang="en-US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TPC mode within </a:t>
                </a:r>
                <a:r>
                  <a:rPr lang="en-US" dirty="0" err="1"/>
                  <a:t>EicRoot</a:t>
                </a:r>
                <a:r>
                  <a:rPr lang="en-US" dirty="0"/>
                  <a:t>.</a:t>
                </a:r>
              </a:p>
              <a:p>
                <a:pPr marL="742950" lvl="1" indent="-28575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 xmlns="">
                    <m:r>
                      <a:rPr lang="en-US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TPC mode will allow reconstruction of Z track and could reduce material budget from more traditional central tracking solutions.</a:t>
                </a:r>
              </a:p>
              <a:p>
                <a:pPr marL="285750" indent="-285750">
                  <a:buFont typeface="Wingdings" pitchFamily="2" charset="2"/>
                  <a:buChar char="q"/>
                </a:pPr>
                <a:r>
                  <a:rPr lang="en-US" dirty="0"/>
                  <a:t>Silicon vertex detector</a:t>
                </a:r>
              </a:p>
              <a:p>
                <a:pPr marL="742950" lvl="1" indent="-285750">
                  <a:buFont typeface="Courier New" panose="02070309020205020404" pitchFamily="49" charset="0"/>
                  <a:buChar char="o"/>
                </a:pPr>
                <a:r>
                  <a:rPr lang="en-US" b="1" dirty="0">
                    <a:solidFill>
                      <a:srgbClr val="C00000"/>
                    </a:solidFill>
                  </a:rPr>
                  <a:t>Four</a:t>
                </a:r>
                <a:r>
                  <a:rPr lang="en-US" dirty="0"/>
                  <a:t> silicon layers each with </a:t>
                </a:r>
                <a:r>
                  <a:rPr lang="en-US" b="1" dirty="0">
                    <a:solidFill>
                      <a:srgbClr val="C00000"/>
                    </a:solidFill>
                  </a:rPr>
                  <a:t>X-Y</a:t>
                </a:r>
                <a:r>
                  <a:rPr lang="en-US" dirty="0"/>
                  <a:t> pixel resolution of </a:t>
                </a:r>
                <a:r>
                  <a:rPr lang="en-US" b="1" dirty="0">
                    <a:solidFill>
                      <a:srgbClr val="C00000"/>
                    </a:solidFill>
                  </a:rPr>
                  <a:t>20 </a:t>
                </a:r>
                <a14:m>
                  <m:oMath xmlns:m="http://schemas.openxmlformats.org/officeDocument/2006/math" xmlns=""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𝐦</m:t>
                    </m:r>
                    <m:r>
                      <a:rPr lang="en-US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rgbClr val="C00000"/>
                    </a:solidFill>
                  </a:rPr>
                  <a:t>– 20 </a:t>
                </a:r>
                <a14:m>
                  <m:oMath xmlns:m="http://schemas.openxmlformats.org/officeDocument/2006/math" xmlns=""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b="1" dirty="0">
                    <a:solidFill>
                      <a:srgbClr val="C00000"/>
                    </a:solidFill>
                  </a:rPr>
                  <a:t>m</a:t>
                </a:r>
              </a:p>
              <a:p>
                <a:pPr marL="285750" indent="-285750">
                  <a:buFont typeface="Wingdings" pitchFamily="2" charset="2"/>
                  <a:buChar char="q"/>
                </a:pPr>
                <a:r>
                  <a:rPr lang="en-US" dirty="0">
                    <a:solidFill>
                      <a:schemeClr val="tx1"/>
                    </a:solidFill>
                  </a:rPr>
                  <a:t>Cylindrical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RWELL Barrel Tracker</a:t>
                </a:r>
              </a:p>
              <a:p>
                <a:pPr marL="742950" lvl="1" indent="-285750">
                  <a:buFont typeface="Courier New" panose="02070309020205020404" pitchFamily="49" charset="0"/>
                  <a:buChar char="o"/>
                </a:pPr>
                <a:r>
                  <a:rPr lang="en-US" dirty="0"/>
                  <a:t> Detector material implemented based on low-mass </a:t>
                </a:r>
                <a14:m>
                  <m:oMath xmlns:m="http://schemas.openxmlformats.org/officeDocument/2006/math" xmlns="">
                    <m:r>
                      <a:rPr lang="en-US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RWELL model,</a:t>
                </a:r>
              </a:p>
              <a:p>
                <a:pPr lvl="1"/>
                <a:r>
                  <a:rPr lang="en-US" dirty="0">
                    <a:solidFill>
                      <a:srgbClr val="C00000"/>
                    </a:solidFill>
                  </a:rPr>
                  <a:t>       </a:t>
                </a:r>
                <a14:m>
                  <m:oMath xmlns:m="http://schemas.openxmlformats.org/officeDocument/2006/math" xmlns="">
                    <m:f>
                      <m:f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𝚾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r>
                          <a:rPr lang="en-US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𝚾</m:t>
                        </m:r>
                      </m:den>
                    </m:f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𝟏𝟕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%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(per layer).</a:t>
                </a:r>
              </a:p>
              <a:p>
                <a:pPr marL="742950" lvl="1" indent="-285750"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chemeClr val="tx1"/>
                    </a:solidFill>
                  </a:rPr>
                  <a:t>Additional 15 mm of ArCO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en-US" dirty="0">
                    <a:solidFill>
                      <a:schemeClr val="tx1"/>
                    </a:solidFill>
                  </a:rPr>
                  <a:t> is implemented as the drift gap.</a:t>
                </a:r>
              </a:p>
              <a:p>
                <a:pPr marL="742950" lvl="1" indent="-285750"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chemeClr val="tx1"/>
                    </a:solidFill>
                  </a:rPr>
                  <a:t>Each of the </a:t>
                </a:r>
                <a:r>
                  <a:rPr lang="en-US" b="1" dirty="0">
                    <a:solidFill>
                      <a:srgbClr val="C00000"/>
                    </a:solidFill>
                  </a:rPr>
                  <a:t>6 cylindrical layers </a:t>
                </a:r>
                <a:r>
                  <a:rPr lang="en-US" dirty="0">
                    <a:solidFill>
                      <a:schemeClr val="tx1"/>
                    </a:solidFill>
                  </a:rPr>
                  <a:t>is assigned a resolution of </a:t>
                </a:r>
                <a:r>
                  <a:rPr lang="en-US" b="1" dirty="0">
                    <a:solidFill>
                      <a:srgbClr val="C00000"/>
                    </a:solidFill>
                  </a:rPr>
                  <a:t>100 </a:t>
                </a:r>
                <a14:m>
                  <m:oMath xmlns:m="http://schemas.openxmlformats.org/officeDocument/2006/math" xmlns=""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b="1" dirty="0">
                    <a:solidFill>
                      <a:srgbClr val="C00000"/>
                    </a:solidFill>
                  </a:rPr>
                  <a:t>m </a:t>
                </a:r>
                <a:r>
                  <a:rPr lang="en-US" dirty="0">
                    <a:solidFill>
                      <a:schemeClr val="tx1"/>
                    </a:solidFill>
                  </a:rPr>
                  <a:t>in the </a:t>
                </a:r>
                <a:r>
                  <a:rPr lang="en-US" b="1" dirty="0">
                    <a:solidFill>
                      <a:srgbClr val="C00000"/>
                    </a:solidFill>
                  </a:rPr>
                  <a:t>Z</a:t>
                </a:r>
                <a:r>
                  <a:rPr lang="en-US" dirty="0">
                    <a:solidFill>
                      <a:schemeClr val="tx1"/>
                    </a:solidFill>
                  </a:rPr>
                  <a:t> and </a:t>
                </a:r>
                <a:r>
                  <a:rPr lang="en-US" b="1" dirty="0">
                    <a:solidFill>
                      <a:srgbClr val="C00000"/>
                    </a:solidFill>
                  </a:rPr>
                  <a:t>transverse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b="1" dirty="0">
                    <a:solidFill>
                      <a:srgbClr val="C00000"/>
                    </a:solidFill>
                  </a:rPr>
                  <a:t>directions</a:t>
                </a:r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742950" lvl="1" indent="-285750"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chemeClr val="tx1"/>
                    </a:solidFill>
                  </a:rPr>
                  <a:t>Cylindrical layers are 2 m long (in Z-direction) and cover radii from </a:t>
                </a:r>
              </a:p>
              <a:p>
                <a:pPr lvl="1"/>
                <a:r>
                  <a:rPr lang="en-US" b="1" dirty="0"/>
                  <a:t>      </a:t>
                </a:r>
                <a:r>
                  <a:rPr lang="en-US" b="1" dirty="0">
                    <a:solidFill>
                      <a:srgbClr val="C00000"/>
                    </a:solidFill>
                  </a:rPr>
                  <a:t>225-775 mm</a:t>
                </a:r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285750" indent="-285750">
                  <a:buFont typeface="Wingdings" pitchFamily="2" charset="2"/>
                  <a:buChar char="q"/>
                </a:pPr>
                <a:r>
                  <a:rPr lang="en-US" dirty="0">
                    <a:solidFill>
                      <a:schemeClr val="tx1"/>
                    </a:solidFill>
                  </a:rPr>
                  <a:t>Initial momentum resolution looks promising.</a:t>
                </a:r>
              </a:p>
              <a:p>
                <a:pPr marL="285750" indent="-285750">
                  <a:buFont typeface="Wingdings" pitchFamily="2" charset="2"/>
                  <a:buChar char="q"/>
                </a:pPr>
                <a:r>
                  <a:rPr lang="en-US" dirty="0">
                    <a:solidFill>
                      <a:schemeClr val="tx1"/>
                    </a:solidFill>
                  </a:rPr>
                  <a:t>Simulation needs to be made </a:t>
                </a:r>
                <a:r>
                  <a:rPr lang="en-US" b="1" dirty="0">
                    <a:solidFill>
                      <a:srgbClr val="C00000"/>
                    </a:solidFill>
                  </a:rPr>
                  <a:t>more realistic </a:t>
                </a:r>
                <a:r>
                  <a:rPr lang="en-US" dirty="0">
                    <a:solidFill>
                      <a:schemeClr val="tx1"/>
                    </a:solidFill>
                  </a:rPr>
                  <a:t>by i</a:t>
                </a:r>
                <a:r>
                  <a:rPr lang="en-US" dirty="0"/>
                  <a:t>mplementing dependence on track angle, number of hit points per layer, </a:t>
                </a:r>
                <a:r>
                  <a:rPr lang="en-US" dirty="0" err="1"/>
                  <a:t>dE</a:t>
                </a:r>
                <a:r>
                  <a:rPr lang="en-US" dirty="0"/>
                  <a:t>/</a:t>
                </a:r>
                <a:r>
                  <a:rPr lang="en-US" dirty="0" err="1"/>
                  <a:t>dX</a:t>
                </a:r>
                <a:r>
                  <a:rPr lang="en-US" dirty="0"/>
                  <a:t> resolutions ...</a:t>
                </a:r>
              </a:p>
              <a:p>
                <a:pPr marL="742950" lvl="1" indent="-285750">
                  <a:buFont typeface="Courier New" panose="02070309020205020404" pitchFamily="49" charset="0"/>
                  <a:buChar char="o"/>
                </a:pPr>
                <a:r>
                  <a:rPr lang="en-US" dirty="0"/>
                  <a:t>A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RWELL </a:t>
                </a:r>
                <a14:m>
                  <m:oMath xmlns:m="http://schemas.openxmlformats.org/officeDocument/2006/math" xmlns="">
                    <m:r>
                      <a:rPr lang="en-US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TPC prototype would be beneficial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EB37B17-AEA6-5048-9D23-EB6738FB0F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838200"/>
                <a:ext cx="7843883" cy="5198795"/>
              </a:xfrm>
              <a:prstGeom prst="rect">
                <a:avLst/>
              </a:prstGeom>
              <a:blipFill rotWithShape="1">
                <a:blip r:embed="rId3"/>
                <a:stretch>
                  <a:fillRect b="-6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7869293" y="6550223"/>
            <a:ext cx="12747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2853"/>
            <a:r>
              <a:rPr lang="en-US" sz="1400" dirty="0">
                <a:solidFill>
                  <a:srgbClr val="000066"/>
                </a:solidFill>
                <a:latin typeface="Arial" pitchFamily="-84" charset="0"/>
              </a:rPr>
              <a:t>b</a:t>
            </a:r>
            <a:r>
              <a:rPr lang="en-US" sz="1400" dirty="0" smtClean="0">
                <a:solidFill>
                  <a:srgbClr val="000066"/>
                </a:solidFill>
                <a:latin typeface="Arial" pitchFamily="-84" charset="0"/>
              </a:rPr>
              <a:t>y Matt </a:t>
            </a:r>
            <a:r>
              <a:rPr lang="en-US" sz="1400" dirty="0" err="1" smtClean="0">
                <a:solidFill>
                  <a:srgbClr val="000066"/>
                </a:solidFill>
                <a:latin typeface="Arial" pitchFamily="-84" charset="0"/>
              </a:rPr>
              <a:t>Posik</a:t>
            </a:r>
            <a:endParaRPr lang="en-US" sz="1400" dirty="0">
              <a:solidFill>
                <a:srgbClr val="000066"/>
              </a:solidFill>
              <a:latin typeface="Arial" pitchFamily="-8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3124200"/>
            <a:ext cx="8534400" cy="3276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E172F889-6845-F44A-9185-FC6F83761063}"/>
              </a:ext>
            </a:extLst>
          </p:cNvPr>
          <p:cNvGrpSpPr/>
          <p:nvPr/>
        </p:nvGrpSpPr>
        <p:grpSpPr>
          <a:xfrm>
            <a:off x="4876800" y="3276600"/>
            <a:ext cx="4052002" cy="2786782"/>
            <a:chOff x="8293100" y="670392"/>
            <a:chExt cx="3775559" cy="268002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FC2F4992-2FAD-874A-83F0-E6C0E1F472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93100" y="906518"/>
              <a:ext cx="2889310" cy="244389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xmlns="" id="{4A315BB0-2A14-D044-ADC6-E72F0E37CD8D}"/>
                    </a:ext>
                  </a:extLst>
                </p:cNvPr>
                <p:cNvSpPr txBox="1"/>
                <p:nvPr/>
              </p:nvSpPr>
              <p:spPr>
                <a:xfrm>
                  <a:off x="10910200" y="670392"/>
                  <a:ext cx="1158459" cy="646331"/>
                </a:xfrm>
                <a:prstGeom prst="rect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𝑅𝑊𝐸𝐿𝐿</m:t>
                        </m:r>
                      </m:oMath>
                    </m:oMathPara>
                  </a14:m>
                  <a:endParaRPr lang="en-US" dirty="0"/>
                </a:p>
                <a:p>
                  <a:pPr algn="ctr"/>
                  <a:r>
                    <a:rPr lang="en-US" dirty="0"/>
                    <a:t>Layers</a:t>
                  </a: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4A315BB0-2A14-D044-ADC6-E72F0E37CD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10200" y="670392"/>
                  <a:ext cx="1158459" cy="646331"/>
                </a:xfrm>
                <a:prstGeom prst="rect">
                  <a:avLst/>
                </a:prstGeom>
                <a:blipFill>
                  <a:blip r:embed="rId5"/>
                  <a:stretch>
                    <a:fillRect b="-7273"/>
                  </a:stretch>
                </a:blipFill>
                <a:ln>
                  <a:solidFill>
                    <a:srgbClr val="00B0F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6658674B-286D-6C4D-8051-2240BA6CBDD2}"/>
                </a:ext>
              </a:extLst>
            </p:cNvPr>
            <p:cNvSpPr txBox="1"/>
            <p:nvPr/>
          </p:nvSpPr>
          <p:spPr>
            <a:xfrm>
              <a:off x="11228471" y="2295470"/>
              <a:ext cx="785984" cy="646331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Vertex</a:t>
              </a:r>
            </a:p>
            <a:p>
              <a:pPr algn="ctr"/>
              <a:r>
                <a:rPr lang="en-US" dirty="0"/>
                <a:t>Layers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xmlns="" id="{B414811A-8263-4B48-A4C3-2781CFE11365}"/>
                </a:ext>
              </a:extLst>
            </p:cNvPr>
            <p:cNvCxnSpPr>
              <a:stCxn id="7" idx="2"/>
            </p:cNvCxnSpPr>
            <p:nvPr/>
          </p:nvCxnSpPr>
          <p:spPr>
            <a:xfrm flipH="1">
              <a:off x="10555264" y="1316723"/>
              <a:ext cx="934166" cy="332644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xmlns="" id="{BB6129BD-5603-BF4E-98E7-5CA8156919DF}"/>
                </a:ext>
              </a:extLst>
            </p:cNvPr>
            <p:cNvCxnSpPr/>
            <p:nvPr/>
          </p:nvCxnSpPr>
          <p:spPr>
            <a:xfrm flipH="1" flipV="1">
              <a:off x="9737755" y="2167248"/>
              <a:ext cx="1490716" cy="451388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6E1FBBF2-6AA5-164D-AC06-647706676A5D}"/>
              </a:ext>
            </a:extLst>
          </p:cNvPr>
          <p:cNvGrpSpPr/>
          <p:nvPr/>
        </p:nvGrpSpPr>
        <p:grpSpPr>
          <a:xfrm>
            <a:off x="533400" y="3581400"/>
            <a:ext cx="3733800" cy="2584037"/>
            <a:chOff x="7701969" y="3350417"/>
            <a:chExt cx="4366690" cy="296503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6727FAA2-A4A7-8047-A6D2-90649732E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5400000">
              <a:off x="8402795" y="2649591"/>
              <a:ext cx="2965037" cy="4366690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xmlns="" id="{E0BAEE8B-976D-2047-AED2-C9FD4FE202B6}"/>
                    </a:ext>
                  </a:extLst>
                </p:cNvPr>
                <p:cNvSpPr txBox="1"/>
                <p:nvPr/>
              </p:nvSpPr>
              <p:spPr>
                <a:xfrm>
                  <a:off x="10448399" y="4883811"/>
                  <a:ext cx="1263795" cy="317841"/>
                </a:xfrm>
                <a:prstGeom prst="rect">
                  <a:avLst/>
                </a:prstGeom>
                <a:ln w="19050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>
                  <a:spAutoFit/>
                </a:bodyPr>
                <a:lstStyle/>
                <a:p>
                  <a14:m/>
                  <a:endParaRPr lang="en-US" dirty="0"/>
                </a:p>
              </p:txBody>
            </p:sp>
          </mc:Choice>
          <mc:Fallback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E0BAEE8B-976D-2047-AED2-C9FD4FE202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48399" y="4883811"/>
                  <a:ext cx="1263795" cy="31784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2762" t="-6122" b="-6122"/>
                  </a:stretch>
                </a:blipFill>
                <a:ln w="1905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959774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112B475-E5EF-E243-838F-5382B155B73B}"/>
              </a:ext>
            </a:extLst>
          </p:cNvPr>
          <p:cNvSpPr txBox="1"/>
          <p:nvPr/>
        </p:nvSpPr>
        <p:spPr>
          <a:xfrm flipH="1">
            <a:off x="2209800" y="5791200"/>
            <a:ext cx="2209800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+mj-lt"/>
              </a:rPr>
              <a:t>Calorimeters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914400"/>
            <a:ext cx="2404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Momentum resolution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110664" y="2286000"/>
            <a:ext cx="4374967" cy="3617888"/>
            <a:chOff x="2052479" y="1689863"/>
            <a:chExt cx="3921796" cy="339312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99CCC019-156E-486A-9363-AA512121D7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49" r="10493"/>
            <a:stretch/>
          </p:blipFill>
          <p:spPr>
            <a:xfrm>
              <a:off x="2064383" y="1690647"/>
              <a:ext cx="3909892" cy="339234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169459" y="2250142"/>
              <a:ext cx="92551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CCA00"/>
                  </a:solidFill>
                </a:rPr>
                <a:t>Inner</a:t>
              </a:r>
            </a:p>
            <a:p>
              <a:r>
                <a:rPr lang="en-US" dirty="0">
                  <a:solidFill>
                    <a:srgbClr val="FCCA00"/>
                  </a:solidFill>
                </a:rPr>
                <a:t>forward</a:t>
              </a:r>
            </a:p>
            <a:p>
              <a:r>
                <a:rPr lang="en-US" dirty="0">
                  <a:solidFill>
                    <a:srgbClr val="FCCA00"/>
                  </a:solidFill>
                </a:rPr>
                <a:t>GEMs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801688" y="1689863"/>
              <a:ext cx="843118" cy="9178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CCA00"/>
                  </a:solidFill>
                </a:rPr>
                <a:t>Outer</a:t>
              </a:r>
            </a:p>
            <a:p>
              <a:r>
                <a:rPr lang="en-US" sz="2000" b="1" dirty="0">
                  <a:solidFill>
                    <a:srgbClr val="FCCA00"/>
                  </a:solidFill>
                </a:rPr>
                <a:t>forward</a:t>
              </a:r>
            </a:p>
            <a:p>
              <a:r>
                <a:rPr lang="en-US" sz="2000" b="1" dirty="0">
                  <a:solidFill>
                    <a:srgbClr val="FCCA00"/>
                  </a:solidFill>
                </a:rPr>
                <a:t>GEMs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629333" y="3623321"/>
              <a:ext cx="635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RICH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 rot="19919654">
              <a:off x="2052479" y="3852390"/>
              <a:ext cx="100700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Vertex detector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40880" y="3582638"/>
              <a:ext cx="538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TPC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104073" y="4118104"/>
              <a:ext cx="72006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Si tracker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7432663" y="6550223"/>
            <a:ext cx="17113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2853"/>
            <a:r>
              <a:rPr lang="en-US" sz="1400" dirty="0">
                <a:solidFill>
                  <a:srgbClr val="000066"/>
                </a:solidFill>
                <a:latin typeface="Arial" pitchFamily="-84" charset="0"/>
              </a:rPr>
              <a:t>b</a:t>
            </a:r>
            <a:r>
              <a:rPr lang="en-US" sz="1400" dirty="0" smtClean="0">
                <a:solidFill>
                  <a:srgbClr val="000066"/>
                </a:solidFill>
                <a:latin typeface="Arial" pitchFamily="-84" charset="0"/>
              </a:rPr>
              <a:t>y Matt </a:t>
            </a:r>
            <a:r>
              <a:rPr lang="en-US" sz="1400" dirty="0" err="1" smtClean="0">
                <a:solidFill>
                  <a:srgbClr val="000066"/>
                </a:solidFill>
                <a:latin typeface="Arial" pitchFamily="-84" charset="0"/>
              </a:rPr>
              <a:t>Bomberger</a:t>
            </a:r>
            <a:endParaRPr lang="en-US" sz="1400" dirty="0">
              <a:solidFill>
                <a:srgbClr val="000066"/>
              </a:solidFill>
              <a:latin typeface="Arial" pitchFamily="-84" charset="0"/>
            </a:endParaRPr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b="0" dirty="0" smtClean="0">
                <a:latin typeface="Arial Narrow"/>
                <a:ea typeface="ＭＳ Ｐゴシック" pitchFamily="-84" charset="-128"/>
                <a:cs typeface="Arial Narrow"/>
              </a:rPr>
              <a:t>Does it work in general? YES!</a:t>
            </a:r>
            <a:endParaRPr lang="en-US" sz="4800" b="0" dirty="0" smtClean="0">
              <a:latin typeface="Arial Narrow"/>
              <a:ea typeface="ＭＳ Ｐゴシック" pitchFamily="-84" charset="-128"/>
              <a:cs typeface="Arial Narrow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76200" y="83820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prstTxWarp prst="textNoShape">
              <a:avLst/>
            </a:prstTxWarp>
          </a:bodyPr>
          <a:lstStyle/>
          <a:p>
            <a:pPr marL="342882" indent="-342882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r>
              <a:rPr lang="en-US" sz="2000" dirty="0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Impact of the outer forward GEM detectors on seeding the RICH ring reconstruction in </a:t>
            </a:r>
            <a:r>
              <a:rPr lang="en-US" sz="2000" dirty="0" err="1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BeAST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 geometry </a:t>
            </a:r>
          </a:p>
          <a:p>
            <a:pPr marL="342882" indent="-342882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endParaRPr lang="en-US" sz="2800" dirty="0">
              <a:solidFill>
                <a:schemeClr val="tx2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28600" y="1752600"/>
            <a:ext cx="3581400" cy="2209800"/>
            <a:chOff x="1295400" y="1219200"/>
            <a:chExt cx="4888331" cy="2948191"/>
          </a:xfrm>
        </p:grpSpPr>
        <p:sp>
          <p:nvSpPr>
            <p:cNvPr id="29" name="TextBox 28"/>
            <p:cNvSpPr txBox="1"/>
            <p:nvPr/>
          </p:nvSpPr>
          <p:spPr>
            <a:xfrm>
              <a:off x="1752600" y="2743200"/>
              <a:ext cx="24041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Momentum resolution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graphicFrame>
          <p:nvGraphicFramePr>
            <p:cNvPr id="30" name="Chart 29">
              <a:extLst>
                <a:ext uri="{FF2B5EF4-FFF2-40B4-BE49-F238E27FC236}">
                  <a16:creationId xmlns:a16="http://schemas.microsoft.com/office/drawing/2014/main" xmlns="" id="{8B6FB96E-4362-4170-9931-A79EDC17A317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47340425"/>
                </p:ext>
              </p:extLst>
            </p:nvPr>
          </p:nvGraphicFramePr>
          <p:xfrm>
            <a:off x="1295400" y="1219200"/>
            <a:ext cx="4888331" cy="294819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xmlns="" id="{0BD91E69-9EEE-457B-A813-047F35AEF9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5127285"/>
              </p:ext>
            </p:extLst>
          </p:nvPr>
        </p:nvGraphicFramePr>
        <p:xfrm>
          <a:off x="228601" y="4419600"/>
          <a:ext cx="3657600" cy="2262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260000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0"/>
            <a:ext cx="94488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b="0" dirty="0">
                <a:latin typeface="Arial Narrow"/>
                <a:ea typeface="ＭＳ Ｐゴシック" pitchFamily="-84" charset="-128"/>
                <a:cs typeface="Arial Narrow"/>
              </a:rPr>
              <a:t>Contents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6200" y="838200"/>
            <a:ext cx="8839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prstTxWarp prst="textNoShape">
              <a:avLst/>
            </a:prstTxWarp>
          </a:bodyPr>
          <a:lstStyle/>
          <a:p>
            <a:pPr marL="342882" indent="-342882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r>
              <a:rPr lang="en-US" sz="2800" dirty="0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Requirements</a:t>
            </a:r>
          </a:p>
          <a:p>
            <a:pPr marL="342882" indent="-342882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endParaRPr lang="en-US" sz="2800" dirty="0">
              <a:solidFill>
                <a:schemeClr val="tx2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342882" indent="-342882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r>
              <a:rPr lang="en-US" sz="2800" dirty="0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Existing solutions</a:t>
            </a:r>
          </a:p>
          <a:p>
            <a:pPr marL="342882" indent="-342882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endParaRPr lang="en-US" sz="2800" dirty="0" smtClean="0">
              <a:solidFill>
                <a:schemeClr val="tx2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342882" indent="-342882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r>
              <a:rPr lang="en-US" sz="2800" dirty="0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Future plans</a:t>
            </a:r>
          </a:p>
          <a:p>
            <a:pPr marL="342882" indent="-342882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endParaRPr lang="en-US" sz="2800" dirty="0">
              <a:solidFill>
                <a:schemeClr val="tx2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342882" indent="-342882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r>
              <a:rPr lang="en-US" sz="2800" dirty="0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Discussion?</a:t>
            </a:r>
          </a:p>
        </p:txBody>
      </p:sp>
    </p:spTree>
    <p:extLst>
      <p:ext uri="{BB962C8B-B14F-4D97-AF65-F5344CB8AC3E}">
        <p14:creationId xmlns:p14="http://schemas.microsoft.com/office/powerpoint/2010/main" val="41005665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ChangeArrowheads="1"/>
          </p:cNvSpPr>
          <p:nvPr/>
        </p:nvSpPr>
        <p:spPr bwMode="auto">
          <a:xfrm>
            <a:off x="0" y="205740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83" tIns="45642" rIns="91283" bIns="45642" anchor="b">
            <a:prstTxWarp prst="textNoShape">
              <a:avLst/>
            </a:prstTxWarp>
          </a:bodyPr>
          <a:lstStyle/>
          <a:p>
            <a:pPr algn="ctr" defTabSz="912853"/>
            <a:r>
              <a:rPr lang="en-US" sz="5400" b="1" i="1" u="sng" dirty="0" smtClean="0">
                <a:solidFill>
                  <a:srgbClr val="1F497D"/>
                </a:solidFill>
                <a:latin typeface="Arial" pitchFamily="-84" charset="0"/>
              </a:rPr>
              <a:t>Grand unification, </a:t>
            </a:r>
          </a:p>
          <a:p>
            <a:pPr algn="ctr" defTabSz="912853"/>
            <a:r>
              <a:rPr lang="en-US" sz="5400" b="1" i="1" u="sng" dirty="0">
                <a:solidFill>
                  <a:srgbClr val="1F497D"/>
                </a:solidFill>
                <a:latin typeface="Arial" pitchFamily="-84" charset="0"/>
              </a:rPr>
              <a:t>y</a:t>
            </a:r>
            <a:r>
              <a:rPr lang="en-US" sz="5400" b="1" i="1" u="sng" dirty="0" smtClean="0">
                <a:solidFill>
                  <a:srgbClr val="1F497D"/>
                </a:solidFill>
                <a:latin typeface="Arial" pitchFamily="-84" charset="0"/>
              </a:rPr>
              <a:t>et another try</a:t>
            </a:r>
            <a:endParaRPr lang="en-US" sz="5400" b="1" i="1" u="sng" dirty="0">
              <a:solidFill>
                <a:srgbClr val="1F497D"/>
              </a:solidFill>
              <a:latin typeface="Arial" pitchFamily="-84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2438400" y="3124200"/>
            <a:ext cx="6553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83" tIns="45642" rIns="91283" bIns="45642" anchor="b">
            <a:prstTxWarp prst="textNoShape">
              <a:avLst/>
            </a:prstTxWarp>
          </a:bodyPr>
          <a:lstStyle/>
          <a:p>
            <a:pPr algn="r" defTabSz="912853"/>
            <a:r>
              <a:rPr lang="en-US" sz="2000" dirty="0" smtClean="0">
                <a:solidFill>
                  <a:srgbClr val="1F497D"/>
                </a:solidFill>
                <a:latin typeface="Arial" pitchFamily="-84" charset="0"/>
              </a:rPr>
              <a:t>by Dmitry Romanov, David Lawrence &amp; others (JLAB)</a:t>
            </a:r>
            <a:endParaRPr lang="en-US" sz="2000" dirty="0">
              <a:solidFill>
                <a:srgbClr val="1F497D"/>
              </a:solidFill>
              <a:latin typeface="Arial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7235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EC673F32-4563-414E-8326-19C140AC9267}"/>
              </a:ext>
            </a:extLst>
          </p:cNvPr>
          <p:cNvGrpSpPr/>
          <p:nvPr/>
        </p:nvGrpSpPr>
        <p:grpSpPr>
          <a:xfrm>
            <a:off x="2393591" y="1565668"/>
            <a:ext cx="4323178" cy="3673120"/>
            <a:chOff x="3191454" y="1565668"/>
            <a:chExt cx="5764237" cy="3673120"/>
          </a:xfrm>
        </p:grpSpPr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DF0DAA86-5353-42FD-9FB0-91DF8A9C74AC}"/>
                </a:ext>
              </a:extLst>
            </p:cNvPr>
            <p:cNvSpPr/>
            <p:nvPr/>
          </p:nvSpPr>
          <p:spPr>
            <a:xfrm>
              <a:off x="5140237" y="1565669"/>
              <a:ext cx="3815454" cy="928121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Generators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39AB2C35-876F-408D-B0A3-FD114231ACD1}"/>
                </a:ext>
              </a:extLst>
            </p:cNvPr>
            <p:cNvSpPr/>
            <p:nvPr/>
          </p:nvSpPr>
          <p:spPr>
            <a:xfrm>
              <a:off x="3191454" y="2743144"/>
              <a:ext cx="3124198" cy="1377043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Fast simulation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64A91573-EC81-4DCE-887F-51434A4F0327}"/>
                </a:ext>
              </a:extLst>
            </p:cNvPr>
            <p:cNvSpPr/>
            <p:nvPr/>
          </p:nvSpPr>
          <p:spPr>
            <a:xfrm>
              <a:off x="6462987" y="2743143"/>
              <a:ext cx="2492704" cy="1377043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Full simulation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60249D29-CEC5-45EF-BDB5-02B8D72BE0C9}"/>
                </a:ext>
              </a:extLst>
            </p:cNvPr>
            <p:cNvSpPr/>
            <p:nvPr/>
          </p:nvSpPr>
          <p:spPr>
            <a:xfrm>
              <a:off x="3199581" y="4373375"/>
              <a:ext cx="5756110" cy="86541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Reconstruction &amp; analysis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693D62BD-E71E-4A59-BB12-6126A617D24B}"/>
                </a:ext>
              </a:extLst>
            </p:cNvPr>
            <p:cNvSpPr/>
            <p:nvPr/>
          </p:nvSpPr>
          <p:spPr>
            <a:xfrm>
              <a:off x="6700783" y="3172097"/>
              <a:ext cx="2051562" cy="670330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g4e</a:t>
              </a:r>
              <a:br>
                <a:rPr lang="en-US" sz="1400" dirty="0">
                  <a:solidFill>
                    <a:schemeClr val="tx1"/>
                  </a:solidFill>
                </a:rPr>
              </a:br>
              <a:r>
                <a:rPr lang="en-US" sz="1400" dirty="0">
                  <a:solidFill>
                    <a:schemeClr val="tx1"/>
                  </a:solidFill>
                </a:rPr>
                <a:t>JLEIC in Geant4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C0125F1D-4780-4C0D-B992-3006765F372F}"/>
                </a:ext>
              </a:extLst>
            </p:cNvPr>
            <p:cNvSpPr/>
            <p:nvPr/>
          </p:nvSpPr>
          <p:spPr>
            <a:xfrm>
              <a:off x="4814723" y="3162346"/>
              <a:ext cx="1289956" cy="682576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Geant4</a:t>
              </a:r>
              <a:br>
                <a:rPr lang="en-US" sz="1400" dirty="0"/>
              </a:br>
              <a:r>
                <a:rPr lang="en-US" sz="1400" dirty="0"/>
                <a:t>Fast mode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6AE8558C-9A09-4A2A-A03E-877D5D8B9CE5}"/>
                </a:ext>
              </a:extLst>
            </p:cNvPr>
            <p:cNvSpPr/>
            <p:nvPr/>
          </p:nvSpPr>
          <p:spPr>
            <a:xfrm>
              <a:off x="3410529" y="3166768"/>
              <a:ext cx="1289956" cy="682576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/>
                <a:t>Eic</a:t>
              </a:r>
              <a:r>
                <a:rPr lang="en-US" sz="1400" dirty="0"/>
                <a:t> smear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AEA05565-7EDF-4BC3-A30C-1B53FE2706ED}"/>
                </a:ext>
              </a:extLst>
            </p:cNvPr>
            <p:cNvSpPr/>
            <p:nvPr/>
          </p:nvSpPr>
          <p:spPr>
            <a:xfrm>
              <a:off x="3201457" y="1565668"/>
              <a:ext cx="1748669" cy="928121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Generators</a:t>
              </a:r>
              <a:br>
                <a:rPr lang="en-US" sz="1600" dirty="0"/>
              </a:br>
              <a:r>
                <a:rPr lang="en-US" sz="1600" dirty="0"/>
                <a:t>Database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96AB16D0-B698-43F1-9C9F-F987EC71232E}"/>
                </a:ext>
              </a:extLst>
            </p:cNvPr>
            <p:cNvSpPr/>
            <p:nvPr/>
          </p:nvSpPr>
          <p:spPr>
            <a:xfrm>
              <a:off x="5304295" y="1913575"/>
              <a:ext cx="759725" cy="42528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/>
                <a:t>Pythia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029002A7-8431-4514-AA42-894DCF77D118}"/>
                </a:ext>
              </a:extLst>
            </p:cNvPr>
            <p:cNvSpPr/>
            <p:nvPr/>
          </p:nvSpPr>
          <p:spPr>
            <a:xfrm>
              <a:off x="6104679" y="1913575"/>
              <a:ext cx="759725" cy="42528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/>
                <a:t>Beagle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0F0831F7-F229-4A55-BDBE-A438114850CF}"/>
                </a:ext>
              </a:extLst>
            </p:cNvPr>
            <p:cNvSpPr/>
            <p:nvPr/>
          </p:nvSpPr>
          <p:spPr>
            <a:xfrm>
              <a:off x="6890229" y="1910081"/>
              <a:ext cx="759725" cy="42528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/>
                <a:t>Herwig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3682C2AB-0B26-4C2C-A13D-0423085097C7}"/>
                </a:ext>
              </a:extLst>
            </p:cNvPr>
            <p:cNvSpPr/>
            <p:nvPr/>
          </p:nvSpPr>
          <p:spPr>
            <a:xfrm>
              <a:off x="7953855" y="1680853"/>
              <a:ext cx="759725" cy="42528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111A6962-3E27-4D4C-87A5-A1B30F27CF6B}"/>
                </a:ext>
              </a:extLst>
            </p:cNvPr>
            <p:cNvSpPr/>
            <p:nvPr/>
          </p:nvSpPr>
          <p:spPr>
            <a:xfrm>
              <a:off x="7864703" y="1765423"/>
              <a:ext cx="759725" cy="42528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695AA686-DEA8-4B09-BE93-C4835FE672F3}"/>
                </a:ext>
              </a:extLst>
            </p:cNvPr>
            <p:cNvSpPr/>
            <p:nvPr/>
          </p:nvSpPr>
          <p:spPr>
            <a:xfrm>
              <a:off x="7771783" y="1833468"/>
              <a:ext cx="780878" cy="42528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="" xmlns:a16="http://schemas.microsoft.com/office/drawing/2014/main" id="{D7E82C80-DF37-4CC8-BA2C-FB3997F74DA8}"/>
                </a:ext>
              </a:extLst>
            </p:cNvPr>
            <p:cNvSpPr/>
            <p:nvPr/>
          </p:nvSpPr>
          <p:spPr>
            <a:xfrm>
              <a:off x="7686348" y="1910081"/>
              <a:ext cx="759725" cy="42528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…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="" xmlns:a16="http://schemas.microsoft.com/office/drawing/2014/main" id="{D28EC99A-3475-4611-8F7E-75EE0653EBAD}"/>
                </a:ext>
              </a:extLst>
            </p:cNvPr>
            <p:cNvSpPr/>
            <p:nvPr/>
          </p:nvSpPr>
          <p:spPr>
            <a:xfrm>
              <a:off x="4103007" y="4743020"/>
              <a:ext cx="4180765" cy="350414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ejana</a:t>
              </a:r>
              <a:r>
                <a:rPr lang="en-US" dirty="0"/>
                <a:t> – EIC JANA(2)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9CD89F62-929D-483B-B6AD-4DA30B76120A}"/>
              </a:ext>
            </a:extLst>
          </p:cNvPr>
          <p:cNvSpPr txBox="1"/>
          <p:nvPr/>
        </p:nvSpPr>
        <p:spPr>
          <a:xfrm>
            <a:off x="228600" y="3124200"/>
            <a:ext cx="2053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BNL &amp; </a:t>
            </a:r>
            <a:r>
              <a:rPr lang="en-US" sz="1400" dirty="0" err="1"/>
              <a:t>Jlab</a:t>
            </a:r>
            <a:r>
              <a:rPr lang="en-US" sz="1400" dirty="0"/>
              <a:t> effort on</a:t>
            </a:r>
          </a:p>
          <a:p>
            <a:r>
              <a:rPr lang="en-US" sz="1400" dirty="0"/>
              <a:t>Fast detector prototyping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AA49E5A0-89A7-4D77-AED8-EB1559726569}"/>
              </a:ext>
            </a:extLst>
          </p:cNvPr>
          <p:cNvSpPr txBox="1"/>
          <p:nvPr/>
        </p:nvSpPr>
        <p:spPr>
          <a:xfrm>
            <a:off x="228600" y="4419600"/>
            <a:ext cx="178766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002060"/>
                </a:solidFill>
              </a:rPr>
              <a:t>ejana</a:t>
            </a:r>
            <a:r>
              <a:rPr lang="en-US" sz="1400" b="1" dirty="0">
                <a:solidFill>
                  <a:srgbClr val="002060"/>
                </a:solidFill>
              </a:rPr>
              <a:t> = EIC Jana</a:t>
            </a:r>
          </a:p>
          <a:p>
            <a:r>
              <a:rPr lang="en-US" sz="1400" dirty="0"/>
              <a:t>Community reference </a:t>
            </a:r>
            <a:br>
              <a:rPr lang="en-US" sz="1400" dirty="0"/>
            </a:br>
            <a:r>
              <a:rPr lang="en-US" sz="1400" dirty="0"/>
              <a:t>reconstruction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E0233A34-C9FB-491F-AF43-93F7978193A1}"/>
              </a:ext>
            </a:extLst>
          </p:cNvPr>
          <p:cNvSpPr txBox="1"/>
          <p:nvPr/>
        </p:nvSpPr>
        <p:spPr>
          <a:xfrm>
            <a:off x="7010400" y="3048000"/>
            <a:ext cx="195600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g4e = </a:t>
            </a:r>
            <a:r>
              <a:rPr lang="en-US" sz="1400" b="1" dirty="0" err="1">
                <a:solidFill>
                  <a:srgbClr val="002060"/>
                </a:solidFill>
              </a:rPr>
              <a:t>Geant</a:t>
            </a:r>
            <a:r>
              <a:rPr lang="en-US" sz="1400" b="1" dirty="0">
                <a:solidFill>
                  <a:srgbClr val="002060"/>
                </a:solidFill>
              </a:rPr>
              <a:t> 4 EIC</a:t>
            </a:r>
          </a:p>
          <a:p>
            <a:r>
              <a:rPr lang="en-US" sz="1400" dirty="0"/>
              <a:t>C++ </a:t>
            </a:r>
            <a:r>
              <a:rPr lang="en-US" sz="1400" dirty="0" err="1"/>
              <a:t>genue</a:t>
            </a:r>
            <a:r>
              <a:rPr lang="en-US" sz="1400" dirty="0"/>
              <a:t> GEANT4 with </a:t>
            </a:r>
            <a:br>
              <a:rPr lang="en-US" sz="1400" dirty="0"/>
            </a:br>
            <a:r>
              <a:rPr lang="en-US" sz="1400" dirty="0"/>
              <a:t>JLEIC detector in it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01169347-1517-490F-9CEB-961FACE70ED3}"/>
              </a:ext>
            </a:extLst>
          </p:cNvPr>
          <p:cNvSpPr txBox="1"/>
          <p:nvPr/>
        </p:nvSpPr>
        <p:spPr>
          <a:xfrm>
            <a:off x="228600" y="1828800"/>
            <a:ext cx="1802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Database with various</a:t>
            </a:r>
            <a:br>
              <a:rPr lang="en-US" sz="1400" dirty="0"/>
            </a:br>
            <a:r>
              <a:rPr lang="en-US" sz="1400" dirty="0"/>
              <a:t>MC samples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39000" y="2362200"/>
            <a:ext cx="441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239000" y="5181600"/>
            <a:ext cx="441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7239000" y="4038600"/>
            <a:ext cx="441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(2)</a:t>
            </a:r>
            <a:endParaRPr lang="en-US" dirty="0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="" xmlns:a16="http://schemas.microsoft.com/office/drawing/2014/main" id="{DF5D5C93-DFBA-4614-8CC0-A5E5453BDE64}"/>
              </a:ext>
            </a:extLst>
          </p:cNvPr>
          <p:cNvCxnSpPr>
            <a:cxnSpLocks/>
          </p:cNvCxnSpPr>
          <p:nvPr/>
        </p:nvCxnSpPr>
        <p:spPr>
          <a:xfrm flipH="1">
            <a:off x="6705600" y="2590800"/>
            <a:ext cx="457200" cy="0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="" xmlns:a16="http://schemas.microsoft.com/office/drawing/2014/main" id="{DF5D5C93-DFBA-4614-8CC0-A5E5453BDE64}"/>
              </a:ext>
            </a:extLst>
          </p:cNvPr>
          <p:cNvCxnSpPr>
            <a:cxnSpLocks/>
          </p:cNvCxnSpPr>
          <p:nvPr/>
        </p:nvCxnSpPr>
        <p:spPr>
          <a:xfrm flipH="1">
            <a:off x="6705600" y="4267200"/>
            <a:ext cx="457200" cy="0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="" xmlns:a16="http://schemas.microsoft.com/office/drawing/2014/main" id="{DF5D5C93-DFBA-4614-8CC0-A5E5453BDE64}"/>
              </a:ext>
            </a:extLst>
          </p:cNvPr>
          <p:cNvCxnSpPr>
            <a:cxnSpLocks/>
          </p:cNvCxnSpPr>
          <p:nvPr/>
        </p:nvCxnSpPr>
        <p:spPr>
          <a:xfrm flipH="1">
            <a:off x="6705600" y="5410200"/>
            <a:ext cx="457200" cy="0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219200" y="5638800"/>
            <a:ext cx="53655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Both"/>
            </a:pPr>
            <a:r>
              <a:rPr lang="en-US" dirty="0" smtClean="0"/>
              <a:t>MC events</a:t>
            </a:r>
          </a:p>
          <a:p>
            <a:pPr marL="342900" indent="-342900">
              <a:buAutoNum type="arabicParenBoth"/>
            </a:pPr>
            <a:r>
              <a:rPr lang="en-US" dirty="0" smtClean="0"/>
              <a:t>Digitized hits + magnetic field + material distribution</a:t>
            </a:r>
          </a:p>
          <a:p>
            <a:pPr marL="342900" indent="-342900">
              <a:buAutoNum type="arabicParenBoth"/>
            </a:pPr>
            <a:r>
              <a:rPr lang="en-US" dirty="0" smtClean="0"/>
              <a:t>Reconstructed events </a:t>
            </a:r>
            <a:endParaRPr lang="en-US" dirty="0"/>
          </a:p>
        </p:txBody>
      </p:sp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b="0" dirty="0" smtClean="0">
                <a:latin typeface="Arial Narrow"/>
                <a:ea typeface="ＭＳ Ｐゴシック" pitchFamily="-84" charset="-128"/>
                <a:cs typeface="Arial Narrow"/>
              </a:rPr>
              <a:t>Overview</a:t>
            </a:r>
            <a:endParaRPr lang="en-US" sz="4800" b="0" dirty="0" smtClean="0">
              <a:latin typeface="Arial Narrow"/>
              <a:ea typeface="ＭＳ Ｐゴシック" pitchFamily="-84" charset="-128"/>
              <a:cs typeface="Arial Narrow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369156" y="6550223"/>
            <a:ext cx="17748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2853"/>
            <a:r>
              <a:rPr lang="en-US" sz="1400" dirty="0" smtClean="0">
                <a:solidFill>
                  <a:srgbClr val="000066"/>
                </a:solidFill>
                <a:latin typeface="Arial" pitchFamily="-84" charset="0"/>
              </a:rPr>
              <a:t>b</a:t>
            </a:r>
            <a:r>
              <a:rPr lang="en-US" sz="1400" dirty="0" smtClean="0">
                <a:solidFill>
                  <a:srgbClr val="000066"/>
                </a:solidFill>
                <a:latin typeface="Arial" pitchFamily="-84" charset="0"/>
              </a:rPr>
              <a:t>y Dmitry Romanov</a:t>
            </a:r>
            <a:endParaRPr lang="en-US" sz="1400" dirty="0">
              <a:solidFill>
                <a:srgbClr val="000066"/>
              </a:solidFill>
              <a:latin typeface="Arial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745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33AFEFF-0388-4643-8D48-E74E6B0C3A60}"/>
              </a:ext>
            </a:extLst>
          </p:cNvPr>
          <p:cNvSpPr txBox="1"/>
          <p:nvPr/>
        </p:nvSpPr>
        <p:spPr>
          <a:xfrm>
            <a:off x="726106" y="853090"/>
            <a:ext cx="1941557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NO EFFORT AT ALL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Novice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27655EA-D069-463E-AFCF-F38CA5BB0021}"/>
              </a:ext>
            </a:extLst>
          </p:cNvPr>
          <p:cNvSpPr txBox="1"/>
          <p:nvPr/>
        </p:nvSpPr>
        <p:spPr>
          <a:xfrm>
            <a:off x="6664087" y="853090"/>
            <a:ext cx="18272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Some effort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Experts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D120D52B-13C9-4B49-A3E7-F3CC8B0F9B28}"/>
              </a:ext>
            </a:extLst>
          </p:cNvPr>
          <p:cNvCxnSpPr>
            <a:cxnSpLocks/>
          </p:cNvCxnSpPr>
          <p:nvPr/>
        </p:nvCxnSpPr>
        <p:spPr>
          <a:xfrm>
            <a:off x="639479" y="1565515"/>
            <a:ext cx="7583091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0CA4AD8-B4BF-485F-897D-579DD091A5AB}"/>
              </a:ext>
            </a:extLst>
          </p:cNvPr>
          <p:cNvSpPr txBox="1"/>
          <p:nvPr/>
        </p:nvSpPr>
        <p:spPr>
          <a:xfrm>
            <a:off x="3734633" y="1626649"/>
            <a:ext cx="2106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Efforts required axis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17C1EAB-EB82-4C0A-98EB-2D8B9C7469F1}"/>
              </a:ext>
            </a:extLst>
          </p:cNvPr>
          <p:cNvSpPr/>
          <p:nvPr/>
        </p:nvSpPr>
        <p:spPr>
          <a:xfrm>
            <a:off x="805279" y="2305358"/>
            <a:ext cx="1262576" cy="232584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Cloud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4425E9B-9DA5-4AFA-8B07-900567430DB6}"/>
              </a:ext>
            </a:extLst>
          </p:cNvPr>
          <p:cNvSpPr/>
          <p:nvPr/>
        </p:nvSpPr>
        <p:spPr>
          <a:xfrm>
            <a:off x="2274832" y="2305358"/>
            <a:ext cx="1262576" cy="232584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Containers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B29ADEC-8C6F-4835-830C-DB4596119F55}"/>
              </a:ext>
            </a:extLst>
          </p:cNvPr>
          <p:cNvSpPr/>
          <p:nvPr/>
        </p:nvSpPr>
        <p:spPr>
          <a:xfrm>
            <a:off x="6730129" y="2328194"/>
            <a:ext cx="1262576" cy="232584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Workstation</a:t>
            </a:r>
            <a:br>
              <a:rPr lang="en-US" sz="1600" dirty="0"/>
            </a:br>
            <a:r>
              <a:rPr lang="en-US" sz="1600" dirty="0"/>
              <a:t>Compilation</a:t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b="1" dirty="0"/>
              <a:t>EJPM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1A0E7D32-1057-4B67-A894-A1B04554EF09}"/>
              </a:ext>
            </a:extLst>
          </p:cNvPr>
          <p:cNvSpPr/>
          <p:nvPr/>
        </p:nvSpPr>
        <p:spPr>
          <a:xfrm>
            <a:off x="5260575" y="2328194"/>
            <a:ext cx="1262576" cy="2325843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Conda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917BCE62-F80B-4B02-8886-3E215C2F6AF9}"/>
              </a:ext>
            </a:extLst>
          </p:cNvPr>
          <p:cNvSpPr/>
          <p:nvPr/>
        </p:nvSpPr>
        <p:spPr>
          <a:xfrm>
            <a:off x="3767704" y="2328195"/>
            <a:ext cx="1262576" cy="23258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Jlab</a:t>
            </a:r>
            <a:r>
              <a:rPr lang="en-US" dirty="0"/>
              <a:t> farm</a:t>
            </a: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b="0" dirty="0" smtClean="0">
                <a:latin typeface="Arial Narrow"/>
                <a:ea typeface="ＭＳ Ｐゴシック" pitchFamily="-84" charset="-128"/>
                <a:cs typeface="Arial Narrow"/>
              </a:rPr>
              <a:t>Software distribution</a:t>
            </a:r>
            <a:endParaRPr lang="en-US" sz="4800" b="0" dirty="0" smtClean="0">
              <a:latin typeface="Arial Narrow"/>
              <a:ea typeface="ＭＳ Ｐゴシック" pitchFamily="-84" charset="-128"/>
              <a:cs typeface="Arial Narrow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69156" y="6550223"/>
            <a:ext cx="17748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2853"/>
            <a:r>
              <a:rPr lang="en-US" sz="1400" dirty="0" smtClean="0">
                <a:solidFill>
                  <a:srgbClr val="000066"/>
                </a:solidFill>
                <a:latin typeface="Arial" pitchFamily="-84" charset="0"/>
              </a:rPr>
              <a:t>b</a:t>
            </a:r>
            <a:r>
              <a:rPr lang="en-US" sz="1400" dirty="0" smtClean="0">
                <a:solidFill>
                  <a:srgbClr val="000066"/>
                </a:solidFill>
                <a:latin typeface="Arial" pitchFamily="-84" charset="0"/>
              </a:rPr>
              <a:t>y Dmitry Romanov</a:t>
            </a:r>
            <a:endParaRPr lang="en-US" sz="1400" dirty="0">
              <a:solidFill>
                <a:srgbClr val="000066"/>
              </a:solidFill>
              <a:latin typeface="Arial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952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2400" y="1143000"/>
            <a:ext cx="8532958" cy="4638973"/>
            <a:chOff x="568709" y="1243667"/>
            <a:chExt cx="8532958" cy="4638973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BD816C7E-2427-3A48-BB4E-662FFB7C3B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2945" t="9328" r="13246" b="4003"/>
            <a:stretch/>
          </p:blipFill>
          <p:spPr>
            <a:xfrm>
              <a:off x="568709" y="1243667"/>
              <a:ext cx="4442709" cy="463897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0ED0402E-A9A4-F642-9A4B-0DF40A544C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2281" t="42670" r="7034" b="22663"/>
            <a:stretch/>
          </p:blipFill>
          <p:spPr>
            <a:xfrm>
              <a:off x="5124027" y="3505200"/>
              <a:ext cx="3909060" cy="237744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ED5CF33E-4DBB-6A45-AF90-FDAB075F5C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9832" t="18665" r="17701" b="46668"/>
            <a:stretch/>
          </p:blipFill>
          <p:spPr>
            <a:xfrm>
              <a:off x="5055447" y="1243667"/>
              <a:ext cx="4046220" cy="2377440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4800600" y="1219200"/>
            <a:ext cx="4038600" cy="46482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24400" y="1066800"/>
            <a:ext cx="4267200" cy="472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9B084F4-747D-4A13-8396-6A330148B39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0377"/>
          <a:stretch/>
        </p:blipFill>
        <p:spPr>
          <a:xfrm>
            <a:off x="4724400" y="1143000"/>
            <a:ext cx="4288536" cy="4377580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="" xmlns:a16="http://schemas.microsoft.com/office/drawing/2014/main" id="{68E256EA-578F-4B12-9AE1-7EFD3FA32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096000"/>
            <a:ext cx="8464378" cy="457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Workflow oriented interactive environment based on </a:t>
            </a:r>
            <a:r>
              <a:rPr lang="en-US" dirty="0" err="1"/>
              <a:t>Jupyter</a:t>
            </a:r>
            <a:endParaRPr lang="en-US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b="0" dirty="0" smtClean="0">
                <a:latin typeface="Arial Narrow"/>
                <a:ea typeface="ＭＳ Ｐゴシック" pitchFamily="-84" charset="-128"/>
                <a:cs typeface="Arial Narrow"/>
              </a:rPr>
              <a:t>User interface</a:t>
            </a:r>
            <a:endParaRPr lang="en-US" sz="4800" b="0" dirty="0" smtClean="0">
              <a:latin typeface="Arial Narrow"/>
              <a:ea typeface="ＭＳ Ｐゴシック" pitchFamily="-84" charset="-128"/>
              <a:cs typeface="Arial Narrow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69156" y="6550223"/>
            <a:ext cx="17748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2853"/>
            <a:r>
              <a:rPr lang="en-US" sz="1400" dirty="0" smtClean="0">
                <a:solidFill>
                  <a:srgbClr val="000066"/>
                </a:solidFill>
                <a:latin typeface="Arial" pitchFamily="-84" charset="0"/>
              </a:rPr>
              <a:t>b</a:t>
            </a:r>
            <a:r>
              <a:rPr lang="en-US" sz="1400" dirty="0" smtClean="0">
                <a:solidFill>
                  <a:srgbClr val="000066"/>
                </a:solidFill>
                <a:latin typeface="Arial" pitchFamily="-84" charset="0"/>
              </a:rPr>
              <a:t>y Dmitry Romanov</a:t>
            </a:r>
            <a:endParaRPr lang="en-US" sz="1400" dirty="0">
              <a:solidFill>
                <a:srgbClr val="000066"/>
              </a:solidFill>
              <a:latin typeface="Arial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22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0B4B202-5107-40C3-B149-8E3A06895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802" y="1062512"/>
            <a:ext cx="4456957" cy="2462945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e</a:t>
            </a:r>
            <a:r>
              <a:rPr lang="en-US" sz="2400" baseline="30000" dirty="0" err="1"/>
              <a:t>JANA</a:t>
            </a:r>
            <a:r>
              <a:rPr lang="en-US" sz="2400" baseline="30000" dirty="0"/>
              <a:t> </a:t>
            </a:r>
            <a:r>
              <a:rPr lang="en-US" sz="2400" baseline="30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- stands for EIC JANA</a:t>
            </a:r>
          </a:p>
          <a:p>
            <a:r>
              <a:rPr lang="en-US" sz="1800" dirty="0"/>
              <a:t>Basic reconstruction</a:t>
            </a:r>
          </a:p>
          <a:p>
            <a:r>
              <a:rPr lang="en-US" sz="1800" dirty="0"/>
              <a:t>Physics analysis</a:t>
            </a:r>
          </a:p>
          <a:p>
            <a:r>
              <a:rPr lang="en-US" sz="1800" b="1" dirty="0"/>
              <a:t>Users detector codebase integration</a:t>
            </a:r>
          </a:p>
          <a:p>
            <a:endParaRPr lang="en-US" sz="1800" i="1" dirty="0">
              <a:solidFill>
                <a:srgbClr val="0070C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23847D97-E87C-467D-8A7B-4DD7F820DB4B}"/>
              </a:ext>
            </a:extLst>
          </p:cNvPr>
          <p:cNvSpPr txBox="1">
            <a:spLocks/>
          </p:cNvSpPr>
          <p:nvPr/>
        </p:nvSpPr>
        <p:spPr>
          <a:xfrm>
            <a:off x="5105400" y="1371600"/>
            <a:ext cx="3886200" cy="4366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Reconstruction</a:t>
            </a:r>
          </a:p>
          <a:p>
            <a:r>
              <a:rPr lang="en-US" sz="1800" b="1" dirty="0"/>
              <a:t>Tracking</a:t>
            </a:r>
            <a:r>
              <a:rPr lang="en-US" sz="1800" dirty="0"/>
              <a:t> - </a:t>
            </a:r>
            <a:r>
              <a:rPr lang="en-US" sz="1800" dirty="0" err="1"/>
              <a:t>Genfit</a:t>
            </a:r>
            <a:endParaRPr lang="en-US" sz="1800" dirty="0"/>
          </a:p>
          <a:p>
            <a:r>
              <a:rPr lang="en-US" sz="1800" b="1" dirty="0"/>
              <a:t>Vertex finding</a:t>
            </a:r>
            <a:r>
              <a:rPr lang="en-US" sz="1800" dirty="0"/>
              <a:t> – Rave</a:t>
            </a:r>
          </a:p>
          <a:p>
            <a:r>
              <a:rPr lang="en-US" sz="1800" b="1" dirty="0"/>
              <a:t>Physical analysis</a:t>
            </a:r>
            <a:r>
              <a:rPr lang="en-US" sz="1800" dirty="0"/>
              <a:t>:</a:t>
            </a:r>
          </a:p>
          <a:p>
            <a:pPr lvl="1"/>
            <a:r>
              <a:rPr lang="en-US" sz="1600" dirty="0"/>
              <a:t>ROOT C++ or</a:t>
            </a:r>
          </a:p>
          <a:p>
            <a:pPr lvl="1"/>
            <a:r>
              <a:rPr lang="en-US" sz="1600" dirty="0"/>
              <a:t>Python data science tools</a:t>
            </a:r>
            <a:br>
              <a:rPr lang="en-US" sz="1600" dirty="0"/>
            </a:br>
            <a:r>
              <a:rPr lang="en-US" sz="1600" dirty="0"/>
              <a:t>(</a:t>
            </a:r>
            <a:r>
              <a:rPr lang="en-US" sz="1600" dirty="0" err="1"/>
              <a:t>Jupyter</a:t>
            </a:r>
            <a:r>
              <a:rPr lang="en-US" sz="1600" dirty="0"/>
              <a:t>, Seaborn, Pandas</a:t>
            </a:r>
            <a:r>
              <a:rPr lang="en-US" sz="1600" dirty="0" smtClean="0"/>
              <a:t>, </a:t>
            </a:r>
            <a:r>
              <a:rPr lang="en-US" sz="1600" dirty="0" err="1" smtClean="0"/>
              <a:t>etc</a:t>
            </a:r>
            <a:r>
              <a:rPr lang="en-US" sz="1600" dirty="0"/>
              <a:t>)</a:t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EF49E4E1-4E27-43C8-BE26-25AC176AD7E1}"/>
              </a:ext>
            </a:extLst>
          </p:cNvPr>
          <p:cNvCxnSpPr>
            <a:cxnSpLocks/>
          </p:cNvCxnSpPr>
          <p:nvPr/>
        </p:nvCxnSpPr>
        <p:spPr>
          <a:xfrm flipV="1">
            <a:off x="3429000" y="1524000"/>
            <a:ext cx="1524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03F5A80E-F674-4B22-9793-EE36C699F1FE}"/>
              </a:ext>
            </a:extLst>
          </p:cNvPr>
          <p:cNvCxnSpPr>
            <a:cxnSpLocks/>
          </p:cNvCxnSpPr>
          <p:nvPr/>
        </p:nvCxnSpPr>
        <p:spPr>
          <a:xfrm>
            <a:off x="3429000" y="1676400"/>
            <a:ext cx="15240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73E7C69D-79A4-4757-99F7-39A8C8F1FED6}"/>
              </a:ext>
            </a:extLst>
          </p:cNvPr>
          <p:cNvCxnSpPr>
            <a:cxnSpLocks/>
          </p:cNvCxnSpPr>
          <p:nvPr/>
        </p:nvCxnSpPr>
        <p:spPr>
          <a:xfrm>
            <a:off x="1447800" y="2895600"/>
            <a:ext cx="1242060" cy="848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A4734152-95D3-4E9E-B0FB-0BEE25E4C568}"/>
              </a:ext>
            </a:extLst>
          </p:cNvPr>
          <p:cNvCxnSpPr>
            <a:cxnSpLocks/>
          </p:cNvCxnSpPr>
          <p:nvPr/>
        </p:nvCxnSpPr>
        <p:spPr>
          <a:xfrm flipH="1">
            <a:off x="1143000" y="2895600"/>
            <a:ext cx="266700" cy="848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DA891F0-8101-4969-AA31-C93C083A2A33}"/>
              </a:ext>
            </a:extLst>
          </p:cNvPr>
          <p:cNvSpPr txBox="1"/>
          <p:nvPr/>
        </p:nvSpPr>
        <p:spPr>
          <a:xfrm>
            <a:off x="381000" y="3886200"/>
            <a:ext cx="419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Any existing C++ (or even others) code can be:</a:t>
            </a:r>
          </a:p>
          <a:p>
            <a:r>
              <a:rPr lang="en-US" dirty="0"/>
              <a:t>	- compiled as JANA plugin </a:t>
            </a:r>
          </a:p>
          <a:p>
            <a:r>
              <a:rPr lang="en-US" dirty="0"/>
              <a:t>	- run parallelized in </a:t>
            </a:r>
            <a:r>
              <a:rPr lang="en-US" dirty="0" err="1"/>
              <a:t>eJANA</a:t>
            </a:r>
            <a:endParaRPr lang="en-US" dirty="0"/>
          </a:p>
          <a:p>
            <a:r>
              <a:rPr lang="en-US" dirty="0"/>
              <a:t>	- accessed by other plugins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7306622A-AEE6-4EA1-8567-060A5C616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324131">
            <a:off x="5207762" y="3602579"/>
            <a:ext cx="2379443" cy="311206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4AEBA920-1F33-48A0-A220-699D3A8F4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5334000"/>
            <a:ext cx="394287" cy="53097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0F2FFB2F-D3DF-40DC-9B46-48984F524A6D}"/>
              </a:ext>
            </a:extLst>
          </p:cNvPr>
          <p:cNvSpPr txBox="1"/>
          <p:nvPr/>
        </p:nvSpPr>
        <p:spPr>
          <a:xfrm rot="21423654">
            <a:off x="6181058" y="5281360"/>
            <a:ext cx="92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EIC </a:t>
            </a:r>
            <a:r>
              <a:rPr lang="en-US" dirty="0" err="1">
                <a:solidFill>
                  <a:schemeClr val="bg1"/>
                </a:solidFill>
              </a:rPr>
              <a:t>jana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b="0" dirty="0" smtClean="0">
                <a:latin typeface="Arial Narrow"/>
                <a:ea typeface="ＭＳ Ｐゴシック" pitchFamily="-84" charset="-128"/>
                <a:cs typeface="Arial Narrow"/>
              </a:rPr>
              <a:t>Community reference reconstruction</a:t>
            </a:r>
            <a:endParaRPr lang="en-US" sz="4800" b="0" dirty="0" smtClean="0">
              <a:latin typeface="Arial Narrow"/>
              <a:ea typeface="ＭＳ Ｐゴシック" pitchFamily="-84" charset="-128"/>
              <a:cs typeface="Arial Narrow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69156" y="6550223"/>
            <a:ext cx="17748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2853"/>
            <a:r>
              <a:rPr lang="en-US" sz="1400" dirty="0" smtClean="0">
                <a:solidFill>
                  <a:srgbClr val="000066"/>
                </a:solidFill>
                <a:latin typeface="Arial" pitchFamily="-84" charset="0"/>
              </a:rPr>
              <a:t>b</a:t>
            </a:r>
            <a:r>
              <a:rPr lang="en-US" sz="1400" dirty="0" smtClean="0">
                <a:solidFill>
                  <a:srgbClr val="000066"/>
                </a:solidFill>
                <a:latin typeface="Arial" pitchFamily="-84" charset="0"/>
              </a:rPr>
              <a:t>y Dmitry Romanov</a:t>
            </a:r>
            <a:endParaRPr lang="en-US" sz="1400" dirty="0">
              <a:solidFill>
                <a:srgbClr val="000066"/>
              </a:solidFill>
              <a:latin typeface="Arial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332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69F70D5-C587-4DC5-BB7D-7EDC30D71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14400"/>
            <a:ext cx="4720280" cy="4299189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The codename </a:t>
            </a:r>
            <a:r>
              <a:rPr lang="en-US" sz="2400" b="1" dirty="0">
                <a:solidFill>
                  <a:schemeClr val="accent1"/>
                </a:solidFill>
              </a:rPr>
              <a:t>g4e</a:t>
            </a:r>
            <a:r>
              <a:rPr lang="en-US" sz="2400" dirty="0"/>
              <a:t> – stands for </a:t>
            </a:r>
            <a:r>
              <a:rPr lang="en-US" sz="2400" b="1" dirty="0" err="1"/>
              <a:t>Geant</a:t>
            </a:r>
            <a:r>
              <a:rPr lang="en-US" sz="2400" b="1" dirty="0"/>
              <a:t> 4 EIC</a:t>
            </a:r>
          </a:p>
          <a:p>
            <a:r>
              <a:rPr lang="en-US" sz="2400" b="1" dirty="0">
                <a:solidFill>
                  <a:srgbClr val="00B050"/>
                </a:solidFill>
              </a:rPr>
              <a:t>Beta</a:t>
            </a:r>
            <a:r>
              <a:rPr lang="en-US" sz="2400" dirty="0"/>
              <a:t> stage</a:t>
            </a:r>
          </a:p>
          <a:p>
            <a:r>
              <a:rPr lang="en-US" sz="2400" dirty="0"/>
              <a:t>√s 100 GeV design is implemented</a:t>
            </a:r>
          </a:p>
          <a:p>
            <a:r>
              <a:rPr lang="en-US" sz="2400" dirty="0"/>
              <a:t>Imports CAD, accelerator group data</a:t>
            </a:r>
          </a:p>
          <a:p>
            <a:r>
              <a:rPr lang="en-US" sz="2400" dirty="0"/>
              <a:t>Exports final Geometry in various formats</a:t>
            </a:r>
          </a:p>
          <a:p>
            <a:r>
              <a:rPr lang="en-US" sz="2400" dirty="0"/>
              <a:t>Plain flattened analysis ready ROOT files</a:t>
            </a:r>
          </a:p>
          <a:p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C96CBC49-0C47-4A09-A5F8-679E8DE7C279}"/>
              </a:ext>
            </a:extLst>
          </p:cNvPr>
          <p:cNvSpPr/>
          <p:nvPr/>
        </p:nvSpPr>
        <p:spPr>
          <a:xfrm>
            <a:off x="3505200" y="5486400"/>
            <a:ext cx="50374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For those who prefer scripting over compilation</a:t>
            </a:r>
          </a:p>
          <a:p>
            <a:r>
              <a:rPr lang="en-US" b="1" i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Geant</a:t>
            </a:r>
            <a:r>
              <a:rPr lang="en-US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4 python 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can be used</a:t>
            </a:r>
            <a:endParaRPr lang="en-US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D4269A2-8D45-446D-BEE5-685E17EB8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143000"/>
            <a:ext cx="4199972" cy="4168582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b="0" dirty="0" err="1" smtClean="0">
                <a:latin typeface="Arial Narrow"/>
                <a:ea typeface="ＭＳ Ｐゴシック" pitchFamily="-84" charset="-128"/>
                <a:cs typeface="Arial Narrow"/>
              </a:rPr>
              <a:t>Geant</a:t>
            </a:r>
            <a:r>
              <a:rPr lang="en-US" sz="4800" b="0" dirty="0" smtClean="0">
                <a:latin typeface="Arial Narrow"/>
                <a:ea typeface="ＭＳ Ｐゴシック" pitchFamily="-84" charset="-128"/>
                <a:cs typeface="Arial Narrow"/>
              </a:rPr>
              <a:t> 4 EIC</a:t>
            </a:r>
            <a:endParaRPr lang="en-US" sz="4800" b="0" dirty="0" smtClean="0">
              <a:latin typeface="Arial Narrow"/>
              <a:ea typeface="ＭＳ Ｐゴシック" pitchFamily="-84" charset="-128"/>
              <a:cs typeface="Arial Narrow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69156" y="6550223"/>
            <a:ext cx="17748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2853"/>
            <a:r>
              <a:rPr lang="en-US" sz="1400" dirty="0" smtClean="0">
                <a:solidFill>
                  <a:srgbClr val="000066"/>
                </a:solidFill>
                <a:latin typeface="Arial" pitchFamily="-84" charset="0"/>
              </a:rPr>
              <a:t>b</a:t>
            </a:r>
            <a:r>
              <a:rPr lang="en-US" sz="1400" dirty="0" smtClean="0">
                <a:solidFill>
                  <a:srgbClr val="000066"/>
                </a:solidFill>
                <a:latin typeface="Arial" pitchFamily="-84" charset="0"/>
              </a:rPr>
              <a:t>y Dmitry Romanov</a:t>
            </a:r>
            <a:endParaRPr lang="en-US" sz="1400" dirty="0">
              <a:solidFill>
                <a:srgbClr val="000066"/>
              </a:solidFill>
              <a:latin typeface="Arial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911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70"/>
          <p:cNvSpPr/>
          <p:nvPr/>
        </p:nvSpPr>
        <p:spPr>
          <a:xfrm>
            <a:off x="5285175" y="1485333"/>
            <a:ext cx="1236900" cy="24440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70"/>
          <p:cNvSpPr/>
          <p:nvPr/>
        </p:nvSpPr>
        <p:spPr>
          <a:xfrm>
            <a:off x="364850" y="2160133"/>
            <a:ext cx="1236900" cy="913600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/>
              <a:t>Source</a:t>
            </a:r>
            <a:endParaRPr sz="17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(file)</a:t>
            </a:r>
            <a:endParaRPr sz="1000"/>
          </a:p>
        </p:txBody>
      </p:sp>
      <p:sp>
        <p:nvSpPr>
          <p:cNvPr id="828" name="Google Shape;828;p70"/>
          <p:cNvSpPr/>
          <p:nvPr/>
        </p:nvSpPr>
        <p:spPr>
          <a:xfrm>
            <a:off x="7563674" y="2452367"/>
            <a:ext cx="1265220" cy="792864"/>
          </a:xfrm>
          <a:prstGeom prst="cloud">
            <a:avLst/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</a:rPr>
              <a:t>thread</a:t>
            </a:r>
            <a:endParaRPr sz="1500">
              <a:solidFill>
                <a:srgbClr val="FFFFFF"/>
              </a:solidFill>
            </a:endParaRPr>
          </a:p>
        </p:txBody>
      </p:sp>
      <p:sp>
        <p:nvSpPr>
          <p:cNvPr id="829" name="Google Shape;829;p70"/>
          <p:cNvSpPr/>
          <p:nvPr/>
        </p:nvSpPr>
        <p:spPr>
          <a:xfrm>
            <a:off x="7115624" y="5397311"/>
            <a:ext cx="1431900" cy="995600"/>
          </a:xfrm>
          <a:prstGeom prst="horizontalScroll">
            <a:avLst>
              <a:gd name="adj" fmla="val 12500"/>
            </a:avLst>
          </a:prstGeom>
          <a:solidFill>
            <a:srgbClr val="66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</a:rPr>
              <a:t>Histograms/Trees</a:t>
            </a:r>
            <a:endParaRPr sz="11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</a:rPr>
              <a:t>(file)</a:t>
            </a:r>
            <a:endParaRPr sz="700">
              <a:solidFill>
                <a:srgbClr val="FFFFFF"/>
              </a:solidFill>
            </a:endParaRPr>
          </a:p>
        </p:txBody>
      </p:sp>
      <p:sp>
        <p:nvSpPr>
          <p:cNvPr id="830" name="Google Shape;830;p70"/>
          <p:cNvSpPr/>
          <p:nvPr/>
        </p:nvSpPr>
        <p:spPr>
          <a:xfrm rot="5400000">
            <a:off x="7119475" y="4295683"/>
            <a:ext cx="2236400" cy="151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70"/>
          <p:cNvSpPr/>
          <p:nvPr/>
        </p:nvSpPr>
        <p:spPr>
          <a:xfrm>
            <a:off x="5311575" y="3690033"/>
            <a:ext cx="1201500" cy="2020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recon. evnt task</a:t>
            </a:r>
            <a:endParaRPr sz="1100"/>
          </a:p>
        </p:txBody>
      </p:sp>
      <p:sp>
        <p:nvSpPr>
          <p:cNvPr id="832" name="Google Shape;832;p70"/>
          <p:cNvSpPr/>
          <p:nvPr/>
        </p:nvSpPr>
        <p:spPr>
          <a:xfrm>
            <a:off x="5311575" y="3481765"/>
            <a:ext cx="1201500" cy="2020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recon. evnt task</a:t>
            </a:r>
            <a:endParaRPr sz="1100"/>
          </a:p>
        </p:txBody>
      </p:sp>
      <p:sp>
        <p:nvSpPr>
          <p:cNvPr id="833" name="Google Shape;833;p70"/>
          <p:cNvSpPr/>
          <p:nvPr/>
        </p:nvSpPr>
        <p:spPr>
          <a:xfrm>
            <a:off x="5311575" y="3273497"/>
            <a:ext cx="1201500" cy="2020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recon. evnt task</a:t>
            </a:r>
            <a:endParaRPr sz="1100"/>
          </a:p>
        </p:txBody>
      </p:sp>
      <p:sp>
        <p:nvSpPr>
          <p:cNvPr id="834" name="Google Shape;834;p70"/>
          <p:cNvSpPr/>
          <p:nvPr/>
        </p:nvSpPr>
        <p:spPr>
          <a:xfrm rot="-150898">
            <a:off x="1597128" y="2526007"/>
            <a:ext cx="1087047" cy="20179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70"/>
          <p:cNvSpPr/>
          <p:nvPr/>
        </p:nvSpPr>
        <p:spPr>
          <a:xfrm>
            <a:off x="6770926" y="4002635"/>
            <a:ext cx="1265220" cy="792864"/>
          </a:xfrm>
          <a:prstGeom prst="cloud">
            <a:avLst/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</a:rPr>
              <a:t>thread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836" name="Google Shape;836;p70"/>
          <p:cNvSpPr/>
          <p:nvPr/>
        </p:nvSpPr>
        <p:spPr>
          <a:xfrm rot="5400000">
            <a:off x="7062350" y="5060950"/>
            <a:ext cx="682400" cy="151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70"/>
          <p:cNvSpPr/>
          <p:nvPr/>
        </p:nvSpPr>
        <p:spPr>
          <a:xfrm>
            <a:off x="2703075" y="1485333"/>
            <a:ext cx="1236900" cy="24440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70"/>
          <p:cNvSpPr/>
          <p:nvPr/>
        </p:nvSpPr>
        <p:spPr>
          <a:xfrm>
            <a:off x="2720775" y="3408800"/>
            <a:ext cx="1201500" cy="4832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entangled event task</a:t>
            </a:r>
            <a:endParaRPr sz="1100"/>
          </a:p>
        </p:txBody>
      </p:sp>
      <p:sp>
        <p:nvSpPr>
          <p:cNvPr id="839" name="Google Shape;839;p70"/>
          <p:cNvSpPr txBox="1"/>
          <p:nvPr/>
        </p:nvSpPr>
        <p:spPr>
          <a:xfrm>
            <a:off x="2764450" y="1401567"/>
            <a:ext cx="1160100" cy="4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 Queue</a:t>
            </a:r>
            <a:endParaRPr/>
          </a:p>
        </p:txBody>
      </p:sp>
      <p:sp>
        <p:nvSpPr>
          <p:cNvPr id="840" name="Google Shape;840;p70"/>
          <p:cNvSpPr/>
          <p:nvPr/>
        </p:nvSpPr>
        <p:spPr>
          <a:xfrm>
            <a:off x="2720775" y="2900800"/>
            <a:ext cx="1201500" cy="4832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entangled event task</a:t>
            </a:r>
            <a:endParaRPr sz="1100"/>
          </a:p>
        </p:txBody>
      </p:sp>
      <p:sp>
        <p:nvSpPr>
          <p:cNvPr id="841" name="Google Shape;841;p70"/>
          <p:cNvSpPr/>
          <p:nvPr/>
        </p:nvSpPr>
        <p:spPr>
          <a:xfrm>
            <a:off x="2720775" y="2392800"/>
            <a:ext cx="1201500" cy="4832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entangled event task</a:t>
            </a:r>
            <a:endParaRPr sz="1100"/>
          </a:p>
        </p:txBody>
      </p:sp>
      <p:sp>
        <p:nvSpPr>
          <p:cNvPr id="842" name="Google Shape;842;p70"/>
          <p:cNvSpPr/>
          <p:nvPr/>
        </p:nvSpPr>
        <p:spPr>
          <a:xfrm>
            <a:off x="5311575" y="3065228"/>
            <a:ext cx="1201500" cy="2020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recon. evnt task</a:t>
            </a:r>
            <a:endParaRPr sz="1100"/>
          </a:p>
        </p:txBody>
      </p:sp>
      <p:sp>
        <p:nvSpPr>
          <p:cNvPr id="843" name="Google Shape;843;p70"/>
          <p:cNvSpPr/>
          <p:nvPr/>
        </p:nvSpPr>
        <p:spPr>
          <a:xfrm>
            <a:off x="5311575" y="2856960"/>
            <a:ext cx="1201500" cy="2020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recon. evnt task</a:t>
            </a:r>
            <a:endParaRPr sz="1100"/>
          </a:p>
        </p:txBody>
      </p:sp>
      <p:sp>
        <p:nvSpPr>
          <p:cNvPr id="844" name="Google Shape;844;p70"/>
          <p:cNvSpPr/>
          <p:nvPr/>
        </p:nvSpPr>
        <p:spPr>
          <a:xfrm>
            <a:off x="5311575" y="2648692"/>
            <a:ext cx="1201500" cy="2020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recon. evnt task</a:t>
            </a:r>
            <a:endParaRPr sz="1100"/>
          </a:p>
        </p:txBody>
      </p:sp>
      <p:sp>
        <p:nvSpPr>
          <p:cNvPr id="845" name="Google Shape;845;p70"/>
          <p:cNvSpPr/>
          <p:nvPr/>
        </p:nvSpPr>
        <p:spPr>
          <a:xfrm>
            <a:off x="5311575" y="2440424"/>
            <a:ext cx="1201500" cy="2020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recon. evnt task</a:t>
            </a:r>
            <a:endParaRPr sz="1100"/>
          </a:p>
        </p:txBody>
      </p:sp>
      <p:cxnSp>
        <p:nvCxnSpPr>
          <p:cNvPr id="846" name="Google Shape;846;p70"/>
          <p:cNvCxnSpPr>
            <a:stCxn id="838" idx="3"/>
            <a:endCxn id="845" idx="1"/>
          </p:cNvCxnSpPr>
          <p:nvPr/>
        </p:nvCxnSpPr>
        <p:spPr>
          <a:xfrm rot="10800000" flipH="1">
            <a:off x="3922275" y="2541600"/>
            <a:ext cx="1389300" cy="1108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47" name="Google Shape;847;p70"/>
          <p:cNvCxnSpPr>
            <a:stCxn id="838" idx="3"/>
          </p:cNvCxnSpPr>
          <p:nvPr/>
        </p:nvCxnSpPr>
        <p:spPr>
          <a:xfrm rot="10800000" flipH="1">
            <a:off x="3922275" y="2784800"/>
            <a:ext cx="1385400" cy="865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48" name="Google Shape;848;p70"/>
          <p:cNvCxnSpPr>
            <a:stCxn id="838" idx="3"/>
            <a:endCxn id="843" idx="1"/>
          </p:cNvCxnSpPr>
          <p:nvPr/>
        </p:nvCxnSpPr>
        <p:spPr>
          <a:xfrm rot="10800000" flipH="1">
            <a:off x="3922275" y="2958000"/>
            <a:ext cx="1389300" cy="69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49" name="Google Shape;849;p70"/>
          <p:cNvCxnSpPr>
            <a:stCxn id="838" idx="3"/>
            <a:endCxn id="842" idx="1"/>
          </p:cNvCxnSpPr>
          <p:nvPr/>
        </p:nvCxnSpPr>
        <p:spPr>
          <a:xfrm rot="10800000" flipH="1">
            <a:off x="3922275" y="3166400"/>
            <a:ext cx="1389300" cy="484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50" name="Google Shape;850;p70"/>
          <p:cNvSpPr/>
          <p:nvPr/>
        </p:nvSpPr>
        <p:spPr>
          <a:xfrm>
            <a:off x="1734500" y="2825200"/>
            <a:ext cx="750924" cy="866016"/>
          </a:xfrm>
          <a:prstGeom prst="cloud">
            <a:avLst/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thread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851" name="Google Shape;851;p70"/>
          <p:cNvSpPr/>
          <p:nvPr/>
        </p:nvSpPr>
        <p:spPr>
          <a:xfrm>
            <a:off x="4020500" y="1809200"/>
            <a:ext cx="1160028" cy="866016"/>
          </a:xfrm>
          <a:prstGeom prst="cloud">
            <a:avLst/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</a:rPr>
              <a:t>thread</a:t>
            </a:r>
            <a:endParaRPr sz="1300">
              <a:solidFill>
                <a:srgbClr val="FFFFFF"/>
              </a:solidFill>
            </a:endParaRPr>
          </a:p>
        </p:txBody>
      </p:sp>
      <p:sp>
        <p:nvSpPr>
          <p:cNvPr id="852" name="Google Shape;852;p70"/>
          <p:cNvSpPr/>
          <p:nvPr/>
        </p:nvSpPr>
        <p:spPr>
          <a:xfrm rot="-1657558">
            <a:off x="6473949" y="3135578"/>
            <a:ext cx="1086915" cy="20181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70"/>
          <p:cNvSpPr/>
          <p:nvPr/>
        </p:nvSpPr>
        <p:spPr>
          <a:xfrm rot="2345951">
            <a:off x="6466753" y="3892483"/>
            <a:ext cx="470456" cy="20190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70"/>
          <p:cNvSpPr txBox="1"/>
          <p:nvPr/>
        </p:nvSpPr>
        <p:spPr>
          <a:xfrm>
            <a:off x="1810600" y="3678167"/>
            <a:ext cx="750900" cy="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Architects Daughter"/>
                <a:ea typeface="Architects Daughter"/>
                <a:cs typeface="Architects Daughter"/>
                <a:sym typeface="Architects Daughter"/>
              </a:rPr>
              <a:t>read</a:t>
            </a:r>
            <a:endParaRPr sz="16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855" name="Google Shape;855;p70"/>
          <p:cNvSpPr txBox="1"/>
          <p:nvPr/>
        </p:nvSpPr>
        <p:spPr>
          <a:xfrm>
            <a:off x="4249000" y="1341367"/>
            <a:ext cx="750900" cy="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Architects Daughter"/>
                <a:ea typeface="Architects Daughter"/>
                <a:cs typeface="Architects Daughter"/>
                <a:sym typeface="Architects Daughter"/>
              </a:rPr>
              <a:t>parse</a:t>
            </a:r>
            <a:endParaRPr sz="16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856" name="Google Shape;856;p70"/>
          <p:cNvSpPr txBox="1"/>
          <p:nvPr/>
        </p:nvSpPr>
        <p:spPr>
          <a:xfrm>
            <a:off x="7144600" y="1849367"/>
            <a:ext cx="1092600" cy="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Architects Daughter"/>
                <a:ea typeface="Architects Daughter"/>
                <a:cs typeface="Architects Daughter"/>
                <a:sym typeface="Architects Daughter"/>
              </a:rPr>
              <a:t>analyze</a:t>
            </a:r>
            <a:endParaRPr sz="16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857" name="Google Shape;857;p70"/>
          <p:cNvSpPr txBox="1"/>
          <p:nvPr/>
        </p:nvSpPr>
        <p:spPr>
          <a:xfrm>
            <a:off x="5355250" y="1401567"/>
            <a:ext cx="1160100" cy="4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 Queue</a:t>
            </a:r>
            <a:endParaRPr/>
          </a:p>
        </p:txBody>
      </p:sp>
      <p:sp>
        <p:nvSpPr>
          <p:cNvPr id="858" name="Google Shape;858;p70"/>
          <p:cNvSpPr txBox="1"/>
          <p:nvPr/>
        </p:nvSpPr>
        <p:spPr>
          <a:xfrm>
            <a:off x="304800" y="4267200"/>
            <a:ext cx="60198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>
                <a:latin typeface="Happy Monkey"/>
                <a:ea typeface="Happy Monkey"/>
                <a:cs typeface="Happy Monkey"/>
                <a:sym typeface="Happy Monkey"/>
              </a:rPr>
              <a:t>JANA2 generalizes the “event” queue to allow multiple queues.</a:t>
            </a:r>
            <a:endParaRPr sz="1900" b="1" dirty="0"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>
                <a:latin typeface="Happy Monkey"/>
                <a:ea typeface="Happy Monkey"/>
                <a:cs typeface="Happy Monkey"/>
                <a:sym typeface="Happy Monkey"/>
              </a:rPr>
              <a:t>Threads are now responsiible for moving data between queues</a:t>
            </a:r>
            <a:endParaRPr sz="1900" b="1" dirty="0"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b="0" dirty="0" smtClean="0">
                <a:latin typeface="Arial Narrow"/>
                <a:ea typeface="ＭＳ Ｐゴシック" pitchFamily="-84" charset="-128"/>
                <a:cs typeface="Arial Narrow"/>
              </a:rPr>
              <a:t>JANA(2)</a:t>
            </a:r>
            <a:endParaRPr lang="en-US" sz="4800" b="0" dirty="0" smtClean="0">
              <a:latin typeface="Arial Narrow"/>
              <a:ea typeface="ＭＳ Ｐゴシック" pitchFamily="-84" charset="-128"/>
              <a:cs typeface="Arial Narrow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432487" y="6550223"/>
            <a:ext cx="17115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2853"/>
            <a:r>
              <a:rPr lang="en-US" sz="1400" dirty="0" smtClean="0">
                <a:solidFill>
                  <a:srgbClr val="000066"/>
                </a:solidFill>
                <a:latin typeface="Arial" pitchFamily="-84" charset="0"/>
              </a:rPr>
              <a:t>b</a:t>
            </a:r>
            <a:r>
              <a:rPr lang="en-US" sz="1400" dirty="0" smtClean="0">
                <a:solidFill>
                  <a:srgbClr val="000066"/>
                </a:solidFill>
                <a:latin typeface="Arial" pitchFamily="-84" charset="0"/>
              </a:rPr>
              <a:t>y David Lawrence</a:t>
            </a:r>
            <a:endParaRPr lang="en-US" sz="1400" dirty="0">
              <a:solidFill>
                <a:srgbClr val="000066"/>
              </a:solidFill>
              <a:latin typeface="Arial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810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65"/>
          <p:cNvSpPr txBox="1">
            <a:spLocks noGrp="1"/>
          </p:cNvSpPr>
          <p:nvPr>
            <p:ph type="body" idx="1"/>
          </p:nvPr>
        </p:nvSpPr>
        <p:spPr>
          <a:xfrm>
            <a:off x="628650" y="865504"/>
            <a:ext cx="7886700" cy="5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" sz="2800" dirty="0">
                <a:solidFill>
                  <a:srgbClr val="FF6600"/>
                </a:solidFill>
              </a:rPr>
              <a:t>Provide mechanism for many physicists to contribute code to the full reconstruction program</a:t>
            </a:r>
            <a:br>
              <a:rPr lang="en" sz="2800" dirty="0">
                <a:solidFill>
                  <a:srgbClr val="FF6600"/>
                </a:solidFill>
              </a:rPr>
            </a:br>
            <a:endParaRPr sz="2800" dirty="0">
              <a:solidFill>
                <a:srgbClr val="FF6600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 sz="2800" dirty="0">
                <a:solidFill>
                  <a:srgbClr val="FF6600"/>
                </a:solidFill>
              </a:rPr>
              <a:t>Implement multi-threading efficiently and external to contributed code</a:t>
            </a:r>
            <a:br>
              <a:rPr lang="en" sz="2800" dirty="0">
                <a:solidFill>
                  <a:srgbClr val="FF6600"/>
                </a:solidFill>
              </a:rPr>
            </a:br>
            <a:endParaRPr sz="2800" dirty="0">
              <a:solidFill>
                <a:srgbClr val="FF6600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 sz="2800" dirty="0"/>
              <a:t>Provide common mechanisms for accessing job configuration parameters, calibration constants, etc...</a:t>
            </a:r>
            <a:endParaRPr sz="280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b="0" dirty="0" smtClean="0">
                <a:latin typeface="Arial Narrow"/>
                <a:ea typeface="ＭＳ Ｐゴシック" pitchFamily="-84" charset="-128"/>
                <a:cs typeface="Arial Narrow"/>
              </a:rPr>
              <a:t>JANA(2)</a:t>
            </a:r>
            <a:endParaRPr lang="en-US" sz="4800" b="0" dirty="0" smtClean="0">
              <a:latin typeface="Arial Narrow"/>
              <a:ea typeface="ＭＳ Ｐゴシック" pitchFamily="-84" charset="-128"/>
              <a:cs typeface="Arial Narrow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32487" y="6550223"/>
            <a:ext cx="17115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2853"/>
            <a:r>
              <a:rPr lang="en-US" sz="1400" dirty="0" smtClean="0">
                <a:solidFill>
                  <a:srgbClr val="000066"/>
                </a:solidFill>
                <a:latin typeface="Arial" pitchFamily="-84" charset="0"/>
              </a:rPr>
              <a:t>b</a:t>
            </a:r>
            <a:r>
              <a:rPr lang="en-US" sz="1400" dirty="0" smtClean="0">
                <a:solidFill>
                  <a:srgbClr val="000066"/>
                </a:solidFill>
                <a:latin typeface="Arial" pitchFamily="-84" charset="0"/>
              </a:rPr>
              <a:t>y David Lawrence</a:t>
            </a:r>
            <a:endParaRPr lang="en-US" sz="1400" dirty="0">
              <a:solidFill>
                <a:srgbClr val="000066"/>
              </a:solidFill>
              <a:latin typeface="Arial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331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303223"/>
              </p:ext>
            </p:extLst>
          </p:nvPr>
        </p:nvGraphicFramePr>
        <p:xfrm>
          <a:off x="533400" y="310231"/>
          <a:ext cx="8001000" cy="63953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124"/>
                <a:gridCol w="7640876"/>
              </a:tblGrid>
              <a:tr h="46533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/>
                        <a:t>Analysis /</a:t>
                      </a:r>
                      <a:r>
                        <a:rPr lang="en-US" sz="3000" b="1" baseline="0" dirty="0" smtClean="0"/>
                        <a:t> Event Reconstruction</a:t>
                      </a:r>
                      <a:endParaRPr lang="en-US" sz="3000" b="1" dirty="0"/>
                    </a:p>
                  </a:txBody>
                  <a:tcPr>
                    <a:noFill/>
                  </a:tcPr>
                </a:tc>
              </a:tr>
              <a:tr h="113259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/>
                        <a:t>dRICH</a:t>
                      </a:r>
                      <a:endParaRPr lang="en-US" sz="1800" b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571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/>
                        <a:t>mRICH</a:t>
                      </a:r>
                      <a:endParaRPr lang="en-US" sz="1800" b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571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DIRC</a:t>
                      </a:r>
                      <a:endParaRPr lang="en-US" sz="1800" b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</a:tr>
              <a:tr h="1571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/>
                        <a:t>psTOF</a:t>
                      </a:r>
                      <a:endParaRPr lang="en-US" sz="1800" b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8" name="TextBox 67"/>
          <p:cNvSpPr txBox="1"/>
          <p:nvPr/>
        </p:nvSpPr>
        <p:spPr>
          <a:xfrm>
            <a:off x="926787" y="838200"/>
            <a:ext cx="661001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defTabSz="914400"/>
            <a:r>
              <a:rPr lang="en-US" b="1" spc="-1" dirty="0" smtClean="0">
                <a:solidFill>
                  <a:srgbClr val="4BACC6">
                    <a:lumMod val="75000"/>
                  </a:srgb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general: </a:t>
            </a:r>
            <a:r>
              <a:rPr lang="en-US" b="1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standalone </a:t>
            </a:r>
            <a:r>
              <a:rPr lang="en-US" b="1" dirty="0" err="1" smtClean="0">
                <a:solidFill>
                  <a:prstClr val="black"/>
                </a:solidFill>
                <a:latin typeface="Calibri"/>
              </a:rPr>
              <a:t>c++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 and ROOT</a:t>
            </a:r>
          </a:p>
          <a:p>
            <a:pPr marL="285750" indent="-285750" defTabSz="914400"/>
            <a:r>
              <a:rPr lang="en-US" b="1" spc="-1" dirty="0" smtClean="0">
                <a:solidFill>
                  <a:srgbClr val="4BACC6">
                    <a:lumMod val="75000"/>
                  </a:srgb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Input: </a:t>
            </a:r>
            <a:r>
              <a:rPr lang="en-US" b="1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GEMC root file and 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Fun4All root file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en-US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others can be supported</a:t>
            </a:r>
            <a:endParaRPr lang="en-US" b="1" spc="-1" dirty="0" smtClean="0">
              <a:solidFill>
                <a:prstClr val="black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85750" indent="-285750" defTabSz="914400"/>
            <a:r>
              <a:rPr lang="en-US" b="1" spc="-1" dirty="0" smtClean="0">
                <a:solidFill>
                  <a:srgbClr val="4BACC6">
                    <a:lumMod val="75000"/>
                  </a:srgb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Algorithm:</a:t>
            </a:r>
            <a:r>
              <a:rPr lang="en-US" b="1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Inverse Ray Tracing algorithm </a:t>
            </a:r>
            <a:r>
              <a:rPr lang="en-US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c++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class</a:t>
            </a:r>
          </a:p>
          <a:p>
            <a:pPr marL="285750" indent="-285750" defTabSz="914400"/>
            <a:r>
              <a:rPr lang="en-US" b="1" dirty="0" smtClean="0">
                <a:solidFill>
                  <a:srgbClr val="4BACC6">
                    <a:lumMod val="75000"/>
                  </a:srgbClr>
                </a:solidFill>
                <a:latin typeface="Calibri"/>
              </a:rPr>
              <a:t>Future: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easy integration for any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c++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based framework</a:t>
            </a:r>
            <a:endParaRPr lang="en-US" b="1" dirty="0" smtClean="0">
              <a:solidFill>
                <a:srgbClr val="4BACC6">
                  <a:lumMod val="75000"/>
                </a:srgbClr>
              </a:solidFill>
              <a:latin typeface="Calibri"/>
            </a:endParaRPr>
          </a:p>
          <a:p>
            <a:pPr marL="285750" indent="-285750" defTabSz="914400">
              <a:buFont typeface="Arial" charset="0"/>
              <a:buChar char="•"/>
            </a:pP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14400" y="2007275"/>
            <a:ext cx="612815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defTabSz="914400"/>
            <a:r>
              <a:rPr lang="en-US" b="1" spc="-1" dirty="0" smtClean="0">
                <a:solidFill>
                  <a:srgbClr val="4BACC6">
                    <a:lumMod val="75000"/>
                  </a:srgb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general: </a:t>
            </a:r>
            <a:r>
              <a:rPr lang="en-US" b="1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standalone </a:t>
            </a:r>
            <a:r>
              <a:rPr lang="en-US" b="1" dirty="0" err="1" smtClean="0">
                <a:solidFill>
                  <a:prstClr val="black"/>
                </a:solidFill>
                <a:latin typeface="Calibri"/>
              </a:rPr>
              <a:t>c++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 and ROOT</a:t>
            </a:r>
          </a:p>
          <a:p>
            <a:pPr marL="285750" indent="-285750" defTabSz="914400"/>
            <a:r>
              <a:rPr lang="en-US" b="1" spc="-1" dirty="0" smtClean="0">
                <a:solidFill>
                  <a:srgbClr val="4BACC6">
                    <a:lumMod val="75000"/>
                  </a:srgb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Input: </a:t>
            </a:r>
            <a:r>
              <a:rPr lang="en-US" b="1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GEMC root file, </a:t>
            </a:r>
            <a:r>
              <a:rPr lang="en-US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others can be supported</a:t>
            </a:r>
            <a:endParaRPr lang="en-US" b="1" spc="-1" dirty="0" smtClean="0">
              <a:solidFill>
                <a:prstClr val="black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85750" indent="-285750" defTabSz="914400"/>
            <a:r>
              <a:rPr lang="en-US" b="1" spc="-1" dirty="0" smtClean="0">
                <a:solidFill>
                  <a:srgbClr val="4BACC6">
                    <a:lumMod val="75000"/>
                  </a:srgb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Algorithm:  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Hough Transform Algorithm</a:t>
            </a:r>
            <a:r>
              <a:rPr lang="en-US" b="1" dirty="0" smtClean="0">
                <a:solidFill>
                  <a:srgbClr val="4BACC6">
                    <a:lumMod val="75000"/>
                  </a:srgbClr>
                </a:solidFill>
                <a:latin typeface="Calibri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in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c++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for simple study</a:t>
            </a:r>
            <a:endParaRPr lang="en-US" b="1" dirty="0" smtClean="0">
              <a:solidFill>
                <a:srgbClr val="4BACC6">
                  <a:lumMod val="75000"/>
                </a:srgbClr>
              </a:solidFill>
              <a:latin typeface="Calibri"/>
            </a:endParaRPr>
          </a:p>
          <a:p>
            <a:pPr marL="285750" indent="-285750" defTabSz="914400"/>
            <a:r>
              <a:rPr lang="en-US" b="1" dirty="0" smtClean="0">
                <a:solidFill>
                  <a:srgbClr val="4BACC6">
                    <a:lumMod val="75000"/>
                  </a:srgbClr>
                </a:solidFill>
                <a:latin typeface="Calibri"/>
              </a:rPr>
              <a:t>                     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Likelihood Analysis</a:t>
            </a:r>
            <a:r>
              <a:rPr lang="en-US" b="1" dirty="0" smtClean="0">
                <a:solidFill>
                  <a:srgbClr val="4BACC6">
                    <a:lumMod val="75000"/>
                  </a:srgbClr>
                </a:solidFill>
                <a:latin typeface="Calibri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in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c++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for real experiments</a:t>
            </a:r>
            <a:endParaRPr lang="en-US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85750" indent="-285750" defTabSz="914400"/>
            <a:r>
              <a:rPr lang="en-US" b="1" dirty="0" smtClean="0">
                <a:solidFill>
                  <a:srgbClr val="4BACC6">
                    <a:lumMod val="75000"/>
                  </a:srgbClr>
                </a:solidFill>
                <a:latin typeface="Calibri"/>
              </a:rPr>
              <a:t>Future: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easy integration for any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c++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based framework</a:t>
            </a:r>
            <a:endParaRPr lang="en-US" b="1" dirty="0" smtClean="0">
              <a:solidFill>
                <a:srgbClr val="4BACC6">
                  <a:lumMod val="75000"/>
                </a:srgbClr>
              </a:solidFill>
              <a:latin typeface="Calibri"/>
            </a:endParaRPr>
          </a:p>
          <a:p>
            <a:pPr marL="285750" indent="-285750" defTabSz="914400">
              <a:buFont typeface="Arial" charset="0"/>
              <a:buChar char="•"/>
            </a:pP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914400" y="3655874"/>
            <a:ext cx="58775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defTabSz="914400"/>
            <a:r>
              <a:rPr lang="en-US" b="1" spc="-1" dirty="0" smtClean="0">
                <a:solidFill>
                  <a:srgbClr val="4BACC6">
                    <a:lumMod val="75000"/>
                  </a:srgb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general: </a:t>
            </a:r>
            <a:r>
              <a:rPr lang="en-US" b="1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standalone </a:t>
            </a:r>
            <a:r>
              <a:rPr lang="en-US" b="1" dirty="0" err="1" smtClean="0">
                <a:solidFill>
                  <a:prstClr val="black"/>
                </a:solidFill>
                <a:latin typeface="Calibri"/>
              </a:rPr>
              <a:t>c++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 and ROOT</a:t>
            </a:r>
          </a:p>
          <a:p>
            <a:pPr marL="285750" indent="-285750" defTabSz="914400"/>
            <a:r>
              <a:rPr lang="en-US" b="1" spc="-1" dirty="0" smtClean="0">
                <a:solidFill>
                  <a:srgbClr val="4BACC6">
                    <a:lumMod val="75000"/>
                  </a:srgb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Input: </a:t>
            </a:r>
            <a:r>
              <a:rPr lang="en-US" b="1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customized root file, </a:t>
            </a:r>
            <a:r>
              <a:rPr lang="en-US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others can be supported</a:t>
            </a:r>
            <a:endParaRPr lang="en-US" b="1" spc="-1" dirty="0" smtClean="0">
              <a:solidFill>
                <a:prstClr val="black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85750" indent="-285750" defTabSz="914400"/>
            <a:r>
              <a:rPr lang="en-US" b="1" spc="-1" dirty="0" smtClean="0">
                <a:solidFill>
                  <a:srgbClr val="4BACC6">
                    <a:lumMod val="75000"/>
                  </a:srgb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Algorithm: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geometrical reconstruction, time-based imaging</a:t>
            </a:r>
            <a:endParaRPr lang="en-US" b="1" spc="-1" dirty="0" smtClean="0">
              <a:solidFill>
                <a:srgbClr val="4BACC6">
                  <a:lumMod val="75000"/>
                </a:srgb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85750" indent="-285750" defTabSz="914400"/>
            <a:r>
              <a:rPr lang="en-US" b="1" dirty="0" smtClean="0">
                <a:solidFill>
                  <a:srgbClr val="4BACC6">
                    <a:lumMod val="75000"/>
                  </a:srgbClr>
                </a:solidFill>
                <a:latin typeface="Calibri"/>
              </a:rPr>
              <a:t>Future: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easy integration for any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c++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based framework</a:t>
            </a:r>
            <a:endParaRPr lang="en-US" b="1" dirty="0" smtClean="0">
              <a:solidFill>
                <a:srgbClr val="4BACC6">
                  <a:lumMod val="75000"/>
                </a:srgbClr>
              </a:solidFill>
              <a:latin typeface="Calibri"/>
            </a:endParaRPr>
          </a:p>
          <a:p>
            <a:pPr marL="285750" indent="-285750" defTabSz="914400">
              <a:buFont typeface="Arial" charset="0"/>
              <a:buChar char="•"/>
            </a:pP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914400" y="5181600"/>
            <a:ext cx="87513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/>
            <a:r>
              <a:rPr lang="en-US" b="1" spc="-1" dirty="0" smtClean="0">
                <a:solidFill>
                  <a:srgbClr val="4BACC6">
                    <a:lumMod val="75000"/>
                  </a:srgb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general: </a:t>
            </a:r>
            <a:r>
              <a:rPr lang="en-US" b="1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standalone </a:t>
            </a:r>
            <a:r>
              <a:rPr lang="en-US" b="1" dirty="0" err="1" smtClean="0">
                <a:solidFill>
                  <a:prstClr val="black"/>
                </a:solidFill>
                <a:latin typeface="Calibri"/>
              </a:rPr>
              <a:t>c++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 and ROOT</a:t>
            </a:r>
          </a:p>
          <a:p>
            <a:pPr marL="285750" indent="-285750" defTabSz="914400"/>
            <a:r>
              <a:rPr lang="en-US" b="1" spc="-1" dirty="0" smtClean="0">
                <a:solidFill>
                  <a:srgbClr val="4BACC6">
                    <a:lumMod val="75000"/>
                  </a:srgb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Input: </a:t>
            </a:r>
            <a:r>
              <a:rPr lang="en-US" b="1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Fun4All root file, </a:t>
            </a:r>
            <a:r>
              <a:rPr lang="en-US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others can be supported</a:t>
            </a:r>
            <a:endParaRPr lang="en-US" b="1" spc="-1" dirty="0" smtClean="0">
              <a:solidFill>
                <a:prstClr val="black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85750" indent="-285750" defTabSz="914400"/>
            <a:r>
              <a:rPr lang="en-US" b="1" spc="-1" dirty="0" smtClean="0">
                <a:solidFill>
                  <a:srgbClr val="4BACC6">
                    <a:lumMod val="75000"/>
                  </a:srgb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Algorithm: </a:t>
            </a:r>
            <a:r>
              <a:rPr lang="en-US" b="1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Time reconstruction parametrized from data, path-length using </a:t>
            </a:r>
          </a:p>
          <a:p>
            <a:pPr marL="285750" indent="-285750" defTabSz="914400"/>
            <a:r>
              <a:rPr lang="en-US" b="1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        </a:t>
            </a:r>
            <a:r>
              <a:rPr lang="en-US" b="1" spc="-1" dirty="0" err="1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Runge-Kutta</a:t>
            </a:r>
            <a:r>
              <a:rPr lang="en-US" b="1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in a </a:t>
            </a:r>
            <a:r>
              <a:rPr lang="en-US" b="1" spc="-1" dirty="0" err="1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Kalman</a:t>
            </a:r>
            <a:r>
              <a:rPr lang="en-US" b="1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-Filter track fit </a:t>
            </a:r>
            <a:r>
              <a:rPr lang="en-US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 </a:t>
            </a:r>
            <a:r>
              <a:rPr lang="en-US" spc="-1" dirty="0" err="1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c++</a:t>
            </a:r>
            <a:endParaRPr lang="en-US" spc="-1" dirty="0" smtClean="0">
              <a:solidFill>
                <a:prstClr val="black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85750" indent="-285750" defTabSz="914400"/>
            <a:r>
              <a:rPr lang="en-US" b="1" dirty="0" smtClean="0">
                <a:solidFill>
                  <a:srgbClr val="4BACC6">
                    <a:lumMod val="75000"/>
                  </a:srgbClr>
                </a:solidFill>
                <a:latin typeface="Calibri"/>
              </a:rPr>
              <a:t>Future: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easy integration for any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C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++ based framework</a:t>
            </a:r>
            <a:endParaRPr lang="en-US" b="1" dirty="0" smtClean="0">
              <a:solidFill>
                <a:srgbClr val="4BACC6">
                  <a:lumMod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5055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/>
          <a:stretch/>
        </p:blipFill>
        <p:spPr>
          <a:xfrm>
            <a:off x="1143000" y="4648200"/>
            <a:ext cx="1401514" cy="457200"/>
          </a:xfrm>
          <a:prstGeom prst="rect">
            <a:avLst/>
          </a:prstGeom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880533"/>
              </p:ext>
            </p:extLst>
          </p:nvPr>
        </p:nvGraphicFramePr>
        <p:xfrm>
          <a:off x="304802" y="152401"/>
          <a:ext cx="8491951" cy="66349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3666"/>
                <a:gridCol w="1894062"/>
                <a:gridCol w="2054741"/>
                <a:gridCol w="2054741"/>
                <a:gridCol w="2054741"/>
              </a:tblGrid>
              <a:tr h="5325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3000" b="1" dirty="0" smtClean="0"/>
                        <a:t>Simulation</a:t>
                      </a:r>
                      <a:endParaRPr lang="en-US" sz="3000" b="1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>
                    <a:noFill/>
                  </a:tcPr>
                </a:tc>
              </a:tr>
              <a:tr h="3846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Generic Geant4</a:t>
                      </a:r>
                      <a:endParaRPr lang="en-US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GEMC</a:t>
                      </a:r>
                      <a:endParaRPr lang="en-US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Fun4all</a:t>
                      </a:r>
                      <a:endParaRPr lang="en-US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eicROOT</a:t>
                      </a:r>
                      <a:endParaRPr lang="en-US" sz="2000" b="1" dirty="0"/>
                    </a:p>
                  </a:txBody>
                  <a:tcPr>
                    <a:noFill/>
                  </a:tcPr>
                </a:tc>
              </a:tr>
              <a:tr h="140900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/>
                        <a:t>dRICH</a:t>
                      </a:r>
                      <a:endParaRPr lang="en-US" sz="1800" b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planned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40900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/>
                        <a:t>mRICH</a:t>
                      </a:r>
                      <a:endParaRPr lang="en-US" sz="1800" b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in progress</a:t>
                      </a:r>
                    </a:p>
                  </a:txBody>
                  <a:tcPr anchor="ctr"/>
                </a:tc>
              </a:tr>
              <a:tr h="140900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DIRC</a:t>
                      </a:r>
                      <a:endParaRPr lang="en-US" sz="1800" b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planned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planned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straightforward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(from </a:t>
                      </a:r>
                      <a:r>
                        <a:rPr lang="en-US" sz="1800" dirty="0" err="1" smtClean="0"/>
                        <a:t>FairROOT</a:t>
                      </a:r>
                      <a:r>
                        <a:rPr lang="en-US" sz="1800" dirty="0" smtClean="0"/>
                        <a:t>)</a:t>
                      </a:r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140900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/>
                        <a:t>psTOF</a:t>
                      </a:r>
                      <a:endParaRPr lang="en-US" sz="1800" b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/>
        </p:blipFill>
        <p:spPr>
          <a:xfrm>
            <a:off x="2759463" y="1143000"/>
            <a:ext cx="1367393" cy="1371600"/>
          </a:xfrm>
          <a:prstGeom prst="rect">
            <a:avLst/>
          </a:prstGeom>
          <a:ln>
            <a:noFill/>
          </a:ln>
        </p:spPr>
      </p:pic>
      <p:grpSp>
        <p:nvGrpSpPr>
          <p:cNvPr id="8" name="Group 17"/>
          <p:cNvGrpSpPr/>
          <p:nvPr/>
        </p:nvGrpSpPr>
        <p:grpSpPr>
          <a:xfrm>
            <a:off x="2451637" y="2895600"/>
            <a:ext cx="824963" cy="964144"/>
            <a:chOff x="634620" y="1569923"/>
            <a:chExt cx="1497526" cy="147163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74" r="1662" b="5311"/>
            <a:stretch/>
          </p:blipFill>
          <p:spPr>
            <a:xfrm>
              <a:off x="749564" y="1569923"/>
              <a:ext cx="1270674" cy="112270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34620" y="2672223"/>
              <a:ext cx="14975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single module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3567061" y="2438400"/>
            <a:ext cx="1238448" cy="1581548"/>
            <a:chOff x="2054963" y="837561"/>
            <a:chExt cx="1238448" cy="158154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4963" y="1180658"/>
              <a:ext cx="1238448" cy="1238451"/>
            </a:xfrm>
            <a:prstGeom prst="ellipse">
              <a:avLst/>
            </a:prstGeom>
            <a:solidFill>
              <a:srgbClr val="CCE6FB"/>
            </a:solidFill>
            <a:ln w="1905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2247037" y="837561"/>
              <a:ext cx="9703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for JLEIC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6" name="Group 14"/>
          <p:cNvGrpSpPr/>
          <p:nvPr/>
        </p:nvGrpSpPr>
        <p:grpSpPr>
          <a:xfrm>
            <a:off x="4675274" y="2438400"/>
            <a:ext cx="2081787" cy="1721545"/>
            <a:chOff x="799223" y="2723132"/>
            <a:chExt cx="2081787" cy="1721545"/>
          </a:xfrm>
        </p:grpSpPr>
        <p:grpSp>
          <p:nvGrpSpPr>
            <p:cNvPr id="17" name="Group 7"/>
            <p:cNvGrpSpPr/>
            <p:nvPr/>
          </p:nvGrpSpPr>
          <p:grpSpPr>
            <a:xfrm>
              <a:off x="1159465" y="2723132"/>
              <a:ext cx="1721545" cy="1721545"/>
              <a:chOff x="8164762" y="1157055"/>
              <a:chExt cx="3085274" cy="3085271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8164762" y="1157055"/>
                <a:ext cx="3085274" cy="308527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EB1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2895" t="-816" r="-18957" b="-1214"/>
              <a:stretch/>
            </p:blipFill>
            <p:spPr>
              <a:xfrm>
                <a:off x="8193567" y="1196071"/>
                <a:ext cx="3041484" cy="3035844"/>
              </a:xfrm>
              <a:prstGeom prst="ellipse">
                <a:avLst/>
              </a:prstGeom>
            </p:spPr>
          </p:pic>
        </p:grpSp>
        <p:sp>
          <p:nvSpPr>
            <p:cNvPr id="14" name="TextBox 13"/>
            <p:cNvSpPr txBox="1"/>
            <p:nvPr/>
          </p:nvSpPr>
          <p:spPr>
            <a:xfrm>
              <a:off x="799223" y="3866132"/>
              <a:ext cx="12973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for </a:t>
              </a:r>
              <a:r>
                <a:rPr lang="en-US" dirty="0" err="1">
                  <a:solidFill>
                    <a:prstClr val="black"/>
                  </a:solidFill>
                  <a:latin typeface="Calibri"/>
                </a:rPr>
                <a:t>s</a:t>
              </a:r>
              <a:r>
                <a:rPr lang="en-US" dirty="0" err="1" smtClean="0">
                  <a:solidFill>
                    <a:prstClr val="black"/>
                  </a:solidFill>
                  <a:latin typeface="Calibri"/>
                </a:rPr>
                <a:t>PHENIX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/>
          <a:stretch/>
        </p:blipFill>
        <p:spPr>
          <a:xfrm>
            <a:off x="914400" y="3886200"/>
            <a:ext cx="1044297" cy="914400"/>
          </a:xfrm>
          <a:prstGeom prst="rect">
            <a:avLst/>
          </a:prstGeom>
          <a:ln>
            <a:noFill/>
          </a:ln>
        </p:spPr>
      </p:pic>
      <p:sp>
        <p:nvSpPr>
          <p:cNvPr id="20" name="Rectangle 19"/>
          <p:cNvSpPr/>
          <p:nvPr/>
        </p:nvSpPr>
        <p:spPr>
          <a:xfrm>
            <a:off x="1524000" y="4953000"/>
            <a:ext cx="1119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  <a:latin typeface="Calibri"/>
              </a:rPr>
              <a:t>prototype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81200" y="4001869"/>
            <a:ext cx="83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  <a:latin typeface="Calibri"/>
              </a:rPr>
              <a:t>Full setup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67000" y="1076980"/>
            <a:ext cx="17151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for JLEIC and PHENIX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3" name="Picture 22" descr="sPHENIX.ti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1" b="4112"/>
          <a:stretch>
            <a:fillRect/>
          </a:stretch>
        </p:blipFill>
        <p:spPr bwMode="auto">
          <a:xfrm>
            <a:off x="5334000" y="5410200"/>
            <a:ext cx="1295400" cy="1254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827674" y="6248400"/>
            <a:ext cx="1297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  <a:latin typeface="Calibri"/>
              </a:rPr>
              <a:t>for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sPHENIX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619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0"/>
            <a:ext cx="94488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b="0" dirty="0" smtClean="0">
                <a:latin typeface="Arial Narrow"/>
                <a:ea typeface="ＭＳ Ｐゴシック" pitchFamily="-84" charset="-128"/>
                <a:cs typeface="Arial Narrow"/>
              </a:rPr>
              <a:t>What does PID need from tracking?</a:t>
            </a:r>
            <a:r>
              <a:rPr lang="en-US" sz="4800" b="0" dirty="0" smtClean="0">
                <a:latin typeface="Arial Narrow"/>
                <a:ea typeface="ＭＳ Ｐゴシック" pitchFamily="-84" charset="-128"/>
                <a:cs typeface="Arial Narrow"/>
              </a:rPr>
              <a:t> </a:t>
            </a:r>
            <a:endParaRPr lang="en-US" sz="4800" b="0" dirty="0">
              <a:latin typeface="Arial Narrow"/>
              <a:ea typeface="ＭＳ Ｐゴシック" pitchFamily="-84" charset="-128"/>
              <a:cs typeface="Arial Narrow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6200" y="838200"/>
            <a:ext cx="8839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prstTxWarp prst="textNoShape">
              <a:avLst/>
            </a:prstTxWarp>
          </a:bodyPr>
          <a:lstStyle/>
          <a:p>
            <a:pPr marL="342882" indent="-342882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r>
              <a:rPr lang="en-US" sz="2600" dirty="0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Track fits and parameterization at various locations</a:t>
            </a:r>
            <a:endParaRPr lang="en-US" sz="2600" dirty="0">
              <a:solidFill>
                <a:schemeClr val="tx2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713196" indent="-342882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r>
              <a:rPr lang="en-US" sz="2200" dirty="0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Forward RICH </a:t>
            </a:r>
          </a:p>
          <a:p>
            <a:pPr marL="713196" indent="-342882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r>
              <a:rPr lang="en-US" sz="2200" dirty="0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Backward RICH</a:t>
            </a:r>
          </a:p>
          <a:p>
            <a:pPr marL="713196" indent="-342882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r>
              <a:rPr lang="en-US" sz="2200" dirty="0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DIRC</a:t>
            </a:r>
          </a:p>
          <a:p>
            <a:pPr marL="713196" indent="-342882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r>
              <a:rPr lang="en-US" sz="2200" dirty="0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...</a:t>
            </a:r>
            <a:endParaRPr lang="en-US" sz="2200" dirty="0" smtClean="0">
              <a:solidFill>
                <a:schemeClr val="tx2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370314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en-US" sz="2400" dirty="0">
              <a:solidFill>
                <a:schemeClr val="tx2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342882" indent="-342882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r>
              <a:rPr lang="en-US" sz="2600" dirty="0" err="1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Vertexing</a:t>
            </a:r>
            <a:r>
              <a:rPr lang="en-US" sz="2600" dirty="0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 (charm)</a:t>
            </a:r>
            <a:endParaRPr lang="en-US" sz="2600" dirty="0" smtClean="0">
              <a:solidFill>
                <a:schemeClr val="tx2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342882" indent="-342882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r>
              <a:rPr lang="en-US" sz="2600" dirty="0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Path length estimates (</a:t>
            </a:r>
            <a:r>
              <a:rPr lang="en-US" sz="2600" dirty="0" err="1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ToF</a:t>
            </a:r>
            <a:r>
              <a:rPr lang="en-US" sz="2600" dirty="0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)</a:t>
            </a:r>
            <a:endParaRPr lang="en-US" sz="2600" dirty="0" smtClean="0">
              <a:solidFill>
                <a:schemeClr val="tx2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en-US" sz="2800" dirty="0">
              <a:solidFill>
                <a:schemeClr val="tx2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342882" indent="-342882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r>
              <a:rPr lang="en-US" sz="2600" dirty="0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Estimates of magnetic field distortions </a:t>
            </a:r>
            <a:r>
              <a:rPr lang="en-US" sz="2600" dirty="0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(forward </a:t>
            </a:r>
            <a:r>
              <a:rPr lang="en-US" sz="2600" dirty="0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RICH) </a:t>
            </a:r>
          </a:p>
          <a:p>
            <a:pPr marL="342882" indent="-342882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endParaRPr lang="en-US" sz="2600" dirty="0">
              <a:solidFill>
                <a:schemeClr val="tx2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342882" indent="-342882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r>
              <a:rPr lang="en-US" sz="2600" dirty="0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...</a:t>
            </a:r>
            <a:endParaRPr lang="en-US" sz="2600" dirty="0">
              <a:solidFill>
                <a:schemeClr val="tx2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97013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b="0" dirty="0" smtClean="0">
                <a:latin typeface="Arial Narrow"/>
                <a:ea typeface="ＭＳ Ｐゴシック" pitchFamily="-84" charset="-128"/>
                <a:cs typeface="Arial Narrow"/>
              </a:rPr>
              <a:t>Conclusions</a:t>
            </a:r>
            <a:endParaRPr lang="en-US" sz="4800" b="0" dirty="0" smtClean="0">
              <a:latin typeface="Arial Narrow"/>
              <a:ea typeface="ＭＳ Ｐゴシック" pitchFamily="-84" charset="-128"/>
              <a:cs typeface="Arial Narrow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112B475-E5EF-E243-838F-5382B155B73B}"/>
              </a:ext>
            </a:extLst>
          </p:cNvPr>
          <p:cNvSpPr txBox="1"/>
          <p:nvPr/>
        </p:nvSpPr>
        <p:spPr>
          <a:xfrm flipH="1">
            <a:off x="2209800" y="5791200"/>
            <a:ext cx="2209800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+mj-lt"/>
              </a:rPr>
              <a:t>Calorimeters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914400"/>
            <a:ext cx="2404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Momentum resolution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6200" y="838200"/>
            <a:ext cx="8839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prstTxWarp prst="textNoShape">
              <a:avLst/>
            </a:prstTxWarp>
          </a:bodyPr>
          <a:lstStyle/>
          <a:p>
            <a:pPr marL="342882" indent="-342882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r>
              <a:rPr lang="en-US" sz="2400" dirty="0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Some “tracking for PID” tools do exist: help yourself &amp; use them (or ask experts to provide the tracking estimates) </a:t>
            </a:r>
          </a:p>
          <a:p>
            <a:pPr marL="342882" indent="-342882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endParaRPr lang="en-US" sz="2400" dirty="0" smtClean="0">
              <a:solidFill>
                <a:schemeClr val="tx2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342882" indent="-342882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r>
              <a:rPr lang="en-US" sz="2400" dirty="0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Write &amp; contribute your own detector component codes ...</a:t>
            </a:r>
          </a:p>
          <a:p>
            <a:pPr marL="342882" indent="-342882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endParaRPr lang="en-US" sz="2400" dirty="0">
              <a:solidFill>
                <a:schemeClr val="tx2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342882" indent="-342882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r>
              <a:rPr lang="en-US" sz="2400" dirty="0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... but be aware that EIC software paradigm may change in the near future</a:t>
            </a:r>
          </a:p>
        </p:txBody>
      </p:sp>
    </p:spTree>
    <p:extLst>
      <p:ext uri="{BB962C8B-B14F-4D97-AF65-F5344CB8AC3E}">
        <p14:creationId xmlns:p14="http://schemas.microsoft.com/office/powerpoint/2010/main" val="41456664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ChangeArrowheads="1"/>
          </p:cNvSpPr>
          <p:nvPr/>
        </p:nvSpPr>
        <p:spPr bwMode="auto">
          <a:xfrm>
            <a:off x="0" y="205740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83" tIns="45642" rIns="91283" bIns="45642" anchor="b">
            <a:prstTxWarp prst="textNoShape">
              <a:avLst/>
            </a:prstTxWarp>
          </a:bodyPr>
          <a:lstStyle/>
          <a:p>
            <a:pPr algn="ctr" defTabSz="912853"/>
            <a:r>
              <a:rPr lang="en-US" sz="5400" b="1" i="1" u="sng" dirty="0" smtClean="0">
                <a:solidFill>
                  <a:srgbClr val="1F497D"/>
                </a:solidFill>
                <a:latin typeface="Arial" pitchFamily="-84" charset="0"/>
              </a:rPr>
              <a:t>Backup</a:t>
            </a:r>
            <a:endParaRPr lang="en-US" sz="5400" b="1" i="1" u="sng" dirty="0">
              <a:solidFill>
                <a:srgbClr val="1F497D"/>
              </a:solidFill>
              <a:latin typeface="Arial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8756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dirty="0" smtClean="0">
                <a:solidFill>
                  <a:srgbClr val="FF0000"/>
                </a:solidFill>
                <a:latin typeface="Arial Narrow"/>
                <a:ea typeface="ＭＳ Ｐゴシック" pitchFamily="-84" charset="-128"/>
                <a:cs typeface="Arial Narrow"/>
              </a:rPr>
              <a:t>EIC t</a:t>
            </a:r>
            <a:r>
              <a:rPr lang="en-US" sz="4800" b="0" dirty="0" smtClean="0">
                <a:solidFill>
                  <a:srgbClr val="FF0000"/>
                </a:solidFill>
                <a:latin typeface="Arial Narrow"/>
                <a:ea typeface="ＭＳ Ｐゴシック" pitchFamily="-84" charset="-128"/>
                <a:cs typeface="Arial Narrow"/>
              </a:rPr>
              <a:t>imelines</a:t>
            </a:r>
            <a:endParaRPr lang="en-US" sz="4800" b="0" dirty="0" smtClean="0">
              <a:solidFill>
                <a:srgbClr val="FF0000"/>
              </a:solidFill>
              <a:latin typeface="Arial Narrow"/>
              <a:ea typeface="ＭＳ Ｐゴシック" pitchFamily="-84" charset="-128"/>
              <a:cs typeface="Arial Narrow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52400" y="1024467"/>
            <a:ext cx="8991600" cy="5528733"/>
          </a:xfrm>
          <a:prstGeom prst="rect">
            <a:avLst/>
          </a:prstGeom>
        </p:spPr>
        <p:txBody>
          <a:bodyPr vert="horz" lIns="91283" tIns="45642" rIns="91283" bIns="45642" rtlCol="0">
            <a:normAutofit/>
          </a:bodyPr>
          <a:lstStyle/>
          <a:p>
            <a:pPr marL="342328" lvl="0" indent="-342328">
              <a:spcBef>
                <a:spcPct val="20000"/>
              </a:spcBef>
              <a:buClr>
                <a:srgbClr val="80057A"/>
              </a:buClr>
              <a:buSzPct val="100000"/>
              <a:buFont typeface="Wingdings" charset="2"/>
              <a:buChar char="§"/>
              <a:defRPr/>
            </a:pPr>
            <a:endParaRPr lang="en-US" sz="3200" dirty="0" smtClean="0">
              <a:solidFill>
                <a:schemeClr val="tx2"/>
              </a:solidFill>
              <a:latin typeface="Arial Narrow" pitchFamily="34" charset="0"/>
              <a:ea typeface="ＭＳ Ｐゴシック" pitchFamily="-84" charset="-128"/>
              <a:cs typeface="ＭＳ Ｐゴシック" pitchFamily="-84" charset="-128"/>
            </a:endParaRPr>
          </a:p>
          <a:p>
            <a:pPr marL="342328" lvl="0" indent="-342328">
              <a:spcBef>
                <a:spcPct val="20000"/>
              </a:spcBef>
              <a:buClr>
                <a:srgbClr val="80057A"/>
              </a:buClr>
              <a:buSzPct val="100000"/>
              <a:buFont typeface="Wingdings" charset="2"/>
              <a:buChar char="§"/>
              <a:defRPr/>
            </a:pPr>
            <a:endParaRPr lang="en-US" sz="2600" dirty="0" smtClean="0">
              <a:solidFill>
                <a:schemeClr val="tx2"/>
              </a:solidFill>
              <a:latin typeface="Arial Narrow" pitchFamily="3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762000"/>
            <a:ext cx="2159313" cy="27875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3717544"/>
            <a:ext cx="2213253" cy="2981367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52400" y="1066800"/>
            <a:ext cx="6553200" cy="5410200"/>
          </a:xfrm>
          <a:prstGeom prst="rect">
            <a:avLst/>
          </a:prstGeom>
        </p:spPr>
        <p:txBody>
          <a:bodyPr vert="horz" lIns="91283" tIns="45642" rIns="91283" bIns="45642" rtlCol="0">
            <a:normAutofit/>
          </a:bodyPr>
          <a:lstStyle/>
          <a:p>
            <a:pPr marL="342328" lvl="0" indent="-342328">
              <a:spcBef>
                <a:spcPct val="20000"/>
              </a:spcBef>
              <a:buClr>
                <a:srgbClr val="80057A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2015 NSAC (NP) Long-Range Plan: </a:t>
            </a:r>
          </a:p>
          <a:p>
            <a:pPr marL="612648" lvl="0" indent="-342328">
              <a:spcBef>
                <a:spcPct val="20000"/>
              </a:spcBef>
              <a:buClr>
                <a:srgbClr val="80057A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“We recommend a high-energy high-luminosity polarized EIC as the highest priority for new facility construction.” </a:t>
            </a:r>
          </a:p>
          <a:p>
            <a:pPr marL="612648" lvl="0" indent="-342328">
              <a:spcBef>
                <a:spcPct val="20000"/>
              </a:spcBef>
              <a:buClr>
                <a:srgbClr val="80057A"/>
              </a:buClr>
              <a:buSzPct val="100000"/>
              <a:buFont typeface="Wingdings" charset="2"/>
              <a:buChar char="§"/>
              <a:defRPr/>
            </a:pPr>
            <a:endParaRPr lang="en-US" sz="2000" dirty="0" smtClean="0">
              <a:solidFill>
                <a:schemeClr val="tx2"/>
              </a:solidFill>
              <a:latin typeface="Arial Narrow" pitchFamily="34" charset="0"/>
              <a:ea typeface="ＭＳ Ｐゴシック" pitchFamily="-84" charset="-128"/>
              <a:cs typeface="ＭＳ Ｐゴシック" pitchFamily="-84" charset="-128"/>
            </a:endParaRPr>
          </a:p>
          <a:p>
            <a:pPr marL="342328" lvl="0" indent="-342328">
              <a:spcBef>
                <a:spcPct val="20000"/>
              </a:spcBef>
              <a:buClr>
                <a:srgbClr val="80057A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2018 NAS review:</a:t>
            </a:r>
          </a:p>
          <a:p>
            <a:pPr marL="612648" lvl="0" indent="-342328">
              <a:spcBef>
                <a:spcPct val="20000"/>
              </a:spcBef>
              <a:buClr>
                <a:srgbClr val="80057A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“The committee finds that the science that can be addressed by an EIC is compelling, fundamental and timely.”</a:t>
            </a:r>
          </a:p>
          <a:p>
            <a:pPr marL="342328" lvl="0" indent="-342328">
              <a:spcBef>
                <a:spcPct val="20000"/>
              </a:spcBef>
              <a:buClr>
                <a:srgbClr val="80057A"/>
              </a:buClr>
              <a:buSzPct val="100000"/>
              <a:buFont typeface="Wingdings" charset="2"/>
              <a:buChar char="§"/>
              <a:defRPr/>
            </a:pPr>
            <a:endParaRPr lang="en-US" sz="2200" dirty="0" smtClean="0">
              <a:solidFill>
                <a:schemeClr val="tx2"/>
              </a:solidFill>
              <a:latin typeface="Arial Narrow" pitchFamily="34" charset="0"/>
              <a:ea typeface="ＭＳ Ｐゴシック" pitchFamily="-84" charset="-128"/>
              <a:cs typeface="ＭＳ Ｐゴシック" pitchFamily="-84" charset="-128"/>
            </a:endParaRPr>
          </a:p>
          <a:p>
            <a:pPr marL="342328" lvl="0" indent="-342328">
              <a:spcBef>
                <a:spcPct val="20000"/>
              </a:spcBef>
              <a:buClr>
                <a:srgbClr val="80057A"/>
              </a:buClr>
              <a:buSzPct val="100000"/>
              <a:buFont typeface="Wingdings" charset="2"/>
              <a:buChar char="§"/>
              <a:defRPr/>
            </a:pPr>
            <a:endParaRPr lang="en-US" sz="2200" dirty="0" smtClean="0">
              <a:solidFill>
                <a:schemeClr val="tx2"/>
              </a:solidFill>
              <a:latin typeface="Arial Narrow" pitchFamily="34" charset="0"/>
              <a:ea typeface="ＭＳ Ｐゴシック" pitchFamily="-84" charset="-128"/>
              <a:cs typeface="ＭＳ Ｐゴシック" pitchFamily="-84" charset="-128"/>
            </a:endParaRPr>
          </a:p>
          <a:p>
            <a:pPr marL="342328" indent="-342328">
              <a:spcBef>
                <a:spcPct val="20000"/>
              </a:spcBef>
              <a:buClr>
                <a:srgbClr val="80057A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President’s budget request for FY2020: </a:t>
            </a:r>
          </a:p>
          <a:p>
            <a:pPr marL="612648" indent="-342328">
              <a:spcBef>
                <a:spcPct val="20000"/>
              </a:spcBef>
              <a:buClr>
                <a:srgbClr val="80057A"/>
              </a:buClr>
              <a:buSzPct val="100000"/>
              <a:buFont typeface="Wingdings" charset="2"/>
              <a:buChar char="§"/>
              <a:defRPr/>
            </a:pPr>
            <a:r>
              <a:rPr lang="en-US" sz="1900" dirty="0" smtClean="0">
                <a:solidFill>
                  <a:srgbClr val="FF0000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Critical Decision-0, Approve Mission Need, is planned for FY2019</a:t>
            </a:r>
            <a:r>
              <a:rPr lang="en-US" sz="2200" dirty="0" smtClean="0">
                <a:solidFill>
                  <a:srgbClr val="FF0000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lvl="0">
              <a:spcBef>
                <a:spcPct val="20000"/>
              </a:spcBef>
              <a:buClr>
                <a:srgbClr val="80057A"/>
              </a:buClr>
              <a:buSzPct val="100000"/>
              <a:defRPr/>
            </a:pPr>
            <a:r>
              <a:rPr lang="en-US" sz="22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68078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b="0" dirty="0" smtClean="0">
                <a:solidFill>
                  <a:srgbClr val="FF0000"/>
                </a:solidFill>
                <a:latin typeface="Arial Narrow"/>
                <a:ea typeface="ＭＳ Ｐゴシック" pitchFamily="-84" charset="-128"/>
                <a:cs typeface="Arial Narrow"/>
              </a:rPr>
              <a:t>Main detector magnet </a:t>
            </a:r>
          </a:p>
        </p:txBody>
      </p:sp>
      <p:pic>
        <p:nvPicPr>
          <p:cNvPr id="3" name="Picture 2" descr="image0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790622"/>
            <a:ext cx="3553028" cy="3108168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6858000" y="2362200"/>
            <a:ext cx="0" cy="990600"/>
          </a:xfrm>
          <a:prstGeom prst="line">
            <a:avLst/>
          </a:prstGeom>
          <a:ln w="12700">
            <a:solidFill>
              <a:srgbClr val="E006D5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019800" y="1676400"/>
            <a:ext cx="0" cy="1676400"/>
          </a:xfrm>
          <a:prstGeom prst="line">
            <a:avLst/>
          </a:prstGeom>
          <a:ln w="12700">
            <a:solidFill>
              <a:srgbClr val="E006D5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5867400" y="1524000"/>
            <a:ext cx="2209800" cy="1828800"/>
          </a:xfrm>
          <a:prstGeom prst="line">
            <a:avLst/>
          </a:prstGeom>
          <a:ln w="12700">
            <a:solidFill>
              <a:srgbClr val="E006D5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5867400" y="2362200"/>
            <a:ext cx="2209800" cy="990600"/>
          </a:xfrm>
          <a:prstGeom prst="line">
            <a:avLst/>
          </a:prstGeom>
          <a:ln w="12700">
            <a:solidFill>
              <a:srgbClr val="E006D5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332" name="TextBox 56331"/>
          <p:cNvSpPr txBox="1"/>
          <p:nvPr/>
        </p:nvSpPr>
        <p:spPr>
          <a:xfrm>
            <a:off x="4876800" y="1295400"/>
            <a:ext cx="907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006D5"/>
                </a:solidFill>
                <a:latin typeface="Symbol" charset="2"/>
                <a:cs typeface="Symbol" charset="2"/>
              </a:rPr>
              <a:t>h</a:t>
            </a:r>
            <a:r>
              <a:rPr lang="en-US" dirty="0" smtClean="0">
                <a:solidFill>
                  <a:srgbClr val="E006D5"/>
                </a:solidFill>
              </a:rPr>
              <a:t> = 1.0</a:t>
            </a:r>
            <a:endParaRPr lang="en-US" dirty="0">
              <a:solidFill>
                <a:srgbClr val="E006D5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876800" y="2133600"/>
            <a:ext cx="907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006D5"/>
                </a:solidFill>
                <a:latin typeface="Symbol" charset="2"/>
                <a:cs typeface="Symbol" charset="2"/>
              </a:rPr>
              <a:t>h</a:t>
            </a:r>
            <a:r>
              <a:rPr lang="en-US" dirty="0" smtClean="0">
                <a:solidFill>
                  <a:srgbClr val="E006D5"/>
                </a:solidFill>
              </a:rPr>
              <a:t> = 1.5</a:t>
            </a:r>
            <a:endParaRPr lang="en-US" dirty="0">
              <a:solidFill>
                <a:srgbClr val="E006D5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943600" y="2667000"/>
            <a:ext cx="9802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E006D5"/>
                </a:solidFill>
              </a:rPr>
              <a:t>RICH </a:t>
            </a:r>
          </a:p>
          <a:p>
            <a:pPr algn="ctr"/>
            <a:r>
              <a:rPr lang="en-US" dirty="0" smtClean="0">
                <a:solidFill>
                  <a:srgbClr val="E006D5"/>
                </a:solidFill>
              </a:rPr>
              <a:t>location</a:t>
            </a:r>
            <a:endParaRPr lang="en-US" dirty="0">
              <a:solidFill>
                <a:srgbClr val="E006D5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39000" y="2743200"/>
            <a:ext cx="1600200" cy="457200"/>
          </a:xfrm>
          <a:prstGeom prst="rect">
            <a:avLst/>
          </a:prstGeom>
          <a:solidFill>
            <a:srgbClr val="4BD7E1">
              <a:alpha val="16000"/>
            </a:srgb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391400" y="2819400"/>
            <a:ext cx="1454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TPC volume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 flipH="1" flipV="1">
            <a:off x="5867400" y="3236976"/>
            <a:ext cx="2209800" cy="128016"/>
          </a:xfrm>
          <a:prstGeom prst="line">
            <a:avLst/>
          </a:prstGeom>
          <a:ln w="12700">
            <a:solidFill>
              <a:srgbClr val="E006D5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876800" y="2971800"/>
            <a:ext cx="907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006D5"/>
                </a:solidFill>
                <a:latin typeface="Symbol" charset="2"/>
                <a:cs typeface="Symbol" charset="2"/>
              </a:rPr>
              <a:t>h</a:t>
            </a:r>
            <a:r>
              <a:rPr lang="en-US" dirty="0" smtClean="0">
                <a:solidFill>
                  <a:srgbClr val="E006D5"/>
                </a:solidFill>
              </a:rPr>
              <a:t> = 3.5</a:t>
            </a:r>
            <a:endParaRPr lang="en-US" dirty="0">
              <a:solidFill>
                <a:srgbClr val="E006D5"/>
              </a:solidFill>
            </a:endParaRPr>
          </a:p>
        </p:txBody>
      </p:sp>
      <p:pic>
        <p:nvPicPr>
          <p:cNvPr id="28" name="Picture 27" descr="rich-mfield-angular-dispersion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7"/>
          <a:stretch/>
        </p:blipFill>
        <p:spPr>
          <a:xfrm>
            <a:off x="5715000" y="4267200"/>
            <a:ext cx="3229760" cy="2057400"/>
          </a:xfrm>
          <a:prstGeom prst="rect">
            <a:avLst/>
          </a:prstGeom>
        </p:spPr>
      </p:pic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0" y="762000"/>
            <a:ext cx="5791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r>
              <a:rPr lang="en-US" sz="2000" dirty="0" smtClean="0">
                <a:solidFill>
                  <a:srgbClr val="1F497D"/>
                </a:solidFill>
                <a:ea typeface="ＭＳ Ｐゴシック" pitchFamily="-84" charset="-128"/>
                <a:cs typeface="ＭＳ Ｐゴシック" pitchFamily="-84" charset="-128"/>
              </a:rPr>
              <a:t>Prefer open solenoid with a large (3T) field:</a:t>
            </a:r>
          </a:p>
          <a:p>
            <a:pPr marL="621792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r>
              <a:rPr lang="en-US" sz="1600" dirty="0" smtClean="0">
                <a:solidFill>
                  <a:srgbClr val="1F497D"/>
                </a:solidFill>
                <a:ea typeface="ＭＳ Ｐゴシック" pitchFamily="-84" charset="-128"/>
                <a:cs typeface="ＭＳ Ｐゴシック" pitchFamily="-84" charset="-128"/>
              </a:rPr>
              <a:t>ideal for a TPC</a:t>
            </a:r>
          </a:p>
          <a:p>
            <a:pPr marL="621792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r>
              <a:rPr lang="en-US" sz="1600" dirty="0">
                <a:solidFill>
                  <a:srgbClr val="1F497D"/>
                </a:solidFill>
                <a:ea typeface="ＭＳ Ｐゴシック" pitchFamily="-84" charset="-128"/>
                <a:cs typeface="ＭＳ Ｐゴシック" pitchFamily="-84" charset="-128"/>
              </a:rPr>
              <a:t>s</a:t>
            </a:r>
            <a:r>
              <a:rPr lang="en-US" sz="1600" dirty="0" smtClean="0">
                <a:solidFill>
                  <a:srgbClr val="1F497D"/>
                </a:solidFill>
                <a:ea typeface="ＭＳ Ｐゴシック" pitchFamily="-84" charset="-128"/>
                <a:cs typeface="ＭＳ Ｐゴシック" pitchFamily="-84" charset="-128"/>
              </a:rPr>
              <a:t>ufficient B*dl integral at |</a:t>
            </a:r>
            <a:r>
              <a:rPr lang="en-US" sz="1600" dirty="0" smtClean="0">
                <a:solidFill>
                  <a:srgbClr val="1F497D"/>
                </a:solidFill>
                <a:latin typeface="Symbol" charset="2"/>
                <a:ea typeface="ＭＳ Ｐゴシック" pitchFamily="-84" charset="-128"/>
                <a:cs typeface="Symbol" charset="2"/>
              </a:rPr>
              <a:t>h| </a:t>
            </a:r>
            <a:r>
              <a:rPr lang="en-US" sz="1600" dirty="0" smtClean="0">
                <a:solidFill>
                  <a:srgbClr val="1F497D"/>
                </a:solidFill>
                <a:ea typeface="ＭＳ Ｐゴシック" pitchFamily="-84" charset="-128"/>
                <a:cs typeface="ＭＳ Ｐゴシック" pitchFamily="-84" charset="-128"/>
              </a:rPr>
              <a:t>~ 3.0..3.5</a:t>
            </a:r>
          </a:p>
          <a:p>
            <a:pPr marL="621792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r>
              <a:rPr lang="en-US" sz="1600" dirty="0" smtClean="0">
                <a:solidFill>
                  <a:srgbClr val="1F497D"/>
                </a:solidFill>
                <a:ea typeface="ＭＳ Ｐゴシック" pitchFamily="-84" charset="-128"/>
                <a:cs typeface="ＭＳ Ｐゴシック" pitchFamily="-84" charset="-128"/>
              </a:rPr>
              <a:t>almost azimuthally-symmetric acceptance</a:t>
            </a:r>
          </a:p>
          <a:p>
            <a:pPr marL="621792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r>
              <a:rPr lang="en-US" sz="1600" dirty="0" smtClean="0">
                <a:solidFill>
                  <a:srgbClr val="1F497D"/>
                </a:solidFill>
                <a:ea typeface="ＭＳ Ｐゴシック" pitchFamily="-84" charset="-128"/>
                <a:cs typeface="ＭＳ Ｐゴシック" pitchFamily="-84" charset="-128"/>
              </a:rPr>
              <a:t>minimal adverse effect on the electron beam</a:t>
            </a:r>
          </a:p>
          <a:p>
            <a:pPr marL="621792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r>
              <a:rPr lang="en-US" sz="1600" dirty="0" smtClean="0">
                <a:solidFill>
                  <a:srgbClr val="1F497D"/>
                </a:solidFill>
                <a:ea typeface="ＭＳ Ｐゴシック" pitchFamily="-84" charset="-128"/>
                <a:cs typeface="ＭＳ Ｐゴシック" pitchFamily="-84" charset="-128"/>
              </a:rPr>
              <a:t>no passive material in the acceptance</a:t>
            </a:r>
          </a:p>
          <a:p>
            <a:pPr marL="621792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endParaRPr lang="en-US" sz="1600" dirty="0" smtClean="0">
              <a:solidFill>
                <a:srgbClr val="1F497D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r>
              <a:rPr lang="en-US" sz="2000" dirty="0" smtClean="0">
                <a:solidFill>
                  <a:srgbClr val="1F497D"/>
                </a:solidFill>
                <a:ea typeface="ＭＳ Ｐゴシック" pitchFamily="-84" charset="-128"/>
                <a:cs typeface="ＭＳ Ｐゴシック" pitchFamily="-84" charset="-128"/>
              </a:rPr>
              <a:t>However:</a:t>
            </a:r>
          </a:p>
          <a:p>
            <a:pPr marL="621792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r>
              <a:rPr lang="en-US" sz="1600" dirty="0" smtClean="0">
                <a:solidFill>
                  <a:srgbClr val="1F497D"/>
                </a:solidFill>
                <a:ea typeface="ＭＳ Ｐゴシック" pitchFamily="-84" charset="-128"/>
                <a:cs typeface="ＭＳ Ｐゴシック" pitchFamily="-84" charset="-128"/>
              </a:rPr>
              <a:t>too high low-momentum particle cutoff</a:t>
            </a:r>
          </a:p>
          <a:p>
            <a:pPr marL="621792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r>
              <a:rPr lang="en-US" sz="1600" dirty="0" smtClean="0">
                <a:solidFill>
                  <a:srgbClr val="1F497D"/>
                </a:solidFill>
                <a:ea typeface="ＭＳ Ｐゴシック" pitchFamily="-84" charset="-128"/>
                <a:cs typeface="ＭＳ Ｐゴシック" pitchFamily="-84" charset="-128"/>
              </a:rPr>
              <a:t>large inhomogeneous fringe field ...</a:t>
            </a:r>
          </a:p>
          <a:p>
            <a:pPr marL="621792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r>
              <a:rPr lang="en-US" sz="1600" dirty="0" smtClean="0">
                <a:solidFill>
                  <a:srgbClr val="1F497D"/>
                </a:solidFill>
                <a:ea typeface="ＭＳ Ｐゴシック" pitchFamily="-84" charset="-128"/>
                <a:cs typeface="ＭＳ Ｐゴシック" pitchFamily="-84" charset="-128"/>
              </a:rPr>
              <a:t>... </a:t>
            </a:r>
            <a:r>
              <a:rPr lang="en-US" sz="1600" dirty="0">
                <a:solidFill>
                  <a:srgbClr val="1F497D"/>
                </a:solidFill>
                <a:ea typeface="ＭＳ Ｐゴシック" pitchFamily="-84" charset="-128"/>
                <a:cs typeface="ＭＳ Ｐゴシック" pitchFamily="-84" charset="-128"/>
              </a:rPr>
              <a:t>c</a:t>
            </a:r>
            <a:r>
              <a:rPr lang="en-US" sz="1600" dirty="0" smtClean="0">
                <a:solidFill>
                  <a:srgbClr val="1F497D"/>
                </a:solidFill>
                <a:ea typeface="ＭＳ Ｐゴシック" pitchFamily="-84" charset="-128"/>
                <a:cs typeface="ＭＳ Ｐゴシック" pitchFamily="-84" charset="-128"/>
              </a:rPr>
              <a:t>ausing severe problems for the gaseous RICH ...</a:t>
            </a:r>
          </a:p>
          <a:p>
            <a:pPr marL="621792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r>
              <a:rPr lang="en-US" sz="1600" dirty="0" smtClean="0">
                <a:solidFill>
                  <a:srgbClr val="1F497D"/>
                </a:solidFill>
                <a:ea typeface="ＭＳ Ｐゴシック" pitchFamily="-84" charset="-128"/>
                <a:cs typeface="ＭＳ Ｐゴシック" pitchFamily="-84" charset="-128"/>
              </a:rPr>
              <a:t>... which one can try to mitigate by shaping up the field</a:t>
            </a:r>
          </a:p>
          <a:p>
            <a:pPr marL="621792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r>
              <a:rPr lang="en-US" sz="1600" dirty="0" smtClean="0">
                <a:solidFill>
                  <a:srgbClr val="1F497D"/>
                </a:solidFill>
                <a:ea typeface="ＭＳ Ｐゴシック" pitchFamily="-84" charset="-128"/>
                <a:cs typeface="ＭＳ Ｐゴシック" pitchFamily="-84" charset="-128"/>
              </a:rPr>
              <a:t>large stray fields, which may require clamping ...</a:t>
            </a:r>
          </a:p>
          <a:p>
            <a:pPr marL="621792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r>
              <a:rPr lang="en-US" sz="1600" dirty="0" smtClean="0">
                <a:solidFill>
                  <a:srgbClr val="1F497D"/>
                </a:solidFill>
                <a:ea typeface="ＭＳ Ｐゴシック" pitchFamily="-84" charset="-128"/>
                <a:cs typeface="ＭＳ Ｐゴシック" pitchFamily="-84" charset="-128"/>
              </a:rPr>
              <a:t>... therefore causing field degradation in the RICH ...</a:t>
            </a:r>
          </a:p>
          <a:p>
            <a:pPr marL="621792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r>
              <a:rPr lang="en-US" sz="1600" dirty="0" smtClean="0">
                <a:solidFill>
                  <a:srgbClr val="1F497D"/>
                </a:solidFill>
                <a:ea typeface="ＭＳ Ｐゴシック" pitchFamily="-84" charset="-128"/>
                <a:cs typeface="ＭＳ Ｐゴシック" pitchFamily="-84" charset="-128"/>
              </a:rPr>
              <a:t>... and large asymmetric forces on the support system</a:t>
            </a:r>
          </a:p>
          <a:p>
            <a:pPr marL="621792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r>
              <a:rPr lang="en-US" sz="1600" dirty="0" smtClean="0">
                <a:solidFill>
                  <a:srgbClr val="1F497D"/>
                </a:solidFill>
                <a:ea typeface="ＭＳ Ｐゴシック" pitchFamily="-84" charset="-128"/>
                <a:cs typeface="ＭＳ Ｐゴシック" pitchFamily="-84" charset="-128"/>
              </a:rPr>
              <a:t>photo-sensors do not like magnetic field in general ... </a:t>
            </a:r>
          </a:p>
          <a:p>
            <a:pPr marL="621792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r>
              <a:rPr lang="en-US" sz="1600" dirty="0" smtClean="0">
                <a:solidFill>
                  <a:srgbClr val="1F497D"/>
                </a:solidFill>
                <a:ea typeface="ＭＳ Ｐゴシック" pitchFamily="-84" charset="-128"/>
                <a:cs typeface="ＭＳ Ｐゴシック" pitchFamily="-84" charset="-128"/>
              </a:rPr>
              <a:t>... and there is a huge difference between say LAPPD performance in 1.5T and 3.0T magnetic field ...</a:t>
            </a:r>
          </a:p>
          <a:p>
            <a:pPr marL="621792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r>
              <a:rPr lang="en-US" sz="1600" dirty="0" smtClean="0">
                <a:solidFill>
                  <a:srgbClr val="1F497D"/>
                </a:solidFill>
                <a:ea typeface="ＭＳ Ｐゴシック" pitchFamily="-84" charset="-128"/>
                <a:cs typeface="ＭＳ Ｐゴシック" pitchFamily="-84" charset="-128"/>
              </a:rPr>
              <a:t>... but modern MCPs with &lt;10</a:t>
            </a:r>
            <a:r>
              <a:rPr lang="en-US" sz="1600" dirty="0" smtClean="0">
                <a:solidFill>
                  <a:srgbClr val="1F497D"/>
                </a:solidFill>
                <a:latin typeface="Symbol" charset="2"/>
                <a:ea typeface="ＭＳ Ｐゴシック" pitchFamily="-84" charset="-128"/>
                <a:cs typeface="Symbol" charset="2"/>
              </a:rPr>
              <a:t>m</a:t>
            </a:r>
            <a:r>
              <a:rPr lang="en-US" sz="1600" dirty="0" smtClean="0">
                <a:solidFill>
                  <a:srgbClr val="1F497D"/>
                </a:solidFill>
                <a:ea typeface="ＭＳ Ｐゴシック" pitchFamily="-84" charset="-128"/>
                <a:cs typeface="ＭＳ Ｐゴシック" pitchFamily="-84" charset="-128"/>
              </a:rPr>
              <a:t>m pores may work well?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5715000" y="4724400"/>
            <a:ext cx="228600" cy="609600"/>
          </a:xfrm>
          <a:prstGeom prst="roundRect">
            <a:avLst/>
          </a:prstGeom>
          <a:solidFill>
            <a:srgbClr val="FF0000">
              <a:alpha val="28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>
          <a:xfrm>
            <a:off x="6324600" y="4724400"/>
            <a:ext cx="1752600" cy="914400"/>
          </a:xfrm>
          <a:prstGeom prst="rect">
            <a:avLst/>
          </a:prstGeom>
        </p:spPr>
        <p:txBody>
          <a:bodyPr vert="horz" lIns="91283" tIns="45642" rIns="91283" bIns="45642" rtlCol="0">
            <a:noAutofit/>
          </a:bodyPr>
          <a:lstStyle/>
          <a:p>
            <a:pPr marR="0" lvl="0" algn="ctr" defTabSz="9128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0057A"/>
              </a:buClr>
              <a:buSzPct val="100000"/>
              <a:tabLst/>
              <a:defRPr/>
            </a:pPr>
            <a:r>
              <a:rPr lang="en-US" sz="1400" u="sng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Expected magnetic field effect: ~1mrad</a:t>
            </a:r>
          </a:p>
          <a:p>
            <a:pPr marR="0" lvl="0" algn="ctr" defTabSz="9128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0057A"/>
              </a:buClr>
              <a:buSzPct val="100000"/>
              <a:tabLst/>
              <a:defRPr/>
            </a:pPr>
            <a:r>
              <a:rPr lang="en-US" sz="1400" u="sng" noProof="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is</a:t>
            </a:r>
            <a:r>
              <a:rPr kumimoji="0" lang="en-US" sz="1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 “bearable”</a:t>
            </a:r>
          </a:p>
        </p:txBody>
      </p:sp>
    </p:spTree>
    <p:extLst>
      <p:ext uri="{BB962C8B-B14F-4D97-AF65-F5344CB8AC3E}">
        <p14:creationId xmlns:p14="http://schemas.microsoft.com/office/powerpoint/2010/main" val="31188277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b="0" dirty="0" smtClean="0">
                <a:latin typeface="Arial Narrow"/>
                <a:ea typeface="ＭＳ Ｐゴシック" pitchFamily="-84" charset="-128"/>
                <a:cs typeface="Arial Narrow"/>
              </a:rPr>
              <a:t>General purpose detector concepts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52400" y="1024467"/>
            <a:ext cx="8991600" cy="5528733"/>
          </a:xfrm>
          <a:prstGeom prst="rect">
            <a:avLst/>
          </a:prstGeom>
        </p:spPr>
        <p:txBody>
          <a:bodyPr vert="horz" lIns="91283" tIns="45642" rIns="91283" bIns="45642" rtlCol="0">
            <a:normAutofit/>
          </a:bodyPr>
          <a:lstStyle/>
          <a:p>
            <a:pPr marL="342328" lvl="0" indent="-342328">
              <a:spcBef>
                <a:spcPct val="20000"/>
              </a:spcBef>
              <a:buClr>
                <a:srgbClr val="80057A"/>
              </a:buClr>
              <a:buSzPct val="100000"/>
              <a:buFont typeface="Wingdings" charset="2"/>
              <a:buChar char="§"/>
              <a:defRPr/>
            </a:pPr>
            <a:endParaRPr lang="en-US" sz="3200" dirty="0" smtClean="0">
              <a:solidFill>
                <a:schemeClr val="tx2"/>
              </a:solidFill>
              <a:latin typeface="Arial Narrow" pitchFamily="34" charset="0"/>
              <a:ea typeface="ＭＳ Ｐゴシック" pitchFamily="-84" charset="-128"/>
              <a:cs typeface="ＭＳ Ｐゴシック" pitchFamily="-84" charset="-128"/>
            </a:endParaRPr>
          </a:p>
          <a:p>
            <a:pPr marL="342328" lvl="0" indent="-342328">
              <a:spcBef>
                <a:spcPct val="20000"/>
              </a:spcBef>
              <a:buClr>
                <a:srgbClr val="80057A"/>
              </a:buClr>
              <a:buSzPct val="100000"/>
              <a:buFont typeface="Wingdings" charset="2"/>
              <a:buChar char="§"/>
              <a:defRPr/>
            </a:pPr>
            <a:endParaRPr lang="en-US" sz="2600" dirty="0" smtClean="0">
              <a:solidFill>
                <a:schemeClr val="tx2"/>
              </a:solidFill>
              <a:latin typeface="Arial Narrow" pitchFamily="3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3" name="Picture 2" descr="4det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43000"/>
            <a:ext cx="7739871" cy="5077424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28600" y="6248400"/>
            <a:ext cx="8915400" cy="43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5" tIns="45718" rIns="91435" bIns="45718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rgbClr val="FF6600"/>
                </a:solidFill>
                <a:latin typeface="Avenir Next Demi Bold"/>
                <a:cs typeface="Avenir Next Demi Bold"/>
              </a:rPr>
              <a:t>-&gt; </a:t>
            </a:r>
            <a:r>
              <a:rPr lang="en-US" sz="2200" dirty="0" smtClean="0">
                <a:solidFill>
                  <a:srgbClr val="FF6600"/>
                </a:solidFill>
                <a:latin typeface="Avenir Next Demi Bold"/>
                <a:cs typeface="Avenir Next Demi Bold"/>
              </a:rPr>
              <a:t>software frameworks are strictly bound to the detector concepts</a:t>
            </a:r>
            <a:endParaRPr lang="en-US" sz="2200" dirty="0">
              <a:solidFill>
                <a:srgbClr val="FF6600"/>
              </a:solidFill>
              <a:latin typeface="Avenir Next Demi Bold"/>
              <a:cs typeface="Avenir Next Demi Bold"/>
            </a:endParaRPr>
          </a:p>
        </p:txBody>
      </p:sp>
    </p:spTree>
    <p:extLst>
      <p:ext uri="{BB962C8B-B14F-4D97-AF65-F5344CB8AC3E}">
        <p14:creationId xmlns:p14="http://schemas.microsoft.com/office/powerpoint/2010/main" val="7537967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ChangeArrowheads="1"/>
          </p:cNvSpPr>
          <p:nvPr/>
        </p:nvSpPr>
        <p:spPr bwMode="auto">
          <a:xfrm>
            <a:off x="0" y="205740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83" tIns="45642" rIns="91283" bIns="45642" anchor="b">
            <a:prstTxWarp prst="textNoShape">
              <a:avLst/>
            </a:prstTxWarp>
          </a:bodyPr>
          <a:lstStyle/>
          <a:p>
            <a:pPr algn="ctr" defTabSz="912853"/>
            <a:r>
              <a:rPr lang="en-US" sz="5400" b="1" i="1" u="sng" dirty="0" smtClean="0">
                <a:solidFill>
                  <a:srgbClr val="1F497D"/>
                </a:solidFill>
                <a:latin typeface="Arial" pitchFamily="-84" charset="0"/>
              </a:rPr>
              <a:t>Existing software</a:t>
            </a:r>
            <a:endParaRPr lang="en-US" sz="5400" b="1" i="1" u="sng" dirty="0" smtClean="0">
              <a:solidFill>
                <a:srgbClr val="1F497D"/>
              </a:solidFill>
              <a:latin typeface="Arial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0256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400" b="0" dirty="0" err="1" smtClean="0">
                <a:latin typeface="Arial Narrow"/>
                <a:ea typeface="ＭＳ Ｐゴシック" pitchFamily="-84" charset="-128"/>
                <a:cs typeface="Arial Narrow"/>
              </a:rPr>
              <a:t>EicRoot</a:t>
            </a:r>
            <a:r>
              <a:rPr lang="en-US" sz="4400" b="0" dirty="0" smtClean="0">
                <a:latin typeface="Arial Narrow"/>
                <a:ea typeface="ＭＳ Ｐゴシック" pitchFamily="-84" charset="-128"/>
                <a:cs typeface="Arial Narrow"/>
              </a:rPr>
              <a:t> example </a:t>
            </a:r>
            <a:r>
              <a:rPr lang="en-US" sz="4400" b="0" dirty="0" smtClean="0">
                <a:latin typeface="Arial Narrow"/>
                <a:ea typeface="ＭＳ Ｐゴシック" pitchFamily="-84" charset="-128"/>
                <a:cs typeface="Arial Narrow"/>
              </a:rPr>
              <a:t>#1: basic forward tracker</a:t>
            </a:r>
          </a:p>
        </p:txBody>
      </p:sp>
      <p:sp>
        <p:nvSpPr>
          <p:cNvPr id="60422" name="TextBox 7"/>
          <p:cNvSpPr txBox="1">
            <a:spLocks noChangeArrowheads="1"/>
          </p:cNvSpPr>
          <p:nvPr/>
        </p:nvSpPr>
        <p:spPr bwMode="auto">
          <a:xfrm>
            <a:off x="2362200" y="5791200"/>
            <a:ext cx="56438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u="sng" dirty="0">
                <a:solidFill>
                  <a:srgbClr val="008000"/>
                </a:solidFill>
              </a:rPr>
              <a:t>-&gt; see </a:t>
            </a:r>
            <a:r>
              <a:rPr lang="en-US" u="sng" dirty="0" smtClean="0">
                <a:solidFill>
                  <a:srgbClr val="008000"/>
                </a:solidFill>
              </a:rPr>
              <a:t>examples/tracking/config.1 </a:t>
            </a:r>
            <a:r>
              <a:rPr lang="en-US" u="sng" dirty="0">
                <a:solidFill>
                  <a:srgbClr val="008000"/>
                </a:solidFill>
              </a:rPr>
              <a:t>directory for details</a:t>
            </a:r>
          </a:p>
        </p:txBody>
      </p:sp>
      <p:pic>
        <p:nvPicPr>
          <p:cNvPr id="60423" name="Picture 8" descr="example-tracker.png"/>
          <p:cNvPicPr>
            <a:picLocks noChangeAspect="1"/>
          </p:cNvPicPr>
          <p:nvPr/>
        </p:nvPicPr>
        <p:blipFill>
          <a:blip r:embed="rId3"/>
          <a:srcRect l="1125" t="12666" r="9375" b="5333"/>
          <a:stretch>
            <a:fillRect/>
          </a:stretch>
        </p:blipFill>
        <p:spPr bwMode="auto">
          <a:xfrm>
            <a:off x="152400" y="2133600"/>
            <a:ext cx="4267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4" name="Picture 10" descr="example-dp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2133600"/>
            <a:ext cx="415131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5" name="TextBox 11"/>
          <p:cNvSpPr txBox="1">
            <a:spLocks noChangeArrowheads="1"/>
          </p:cNvSpPr>
          <p:nvPr/>
        </p:nvSpPr>
        <p:spPr bwMode="auto">
          <a:xfrm>
            <a:off x="533400" y="1066800"/>
            <a:ext cx="662786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u="sng" dirty="0">
                <a:solidFill>
                  <a:srgbClr val="B444BA"/>
                </a:solidFill>
              </a:rPr>
              <a:t>Which momentum resolution for 10 GeV/c </a:t>
            </a:r>
            <a:r>
              <a:rPr lang="en-US" sz="2000" u="sng" dirty="0" err="1">
                <a:solidFill>
                  <a:srgbClr val="B444BA"/>
                </a:solidFill>
              </a:rPr>
              <a:t>pions</a:t>
            </a:r>
            <a:r>
              <a:rPr lang="en-US" sz="2000" u="sng" dirty="0">
                <a:solidFill>
                  <a:srgbClr val="B444BA"/>
                </a:solidFill>
              </a:rPr>
              <a:t> will I get </a:t>
            </a:r>
            <a:endParaRPr lang="en-US" sz="2000" u="sng" dirty="0" smtClean="0">
              <a:solidFill>
                <a:srgbClr val="B444BA"/>
              </a:solidFill>
            </a:endParaRPr>
          </a:p>
          <a:p>
            <a:pPr algn="ctr"/>
            <a:r>
              <a:rPr lang="en-US" sz="2000" u="sng" dirty="0" smtClean="0">
                <a:solidFill>
                  <a:srgbClr val="B444BA"/>
                </a:solidFill>
              </a:rPr>
              <a:t>in ~3T field with 10 </a:t>
            </a:r>
            <a:r>
              <a:rPr lang="en-US" sz="2000" u="sng" dirty="0">
                <a:solidFill>
                  <a:srgbClr val="B444BA"/>
                </a:solidFill>
              </a:rPr>
              <a:t>MAPS layers at </a:t>
            </a:r>
            <a:r>
              <a:rPr lang="en-US" sz="2000" u="sng" dirty="0">
                <a:solidFill>
                  <a:srgbClr val="B444BA"/>
                </a:solidFill>
                <a:latin typeface="Symbol" pitchFamily="-84" charset="2"/>
                <a:ea typeface="ＭＳ Ｐゴシック" pitchFamily="-84" charset="-128"/>
                <a:cs typeface="ＭＳ Ｐゴシック" pitchFamily="-84" charset="-128"/>
              </a:rPr>
              <a:t>h=3?</a:t>
            </a:r>
            <a:r>
              <a:rPr lang="en-US" sz="2000" u="sng" dirty="0">
                <a:solidFill>
                  <a:srgbClr val="B444BA"/>
                </a:solidFill>
              </a:rPr>
              <a:t> 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52400" y="5029200"/>
            <a:ext cx="6324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r>
              <a:rPr lang="en-US" dirty="0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Configurable geometry, material budget &amp; resolutions</a:t>
            </a:r>
            <a:r>
              <a:rPr lang="ru-RU" dirty="0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 </a:t>
            </a:r>
            <a:endParaRPr lang="en-US" dirty="0">
              <a:solidFill>
                <a:schemeClr val="tx2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r>
              <a:rPr lang="en-US" dirty="0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Complete </a:t>
            </a:r>
            <a:r>
              <a:rPr lang="en-US" dirty="0" err="1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Kalman</a:t>
            </a:r>
            <a:r>
              <a:rPr lang="en-US" dirty="0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 filter track fit</a:t>
            </a:r>
            <a:endParaRPr lang="en-US" dirty="0">
              <a:solidFill>
                <a:schemeClr val="tx2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1937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0"/>
            <a:ext cx="94488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400" b="0" dirty="0" err="1" smtClean="0">
                <a:latin typeface="Arial Narrow"/>
                <a:ea typeface="ＭＳ Ｐゴシック" pitchFamily="-84" charset="-128"/>
                <a:cs typeface="Arial Narrow"/>
              </a:rPr>
              <a:t>EicRoot</a:t>
            </a:r>
            <a:r>
              <a:rPr lang="en-US" sz="4400" b="0" dirty="0" smtClean="0">
                <a:latin typeface="Arial Narrow"/>
                <a:ea typeface="ＭＳ Ｐゴシック" pitchFamily="-84" charset="-128"/>
                <a:cs typeface="Arial Narrow"/>
              </a:rPr>
              <a:t> example </a:t>
            </a:r>
            <a:r>
              <a:rPr lang="en-US" sz="4400" b="0" dirty="0" smtClean="0">
                <a:latin typeface="Arial Narrow"/>
                <a:ea typeface="ＭＳ Ｐゴシック" pitchFamily="-84" charset="-128"/>
                <a:cs typeface="Arial Narrow"/>
              </a:rPr>
              <a:t>#2: </a:t>
            </a:r>
            <a:r>
              <a:rPr lang="en-US" sz="4400" b="0" dirty="0" err="1" smtClean="0">
                <a:latin typeface="Arial Narrow"/>
                <a:ea typeface="ＭＳ Ｐゴシック" pitchFamily="-84" charset="-128"/>
                <a:cs typeface="Arial Narrow"/>
              </a:rPr>
              <a:t>vertex</a:t>
            </a:r>
            <a:r>
              <a:rPr lang="en-US" sz="4400" b="0" dirty="0" err="1" smtClean="0">
                <a:latin typeface="Arial Narrow"/>
                <a:ea typeface="ＭＳ Ｐゴシック" pitchFamily="-84" charset="-128"/>
                <a:cs typeface="Arial Narrow"/>
              </a:rPr>
              <a:t>+barrel</a:t>
            </a:r>
            <a:r>
              <a:rPr lang="en-US" sz="4400" b="0" dirty="0" smtClean="0">
                <a:latin typeface="Arial Narrow"/>
                <a:ea typeface="ＭＳ Ｐゴシック" pitchFamily="-84" charset="-128"/>
                <a:cs typeface="Arial Narrow"/>
              </a:rPr>
              <a:t> tracker</a:t>
            </a:r>
          </a:p>
        </p:txBody>
      </p:sp>
      <p:pic>
        <p:nvPicPr>
          <p:cNvPr id="4" name="Picture 3" descr="config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0200"/>
            <a:ext cx="5029200" cy="3908882"/>
          </a:xfrm>
          <a:prstGeom prst="rect">
            <a:avLst/>
          </a:prstGeom>
        </p:spPr>
      </p:pic>
      <p:pic>
        <p:nvPicPr>
          <p:cNvPr id="5" name="Picture 4" descr="dp.gi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" r="7467"/>
          <a:stretch/>
        </p:blipFill>
        <p:spPr>
          <a:xfrm>
            <a:off x="5471770" y="1295400"/>
            <a:ext cx="3571646" cy="2362200"/>
          </a:xfrm>
          <a:prstGeom prst="rect">
            <a:avLst/>
          </a:prstGeom>
        </p:spPr>
      </p:pic>
      <p:pic>
        <p:nvPicPr>
          <p:cNvPr id="6" name="Picture 5" descr="directory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810000"/>
            <a:ext cx="3520571" cy="2438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756" y="762000"/>
            <a:ext cx="8891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>
                <a:solidFill>
                  <a:srgbClr val="E006D5"/>
                </a:solidFill>
              </a:rPr>
              <a:t>C</a:t>
            </a:r>
            <a:r>
              <a:rPr lang="en-US" sz="2000" u="sng" dirty="0" smtClean="0">
                <a:solidFill>
                  <a:srgbClr val="E006D5"/>
                </a:solidFill>
              </a:rPr>
              <a:t>onsider now vertex tracker + TPC in 3T field; shoot 10 </a:t>
            </a:r>
            <a:r>
              <a:rPr lang="en-US" sz="2000" u="sng" dirty="0" err="1" smtClean="0">
                <a:solidFill>
                  <a:srgbClr val="E006D5"/>
                </a:solidFill>
              </a:rPr>
              <a:t>GeV</a:t>
            </a:r>
            <a:r>
              <a:rPr lang="en-US" sz="2000" u="sng" dirty="0" smtClean="0">
                <a:solidFill>
                  <a:srgbClr val="E006D5"/>
                </a:solidFill>
              </a:rPr>
              <a:t>/c </a:t>
            </a:r>
            <a:r>
              <a:rPr lang="en-US" sz="2000" u="sng" dirty="0" err="1" smtClean="0">
                <a:solidFill>
                  <a:srgbClr val="E006D5"/>
                </a:solidFill>
              </a:rPr>
              <a:t>pions</a:t>
            </a:r>
            <a:r>
              <a:rPr lang="en-US" sz="2000" u="sng" dirty="0" smtClean="0">
                <a:solidFill>
                  <a:srgbClr val="E006D5"/>
                </a:solidFill>
              </a:rPr>
              <a:t> at </a:t>
            </a:r>
            <a:r>
              <a:rPr lang="en-US" sz="2000" u="sng" dirty="0" smtClean="0">
                <a:solidFill>
                  <a:srgbClr val="E006D5"/>
                </a:solidFill>
                <a:latin typeface="Symbol" charset="2"/>
                <a:cs typeface="Symbol" charset="2"/>
              </a:rPr>
              <a:t>q=</a:t>
            </a:r>
            <a:r>
              <a:rPr lang="en-US" sz="2000" u="sng" dirty="0" smtClean="0">
                <a:solidFill>
                  <a:srgbClr val="E006D5"/>
                </a:solidFill>
              </a:rPr>
              <a:t>75</a:t>
            </a:r>
            <a:r>
              <a:rPr lang="en-US" sz="2000" u="sng" baseline="30000" dirty="0" smtClean="0">
                <a:solidFill>
                  <a:srgbClr val="E006D5"/>
                </a:solidFill>
              </a:rPr>
              <a:t>o</a:t>
            </a:r>
            <a:r>
              <a:rPr lang="en-US" sz="2000" u="sng" dirty="0" smtClean="0">
                <a:solidFill>
                  <a:srgbClr val="E006D5"/>
                </a:solidFill>
              </a:rPr>
              <a:t>  </a:t>
            </a:r>
            <a:endParaRPr lang="en-US" sz="2000" u="sng" dirty="0">
              <a:solidFill>
                <a:srgbClr val="E006D5"/>
              </a:solidFill>
            </a:endParaRPr>
          </a:p>
        </p:txBody>
      </p:sp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228600" y="5791200"/>
            <a:ext cx="51969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u="sng" dirty="0">
                <a:solidFill>
                  <a:srgbClr val="008000"/>
                </a:solidFill>
              </a:rPr>
              <a:t>-&gt; see </a:t>
            </a:r>
            <a:r>
              <a:rPr lang="en-US" sz="1600" u="sng" dirty="0" smtClean="0">
                <a:solidFill>
                  <a:srgbClr val="008000"/>
                </a:solidFill>
              </a:rPr>
              <a:t>examples/tracking/config.2 </a:t>
            </a:r>
            <a:r>
              <a:rPr lang="en-US" sz="1600" u="sng" dirty="0">
                <a:solidFill>
                  <a:srgbClr val="008000"/>
                </a:solidFill>
              </a:rPr>
              <a:t>directory </a:t>
            </a:r>
            <a:r>
              <a:rPr lang="en-US" sz="1600" u="sng" dirty="0" smtClean="0">
                <a:solidFill>
                  <a:srgbClr val="008000"/>
                </a:solidFill>
              </a:rPr>
              <a:t>for </a:t>
            </a:r>
            <a:r>
              <a:rPr lang="en-US" sz="1600" u="sng" dirty="0">
                <a:solidFill>
                  <a:srgbClr val="008000"/>
                </a:solidFill>
              </a:rPr>
              <a:t>details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5334000" y="5029200"/>
            <a:ext cx="1905000" cy="1295400"/>
          </a:xfrm>
          <a:prstGeom prst="roundRect">
            <a:avLst/>
          </a:prstGeom>
          <a:noFill/>
          <a:ln>
            <a:solidFill>
              <a:srgbClr val="00E1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5689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b="0" dirty="0" err="1" smtClean="0">
                <a:latin typeface="Arial Narrow"/>
                <a:ea typeface="ＭＳ Ｐゴシック" pitchFamily="-84" charset="-128"/>
                <a:cs typeface="Arial Narrow"/>
              </a:rPr>
              <a:t>EicRoot</a:t>
            </a:r>
            <a:r>
              <a:rPr lang="en-US" sz="4800" b="0" dirty="0" smtClean="0">
                <a:latin typeface="Arial Narrow"/>
                <a:ea typeface="ＭＳ Ｐゴシック" pitchFamily="-84" charset="-128"/>
                <a:cs typeface="Arial Narrow"/>
              </a:rPr>
              <a:t>: modular geometry </a:t>
            </a:r>
            <a:endParaRPr lang="en-US" sz="4800" b="0" dirty="0" smtClean="0">
              <a:latin typeface="Arial Narrow"/>
              <a:ea typeface="ＭＳ Ｐゴシック" pitchFamily="-84" charset="-128"/>
              <a:cs typeface="Arial Narrow"/>
            </a:endParaRPr>
          </a:p>
        </p:txBody>
      </p:sp>
      <p:pic>
        <p:nvPicPr>
          <p:cNvPr id="7" name="Picture 6" descr="mmg-barrel.png"/>
          <p:cNvPicPr>
            <a:picLocks noChangeAspect="1"/>
          </p:cNvPicPr>
          <p:nvPr/>
        </p:nvPicPr>
        <p:blipFill>
          <a:blip r:embed="rId2"/>
          <a:srcRect l="21000" t="14000" r="18750" b="6667"/>
          <a:stretch>
            <a:fillRect/>
          </a:stretch>
        </p:blipFill>
        <p:spPr>
          <a:xfrm>
            <a:off x="304800" y="1219200"/>
            <a:ext cx="3886200" cy="2667000"/>
          </a:xfrm>
          <a:prstGeom prst="rect">
            <a:avLst/>
          </a:prstGeom>
        </p:spPr>
      </p:pic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838200" y="5181600"/>
            <a:ext cx="73195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</a:rPr>
              <a:t>-&gt;</a:t>
            </a:r>
            <a:r>
              <a:rPr lang="en-US" sz="2000" dirty="0" smtClean="0">
                <a:solidFill>
                  <a:srgbClr val="008000"/>
                </a:solidFill>
              </a:rPr>
              <a:t> reconstruction codes will work the same way as before once </a:t>
            </a:r>
          </a:p>
          <a:p>
            <a:r>
              <a:rPr lang="en-US" sz="2000" dirty="0">
                <a:solidFill>
                  <a:srgbClr val="008000"/>
                </a:solidFill>
              </a:rPr>
              <a:t>r</a:t>
            </a:r>
            <a:r>
              <a:rPr lang="en-US" sz="2000" dirty="0" smtClean="0">
                <a:solidFill>
                  <a:srgbClr val="008000"/>
                </a:solidFill>
              </a:rPr>
              <a:t>espective ROOT steering scripts modified accordingly </a:t>
            </a:r>
          </a:p>
        </p:txBody>
      </p:sp>
      <p:pic>
        <p:nvPicPr>
          <p:cNvPr id="8" name="Picture 7" descr="mumega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9" t="20586" r="23001" b="5594"/>
          <a:stretch/>
        </p:blipFill>
        <p:spPr>
          <a:xfrm>
            <a:off x="5257800" y="1219200"/>
            <a:ext cx="3489350" cy="2607226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28600" y="3962400"/>
            <a:ext cx="434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r>
              <a:rPr lang="en-US" sz="1600" dirty="0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TPC completely replaced by 6 layers of cylindrical </a:t>
            </a:r>
            <a:r>
              <a:rPr lang="en-US" sz="1600" dirty="0" err="1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micromegas</a:t>
            </a:r>
            <a:endParaRPr lang="en-US" sz="1600" dirty="0" smtClean="0">
              <a:solidFill>
                <a:schemeClr val="tx2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r>
              <a:rPr lang="en-US" sz="1600" dirty="0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No-structure GEM disks in the </a:t>
            </a:r>
            <a:r>
              <a:rPr lang="en-US" sz="1600" dirty="0" err="1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endcap</a:t>
            </a:r>
            <a:r>
              <a:rPr lang="en-US" sz="1600" dirty="0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 </a:t>
            </a:r>
            <a:endParaRPr lang="en-US" sz="1600" dirty="0">
              <a:solidFill>
                <a:schemeClr val="tx2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800600" y="4038600"/>
            <a:ext cx="434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r>
              <a:rPr lang="en-US" sz="1600" dirty="0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TPC with reduced outer radius is just appended by few </a:t>
            </a:r>
            <a:r>
              <a:rPr lang="en-US" sz="1600" dirty="0" err="1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micromegas</a:t>
            </a:r>
            <a:r>
              <a:rPr lang="en-US" sz="1600" dirty="0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 layers </a:t>
            </a:r>
          </a:p>
        </p:txBody>
      </p:sp>
    </p:spTree>
    <p:extLst>
      <p:ext uri="{BB962C8B-B14F-4D97-AF65-F5344CB8AC3E}">
        <p14:creationId xmlns:p14="http://schemas.microsoft.com/office/powerpoint/2010/main" val="24512984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1371600" y="1676400"/>
            <a:ext cx="7315200" cy="4917405"/>
            <a:chOff x="1066800" y="2057400"/>
            <a:chExt cx="6781800" cy="4558844"/>
          </a:xfrm>
        </p:grpSpPr>
        <p:sp>
          <p:nvSpPr>
            <p:cNvPr id="3" name="TextBox 2"/>
            <p:cNvSpPr txBox="1"/>
            <p:nvPr/>
          </p:nvSpPr>
          <p:spPr>
            <a:xfrm>
              <a:off x="1219200" y="6400800"/>
              <a:ext cx="1165403" cy="215444"/>
            </a:xfrm>
            <a:prstGeom prst="rect">
              <a:avLst/>
            </a:prstGeom>
            <a:solidFill>
              <a:srgbClr val="00E100"/>
            </a:solidFill>
            <a:ln w="9525">
              <a:solidFill>
                <a:schemeClr val="bg2">
                  <a:lumMod val="10000"/>
                  <a:alpha val="63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800" dirty="0" err="1">
                  <a:solidFill>
                    <a:schemeClr val="accent2">
                      <a:lumMod val="75000"/>
                    </a:schemeClr>
                  </a:solidFill>
                </a:rPr>
                <a:t>h</a:t>
              </a:r>
              <a:r>
                <a:rPr lang="en-US" sz="800" dirty="0" err="1" smtClean="0">
                  <a:solidFill>
                    <a:schemeClr val="accent2">
                      <a:lumMod val="75000"/>
                    </a:schemeClr>
                  </a:solidFill>
                </a:rPr>
                <a:t>adronic</a:t>
              </a:r>
              <a:r>
                <a:rPr lang="en-US" sz="800" dirty="0" smtClean="0">
                  <a:solidFill>
                    <a:schemeClr val="accent2">
                      <a:lumMod val="75000"/>
                    </a:schemeClr>
                  </a:solidFill>
                </a:rPr>
                <a:t> calorimeters</a:t>
              </a:r>
              <a:endParaRPr lang="en-US" sz="8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941064" y="6400800"/>
              <a:ext cx="1295400" cy="215444"/>
            </a:xfrm>
            <a:prstGeom prst="rect">
              <a:avLst/>
            </a:prstGeom>
            <a:solidFill>
              <a:srgbClr val="E006D5">
                <a:alpha val="64000"/>
              </a:srgbClr>
            </a:solidFill>
            <a:ln w="9525">
              <a:solidFill>
                <a:schemeClr val="bg2">
                  <a:lumMod val="10000"/>
                  <a:alpha val="63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>
                  <a:solidFill>
                    <a:srgbClr val="FFFFFF"/>
                  </a:solidFill>
                </a:rPr>
                <a:t>RICH detectors</a:t>
              </a:r>
              <a:endParaRPr lang="en-US" sz="800" dirty="0">
                <a:solidFill>
                  <a:srgbClr val="FFFFFF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285232" y="6400800"/>
              <a:ext cx="920094" cy="215444"/>
            </a:xfrm>
            <a:prstGeom prst="rect">
              <a:avLst/>
            </a:prstGeom>
            <a:solidFill>
              <a:srgbClr val="F2FF5F"/>
            </a:solidFill>
            <a:ln w="9525">
              <a:solidFill>
                <a:schemeClr val="bg2">
                  <a:lumMod val="10000"/>
                  <a:alpha val="63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0C5209"/>
                  </a:solidFill>
                </a:rPr>
                <a:t>s</a:t>
              </a:r>
              <a:r>
                <a:rPr lang="en-US" sz="800" dirty="0" smtClean="0">
                  <a:solidFill>
                    <a:srgbClr val="0C5209"/>
                  </a:solidFill>
                </a:rPr>
                <a:t>ilicon   trackers</a:t>
              </a:r>
              <a:endParaRPr lang="en-US" sz="800" dirty="0">
                <a:solidFill>
                  <a:srgbClr val="0C5209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345936" y="6400800"/>
              <a:ext cx="813043" cy="215444"/>
            </a:xfrm>
            <a:prstGeom prst="rect">
              <a:avLst/>
            </a:prstGeom>
            <a:solidFill>
              <a:srgbClr val="FFD63F"/>
            </a:solidFill>
            <a:ln w="9525">
              <a:solidFill>
                <a:schemeClr val="bg2">
                  <a:lumMod val="10000"/>
                  <a:alpha val="63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1E1C11"/>
                  </a:solidFill>
                </a:rPr>
                <a:t>GEM trackers</a:t>
              </a:r>
              <a:endParaRPr lang="en-US" sz="800" dirty="0">
                <a:solidFill>
                  <a:srgbClr val="1E1C11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205472" y="6400800"/>
              <a:ext cx="389850" cy="215444"/>
            </a:xfrm>
            <a:prstGeom prst="rect">
              <a:avLst/>
            </a:prstGeom>
            <a:solidFill>
              <a:srgbClr val="4BD7E1"/>
            </a:solidFill>
            <a:ln w="9525">
              <a:solidFill>
                <a:schemeClr val="bg2">
                  <a:lumMod val="10000"/>
                  <a:alpha val="63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chemeClr val="bg2">
                      <a:lumMod val="10000"/>
                    </a:schemeClr>
                  </a:solidFill>
                </a:rPr>
                <a:t>TPC</a:t>
              </a:r>
              <a:endParaRPr lang="en-US" sz="8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438400" y="6400800"/>
              <a:ext cx="1447800" cy="21544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bg2">
                  <a:lumMod val="10000"/>
                  <a:alpha val="63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>
                  <a:solidFill>
                    <a:srgbClr val="FFFFFF"/>
                  </a:solidFill>
                </a:rPr>
                <a:t>e/m calorimeters          </a:t>
              </a:r>
              <a:endParaRPr lang="en-US" sz="800" dirty="0">
                <a:solidFill>
                  <a:srgbClr val="FFFFFF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715000" y="6400800"/>
              <a:ext cx="582211" cy="215444"/>
            </a:xfrm>
            <a:prstGeom prst="rect">
              <a:avLst/>
            </a:prstGeom>
            <a:solidFill>
              <a:srgbClr val="0C5209"/>
            </a:solidFill>
            <a:ln w="9525">
              <a:solidFill>
                <a:schemeClr val="bg2">
                  <a:lumMod val="10000"/>
                  <a:alpha val="63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1E1C11"/>
                  </a:solidFill>
                </a:rPr>
                <a:t> </a:t>
              </a:r>
              <a:r>
                <a:rPr lang="en-US" sz="800" dirty="0" smtClean="0">
                  <a:solidFill>
                    <a:srgbClr val="FFFF00"/>
                  </a:solidFill>
                </a:rPr>
                <a:t>trackers</a:t>
              </a:r>
              <a:endParaRPr lang="en-US" sz="800" dirty="0">
                <a:solidFill>
                  <a:srgbClr val="FFFF00"/>
                </a:solidFill>
              </a:endParaRPr>
            </a:p>
          </p:txBody>
        </p:sp>
        <p:pic>
          <p:nvPicPr>
            <p:cNvPr id="2" name="Picture 1" descr="beast-2018-06-28-fwd-1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3" t="21749" r="29001" b="6756"/>
            <a:stretch/>
          </p:blipFill>
          <p:spPr>
            <a:xfrm>
              <a:off x="1066800" y="2057400"/>
              <a:ext cx="6781800" cy="4127210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</p:pic>
      </p:grp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b="0" dirty="0" err="1" smtClean="0">
                <a:latin typeface="Arial Narrow"/>
                <a:ea typeface="ＭＳ Ｐゴシック" pitchFamily="-84" charset="-128"/>
                <a:cs typeface="Arial Narrow"/>
              </a:rPr>
              <a:t>EicRoot</a:t>
            </a:r>
            <a:r>
              <a:rPr lang="en-US" sz="4800" b="0" dirty="0" smtClean="0">
                <a:latin typeface="Arial Narrow"/>
                <a:ea typeface="ＭＳ Ｐゴシック" pitchFamily="-84" charset="-128"/>
                <a:cs typeface="Arial Narrow"/>
              </a:rPr>
              <a:t>: </a:t>
            </a:r>
            <a:r>
              <a:rPr lang="en-US" sz="4800" b="0" dirty="0" err="1" smtClean="0">
                <a:latin typeface="Arial Narrow"/>
                <a:ea typeface="ＭＳ Ｐゴシック" pitchFamily="-84" charset="-128"/>
                <a:cs typeface="Arial Narrow"/>
              </a:rPr>
              <a:t>BeAST</a:t>
            </a:r>
            <a:r>
              <a:rPr lang="en-US" sz="4800" b="0" dirty="0" smtClean="0">
                <a:latin typeface="Arial Narrow"/>
                <a:ea typeface="ＭＳ Ｐゴシック" pitchFamily="-84" charset="-128"/>
                <a:cs typeface="Arial Narrow"/>
              </a:rPr>
              <a:t> momentum resolution</a:t>
            </a:r>
            <a:endParaRPr lang="en-US" sz="4800" b="0" dirty="0" smtClean="0">
              <a:latin typeface="Arial Narrow"/>
              <a:ea typeface="ＭＳ Ｐゴシック" pitchFamily="-84" charset="-128"/>
              <a:cs typeface="Arial Narrow"/>
            </a:endParaRPr>
          </a:p>
        </p:txBody>
      </p:sp>
      <p:pic>
        <p:nvPicPr>
          <p:cNvPr id="12" name="Picture 11" descr="dp-vs-eta-7pt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90600"/>
            <a:ext cx="3810000" cy="2257778"/>
          </a:xfrm>
          <a:prstGeom prst="rect">
            <a:avLst/>
          </a:prstGeom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572000" y="762000"/>
            <a:ext cx="4419600" cy="76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5" tIns="45718" rIns="91435" bIns="45718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rgbClr val="FF6600"/>
                </a:solidFill>
                <a:latin typeface="Avenir Next Demi Bold"/>
                <a:cs typeface="Avenir Next Demi Bold"/>
              </a:rPr>
              <a:t>-&gt; </a:t>
            </a:r>
            <a:r>
              <a:rPr lang="en-US" sz="2200" dirty="0" smtClean="0">
                <a:solidFill>
                  <a:srgbClr val="FF6600"/>
                </a:solidFill>
                <a:latin typeface="Avenir Next Demi Bold"/>
                <a:cs typeface="Avenir Next Demi Bold"/>
              </a:rPr>
              <a:t>be aware: IR geometry is </a:t>
            </a:r>
          </a:p>
          <a:p>
            <a:r>
              <a:rPr lang="en-US" sz="2200" dirty="0" smtClean="0">
                <a:solidFill>
                  <a:srgbClr val="FF6600"/>
                </a:solidFill>
                <a:latin typeface="Avenir Next Demi Bold"/>
                <a:cs typeface="Avenir Next Demi Bold"/>
              </a:rPr>
              <a:t>a fast moving target!</a:t>
            </a:r>
            <a:endParaRPr lang="en-US" sz="2200" dirty="0">
              <a:solidFill>
                <a:srgbClr val="FF6600"/>
              </a:solidFill>
              <a:latin typeface="Avenir Next Demi Bold"/>
              <a:cs typeface="Avenir Next Demi Bold"/>
            </a:endParaRPr>
          </a:p>
        </p:txBody>
      </p:sp>
    </p:spTree>
    <p:extLst>
      <p:ext uri="{BB962C8B-B14F-4D97-AF65-F5344CB8AC3E}">
        <p14:creationId xmlns:p14="http://schemas.microsoft.com/office/powerpoint/2010/main" val="29948539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CC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000099"/>
      </a:accent2>
      <a:accent3>
        <a:srgbClr val="000099"/>
      </a:accent3>
      <a:accent4>
        <a:srgbClr val="8064A2"/>
      </a:accent4>
      <a:accent5>
        <a:srgbClr val="4BACC6"/>
      </a:accent5>
      <a:accent6>
        <a:srgbClr val="00009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62662</TotalTime>
  <Words>2068</Words>
  <Application>Microsoft Macintosh PowerPoint</Application>
  <PresentationFormat>On-screen Show (4:3)</PresentationFormat>
  <Paragraphs>401</Paragraphs>
  <Slides>33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Office Theme</vt:lpstr>
      <vt:lpstr>Office Theme</vt:lpstr>
      <vt:lpstr>1_Office Theme</vt:lpstr>
      <vt:lpstr>PowerPoint Presentation</vt:lpstr>
      <vt:lpstr>Contents </vt:lpstr>
      <vt:lpstr>What does PID need from tracking? </vt:lpstr>
      <vt:lpstr>General purpose detector concepts</vt:lpstr>
      <vt:lpstr>PowerPoint Presentation</vt:lpstr>
      <vt:lpstr>EicRoot example #1: basic forward tracker</vt:lpstr>
      <vt:lpstr>EicRoot example #2: vertex+barrel tracker</vt:lpstr>
      <vt:lpstr>EicRoot: modular geometry </vt:lpstr>
      <vt:lpstr>EicRoot: BeAST momentum resolution</vt:lpstr>
      <vt:lpstr>fun4all: a complete software suite</vt:lpstr>
      <vt:lpstr>PowerPoint Presentation</vt:lpstr>
      <vt:lpstr>Reconstruction Chain (for LDRD)</vt:lpstr>
      <vt:lpstr>PowerPoint Presentation</vt:lpstr>
      <vt:lpstr>PowerPoint Presentation</vt:lpstr>
      <vt:lpstr>eRD20 container project</vt:lpstr>
      <vt:lpstr>eRD20 container repository on GitLab</vt:lpstr>
      <vt:lpstr>eRD20 container images on Docker cloud</vt:lpstr>
      <vt:lpstr>Does it work in general? YES!</vt:lpstr>
      <vt:lpstr>Does it work in general? YES!</vt:lpstr>
      <vt:lpstr>PowerPoint Presentation</vt:lpstr>
      <vt:lpstr>Overview</vt:lpstr>
      <vt:lpstr>Software distribution</vt:lpstr>
      <vt:lpstr>User interface</vt:lpstr>
      <vt:lpstr>Community reference reconstruction</vt:lpstr>
      <vt:lpstr>Geant 4 EIC</vt:lpstr>
      <vt:lpstr>JANA(2)</vt:lpstr>
      <vt:lpstr>JANA(2)</vt:lpstr>
      <vt:lpstr>PowerPoint Presentation</vt:lpstr>
      <vt:lpstr>PowerPoint Presentation</vt:lpstr>
      <vt:lpstr>Conclusions</vt:lpstr>
      <vt:lpstr>PowerPoint Presentation</vt:lpstr>
      <vt:lpstr>EIC timelines</vt:lpstr>
      <vt:lpstr>Main detector magnet </vt:lpstr>
    </vt:vector>
  </TitlesOfParts>
  <Manager/>
  <Company>BNL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Alexander Kiselev</dc:creator>
  <cp:keywords/>
  <dc:description/>
  <cp:lastModifiedBy>Alexander Kiselev</cp:lastModifiedBy>
  <cp:revision>1065</cp:revision>
  <dcterms:created xsi:type="dcterms:W3CDTF">2014-09-08T12:49:29Z</dcterms:created>
  <dcterms:modified xsi:type="dcterms:W3CDTF">2019-07-09T13:42:29Z</dcterms:modified>
  <cp:category/>
</cp:coreProperties>
</file>