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sldIdLst>
    <p:sldId id="386" r:id="rId2"/>
    <p:sldId id="1113" r:id="rId3"/>
    <p:sldId id="1083" r:id="rId4"/>
    <p:sldId id="1125" r:id="rId5"/>
    <p:sldId id="313" r:id="rId6"/>
    <p:sldId id="715" r:id="rId7"/>
    <p:sldId id="1141" r:id="rId8"/>
    <p:sldId id="701" r:id="rId9"/>
    <p:sldId id="370" r:id="rId10"/>
    <p:sldId id="699" r:id="rId11"/>
    <p:sldId id="1126" r:id="rId12"/>
    <p:sldId id="1123" r:id="rId13"/>
    <p:sldId id="1116" r:id="rId14"/>
    <p:sldId id="1094" r:id="rId15"/>
    <p:sldId id="1138" r:id="rId16"/>
    <p:sldId id="1098" r:id="rId17"/>
    <p:sldId id="814" r:id="rId18"/>
    <p:sldId id="1129" r:id="rId19"/>
    <p:sldId id="279" r:id="rId20"/>
    <p:sldId id="285" r:id="rId21"/>
    <p:sldId id="288" r:id="rId22"/>
    <p:sldId id="291" r:id="rId23"/>
    <p:sldId id="1085" r:id="rId24"/>
    <p:sldId id="300" r:id="rId25"/>
    <p:sldId id="1084" r:id="rId26"/>
    <p:sldId id="1095" r:id="rId27"/>
    <p:sldId id="31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643"/>
  </p:normalViewPr>
  <p:slideViewPr>
    <p:cSldViewPr snapToGrid="0" snapToObjects="1">
      <p:cViewPr varScale="1">
        <p:scale>
          <a:sx n="90" d="100"/>
          <a:sy n="90" d="100"/>
        </p:scale>
        <p:origin x="5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8C6E6-708F-4C43-9240-E29B5BF3252E}" type="datetimeFigureOut">
              <a:rPr lang="en-US" smtClean="0"/>
              <a:t>7/9/19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9A83B-94F2-E044-A11C-DD40E4DA8300}" type="slidenum">
              <a:rPr lang="en-US" smtClean="0"/>
              <a:t>‹#›</a:t>
            </a:fld>
            <a:endParaRPr lang="en-US"/>
          </a:p>
        </p:txBody>
      </p:sp>
    </p:spTree>
    <p:extLst>
      <p:ext uri="{BB962C8B-B14F-4D97-AF65-F5344CB8AC3E}">
        <p14:creationId xmlns:p14="http://schemas.microsoft.com/office/powerpoint/2010/main" val="206215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95523D-7ED3-4A0F-8F4F-954297170FDB}" type="slidenum">
              <a:rPr lang="de-DE" smtClean="0"/>
              <a:pPr>
                <a:defRPr/>
              </a:pPr>
              <a:t>2</a:t>
            </a:fld>
            <a:endParaRPr lang="de-DE"/>
          </a:p>
        </p:txBody>
      </p:sp>
    </p:spTree>
    <p:extLst>
      <p:ext uri="{BB962C8B-B14F-4D97-AF65-F5344CB8AC3E}">
        <p14:creationId xmlns:p14="http://schemas.microsoft.com/office/powerpoint/2010/main" val="65913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FCECB2-3F8A-574B-B06E-FB9B808E109F}" type="slidenum">
              <a:rPr lang="en-US"/>
              <a:pPr/>
              <a:t>3</a:t>
            </a:fld>
            <a:endParaRPr lang="en-US"/>
          </a:p>
        </p:txBody>
      </p:sp>
      <p:sp>
        <p:nvSpPr>
          <p:cNvPr id="39937" name="Text Box 1"/>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497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FCECB2-3F8A-574B-B06E-FB9B808E109F}" type="slidenum">
              <a:rPr lang="en-US"/>
              <a:pPr/>
              <a:t>4</a:t>
            </a:fld>
            <a:endParaRPr lang="en-US"/>
          </a:p>
        </p:txBody>
      </p:sp>
      <p:sp>
        <p:nvSpPr>
          <p:cNvPr id="39937" name="Text Box 1"/>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2498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FCECB2-3F8A-574B-B06E-FB9B808E109F}" type="slidenum">
              <a:rPr lang="en-US"/>
              <a:pPr/>
              <a:t>6</a:t>
            </a:fld>
            <a:endParaRPr lang="en-US"/>
          </a:p>
        </p:txBody>
      </p:sp>
      <p:sp>
        <p:nvSpPr>
          <p:cNvPr id="39937" name="Text Box 1"/>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70853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FCECB2-3F8A-574B-B06E-FB9B808E109F}" type="slidenum">
              <a:rPr lang="en-US"/>
              <a:pPr/>
              <a:t>8</a:t>
            </a:fld>
            <a:endParaRPr lang="en-US"/>
          </a:p>
        </p:txBody>
      </p:sp>
      <p:sp>
        <p:nvSpPr>
          <p:cNvPr id="39937" name="Text Box 1"/>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999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FCECB2-3F8A-574B-B06E-FB9B808E109F}" type="slidenum">
              <a:rPr lang="en-US"/>
              <a:pPr/>
              <a:t>10</a:t>
            </a:fld>
            <a:endParaRPr lang="en-US"/>
          </a:p>
        </p:txBody>
      </p:sp>
      <p:sp>
        <p:nvSpPr>
          <p:cNvPr id="39937" name="Text Box 1"/>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306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FCECB2-3F8A-574B-B06E-FB9B808E109F}" type="slidenum">
              <a:rPr lang="en-US"/>
              <a:pPr/>
              <a:t>11</a:t>
            </a:fld>
            <a:endParaRPr lang="en-US"/>
          </a:p>
        </p:txBody>
      </p:sp>
      <p:sp>
        <p:nvSpPr>
          <p:cNvPr id="39937" name="Text Box 1"/>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7659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2299156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88EA-EC2F-5D42-B802-DC02B36CFC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5ABFA1-FCAD-8141-A9E3-AE908C762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CB349D-1258-064A-B4EA-14DEEA9C85D6}"/>
              </a:ext>
            </a:extLst>
          </p:cNvPr>
          <p:cNvSpPr>
            <a:spLocks noGrp="1"/>
          </p:cNvSpPr>
          <p:nvPr>
            <p:ph type="dt" sz="half" idx="10"/>
          </p:nvPr>
        </p:nvSpPr>
        <p:spPr/>
        <p:txBody>
          <a:bodyPr/>
          <a:lstStyle/>
          <a:p>
            <a:fld id="{63469A36-A052-424D-AAD8-FF44C3893A4F}" type="datetime1">
              <a:rPr lang="en-US" smtClean="0"/>
              <a:t>7/9/19</a:t>
            </a:fld>
            <a:endParaRPr lang="en-US"/>
          </a:p>
        </p:txBody>
      </p:sp>
      <p:sp>
        <p:nvSpPr>
          <p:cNvPr id="5" name="Footer Placeholder 4">
            <a:extLst>
              <a:ext uri="{FF2B5EF4-FFF2-40B4-BE49-F238E27FC236}">
                <a16:creationId xmlns:a16="http://schemas.microsoft.com/office/drawing/2014/main" id="{D5E2C0DE-E83A-C942-9915-C8D6776C3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4DAF0-5401-8E45-9931-D84E5C6EA467}"/>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01563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5EA0-FBA2-B048-B7CE-502EF9AF76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25EF6-76A8-5147-BC31-EEC3AF5540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D5DB2-C5E0-B040-B0EC-924E1C5DE2AF}"/>
              </a:ext>
            </a:extLst>
          </p:cNvPr>
          <p:cNvSpPr>
            <a:spLocks noGrp="1"/>
          </p:cNvSpPr>
          <p:nvPr>
            <p:ph type="dt" sz="half" idx="10"/>
          </p:nvPr>
        </p:nvSpPr>
        <p:spPr/>
        <p:txBody>
          <a:bodyPr/>
          <a:lstStyle/>
          <a:p>
            <a:fld id="{7EFCC79D-2D70-E54B-BC57-75D3C426AE9F}" type="datetime1">
              <a:rPr lang="en-US" smtClean="0"/>
              <a:t>7/9/19</a:t>
            </a:fld>
            <a:endParaRPr lang="en-US"/>
          </a:p>
        </p:txBody>
      </p:sp>
      <p:sp>
        <p:nvSpPr>
          <p:cNvPr id="5" name="Footer Placeholder 4">
            <a:extLst>
              <a:ext uri="{FF2B5EF4-FFF2-40B4-BE49-F238E27FC236}">
                <a16:creationId xmlns:a16="http://schemas.microsoft.com/office/drawing/2014/main" id="{384B389D-B179-554E-A8AD-409E9583D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635B1-5548-564A-A6C1-DEB57D1B2B9C}"/>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9056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A0E4A-C1FE-214E-AA11-35AC8A131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867CC-50E0-A54B-B63D-030EC09FAA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CB9BE-797D-0147-B9F1-0FC83D3A9DC8}"/>
              </a:ext>
            </a:extLst>
          </p:cNvPr>
          <p:cNvSpPr>
            <a:spLocks noGrp="1"/>
          </p:cNvSpPr>
          <p:nvPr>
            <p:ph type="dt" sz="half" idx="10"/>
          </p:nvPr>
        </p:nvSpPr>
        <p:spPr/>
        <p:txBody>
          <a:bodyPr/>
          <a:lstStyle/>
          <a:p>
            <a:fld id="{ABB1A186-0D0E-2B40-BDA5-5C5D7847191A}" type="datetime1">
              <a:rPr lang="en-US" smtClean="0"/>
              <a:t>7/9/19</a:t>
            </a:fld>
            <a:endParaRPr lang="en-US"/>
          </a:p>
        </p:txBody>
      </p:sp>
      <p:sp>
        <p:nvSpPr>
          <p:cNvPr id="5" name="Footer Placeholder 4">
            <a:extLst>
              <a:ext uri="{FF2B5EF4-FFF2-40B4-BE49-F238E27FC236}">
                <a16:creationId xmlns:a16="http://schemas.microsoft.com/office/drawing/2014/main" id="{74168251-30D2-224F-95A5-B0B8A7822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28915-529E-EA41-98D3-3DC7D0883758}"/>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257405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A0EF-4740-8D48-9781-54A18D097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35F7-5C3F-8A41-A97F-F199C5CE20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1D278-691C-8549-BEAB-E3926870DD43}"/>
              </a:ext>
            </a:extLst>
          </p:cNvPr>
          <p:cNvSpPr>
            <a:spLocks noGrp="1"/>
          </p:cNvSpPr>
          <p:nvPr>
            <p:ph type="dt" sz="half" idx="10"/>
          </p:nvPr>
        </p:nvSpPr>
        <p:spPr/>
        <p:txBody>
          <a:bodyPr/>
          <a:lstStyle/>
          <a:p>
            <a:fld id="{9A5AA3B7-1273-0F49-9723-155DA4CA37E9}" type="datetime1">
              <a:rPr lang="en-US" smtClean="0"/>
              <a:t>7/9/19</a:t>
            </a:fld>
            <a:endParaRPr lang="en-US"/>
          </a:p>
        </p:txBody>
      </p:sp>
      <p:sp>
        <p:nvSpPr>
          <p:cNvPr id="5" name="Footer Placeholder 4">
            <a:extLst>
              <a:ext uri="{FF2B5EF4-FFF2-40B4-BE49-F238E27FC236}">
                <a16:creationId xmlns:a16="http://schemas.microsoft.com/office/drawing/2014/main" id="{B194C867-5B56-F040-ADAB-8A0A24610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62247-F79F-4444-B6B9-0BDA604AB183}"/>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80918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FD4F-1E70-7147-8166-E702805A4D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D007DC-8D3A-4541-A6C0-CACA07F3E4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F1FAE-C710-7148-800F-0DCCC17A5B55}"/>
              </a:ext>
            </a:extLst>
          </p:cNvPr>
          <p:cNvSpPr>
            <a:spLocks noGrp="1"/>
          </p:cNvSpPr>
          <p:nvPr>
            <p:ph type="dt" sz="half" idx="10"/>
          </p:nvPr>
        </p:nvSpPr>
        <p:spPr/>
        <p:txBody>
          <a:bodyPr/>
          <a:lstStyle/>
          <a:p>
            <a:fld id="{D1C26951-8F18-1242-B601-90F1F4F2D71B}" type="datetime1">
              <a:rPr lang="en-US" smtClean="0"/>
              <a:t>7/9/19</a:t>
            </a:fld>
            <a:endParaRPr lang="en-US"/>
          </a:p>
        </p:txBody>
      </p:sp>
      <p:sp>
        <p:nvSpPr>
          <p:cNvPr id="5" name="Footer Placeholder 4">
            <a:extLst>
              <a:ext uri="{FF2B5EF4-FFF2-40B4-BE49-F238E27FC236}">
                <a16:creationId xmlns:a16="http://schemas.microsoft.com/office/drawing/2014/main" id="{0412D7AE-E096-2242-A081-53BAA8AF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96711-CF83-E04B-889C-9C8CDAAD7A12}"/>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66942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9C80-1ECE-B34F-8543-28A14E232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046FD-19FF-D74B-9B2D-9B14290382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0E7B70-9F1B-AC45-BC46-C5E1B6A502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66EB6-7B30-F64D-A11D-7DE61C47CFC0}"/>
              </a:ext>
            </a:extLst>
          </p:cNvPr>
          <p:cNvSpPr>
            <a:spLocks noGrp="1"/>
          </p:cNvSpPr>
          <p:nvPr>
            <p:ph type="dt" sz="half" idx="10"/>
          </p:nvPr>
        </p:nvSpPr>
        <p:spPr/>
        <p:txBody>
          <a:bodyPr/>
          <a:lstStyle/>
          <a:p>
            <a:fld id="{D63B9341-5EB2-4848-9F07-67E452C89DC4}" type="datetime1">
              <a:rPr lang="en-US" smtClean="0"/>
              <a:t>7/9/19</a:t>
            </a:fld>
            <a:endParaRPr lang="en-US"/>
          </a:p>
        </p:txBody>
      </p:sp>
      <p:sp>
        <p:nvSpPr>
          <p:cNvPr id="6" name="Footer Placeholder 5">
            <a:extLst>
              <a:ext uri="{FF2B5EF4-FFF2-40B4-BE49-F238E27FC236}">
                <a16:creationId xmlns:a16="http://schemas.microsoft.com/office/drawing/2014/main" id="{73D74433-1360-E243-8BFD-A9FCC6D49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30C2C-FC8F-3E43-A540-E4C208231856}"/>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39081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4A9B-9B88-CF45-B06A-9F6ECEFAA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79A67A-2571-0C4C-83CF-9A88CB295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20D2E8-3AE8-8948-A540-421FDC22AF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DA79A-61CE-C94F-9201-E26D9816A7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F139CD-1478-9947-B0DA-097EB4F832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D2D6B6-0C32-CB41-98F0-156804DDEF11}"/>
              </a:ext>
            </a:extLst>
          </p:cNvPr>
          <p:cNvSpPr>
            <a:spLocks noGrp="1"/>
          </p:cNvSpPr>
          <p:nvPr>
            <p:ph type="dt" sz="half" idx="10"/>
          </p:nvPr>
        </p:nvSpPr>
        <p:spPr/>
        <p:txBody>
          <a:bodyPr/>
          <a:lstStyle/>
          <a:p>
            <a:fld id="{B7FBED5E-BFC4-9E4C-A950-1376DA0F611E}" type="datetime1">
              <a:rPr lang="en-US" smtClean="0"/>
              <a:t>7/9/19</a:t>
            </a:fld>
            <a:endParaRPr lang="en-US"/>
          </a:p>
        </p:txBody>
      </p:sp>
      <p:sp>
        <p:nvSpPr>
          <p:cNvPr id="8" name="Footer Placeholder 7">
            <a:extLst>
              <a:ext uri="{FF2B5EF4-FFF2-40B4-BE49-F238E27FC236}">
                <a16:creationId xmlns:a16="http://schemas.microsoft.com/office/drawing/2014/main" id="{F0603CF1-FF17-134B-879E-72B6A5D1A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BECCB8-A9EE-9748-995D-BCF0FD8DE45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17219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0A3B-31E1-BB47-9DEB-D41A90EAAE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5615B3-1C6D-504B-8722-8ACD414D73BE}"/>
              </a:ext>
            </a:extLst>
          </p:cNvPr>
          <p:cNvSpPr>
            <a:spLocks noGrp="1"/>
          </p:cNvSpPr>
          <p:nvPr>
            <p:ph type="dt" sz="half" idx="10"/>
          </p:nvPr>
        </p:nvSpPr>
        <p:spPr/>
        <p:txBody>
          <a:bodyPr/>
          <a:lstStyle/>
          <a:p>
            <a:fld id="{86B9A3C2-AC53-EB4C-BDB0-122C0979973D}" type="datetime1">
              <a:rPr lang="en-US" smtClean="0"/>
              <a:t>7/9/19</a:t>
            </a:fld>
            <a:endParaRPr lang="en-US"/>
          </a:p>
        </p:txBody>
      </p:sp>
      <p:sp>
        <p:nvSpPr>
          <p:cNvPr id="4" name="Footer Placeholder 3">
            <a:extLst>
              <a:ext uri="{FF2B5EF4-FFF2-40B4-BE49-F238E27FC236}">
                <a16:creationId xmlns:a16="http://schemas.microsoft.com/office/drawing/2014/main" id="{B12C58D0-7229-9B45-8B62-EE4CF80652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E6C556-7842-6C44-9C37-B8840DABD6C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78240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224E7-0607-704F-8714-0403803801D2}"/>
              </a:ext>
            </a:extLst>
          </p:cNvPr>
          <p:cNvSpPr>
            <a:spLocks noGrp="1"/>
          </p:cNvSpPr>
          <p:nvPr>
            <p:ph type="dt" sz="half" idx="10"/>
          </p:nvPr>
        </p:nvSpPr>
        <p:spPr/>
        <p:txBody>
          <a:bodyPr/>
          <a:lstStyle/>
          <a:p>
            <a:fld id="{B584604B-1D0E-5240-8E74-D1A20CAABE09}" type="datetime1">
              <a:rPr lang="en-US" smtClean="0"/>
              <a:t>7/9/19</a:t>
            </a:fld>
            <a:endParaRPr lang="en-US"/>
          </a:p>
        </p:txBody>
      </p:sp>
      <p:sp>
        <p:nvSpPr>
          <p:cNvPr id="3" name="Footer Placeholder 2">
            <a:extLst>
              <a:ext uri="{FF2B5EF4-FFF2-40B4-BE49-F238E27FC236}">
                <a16:creationId xmlns:a16="http://schemas.microsoft.com/office/drawing/2014/main" id="{45E408BB-3D4A-BE4C-8F12-C39775707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5D0E5-BE26-DD48-95BD-9D21D438F95B}"/>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12194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AF64-72D2-9245-8B30-12CDD8142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D0B0A2-3ECB-8546-AD2A-5073FC2C3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0589E5-0340-B545-9B3B-6D2A89EFB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DA7173-F93B-9B42-986F-526354C362A2}"/>
              </a:ext>
            </a:extLst>
          </p:cNvPr>
          <p:cNvSpPr>
            <a:spLocks noGrp="1"/>
          </p:cNvSpPr>
          <p:nvPr>
            <p:ph type="dt" sz="half" idx="10"/>
          </p:nvPr>
        </p:nvSpPr>
        <p:spPr/>
        <p:txBody>
          <a:bodyPr/>
          <a:lstStyle/>
          <a:p>
            <a:fld id="{7DEC91F9-F354-E14D-B30B-27CCAFBDAB81}" type="datetime1">
              <a:rPr lang="en-US" smtClean="0"/>
              <a:t>7/9/19</a:t>
            </a:fld>
            <a:endParaRPr lang="en-US"/>
          </a:p>
        </p:txBody>
      </p:sp>
      <p:sp>
        <p:nvSpPr>
          <p:cNvPr id="6" name="Footer Placeholder 5">
            <a:extLst>
              <a:ext uri="{FF2B5EF4-FFF2-40B4-BE49-F238E27FC236}">
                <a16:creationId xmlns:a16="http://schemas.microsoft.com/office/drawing/2014/main" id="{572E4E35-404A-234F-9000-3CAA33581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4424B-0448-244B-8123-0959F0547A2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62807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CC78-4E36-9144-A36E-3C1004B11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04355-AB3E-E04A-9BEC-1C0C2AF904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D3F222-CB5E-7848-8FB6-BE0A0B8E5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2D1E0A-C8DC-214F-8BE9-C08D7849F530}"/>
              </a:ext>
            </a:extLst>
          </p:cNvPr>
          <p:cNvSpPr>
            <a:spLocks noGrp="1"/>
          </p:cNvSpPr>
          <p:nvPr>
            <p:ph type="dt" sz="half" idx="10"/>
          </p:nvPr>
        </p:nvSpPr>
        <p:spPr/>
        <p:txBody>
          <a:bodyPr/>
          <a:lstStyle/>
          <a:p>
            <a:fld id="{91863462-0D5E-E340-92AC-355645D42DA4}" type="datetime1">
              <a:rPr lang="en-US" smtClean="0"/>
              <a:t>7/9/19</a:t>
            </a:fld>
            <a:endParaRPr lang="en-US"/>
          </a:p>
        </p:txBody>
      </p:sp>
      <p:sp>
        <p:nvSpPr>
          <p:cNvPr id="6" name="Footer Placeholder 5">
            <a:extLst>
              <a:ext uri="{FF2B5EF4-FFF2-40B4-BE49-F238E27FC236}">
                <a16:creationId xmlns:a16="http://schemas.microsoft.com/office/drawing/2014/main" id="{A131A5B6-B675-9040-B505-736134980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B3DEF5-BA79-3249-BDEC-0271DD03B95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33017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0148D-102E-EE46-9340-E0C550DC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C37A9D-B02E-5F43-B79C-469D9DD63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133B1-BD40-6347-9E65-60C16D07F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06366-3870-0946-A106-FA6209B37640}" type="datetime1">
              <a:rPr lang="en-US" smtClean="0"/>
              <a:t>7/9/19</a:t>
            </a:fld>
            <a:endParaRPr lang="en-US"/>
          </a:p>
        </p:txBody>
      </p:sp>
      <p:sp>
        <p:nvSpPr>
          <p:cNvPr id="5" name="Footer Placeholder 4">
            <a:extLst>
              <a:ext uri="{FF2B5EF4-FFF2-40B4-BE49-F238E27FC236}">
                <a16:creationId xmlns:a16="http://schemas.microsoft.com/office/drawing/2014/main" id="{E227BDAE-4622-0C44-9753-9F86720AD6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C83945-2105-D74B-AE6A-499C049B61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5E76C-CD05-464A-AAF1-8DC98718EE10}" type="slidenum">
              <a:rPr lang="en-US" smtClean="0"/>
              <a:t>‹#›</a:t>
            </a:fld>
            <a:endParaRPr lang="en-US"/>
          </a:p>
        </p:txBody>
      </p:sp>
    </p:spTree>
    <p:extLst>
      <p:ext uri="{BB962C8B-B14F-4D97-AF65-F5344CB8AC3E}">
        <p14:creationId xmlns:p14="http://schemas.microsoft.com/office/powerpoint/2010/main" val="317113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tiff"/><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7.tiff"/></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1.xml"/><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tiff"/><Relationship Id="rId1" Type="http://schemas.openxmlformats.org/officeDocument/2006/relationships/slideLayout" Target="../slideLayouts/slideLayout1.xml"/><Relationship Id="rId4" Type="http://schemas.openxmlformats.org/officeDocument/2006/relationships/image" Target="../media/image36.tiff"/></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5.emf"/><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a:extLst>
              <a:ext uri="{FF2B5EF4-FFF2-40B4-BE49-F238E27FC236}">
                <a16:creationId xmlns:a16="http://schemas.microsoft.com/office/drawing/2014/main" id="{9FB58417-D7DB-6C46-BA73-A55E722BCBE2}"/>
              </a:ext>
            </a:extLst>
          </p:cNvPr>
          <p:cNvSpPr txBox="1">
            <a:spLocks noChangeArrowheads="1"/>
          </p:cNvSpPr>
          <p:nvPr/>
        </p:nvSpPr>
        <p:spPr bwMode="auto">
          <a:xfrm>
            <a:off x="1278723" y="1247138"/>
            <a:ext cx="9065426" cy="11006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a:r>
              <a:rPr lang="en-US" sz="3600" dirty="0">
                <a:solidFill>
                  <a:srgbClr val="006633"/>
                </a:solidFill>
                <a:latin typeface="Times New Roman" charset="0"/>
                <a:cs typeface="Arial" charset="0"/>
              </a:rPr>
              <a:t>Particle identification at an EIC</a:t>
            </a:r>
          </a:p>
          <a:p>
            <a:pPr algn="ctr"/>
            <a:r>
              <a:rPr lang="en-US" sz="2400" dirty="0">
                <a:solidFill>
                  <a:srgbClr val="006633"/>
                </a:solidFill>
                <a:latin typeface="Times New Roman" charset="0"/>
                <a:cs typeface="Arial" charset="0"/>
              </a:rPr>
              <a:t>- Why is it so important?</a:t>
            </a:r>
          </a:p>
        </p:txBody>
      </p:sp>
      <p:sp>
        <p:nvSpPr>
          <p:cNvPr id="9" name="Text Box 3">
            <a:extLst>
              <a:ext uri="{FF2B5EF4-FFF2-40B4-BE49-F238E27FC236}">
                <a16:creationId xmlns:a16="http://schemas.microsoft.com/office/drawing/2014/main" id="{20246D39-4B6D-9C45-B927-B0AAC024B31C}"/>
              </a:ext>
            </a:extLst>
          </p:cNvPr>
          <p:cNvSpPr txBox="1">
            <a:spLocks noChangeArrowheads="1"/>
          </p:cNvSpPr>
          <p:nvPr/>
        </p:nvSpPr>
        <p:spPr bwMode="auto">
          <a:xfrm>
            <a:off x="8308669" y="5387423"/>
            <a:ext cx="2593182" cy="8705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a:spcBef>
                <a:spcPts val="700"/>
              </a:spcBef>
            </a:pPr>
            <a:r>
              <a:rPr lang="en-US" sz="1600" dirty="0">
                <a:effectLst>
                  <a:outerShdw blurRad="38100" dist="38100" dir="2700000" algn="tl">
                    <a:srgbClr val="DDDDDD"/>
                  </a:outerShdw>
                </a:effectLst>
                <a:cs typeface="Arial" charset="0"/>
              </a:rPr>
              <a:t>EIC PID workshop, CFNS, Stony Brook University, July 9-10, 2019.</a:t>
            </a:r>
          </a:p>
        </p:txBody>
      </p:sp>
      <p:sp>
        <p:nvSpPr>
          <p:cNvPr id="4" name="Text Box 2">
            <a:extLst>
              <a:ext uri="{FF2B5EF4-FFF2-40B4-BE49-F238E27FC236}">
                <a16:creationId xmlns:a16="http://schemas.microsoft.com/office/drawing/2014/main" id="{1D76CB4A-A237-6B44-BC54-A2E53D21A049}"/>
              </a:ext>
            </a:extLst>
          </p:cNvPr>
          <p:cNvSpPr txBox="1">
            <a:spLocks noChangeArrowheads="1"/>
          </p:cNvSpPr>
          <p:nvPr/>
        </p:nvSpPr>
        <p:spPr bwMode="auto">
          <a:xfrm>
            <a:off x="3579040" y="3265332"/>
            <a:ext cx="4729629" cy="9759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gn="ctr">
              <a:spcBef>
                <a:spcPts val="700"/>
              </a:spcBef>
            </a:pPr>
            <a:r>
              <a:rPr lang="en-US" sz="2400" dirty="0">
                <a:solidFill>
                  <a:srgbClr val="0000FF"/>
                </a:solidFill>
                <a:effectLst>
                  <a:outerShdw blurRad="38100" dist="38100" dir="2700000" algn="tl">
                    <a:srgbClr val="DDDDDD"/>
                  </a:outerShdw>
                </a:effectLst>
                <a:cs typeface="Arial" charset="0"/>
              </a:rPr>
              <a:t>Pawel Nadel-Turonski</a:t>
            </a:r>
          </a:p>
          <a:p>
            <a:pPr algn="ctr">
              <a:spcBef>
                <a:spcPts val="700"/>
              </a:spcBef>
            </a:pPr>
            <a:r>
              <a:rPr lang="en-US" sz="2000" dirty="0">
                <a:solidFill>
                  <a:srgbClr val="0000FF"/>
                </a:solidFill>
                <a:effectLst>
                  <a:outerShdw blurRad="38100" dist="38100" dir="2700000" algn="tl">
                    <a:srgbClr val="DDDDDD"/>
                  </a:outerShdw>
                </a:effectLst>
                <a:cs typeface="Arial" charset="0"/>
              </a:rPr>
              <a:t>Stony Brook University</a:t>
            </a:r>
          </a:p>
        </p:txBody>
      </p:sp>
    </p:spTree>
    <p:extLst>
      <p:ext uri="{BB962C8B-B14F-4D97-AF65-F5344CB8AC3E}">
        <p14:creationId xmlns:p14="http://schemas.microsoft.com/office/powerpoint/2010/main" val="344819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558253" y="1561125"/>
            <a:ext cx="2734344" cy="276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00"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24133" tIns="24133" rIns="24133" bIns="24133">
            <a:spAutoFit/>
          </a:bodyPr>
          <a:lstStyle/>
          <a:p>
            <a:pPr defTabSz="406971">
              <a:buClr>
                <a:srgbClr val="000000"/>
              </a:buClr>
              <a:buSzPct val="100000"/>
              <a:tabLst>
                <a:tab pos="655758" algn="l"/>
                <a:tab pos="1311511" algn="l"/>
                <a:tab pos="1967270" algn="l"/>
                <a:tab pos="2623028" algn="l"/>
                <a:tab pos="3278784" algn="l"/>
              </a:tabLst>
            </a:pPr>
            <a:r>
              <a:rPr lang="de-DE" sz="1482" dirty="0">
                <a:solidFill>
                  <a:srgbClr val="000000"/>
                </a:solidFill>
                <a:cs typeface="Arial Unicode MS" charset="0"/>
              </a:rPr>
              <a:t>2+1 D </a:t>
            </a:r>
            <a:r>
              <a:rPr lang="de-DE" sz="1482" dirty="0" err="1">
                <a:solidFill>
                  <a:srgbClr val="000000"/>
                </a:solidFill>
                <a:cs typeface="Arial Unicode MS" charset="0"/>
              </a:rPr>
              <a:t>picture</a:t>
            </a:r>
            <a:r>
              <a:rPr lang="de-DE" sz="1482" dirty="0">
                <a:solidFill>
                  <a:srgbClr val="000000"/>
                </a:solidFill>
                <a:cs typeface="Arial Unicode MS" charset="0"/>
              </a:rPr>
              <a:t> in </a:t>
            </a:r>
            <a:r>
              <a:rPr lang="de-DE" sz="1482" b="1" dirty="0" err="1">
                <a:solidFill>
                  <a:srgbClr val="FF0000"/>
                </a:solidFill>
                <a:cs typeface="Arial Unicode MS" charset="0"/>
              </a:rPr>
              <a:t>momentum</a:t>
            </a:r>
            <a:r>
              <a:rPr lang="de-DE" sz="1482" b="1" dirty="0">
                <a:solidFill>
                  <a:srgbClr val="FF0000"/>
                </a:solidFill>
                <a:cs typeface="Arial Unicode MS" charset="0"/>
              </a:rPr>
              <a:t> </a:t>
            </a:r>
            <a:r>
              <a:rPr lang="de-DE" sz="1482" b="1" dirty="0" err="1">
                <a:solidFill>
                  <a:srgbClr val="FF0000"/>
                </a:solidFill>
                <a:cs typeface="Arial Unicode MS" charset="0"/>
              </a:rPr>
              <a:t>space</a:t>
            </a:r>
            <a:endParaRPr lang="de-DE" sz="1482" b="1" dirty="0">
              <a:solidFill>
                <a:srgbClr val="FF0000"/>
              </a:solidFill>
              <a:cs typeface="Arial Unicode MS" charset="0"/>
            </a:endParaRPr>
          </a:p>
        </p:txBody>
      </p:sp>
      <p:sp>
        <p:nvSpPr>
          <p:cNvPr id="5" name="Rectangle 3"/>
          <p:cNvSpPr>
            <a:spLocks noChangeArrowheads="1"/>
          </p:cNvSpPr>
          <p:nvPr/>
        </p:nvSpPr>
        <p:spPr bwMode="auto">
          <a:xfrm>
            <a:off x="2314561" y="1561125"/>
            <a:ext cx="3231853" cy="276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00"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24133" tIns="24133" rIns="24133" bIns="24133">
            <a:spAutoFit/>
          </a:bodyPr>
          <a:lstStyle/>
          <a:p>
            <a:pPr defTabSz="406971">
              <a:buClr>
                <a:srgbClr val="000000"/>
              </a:buClr>
              <a:buSzPct val="100000"/>
              <a:tabLst>
                <a:tab pos="655758" algn="l"/>
                <a:tab pos="1311511" algn="l"/>
                <a:tab pos="1967270" algn="l"/>
                <a:tab pos="2623028" algn="l"/>
                <a:tab pos="3278784" algn="l"/>
              </a:tabLst>
            </a:pPr>
            <a:r>
              <a:rPr lang="de-DE" sz="1482" dirty="0">
                <a:solidFill>
                  <a:srgbClr val="000000"/>
                </a:solidFill>
                <a:cs typeface="Arial Unicode MS" charset="0"/>
              </a:rPr>
              <a:t>2+1 D </a:t>
            </a:r>
            <a:r>
              <a:rPr lang="de-DE" sz="1482" dirty="0" err="1">
                <a:solidFill>
                  <a:srgbClr val="000000"/>
                </a:solidFill>
                <a:cs typeface="Arial Unicode MS" charset="0"/>
              </a:rPr>
              <a:t>picture</a:t>
            </a:r>
            <a:r>
              <a:rPr lang="de-DE" sz="1482" dirty="0">
                <a:solidFill>
                  <a:srgbClr val="000000"/>
                </a:solidFill>
                <a:cs typeface="Arial Unicode MS" charset="0"/>
              </a:rPr>
              <a:t> in </a:t>
            </a:r>
            <a:r>
              <a:rPr lang="de-DE" sz="1482" b="1" dirty="0">
                <a:solidFill>
                  <a:srgbClr val="FF0000"/>
                </a:solidFill>
                <a:cs typeface="Arial Unicode MS" charset="0"/>
              </a:rPr>
              <a:t>impact-parameter </a:t>
            </a:r>
            <a:r>
              <a:rPr lang="de-DE" sz="1482" b="1" dirty="0" err="1">
                <a:solidFill>
                  <a:srgbClr val="FF0000"/>
                </a:solidFill>
                <a:cs typeface="Arial Unicode MS" charset="0"/>
              </a:rPr>
              <a:t>space</a:t>
            </a:r>
            <a:endParaRPr lang="de-DE" sz="1482" b="1" dirty="0">
              <a:solidFill>
                <a:srgbClr val="FF0000"/>
              </a:solidFill>
              <a:cs typeface="Arial Unicode MS" charset="0"/>
            </a:endParaRPr>
          </a:p>
        </p:txBody>
      </p:sp>
      <p:sp>
        <p:nvSpPr>
          <p:cNvPr id="6" name="Rectangle 4"/>
          <p:cNvSpPr>
            <a:spLocks noChangeArrowheads="1"/>
          </p:cNvSpPr>
          <p:nvPr/>
        </p:nvSpPr>
        <p:spPr bwMode="auto">
          <a:xfrm>
            <a:off x="7596484" y="1074366"/>
            <a:ext cx="1180457" cy="3092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00"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24133" tIns="24133" rIns="24133" bIns="24133">
            <a:spAutoFit/>
          </a:bodyPr>
          <a:lstStyle/>
          <a:p>
            <a:pPr defTabSz="406971">
              <a:buClr>
                <a:srgbClr val="000000"/>
              </a:buClr>
              <a:buSzPct val="100000"/>
              <a:tabLst>
                <a:tab pos="655758" algn="l"/>
              </a:tabLst>
            </a:pPr>
            <a:r>
              <a:rPr lang="de-DE" sz="1693" u="sng" dirty="0">
                <a:solidFill>
                  <a:srgbClr val="000000"/>
                </a:solidFill>
                <a:cs typeface="Arial Unicode MS" charset="0"/>
              </a:rPr>
              <a:t>TMDs (SIDIS)</a:t>
            </a:r>
          </a:p>
        </p:txBody>
      </p:sp>
      <p:sp>
        <p:nvSpPr>
          <p:cNvPr id="7" name="Rectangle 5"/>
          <p:cNvSpPr>
            <a:spLocks noChangeArrowheads="1"/>
          </p:cNvSpPr>
          <p:nvPr/>
        </p:nvSpPr>
        <p:spPr bwMode="auto">
          <a:xfrm>
            <a:off x="3907212" y="1042683"/>
            <a:ext cx="1482784" cy="3092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00"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24133" tIns="24133" rIns="24133" bIns="24133">
            <a:spAutoFit/>
          </a:bodyPr>
          <a:lstStyle/>
          <a:p>
            <a:pPr defTabSz="406971">
              <a:buClr>
                <a:srgbClr val="000000"/>
              </a:buClr>
              <a:buSzPct val="100000"/>
              <a:tabLst>
                <a:tab pos="655758" algn="l"/>
              </a:tabLst>
            </a:pPr>
            <a:r>
              <a:rPr lang="de-DE" sz="1693" u="sng" dirty="0">
                <a:solidFill>
                  <a:srgbClr val="000000"/>
                </a:solidFill>
                <a:cs typeface="Arial Unicode MS" charset="0"/>
              </a:rPr>
              <a:t>GPDs (</a:t>
            </a:r>
            <a:r>
              <a:rPr lang="de-DE" sz="1693" u="sng" dirty="0" err="1">
                <a:solidFill>
                  <a:srgbClr val="000000"/>
                </a:solidFill>
                <a:cs typeface="Arial Unicode MS" charset="0"/>
              </a:rPr>
              <a:t>exclusive</a:t>
            </a:r>
            <a:r>
              <a:rPr lang="de-DE" sz="1693" u="sng" dirty="0">
                <a:solidFill>
                  <a:srgbClr val="000000"/>
                </a:solidFill>
                <a:cs typeface="Arial Unicode MS" charset="0"/>
              </a:rPr>
              <a:t>)</a:t>
            </a: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960" y="2122784"/>
            <a:ext cx="4008960" cy="284285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8800" y="2124237"/>
            <a:ext cx="4147200" cy="2513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Text Box 8"/>
          <p:cNvSpPr txBox="1">
            <a:spLocks noChangeArrowheads="1"/>
          </p:cNvSpPr>
          <p:nvPr/>
        </p:nvSpPr>
        <p:spPr bwMode="auto">
          <a:xfrm>
            <a:off x="1850885" y="4670415"/>
            <a:ext cx="4605120" cy="3917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832" tIns="73051" rIns="82832" bIns="41416"/>
          <a:lstStyle>
            <a:lvl1pPr marL="300038" indent="-300038">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9pPr>
          </a:lstStyle>
          <a:p>
            <a:pPr defTabSz="406971">
              <a:lnSpc>
                <a:spcPct val="90000"/>
              </a:lnSpc>
              <a:spcBef>
                <a:spcPts val="726"/>
              </a:spcBef>
              <a:buClr>
                <a:srgbClr val="000000"/>
              </a:buClr>
              <a:buSzPct val="100000"/>
            </a:pPr>
            <a:r>
              <a:rPr lang="en-US" sz="1482" dirty="0"/>
              <a:t>Transverse gluon distribution from J/</a:t>
            </a:r>
            <a:r>
              <a:rPr lang="en-US" sz="1482" dirty="0" err="1">
                <a:cs typeface="Times New Roman" charset="0"/>
              </a:rPr>
              <a:t>ψ</a:t>
            </a:r>
            <a:r>
              <a:rPr lang="en-US" sz="1482" dirty="0">
                <a:cs typeface="Times New Roman" charset="0"/>
              </a:rPr>
              <a:t> production</a:t>
            </a:r>
          </a:p>
        </p:txBody>
      </p:sp>
      <p:grpSp>
        <p:nvGrpSpPr>
          <p:cNvPr id="11" name="Group 9"/>
          <p:cNvGrpSpPr>
            <a:grpSpLocks/>
          </p:cNvGrpSpPr>
          <p:nvPr/>
        </p:nvGrpSpPr>
        <p:grpSpPr bwMode="auto">
          <a:xfrm>
            <a:off x="2723521" y="5093815"/>
            <a:ext cx="2718720" cy="1110356"/>
            <a:chOff x="833" y="3537"/>
            <a:chExt cx="1888" cy="771"/>
          </a:xfrm>
        </p:grpSpPr>
        <p:pic>
          <p:nvPicPr>
            <p:cNvPr id="1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 y="3537"/>
              <a:ext cx="1439" cy="77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Text Box 11"/>
            <p:cNvSpPr txBox="1">
              <a:spLocks noChangeArrowheads="1"/>
            </p:cNvSpPr>
            <p:nvPr/>
          </p:nvSpPr>
          <p:spPr bwMode="auto">
            <a:xfrm>
              <a:off x="2443" y="3731"/>
              <a:ext cx="278" cy="2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55081" rIns="90000" bIns="45000"/>
            <a:lstStyle/>
            <a:p>
              <a:pPr defTabSz="406971">
                <a:lnSpc>
                  <a:spcPct val="95000"/>
                </a:lnSpc>
                <a:buClr>
                  <a:srgbClr val="000000"/>
                </a:buClr>
                <a:buSzPct val="100000"/>
              </a:pPr>
              <a:r>
                <a:rPr lang="de-DE" sz="1500">
                  <a:solidFill>
                    <a:srgbClr val="000000"/>
                  </a:solidFill>
                  <a:latin typeface="Times New Roman" charset="0"/>
                  <a:cs typeface="Arial Unicode MS" charset="0"/>
                </a:rPr>
                <a:t>J/</a:t>
              </a:r>
              <a:r>
                <a:rPr lang="de-DE" sz="1500">
                  <a:solidFill>
                    <a:srgbClr val="000000"/>
                  </a:solidFill>
                  <a:latin typeface="Times New Roman" charset="0"/>
                  <a:cs typeface="Arial" charset="0"/>
                </a:rPr>
                <a:t>ψ</a:t>
              </a:r>
            </a:p>
          </p:txBody>
        </p:sp>
        <p:sp>
          <p:nvSpPr>
            <p:cNvPr id="14" name="Text Box 12"/>
            <p:cNvSpPr txBox="1">
              <a:spLocks noChangeArrowheads="1"/>
            </p:cNvSpPr>
            <p:nvPr/>
          </p:nvSpPr>
          <p:spPr bwMode="auto">
            <a:xfrm>
              <a:off x="833" y="3708"/>
              <a:ext cx="170" cy="2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55081" rIns="90000" bIns="45000"/>
            <a:lstStyle/>
            <a:p>
              <a:pPr defTabSz="406971">
                <a:lnSpc>
                  <a:spcPct val="95000"/>
                </a:lnSpc>
                <a:buClr>
                  <a:srgbClr val="000000"/>
                </a:buClr>
                <a:buSzPct val="100000"/>
              </a:pPr>
              <a:r>
                <a:rPr lang="de-DE" sz="1500">
                  <a:solidFill>
                    <a:srgbClr val="000000"/>
                  </a:solidFill>
                  <a:latin typeface="Times New Roman" charset="0"/>
                  <a:cs typeface="Times New Roman" charset="0"/>
                </a:rPr>
                <a:t>γ</a:t>
              </a:r>
            </a:p>
          </p:txBody>
        </p:sp>
      </p:grpSp>
      <p:sp>
        <p:nvSpPr>
          <p:cNvPr id="15" name="Text Box 13"/>
          <p:cNvSpPr txBox="1">
            <a:spLocks noChangeArrowheads="1"/>
          </p:cNvSpPr>
          <p:nvPr/>
        </p:nvSpPr>
        <p:spPr bwMode="auto">
          <a:xfrm>
            <a:off x="7075201" y="5224870"/>
            <a:ext cx="2776320" cy="3917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832" tIns="73051" rIns="82832" bIns="41416"/>
          <a:lstStyle>
            <a:lvl1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Arial Unicode MS" charset="0"/>
              </a:defRPr>
            </a:lvl9pPr>
          </a:lstStyle>
          <a:p>
            <a:pPr defTabSz="406971">
              <a:lnSpc>
                <a:spcPct val="90000"/>
              </a:lnSpc>
              <a:spcBef>
                <a:spcPts val="726"/>
              </a:spcBef>
              <a:buClr>
                <a:srgbClr val="000000"/>
              </a:buClr>
              <a:buSzPct val="100000"/>
            </a:pPr>
            <a:r>
              <a:rPr lang="en-US" sz="1482" i="1" dirty="0">
                <a:solidFill>
                  <a:srgbClr val="00AE00"/>
                </a:solidFill>
                <a:latin typeface="Times New Roman" charset="0"/>
              </a:rPr>
              <a:t>Projections from EIC white paper</a:t>
            </a:r>
          </a:p>
        </p:txBody>
      </p:sp>
      <p:sp>
        <p:nvSpPr>
          <p:cNvPr id="17" name="Text Box 1">
            <a:extLst>
              <a:ext uri="{FF2B5EF4-FFF2-40B4-BE49-F238E27FC236}">
                <a16:creationId xmlns:a16="http://schemas.microsoft.com/office/drawing/2014/main" id="{FE1A8E0F-64C0-4845-963C-AABAE03A9218}"/>
              </a:ext>
            </a:extLst>
          </p:cNvPr>
          <p:cNvSpPr txBox="1">
            <a:spLocks noChangeArrowheads="1"/>
          </p:cNvSpPr>
          <p:nvPr/>
        </p:nvSpPr>
        <p:spPr bwMode="auto">
          <a:xfrm>
            <a:off x="485775" y="244133"/>
            <a:ext cx="11387138" cy="6840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3D imaging the nucleon and light nuclei in coordinate and momentum space</a:t>
            </a:r>
          </a:p>
        </p:txBody>
      </p:sp>
      <p:sp>
        <p:nvSpPr>
          <p:cNvPr id="16" name="Slide Number Placeholder 1">
            <a:extLst>
              <a:ext uri="{FF2B5EF4-FFF2-40B4-BE49-F238E27FC236}">
                <a16:creationId xmlns:a16="http://schemas.microsoft.com/office/drawing/2014/main" id="{D5986551-D0E7-C74E-83F6-53D892C6DF94}"/>
              </a:ext>
            </a:extLst>
          </p:cNvPr>
          <p:cNvSpPr>
            <a:spLocks noGrp="1"/>
          </p:cNvSpPr>
          <p:nvPr>
            <p:ph type="sldNum" sz="quarter" idx="12"/>
          </p:nvPr>
        </p:nvSpPr>
        <p:spPr>
          <a:xfrm>
            <a:off x="8610600" y="6356350"/>
            <a:ext cx="2743200" cy="365125"/>
          </a:xfrm>
        </p:spPr>
        <p:txBody>
          <a:bodyPr/>
          <a:lstStyle/>
          <a:p>
            <a:fld id="{8F85DECE-709F-5547-99FE-06FE97115E35}" type="slidenum">
              <a:rPr lang="en-US" smtClean="0"/>
              <a:t>10</a:t>
            </a:fld>
            <a:endParaRPr lang="en-US" dirty="0"/>
          </a:p>
        </p:txBody>
      </p:sp>
      <p:sp>
        <p:nvSpPr>
          <p:cNvPr id="18" name="Text Box 19">
            <a:extLst>
              <a:ext uri="{FF2B5EF4-FFF2-40B4-BE49-F238E27FC236}">
                <a16:creationId xmlns:a16="http://schemas.microsoft.com/office/drawing/2014/main" id="{4F4805DA-70D1-2C43-99EA-8827B4C98775}"/>
              </a:ext>
            </a:extLst>
          </p:cNvPr>
          <p:cNvSpPr txBox="1">
            <a:spLocks noChangeArrowheads="1"/>
          </p:cNvSpPr>
          <p:nvPr/>
        </p:nvSpPr>
        <p:spPr bwMode="auto">
          <a:xfrm>
            <a:off x="5098909" y="5798107"/>
            <a:ext cx="1976292" cy="5472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477" tIns="42370" rIns="81477" bIns="42370">
            <a:spAutoFit/>
          </a:bodyPr>
          <a:lstStyle>
            <a:lvl1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1500" dirty="0"/>
              <a:t>Decays into leptons </a:t>
            </a:r>
            <a:r>
              <a:rPr lang="en-US" sz="1500" b="1" dirty="0" err="1"/>
              <a:t>dRiCH</a:t>
            </a:r>
            <a:r>
              <a:rPr lang="en-US" sz="1500" b="1" dirty="0"/>
              <a:t> </a:t>
            </a:r>
            <a:r>
              <a:rPr lang="en-US" sz="1500" b="1" dirty="0" err="1"/>
              <a:t>eID</a:t>
            </a:r>
            <a:endParaRPr lang="en-US" sz="1500" b="1" baseline="-33000" dirty="0">
              <a:cs typeface="Arial" charset="0"/>
            </a:endParaRPr>
          </a:p>
        </p:txBody>
      </p:sp>
    </p:spTree>
    <p:extLst>
      <p:ext uri="{BB962C8B-B14F-4D97-AF65-F5344CB8AC3E}">
        <p14:creationId xmlns:p14="http://schemas.microsoft.com/office/powerpoint/2010/main" val="3103992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705835" y="182621"/>
            <a:ext cx="11081349"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2D spatial gluon imaging in heavy nuclei through coherent diffraction</a:t>
            </a:r>
          </a:p>
        </p:txBody>
      </p:sp>
      <p:grpSp>
        <p:nvGrpSpPr>
          <p:cNvPr id="8" name="Group 7">
            <a:extLst>
              <a:ext uri="{FF2B5EF4-FFF2-40B4-BE49-F238E27FC236}">
                <a16:creationId xmlns:a16="http://schemas.microsoft.com/office/drawing/2014/main" id="{ABEA154B-2D28-2042-993E-1CB148AF0514}"/>
              </a:ext>
            </a:extLst>
          </p:cNvPr>
          <p:cNvGrpSpPr/>
          <p:nvPr/>
        </p:nvGrpSpPr>
        <p:grpSpPr>
          <a:xfrm>
            <a:off x="3371696" y="1143509"/>
            <a:ext cx="8558367" cy="4720004"/>
            <a:chOff x="1528607" y="976489"/>
            <a:chExt cx="8558367" cy="4720004"/>
          </a:xfrm>
        </p:grpSpPr>
        <p:pic>
          <p:nvPicPr>
            <p:cNvPr id="2" name="Picture 1"/>
            <p:cNvPicPr>
              <a:picLocks noChangeAspect="1"/>
            </p:cNvPicPr>
            <p:nvPr/>
          </p:nvPicPr>
          <p:blipFill>
            <a:blip r:embed="rId3"/>
            <a:stretch>
              <a:fillRect/>
            </a:stretch>
          </p:blipFill>
          <p:spPr>
            <a:xfrm>
              <a:off x="1528607" y="976489"/>
              <a:ext cx="8558367" cy="4720004"/>
            </a:xfrm>
            <a:prstGeom prst="rect">
              <a:avLst/>
            </a:prstGeom>
          </p:spPr>
        </p:pic>
        <p:sp>
          <p:nvSpPr>
            <p:cNvPr id="5" name="Text Box 4">
              <a:extLst>
                <a:ext uri="{FF2B5EF4-FFF2-40B4-BE49-F238E27FC236}">
                  <a16:creationId xmlns:a16="http://schemas.microsoft.com/office/drawing/2014/main" id="{19A6B033-C581-974E-91C0-29AABFF93B56}"/>
                </a:ext>
              </a:extLst>
            </p:cNvPr>
            <p:cNvSpPr txBox="1">
              <a:spLocks noChangeArrowheads="1"/>
            </p:cNvSpPr>
            <p:nvPr/>
          </p:nvSpPr>
          <p:spPr bwMode="auto">
            <a:xfrm>
              <a:off x="1557183" y="5360629"/>
              <a:ext cx="8459594" cy="316564"/>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endParaRPr lang="en-US" sz="1500" dirty="0">
                <a:solidFill>
                  <a:srgbClr val="0000CC"/>
                </a:solidFill>
                <a:effectLst>
                  <a:outerShdw blurRad="38100" dist="38100" dir="2700000" algn="tl">
                    <a:srgbClr val="DDDDDD"/>
                  </a:outerShdw>
                </a:effectLst>
                <a:latin typeface="Comic Sans MS" charset="0"/>
                <a:cs typeface="Lucida Sans Unicode" charset="0"/>
              </a:endParaRPr>
            </a:p>
          </p:txBody>
        </p:sp>
      </p:grpSp>
      <p:sp>
        <p:nvSpPr>
          <p:cNvPr id="6" name="Slide Number Placeholder 7">
            <a:extLst>
              <a:ext uri="{FF2B5EF4-FFF2-40B4-BE49-F238E27FC236}">
                <a16:creationId xmlns:a16="http://schemas.microsoft.com/office/drawing/2014/main" id="{F7A4A7CD-F26F-4542-9699-78A94C4CE234}"/>
              </a:ext>
            </a:extLst>
          </p:cNvPr>
          <p:cNvSpPr>
            <a:spLocks noGrp="1"/>
          </p:cNvSpPr>
          <p:nvPr>
            <p:ph type="sldNum" sz="quarter" idx="12"/>
          </p:nvPr>
        </p:nvSpPr>
        <p:spPr>
          <a:xfrm>
            <a:off x="8077200" y="6356351"/>
            <a:ext cx="2133600" cy="365125"/>
          </a:xfrm>
        </p:spPr>
        <p:txBody>
          <a:bodyPr/>
          <a:lstStyle/>
          <a:p>
            <a:fld id="{8F85DECE-709F-5547-99FE-06FE97115E35}" type="slidenum">
              <a:rPr lang="en-US" smtClean="0"/>
              <a:t>11</a:t>
            </a:fld>
            <a:endParaRPr lang="en-US" dirty="0"/>
          </a:p>
        </p:txBody>
      </p:sp>
      <p:sp>
        <p:nvSpPr>
          <p:cNvPr id="7" name="Content Placeholder 1">
            <a:extLst>
              <a:ext uri="{FF2B5EF4-FFF2-40B4-BE49-F238E27FC236}">
                <a16:creationId xmlns:a16="http://schemas.microsoft.com/office/drawing/2014/main" id="{7ABEBEA3-718B-2143-A94C-C4502E249C97}"/>
              </a:ext>
            </a:extLst>
          </p:cNvPr>
          <p:cNvSpPr txBox="1">
            <a:spLocks/>
          </p:cNvSpPr>
          <p:nvPr/>
        </p:nvSpPr>
        <p:spPr bwMode="auto">
          <a:xfrm>
            <a:off x="1651813" y="5471778"/>
            <a:ext cx="8507841" cy="4774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45" tIns="45575" rIns="91145" bIns="45575"/>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solidFill>
                  <a:srgbClr val="000000"/>
                </a:solidFill>
                <a:latin typeface="Arial" charset="0"/>
                <a:cs typeface="Arial" charset="0"/>
              </a:rPr>
              <a:t>Important input for the initial state in heavy ion collisions</a:t>
            </a:r>
          </a:p>
        </p:txBody>
      </p:sp>
      <p:sp>
        <p:nvSpPr>
          <p:cNvPr id="10" name="Content Placeholder 1">
            <a:extLst>
              <a:ext uri="{FF2B5EF4-FFF2-40B4-BE49-F238E27FC236}">
                <a16:creationId xmlns:a16="http://schemas.microsoft.com/office/drawing/2014/main" id="{C5AD9454-8953-F34A-A548-51E2396AD6A3}"/>
              </a:ext>
            </a:extLst>
          </p:cNvPr>
          <p:cNvSpPr txBox="1">
            <a:spLocks/>
          </p:cNvSpPr>
          <p:nvPr/>
        </p:nvSpPr>
        <p:spPr bwMode="auto">
          <a:xfrm>
            <a:off x="1647360" y="5964616"/>
            <a:ext cx="8507841" cy="4774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45" tIns="45575" rIns="91145" bIns="45575"/>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solidFill>
                  <a:srgbClr val="000000"/>
                </a:solidFill>
                <a:latin typeface="Arial" charset="0"/>
                <a:cs typeface="Arial" charset="0"/>
              </a:rPr>
              <a:t>Sensitivity to gluon saturation</a:t>
            </a:r>
          </a:p>
        </p:txBody>
      </p:sp>
      <p:pic>
        <p:nvPicPr>
          <p:cNvPr id="9" name="Picture 8">
            <a:extLst>
              <a:ext uri="{FF2B5EF4-FFF2-40B4-BE49-F238E27FC236}">
                <a16:creationId xmlns:a16="http://schemas.microsoft.com/office/drawing/2014/main" id="{89FB95AC-6604-ED4D-B53C-8367A9B91CCF}"/>
              </a:ext>
            </a:extLst>
          </p:cNvPr>
          <p:cNvPicPr>
            <a:picLocks noChangeAspect="1"/>
          </p:cNvPicPr>
          <p:nvPr/>
        </p:nvPicPr>
        <p:blipFill>
          <a:blip r:embed="rId5"/>
          <a:stretch>
            <a:fillRect/>
          </a:stretch>
        </p:blipFill>
        <p:spPr>
          <a:xfrm>
            <a:off x="262416" y="1558610"/>
            <a:ext cx="2769888" cy="2185416"/>
          </a:xfrm>
          <a:prstGeom prst="rect">
            <a:avLst/>
          </a:prstGeom>
        </p:spPr>
      </p:pic>
      <p:sp>
        <p:nvSpPr>
          <p:cNvPr id="11" name="Text Box 19">
            <a:extLst>
              <a:ext uri="{FF2B5EF4-FFF2-40B4-BE49-F238E27FC236}">
                <a16:creationId xmlns:a16="http://schemas.microsoft.com/office/drawing/2014/main" id="{91C9CD82-ED07-2B47-B9B0-CDE435ED713D}"/>
              </a:ext>
            </a:extLst>
          </p:cNvPr>
          <p:cNvSpPr txBox="1">
            <a:spLocks noChangeArrowheads="1"/>
          </p:cNvSpPr>
          <p:nvPr/>
        </p:nvSpPr>
        <p:spPr bwMode="auto">
          <a:xfrm>
            <a:off x="687790" y="3946244"/>
            <a:ext cx="1976292" cy="7780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477" tIns="42370" rIns="81477" bIns="42370">
            <a:spAutoFit/>
          </a:bodyPr>
          <a:lstStyle>
            <a:lvl1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1500" dirty="0"/>
              <a:t>Fragment detection and ID important for efficient veto</a:t>
            </a:r>
            <a:endParaRPr lang="en-US" sz="1500" b="1" baseline="-33000" dirty="0">
              <a:cs typeface="Arial" charset="0"/>
            </a:endParaRPr>
          </a:p>
        </p:txBody>
      </p:sp>
    </p:spTree>
    <p:extLst>
      <p:ext uri="{BB962C8B-B14F-4D97-AF65-F5344CB8AC3E}">
        <p14:creationId xmlns:p14="http://schemas.microsoft.com/office/powerpoint/2010/main" val="3477536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EE0EF-2D17-B84F-AE87-203C30DC86E7}"/>
              </a:ext>
            </a:extLst>
          </p:cNvPr>
          <p:cNvPicPr>
            <a:picLocks noChangeAspect="1"/>
          </p:cNvPicPr>
          <p:nvPr/>
        </p:nvPicPr>
        <p:blipFill>
          <a:blip r:embed="rId2"/>
          <a:stretch>
            <a:fillRect/>
          </a:stretch>
        </p:blipFill>
        <p:spPr>
          <a:xfrm>
            <a:off x="130236" y="2278991"/>
            <a:ext cx="5781040" cy="4480560"/>
          </a:xfrm>
          <a:prstGeom prst="rect">
            <a:avLst/>
          </a:prstGeom>
        </p:spPr>
      </p:pic>
      <p:sp>
        <p:nvSpPr>
          <p:cNvPr id="40" name="Text Box 1"/>
          <p:cNvSpPr txBox="1">
            <a:spLocks noChangeArrowheads="1"/>
          </p:cNvSpPr>
          <p:nvPr/>
        </p:nvSpPr>
        <p:spPr bwMode="auto">
          <a:xfrm>
            <a:off x="323653" y="388534"/>
            <a:ext cx="2669846" cy="877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PID for the EIC</a:t>
            </a:r>
          </a:p>
          <a:p>
            <a:pPr hangingPunct="1">
              <a:lnSpc>
                <a:spcPct val="100000"/>
              </a:lnSpc>
              <a:buClrTx/>
              <a:buFontTx/>
              <a:buNone/>
            </a:pPr>
            <a:r>
              <a:rPr lang="en-US" sz="2963" dirty="0">
                <a:solidFill>
                  <a:srgbClr val="006633"/>
                </a:solidFill>
                <a:latin typeface="Times New Roman" charset="0"/>
                <a:cs typeface="Arial" charset="0"/>
              </a:rPr>
              <a:t>(SIDIS shown)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443" y="589871"/>
            <a:ext cx="3962400" cy="2651760"/>
          </a:xfrm>
          <a:prstGeom prst="rect">
            <a:avLst/>
          </a:prstGeom>
        </p:spPr>
      </p:pic>
      <p:grpSp>
        <p:nvGrpSpPr>
          <p:cNvPr id="8" name="Group 7">
            <a:extLst>
              <a:ext uri="{FF2B5EF4-FFF2-40B4-BE49-F238E27FC236}">
                <a16:creationId xmlns:a16="http://schemas.microsoft.com/office/drawing/2014/main" id="{AECC98DE-E2A3-D84B-AA9C-751B65BCCC19}"/>
              </a:ext>
            </a:extLst>
          </p:cNvPr>
          <p:cNvGrpSpPr/>
          <p:nvPr/>
        </p:nvGrpSpPr>
        <p:grpSpPr>
          <a:xfrm>
            <a:off x="3013294" y="327080"/>
            <a:ext cx="4708971" cy="3199781"/>
            <a:chOff x="1461434" y="791555"/>
            <a:chExt cx="4708971" cy="3199781"/>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353" y="1029327"/>
              <a:ext cx="4431052" cy="2775287"/>
            </a:xfrm>
            <a:prstGeom prst="rect">
              <a:avLst/>
            </a:prstGeom>
          </p:spPr>
        </p:pic>
        <p:sp>
          <p:nvSpPr>
            <p:cNvPr id="31" name="Rectangle 30"/>
            <p:cNvSpPr/>
            <p:nvPr/>
          </p:nvSpPr>
          <p:spPr>
            <a:xfrm>
              <a:off x="4118477" y="1482319"/>
              <a:ext cx="645614" cy="217093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2" name="Rectangle 31"/>
            <p:cNvSpPr/>
            <p:nvPr/>
          </p:nvSpPr>
          <p:spPr>
            <a:xfrm>
              <a:off x="2911017" y="2403194"/>
              <a:ext cx="626867" cy="1250054"/>
            </a:xfrm>
            <a:prstGeom prst="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3" name="Rectangle 32"/>
            <p:cNvSpPr/>
            <p:nvPr/>
          </p:nvSpPr>
          <p:spPr>
            <a:xfrm>
              <a:off x="3537886" y="2601874"/>
              <a:ext cx="580593" cy="1051376"/>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5" name="Text Box 10"/>
            <p:cNvSpPr txBox="1">
              <a:spLocks noChangeArrowheads="1"/>
            </p:cNvSpPr>
            <p:nvPr/>
          </p:nvSpPr>
          <p:spPr bwMode="auto">
            <a:xfrm>
              <a:off x="2337830" y="2079429"/>
              <a:ext cx="1600102" cy="300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e-endcap</a:t>
              </a:r>
            </a:p>
          </p:txBody>
        </p:sp>
        <p:sp>
          <p:nvSpPr>
            <p:cNvPr id="37" name="Text Box 10"/>
            <p:cNvSpPr txBox="1">
              <a:spLocks noChangeArrowheads="1"/>
            </p:cNvSpPr>
            <p:nvPr/>
          </p:nvSpPr>
          <p:spPr bwMode="auto">
            <a:xfrm>
              <a:off x="3582375" y="1141199"/>
              <a:ext cx="1600102" cy="300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h-endcap</a:t>
              </a:r>
            </a:p>
          </p:txBody>
        </p:sp>
        <p:sp>
          <p:nvSpPr>
            <p:cNvPr id="39" name="Text Box 10"/>
            <p:cNvSpPr txBox="1">
              <a:spLocks noChangeArrowheads="1"/>
            </p:cNvSpPr>
            <p:nvPr/>
          </p:nvSpPr>
          <p:spPr bwMode="auto">
            <a:xfrm>
              <a:off x="3386469" y="1693867"/>
              <a:ext cx="883424" cy="3136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barrel</a:t>
              </a:r>
            </a:p>
          </p:txBody>
        </p:sp>
        <p:sp>
          <p:nvSpPr>
            <p:cNvPr id="42" name="Text Box 10"/>
            <p:cNvSpPr txBox="1">
              <a:spLocks noChangeArrowheads="1"/>
            </p:cNvSpPr>
            <p:nvPr/>
          </p:nvSpPr>
          <p:spPr bwMode="auto">
            <a:xfrm>
              <a:off x="2031859" y="1232731"/>
              <a:ext cx="1600102" cy="4874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b="1" dirty="0">
                  <a:solidFill>
                    <a:srgbClr val="0000FF"/>
                  </a:solidFill>
                  <a:cs typeface="Arial" charset="0"/>
                </a:rPr>
                <a:t>10x100 GeV</a:t>
              </a:r>
            </a:p>
            <a:p>
              <a:pPr algn="ctr" hangingPunct="1">
                <a:defRPr/>
              </a:pPr>
              <a:r>
                <a:rPr lang="en-US" sz="1270" b="1" dirty="0">
                  <a:solidFill>
                    <a:srgbClr val="0000FF"/>
                  </a:solidFill>
                  <a:cs typeface="Arial" charset="0"/>
                </a:rPr>
                <a:t>Q</a:t>
              </a:r>
              <a:r>
                <a:rPr lang="en-US" sz="1270" b="1" baseline="30000" dirty="0">
                  <a:solidFill>
                    <a:srgbClr val="0000FF"/>
                  </a:solidFill>
                  <a:cs typeface="Arial" charset="0"/>
                </a:rPr>
                <a:t>2</a:t>
              </a:r>
              <a:r>
                <a:rPr lang="en-US" sz="1270" b="1" dirty="0">
                  <a:solidFill>
                    <a:srgbClr val="0000FF"/>
                  </a:solidFill>
                  <a:cs typeface="Arial" charset="0"/>
                </a:rPr>
                <a:t> &gt; 1 GeV</a:t>
              </a:r>
              <a:r>
                <a:rPr lang="en-US" sz="1270" b="1" baseline="30000" dirty="0">
                  <a:solidFill>
                    <a:srgbClr val="0000FF"/>
                  </a:solidFill>
                  <a:cs typeface="Arial" charset="0"/>
                </a:rPr>
                <a:t>2</a:t>
              </a:r>
            </a:p>
          </p:txBody>
        </p:sp>
        <p:sp>
          <p:nvSpPr>
            <p:cNvPr id="49" name="Text Box 10"/>
            <p:cNvSpPr txBox="1">
              <a:spLocks noChangeArrowheads="1"/>
            </p:cNvSpPr>
            <p:nvPr/>
          </p:nvSpPr>
          <p:spPr bwMode="auto">
            <a:xfrm>
              <a:off x="3436635" y="3084736"/>
              <a:ext cx="816238" cy="335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a:cs typeface="Arial" charset="0"/>
                </a:rPr>
                <a:t>DIRC</a:t>
              </a:r>
              <a:endParaRPr lang="en-US" sz="1481" b="1" dirty="0">
                <a:cs typeface="Arial" charset="0"/>
              </a:endParaRPr>
            </a:p>
          </p:txBody>
        </p:sp>
        <p:sp>
          <p:nvSpPr>
            <p:cNvPr id="50" name="Text Box 10"/>
            <p:cNvSpPr txBox="1">
              <a:spLocks noChangeArrowheads="1"/>
            </p:cNvSpPr>
            <p:nvPr/>
          </p:nvSpPr>
          <p:spPr bwMode="auto">
            <a:xfrm>
              <a:off x="2116881" y="3302900"/>
              <a:ext cx="1371585" cy="359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Aerogel RICH</a:t>
              </a:r>
            </a:p>
          </p:txBody>
        </p:sp>
        <p:sp>
          <p:nvSpPr>
            <p:cNvPr id="51" name="Text Box 10"/>
            <p:cNvSpPr txBox="1">
              <a:spLocks noChangeArrowheads="1"/>
            </p:cNvSpPr>
            <p:nvPr/>
          </p:nvSpPr>
          <p:spPr bwMode="auto">
            <a:xfrm>
              <a:off x="4389418" y="2351700"/>
              <a:ext cx="1432781" cy="5654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Dual-radiator RICH</a:t>
              </a:r>
            </a:p>
          </p:txBody>
        </p:sp>
        <p:sp>
          <p:nvSpPr>
            <p:cNvPr id="52" name="Right Arrow 51"/>
            <p:cNvSpPr/>
            <p:nvPr/>
          </p:nvSpPr>
          <p:spPr>
            <a:xfrm>
              <a:off x="4646579" y="852446"/>
              <a:ext cx="739181" cy="21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53" name="Right Arrow 52"/>
            <p:cNvSpPr/>
            <p:nvPr/>
          </p:nvSpPr>
          <p:spPr>
            <a:xfrm rot="10800000">
              <a:off x="2216897" y="854871"/>
              <a:ext cx="739181" cy="21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54" name="Text Box 10"/>
            <p:cNvSpPr txBox="1">
              <a:spLocks noChangeArrowheads="1"/>
            </p:cNvSpPr>
            <p:nvPr/>
          </p:nvSpPr>
          <p:spPr bwMode="auto">
            <a:xfrm>
              <a:off x="5237139" y="798320"/>
              <a:ext cx="879085" cy="337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a:cs typeface="Arial" charset="0"/>
                </a:rPr>
                <a:t>p/A</a:t>
              </a:r>
              <a:endParaRPr lang="en-US" sz="1400" b="1" dirty="0">
                <a:cs typeface="Arial" charset="0"/>
              </a:endParaRPr>
            </a:p>
          </p:txBody>
        </p:sp>
        <p:sp>
          <p:nvSpPr>
            <p:cNvPr id="55" name="Text Box 10"/>
            <p:cNvSpPr txBox="1">
              <a:spLocks noChangeArrowheads="1"/>
            </p:cNvSpPr>
            <p:nvPr/>
          </p:nvSpPr>
          <p:spPr bwMode="auto">
            <a:xfrm>
              <a:off x="1602804" y="791555"/>
              <a:ext cx="879085" cy="337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a:cs typeface="Arial" charset="0"/>
                </a:rPr>
                <a:t>e</a:t>
              </a:r>
              <a:endParaRPr lang="en-US" sz="1400" b="1" dirty="0">
                <a:cs typeface="Arial" charset="0"/>
              </a:endParaRPr>
            </a:p>
          </p:txBody>
        </p:sp>
        <p:sp>
          <p:nvSpPr>
            <p:cNvPr id="56" name="Text Box 10"/>
            <p:cNvSpPr txBox="1">
              <a:spLocks noChangeArrowheads="1"/>
            </p:cNvSpPr>
            <p:nvPr/>
          </p:nvSpPr>
          <p:spPr bwMode="auto">
            <a:xfrm>
              <a:off x="1461434" y="1248732"/>
              <a:ext cx="570426" cy="3287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dirty="0">
                  <a:cs typeface="Arial" charset="0"/>
                </a:rPr>
                <a:t>GeV</a:t>
              </a:r>
            </a:p>
          </p:txBody>
        </p:sp>
        <p:sp>
          <p:nvSpPr>
            <p:cNvPr id="48" name="Text Box 10"/>
            <p:cNvSpPr txBox="1">
              <a:spLocks noChangeArrowheads="1"/>
            </p:cNvSpPr>
            <p:nvPr/>
          </p:nvSpPr>
          <p:spPr bwMode="auto">
            <a:xfrm>
              <a:off x="5230366" y="3662550"/>
              <a:ext cx="782477" cy="3287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a:cs typeface="Arial" charset="0"/>
                </a:rPr>
                <a:t>rapidity</a:t>
              </a:r>
              <a:endParaRPr lang="en-US" sz="1270" dirty="0">
                <a:cs typeface="Arial" charset="0"/>
              </a:endParaRPr>
            </a:p>
          </p:txBody>
        </p:sp>
      </p:grpSp>
      <p:sp>
        <p:nvSpPr>
          <p:cNvPr id="2" name="Slide Number Placeholder 1"/>
          <p:cNvSpPr>
            <a:spLocks noGrp="1"/>
          </p:cNvSpPr>
          <p:nvPr>
            <p:ph type="sldNum" sz="quarter" idx="12"/>
          </p:nvPr>
        </p:nvSpPr>
        <p:spPr/>
        <p:txBody>
          <a:bodyPr/>
          <a:lstStyle/>
          <a:p>
            <a:fld id="{8F85DECE-709F-5547-99FE-06FE97115E35}" type="slidenum">
              <a:rPr lang="en-US" smtClean="0"/>
              <a:t>12</a:t>
            </a:fld>
            <a:endParaRPr lang="en-US" dirty="0"/>
          </a:p>
        </p:txBody>
      </p:sp>
      <p:sp>
        <p:nvSpPr>
          <p:cNvPr id="24" name="Content Placeholder 1">
            <a:extLst>
              <a:ext uri="{FF2B5EF4-FFF2-40B4-BE49-F238E27FC236}">
                <a16:creationId xmlns:a16="http://schemas.microsoft.com/office/drawing/2014/main" id="{2E82F5B4-9194-9E49-8CC9-996E602651B8}"/>
              </a:ext>
            </a:extLst>
          </p:cNvPr>
          <p:cNvSpPr txBox="1">
            <a:spLocks/>
          </p:cNvSpPr>
          <p:nvPr/>
        </p:nvSpPr>
        <p:spPr bwMode="auto">
          <a:xfrm>
            <a:off x="6473114" y="3742856"/>
            <a:ext cx="5360149" cy="123834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5"/>
              </a:buBlip>
            </a:pPr>
            <a:r>
              <a:rPr lang="en-US" sz="2000" dirty="0">
                <a:latin typeface="Arial" charset="0"/>
                <a:cs typeface="Arial" charset="0"/>
              </a:rPr>
              <a:t>Particle ID is an essential capability required for the EIC physics program</a:t>
            </a:r>
          </a:p>
          <a:p>
            <a:pPr marL="800100" lvl="1" indent="-342900">
              <a:spcBef>
                <a:spcPct val="20000"/>
              </a:spcBef>
              <a:buFont typeface="Arial" panose="020B0604020202020204" pitchFamily="34" charset="0"/>
              <a:buChar char="•"/>
            </a:pPr>
            <a:r>
              <a:rPr lang="en-US" sz="1800" dirty="0">
                <a:latin typeface="Arial" charset="0"/>
                <a:cs typeface="Arial" charset="0"/>
              </a:rPr>
              <a:t>also beyond SIDIS and open charm</a:t>
            </a:r>
          </a:p>
        </p:txBody>
      </p:sp>
      <p:sp>
        <p:nvSpPr>
          <p:cNvPr id="25" name="Text Box 16">
            <a:extLst>
              <a:ext uri="{FF2B5EF4-FFF2-40B4-BE49-F238E27FC236}">
                <a16:creationId xmlns:a16="http://schemas.microsoft.com/office/drawing/2014/main" id="{AEE101D4-5D19-AB4A-AAF5-662C4E6CBF08}"/>
              </a:ext>
            </a:extLst>
          </p:cNvPr>
          <p:cNvSpPr txBox="1">
            <a:spLocks noChangeArrowheads="1"/>
          </p:cNvSpPr>
          <p:nvPr/>
        </p:nvSpPr>
        <p:spPr bwMode="auto">
          <a:xfrm>
            <a:off x="312512" y="1744908"/>
            <a:ext cx="2913592" cy="3670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5721" tIns="44584" rIns="85721" bIns="4458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27939"/>
            <a:r>
              <a:rPr lang="en-US" b="1" dirty="0">
                <a:solidFill>
                  <a:srgbClr val="C00000"/>
                </a:solidFill>
                <a:latin typeface="+mn-lt"/>
              </a:rPr>
              <a:t>Semi-Inclusive DIS (SIDIS)</a:t>
            </a:r>
          </a:p>
        </p:txBody>
      </p:sp>
      <p:sp>
        <p:nvSpPr>
          <p:cNvPr id="26" name="Content Placeholder 1">
            <a:extLst>
              <a:ext uri="{FF2B5EF4-FFF2-40B4-BE49-F238E27FC236}">
                <a16:creationId xmlns:a16="http://schemas.microsoft.com/office/drawing/2014/main" id="{388B2B92-94A9-1645-BE93-90A82C3B7914}"/>
              </a:ext>
            </a:extLst>
          </p:cNvPr>
          <p:cNvSpPr txBox="1">
            <a:spLocks/>
          </p:cNvSpPr>
          <p:nvPr/>
        </p:nvSpPr>
        <p:spPr bwMode="auto">
          <a:xfrm>
            <a:off x="6473114" y="4981200"/>
            <a:ext cx="5133099" cy="123834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5"/>
              </a:buBlip>
            </a:pPr>
            <a:r>
              <a:rPr lang="en-US" sz="2000" dirty="0">
                <a:latin typeface="Arial" charset="0"/>
                <a:cs typeface="Arial" charset="0"/>
              </a:rPr>
              <a:t>Imaging Cherenkov detectors are the primary technology </a:t>
            </a:r>
          </a:p>
          <a:p>
            <a:pPr marL="800100" lvl="1" indent="-342900">
              <a:spcBef>
                <a:spcPct val="20000"/>
              </a:spcBef>
              <a:buFont typeface="Arial" panose="020B0604020202020204" pitchFamily="34" charset="0"/>
              <a:buChar char="•"/>
            </a:pPr>
            <a:r>
              <a:rPr lang="en-US" sz="1800" dirty="0">
                <a:latin typeface="Arial" charset="0"/>
                <a:cs typeface="Arial" charset="0"/>
              </a:rPr>
              <a:t>Photosensors and electronics are also key R&amp;D areas for the consortium</a:t>
            </a:r>
          </a:p>
        </p:txBody>
      </p:sp>
      <p:sp>
        <p:nvSpPr>
          <p:cNvPr id="27" name="Text Box 16">
            <a:extLst>
              <a:ext uri="{FF2B5EF4-FFF2-40B4-BE49-F238E27FC236}">
                <a16:creationId xmlns:a16="http://schemas.microsoft.com/office/drawing/2014/main" id="{F048E478-206C-874A-9AFE-001E21F1E249}"/>
              </a:ext>
            </a:extLst>
          </p:cNvPr>
          <p:cNvSpPr txBox="1">
            <a:spLocks noChangeArrowheads="1"/>
          </p:cNvSpPr>
          <p:nvPr/>
        </p:nvSpPr>
        <p:spPr bwMode="auto">
          <a:xfrm>
            <a:off x="3204944" y="3586853"/>
            <a:ext cx="1814222" cy="3362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5721" tIns="44584" rIns="85721" bIns="4458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27939"/>
            <a:r>
              <a:rPr lang="en-US" sz="1600" b="1" i="1" dirty="0">
                <a:solidFill>
                  <a:srgbClr val="008000"/>
                </a:solidFill>
                <a:latin typeface="+mn-lt"/>
              </a:rPr>
              <a:t>h</a:t>
            </a:r>
            <a:r>
              <a:rPr lang="en-US" sz="1600" i="1" dirty="0">
                <a:solidFill>
                  <a:srgbClr val="008000"/>
                </a:solidFill>
                <a:latin typeface="+mn-lt"/>
              </a:rPr>
              <a:t> could also be a jet</a:t>
            </a:r>
          </a:p>
        </p:txBody>
      </p:sp>
    </p:spTree>
    <p:extLst>
      <p:ext uri="{BB962C8B-B14F-4D97-AF65-F5344CB8AC3E}">
        <p14:creationId xmlns:p14="http://schemas.microsoft.com/office/powerpoint/2010/main" val="20003913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85DECE-709F-5547-99FE-06FE97115E35}" type="slidenum">
              <a:rPr lang="en-US" smtClean="0"/>
              <a:t>13</a:t>
            </a:fld>
            <a:endParaRPr lang="en-US"/>
          </a:p>
        </p:txBody>
      </p:sp>
      <p:sp>
        <p:nvSpPr>
          <p:cNvPr id="7" name="TextBox 6"/>
          <p:cNvSpPr txBox="1"/>
          <p:nvPr/>
        </p:nvSpPr>
        <p:spPr>
          <a:xfrm>
            <a:off x="5684201" y="3952340"/>
            <a:ext cx="5671526" cy="2288171"/>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The maximum hadron momentum in the endcaps is close to the electron and ion beam energies, respectively.</a:t>
            </a:r>
          </a:p>
          <a:p>
            <a:pPr marL="302381" indent="-302381">
              <a:buFont typeface="Wingdings" charset="2"/>
              <a:buChar char="§"/>
            </a:pPr>
            <a:endParaRPr lang="en-US" dirty="0">
              <a:latin typeface="Arial"/>
              <a:cs typeface="Arial"/>
            </a:endParaRPr>
          </a:p>
          <a:p>
            <a:pPr marL="302381" indent="-302381">
              <a:buFont typeface="Wingdings" charset="2"/>
              <a:buChar char="§"/>
            </a:pPr>
            <a:r>
              <a:rPr lang="en-US" dirty="0">
                <a:latin typeface="Arial"/>
                <a:cs typeface="Arial"/>
              </a:rPr>
              <a:t>The momentum coverage need in the central barrel depends on the desired kinematic reach, in particular in Q</a:t>
            </a:r>
            <a:r>
              <a:rPr lang="en-US" baseline="30000" dirty="0">
                <a:latin typeface="Arial"/>
                <a:cs typeface="Arial"/>
              </a:rPr>
              <a:t>2</a:t>
            </a:r>
            <a:r>
              <a:rPr lang="en-US" dirty="0">
                <a:latin typeface="Arial"/>
                <a:cs typeface="Arial"/>
              </a:rPr>
              <a:t> </a:t>
            </a:r>
            <a:r>
              <a:rPr lang="mr-IN" dirty="0">
                <a:latin typeface="Arial"/>
                <a:cs typeface="Arial"/>
              </a:rPr>
              <a:t>–</a:t>
            </a:r>
            <a:r>
              <a:rPr lang="en-US" dirty="0">
                <a:latin typeface="Arial"/>
                <a:cs typeface="Arial"/>
              </a:rPr>
              <a:t> important for QCD evolution, etc.</a:t>
            </a:r>
          </a:p>
          <a:p>
            <a:pPr marL="759581" lvl="1" indent="-302381">
              <a:buFont typeface="Wingdings" charset="2"/>
              <a:buChar char="§"/>
            </a:pPr>
            <a:r>
              <a:rPr lang="en-US" sz="1600" dirty="0">
                <a:latin typeface="Arial"/>
                <a:cs typeface="Arial"/>
              </a:rPr>
              <a:t>Weak dependence on beam energies</a:t>
            </a:r>
          </a:p>
        </p:txBody>
      </p:sp>
      <p:sp>
        <p:nvSpPr>
          <p:cNvPr id="8" name="Text Box 1"/>
          <p:cNvSpPr txBox="1">
            <a:spLocks noChangeArrowheads="1"/>
          </p:cNvSpPr>
          <p:nvPr/>
        </p:nvSpPr>
        <p:spPr bwMode="auto">
          <a:xfrm>
            <a:off x="8610600" y="427665"/>
            <a:ext cx="3157538" cy="8010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Hadron kinematics at an EIC</a:t>
            </a:r>
          </a:p>
        </p:txBody>
      </p:sp>
      <p:pic>
        <p:nvPicPr>
          <p:cNvPr id="10" name="Picture 9">
            <a:extLst>
              <a:ext uri="{FF2B5EF4-FFF2-40B4-BE49-F238E27FC236}">
                <a16:creationId xmlns:a16="http://schemas.microsoft.com/office/drawing/2014/main" id="{A08CD82E-3DC8-2F4B-87E6-8F6FCE804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73" y="3807878"/>
            <a:ext cx="4431052" cy="2775287"/>
          </a:xfrm>
          <a:prstGeom prst="rect">
            <a:avLst/>
          </a:prstGeom>
        </p:spPr>
      </p:pic>
      <p:sp>
        <p:nvSpPr>
          <p:cNvPr id="11" name="Rectangle 10">
            <a:extLst>
              <a:ext uri="{FF2B5EF4-FFF2-40B4-BE49-F238E27FC236}">
                <a16:creationId xmlns:a16="http://schemas.microsoft.com/office/drawing/2014/main" id="{1D3E401D-D8BE-8445-AFF3-7B0BD7427C4A}"/>
              </a:ext>
            </a:extLst>
          </p:cNvPr>
          <p:cNvSpPr/>
          <p:nvPr/>
        </p:nvSpPr>
        <p:spPr>
          <a:xfrm>
            <a:off x="3033798" y="4260870"/>
            <a:ext cx="645613" cy="217093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2" name="Rectangle 11">
            <a:extLst>
              <a:ext uri="{FF2B5EF4-FFF2-40B4-BE49-F238E27FC236}">
                <a16:creationId xmlns:a16="http://schemas.microsoft.com/office/drawing/2014/main" id="{D962BFFE-5092-E043-B6F1-CE7DF3F9B7BF}"/>
              </a:ext>
            </a:extLst>
          </p:cNvPr>
          <p:cNvSpPr/>
          <p:nvPr/>
        </p:nvSpPr>
        <p:spPr>
          <a:xfrm>
            <a:off x="1826337" y="5181745"/>
            <a:ext cx="626867" cy="1250054"/>
          </a:xfrm>
          <a:prstGeom prst="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3" name="Rectangle 12">
            <a:extLst>
              <a:ext uri="{FF2B5EF4-FFF2-40B4-BE49-F238E27FC236}">
                <a16:creationId xmlns:a16="http://schemas.microsoft.com/office/drawing/2014/main" id="{1F4ACCA7-668C-2F43-93CF-D370F2245ABD}"/>
              </a:ext>
            </a:extLst>
          </p:cNvPr>
          <p:cNvSpPr/>
          <p:nvPr/>
        </p:nvSpPr>
        <p:spPr>
          <a:xfrm>
            <a:off x="2453206" y="5380424"/>
            <a:ext cx="580593" cy="1051376"/>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4" name="Text Box 10">
            <a:extLst>
              <a:ext uri="{FF2B5EF4-FFF2-40B4-BE49-F238E27FC236}">
                <a16:creationId xmlns:a16="http://schemas.microsoft.com/office/drawing/2014/main" id="{5A5104EE-6840-3947-8139-57F557CC118B}"/>
              </a:ext>
            </a:extLst>
          </p:cNvPr>
          <p:cNvSpPr txBox="1">
            <a:spLocks noChangeArrowheads="1"/>
          </p:cNvSpPr>
          <p:nvPr/>
        </p:nvSpPr>
        <p:spPr bwMode="auto">
          <a:xfrm>
            <a:off x="1253149" y="4857980"/>
            <a:ext cx="1600102" cy="300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e-endcap</a:t>
            </a:r>
          </a:p>
        </p:txBody>
      </p:sp>
      <p:sp>
        <p:nvSpPr>
          <p:cNvPr id="15" name="Text Box 10">
            <a:extLst>
              <a:ext uri="{FF2B5EF4-FFF2-40B4-BE49-F238E27FC236}">
                <a16:creationId xmlns:a16="http://schemas.microsoft.com/office/drawing/2014/main" id="{047F39B4-90C8-6B46-9018-78CB2409BA56}"/>
              </a:ext>
            </a:extLst>
          </p:cNvPr>
          <p:cNvSpPr txBox="1">
            <a:spLocks noChangeArrowheads="1"/>
          </p:cNvSpPr>
          <p:nvPr/>
        </p:nvSpPr>
        <p:spPr bwMode="auto">
          <a:xfrm>
            <a:off x="2497695" y="3919750"/>
            <a:ext cx="1600102" cy="300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h-endcap</a:t>
            </a:r>
          </a:p>
        </p:txBody>
      </p:sp>
      <p:sp>
        <p:nvSpPr>
          <p:cNvPr id="16" name="Text Box 10">
            <a:extLst>
              <a:ext uri="{FF2B5EF4-FFF2-40B4-BE49-F238E27FC236}">
                <a16:creationId xmlns:a16="http://schemas.microsoft.com/office/drawing/2014/main" id="{B474A035-61E1-E840-AD96-37E5CED85E3A}"/>
              </a:ext>
            </a:extLst>
          </p:cNvPr>
          <p:cNvSpPr txBox="1">
            <a:spLocks noChangeArrowheads="1"/>
          </p:cNvSpPr>
          <p:nvPr/>
        </p:nvSpPr>
        <p:spPr bwMode="auto">
          <a:xfrm>
            <a:off x="2275285" y="4472419"/>
            <a:ext cx="883424" cy="3136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barrel</a:t>
            </a:r>
          </a:p>
        </p:txBody>
      </p:sp>
      <p:sp>
        <p:nvSpPr>
          <p:cNvPr id="17" name="Text Box 10">
            <a:extLst>
              <a:ext uri="{FF2B5EF4-FFF2-40B4-BE49-F238E27FC236}">
                <a16:creationId xmlns:a16="http://schemas.microsoft.com/office/drawing/2014/main" id="{E22D18BC-9F7E-C14C-B045-51EF943D6D66}"/>
              </a:ext>
            </a:extLst>
          </p:cNvPr>
          <p:cNvSpPr txBox="1">
            <a:spLocks noChangeArrowheads="1"/>
          </p:cNvSpPr>
          <p:nvPr/>
        </p:nvSpPr>
        <p:spPr bwMode="auto">
          <a:xfrm>
            <a:off x="947179" y="4011282"/>
            <a:ext cx="1600102" cy="4874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b="1" dirty="0">
                <a:solidFill>
                  <a:srgbClr val="0000FF"/>
                </a:solidFill>
                <a:cs typeface="Arial" charset="0"/>
              </a:rPr>
              <a:t>10x100 GeV</a:t>
            </a:r>
          </a:p>
          <a:p>
            <a:pPr algn="ctr" hangingPunct="1">
              <a:defRPr/>
            </a:pPr>
            <a:r>
              <a:rPr lang="en-US" sz="1270" b="1" dirty="0">
                <a:solidFill>
                  <a:srgbClr val="0000FF"/>
                </a:solidFill>
                <a:cs typeface="Arial" charset="0"/>
              </a:rPr>
              <a:t>Q</a:t>
            </a:r>
            <a:r>
              <a:rPr lang="en-US" sz="1270" b="1" baseline="30000" dirty="0">
                <a:solidFill>
                  <a:srgbClr val="0000FF"/>
                </a:solidFill>
                <a:cs typeface="Arial" charset="0"/>
              </a:rPr>
              <a:t>2</a:t>
            </a:r>
            <a:r>
              <a:rPr lang="en-US" sz="1270" b="1" dirty="0">
                <a:solidFill>
                  <a:srgbClr val="0000FF"/>
                </a:solidFill>
                <a:cs typeface="Arial" charset="0"/>
              </a:rPr>
              <a:t> &gt; 1 GeV</a:t>
            </a:r>
            <a:r>
              <a:rPr lang="en-US" sz="1270" b="1" baseline="30000" dirty="0">
                <a:solidFill>
                  <a:srgbClr val="0000FF"/>
                </a:solidFill>
                <a:cs typeface="Arial" charset="0"/>
              </a:rPr>
              <a:t>2</a:t>
            </a:r>
          </a:p>
        </p:txBody>
      </p:sp>
      <p:sp>
        <p:nvSpPr>
          <p:cNvPr id="18" name="Text Box 10">
            <a:extLst>
              <a:ext uri="{FF2B5EF4-FFF2-40B4-BE49-F238E27FC236}">
                <a16:creationId xmlns:a16="http://schemas.microsoft.com/office/drawing/2014/main" id="{59DA6F98-BF36-A24C-BBAD-9F7105AC6E6F}"/>
              </a:ext>
            </a:extLst>
          </p:cNvPr>
          <p:cNvSpPr txBox="1">
            <a:spLocks noChangeArrowheads="1"/>
          </p:cNvSpPr>
          <p:nvPr/>
        </p:nvSpPr>
        <p:spPr bwMode="auto">
          <a:xfrm>
            <a:off x="2351955" y="5863287"/>
            <a:ext cx="816238" cy="335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a:cs typeface="Arial" charset="0"/>
              </a:rPr>
              <a:t>DIRC</a:t>
            </a:r>
            <a:endParaRPr lang="en-US" sz="1481" b="1" dirty="0">
              <a:cs typeface="Arial" charset="0"/>
            </a:endParaRPr>
          </a:p>
        </p:txBody>
      </p:sp>
      <p:sp>
        <p:nvSpPr>
          <p:cNvPr id="19" name="Text Box 10">
            <a:extLst>
              <a:ext uri="{FF2B5EF4-FFF2-40B4-BE49-F238E27FC236}">
                <a16:creationId xmlns:a16="http://schemas.microsoft.com/office/drawing/2014/main" id="{C0D8DE13-24E8-3840-81CF-EFE8F124066F}"/>
              </a:ext>
            </a:extLst>
          </p:cNvPr>
          <p:cNvSpPr txBox="1">
            <a:spLocks noChangeArrowheads="1"/>
          </p:cNvSpPr>
          <p:nvPr/>
        </p:nvSpPr>
        <p:spPr bwMode="auto">
          <a:xfrm>
            <a:off x="1032201" y="6081451"/>
            <a:ext cx="1371585" cy="359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Aerogel RICH</a:t>
            </a:r>
          </a:p>
        </p:txBody>
      </p:sp>
      <p:sp>
        <p:nvSpPr>
          <p:cNvPr id="20" name="Text Box 10">
            <a:extLst>
              <a:ext uri="{FF2B5EF4-FFF2-40B4-BE49-F238E27FC236}">
                <a16:creationId xmlns:a16="http://schemas.microsoft.com/office/drawing/2014/main" id="{F4FFE493-B5A1-6F44-B38B-96C4326DCECF}"/>
              </a:ext>
            </a:extLst>
          </p:cNvPr>
          <p:cNvSpPr txBox="1">
            <a:spLocks noChangeArrowheads="1"/>
          </p:cNvSpPr>
          <p:nvPr/>
        </p:nvSpPr>
        <p:spPr bwMode="auto">
          <a:xfrm>
            <a:off x="3304738" y="5130251"/>
            <a:ext cx="1432781" cy="5654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Dual-radiator RICH</a:t>
            </a:r>
          </a:p>
        </p:txBody>
      </p:sp>
      <p:sp>
        <p:nvSpPr>
          <p:cNvPr id="25" name="Text Box 10">
            <a:extLst>
              <a:ext uri="{FF2B5EF4-FFF2-40B4-BE49-F238E27FC236}">
                <a16:creationId xmlns:a16="http://schemas.microsoft.com/office/drawing/2014/main" id="{04730286-4554-5B42-BA5A-84103EEC48F6}"/>
              </a:ext>
            </a:extLst>
          </p:cNvPr>
          <p:cNvSpPr txBox="1">
            <a:spLocks noChangeArrowheads="1"/>
          </p:cNvSpPr>
          <p:nvPr/>
        </p:nvSpPr>
        <p:spPr bwMode="auto">
          <a:xfrm>
            <a:off x="376754" y="4027283"/>
            <a:ext cx="570426" cy="3287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dirty="0">
                <a:cs typeface="Arial" charset="0"/>
              </a:rPr>
              <a:t>GeV</a:t>
            </a:r>
          </a:p>
        </p:txBody>
      </p:sp>
      <p:sp>
        <p:nvSpPr>
          <p:cNvPr id="26" name="Text Box 10">
            <a:extLst>
              <a:ext uri="{FF2B5EF4-FFF2-40B4-BE49-F238E27FC236}">
                <a16:creationId xmlns:a16="http://schemas.microsoft.com/office/drawing/2014/main" id="{C82CEF75-34B2-C243-ACF5-43531EB7D4E7}"/>
              </a:ext>
            </a:extLst>
          </p:cNvPr>
          <p:cNvSpPr txBox="1">
            <a:spLocks noChangeArrowheads="1"/>
          </p:cNvSpPr>
          <p:nvPr/>
        </p:nvSpPr>
        <p:spPr bwMode="auto">
          <a:xfrm>
            <a:off x="4145686" y="6441101"/>
            <a:ext cx="782477" cy="3287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a:cs typeface="Arial" charset="0"/>
              </a:rPr>
              <a:t>rapidity</a:t>
            </a:r>
            <a:endParaRPr lang="en-US" sz="1270" dirty="0">
              <a:cs typeface="Arial" charset="0"/>
            </a:endParaRPr>
          </a:p>
        </p:txBody>
      </p:sp>
      <p:grpSp>
        <p:nvGrpSpPr>
          <p:cNvPr id="2" name="Group 1">
            <a:extLst>
              <a:ext uri="{FF2B5EF4-FFF2-40B4-BE49-F238E27FC236}">
                <a16:creationId xmlns:a16="http://schemas.microsoft.com/office/drawing/2014/main" id="{9016D29E-DA42-2041-B8FA-68EADE6CFB1F}"/>
              </a:ext>
            </a:extLst>
          </p:cNvPr>
          <p:cNvGrpSpPr/>
          <p:nvPr/>
        </p:nvGrpSpPr>
        <p:grpSpPr>
          <a:xfrm>
            <a:off x="537800" y="485656"/>
            <a:ext cx="7723101" cy="3233242"/>
            <a:chOff x="552087" y="769665"/>
            <a:chExt cx="7723101" cy="3233242"/>
          </a:xfrm>
        </p:grpSpPr>
        <p:pic>
          <p:nvPicPr>
            <p:cNvPr id="6" name="Picture 5"/>
            <p:cNvPicPr>
              <a:picLocks noChangeAspect="1"/>
            </p:cNvPicPr>
            <p:nvPr/>
          </p:nvPicPr>
          <p:blipFill>
            <a:blip r:embed="rId3"/>
            <a:stretch>
              <a:fillRect/>
            </a:stretch>
          </p:blipFill>
          <p:spPr>
            <a:xfrm>
              <a:off x="717210" y="769665"/>
              <a:ext cx="7557978" cy="2806338"/>
            </a:xfrm>
            <a:prstGeom prst="rect">
              <a:avLst/>
            </a:prstGeom>
          </p:spPr>
        </p:pic>
        <p:sp>
          <p:nvSpPr>
            <p:cNvPr id="21" name="Right Arrow 20">
              <a:extLst>
                <a:ext uri="{FF2B5EF4-FFF2-40B4-BE49-F238E27FC236}">
                  <a16:creationId xmlns:a16="http://schemas.microsoft.com/office/drawing/2014/main" id="{30139493-986C-4E43-820E-1A911847494E}"/>
                </a:ext>
              </a:extLst>
            </p:cNvPr>
            <p:cNvSpPr/>
            <p:nvPr/>
          </p:nvSpPr>
          <p:spPr>
            <a:xfrm>
              <a:off x="3595861" y="3719110"/>
              <a:ext cx="739181" cy="21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2" name="Right Arrow 21">
              <a:extLst>
                <a:ext uri="{FF2B5EF4-FFF2-40B4-BE49-F238E27FC236}">
                  <a16:creationId xmlns:a16="http://schemas.microsoft.com/office/drawing/2014/main" id="{4745200B-14D1-5348-B8B4-415EDCC1AAE8}"/>
                </a:ext>
              </a:extLst>
            </p:cNvPr>
            <p:cNvSpPr/>
            <p:nvPr/>
          </p:nvSpPr>
          <p:spPr>
            <a:xfrm rot="10800000">
              <a:off x="1166180" y="3721534"/>
              <a:ext cx="739181" cy="21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3" name="Text Box 10">
              <a:extLst>
                <a:ext uri="{FF2B5EF4-FFF2-40B4-BE49-F238E27FC236}">
                  <a16:creationId xmlns:a16="http://schemas.microsoft.com/office/drawing/2014/main" id="{E20FE9A3-C58A-334B-8882-A738364CF3A7}"/>
                </a:ext>
              </a:extLst>
            </p:cNvPr>
            <p:cNvSpPr txBox="1">
              <a:spLocks noChangeArrowheads="1"/>
            </p:cNvSpPr>
            <p:nvPr/>
          </p:nvSpPr>
          <p:spPr bwMode="auto">
            <a:xfrm>
              <a:off x="4186422" y="3664983"/>
              <a:ext cx="879085" cy="337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a:cs typeface="Arial" charset="0"/>
                </a:rPr>
                <a:t>p/A</a:t>
              </a:r>
              <a:endParaRPr lang="en-US" sz="1400" b="1" dirty="0">
                <a:cs typeface="Arial" charset="0"/>
              </a:endParaRPr>
            </a:p>
          </p:txBody>
        </p:sp>
        <p:sp>
          <p:nvSpPr>
            <p:cNvPr id="24" name="Text Box 10">
              <a:extLst>
                <a:ext uri="{FF2B5EF4-FFF2-40B4-BE49-F238E27FC236}">
                  <a16:creationId xmlns:a16="http://schemas.microsoft.com/office/drawing/2014/main" id="{BC73056B-3D94-704F-BE5B-4B75AFA00998}"/>
                </a:ext>
              </a:extLst>
            </p:cNvPr>
            <p:cNvSpPr txBox="1">
              <a:spLocks noChangeArrowheads="1"/>
            </p:cNvSpPr>
            <p:nvPr/>
          </p:nvSpPr>
          <p:spPr bwMode="auto">
            <a:xfrm>
              <a:off x="552087" y="3658218"/>
              <a:ext cx="879085" cy="337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a:cs typeface="Arial" charset="0"/>
                </a:rPr>
                <a:t>e</a:t>
              </a:r>
              <a:endParaRPr lang="en-US" sz="1400" b="1" dirty="0">
                <a:cs typeface="Arial" charset="0"/>
              </a:endParaRPr>
            </a:p>
          </p:txBody>
        </p:sp>
        <p:sp>
          <p:nvSpPr>
            <p:cNvPr id="27" name="Rectangle 26">
              <a:extLst>
                <a:ext uri="{FF2B5EF4-FFF2-40B4-BE49-F238E27FC236}">
                  <a16:creationId xmlns:a16="http://schemas.microsoft.com/office/drawing/2014/main" id="{76F9F1C0-543E-204F-968F-A217A34C9EB0}"/>
                </a:ext>
              </a:extLst>
            </p:cNvPr>
            <p:cNvSpPr/>
            <p:nvPr/>
          </p:nvSpPr>
          <p:spPr>
            <a:xfrm>
              <a:off x="3044469" y="1160761"/>
              <a:ext cx="884593" cy="217093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8" name="Rectangle 27">
              <a:extLst>
                <a:ext uri="{FF2B5EF4-FFF2-40B4-BE49-F238E27FC236}">
                  <a16:creationId xmlns:a16="http://schemas.microsoft.com/office/drawing/2014/main" id="{3790B0F6-01CB-7148-9C68-BC7E8D199222}"/>
                </a:ext>
              </a:extLst>
            </p:cNvPr>
            <p:cNvSpPr/>
            <p:nvPr/>
          </p:nvSpPr>
          <p:spPr>
            <a:xfrm>
              <a:off x="6811607" y="1160761"/>
              <a:ext cx="789343" cy="217093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9" name="Rectangle 28">
              <a:extLst>
                <a:ext uri="{FF2B5EF4-FFF2-40B4-BE49-F238E27FC236}">
                  <a16:creationId xmlns:a16="http://schemas.microsoft.com/office/drawing/2014/main" id="{2DD67BBD-A47A-3B46-89EE-587BAF7C2EF9}"/>
                </a:ext>
              </a:extLst>
            </p:cNvPr>
            <p:cNvSpPr/>
            <p:nvPr/>
          </p:nvSpPr>
          <p:spPr>
            <a:xfrm>
              <a:off x="1474583" y="2138854"/>
              <a:ext cx="895648" cy="1188820"/>
            </a:xfrm>
            <a:prstGeom prst="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0" name="Rectangle 29">
              <a:extLst>
                <a:ext uri="{FF2B5EF4-FFF2-40B4-BE49-F238E27FC236}">
                  <a16:creationId xmlns:a16="http://schemas.microsoft.com/office/drawing/2014/main" id="{70D7BA12-97FB-5F45-8592-A346D3178F04}"/>
                </a:ext>
              </a:extLst>
            </p:cNvPr>
            <p:cNvSpPr/>
            <p:nvPr/>
          </p:nvSpPr>
          <p:spPr>
            <a:xfrm>
              <a:off x="5488258" y="2138854"/>
              <a:ext cx="768063" cy="1188820"/>
            </a:xfrm>
            <a:prstGeom prst="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1" name="Rectangle 30">
              <a:extLst>
                <a:ext uri="{FF2B5EF4-FFF2-40B4-BE49-F238E27FC236}">
                  <a16:creationId xmlns:a16="http://schemas.microsoft.com/office/drawing/2014/main" id="{087F48E1-A8CC-0C40-9B9F-09476049BBD3}"/>
                </a:ext>
              </a:extLst>
            </p:cNvPr>
            <p:cNvSpPr/>
            <p:nvPr/>
          </p:nvSpPr>
          <p:spPr>
            <a:xfrm>
              <a:off x="2385917" y="2409181"/>
              <a:ext cx="658552" cy="921942"/>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2" name="Rectangle 31">
              <a:extLst>
                <a:ext uri="{FF2B5EF4-FFF2-40B4-BE49-F238E27FC236}">
                  <a16:creationId xmlns:a16="http://schemas.microsoft.com/office/drawing/2014/main" id="{8D92C9FD-6C86-0F4F-B808-13FDB0AA7275}"/>
                </a:ext>
              </a:extLst>
            </p:cNvPr>
            <p:cNvSpPr/>
            <p:nvPr/>
          </p:nvSpPr>
          <p:spPr>
            <a:xfrm>
              <a:off x="6233264" y="2409180"/>
              <a:ext cx="617786" cy="916997"/>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grpSp>
      <p:sp>
        <p:nvSpPr>
          <p:cNvPr id="33" name="Text Box 16">
            <a:extLst>
              <a:ext uri="{FF2B5EF4-FFF2-40B4-BE49-F238E27FC236}">
                <a16:creationId xmlns:a16="http://schemas.microsoft.com/office/drawing/2014/main" id="{3C35A6F5-A8C7-0E4B-82A4-89A64B64DF99}"/>
              </a:ext>
            </a:extLst>
          </p:cNvPr>
          <p:cNvSpPr txBox="1">
            <a:spLocks noChangeArrowheads="1"/>
          </p:cNvSpPr>
          <p:nvPr/>
        </p:nvSpPr>
        <p:spPr bwMode="auto">
          <a:xfrm>
            <a:off x="4949356" y="1280224"/>
            <a:ext cx="1049229" cy="3283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5721" tIns="44584" rIns="85721" bIns="4458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27939"/>
            <a:r>
              <a:rPr lang="en-US" sz="1481" dirty="0">
                <a:solidFill>
                  <a:srgbClr val="008000"/>
                </a:solidFill>
                <a:latin typeface="+mn-lt"/>
              </a:rPr>
              <a:t>C. Hyde</a:t>
            </a:r>
          </a:p>
        </p:txBody>
      </p:sp>
      <p:sp>
        <p:nvSpPr>
          <p:cNvPr id="34" name="Text Box 19">
            <a:extLst>
              <a:ext uri="{FF2B5EF4-FFF2-40B4-BE49-F238E27FC236}">
                <a16:creationId xmlns:a16="http://schemas.microsoft.com/office/drawing/2014/main" id="{983E4B3E-BDA9-C340-9336-F7EBB98CF76E}"/>
              </a:ext>
            </a:extLst>
          </p:cNvPr>
          <p:cNvSpPr txBox="1">
            <a:spLocks noChangeArrowheads="1"/>
          </p:cNvSpPr>
          <p:nvPr/>
        </p:nvSpPr>
        <p:spPr bwMode="auto">
          <a:xfrm>
            <a:off x="2063647" y="1569004"/>
            <a:ext cx="1419181" cy="31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477" tIns="42370" rIns="81477" bIns="42370">
            <a:spAutoFit/>
          </a:bodyPr>
          <a:lstStyle>
            <a:lvl1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1500" b="1" dirty="0"/>
              <a:t>DIRC </a:t>
            </a:r>
            <a:r>
              <a:rPr lang="en-US" sz="1500" b="1" dirty="0" err="1"/>
              <a:t>hID</a:t>
            </a:r>
            <a:endParaRPr lang="en-US" sz="1500" b="1" baseline="-33000" dirty="0">
              <a:cs typeface="Arial" charset="0"/>
            </a:endParaRPr>
          </a:p>
        </p:txBody>
      </p:sp>
    </p:spTree>
    <p:extLst>
      <p:ext uri="{BB962C8B-B14F-4D97-AF65-F5344CB8AC3E}">
        <p14:creationId xmlns:p14="http://schemas.microsoft.com/office/powerpoint/2010/main" val="19716524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85DECE-709F-5547-99FE-06FE97115E35}" type="slidenum">
              <a:rPr lang="en-US" smtClean="0"/>
              <a:t>14</a:t>
            </a:fld>
            <a:endParaRPr lang="en-US"/>
          </a:p>
        </p:txBody>
      </p:sp>
      <p:sp>
        <p:nvSpPr>
          <p:cNvPr id="7" name="TextBox 6"/>
          <p:cNvSpPr txBox="1"/>
          <p:nvPr/>
        </p:nvSpPr>
        <p:spPr>
          <a:xfrm>
            <a:off x="644524" y="5451487"/>
            <a:ext cx="5270501" cy="901694"/>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The Babar solenoid is now at BNL for use in the </a:t>
            </a:r>
            <a:r>
              <a:rPr lang="en-US" dirty="0" err="1">
                <a:latin typeface="Arial"/>
                <a:cs typeface="Arial"/>
              </a:rPr>
              <a:t>sPHENIX</a:t>
            </a:r>
            <a:r>
              <a:rPr lang="en-US" dirty="0">
                <a:latin typeface="Arial"/>
                <a:cs typeface="Arial"/>
              </a:rPr>
              <a:t> detector, which would be available from the beginning of EIC operations.</a:t>
            </a:r>
          </a:p>
        </p:txBody>
      </p:sp>
      <p:sp>
        <p:nvSpPr>
          <p:cNvPr id="8" name="Text Box 1"/>
          <p:cNvSpPr txBox="1">
            <a:spLocks noChangeArrowheads="1"/>
          </p:cNvSpPr>
          <p:nvPr/>
        </p:nvSpPr>
        <p:spPr bwMode="auto">
          <a:xfrm>
            <a:off x="957263" y="253834"/>
            <a:ext cx="9398149"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Two existing 1.5 T solenoids – both ideal for the EIC</a:t>
            </a:r>
          </a:p>
        </p:txBody>
      </p:sp>
      <p:pic>
        <p:nvPicPr>
          <p:cNvPr id="4" name="Picture 3">
            <a:extLst>
              <a:ext uri="{FF2B5EF4-FFF2-40B4-BE49-F238E27FC236}">
                <a16:creationId xmlns:a16="http://schemas.microsoft.com/office/drawing/2014/main" id="{C38F4EC8-7AE4-044E-9AD1-18C379DF9CA9}"/>
              </a:ext>
            </a:extLst>
          </p:cNvPr>
          <p:cNvPicPr>
            <a:picLocks noChangeAspect="1"/>
          </p:cNvPicPr>
          <p:nvPr/>
        </p:nvPicPr>
        <p:blipFill>
          <a:blip r:embed="rId2"/>
          <a:stretch>
            <a:fillRect/>
          </a:stretch>
        </p:blipFill>
        <p:spPr>
          <a:xfrm>
            <a:off x="744537" y="1992076"/>
            <a:ext cx="5170488" cy="2908400"/>
          </a:xfrm>
          <a:prstGeom prst="rect">
            <a:avLst/>
          </a:prstGeom>
        </p:spPr>
      </p:pic>
      <p:pic>
        <p:nvPicPr>
          <p:cNvPr id="5" name="Picture 4">
            <a:extLst>
              <a:ext uri="{FF2B5EF4-FFF2-40B4-BE49-F238E27FC236}">
                <a16:creationId xmlns:a16="http://schemas.microsoft.com/office/drawing/2014/main" id="{38E89BC0-E207-734E-A315-0ECA23D8F2B8}"/>
              </a:ext>
            </a:extLst>
          </p:cNvPr>
          <p:cNvPicPr>
            <a:picLocks noChangeAspect="1"/>
          </p:cNvPicPr>
          <p:nvPr/>
        </p:nvPicPr>
        <p:blipFill>
          <a:blip r:embed="rId3"/>
          <a:stretch>
            <a:fillRect/>
          </a:stretch>
        </p:blipFill>
        <p:spPr>
          <a:xfrm>
            <a:off x="6667500" y="1865349"/>
            <a:ext cx="4686300" cy="3124200"/>
          </a:xfrm>
          <a:prstGeom prst="rect">
            <a:avLst/>
          </a:prstGeom>
        </p:spPr>
      </p:pic>
      <p:sp>
        <p:nvSpPr>
          <p:cNvPr id="9" name="TextBox 8">
            <a:extLst>
              <a:ext uri="{FF2B5EF4-FFF2-40B4-BE49-F238E27FC236}">
                <a16:creationId xmlns:a16="http://schemas.microsoft.com/office/drawing/2014/main" id="{EDEEF768-EAFE-E84D-8566-63079E3D04A5}"/>
              </a:ext>
            </a:extLst>
          </p:cNvPr>
          <p:cNvSpPr txBox="1"/>
          <p:nvPr/>
        </p:nvSpPr>
        <p:spPr>
          <a:xfrm>
            <a:off x="758824" y="1083986"/>
            <a:ext cx="10594976" cy="717544"/>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The solenoids also have identical dimensions: 4 m long and 3 m diameter</a:t>
            </a:r>
          </a:p>
        </p:txBody>
      </p:sp>
      <p:sp>
        <p:nvSpPr>
          <p:cNvPr id="10" name="TextBox 9">
            <a:extLst>
              <a:ext uri="{FF2B5EF4-FFF2-40B4-BE49-F238E27FC236}">
                <a16:creationId xmlns:a16="http://schemas.microsoft.com/office/drawing/2014/main" id="{98EF9463-5FDC-1549-8F92-B4E1D11D4DBE}"/>
              </a:ext>
            </a:extLst>
          </p:cNvPr>
          <p:cNvSpPr txBox="1"/>
          <p:nvPr/>
        </p:nvSpPr>
        <p:spPr>
          <a:xfrm>
            <a:off x="6375399" y="5451487"/>
            <a:ext cx="5270501" cy="1031869"/>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The CLEO solenoid is now at </a:t>
            </a:r>
            <a:r>
              <a:rPr lang="en-US" dirty="0" err="1">
                <a:latin typeface="Arial"/>
                <a:cs typeface="Arial"/>
              </a:rPr>
              <a:t>JLab</a:t>
            </a:r>
            <a:r>
              <a:rPr lang="en-US" dirty="0">
                <a:latin typeface="Arial"/>
                <a:cs typeface="Arial"/>
              </a:rPr>
              <a:t> for use in the </a:t>
            </a:r>
            <a:r>
              <a:rPr lang="en-US" dirty="0" err="1">
                <a:latin typeface="Arial"/>
                <a:cs typeface="Arial"/>
              </a:rPr>
              <a:t>SoLID</a:t>
            </a:r>
            <a:r>
              <a:rPr lang="en-US" dirty="0">
                <a:latin typeface="Arial"/>
                <a:cs typeface="Arial"/>
              </a:rPr>
              <a:t> detector. It will be available upon completion of the </a:t>
            </a:r>
            <a:r>
              <a:rPr lang="en-US" dirty="0" err="1">
                <a:latin typeface="Arial"/>
                <a:cs typeface="Arial"/>
              </a:rPr>
              <a:t>SoLID</a:t>
            </a:r>
            <a:r>
              <a:rPr lang="en-US" dirty="0">
                <a:latin typeface="Arial"/>
                <a:cs typeface="Arial"/>
              </a:rPr>
              <a:t> program.</a:t>
            </a:r>
          </a:p>
        </p:txBody>
      </p:sp>
    </p:spTree>
    <p:extLst>
      <p:ext uri="{BB962C8B-B14F-4D97-AF65-F5344CB8AC3E}">
        <p14:creationId xmlns:p14="http://schemas.microsoft.com/office/powerpoint/2010/main" val="23312577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2268483" y="243721"/>
            <a:ext cx="8072641" cy="68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EIC central detector</a:t>
            </a:r>
          </a:p>
        </p:txBody>
      </p:sp>
      <p:sp>
        <p:nvSpPr>
          <p:cNvPr id="4" name="Slide Number Placeholder 3"/>
          <p:cNvSpPr>
            <a:spLocks noGrp="1"/>
          </p:cNvSpPr>
          <p:nvPr>
            <p:ph type="sldNum" sz="quarter" idx="12"/>
          </p:nvPr>
        </p:nvSpPr>
        <p:spPr/>
        <p:txBody>
          <a:bodyPr/>
          <a:lstStyle/>
          <a:p>
            <a:fld id="{8F85DECE-709F-5547-99FE-06FE97115E35}" type="slidenum">
              <a:rPr lang="en-US" smtClean="0"/>
              <a:t>15</a:t>
            </a:fld>
            <a:endParaRPr lang="en-US" dirty="0"/>
          </a:p>
        </p:txBody>
      </p:sp>
      <p:pic>
        <p:nvPicPr>
          <p:cNvPr id="12" name="Picture 11">
            <a:extLst>
              <a:ext uri="{FF2B5EF4-FFF2-40B4-BE49-F238E27FC236}">
                <a16:creationId xmlns:a16="http://schemas.microsoft.com/office/drawing/2014/main" id="{72A01F97-CA90-4942-86C3-ABD395B3E0B7}"/>
              </a:ext>
            </a:extLst>
          </p:cNvPr>
          <p:cNvPicPr>
            <a:picLocks noChangeAspect="1"/>
          </p:cNvPicPr>
          <p:nvPr/>
        </p:nvPicPr>
        <p:blipFill>
          <a:blip r:embed="rId2"/>
          <a:stretch>
            <a:fillRect/>
          </a:stretch>
        </p:blipFill>
        <p:spPr>
          <a:xfrm>
            <a:off x="1183695" y="1060328"/>
            <a:ext cx="5791200" cy="2225040"/>
          </a:xfrm>
          <a:prstGeom prst="rect">
            <a:avLst/>
          </a:prstGeom>
        </p:spPr>
      </p:pic>
      <p:pic>
        <p:nvPicPr>
          <p:cNvPr id="8" name="Picture 7">
            <a:extLst>
              <a:ext uri="{FF2B5EF4-FFF2-40B4-BE49-F238E27FC236}">
                <a16:creationId xmlns:a16="http://schemas.microsoft.com/office/drawing/2014/main" id="{24525FB6-B545-0444-A37A-3003ABB6A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988" y="1789031"/>
            <a:ext cx="3962400" cy="2651760"/>
          </a:xfrm>
          <a:prstGeom prst="rect">
            <a:avLst/>
          </a:prstGeom>
        </p:spPr>
      </p:pic>
      <p:sp>
        <p:nvSpPr>
          <p:cNvPr id="9" name="TextBox 8">
            <a:extLst>
              <a:ext uri="{FF2B5EF4-FFF2-40B4-BE49-F238E27FC236}">
                <a16:creationId xmlns:a16="http://schemas.microsoft.com/office/drawing/2014/main" id="{5D39C826-2435-5E46-BE91-590A4A6E00B8}"/>
              </a:ext>
            </a:extLst>
          </p:cNvPr>
          <p:cNvSpPr txBox="1"/>
          <p:nvPr/>
        </p:nvSpPr>
        <p:spPr>
          <a:xfrm>
            <a:off x="8241582" y="1264424"/>
            <a:ext cx="2722262" cy="338554"/>
          </a:xfrm>
          <a:prstGeom prst="rect">
            <a:avLst/>
          </a:prstGeom>
          <a:noFill/>
        </p:spPr>
        <p:txBody>
          <a:bodyPr wrap="square" rtlCol="0">
            <a:spAutoFit/>
          </a:bodyPr>
          <a:lstStyle/>
          <a:p>
            <a:pPr algn="ctr"/>
            <a:r>
              <a:rPr lang="en-US" sz="1600" b="1" dirty="0"/>
              <a:t>CLEO: </a:t>
            </a:r>
            <a:r>
              <a:rPr lang="en-US" sz="1600" b="1" dirty="0" err="1"/>
              <a:t>JLab</a:t>
            </a:r>
            <a:r>
              <a:rPr lang="en-US" sz="1600" b="1" dirty="0"/>
              <a:t> (2015)</a:t>
            </a:r>
          </a:p>
        </p:txBody>
      </p:sp>
      <p:sp>
        <p:nvSpPr>
          <p:cNvPr id="10" name="TextBox 9">
            <a:extLst>
              <a:ext uri="{FF2B5EF4-FFF2-40B4-BE49-F238E27FC236}">
                <a16:creationId xmlns:a16="http://schemas.microsoft.com/office/drawing/2014/main" id="{3DF10A75-6BD1-3043-B1EC-262AC2CF827B}"/>
              </a:ext>
            </a:extLst>
          </p:cNvPr>
          <p:cNvSpPr txBox="1"/>
          <p:nvPr/>
        </p:nvSpPr>
        <p:spPr>
          <a:xfrm>
            <a:off x="2514603" y="942848"/>
            <a:ext cx="2471735" cy="338554"/>
          </a:xfrm>
          <a:prstGeom prst="rect">
            <a:avLst/>
          </a:prstGeom>
          <a:noFill/>
        </p:spPr>
        <p:txBody>
          <a:bodyPr wrap="square" rtlCol="0">
            <a:spAutoFit/>
          </a:bodyPr>
          <a:lstStyle/>
          <a:p>
            <a:pPr algn="ctr"/>
            <a:r>
              <a:rPr lang="en-US" sz="1600" b="1" dirty="0" err="1"/>
              <a:t>BaBar</a:t>
            </a:r>
            <a:r>
              <a:rPr lang="en-US" sz="1600" b="1" dirty="0"/>
              <a:t>: EIC-</a:t>
            </a:r>
            <a:r>
              <a:rPr lang="en-US" sz="1600" b="1" dirty="0" err="1"/>
              <a:t>sPHENIX</a:t>
            </a:r>
            <a:r>
              <a:rPr lang="en-US" sz="1600" b="1" dirty="0"/>
              <a:t> (2018)</a:t>
            </a:r>
          </a:p>
        </p:txBody>
      </p:sp>
      <p:sp>
        <p:nvSpPr>
          <p:cNvPr id="14" name="Content Placeholder 1">
            <a:extLst>
              <a:ext uri="{FF2B5EF4-FFF2-40B4-BE49-F238E27FC236}">
                <a16:creationId xmlns:a16="http://schemas.microsoft.com/office/drawing/2014/main" id="{A1608771-BA47-2346-96E4-E0A0757205A2}"/>
              </a:ext>
            </a:extLst>
          </p:cNvPr>
          <p:cNvSpPr txBox="1">
            <a:spLocks/>
          </p:cNvSpPr>
          <p:nvPr/>
        </p:nvSpPr>
        <p:spPr bwMode="auto">
          <a:xfrm>
            <a:off x="7418238" y="4870774"/>
            <a:ext cx="4368949" cy="148746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Doubly asymmetric design makes more efficient use of available space</a:t>
            </a:r>
          </a:p>
          <a:p>
            <a:pPr marL="800100" lvl="1" indent="-342900">
              <a:spcBef>
                <a:spcPct val="20000"/>
              </a:spcBef>
              <a:buFont typeface="Arial" panose="020B0604020202020204" pitchFamily="34" charset="0"/>
              <a:buChar char="•"/>
            </a:pPr>
            <a:r>
              <a:rPr lang="en-US" sz="1800" dirty="0">
                <a:latin typeface="Arial" charset="0"/>
                <a:cs typeface="Arial" charset="0"/>
              </a:rPr>
              <a:t>IP is shifted within the solenoid and the solenoid within the IR</a:t>
            </a:r>
          </a:p>
        </p:txBody>
      </p:sp>
      <p:sp>
        <p:nvSpPr>
          <p:cNvPr id="16" name="Right Arrow 15">
            <a:extLst>
              <a:ext uri="{FF2B5EF4-FFF2-40B4-BE49-F238E27FC236}">
                <a16:creationId xmlns:a16="http://schemas.microsoft.com/office/drawing/2014/main" id="{CE21BC0C-B1EB-384A-A88E-27BD277E19A3}"/>
              </a:ext>
            </a:extLst>
          </p:cNvPr>
          <p:cNvSpPr/>
          <p:nvPr/>
        </p:nvSpPr>
        <p:spPr>
          <a:xfrm>
            <a:off x="8486105" y="650663"/>
            <a:ext cx="739181" cy="211292"/>
          </a:xfrm>
          <a:prstGeom prst="rightArrow">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7" name="Right Arrow 16">
            <a:extLst>
              <a:ext uri="{FF2B5EF4-FFF2-40B4-BE49-F238E27FC236}">
                <a16:creationId xmlns:a16="http://schemas.microsoft.com/office/drawing/2014/main" id="{9E205468-1EE0-C24E-96DA-0D9082FC0D0D}"/>
              </a:ext>
            </a:extLst>
          </p:cNvPr>
          <p:cNvSpPr/>
          <p:nvPr/>
        </p:nvSpPr>
        <p:spPr>
          <a:xfrm rot="10800000">
            <a:off x="9416205" y="660677"/>
            <a:ext cx="739181" cy="211292"/>
          </a:xfrm>
          <a:prstGeom prst="rightArrow">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8" name="Text Box 10">
            <a:extLst>
              <a:ext uri="{FF2B5EF4-FFF2-40B4-BE49-F238E27FC236}">
                <a16:creationId xmlns:a16="http://schemas.microsoft.com/office/drawing/2014/main" id="{FFE5FB8F-1941-D04D-B037-02EB7151E408}"/>
              </a:ext>
            </a:extLst>
          </p:cNvPr>
          <p:cNvSpPr txBox="1">
            <a:spLocks noChangeArrowheads="1"/>
          </p:cNvSpPr>
          <p:nvPr/>
        </p:nvSpPr>
        <p:spPr bwMode="auto">
          <a:xfrm>
            <a:off x="7719089" y="567946"/>
            <a:ext cx="879085" cy="337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b="1" dirty="0">
                <a:cs typeface="Arial" charset="0"/>
              </a:rPr>
              <a:t>p/A</a:t>
            </a:r>
          </a:p>
        </p:txBody>
      </p:sp>
      <p:sp>
        <p:nvSpPr>
          <p:cNvPr id="19" name="Text Box 10">
            <a:extLst>
              <a:ext uri="{FF2B5EF4-FFF2-40B4-BE49-F238E27FC236}">
                <a16:creationId xmlns:a16="http://schemas.microsoft.com/office/drawing/2014/main" id="{6798D661-4CA6-B543-A18C-992C2EC19672}"/>
              </a:ext>
            </a:extLst>
          </p:cNvPr>
          <p:cNvSpPr txBox="1">
            <a:spLocks noChangeArrowheads="1"/>
          </p:cNvSpPr>
          <p:nvPr/>
        </p:nvSpPr>
        <p:spPr bwMode="auto">
          <a:xfrm>
            <a:off x="9972160" y="564392"/>
            <a:ext cx="879085" cy="337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b="1" dirty="0">
                <a:cs typeface="Arial" charset="0"/>
              </a:rPr>
              <a:t>e</a:t>
            </a:r>
          </a:p>
        </p:txBody>
      </p:sp>
      <p:sp>
        <p:nvSpPr>
          <p:cNvPr id="21" name="Content Placeholder 1">
            <a:extLst>
              <a:ext uri="{FF2B5EF4-FFF2-40B4-BE49-F238E27FC236}">
                <a16:creationId xmlns:a16="http://schemas.microsoft.com/office/drawing/2014/main" id="{A6876B92-ABC9-2D47-8E9C-F20B1FFF209B}"/>
              </a:ext>
            </a:extLst>
          </p:cNvPr>
          <p:cNvSpPr txBox="1">
            <a:spLocks/>
          </p:cNvSpPr>
          <p:nvPr/>
        </p:nvSpPr>
        <p:spPr bwMode="auto">
          <a:xfrm>
            <a:off x="614363" y="3417975"/>
            <a:ext cx="6803875" cy="7111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Need 4pi acceptance to catch the electron and the hadron(s) from the struck </a:t>
            </a:r>
            <a:r>
              <a:rPr lang="en-US" sz="1800" dirty="0" err="1">
                <a:latin typeface="Arial" charset="0"/>
                <a:cs typeface="Arial" charset="0"/>
              </a:rPr>
              <a:t>parton</a:t>
            </a:r>
            <a:r>
              <a:rPr lang="en-US" sz="1800" dirty="0">
                <a:latin typeface="Arial" charset="0"/>
                <a:cs typeface="Arial" charset="0"/>
              </a:rPr>
              <a:t> (and the target at very small angles).</a:t>
            </a:r>
          </a:p>
        </p:txBody>
      </p:sp>
      <p:sp>
        <p:nvSpPr>
          <p:cNvPr id="22" name="Content Placeholder 1">
            <a:extLst>
              <a:ext uri="{FF2B5EF4-FFF2-40B4-BE49-F238E27FC236}">
                <a16:creationId xmlns:a16="http://schemas.microsoft.com/office/drawing/2014/main" id="{2D093CAF-8A73-C44D-97F8-EE49BD12FA67}"/>
              </a:ext>
            </a:extLst>
          </p:cNvPr>
          <p:cNvSpPr txBox="1">
            <a:spLocks/>
          </p:cNvSpPr>
          <p:nvPr/>
        </p:nvSpPr>
        <p:spPr bwMode="auto">
          <a:xfrm>
            <a:off x="614364" y="4246103"/>
            <a:ext cx="6047943" cy="13403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Low multiplicities mean that tracking and particle identification (also for electrons) are essential</a:t>
            </a:r>
          </a:p>
          <a:p>
            <a:pPr marL="800100" lvl="1" indent="-342900">
              <a:spcBef>
                <a:spcPct val="20000"/>
              </a:spcBef>
              <a:buFont typeface="Arial" panose="020B0604020202020204" pitchFamily="34" charset="0"/>
              <a:buChar char="•"/>
            </a:pPr>
            <a:r>
              <a:rPr lang="en-US" sz="1800" dirty="0">
                <a:latin typeface="Arial" charset="0"/>
                <a:cs typeface="Arial" charset="0"/>
              </a:rPr>
              <a:t>Hadronic calorimetry is important on the (outgoing) hadron endcap</a:t>
            </a:r>
          </a:p>
        </p:txBody>
      </p:sp>
      <p:sp>
        <p:nvSpPr>
          <p:cNvPr id="25" name="Content Placeholder 1">
            <a:extLst>
              <a:ext uri="{FF2B5EF4-FFF2-40B4-BE49-F238E27FC236}">
                <a16:creationId xmlns:a16="http://schemas.microsoft.com/office/drawing/2014/main" id="{A664EC95-1C83-CB46-B2D1-A4B68BB63FF3}"/>
              </a:ext>
            </a:extLst>
          </p:cNvPr>
          <p:cNvSpPr txBox="1">
            <a:spLocks/>
          </p:cNvSpPr>
          <p:nvPr/>
        </p:nvSpPr>
        <p:spPr bwMode="auto">
          <a:xfrm>
            <a:off x="614364" y="5645237"/>
            <a:ext cx="6047943" cy="7111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Very asymmetric collisions lead to very different requirements in different parts of the detector.</a:t>
            </a:r>
          </a:p>
        </p:txBody>
      </p:sp>
    </p:spTree>
    <p:extLst>
      <p:ext uri="{BB962C8B-B14F-4D97-AF65-F5344CB8AC3E}">
        <p14:creationId xmlns:p14="http://schemas.microsoft.com/office/powerpoint/2010/main" val="3093147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
          <p:cNvSpPr txBox="1">
            <a:spLocks noChangeArrowheads="1"/>
          </p:cNvSpPr>
          <p:nvPr/>
        </p:nvSpPr>
        <p:spPr bwMode="auto">
          <a:xfrm>
            <a:off x="2091196" y="99564"/>
            <a:ext cx="8343896"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BNL </a:t>
            </a:r>
            <a:r>
              <a:rPr lang="en-US" sz="2963" dirty="0" err="1">
                <a:solidFill>
                  <a:srgbClr val="006633"/>
                </a:solidFill>
                <a:latin typeface="Times New Roman" charset="0"/>
                <a:cs typeface="Arial" charset="0"/>
              </a:rPr>
              <a:t>BeAST</a:t>
            </a:r>
            <a:r>
              <a:rPr lang="en-US" sz="2963" dirty="0">
                <a:solidFill>
                  <a:srgbClr val="006633"/>
                </a:solidFill>
                <a:latin typeface="Times New Roman" charset="0"/>
                <a:cs typeface="Arial" charset="0"/>
              </a:rPr>
              <a:t> detector concept</a:t>
            </a:r>
          </a:p>
        </p:txBody>
      </p:sp>
      <p:sp>
        <p:nvSpPr>
          <p:cNvPr id="4" name="Slide Number Placeholder 3"/>
          <p:cNvSpPr>
            <a:spLocks noGrp="1"/>
          </p:cNvSpPr>
          <p:nvPr>
            <p:ph type="sldNum" sz="quarter" idx="12"/>
          </p:nvPr>
        </p:nvSpPr>
        <p:spPr/>
        <p:txBody>
          <a:bodyPr/>
          <a:lstStyle/>
          <a:p>
            <a:fld id="{8F85DECE-709F-5547-99FE-06FE97115E35}" type="slidenum">
              <a:rPr lang="en-US" smtClean="0"/>
              <a:t>16</a:t>
            </a:fld>
            <a:endParaRPr lang="en-US"/>
          </a:p>
        </p:txBody>
      </p:sp>
      <p:pic>
        <p:nvPicPr>
          <p:cNvPr id="35" name="Picture 34" descr="beast.png">
            <a:extLst>
              <a:ext uri="{FF2B5EF4-FFF2-40B4-BE49-F238E27FC236}">
                <a16:creationId xmlns:a16="http://schemas.microsoft.com/office/drawing/2014/main" id="{686A9483-0EB3-7C4D-903B-CDFADAEAC123}"/>
              </a:ext>
            </a:extLst>
          </p:cNvPr>
          <p:cNvPicPr>
            <a:picLocks noChangeAspect="1"/>
          </p:cNvPicPr>
          <p:nvPr/>
        </p:nvPicPr>
        <p:blipFill rotWithShape="1">
          <a:blip r:embed="rId3">
            <a:extLst>
              <a:ext uri="{28A0092B-C50C-407E-A947-70E740481C1C}">
                <a14:useLocalDpi xmlns:a14="http://schemas.microsoft.com/office/drawing/2010/main" val="0"/>
              </a:ext>
            </a:extLst>
          </a:blip>
          <a:srcRect l="14999" t="9679" r="7001" b="3120"/>
          <a:stretch/>
        </p:blipFill>
        <p:spPr>
          <a:xfrm>
            <a:off x="7103752" y="1075018"/>
            <a:ext cx="4744667" cy="3315185"/>
          </a:xfrm>
          <a:prstGeom prst="rect">
            <a:avLst/>
          </a:prstGeom>
        </p:spPr>
      </p:pic>
      <p:pic>
        <p:nvPicPr>
          <p:cNvPr id="2" name="Picture 1">
            <a:extLst>
              <a:ext uri="{FF2B5EF4-FFF2-40B4-BE49-F238E27FC236}">
                <a16:creationId xmlns:a16="http://schemas.microsoft.com/office/drawing/2014/main" id="{A62B97C8-B48E-7941-93D5-D6FC4B8E6DD9}"/>
              </a:ext>
            </a:extLst>
          </p:cNvPr>
          <p:cNvPicPr>
            <a:picLocks noChangeAspect="1"/>
          </p:cNvPicPr>
          <p:nvPr/>
        </p:nvPicPr>
        <p:blipFill>
          <a:blip r:embed="rId4"/>
          <a:stretch>
            <a:fillRect/>
          </a:stretch>
        </p:blipFill>
        <p:spPr>
          <a:xfrm>
            <a:off x="365126" y="1020856"/>
            <a:ext cx="4892674" cy="3561527"/>
          </a:xfrm>
          <a:prstGeom prst="rect">
            <a:avLst/>
          </a:prstGeom>
        </p:spPr>
      </p:pic>
      <p:sp>
        <p:nvSpPr>
          <p:cNvPr id="47" name="TextBox 46">
            <a:extLst>
              <a:ext uri="{FF2B5EF4-FFF2-40B4-BE49-F238E27FC236}">
                <a16:creationId xmlns:a16="http://schemas.microsoft.com/office/drawing/2014/main" id="{B85D5DFB-636C-4646-AA2B-BC848C278A5E}"/>
              </a:ext>
            </a:extLst>
          </p:cNvPr>
          <p:cNvSpPr txBox="1"/>
          <p:nvPr/>
        </p:nvSpPr>
        <p:spPr>
          <a:xfrm>
            <a:off x="452256" y="4953798"/>
            <a:ext cx="11520669" cy="1551868"/>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The original </a:t>
            </a:r>
            <a:r>
              <a:rPr lang="en-US" dirty="0" err="1">
                <a:latin typeface="Arial"/>
                <a:cs typeface="Arial"/>
              </a:rPr>
              <a:t>BeAST</a:t>
            </a:r>
            <a:r>
              <a:rPr lang="en-US" dirty="0">
                <a:latin typeface="Arial"/>
                <a:cs typeface="Arial"/>
              </a:rPr>
              <a:t> was a very different, completely symmetric detector using a new, small 3 T solenoid</a:t>
            </a:r>
          </a:p>
          <a:p>
            <a:pPr marL="302381" indent="-302381">
              <a:buFont typeface="Wingdings" charset="2"/>
              <a:buChar char="§"/>
            </a:pPr>
            <a:endParaRPr lang="en-US" sz="847" dirty="0">
              <a:latin typeface="Arial"/>
              <a:cs typeface="Arial"/>
            </a:endParaRPr>
          </a:p>
          <a:p>
            <a:pPr marL="302381" indent="-302381">
              <a:buFont typeface="Wingdings" charset="2"/>
              <a:buChar char="§"/>
            </a:pPr>
            <a:r>
              <a:rPr lang="en-US" dirty="0">
                <a:latin typeface="Arial"/>
                <a:cs typeface="Arial"/>
              </a:rPr>
              <a:t>Today, </a:t>
            </a:r>
            <a:r>
              <a:rPr lang="en-US" dirty="0" err="1">
                <a:latin typeface="Arial"/>
                <a:cs typeface="Arial"/>
              </a:rPr>
              <a:t>BeAST</a:t>
            </a:r>
            <a:r>
              <a:rPr lang="en-US" dirty="0">
                <a:latin typeface="Arial"/>
                <a:cs typeface="Arial"/>
              </a:rPr>
              <a:t> looks much more similar to the </a:t>
            </a:r>
            <a:r>
              <a:rPr lang="en-US" dirty="0" err="1">
                <a:latin typeface="Arial"/>
                <a:cs typeface="Arial"/>
              </a:rPr>
              <a:t>JLab</a:t>
            </a:r>
            <a:r>
              <a:rPr lang="en-US" dirty="0">
                <a:latin typeface="Arial"/>
                <a:cs typeface="Arial"/>
              </a:rPr>
              <a:t> and </a:t>
            </a:r>
            <a:r>
              <a:rPr lang="en-US" dirty="0" err="1">
                <a:latin typeface="Arial"/>
                <a:cs typeface="Arial"/>
              </a:rPr>
              <a:t>sPHENIX</a:t>
            </a:r>
            <a:r>
              <a:rPr lang="en-US" dirty="0">
                <a:latin typeface="Arial"/>
                <a:cs typeface="Arial"/>
              </a:rPr>
              <a:t> detectors, and has room for all the PID systems developed in the EIC R&amp;D program. The 3 T field could easily be changed to 1.5 T.</a:t>
            </a:r>
          </a:p>
          <a:p>
            <a:pPr marL="302381" indent="-302381">
              <a:buFont typeface="Wingdings" charset="2"/>
              <a:buChar char="§"/>
            </a:pPr>
            <a:endParaRPr lang="en-US" sz="847" dirty="0">
              <a:latin typeface="Arial"/>
              <a:cs typeface="Arial"/>
            </a:endParaRPr>
          </a:p>
          <a:p>
            <a:pPr marL="302381" indent="-302381">
              <a:buFont typeface="Wingdings" charset="2"/>
              <a:buChar char="§"/>
            </a:pPr>
            <a:r>
              <a:rPr lang="en-US" dirty="0">
                <a:latin typeface="Arial"/>
                <a:cs typeface="Arial"/>
              </a:rPr>
              <a:t>In the future, two central detectors based on </a:t>
            </a:r>
            <a:r>
              <a:rPr lang="en-US" dirty="0" err="1">
                <a:latin typeface="Arial"/>
                <a:cs typeface="Arial"/>
              </a:rPr>
              <a:t>BaBar</a:t>
            </a:r>
            <a:r>
              <a:rPr lang="en-US" dirty="0">
                <a:latin typeface="Arial"/>
                <a:cs typeface="Arial"/>
              </a:rPr>
              <a:t> and CLEO could share features of all three concepts. </a:t>
            </a:r>
          </a:p>
          <a:p>
            <a:pPr marL="302381" indent="-302381">
              <a:buFont typeface="Wingdings" charset="2"/>
              <a:buChar char="§"/>
            </a:pPr>
            <a:endParaRPr lang="en-US" dirty="0">
              <a:latin typeface="Arial"/>
              <a:cs typeface="Arial"/>
            </a:endParaRPr>
          </a:p>
        </p:txBody>
      </p:sp>
      <p:sp>
        <p:nvSpPr>
          <p:cNvPr id="48" name="Right Arrow 47">
            <a:extLst>
              <a:ext uri="{FF2B5EF4-FFF2-40B4-BE49-F238E27FC236}">
                <a16:creationId xmlns:a16="http://schemas.microsoft.com/office/drawing/2014/main" id="{385CB54A-120C-6F49-8092-8F97ACA0FD10}"/>
              </a:ext>
            </a:extLst>
          </p:cNvPr>
          <p:cNvSpPr/>
          <p:nvPr/>
        </p:nvSpPr>
        <p:spPr>
          <a:xfrm>
            <a:off x="5609697" y="2331119"/>
            <a:ext cx="1306894" cy="94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49" name="TextBox 48">
            <a:extLst>
              <a:ext uri="{FF2B5EF4-FFF2-40B4-BE49-F238E27FC236}">
                <a16:creationId xmlns:a16="http://schemas.microsoft.com/office/drawing/2014/main" id="{E0FE969C-B51D-C64F-BA37-9D14684E0958}"/>
              </a:ext>
            </a:extLst>
          </p:cNvPr>
          <p:cNvSpPr txBox="1"/>
          <p:nvPr/>
        </p:nvSpPr>
        <p:spPr>
          <a:xfrm>
            <a:off x="871541" y="1620930"/>
            <a:ext cx="2471735" cy="338554"/>
          </a:xfrm>
          <a:prstGeom prst="rect">
            <a:avLst/>
          </a:prstGeom>
          <a:noFill/>
        </p:spPr>
        <p:txBody>
          <a:bodyPr wrap="square" rtlCol="0">
            <a:spAutoFit/>
          </a:bodyPr>
          <a:lstStyle/>
          <a:p>
            <a:pPr algn="ctr"/>
            <a:r>
              <a:rPr lang="en-US" sz="1600" b="1" dirty="0"/>
              <a:t>Pre-2016</a:t>
            </a:r>
          </a:p>
        </p:txBody>
      </p:sp>
      <p:sp>
        <p:nvSpPr>
          <p:cNvPr id="50" name="TextBox 49">
            <a:extLst>
              <a:ext uri="{FF2B5EF4-FFF2-40B4-BE49-F238E27FC236}">
                <a16:creationId xmlns:a16="http://schemas.microsoft.com/office/drawing/2014/main" id="{59B04309-CEEF-694A-919C-FB91937704B1}"/>
              </a:ext>
            </a:extLst>
          </p:cNvPr>
          <p:cNvSpPr txBox="1"/>
          <p:nvPr/>
        </p:nvSpPr>
        <p:spPr>
          <a:xfrm>
            <a:off x="10048875" y="1078284"/>
            <a:ext cx="1779587" cy="338554"/>
          </a:xfrm>
          <a:prstGeom prst="rect">
            <a:avLst/>
          </a:prstGeom>
          <a:noFill/>
        </p:spPr>
        <p:txBody>
          <a:bodyPr wrap="square" rtlCol="0">
            <a:spAutoFit/>
          </a:bodyPr>
          <a:lstStyle/>
          <a:p>
            <a:pPr algn="ctr"/>
            <a:r>
              <a:rPr lang="en-US" sz="1600" b="1" dirty="0"/>
              <a:t>Post-2016</a:t>
            </a:r>
          </a:p>
        </p:txBody>
      </p:sp>
    </p:spTree>
    <p:extLst>
      <p:ext uri="{BB962C8B-B14F-4D97-AF65-F5344CB8AC3E}">
        <p14:creationId xmlns:p14="http://schemas.microsoft.com/office/powerpoint/2010/main" val="363173069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1"/>
          <p:cNvSpPr txBox="1">
            <a:spLocks noChangeArrowheads="1"/>
          </p:cNvSpPr>
          <p:nvPr/>
        </p:nvSpPr>
        <p:spPr bwMode="auto">
          <a:xfrm>
            <a:off x="2154181" y="122764"/>
            <a:ext cx="8072641"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A PID solution for the EIC central detector (eRD14)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210" y="3986344"/>
            <a:ext cx="3962400" cy="2651760"/>
          </a:xfrm>
          <a:prstGeom prst="rect">
            <a:avLst/>
          </a:prstGeom>
        </p:spPr>
      </p:pic>
      <p:grpSp>
        <p:nvGrpSpPr>
          <p:cNvPr id="3" name="Group 2">
            <a:extLst>
              <a:ext uri="{FF2B5EF4-FFF2-40B4-BE49-F238E27FC236}">
                <a16:creationId xmlns:a16="http://schemas.microsoft.com/office/drawing/2014/main" id="{E45531ED-0802-4348-9C12-DE08484438DB}"/>
              </a:ext>
            </a:extLst>
          </p:cNvPr>
          <p:cNvGrpSpPr/>
          <p:nvPr/>
        </p:nvGrpSpPr>
        <p:grpSpPr>
          <a:xfrm>
            <a:off x="889934" y="806764"/>
            <a:ext cx="4708971" cy="3199782"/>
            <a:chOff x="1461434" y="791554"/>
            <a:chExt cx="4708971" cy="3199782"/>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353" y="1029327"/>
              <a:ext cx="4431052" cy="2775287"/>
            </a:xfrm>
            <a:prstGeom prst="rect">
              <a:avLst/>
            </a:prstGeom>
          </p:spPr>
        </p:pic>
        <p:sp>
          <p:nvSpPr>
            <p:cNvPr id="31" name="Rectangle 30"/>
            <p:cNvSpPr/>
            <p:nvPr/>
          </p:nvSpPr>
          <p:spPr>
            <a:xfrm>
              <a:off x="4118478" y="1482319"/>
              <a:ext cx="645613" cy="217093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2" name="Rectangle 31"/>
            <p:cNvSpPr/>
            <p:nvPr/>
          </p:nvSpPr>
          <p:spPr>
            <a:xfrm>
              <a:off x="2911017" y="2403194"/>
              <a:ext cx="626867" cy="1250054"/>
            </a:xfrm>
            <a:prstGeom prst="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3" name="Rectangle 32"/>
            <p:cNvSpPr/>
            <p:nvPr/>
          </p:nvSpPr>
          <p:spPr>
            <a:xfrm>
              <a:off x="3537886" y="2601873"/>
              <a:ext cx="580593" cy="1051376"/>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5" name="Text Box 10"/>
            <p:cNvSpPr txBox="1">
              <a:spLocks noChangeArrowheads="1"/>
            </p:cNvSpPr>
            <p:nvPr/>
          </p:nvSpPr>
          <p:spPr bwMode="auto">
            <a:xfrm>
              <a:off x="2337829" y="2079429"/>
              <a:ext cx="1600102" cy="300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e-endcap</a:t>
              </a:r>
            </a:p>
          </p:txBody>
        </p:sp>
        <p:sp>
          <p:nvSpPr>
            <p:cNvPr id="37" name="Text Box 10"/>
            <p:cNvSpPr txBox="1">
              <a:spLocks noChangeArrowheads="1"/>
            </p:cNvSpPr>
            <p:nvPr/>
          </p:nvSpPr>
          <p:spPr bwMode="auto">
            <a:xfrm>
              <a:off x="3582375" y="1141199"/>
              <a:ext cx="1600102" cy="300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h-endcap</a:t>
              </a:r>
            </a:p>
          </p:txBody>
        </p:sp>
        <p:sp>
          <p:nvSpPr>
            <p:cNvPr id="39" name="Text Box 10"/>
            <p:cNvSpPr txBox="1">
              <a:spLocks noChangeArrowheads="1"/>
            </p:cNvSpPr>
            <p:nvPr/>
          </p:nvSpPr>
          <p:spPr bwMode="auto">
            <a:xfrm>
              <a:off x="3359965" y="1693868"/>
              <a:ext cx="883424" cy="3136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barrel</a:t>
              </a:r>
            </a:p>
          </p:txBody>
        </p:sp>
        <p:sp>
          <p:nvSpPr>
            <p:cNvPr id="42" name="Text Box 10"/>
            <p:cNvSpPr txBox="1">
              <a:spLocks noChangeArrowheads="1"/>
            </p:cNvSpPr>
            <p:nvPr/>
          </p:nvSpPr>
          <p:spPr bwMode="auto">
            <a:xfrm>
              <a:off x="2031859" y="1232731"/>
              <a:ext cx="1600102" cy="4874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b="1" dirty="0">
                  <a:solidFill>
                    <a:srgbClr val="0000FF"/>
                  </a:solidFill>
                  <a:cs typeface="Arial" charset="0"/>
                </a:rPr>
                <a:t>10x100 GeV</a:t>
              </a:r>
            </a:p>
            <a:p>
              <a:pPr algn="ctr" hangingPunct="1">
                <a:defRPr/>
              </a:pPr>
              <a:r>
                <a:rPr lang="en-US" sz="1270" b="1" dirty="0">
                  <a:solidFill>
                    <a:srgbClr val="0000FF"/>
                  </a:solidFill>
                  <a:cs typeface="Arial" charset="0"/>
                </a:rPr>
                <a:t>Q</a:t>
              </a:r>
              <a:r>
                <a:rPr lang="en-US" sz="1270" b="1" baseline="30000" dirty="0">
                  <a:solidFill>
                    <a:srgbClr val="0000FF"/>
                  </a:solidFill>
                  <a:cs typeface="Arial" charset="0"/>
                </a:rPr>
                <a:t>2</a:t>
              </a:r>
              <a:r>
                <a:rPr lang="en-US" sz="1270" b="1" dirty="0">
                  <a:solidFill>
                    <a:srgbClr val="0000FF"/>
                  </a:solidFill>
                  <a:cs typeface="Arial" charset="0"/>
                </a:rPr>
                <a:t> &gt; 1 GeV</a:t>
              </a:r>
              <a:r>
                <a:rPr lang="en-US" sz="1270" b="1" baseline="30000" dirty="0">
                  <a:solidFill>
                    <a:srgbClr val="0000FF"/>
                  </a:solidFill>
                  <a:cs typeface="Arial" charset="0"/>
                </a:rPr>
                <a:t>2</a:t>
              </a:r>
            </a:p>
          </p:txBody>
        </p:sp>
        <p:sp>
          <p:nvSpPr>
            <p:cNvPr id="49" name="Text Box 10"/>
            <p:cNvSpPr txBox="1">
              <a:spLocks noChangeArrowheads="1"/>
            </p:cNvSpPr>
            <p:nvPr/>
          </p:nvSpPr>
          <p:spPr bwMode="auto">
            <a:xfrm>
              <a:off x="3436635" y="3084736"/>
              <a:ext cx="816238" cy="335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a:cs typeface="Arial" charset="0"/>
                </a:rPr>
                <a:t>DIRC</a:t>
              </a:r>
              <a:endParaRPr lang="en-US" sz="1481" b="1" dirty="0">
                <a:cs typeface="Arial" charset="0"/>
              </a:endParaRPr>
            </a:p>
          </p:txBody>
        </p:sp>
        <p:sp>
          <p:nvSpPr>
            <p:cNvPr id="50" name="Text Box 10"/>
            <p:cNvSpPr txBox="1">
              <a:spLocks noChangeArrowheads="1"/>
            </p:cNvSpPr>
            <p:nvPr/>
          </p:nvSpPr>
          <p:spPr bwMode="auto">
            <a:xfrm>
              <a:off x="2116881" y="3302900"/>
              <a:ext cx="1371585" cy="359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Aerogel RICH</a:t>
              </a:r>
            </a:p>
          </p:txBody>
        </p:sp>
        <p:sp>
          <p:nvSpPr>
            <p:cNvPr id="51" name="Text Box 10"/>
            <p:cNvSpPr txBox="1">
              <a:spLocks noChangeArrowheads="1"/>
            </p:cNvSpPr>
            <p:nvPr/>
          </p:nvSpPr>
          <p:spPr bwMode="auto">
            <a:xfrm>
              <a:off x="4389418" y="2351700"/>
              <a:ext cx="1432781" cy="5654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1" b="1" dirty="0">
                  <a:cs typeface="Arial" charset="0"/>
                </a:rPr>
                <a:t>Dual-radiator RICH</a:t>
              </a:r>
            </a:p>
          </p:txBody>
        </p:sp>
        <p:sp>
          <p:nvSpPr>
            <p:cNvPr id="52" name="Right Arrow 51"/>
            <p:cNvSpPr/>
            <p:nvPr/>
          </p:nvSpPr>
          <p:spPr>
            <a:xfrm>
              <a:off x="4646579" y="852446"/>
              <a:ext cx="739181" cy="21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53" name="Right Arrow 52"/>
            <p:cNvSpPr/>
            <p:nvPr/>
          </p:nvSpPr>
          <p:spPr>
            <a:xfrm rot="10800000">
              <a:off x="2216898" y="854870"/>
              <a:ext cx="739181" cy="21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54" name="Text Box 10"/>
            <p:cNvSpPr txBox="1">
              <a:spLocks noChangeArrowheads="1"/>
            </p:cNvSpPr>
            <p:nvPr/>
          </p:nvSpPr>
          <p:spPr bwMode="auto">
            <a:xfrm>
              <a:off x="5237140" y="798319"/>
              <a:ext cx="879085" cy="337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a:cs typeface="Arial" charset="0"/>
                </a:rPr>
                <a:t>p/A</a:t>
              </a:r>
              <a:endParaRPr lang="en-US" sz="1400" b="1" dirty="0">
                <a:cs typeface="Arial" charset="0"/>
              </a:endParaRPr>
            </a:p>
          </p:txBody>
        </p:sp>
        <p:sp>
          <p:nvSpPr>
            <p:cNvPr id="55" name="Text Box 10"/>
            <p:cNvSpPr txBox="1">
              <a:spLocks noChangeArrowheads="1"/>
            </p:cNvSpPr>
            <p:nvPr/>
          </p:nvSpPr>
          <p:spPr bwMode="auto">
            <a:xfrm>
              <a:off x="1602805" y="791554"/>
              <a:ext cx="879085" cy="337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a:cs typeface="Arial" charset="0"/>
                </a:rPr>
                <a:t>e</a:t>
              </a:r>
              <a:endParaRPr lang="en-US" sz="1400" b="1" dirty="0">
                <a:cs typeface="Arial" charset="0"/>
              </a:endParaRPr>
            </a:p>
          </p:txBody>
        </p:sp>
        <p:sp>
          <p:nvSpPr>
            <p:cNvPr id="56" name="Text Box 10"/>
            <p:cNvSpPr txBox="1">
              <a:spLocks noChangeArrowheads="1"/>
            </p:cNvSpPr>
            <p:nvPr/>
          </p:nvSpPr>
          <p:spPr bwMode="auto">
            <a:xfrm>
              <a:off x="1461434" y="1248732"/>
              <a:ext cx="570426" cy="3287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dirty="0">
                  <a:cs typeface="Arial" charset="0"/>
                </a:rPr>
                <a:t>GeV</a:t>
              </a:r>
            </a:p>
          </p:txBody>
        </p:sp>
        <p:sp>
          <p:nvSpPr>
            <p:cNvPr id="48" name="Text Box 10"/>
            <p:cNvSpPr txBox="1">
              <a:spLocks noChangeArrowheads="1"/>
            </p:cNvSpPr>
            <p:nvPr/>
          </p:nvSpPr>
          <p:spPr bwMode="auto">
            <a:xfrm>
              <a:off x="5230366" y="3662550"/>
              <a:ext cx="782477" cy="3287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70">
                  <a:cs typeface="Arial" charset="0"/>
                </a:rPr>
                <a:t>rapidity</a:t>
              </a:r>
              <a:endParaRPr lang="en-US" sz="1270" dirty="0">
                <a:cs typeface="Arial" charset="0"/>
              </a:endParaRPr>
            </a:p>
          </p:txBody>
        </p:sp>
      </p:grpSp>
      <p:sp>
        <p:nvSpPr>
          <p:cNvPr id="23" name="TextBox 22"/>
          <p:cNvSpPr txBox="1"/>
          <p:nvPr/>
        </p:nvSpPr>
        <p:spPr>
          <a:xfrm>
            <a:off x="6393041" y="1094923"/>
            <a:ext cx="4408205" cy="5198431"/>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b="1" dirty="0">
                <a:latin typeface="Arial"/>
                <a:cs typeface="Arial"/>
              </a:rPr>
              <a:t>h-endcap</a:t>
            </a:r>
            <a:r>
              <a:rPr lang="en-US" dirty="0">
                <a:latin typeface="Arial"/>
                <a:cs typeface="Arial"/>
              </a:rPr>
              <a:t>: A RICH with two radiators (gas + aerogel) is needed for</a:t>
            </a:r>
          </a:p>
          <a:p>
            <a:pPr lvl="1"/>
            <a:r>
              <a:rPr lang="en-US" dirty="0">
                <a:latin typeface="Arial" charset="0"/>
                <a:ea typeface="Arial" charset="0"/>
                <a:cs typeface="Arial" charset="0"/>
                <a:sym typeface="Symbol" pitchFamily="18" charset="2"/>
              </a:rPr>
              <a:t></a:t>
            </a:r>
            <a:r>
              <a:rPr lang="en-US" i="1" dirty="0">
                <a:latin typeface="Arial"/>
                <a:cs typeface="Arial"/>
              </a:rPr>
              <a:t>/K separation up to ~50 GeV/c</a:t>
            </a:r>
            <a:endParaRPr lang="en-US" dirty="0">
              <a:latin typeface="Arial"/>
              <a:cs typeface="Arial"/>
            </a:endParaRPr>
          </a:p>
          <a:p>
            <a:pPr marL="302381" indent="-302381">
              <a:buFont typeface="Wingdings" charset="2"/>
              <a:buChar char="§"/>
            </a:pPr>
            <a:endParaRPr lang="en-US" sz="1000" dirty="0">
              <a:latin typeface="Arial"/>
              <a:cs typeface="Arial"/>
            </a:endParaRPr>
          </a:p>
          <a:p>
            <a:pPr marL="302381" indent="-302381">
              <a:buFont typeface="Wingdings" charset="2"/>
              <a:buChar char="§"/>
            </a:pPr>
            <a:r>
              <a:rPr lang="en-US" b="1" dirty="0">
                <a:latin typeface="Arial"/>
                <a:cs typeface="Arial"/>
              </a:rPr>
              <a:t>e-endcap</a:t>
            </a:r>
            <a:r>
              <a:rPr lang="en-US" dirty="0">
                <a:latin typeface="Arial"/>
                <a:cs typeface="Arial"/>
              </a:rPr>
              <a:t>: A compact aerogel RICH which can be projective </a:t>
            </a:r>
          </a:p>
          <a:p>
            <a:pPr lvl="1"/>
            <a:r>
              <a:rPr lang="en-US" dirty="0">
                <a:latin typeface="Arial" charset="0"/>
                <a:ea typeface="Arial" charset="0"/>
                <a:cs typeface="Arial" charset="0"/>
                <a:sym typeface="Symbol" pitchFamily="18" charset="2"/>
              </a:rPr>
              <a:t></a:t>
            </a:r>
            <a:r>
              <a:rPr lang="en-US" i="1" dirty="0">
                <a:latin typeface="Arial"/>
                <a:cs typeface="Arial"/>
              </a:rPr>
              <a:t>/K separation up to ~10 GeV/c</a:t>
            </a:r>
          </a:p>
          <a:p>
            <a:pPr marL="302381" indent="-302381">
              <a:buFont typeface="Wingdings" charset="2"/>
              <a:buChar char="§"/>
            </a:pPr>
            <a:endParaRPr lang="en-US" sz="1000" dirty="0">
              <a:latin typeface="Arial"/>
              <a:cs typeface="Arial"/>
            </a:endParaRPr>
          </a:p>
          <a:p>
            <a:pPr marL="302381" indent="-302381">
              <a:buFont typeface="Wingdings" charset="2"/>
              <a:buChar char="§"/>
            </a:pPr>
            <a:r>
              <a:rPr lang="en-US" b="1" dirty="0">
                <a:latin typeface="Arial"/>
                <a:cs typeface="Arial"/>
              </a:rPr>
              <a:t>barrel</a:t>
            </a:r>
            <a:r>
              <a:rPr lang="en-US" dirty="0">
                <a:latin typeface="Arial"/>
                <a:cs typeface="Arial"/>
              </a:rPr>
              <a:t>: A high-performance DIRC provides a compact and cost-effective way to cover the area.</a:t>
            </a:r>
          </a:p>
          <a:p>
            <a:pPr marL="457200" lvl="2"/>
            <a:r>
              <a:rPr lang="en-US" dirty="0">
                <a:latin typeface="Arial" charset="0"/>
                <a:ea typeface="Arial" charset="0"/>
                <a:cs typeface="Arial" charset="0"/>
                <a:sym typeface="Symbol" pitchFamily="18" charset="2"/>
              </a:rPr>
              <a:t></a:t>
            </a:r>
            <a:r>
              <a:rPr lang="en-US" i="1" dirty="0">
                <a:latin typeface="Arial"/>
                <a:cs typeface="Arial"/>
              </a:rPr>
              <a:t>/K separation up to ~6-7 GeV/c</a:t>
            </a:r>
            <a:endParaRPr lang="en-US" dirty="0">
              <a:latin typeface="Arial"/>
              <a:cs typeface="Arial"/>
            </a:endParaRPr>
          </a:p>
          <a:p>
            <a:pPr marL="302381" indent="-302381">
              <a:buFont typeface="Wingdings" charset="2"/>
              <a:buChar char="§"/>
            </a:pPr>
            <a:endParaRPr lang="en-US" sz="1000" dirty="0">
              <a:latin typeface="Arial"/>
              <a:cs typeface="Arial"/>
            </a:endParaRPr>
          </a:p>
          <a:p>
            <a:pPr marL="302381" indent="-302381">
              <a:buFont typeface="Wingdings" charset="2"/>
              <a:buChar char="§"/>
            </a:pPr>
            <a:r>
              <a:rPr lang="en-US" b="1" dirty="0">
                <a:latin typeface="Arial"/>
                <a:cs typeface="Arial"/>
              </a:rPr>
              <a:t>TOF and/or </a:t>
            </a:r>
            <a:r>
              <a:rPr lang="en-US" b="1" dirty="0" err="1">
                <a:latin typeface="Arial"/>
                <a:cs typeface="Arial"/>
              </a:rPr>
              <a:t>dE</a:t>
            </a:r>
            <a:r>
              <a:rPr lang="en-US" b="1" dirty="0">
                <a:latin typeface="Arial"/>
                <a:cs typeface="Arial"/>
              </a:rPr>
              <a:t>/dx in a TPC</a:t>
            </a:r>
            <a:r>
              <a:rPr lang="en-US" dirty="0">
                <a:latin typeface="Arial"/>
                <a:cs typeface="Arial"/>
              </a:rPr>
              <a:t>: can cover lower momenta.</a:t>
            </a:r>
          </a:p>
          <a:p>
            <a:pPr marL="302381" indent="-302381">
              <a:buFont typeface="Wingdings" charset="2"/>
              <a:buChar char="§"/>
            </a:pPr>
            <a:endParaRPr lang="en-US" sz="1000" dirty="0">
              <a:latin typeface="Arial"/>
              <a:cs typeface="Arial"/>
            </a:endParaRPr>
          </a:p>
          <a:p>
            <a:pPr marL="302381" indent="-302381">
              <a:buFont typeface="Wingdings" charset="2"/>
              <a:buChar char="§"/>
            </a:pPr>
            <a:r>
              <a:rPr lang="en-US" b="1" dirty="0" err="1">
                <a:latin typeface="Arial"/>
                <a:cs typeface="Arial"/>
              </a:rPr>
              <a:t>Photosensors</a:t>
            </a:r>
            <a:r>
              <a:rPr lang="en-US" b="1" dirty="0">
                <a:latin typeface="Arial"/>
                <a:cs typeface="Arial"/>
              </a:rPr>
              <a:t> and electronics</a:t>
            </a:r>
            <a:r>
              <a:rPr lang="en-US" dirty="0">
                <a:latin typeface="Arial"/>
                <a:cs typeface="Arial"/>
              </a:rPr>
              <a:t>: need to match the requirements of the new generation devices being developed – both for the final system and during the R&amp;D phase</a:t>
            </a:r>
          </a:p>
        </p:txBody>
      </p:sp>
      <p:sp>
        <p:nvSpPr>
          <p:cNvPr id="2" name="Slide Number Placeholder 1"/>
          <p:cNvSpPr>
            <a:spLocks noGrp="1"/>
          </p:cNvSpPr>
          <p:nvPr>
            <p:ph type="sldNum" sz="quarter" idx="12"/>
          </p:nvPr>
        </p:nvSpPr>
        <p:spPr/>
        <p:txBody>
          <a:bodyPr/>
          <a:lstStyle/>
          <a:p>
            <a:fld id="{8F85DECE-709F-5547-99FE-06FE97115E35}" type="slidenum">
              <a:rPr lang="en-US" smtClean="0"/>
              <a:t>17</a:t>
            </a:fld>
            <a:endParaRPr lang="en-US"/>
          </a:p>
        </p:txBody>
      </p:sp>
    </p:spTree>
    <p:extLst>
      <p:ext uri="{BB962C8B-B14F-4D97-AF65-F5344CB8AC3E}">
        <p14:creationId xmlns:p14="http://schemas.microsoft.com/office/powerpoint/2010/main" val="22307762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beast.png">
            <a:extLst>
              <a:ext uri="{FF2B5EF4-FFF2-40B4-BE49-F238E27FC236}">
                <a16:creationId xmlns:a16="http://schemas.microsoft.com/office/drawing/2014/main" id="{FDE327B8-843B-344D-A1C1-03A5A4FD8C4C}"/>
              </a:ext>
            </a:extLst>
          </p:cNvPr>
          <p:cNvPicPr>
            <a:picLocks noChangeAspect="1"/>
          </p:cNvPicPr>
          <p:nvPr/>
        </p:nvPicPr>
        <p:blipFill rotWithShape="1">
          <a:blip r:embed="rId2">
            <a:extLst>
              <a:ext uri="{28A0092B-C50C-407E-A947-70E740481C1C}">
                <a14:useLocalDpi xmlns:a14="http://schemas.microsoft.com/office/drawing/2010/main" val="0"/>
              </a:ext>
            </a:extLst>
          </a:blip>
          <a:srcRect l="14999" t="9679" r="7001" b="3120"/>
          <a:stretch/>
        </p:blipFill>
        <p:spPr>
          <a:xfrm>
            <a:off x="7093156" y="352775"/>
            <a:ext cx="4754880" cy="3322358"/>
          </a:xfrm>
          <a:prstGeom prst="rect">
            <a:avLst/>
          </a:prstGeom>
        </p:spPr>
      </p:pic>
      <p:sp>
        <p:nvSpPr>
          <p:cNvPr id="3" name="Text Box 1"/>
          <p:cNvSpPr txBox="1">
            <a:spLocks noChangeArrowheads="1"/>
          </p:cNvSpPr>
          <p:nvPr/>
        </p:nvSpPr>
        <p:spPr bwMode="auto">
          <a:xfrm>
            <a:off x="317666" y="81309"/>
            <a:ext cx="7854783" cy="6840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PID in the </a:t>
            </a:r>
            <a:r>
              <a:rPr lang="en-US" sz="2963" dirty="0" err="1">
                <a:solidFill>
                  <a:srgbClr val="006633"/>
                </a:solidFill>
                <a:latin typeface="Times New Roman" charset="0"/>
                <a:cs typeface="Arial" charset="0"/>
              </a:rPr>
              <a:t>JLab</a:t>
            </a:r>
            <a:r>
              <a:rPr lang="en-US" sz="2963" dirty="0">
                <a:solidFill>
                  <a:srgbClr val="006633"/>
                </a:solidFill>
                <a:latin typeface="Times New Roman" charset="0"/>
                <a:cs typeface="Arial" charset="0"/>
              </a:rPr>
              <a:t>/BNL EIC detector concepts</a:t>
            </a:r>
          </a:p>
        </p:txBody>
      </p:sp>
      <p:grpSp>
        <p:nvGrpSpPr>
          <p:cNvPr id="36" name="Group 35"/>
          <p:cNvGrpSpPr/>
          <p:nvPr/>
        </p:nvGrpSpPr>
        <p:grpSpPr>
          <a:xfrm>
            <a:off x="284478" y="2757488"/>
            <a:ext cx="4644704" cy="3864002"/>
            <a:chOff x="196624" y="800100"/>
            <a:chExt cx="6065156" cy="548182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6" y="800100"/>
              <a:ext cx="6009894" cy="5481828"/>
            </a:xfrm>
            <a:prstGeom prst="rect">
              <a:avLst/>
            </a:prstGeom>
          </p:spPr>
        </p:pic>
        <p:sp>
          <p:nvSpPr>
            <p:cNvPr id="5" name="Text Box 10"/>
            <p:cNvSpPr txBox="1">
              <a:spLocks noChangeArrowheads="1"/>
            </p:cNvSpPr>
            <p:nvPr/>
          </p:nvSpPr>
          <p:spPr bwMode="auto">
            <a:xfrm rot="19440987">
              <a:off x="2952148" y="5060148"/>
              <a:ext cx="1986967" cy="5760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a:cs typeface="Arial" charset="0"/>
                </a:rPr>
                <a:t>Dual-radiator RICH</a:t>
              </a:r>
            </a:p>
          </p:txBody>
        </p:sp>
        <p:sp>
          <p:nvSpPr>
            <p:cNvPr id="8" name="Text Box 10"/>
            <p:cNvSpPr txBox="1">
              <a:spLocks noChangeArrowheads="1"/>
            </p:cNvSpPr>
            <p:nvPr/>
          </p:nvSpPr>
          <p:spPr bwMode="auto">
            <a:xfrm rot="19748209">
              <a:off x="3176431" y="4647815"/>
              <a:ext cx="1262077" cy="5226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a:solidFill>
                    <a:srgbClr val="BBEDB9"/>
                  </a:solidFill>
                  <a:cs typeface="Arial" charset="0"/>
                </a:rPr>
                <a:t>aerogel</a:t>
              </a:r>
            </a:p>
          </p:txBody>
        </p:sp>
        <p:sp>
          <p:nvSpPr>
            <p:cNvPr id="10" name="Text Box 10"/>
            <p:cNvSpPr txBox="1">
              <a:spLocks noChangeArrowheads="1"/>
            </p:cNvSpPr>
            <p:nvPr/>
          </p:nvSpPr>
          <p:spPr bwMode="auto">
            <a:xfrm>
              <a:off x="5189535" y="4700837"/>
              <a:ext cx="798334" cy="2499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a:cs typeface="Arial" charset="0"/>
                </a:rPr>
                <a:t>gas</a:t>
              </a:r>
            </a:p>
          </p:txBody>
        </p:sp>
        <p:sp>
          <p:nvSpPr>
            <p:cNvPr id="12" name="Text Box 10"/>
            <p:cNvSpPr txBox="1">
              <a:spLocks noChangeArrowheads="1"/>
            </p:cNvSpPr>
            <p:nvPr/>
          </p:nvSpPr>
          <p:spPr bwMode="auto">
            <a:xfrm rot="20146741">
              <a:off x="5372134" y="5372771"/>
              <a:ext cx="889646" cy="3096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err="1">
                  <a:solidFill>
                    <a:schemeClr val="bg1"/>
                  </a:solidFill>
                  <a:cs typeface="Arial" charset="0"/>
                </a:rPr>
                <a:t>EMcal</a:t>
              </a:r>
              <a:r>
                <a:rPr lang="en-US" sz="1482" b="1" dirty="0">
                  <a:solidFill>
                    <a:schemeClr val="bg1"/>
                  </a:solidFill>
                  <a:cs typeface="Arial" charset="0"/>
                </a:rPr>
                <a:t> </a:t>
              </a:r>
              <a:endParaRPr lang="en-US" sz="1482" b="1" dirty="0">
                <a:solidFill>
                  <a:schemeClr val="bg1">
                    <a:lumMod val="65000"/>
                  </a:schemeClr>
                </a:solidFill>
                <a:cs typeface="Arial" charset="0"/>
              </a:endParaRPr>
            </a:p>
          </p:txBody>
        </p:sp>
        <p:sp>
          <p:nvSpPr>
            <p:cNvPr id="13" name="Text Box 10"/>
            <p:cNvSpPr txBox="1">
              <a:spLocks noChangeArrowheads="1"/>
            </p:cNvSpPr>
            <p:nvPr/>
          </p:nvSpPr>
          <p:spPr bwMode="auto">
            <a:xfrm rot="3055240">
              <a:off x="3250804" y="2757042"/>
              <a:ext cx="2001317" cy="5160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a:solidFill>
                    <a:srgbClr val="008000"/>
                  </a:solidFill>
                  <a:cs typeface="Arial" charset="0"/>
                </a:rPr>
                <a:t>DIRC </a:t>
              </a:r>
              <a:r>
                <a:rPr lang="en-US" sz="1482" b="1" dirty="0">
                  <a:cs typeface="Arial" charset="0"/>
                </a:rPr>
                <a:t>&amp; </a:t>
              </a:r>
              <a:r>
                <a:rPr lang="en-US" sz="1482" b="1" dirty="0">
                  <a:solidFill>
                    <a:srgbClr val="FF0000"/>
                  </a:solidFill>
                  <a:cs typeface="Arial" charset="0"/>
                </a:rPr>
                <a:t>TOF</a:t>
              </a:r>
            </a:p>
          </p:txBody>
        </p:sp>
        <p:sp>
          <p:nvSpPr>
            <p:cNvPr id="14" name="Text Box 10"/>
            <p:cNvSpPr txBox="1">
              <a:spLocks noChangeArrowheads="1"/>
            </p:cNvSpPr>
            <p:nvPr/>
          </p:nvSpPr>
          <p:spPr bwMode="auto">
            <a:xfrm rot="3099740">
              <a:off x="3966446" y="2471110"/>
              <a:ext cx="1440039" cy="3096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dirty="0" err="1">
                  <a:solidFill>
                    <a:schemeClr val="bg1"/>
                  </a:solidFill>
                  <a:cs typeface="Arial" charset="0"/>
                </a:rPr>
                <a:t>EMcal</a:t>
              </a:r>
              <a:endParaRPr lang="en-US" sz="1400" b="1" dirty="0">
                <a:solidFill>
                  <a:schemeClr val="bg1"/>
                </a:solidFill>
                <a:cs typeface="Arial" charset="0"/>
              </a:endParaRPr>
            </a:p>
          </p:txBody>
        </p:sp>
        <p:sp>
          <p:nvSpPr>
            <p:cNvPr id="15" name="Text Box 10"/>
            <p:cNvSpPr txBox="1">
              <a:spLocks noChangeArrowheads="1"/>
            </p:cNvSpPr>
            <p:nvPr/>
          </p:nvSpPr>
          <p:spPr bwMode="auto">
            <a:xfrm rot="20489573">
              <a:off x="1544999" y="1701106"/>
              <a:ext cx="1760948" cy="4320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200" b="1" dirty="0">
                  <a:solidFill>
                    <a:schemeClr val="bg1"/>
                  </a:solidFill>
                  <a:cs typeface="Arial" charset="0"/>
                </a:rPr>
                <a:t>e/π Cherenkov </a:t>
              </a:r>
              <a:endParaRPr lang="en-US" sz="1200" b="1" dirty="0">
                <a:solidFill>
                  <a:schemeClr val="bg1">
                    <a:lumMod val="75000"/>
                  </a:schemeClr>
                </a:solidFill>
                <a:cs typeface="Arial" charset="0"/>
              </a:endParaRPr>
            </a:p>
          </p:txBody>
        </p:sp>
        <p:sp>
          <p:nvSpPr>
            <p:cNvPr id="17" name="Text Box 10"/>
            <p:cNvSpPr txBox="1">
              <a:spLocks noChangeArrowheads="1"/>
            </p:cNvSpPr>
            <p:nvPr/>
          </p:nvSpPr>
          <p:spPr bwMode="auto">
            <a:xfrm rot="2926507">
              <a:off x="1436280" y="3307058"/>
              <a:ext cx="2662965" cy="5760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dirty="0">
                  <a:solidFill>
                    <a:srgbClr val="FFFFFF"/>
                  </a:solidFill>
                  <a:cs typeface="Arial" charset="0"/>
                </a:rPr>
                <a:t>Central tracker</a:t>
              </a:r>
            </a:p>
          </p:txBody>
        </p:sp>
        <p:sp>
          <p:nvSpPr>
            <p:cNvPr id="18" name="Text Box 10"/>
            <p:cNvSpPr txBox="1">
              <a:spLocks noChangeArrowheads="1"/>
            </p:cNvSpPr>
            <p:nvPr/>
          </p:nvSpPr>
          <p:spPr bwMode="auto">
            <a:xfrm rot="3069260">
              <a:off x="2811838" y="3185643"/>
              <a:ext cx="1512040" cy="2880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dirty="0">
                  <a:cs typeface="Arial" charset="0"/>
                </a:rPr>
                <a:t>Vertex (Si pixel)</a:t>
              </a:r>
            </a:p>
          </p:txBody>
        </p:sp>
        <p:sp>
          <p:nvSpPr>
            <p:cNvPr id="19" name="Text Box 10"/>
            <p:cNvSpPr txBox="1">
              <a:spLocks noChangeArrowheads="1"/>
            </p:cNvSpPr>
            <p:nvPr/>
          </p:nvSpPr>
          <p:spPr bwMode="auto">
            <a:xfrm>
              <a:off x="715807" y="2253011"/>
              <a:ext cx="767158" cy="3017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a:solidFill>
                    <a:srgbClr val="FF0000"/>
                  </a:solidFill>
                  <a:cs typeface="Arial" charset="0"/>
                </a:rPr>
                <a:t>TOF</a:t>
              </a:r>
            </a:p>
          </p:txBody>
        </p:sp>
        <p:sp>
          <p:nvSpPr>
            <p:cNvPr id="20" name="Text Box 10"/>
            <p:cNvSpPr txBox="1">
              <a:spLocks noChangeArrowheads="1"/>
            </p:cNvSpPr>
            <p:nvPr/>
          </p:nvSpPr>
          <p:spPr bwMode="auto">
            <a:xfrm rot="21427216">
              <a:off x="2884525" y="924463"/>
              <a:ext cx="889646" cy="3096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err="1">
                  <a:solidFill>
                    <a:schemeClr val="bg1"/>
                  </a:solidFill>
                  <a:cs typeface="Arial" charset="0"/>
                </a:rPr>
                <a:t>EMcal</a:t>
              </a:r>
              <a:r>
                <a:rPr lang="en-US" sz="1482" b="1" dirty="0">
                  <a:solidFill>
                    <a:schemeClr val="bg1"/>
                  </a:solidFill>
                  <a:cs typeface="Arial" charset="0"/>
                </a:rPr>
                <a:t> </a:t>
              </a:r>
              <a:endParaRPr lang="en-US" sz="1482" b="1" dirty="0">
                <a:solidFill>
                  <a:schemeClr val="bg1">
                    <a:lumMod val="65000"/>
                  </a:schemeClr>
                </a:solidFill>
                <a:cs typeface="Arial" charset="0"/>
              </a:endParaRPr>
            </a:p>
          </p:txBody>
        </p:sp>
        <p:sp>
          <p:nvSpPr>
            <p:cNvPr id="21" name="Text Box 10"/>
            <p:cNvSpPr txBox="1">
              <a:spLocks noChangeArrowheads="1"/>
            </p:cNvSpPr>
            <p:nvPr/>
          </p:nvSpPr>
          <p:spPr bwMode="auto">
            <a:xfrm rot="20885901">
              <a:off x="2097125" y="1089563"/>
              <a:ext cx="889646" cy="3096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a:solidFill>
                    <a:schemeClr val="bg1"/>
                  </a:solidFill>
                  <a:cs typeface="Arial" charset="0"/>
                </a:rPr>
                <a:t>PWO</a:t>
              </a:r>
              <a:r>
                <a:rPr lang="en-US" sz="1482" b="1" baseline="-25000">
                  <a:solidFill>
                    <a:schemeClr val="bg1"/>
                  </a:solidFill>
                  <a:cs typeface="Arial" charset="0"/>
                </a:rPr>
                <a:t>4</a:t>
              </a:r>
              <a:endParaRPr lang="en-US" sz="1482" b="1" baseline="-25000" dirty="0">
                <a:solidFill>
                  <a:schemeClr val="bg1">
                    <a:lumMod val="65000"/>
                  </a:schemeClr>
                </a:solidFill>
                <a:cs typeface="Arial" charset="0"/>
              </a:endParaRPr>
            </a:p>
          </p:txBody>
        </p:sp>
        <p:sp>
          <p:nvSpPr>
            <p:cNvPr id="23" name="Text Box 10"/>
            <p:cNvSpPr txBox="1">
              <a:spLocks noChangeArrowheads="1"/>
            </p:cNvSpPr>
            <p:nvPr/>
          </p:nvSpPr>
          <p:spPr bwMode="auto">
            <a:xfrm rot="20450081">
              <a:off x="4605382" y="4013424"/>
              <a:ext cx="1222991" cy="5390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a:solidFill>
                    <a:schemeClr val="bg1"/>
                  </a:solidFill>
                  <a:cs typeface="Arial" charset="0"/>
                </a:rPr>
                <a:t>tracker</a:t>
              </a:r>
              <a:endParaRPr lang="en-US" sz="1482" b="1" dirty="0">
                <a:solidFill>
                  <a:schemeClr val="bg1">
                    <a:lumMod val="65000"/>
                  </a:schemeClr>
                </a:solidFill>
                <a:cs typeface="Arial" charset="0"/>
              </a:endParaRPr>
            </a:p>
          </p:txBody>
        </p:sp>
        <p:sp>
          <p:nvSpPr>
            <p:cNvPr id="24" name="Text Box 10"/>
            <p:cNvSpPr txBox="1">
              <a:spLocks noChangeArrowheads="1"/>
            </p:cNvSpPr>
            <p:nvPr/>
          </p:nvSpPr>
          <p:spPr bwMode="auto">
            <a:xfrm>
              <a:off x="196624" y="811472"/>
              <a:ext cx="1347270" cy="3200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a:solidFill>
                    <a:schemeClr val="accent2"/>
                  </a:solidFill>
                  <a:cs typeface="Arial" charset="0"/>
                </a:rPr>
                <a:t>Modular aerogel RICH</a:t>
              </a:r>
            </a:p>
          </p:txBody>
        </p:sp>
        <p:cxnSp>
          <p:nvCxnSpPr>
            <p:cNvPr id="25" name="Straight Arrow Connector 24"/>
            <p:cNvCxnSpPr/>
            <p:nvPr/>
          </p:nvCxnSpPr>
          <p:spPr>
            <a:xfrm>
              <a:off x="1359953" y="1256224"/>
              <a:ext cx="392647" cy="45827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10"/>
            <p:cNvSpPr txBox="1">
              <a:spLocks noChangeArrowheads="1"/>
            </p:cNvSpPr>
            <p:nvPr/>
          </p:nvSpPr>
          <p:spPr bwMode="auto">
            <a:xfrm>
              <a:off x="3762873" y="1107583"/>
              <a:ext cx="1033066" cy="331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82" b="1" dirty="0">
                  <a:solidFill>
                    <a:srgbClr val="00B050"/>
                  </a:solidFill>
                  <a:cs typeface="Arial" charset="0"/>
                </a:rPr>
                <a:t>DIRC camera</a:t>
              </a:r>
            </a:p>
          </p:txBody>
        </p:sp>
        <p:cxnSp>
          <p:nvCxnSpPr>
            <p:cNvPr id="31" name="Straight Arrow Connector 30"/>
            <p:cNvCxnSpPr/>
            <p:nvPr/>
          </p:nvCxnSpPr>
          <p:spPr>
            <a:xfrm flipH="1">
              <a:off x="3605026" y="1353020"/>
              <a:ext cx="380025" cy="53898"/>
            </a:xfrm>
            <a:prstGeom prst="straightConnector1">
              <a:avLst/>
            </a:prstGeom>
            <a:ln w="38100">
              <a:solidFill>
                <a:srgbClr val="30C328"/>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 Box 10"/>
          <p:cNvSpPr txBox="1">
            <a:spLocks noChangeArrowheads="1"/>
          </p:cNvSpPr>
          <p:nvPr/>
        </p:nvSpPr>
        <p:spPr bwMode="auto">
          <a:xfrm rot="2925339">
            <a:off x="951471" y="4830991"/>
            <a:ext cx="1465783" cy="2440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7201" tIns="41431" rIns="67201" bIns="33602"/>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1400" b="1" dirty="0">
                <a:solidFill>
                  <a:schemeClr val="bg1"/>
                </a:solidFill>
                <a:cs typeface="Arial" charset="0"/>
              </a:rPr>
              <a:t>Solenoid coil</a:t>
            </a:r>
          </a:p>
        </p:txBody>
      </p:sp>
      <p:pic>
        <p:nvPicPr>
          <p:cNvPr id="35" name="Picture 34">
            <a:extLst>
              <a:ext uri="{FF2B5EF4-FFF2-40B4-BE49-F238E27FC236}">
                <a16:creationId xmlns:a16="http://schemas.microsoft.com/office/drawing/2014/main" id="{D66D3645-80C0-B04A-AD3B-0E24E34B8DA8}"/>
              </a:ext>
            </a:extLst>
          </p:cNvPr>
          <p:cNvPicPr>
            <a:picLocks noChangeAspect="1"/>
          </p:cNvPicPr>
          <p:nvPr/>
        </p:nvPicPr>
        <p:blipFill>
          <a:blip r:embed="rId4"/>
          <a:stretch>
            <a:fillRect/>
          </a:stretch>
        </p:blipFill>
        <p:spPr>
          <a:xfrm>
            <a:off x="4950134" y="3876392"/>
            <a:ext cx="7235033" cy="2779776"/>
          </a:xfrm>
          <a:prstGeom prst="rect">
            <a:avLst/>
          </a:prstGeom>
        </p:spPr>
      </p:pic>
      <p:sp>
        <p:nvSpPr>
          <p:cNvPr id="26" name="TextBox 25">
            <a:extLst>
              <a:ext uri="{FF2B5EF4-FFF2-40B4-BE49-F238E27FC236}">
                <a16:creationId xmlns:a16="http://schemas.microsoft.com/office/drawing/2014/main" id="{EC73C095-A522-9347-9130-9A9AE3AFA377}"/>
              </a:ext>
            </a:extLst>
          </p:cNvPr>
          <p:cNvSpPr txBox="1"/>
          <p:nvPr/>
        </p:nvSpPr>
        <p:spPr>
          <a:xfrm>
            <a:off x="7010555" y="2939223"/>
            <a:ext cx="1747684" cy="338554"/>
          </a:xfrm>
          <a:prstGeom prst="rect">
            <a:avLst/>
          </a:prstGeom>
          <a:noFill/>
        </p:spPr>
        <p:txBody>
          <a:bodyPr wrap="square" rtlCol="0">
            <a:spAutoFit/>
          </a:bodyPr>
          <a:lstStyle/>
          <a:p>
            <a:pPr algn="ctr"/>
            <a:r>
              <a:rPr lang="en-US" sz="1600" b="1" dirty="0" err="1"/>
              <a:t>BeAST</a:t>
            </a:r>
            <a:r>
              <a:rPr lang="en-US" sz="1600" b="1" dirty="0"/>
              <a:t> (2016)</a:t>
            </a:r>
          </a:p>
        </p:txBody>
      </p:sp>
      <p:sp>
        <p:nvSpPr>
          <p:cNvPr id="27" name="TextBox 26">
            <a:extLst>
              <a:ext uri="{FF2B5EF4-FFF2-40B4-BE49-F238E27FC236}">
                <a16:creationId xmlns:a16="http://schemas.microsoft.com/office/drawing/2014/main" id="{ECDAAE86-97F9-EA4B-844F-85FD47ED03B1}"/>
              </a:ext>
            </a:extLst>
          </p:cNvPr>
          <p:cNvSpPr txBox="1"/>
          <p:nvPr/>
        </p:nvSpPr>
        <p:spPr>
          <a:xfrm>
            <a:off x="6727002" y="3781608"/>
            <a:ext cx="1824538" cy="338554"/>
          </a:xfrm>
          <a:prstGeom prst="rect">
            <a:avLst/>
          </a:prstGeom>
          <a:noFill/>
        </p:spPr>
        <p:txBody>
          <a:bodyPr wrap="none" rtlCol="0">
            <a:spAutoFit/>
          </a:bodyPr>
          <a:lstStyle/>
          <a:p>
            <a:pPr algn="ctr"/>
            <a:r>
              <a:rPr lang="en-US" sz="1600" b="1" dirty="0"/>
              <a:t>EIC-</a:t>
            </a:r>
            <a:r>
              <a:rPr lang="en-US" sz="1600" b="1" dirty="0" err="1"/>
              <a:t>sPHENIX</a:t>
            </a:r>
            <a:r>
              <a:rPr lang="en-US" sz="1600" b="1" dirty="0"/>
              <a:t> (2018)</a:t>
            </a:r>
          </a:p>
        </p:txBody>
      </p:sp>
      <p:sp>
        <p:nvSpPr>
          <p:cNvPr id="28" name="TextBox 27">
            <a:extLst>
              <a:ext uri="{FF2B5EF4-FFF2-40B4-BE49-F238E27FC236}">
                <a16:creationId xmlns:a16="http://schemas.microsoft.com/office/drawing/2014/main" id="{BF2893E5-A60F-B146-92C3-5A54D1CCF152}"/>
              </a:ext>
            </a:extLst>
          </p:cNvPr>
          <p:cNvSpPr txBox="1"/>
          <p:nvPr/>
        </p:nvSpPr>
        <p:spPr>
          <a:xfrm>
            <a:off x="4903899" y="3099427"/>
            <a:ext cx="1747684" cy="338554"/>
          </a:xfrm>
          <a:prstGeom prst="rect">
            <a:avLst/>
          </a:prstGeom>
          <a:noFill/>
        </p:spPr>
        <p:txBody>
          <a:bodyPr wrap="square" rtlCol="0">
            <a:spAutoFit/>
          </a:bodyPr>
          <a:lstStyle/>
          <a:p>
            <a:pPr algn="ctr"/>
            <a:r>
              <a:rPr lang="en-US" sz="1600" b="1" dirty="0" err="1"/>
              <a:t>JLab</a:t>
            </a:r>
            <a:r>
              <a:rPr lang="en-US" sz="1600" b="1" dirty="0"/>
              <a:t> (2015)</a:t>
            </a:r>
          </a:p>
        </p:txBody>
      </p:sp>
      <p:sp>
        <p:nvSpPr>
          <p:cNvPr id="29" name="Content Placeholder 1">
            <a:extLst>
              <a:ext uri="{FF2B5EF4-FFF2-40B4-BE49-F238E27FC236}">
                <a16:creationId xmlns:a16="http://schemas.microsoft.com/office/drawing/2014/main" id="{89E77434-A01C-9145-9D0E-E126AAD16D50}"/>
              </a:ext>
            </a:extLst>
          </p:cNvPr>
          <p:cNvSpPr txBox="1">
            <a:spLocks/>
          </p:cNvSpPr>
          <p:nvPr/>
        </p:nvSpPr>
        <p:spPr bwMode="auto">
          <a:xfrm>
            <a:off x="345590" y="1010900"/>
            <a:ext cx="6557409" cy="123834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5"/>
              </a:buBlip>
            </a:pPr>
            <a:r>
              <a:rPr lang="en-US" sz="1800" dirty="0">
                <a:latin typeface="Arial" charset="0"/>
                <a:cs typeface="Arial" charset="0"/>
              </a:rPr>
              <a:t>All Cherenkov detectors developed by the PID consortium (DIRC, </a:t>
            </a:r>
            <a:r>
              <a:rPr lang="en-US" sz="1800" dirty="0" err="1">
                <a:latin typeface="Arial" charset="0"/>
                <a:cs typeface="Arial" charset="0"/>
              </a:rPr>
              <a:t>mRICH</a:t>
            </a:r>
            <a:r>
              <a:rPr lang="en-US" sz="1800" dirty="0">
                <a:latin typeface="Arial" charset="0"/>
                <a:cs typeface="Arial" charset="0"/>
              </a:rPr>
              <a:t>, </a:t>
            </a:r>
            <a:r>
              <a:rPr lang="en-US" sz="1800" dirty="0" err="1">
                <a:latin typeface="Arial" charset="0"/>
                <a:cs typeface="Arial" charset="0"/>
              </a:rPr>
              <a:t>dRICH</a:t>
            </a:r>
            <a:r>
              <a:rPr lang="en-US" sz="1800" dirty="0">
                <a:latin typeface="Arial" charset="0"/>
                <a:cs typeface="Arial" charset="0"/>
              </a:rPr>
              <a:t>) are the baseline options for the three detector concepts developed at </a:t>
            </a:r>
            <a:r>
              <a:rPr lang="en-US" sz="1800" dirty="0" err="1">
                <a:latin typeface="Arial" charset="0"/>
                <a:cs typeface="Arial" charset="0"/>
              </a:rPr>
              <a:t>JLab</a:t>
            </a:r>
            <a:r>
              <a:rPr lang="en-US" sz="1800" dirty="0">
                <a:latin typeface="Arial" charset="0"/>
                <a:cs typeface="Arial" charset="0"/>
              </a:rPr>
              <a:t> and BNL</a:t>
            </a:r>
          </a:p>
          <a:p>
            <a:pPr marL="800100" lvl="1" indent="-342900">
              <a:spcBef>
                <a:spcPct val="20000"/>
              </a:spcBef>
              <a:buFont typeface="Arial" panose="020B0604020202020204" pitchFamily="34" charset="0"/>
              <a:buChar char="•"/>
            </a:pPr>
            <a:r>
              <a:rPr lang="en-US" sz="1600" dirty="0">
                <a:latin typeface="Arial" charset="0"/>
                <a:cs typeface="Arial" charset="0"/>
              </a:rPr>
              <a:t>Only exception is EIC-</a:t>
            </a:r>
            <a:r>
              <a:rPr lang="en-US" sz="1600" dirty="0" err="1">
                <a:latin typeface="Arial" charset="0"/>
                <a:cs typeface="Arial" charset="0"/>
              </a:rPr>
              <a:t>sPHENIX</a:t>
            </a:r>
            <a:r>
              <a:rPr lang="en-US" sz="1600" dirty="0">
                <a:latin typeface="Arial" charset="0"/>
                <a:cs typeface="Arial" charset="0"/>
              </a:rPr>
              <a:t> which has a gas-only RICH</a:t>
            </a:r>
          </a:p>
        </p:txBody>
      </p:sp>
    </p:spTree>
    <p:extLst>
      <p:ext uri="{BB962C8B-B14F-4D97-AF65-F5344CB8AC3E}">
        <p14:creationId xmlns:p14="http://schemas.microsoft.com/office/powerpoint/2010/main" val="3108426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7628365"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New opportunities: Rare isotopes at an EIC</a:t>
            </a:r>
          </a:p>
        </p:txBody>
      </p:sp>
      <p:pic>
        <p:nvPicPr>
          <p:cNvPr id="2" name="Picture 1">
            <a:extLst>
              <a:ext uri="{FF2B5EF4-FFF2-40B4-BE49-F238E27FC236}">
                <a16:creationId xmlns:a16="http://schemas.microsoft.com/office/drawing/2014/main" id="{8C6B5AE2-59F9-BE4F-92DD-E9C68B692EC7}"/>
              </a:ext>
            </a:extLst>
          </p:cNvPr>
          <p:cNvPicPr>
            <a:picLocks noChangeAspect="1"/>
          </p:cNvPicPr>
          <p:nvPr/>
        </p:nvPicPr>
        <p:blipFill>
          <a:blip r:embed="rId2"/>
          <a:stretch>
            <a:fillRect/>
          </a:stretch>
        </p:blipFill>
        <p:spPr>
          <a:xfrm>
            <a:off x="7803922" y="990765"/>
            <a:ext cx="3822700" cy="3479800"/>
          </a:xfrm>
          <a:prstGeom prst="rect">
            <a:avLst/>
          </a:prstGeom>
        </p:spPr>
      </p:pic>
      <p:pic>
        <p:nvPicPr>
          <p:cNvPr id="7" name="Picture 6">
            <a:extLst>
              <a:ext uri="{FF2B5EF4-FFF2-40B4-BE49-F238E27FC236}">
                <a16:creationId xmlns:a16="http://schemas.microsoft.com/office/drawing/2014/main" id="{9D337382-C83C-3448-8E00-C2DD11109DA6}"/>
              </a:ext>
            </a:extLst>
          </p:cNvPr>
          <p:cNvPicPr>
            <a:picLocks noChangeAspect="1"/>
          </p:cNvPicPr>
          <p:nvPr/>
        </p:nvPicPr>
        <p:blipFill>
          <a:blip r:embed="rId3"/>
          <a:stretch>
            <a:fillRect/>
          </a:stretch>
        </p:blipFill>
        <p:spPr>
          <a:xfrm>
            <a:off x="400050" y="990765"/>
            <a:ext cx="6908800" cy="4826000"/>
          </a:xfrm>
          <a:prstGeom prst="rect">
            <a:avLst/>
          </a:prstGeom>
        </p:spPr>
      </p:pic>
      <p:pic>
        <p:nvPicPr>
          <p:cNvPr id="3" name="Picture 2">
            <a:extLst>
              <a:ext uri="{FF2B5EF4-FFF2-40B4-BE49-F238E27FC236}">
                <a16:creationId xmlns:a16="http://schemas.microsoft.com/office/drawing/2014/main" id="{BBA8869B-58CE-C64B-8566-025D93B43915}"/>
              </a:ext>
            </a:extLst>
          </p:cNvPr>
          <p:cNvPicPr>
            <a:picLocks noChangeAspect="1"/>
          </p:cNvPicPr>
          <p:nvPr/>
        </p:nvPicPr>
        <p:blipFill>
          <a:blip r:embed="rId4"/>
          <a:stretch>
            <a:fillRect/>
          </a:stretch>
        </p:blipFill>
        <p:spPr>
          <a:xfrm>
            <a:off x="8445272" y="4470565"/>
            <a:ext cx="2540000" cy="2146300"/>
          </a:xfrm>
          <a:prstGeom prst="rect">
            <a:avLst/>
          </a:prstGeom>
        </p:spPr>
      </p:pic>
    </p:spTree>
    <p:extLst>
      <p:ext uri="{BB962C8B-B14F-4D97-AF65-F5344CB8AC3E}">
        <p14:creationId xmlns:p14="http://schemas.microsoft.com/office/powerpoint/2010/main" val="1089485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1869" y="5604410"/>
            <a:ext cx="5560306" cy="967840"/>
          </a:xfrm>
          <a:prstGeom prst="rect">
            <a:avLst/>
          </a:prstGeom>
          <a:noFill/>
          <a:ln>
            <a:noFill/>
          </a:ln>
        </p:spPr>
        <p:txBody>
          <a:bodyPr wrap="square" lIns="95247" tIns="47623" rIns="95247" bIns="47623" compatLnSpc="0">
            <a:noAutofit/>
          </a:bodyPr>
          <a:lstStyle/>
          <a:p>
            <a:r>
              <a:rPr lang="en-US" b="1" dirty="0">
                <a:solidFill>
                  <a:srgbClr val="FF0000"/>
                </a:solidFill>
              </a:rPr>
              <a:t>NSAC: </a:t>
            </a:r>
            <a:r>
              <a:rPr lang="en-US" b="1" dirty="0"/>
              <a:t>“We recommend a high-energy high-luminosity polarized EIC as the highest priority for new</a:t>
            </a:r>
            <a:r>
              <a:rPr lang="en-US" b="1" i="1" dirty="0"/>
              <a:t> </a:t>
            </a:r>
            <a:r>
              <a:rPr lang="en-US" b="1" dirty="0"/>
              <a:t>facility</a:t>
            </a:r>
            <a:r>
              <a:rPr lang="en-US" b="1" i="1" dirty="0"/>
              <a:t> </a:t>
            </a:r>
            <a:r>
              <a:rPr lang="en-US" b="1" dirty="0"/>
              <a:t>construction following the completion of FRIB.”</a:t>
            </a:r>
            <a:endParaRPr lang="en-US" dirty="0">
              <a:latin typeface="Arial"/>
              <a:cs typeface="Arial"/>
            </a:endParaRPr>
          </a:p>
        </p:txBody>
      </p:sp>
      <p:sp>
        <p:nvSpPr>
          <p:cNvPr id="10" name="Text Box 1"/>
          <p:cNvSpPr txBox="1">
            <a:spLocks noChangeArrowheads="1"/>
          </p:cNvSpPr>
          <p:nvPr/>
        </p:nvSpPr>
        <p:spPr bwMode="auto">
          <a:xfrm>
            <a:off x="1376875" y="256966"/>
            <a:ext cx="9459737" cy="6840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The EIC in the 2015 NSAC LRP and the recent NAS review</a:t>
            </a:r>
          </a:p>
        </p:txBody>
      </p:sp>
      <p:grpSp>
        <p:nvGrpSpPr>
          <p:cNvPr id="15" name="Group 14">
            <a:extLst>
              <a:ext uri="{FF2B5EF4-FFF2-40B4-BE49-F238E27FC236}">
                <a16:creationId xmlns:a16="http://schemas.microsoft.com/office/drawing/2014/main" id="{18C3446F-EBF4-5D49-9EE6-AC08565575F0}"/>
              </a:ext>
            </a:extLst>
          </p:cNvPr>
          <p:cNvGrpSpPr/>
          <p:nvPr/>
        </p:nvGrpSpPr>
        <p:grpSpPr>
          <a:xfrm>
            <a:off x="1861542" y="941008"/>
            <a:ext cx="8506111" cy="4453652"/>
            <a:chOff x="1861542" y="1113108"/>
            <a:chExt cx="8506111" cy="4453652"/>
          </a:xfrm>
        </p:grpSpPr>
        <p:pic>
          <p:nvPicPr>
            <p:cNvPr id="4" name="Picture 3" descr="2015_LRPNS_091815Bnn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499" y="2179761"/>
              <a:ext cx="6021331" cy="3386999"/>
            </a:xfrm>
            <a:prstGeom prst="rect">
              <a:avLst/>
            </a:prstGeom>
          </p:spPr>
        </p:pic>
        <p:pic>
          <p:nvPicPr>
            <p:cNvPr id="12" name="Picture 11">
              <a:extLst>
                <a:ext uri="{FF2B5EF4-FFF2-40B4-BE49-F238E27FC236}">
                  <a16:creationId xmlns:a16="http://schemas.microsoft.com/office/drawing/2014/main" id="{80B52C91-D46B-2041-AADD-5CDDA728ECBD}"/>
                </a:ext>
              </a:extLst>
            </p:cNvPr>
            <p:cNvPicPr>
              <a:picLocks noChangeAspect="1"/>
            </p:cNvPicPr>
            <p:nvPr/>
          </p:nvPicPr>
          <p:blipFill>
            <a:blip r:embed="rId4"/>
            <a:stretch>
              <a:fillRect/>
            </a:stretch>
          </p:blipFill>
          <p:spPr>
            <a:xfrm>
              <a:off x="1861542" y="1113108"/>
              <a:ext cx="2959100" cy="3822700"/>
            </a:xfrm>
            <a:prstGeom prst="rect">
              <a:avLst/>
            </a:prstGeom>
          </p:spPr>
        </p:pic>
        <p:sp>
          <p:nvSpPr>
            <p:cNvPr id="13" name="TextBox 12">
              <a:extLst>
                <a:ext uri="{FF2B5EF4-FFF2-40B4-BE49-F238E27FC236}">
                  <a16:creationId xmlns:a16="http://schemas.microsoft.com/office/drawing/2014/main" id="{3B99AFBA-7923-5149-B08F-24DDFBCAC12A}"/>
                </a:ext>
              </a:extLst>
            </p:cNvPr>
            <p:cNvSpPr txBox="1"/>
            <p:nvPr/>
          </p:nvSpPr>
          <p:spPr>
            <a:xfrm>
              <a:off x="1916601" y="1202797"/>
              <a:ext cx="1264212" cy="488387"/>
            </a:xfrm>
            <a:prstGeom prst="rect">
              <a:avLst/>
            </a:prstGeom>
            <a:noFill/>
          </p:spPr>
          <p:txBody>
            <a:bodyPr wrap="none" lIns="96562" tIns="48284" rIns="96562" bIns="48284" rtlCol="0">
              <a:spAutoFit/>
            </a:bodyPr>
            <a:lstStyle/>
            <a:p>
              <a:pPr algn="ctr"/>
              <a:r>
                <a:rPr lang="en-US" sz="1270" dirty="0">
                  <a:solidFill>
                    <a:srgbClr val="000000"/>
                  </a:solidFill>
                </a:rPr>
                <a:t>arXiv:1212.1701</a:t>
              </a:r>
            </a:p>
            <a:p>
              <a:pPr algn="ctr"/>
              <a:r>
                <a:rPr lang="en-US" sz="1270" dirty="0">
                  <a:solidFill>
                    <a:srgbClr val="000000"/>
                  </a:solidFill>
                </a:rPr>
                <a:t>(2012)</a:t>
              </a:r>
            </a:p>
          </p:txBody>
        </p:sp>
        <p:pic>
          <p:nvPicPr>
            <p:cNvPr id="7" name="Picture 6">
              <a:extLst>
                <a:ext uri="{FF2B5EF4-FFF2-40B4-BE49-F238E27FC236}">
                  <a16:creationId xmlns:a16="http://schemas.microsoft.com/office/drawing/2014/main" id="{26B52113-A207-5540-BEF0-A83F8FE962A6}"/>
                </a:ext>
              </a:extLst>
            </p:cNvPr>
            <p:cNvPicPr>
              <a:picLocks noChangeAspect="1"/>
            </p:cNvPicPr>
            <p:nvPr/>
          </p:nvPicPr>
          <p:blipFill>
            <a:blip r:embed="rId5"/>
            <a:stretch>
              <a:fillRect/>
            </a:stretch>
          </p:blipFill>
          <p:spPr>
            <a:xfrm>
              <a:off x="7725234" y="1113108"/>
              <a:ext cx="2642419" cy="3822700"/>
            </a:xfrm>
            <a:prstGeom prst="rect">
              <a:avLst/>
            </a:prstGeom>
          </p:spPr>
        </p:pic>
      </p:grpSp>
      <p:sp>
        <p:nvSpPr>
          <p:cNvPr id="11" name="TextBox 10">
            <a:extLst>
              <a:ext uri="{FF2B5EF4-FFF2-40B4-BE49-F238E27FC236}">
                <a16:creationId xmlns:a16="http://schemas.microsoft.com/office/drawing/2014/main" id="{FD9EBE65-3982-7B4B-B7A0-29070EAAC867}"/>
              </a:ext>
            </a:extLst>
          </p:cNvPr>
          <p:cNvSpPr txBox="1"/>
          <p:nvPr/>
        </p:nvSpPr>
        <p:spPr>
          <a:xfrm>
            <a:off x="6307662" y="5604410"/>
            <a:ext cx="5450951" cy="967840"/>
          </a:xfrm>
          <a:prstGeom prst="rect">
            <a:avLst/>
          </a:prstGeom>
          <a:noFill/>
          <a:ln>
            <a:noFill/>
          </a:ln>
        </p:spPr>
        <p:txBody>
          <a:bodyPr wrap="square" lIns="95247" tIns="47623" rIns="95247" bIns="47623" compatLnSpc="0">
            <a:noAutofit/>
          </a:bodyPr>
          <a:lstStyle/>
          <a:p>
            <a:r>
              <a:rPr lang="en-US" b="1" dirty="0">
                <a:solidFill>
                  <a:srgbClr val="FF0000"/>
                </a:solidFill>
              </a:rPr>
              <a:t>NAS: </a:t>
            </a:r>
            <a:r>
              <a:rPr lang="en-US" b="1" dirty="0"/>
              <a:t>“The committee unanimously finds that the science that can be addressed by an EIC is compelling, fundamental, and timely.”</a:t>
            </a:r>
            <a:endParaRPr lang="en-US" dirty="0">
              <a:latin typeface="Arial"/>
              <a:cs typeface="Arial"/>
            </a:endParaRPr>
          </a:p>
        </p:txBody>
      </p:sp>
      <p:sp>
        <p:nvSpPr>
          <p:cNvPr id="14" name="Slide Number Placeholder 1">
            <a:extLst>
              <a:ext uri="{FF2B5EF4-FFF2-40B4-BE49-F238E27FC236}">
                <a16:creationId xmlns:a16="http://schemas.microsoft.com/office/drawing/2014/main" id="{F1BEE038-497F-2E42-8120-A33CF74B0717}"/>
              </a:ext>
            </a:extLst>
          </p:cNvPr>
          <p:cNvSpPr>
            <a:spLocks noGrp="1"/>
          </p:cNvSpPr>
          <p:nvPr>
            <p:ph type="sldNum" sz="quarter" idx="12"/>
          </p:nvPr>
        </p:nvSpPr>
        <p:spPr>
          <a:xfrm>
            <a:off x="8610600" y="6356350"/>
            <a:ext cx="2743200" cy="365125"/>
          </a:xfrm>
        </p:spPr>
        <p:txBody>
          <a:bodyPr/>
          <a:lstStyle/>
          <a:p>
            <a:fld id="{8F85DECE-709F-5547-99FE-06FE97115E35}" type="slidenum">
              <a:rPr lang="en-US" smtClean="0"/>
              <a:t>2</a:t>
            </a:fld>
            <a:endParaRPr lang="en-US" dirty="0"/>
          </a:p>
        </p:txBody>
      </p:sp>
    </p:spTree>
    <p:extLst>
      <p:ext uri="{BB962C8B-B14F-4D97-AF65-F5344CB8AC3E}">
        <p14:creationId xmlns:p14="http://schemas.microsoft.com/office/powerpoint/2010/main" val="98602519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63F333-9897-3D4C-B6ED-E8B17B46873A}"/>
              </a:ext>
            </a:extLst>
          </p:cNvPr>
          <p:cNvPicPr>
            <a:picLocks noChangeAspect="1"/>
          </p:cNvPicPr>
          <p:nvPr/>
        </p:nvPicPr>
        <p:blipFill>
          <a:blip r:embed="rId2"/>
          <a:stretch>
            <a:fillRect/>
          </a:stretch>
        </p:blipFill>
        <p:spPr>
          <a:xfrm>
            <a:off x="400050" y="990765"/>
            <a:ext cx="6911709" cy="4828032"/>
          </a:xfrm>
          <a:prstGeom prst="rect">
            <a:avLst/>
          </a:prstGeom>
        </p:spPr>
      </p:pic>
      <p:sp>
        <p:nvSpPr>
          <p:cNvPr id="7" name="Text Box 1">
            <a:extLst>
              <a:ext uri="{FF2B5EF4-FFF2-40B4-BE49-F238E27FC236}">
                <a16:creationId xmlns:a16="http://schemas.microsoft.com/office/drawing/2014/main" id="{EDA13D4F-C056-FC4E-A047-D3FE395D570E}"/>
              </a:ext>
            </a:extLst>
          </p:cNvPr>
          <p:cNvSpPr txBox="1">
            <a:spLocks noChangeArrowheads="1"/>
          </p:cNvSpPr>
          <p:nvPr/>
        </p:nvSpPr>
        <p:spPr bwMode="auto">
          <a:xfrm>
            <a:off x="703509" y="230109"/>
            <a:ext cx="10855079"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800" dirty="0">
                <a:solidFill>
                  <a:srgbClr val="006633"/>
                </a:solidFill>
                <a:latin typeface="Times New Roman" charset="0"/>
                <a:cs typeface="Arial" charset="0"/>
              </a:rPr>
              <a:t>Importance for astrophysics</a:t>
            </a:r>
          </a:p>
        </p:txBody>
      </p:sp>
      <p:sp>
        <p:nvSpPr>
          <p:cNvPr id="5" name="Content Placeholder 1">
            <a:extLst>
              <a:ext uri="{FF2B5EF4-FFF2-40B4-BE49-F238E27FC236}">
                <a16:creationId xmlns:a16="http://schemas.microsoft.com/office/drawing/2014/main" id="{ACE06431-C47B-BE42-88C7-D6D94D957BF2}"/>
              </a:ext>
            </a:extLst>
          </p:cNvPr>
          <p:cNvSpPr txBox="1">
            <a:spLocks/>
          </p:cNvSpPr>
          <p:nvPr/>
        </p:nvSpPr>
        <p:spPr bwMode="auto">
          <a:xfrm>
            <a:off x="7446047" y="3852057"/>
            <a:ext cx="4246805" cy="267733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600" dirty="0">
                <a:latin typeface="Arial" charset="0"/>
                <a:cs typeface="Arial" charset="0"/>
              </a:rPr>
              <a:t>All elements heavier than iron (the most tightly bound nucleus) have been created in stellar events like supernovae</a:t>
            </a:r>
          </a:p>
          <a:p>
            <a:pPr>
              <a:spcBef>
                <a:spcPct val="20000"/>
              </a:spcBef>
              <a:buFontTx/>
              <a:buBlip>
                <a:blip r:embed="rId3"/>
              </a:buBlip>
            </a:pPr>
            <a:r>
              <a:rPr lang="en-US" sz="1600" dirty="0">
                <a:latin typeface="Arial" charset="0"/>
                <a:cs typeface="Arial" charset="0"/>
              </a:rPr>
              <a:t>The most important mechanism is the rapid neutron capture (r-process) in equilibrium with beta-decay</a:t>
            </a:r>
          </a:p>
          <a:p>
            <a:pPr>
              <a:spcBef>
                <a:spcPct val="20000"/>
              </a:spcBef>
              <a:buFontTx/>
              <a:buBlip>
                <a:blip r:embed="rId3"/>
              </a:buBlip>
            </a:pPr>
            <a:r>
              <a:rPr lang="en-US" sz="1600" dirty="0">
                <a:latin typeface="Arial" charset="0"/>
                <a:cs typeface="Arial" charset="0"/>
              </a:rPr>
              <a:t>The drip-line difficult to reach on the neutron-rich side, which means that “all” produced isotopes are bound.</a:t>
            </a:r>
          </a:p>
        </p:txBody>
      </p:sp>
      <p:pic>
        <p:nvPicPr>
          <p:cNvPr id="3" name="Picture 2">
            <a:extLst>
              <a:ext uri="{FF2B5EF4-FFF2-40B4-BE49-F238E27FC236}">
                <a16:creationId xmlns:a16="http://schemas.microsoft.com/office/drawing/2014/main" id="{1617CF59-6496-4B43-AD87-E46EC305A74A}"/>
              </a:ext>
            </a:extLst>
          </p:cNvPr>
          <p:cNvPicPr>
            <a:picLocks noChangeAspect="1"/>
          </p:cNvPicPr>
          <p:nvPr/>
        </p:nvPicPr>
        <p:blipFill>
          <a:blip r:embed="rId4"/>
          <a:stretch>
            <a:fillRect/>
          </a:stretch>
        </p:blipFill>
        <p:spPr>
          <a:xfrm>
            <a:off x="8512175" y="990765"/>
            <a:ext cx="2540000" cy="2540000"/>
          </a:xfrm>
          <a:prstGeom prst="rect">
            <a:avLst/>
          </a:prstGeom>
        </p:spPr>
      </p:pic>
    </p:spTree>
    <p:extLst>
      <p:ext uri="{BB962C8B-B14F-4D97-AF65-F5344CB8AC3E}">
        <p14:creationId xmlns:p14="http://schemas.microsoft.com/office/powerpoint/2010/main" val="1080545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2C8C69-5646-F746-9E54-7C3B55FD1837}"/>
              </a:ext>
            </a:extLst>
          </p:cNvPr>
          <p:cNvPicPr>
            <a:picLocks noChangeAspect="1"/>
          </p:cNvPicPr>
          <p:nvPr/>
        </p:nvPicPr>
        <p:blipFill>
          <a:blip r:embed="rId2"/>
          <a:stretch/>
        </p:blipFill>
        <p:spPr>
          <a:xfrm>
            <a:off x="468433" y="2919412"/>
            <a:ext cx="4152900" cy="3314700"/>
          </a:xfrm>
          <a:prstGeom prst="rect">
            <a:avLst/>
          </a:prstGeom>
          <a:ln>
            <a:noFill/>
          </a:ln>
        </p:spPr>
      </p:pic>
      <p:sp>
        <p:nvSpPr>
          <p:cNvPr id="5" name="Text Box 1">
            <a:extLst>
              <a:ext uri="{FF2B5EF4-FFF2-40B4-BE49-F238E27FC236}">
                <a16:creationId xmlns:a16="http://schemas.microsoft.com/office/drawing/2014/main" id="{65029EEC-FDD6-AF41-B78B-930BF2879FDA}"/>
              </a:ext>
            </a:extLst>
          </p:cNvPr>
          <p:cNvSpPr txBox="1">
            <a:spLocks noChangeArrowheads="1"/>
          </p:cNvSpPr>
          <p:nvPr/>
        </p:nvSpPr>
        <p:spPr bwMode="auto">
          <a:xfrm>
            <a:off x="574923" y="368190"/>
            <a:ext cx="7283202" cy="7462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Deep Inelastic Scattering on nuclei</a:t>
            </a:r>
          </a:p>
        </p:txBody>
      </p:sp>
      <p:pic>
        <p:nvPicPr>
          <p:cNvPr id="2" name="Picture 1">
            <a:extLst>
              <a:ext uri="{FF2B5EF4-FFF2-40B4-BE49-F238E27FC236}">
                <a16:creationId xmlns:a16="http://schemas.microsoft.com/office/drawing/2014/main" id="{133F97F2-887D-9149-8232-18F52AB68827}"/>
              </a:ext>
            </a:extLst>
          </p:cNvPr>
          <p:cNvPicPr>
            <a:picLocks noChangeAspect="1"/>
          </p:cNvPicPr>
          <p:nvPr/>
        </p:nvPicPr>
        <p:blipFill>
          <a:blip r:embed="rId3"/>
          <a:stretch>
            <a:fillRect/>
          </a:stretch>
        </p:blipFill>
        <p:spPr>
          <a:xfrm>
            <a:off x="1160515" y="1285570"/>
            <a:ext cx="2457450" cy="1847850"/>
          </a:xfrm>
          <a:prstGeom prst="rect">
            <a:avLst/>
          </a:prstGeom>
        </p:spPr>
      </p:pic>
      <p:cxnSp>
        <p:nvCxnSpPr>
          <p:cNvPr id="8" name="Straight Arrow Connector 7">
            <a:extLst>
              <a:ext uri="{FF2B5EF4-FFF2-40B4-BE49-F238E27FC236}">
                <a16:creationId xmlns:a16="http://schemas.microsoft.com/office/drawing/2014/main" id="{EDD523C0-8B82-BA4E-BB81-4470AEBA9F40}"/>
              </a:ext>
            </a:extLst>
          </p:cNvPr>
          <p:cNvCxnSpPr>
            <a:cxnSpLocks/>
          </p:cNvCxnSpPr>
          <p:nvPr/>
        </p:nvCxnSpPr>
        <p:spPr>
          <a:xfrm>
            <a:off x="2544883" y="3028949"/>
            <a:ext cx="33973" cy="9144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EEAE7256-4C7E-C34E-9539-F07899AB24C8}"/>
              </a:ext>
            </a:extLst>
          </p:cNvPr>
          <p:cNvSpPr txBox="1">
            <a:spLocks/>
          </p:cNvSpPr>
          <p:nvPr/>
        </p:nvSpPr>
        <p:spPr bwMode="auto">
          <a:xfrm>
            <a:off x="5098222" y="1242706"/>
            <a:ext cx="6207655" cy="475804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DIS on nuclei is a multi-stage process.</a:t>
            </a:r>
          </a:p>
          <a:p>
            <a:pPr>
              <a:spcBef>
                <a:spcPct val="20000"/>
              </a:spcBef>
              <a:buFontTx/>
              <a:buBlip>
                <a:blip r:embed="rId4"/>
              </a:buBlip>
            </a:pPr>
            <a:r>
              <a:rPr lang="en-US" sz="1800" dirty="0">
                <a:latin typeface="Arial" charset="0"/>
                <a:cs typeface="Arial" charset="0"/>
              </a:rPr>
              <a:t>First, there is a scattering on a </a:t>
            </a:r>
            <a:r>
              <a:rPr lang="en-US" sz="1800" dirty="0" err="1">
                <a:latin typeface="Arial" charset="0"/>
                <a:cs typeface="Arial" charset="0"/>
              </a:rPr>
              <a:t>parton</a:t>
            </a:r>
            <a:endParaRPr lang="en-US" sz="1800" dirty="0">
              <a:latin typeface="Arial" charset="0"/>
              <a:cs typeface="Arial" charset="0"/>
            </a:endParaRPr>
          </a:p>
          <a:p>
            <a:pPr>
              <a:spcBef>
                <a:spcPct val="20000"/>
              </a:spcBef>
              <a:buFontTx/>
              <a:buBlip>
                <a:blip r:embed="rId4"/>
              </a:buBlip>
            </a:pPr>
            <a:r>
              <a:rPr lang="en-US" sz="1800" dirty="0">
                <a:latin typeface="Arial" charset="0"/>
                <a:cs typeface="Arial" charset="0"/>
              </a:rPr>
              <a:t>Debris from the interaction will propagate out of the nucleus, interacting along the way, causing an intra-nuclear cascade typically leading to the knock-out of several nucleons</a:t>
            </a:r>
          </a:p>
          <a:p>
            <a:pPr>
              <a:spcBef>
                <a:spcPct val="20000"/>
              </a:spcBef>
              <a:buFontTx/>
              <a:buBlip>
                <a:blip r:embed="rId4"/>
              </a:buBlip>
            </a:pPr>
            <a:r>
              <a:rPr lang="en-US" sz="1800" dirty="0">
                <a:latin typeface="Arial" charset="0"/>
                <a:cs typeface="Arial" charset="0"/>
              </a:rPr>
              <a:t>The daughter nucleus will usually be left in an excited state, leading to evaporation of nucleons and light nuclei, and sometimes fission.</a:t>
            </a:r>
          </a:p>
          <a:p>
            <a:pPr>
              <a:spcBef>
                <a:spcPct val="20000"/>
              </a:spcBef>
              <a:buFontTx/>
              <a:buBlip>
                <a:blip r:embed="rId4"/>
              </a:buBlip>
            </a:pPr>
            <a:r>
              <a:rPr lang="en-US" sz="1800" dirty="0">
                <a:latin typeface="Arial" charset="0"/>
                <a:cs typeface="Arial" charset="0"/>
              </a:rPr>
              <a:t>At high excitation energies there is no strong preference for emitting charged particles or neutrons, but at low energy neutrons are preferred.</a:t>
            </a:r>
          </a:p>
          <a:p>
            <a:pPr>
              <a:spcBef>
                <a:spcPct val="20000"/>
              </a:spcBef>
              <a:buFontTx/>
              <a:buBlip>
                <a:blip r:embed="rId4"/>
              </a:buBlip>
            </a:pPr>
            <a:r>
              <a:rPr lang="en-US" sz="1800" dirty="0">
                <a:latin typeface="Arial" charset="0"/>
                <a:cs typeface="Arial" charset="0"/>
              </a:rPr>
              <a:t>Finally, when below the nucleon separation energy, the nucleus will emit photons. These transitions between bound states offer detailed insight into the structure of the produced nucleus.</a:t>
            </a:r>
          </a:p>
        </p:txBody>
      </p:sp>
    </p:spTree>
    <p:extLst>
      <p:ext uri="{BB962C8B-B14F-4D97-AF65-F5344CB8AC3E}">
        <p14:creationId xmlns:p14="http://schemas.microsoft.com/office/powerpoint/2010/main" val="1546808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a:extLst>
              <a:ext uri="{FF2B5EF4-FFF2-40B4-BE49-F238E27FC236}">
                <a16:creationId xmlns:a16="http://schemas.microsoft.com/office/drawing/2014/main" id="{65029EEC-FDD6-AF41-B78B-930BF2879FDA}"/>
              </a:ext>
            </a:extLst>
          </p:cNvPr>
          <p:cNvSpPr txBox="1">
            <a:spLocks noChangeArrowheads="1"/>
          </p:cNvSpPr>
          <p:nvPr/>
        </p:nvSpPr>
        <p:spPr bwMode="auto">
          <a:xfrm>
            <a:off x="574922" y="368189"/>
            <a:ext cx="9254876" cy="10414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Nuclei from </a:t>
            </a:r>
            <a:r>
              <a:rPr lang="en-US" sz="2800" baseline="30000" dirty="0">
                <a:solidFill>
                  <a:srgbClr val="006633"/>
                </a:solidFill>
                <a:latin typeface="Times New Roman" charset="0"/>
                <a:cs typeface="Arial" charset="0"/>
              </a:rPr>
              <a:t>208</a:t>
            </a:r>
            <a:r>
              <a:rPr lang="en-US" sz="2800" dirty="0">
                <a:solidFill>
                  <a:srgbClr val="006633"/>
                </a:solidFill>
                <a:latin typeface="Times New Roman" charset="0"/>
                <a:cs typeface="Arial" charset="0"/>
              </a:rPr>
              <a:t>Pb and </a:t>
            </a:r>
            <a:r>
              <a:rPr lang="en-US" sz="2800" baseline="30000" dirty="0">
                <a:solidFill>
                  <a:srgbClr val="006633"/>
                </a:solidFill>
                <a:latin typeface="Times New Roman" charset="0"/>
                <a:cs typeface="Arial" charset="0"/>
              </a:rPr>
              <a:t>238</a:t>
            </a:r>
            <a:r>
              <a:rPr lang="en-US" sz="2800" dirty="0">
                <a:solidFill>
                  <a:srgbClr val="006633"/>
                </a:solidFill>
                <a:latin typeface="Times New Roman" charset="0"/>
                <a:cs typeface="Arial" charset="0"/>
              </a:rPr>
              <a:t>U (1s of simulated beam time)</a:t>
            </a:r>
          </a:p>
        </p:txBody>
      </p:sp>
      <p:pic>
        <p:nvPicPr>
          <p:cNvPr id="4" name="Picture 3">
            <a:extLst>
              <a:ext uri="{FF2B5EF4-FFF2-40B4-BE49-F238E27FC236}">
                <a16:creationId xmlns:a16="http://schemas.microsoft.com/office/drawing/2014/main" id="{08F6D0AE-EC25-CA43-8C3B-559A95CD70C3}"/>
              </a:ext>
            </a:extLst>
          </p:cNvPr>
          <p:cNvPicPr>
            <a:picLocks noChangeAspect="1"/>
          </p:cNvPicPr>
          <p:nvPr/>
        </p:nvPicPr>
        <p:blipFill>
          <a:blip r:embed="rId2"/>
          <a:stretch>
            <a:fillRect/>
          </a:stretch>
        </p:blipFill>
        <p:spPr>
          <a:xfrm>
            <a:off x="774955" y="1531174"/>
            <a:ext cx="5200596" cy="3776472"/>
          </a:xfrm>
          <a:prstGeom prst="rect">
            <a:avLst/>
          </a:prstGeom>
        </p:spPr>
      </p:pic>
      <p:pic>
        <p:nvPicPr>
          <p:cNvPr id="8" name="Picture 7">
            <a:extLst>
              <a:ext uri="{FF2B5EF4-FFF2-40B4-BE49-F238E27FC236}">
                <a16:creationId xmlns:a16="http://schemas.microsoft.com/office/drawing/2014/main" id="{858C77E0-B056-C64C-B636-17694F18856E}"/>
              </a:ext>
            </a:extLst>
          </p:cNvPr>
          <p:cNvPicPr>
            <a:picLocks noChangeAspect="1"/>
          </p:cNvPicPr>
          <p:nvPr/>
        </p:nvPicPr>
        <p:blipFill>
          <a:blip r:embed="rId3"/>
          <a:stretch>
            <a:fillRect/>
          </a:stretch>
        </p:blipFill>
        <p:spPr>
          <a:xfrm>
            <a:off x="6425853" y="1531174"/>
            <a:ext cx="5194300" cy="3771900"/>
          </a:xfrm>
          <a:prstGeom prst="rect">
            <a:avLst/>
          </a:prstGeom>
        </p:spPr>
      </p:pic>
      <p:cxnSp>
        <p:nvCxnSpPr>
          <p:cNvPr id="9" name="Straight Arrow Connector 8">
            <a:extLst>
              <a:ext uri="{FF2B5EF4-FFF2-40B4-BE49-F238E27FC236}">
                <a16:creationId xmlns:a16="http://schemas.microsoft.com/office/drawing/2014/main" id="{5A81B068-00C7-0A49-AD56-176F5322EAB1}"/>
              </a:ext>
            </a:extLst>
          </p:cNvPr>
          <p:cNvCxnSpPr>
            <a:cxnSpLocks/>
          </p:cNvCxnSpPr>
          <p:nvPr/>
        </p:nvCxnSpPr>
        <p:spPr>
          <a:xfrm flipV="1">
            <a:off x="3073751" y="1940716"/>
            <a:ext cx="888754" cy="1166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6E111C1-1960-8242-B1D4-B18A8421143D}"/>
              </a:ext>
            </a:extLst>
          </p:cNvPr>
          <p:cNvCxnSpPr>
            <a:cxnSpLocks/>
          </p:cNvCxnSpPr>
          <p:nvPr/>
        </p:nvCxnSpPr>
        <p:spPr>
          <a:xfrm flipH="1" flipV="1">
            <a:off x="3333247" y="3417125"/>
            <a:ext cx="452945" cy="3690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4388CB-EE36-C048-9CF4-4C8B33E20A1A}"/>
              </a:ext>
            </a:extLst>
          </p:cNvPr>
          <p:cNvCxnSpPr>
            <a:cxnSpLocks/>
          </p:cNvCxnSpPr>
          <p:nvPr/>
        </p:nvCxnSpPr>
        <p:spPr>
          <a:xfrm flipH="1" flipV="1">
            <a:off x="9644064" y="2757484"/>
            <a:ext cx="271462" cy="4524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3">
            <a:extLst>
              <a:ext uri="{FF2B5EF4-FFF2-40B4-BE49-F238E27FC236}">
                <a16:creationId xmlns:a16="http://schemas.microsoft.com/office/drawing/2014/main" id="{8EDADFAA-4D2E-A14E-AD53-27BB222686F1}"/>
              </a:ext>
            </a:extLst>
          </p:cNvPr>
          <p:cNvSpPr txBox="1">
            <a:spLocks noChangeArrowheads="1"/>
          </p:cNvSpPr>
          <p:nvPr/>
        </p:nvSpPr>
        <p:spPr bwMode="auto">
          <a:xfrm>
            <a:off x="3786192" y="3918343"/>
            <a:ext cx="814388" cy="453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fission</a:t>
            </a:r>
          </a:p>
        </p:txBody>
      </p:sp>
      <p:sp>
        <p:nvSpPr>
          <p:cNvPr id="18" name="Text Box 3">
            <a:extLst>
              <a:ext uri="{FF2B5EF4-FFF2-40B4-BE49-F238E27FC236}">
                <a16:creationId xmlns:a16="http://schemas.microsoft.com/office/drawing/2014/main" id="{5EE51993-74D8-B54C-A439-CDF622533BB3}"/>
              </a:ext>
            </a:extLst>
          </p:cNvPr>
          <p:cNvSpPr txBox="1">
            <a:spLocks noChangeArrowheads="1"/>
          </p:cNvSpPr>
          <p:nvPr/>
        </p:nvSpPr>
        <p:spPr bwMode="auto">
          <a:xfrm>
            <a:off x="1833671" y="1873448"/>
            <a:ext cx="1333500" cy="8268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cascade + evaporation</a:t>
            </a:r>
          </a:p>
        </p:txBody>
      </p:sp>
      <p:sp>
        <p:nvSpPr>
          <p:cNvPr id="19" name="Text Box 3">
            <a:extLst>
              <a:ext uri="{FF2B5EF4-FFF2-40B4-BE49-F238E27FC236}">
                <a16:creationId xmlns:a16="http://schemas.microsoft.com/office/drawing/2014/main" id="{60E0A5E3-0111-5246-ACF5-14119EDACF0A}"/>
              </a:ext>
            </a:extLst>
          </p:cNvPr>
          <p:cNvSpPr txBox="1">
            <a:spLocks noChangeArrowheads="1"/>
          </p:cNvSpPr>
          <p:nvPr/>
        </p:nvSpPr>
        <p:spPr bwMode="auto">
          <a:xfrm>
            <a:off x="8943924" y="3238522"/>
            <a:ext cx="1771703" cy="7595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Neutron-rich fission fragments</a:t>
            </a:r>
          </a:p>
        </p:txBody>
      </p:sp>
      <p:sp>
        <p:nvSpPr>
          <p:cNvPr id="22" name="Content Placeholder 1">
            <a:extLst>
              <a:ext uri="{FF2B5EF4-FFF2-40B4-BE49-F238E27FC236}">
                <a16:creationId xmlns:a16="http://schemas.microsoft.com/office/drawing/2014/main" id="{B61F6B65-17A6-6D4C-98E2-A924DEEEF9D0}"/>
              </a:ext>
            </a:extLst>
          </p:cNvPr>
          <p:cNvSpPr txBox="1">
            <a:spLocks/>
          </p:cNvSpPr>
          <p:nvPr/>
        </p:nvSpPr>
        <p:spPr bwMode="auto">
          <a:xfrm>
            <a:off x="1107543" y="5368362"/>
            <a:ext cx="9365195" cy="116102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baseline="30000" dirty="0">
                <a:latin typeface="Arial" charset="0"/>
                <a:cs typeface="Arial" charset="0"/>
              </a:rPr>
              <a:t>208</a:t>
            </a:r>
            <a:r>
              <a:rPr lang="en-US" sz="1800" dirty="0">
                <a:latin typeface="Arial" charset="0"/>
                <a:cs typeface="Arial" charset="0"/>
              </a:rPr>
              <a:t>Pb (left) produces mainly heavy isotopes from evaporation</a:t>
            </a:r>
          </a:p>
          <a:p>
            <a:pPr>
              <a:spcBef>
                <a:spcPct val="20000"/>
              </a:spcBef>
              <a:buFontTx/>
              <a:buBlip>
                <a:blip r:embed="rId4"/>
              </a:buBlip>
            </a:pPr>
            <a:r>
              <a:rPr lang="en-US" sz="1800" baseline="30000" dirty="0">
                <a:latin typeface="Arial" charset="0"/>
                <a:cs typeface="Arial" charset="0"/>
              </a:rPr>
              <a:t>238</a:t>
            </a:r>
            <a:r>
              <a:rPr lang="en-US" sz="1800" dirty="0">
                <a:latin typeface="Arial" charset="0"/>
                <a:cs typeface="Arial" charset="0"/>
              </a:rPr>
              <a:t>U (right) produces fewer, but heavier isotopes from evaporation. It also produces very neutron-rich fission fragments (medium-mass nuclei have fewer neutrons).</a:t>
            </a:r>
          </a:p>
        </p:txBody>
      </p:sp>
      <p:sp>
        <p:nvSpPr>
          <p:cNvPr id="23" name="Text Box 3">
            <a:extLst>
              <a:ext uri="{FF2B5EF4-FFF2-40B4-BE49-F238E27FC236}">
                <a16:creationId xmlns:a16="http://schemas.microsoft.com/office/drawing/2014/main" id="{118A8007-B6A4-2A4F-89FB-5400B08ADEE3}"/>
              </a:ext>
            </a:extLst>
          </p:cNvPr>
          <p:cNvSpPr txBox="1">
            <a:spLocks noChangeArrowheads="1"/>
          </p:cNvSpPr>
          <p:nvPr/>
        </p:nvSpPr>
        <p:spPr bwMode="auto">
          <a:xfrm>
            <a:off x="2514500" y="4145159"/>
            <a:ext cx="814388" cy="453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baseline="30000" dirty="0">
                <a:solidFill>
                  <a:srgbClr val="C00000"/>
                </a:solidFill>
                <a:effectLst>
                  <a:outerShdw blurRad="38100" dist="38100" dir="2700000" algn="tl">
                    <a:srgbClr val="DDDDDD"/>
                  </a:outerShdw>
                </a:effectLst>
                <a:cs typeface="Arial" charset="0"/>
              </a:rPr>
              <a:t>208</a:t>
            </a:r>
            <a:r>
              <a:rPr lang="en-US" sz="1600" dirty="0">
                <a:solidFill>
                  <a:srgbClr val="C00000"/>
                </a:solidFill>
                <a:effectLst>
                  <a:outerShdw blurRad="38100" dist="38100" dir="2700000" algn="tl">
                    <a:srgbClr val="DDDDDD"/>
                  </a:outerShdw>
                </a:effectLst>
                <a:cs typeface="Arial" charset="0"/>
              </a:rPr>
              <a:t>Pb</a:t>
            </a:r>
          </a:p>
        </p:txBody>
      </p:sp>
      <p:sp>
        <p:nvSpPr>
          <p:cNvPr id="24" name="Text Box 3">
            <a:extLst>
              <a:ext uri="{FF2B5EF4-FFF2-40B4-BE49-F238E27FC236}">
                <a16:creationId xmlns:a16="http://schemas.microsoft.com/office/drawing/2014/main" id="{688ADEBA-AA10-9242-B485-7715DF03DAC7}"/>
              </a:ext>
            </a:extLst>
          </p:cNvPr>
          <p:cNvSpPr txBox="1">
            <a:spLocks noChangeArrowheads="1"/>
          </p:cNvSpPr>
          <p:nvPr/>
        </p:nvSpPr>
        <p:spPr bwMode="auto">
          <a:xfrm>
            <a:off x="9915526" y="4117728"/>
            <a:ext cx="814388" cy="453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baseline="30000" dirty="0">
                <a:solidFill>
                  <a:srgbClr val="C00000"/>
                </a:solidFill>
                <a:effectLst>
                  <a:outerShdw blurRad="38100" dist="38100" dir="2700000" algn="tl">
                    <a:srgbClr val="DDDDDD"/>
                  </a:outerShdw>
                </a:effectLst>
                <a:cs typeface="Arial" charset="0"/>
              </a:rPr>
              <a:t>238</a:t>
            </a:r>
            <a:r>
              <a:rPr lang="en-US" sz="1600" dirty="0">
                <a:solidFill>
                  <a:srgbClr val="C00000"/>
                </a:solidFill>
                <a:effectLst>
                  <a:outerShdw blurRad="38100" dist="38100" dir="2700000" algn="tl">
                    <a:srgbClr val="DDDDDD"/>
                  </a:outerShdw>
                </a:effectLst>
                <a:cs typeface="Arial" charset="0"/>
              </a:rPr>
              <a:t>U</a:t>
            </a:r>
          </a:p>
        </p:txBody>
      </p:sp>
    </p:spTree>
    <p:extLst>
      <p:ext uri="{BB962C8B-B14F-4D97-AF65-F5344CB8AC3E}">
        <p14:creationId xmlns:p14="http://schemas.microsoft.com/office/powerpoint/2010/main" val="378793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a:extLst>
              <a:ext uri="{FF2B5EF4-FFF2-40B4-BE49-F238E27FC236}">
                <a16:creationId xmlns:a16="http://schemas.microsoft.com/office/drawing/2014/main" id="{65029EEC-FDD6-AF41-B78B-930BF2879FDA}"/>
              </a:ext>
            </a:extLst>
          </p:cNvPr>
          <p:cNvSpPr txBox="1">
            <a:spLocks noChangeArrowheads="1"/>
          </p:cNvSpPr>
          <p:nvPr/>
        </p:nvSpPr>
        <p:spPr bwMode="auto">
          <a:xfrm>
            <a:off x="574922" y="368189"/>
            <a:ext cx="9254876" cy="10414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Nuclei from </a:t>
            </a:r>
            <a:r>
              <a:rPr lang="en-US" sz="2800" baseline="30000" dirty="0">
                <a:solidFill>
                  <a:srgbClr val="006633"/>
                </a:solidFill>
                <a:latin typeface="Times New Roman" charset="0"/>
                <a:cs typeface="Arial" charset="0"/>
              </a:rPr>
              <a:t>208</a:t>
            </a:r>
            <a:r>
              <a:rPr lang="en-US" sz="2800" dirty="0">
                <a:solidFill>
                  <a:srgbClr val="006633"/>
                </a:solidFill>
                <a:latin typeface="Times New Roman" charset="0"/>
                <a:cs typeface="Arial" charset="0"/>
              </a:rPr>
              <a:t>Pb and </a:t>
            </a:r>
            <a:r>
              <a:rPr lang="en-US" sz="2800" baseline="30000" dirty="0">
                <a:solidFill>
                  <a:srgbClr val="006633"/>
                </a:solidFill>
                <a:latin typeface="Times New Roman" charset="0"/>
                <a:cs typeface="Arial" charset="0"/>
              </a:rPr>
              <a:t>238</a:t>
            </a:r>
            <a:r>
              <a:rPr lang="en-US" sz="2800" dirty="0">
                <a:solidFill>
                  <a:srgbClr val="006633"/>
                </a:solidFill>
                <a:latin typeface="Times New Roman" charset="0"/>
                <a:cs typeface="Arial" charset="0"/>
              </a:rPr>
              <a:t>U (1s of simulated beam time)</a:t>
            </a:r>
          </a:p>
        </p:txBody>
      </p:sp>
      <p:sp>
        <p:nvSpPr>
          <p:cNvPr id="22" name="Content Placeholder 1">
            <a:extLst>
              <a:ext uri="{FF2B5EF4-FFF2-40B4-BE49-F238E27FC236}">
                <a16:creationId xmlns:a16="http://schemas.microsoft.com/office/drawing/2014/main" id="{B61F6B65-17A6-6D4C-98E2-A924DEEEF9D0}"/>
              </a:ext>
            </a:extLst>
          </p:cNvPr>
          <p:cNvSpPr txBox="1">
            <a:spLocks/>
          </p:cNvSpPr>
          <p:nvPr/>
        </p:nvSpPr>
        <p:spPr bwMode="auto">
          <a:xfrm>
            <a:off x="1107543" y="5368362"/>
            <a:ext cx="9365195" cy="116102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1800" baseline="30000" dirty="0">
                <a:latin typeface="Arial" charset="0"/>
                <a:cs typeface="Arial" charset="0"/>
              </a:rPr>
              <a:t>208</a:t>
            </a:r>
            <a:r>
              <a:rPr lang="en-US" sz="1800" dirty="0">
                <a:latin typeface="Arial" charset="0"/>
                <a:cs typeface="Arial" charset="0"/>
              </a:rPr>
              <a:t>Pb (left) produces mainly heavy isotopes from evaporation</a:t>
            </a:r>
          </a:p>
          <a:p>
            <a:pPr>
              <a:spcBef>
                <a:spcPct val="20000"/>
              </a:spcBef>
              <a:buFontTx/>
              <a:buBlip>
                <a:blip r:embed="rId2"/>
              </a:buBlip>
            </a:pPr>
            <a:r>
              <a:rPr lang="en-US" sz="1800" baseline="30000" dirty="0">
                <a:latin typeface="Arial" charset="0"/>
                <a:cs typeface="Arial" charset="0"/>
              </a:rPr>
              <a:t>238</a:t>
            </a:r>
            <a:r>
              <a:rPr lang="en-US" sz="1800" dirty="0">
                <a:latin typeface="Arial" charset="0"/>
                <a:cs typeface="Arial" charset="0"/>
              </a:rPr>
              <a:t>U (right) produces fewer, but heavier isotopes from evaporation. It also produces very neutron-rich fission fragments (medium-mass nuclei have fewer neutrons).</a:t>
            </a:r>
          </a:p>
        </p:txBody>
      </p:sp>
      <p:grpSp>
        <p:nvGrpSpPr>
          <p:cNvPr id="14" name="Group 13">
            <a:extLst>
              <a:ext uri="{FF2B5EF4-FFF2-40B4-BE49-F238E27FC236}">
                <a16:creationId xmlns:a16="http://schemas.microsoft.com/office/drawing/2014/main" id="{3A9EC63C-4A3C-B94C-B45F-0167A0983035}"/>
              </a:ext>
            </a:extLst>
          </p:cNvPr>
          <p:cNvGrpSpPr/>
          <p:nvPr/>
        </p:nvGrpSpPr>
        <p:grpSpPr>
          <a:xfrm>
            <a:off x="6424706" y="956161"/>
            <a:ext cx="5194300" cy="4350790"/>
            <a:chOff x="6499225" y="1064172"/>
            <a:chExt cx="5194300" cy="4350790"/>
          </a:xfrm>
        </p:grpSpPr>
        <p:pic>
          <p:nvPicPr>
            <p:cNvPr id="16" name="Picture 15">
              <a:extLst>
                <a:ext uri="{FF2B5EF4-FFF2-40B4-BE49-F238E27FC236}">
                  <a16:creationId xmlns:a16="http://schemas.microsoft.com/office/drawing/2014/main" id="{22FE69C9-0D0B-044B-8F06-DEC59ACB2789}"/>
                </a:ext>
              </a:extLst>
            </p:cNvPr>
            <p:cNvPicPr>
              <a:picLocks noChangeAspect="1"/>
            </p:cNvPicPr>
            <p:nvPr/>
          </p:nvPicPr>
          <p:blipFill>
            <a:blip r:embed="rId3"/>
            <a:stretch>
              <a:fillRect/>
            </a:stretch>
          </p:blipFill>
          <p:spPr>
            <a:xfrm>
              <a:off x="6499225" y="1643062"/>
              <a:ext cx="5194300" cy="3771900"/>
            </a:xfrm>
            <a:prstGeom prst="rect">
              <a:avLst/>
            </a:prstGeom>
          </p:spPr>
        </p:pic>
        <p:cxnSp>
          <p:nvCxnSpPr>
            <p:cNvPr id="20" name="Straight Arrow Connector 19">
              <a:extLst>
                <a:ext uri="{FF2B5EF4-FFF2-40B4-BE49-F238E27FC236}">
                  <a16:creationId xmlns:a16="http://schemas.microsoft.com/office/drawing/2014/main" id="{E2D57285-0075-9845-B4EA-AD9C9646BCAA}"/>
                </a:ext>
              </a:extLst>
            </p:cNvPr>
            <p:cNvCxnSpPr>
              <a:cxnSpLocks/>
            </p:cNvCxnSpPr>
            <p:nvPr/>
          </p:nvCxnSpPr>
          <p:spPr>
            <a:xfrm flipH="1">
              <a:off x="10687079" y="1464468"/>
              <a:ext cx="274363" cy="5929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 Box 3">
              <a:extLst>
                <a:ext uri="{FF2B5EF4-FFF2-40B4-BE49-F238E27FC236}">
                  <a16:creationId xmlns:a16="http://schemas.microsoft.com/office/drawing/2014/main" id="{B2CBE772-BDB7-DF4A-9FE8-2E0E1FE03D62}"/>
                </a:ext>
              </a:extLst>
            </p:cNvPr>
            <p:cNvSpPr txBox="1">
              <a:spLocks noChangeArrowheads="1"/>
            </p:cNvSpPr>
            <p:nvPr/>
          </p:nvSpPr>
          <p:spPr bwMode="auto">
            <a:xfrm>
              <a:off x="10626946" y="1064172"/>
              <a:ext cx="879856" cy="340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U-238</a:t>
              </a:r>
            </a:p>
          </p:txBody>
        </p:sp>
        <p:cxnSp>
          <p:nvCxnSpPr>
            <p:cNvPr id="25" name="Straight Arrow Connector 24">
              <a:extLst>
                <a:ext uri="{FF2B5EF4-FFF2-40B4-BE49-F238E27FC236}">
                  <a16:creationId xmlns:a16="http://schemas.microsoft.com/office/drawing/2014/main" id="{63C6B1F0-0D1A-434F-B0A3-72E76282B4D3}"/>
                </a:ext>
              </a:extLst>
            </p:cNvPr>
            <p:cNvCxnSpPr>
              <a:cxnSpLocks/>
            </p:cNvCxnSpPr>
            <p:nvPr/>
          </p:nvCxnSpPr>
          <p:spPr>
            <a:xfrm flipV="1">
              <a:off x="9684148" y="3102770"/>
              <a:ext cx="272406" cy="5584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7536C20-89FE-204F-AA83-745AFBF16FCE}"/>
                </a:ext>
              </a:extLst>
            </p:cNvPr>
            <p:cNvCxnSpPr>
              <a:cxnSpLocks/>
            </p:cNvCxnSpPr>
            <p:nvPr/>
          </p:nvCxnSpPr>
          <p:spPr>
            <a:xfrm flipV="1">
              <a:off x="10394704" y="2728912"/>
              <a:ext cx="0" cy="4738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 Box 3">
              <a:extLst>
                <a:ext uri="{FF2B5EF4-FFF2-40B4-BE49-F238E27FC236}">
                  <a16:creationId xmlns:a16="http://schemas.microsoft.com/office/drawing/2014/main" id="{95943B87-6C75-614A-9D48-7C7DBB91FD61}"/>
                </a:ext>
              </a:extLst>
            </p:cNvPr>
            <p:cNvSpPr txBox="1">
              <a:spLocks noChangeArrowheads="1"/>
            </p:cNvSpPr>
            <p:nvPr/>
          </p:nvSpPr>
          <p:spPr bwMode="auto">
            <a:xfrm>
              <a:off x="10022655" y="3249029"/>
              <a:ext cx="879856" cy="340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Fr-229</a:t>
              </a:r>
            </a:p>
          </p:txBody>
        </p:sp>
        <p:sp>
          <p:nvSpPr>
            <p:cNvPr id="28" name="Text Box 3">
              <a:extLst>
                <a:ext uri="{FF2B5EF4-FFF2-40B4-BE49-F238E27FC236}">
                  <a16:creationId xmlns:a16="http://schemas.microsoft.com/office/drawing/2014/main" id="{86E637E6-118E-CE46-A98D-1FE987DFA6E9}"/>
                </a:ext>
              </a:extLst>
            </p:cNvPr>
            <p:cNvSpPr txBox="1">
              <a:spLocks noChangeArrowheads="1"/>
            </p:cNvSpPr>
            <p:nvPr/>
          </p:nvSpPr>
          <p:spPr bwMode="auto">
            <a:xfrm>
              <a:off x="9323183" y="3703847"/>
              <a:ext cx="879856" cy="340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b="1" dirty="0">
                  <a:effectLst>
                    <a:outerShdw blurRad="38100" dist="38100" dir="2700000" algn="tl">
                      <a:srgbClr val="DDDDDD"/>
                    </a:outerShdw>
                  </a:effectLst>
                  <a:cs typeface="Arial" charset="0"/>
                </a:rPr>
                <a:t>Po-222</a:t>
              </a:r>
            </a:p>
          </p:txBody>
        </p:sp>
        <p:cxnSp>
          <p:nvCxnSpPr>
            <p:cNvPr id="29" name="Straight Arrow Connector 28">
              <a:extLst>
                <a:ext uri="{FF2B5EF4-FFF2-40B4-BE49-F238E27FC236}">
                  <a16:creationId xmlns:a16="http://schemas.microsoft.com/office/drawing/2014/main" id="{F25C5926-6C6A-3D45-932F-9562C4529C0A}"/>
                </a:ext>
              </a:extLst>
            </p:cNvPr>
            <p:cNvCxnSpPr>
              <a:cxnSpLocks/>
            </p:cNvCxnSpPr>
            <p:nvPr/>
          </p:nvCxnSpPr>
          <p:spPr>
            <a:xfrm flipH="1">
              <a:off x="7763395" y="4592267"/>
              <a:ext cx="58318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3">
              <a:extLst>
                <a:ext uri="{FF2B5EF4-FFF2-40B4-BE49-F238E27FC236}">
                  <a16:creationId xmlns:a16="http://schemas.microsoft.com/office/drawing/2014/main" id="{CD6E7053-E06A-D24B-86E7-2D11FF976291}"/>
                </a:ext>
              </a:extLst>
            </p:cNvPr>
            <p:cNvSpPr txBox="1">
              <a:spLocks noChangeArrowheads="1"/>
            </p:cNvSpPr>
            <p:nvPr/>
          </p:nvSpPr>
          <p:spPr bwMode="auto">
            <a:xfrm>
              <a:off x="8478453" y="4393340"/>
              <a:ext cx="879856" cy="340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Lu-180</a:t>
              </a:r>
            </a:p>
          </p:txBody>
        </p:sp>
        <p:sp>
          <p:nvSpPr>
            <p:cNvPr id="31" name="Text Box 3">
              <a:extLst>
                <a:ext uri="{FF2B5EF4-FFF2-40B4-BE49-F238E27FC236}">
                  <a16:creationId xmlns:a16="http://schemas.microsoft.com/office/drawing/2014/main" id="{9546E81A-4C81-2047-8DF2-86A9932FCDA7}"/>
                </a:ext>
              </a:extLst>
            </p:cNvPr>
            <p:cNvSpPr txBox="1">
              <a:spLocks noChangeArrowheads="1"/>
            </p:cNvSpPr>
            <p:nvPr/>
          </p:nvSpPr>
          <p:spPr bwMode="auto">
            <a:xfrm>
              <a:off x="8287862" y="1323792"/>
              <a:ext cx="879856" cy="340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b="1" dirty="0">
                  <a:effectLst>
                    <a:outerShdw blurRad="38100" dist="38100" dir="2700000" algn="tl">
                      <a:srgbClr val="DDDDDD"/>
                    </a:outerShdw>
                  </a:effectLst>
                  <a:cs typeface="Arial" charset="0"/>
                </a:rPr>
                <a:t>Pa-219</a:t>
              </a:r>
            </a:p>
          </p:txBody>
        </p:sp>
        <p:cxnSp>
          <p:nvCxnSpPr>
            <p:cNvPr id="32" name="Straight Arrow Connector 31">
              <a:extLst>
                <a:ext uri="{FF2B5EF4-FFF2-40B4-BE49-F238E27FC236}">
                  <a16:creationId xmlns:a16="http://schemas.microsoft.com/office/drawing/2014/main" id="{CD15F3AD-BC14-8643-BA7D-4DBA7994BB4D}"/>
                </a:ext>
              </a:extLst>
            </p:cNvPr>
            <p:cNvCxnSpPr>
              <a:cxnSpLocks/>
            </p:cNvCxnSpPr>
            <p:nvPr/>
          </p:nvCxnSpPr>
          <p:spPr>
            <a:xfrm>
              <a:off x="8786509" y="1685925"/>
              <a:ext cx="380329" cy="4449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 Box 3">
              <a:extLst>
                <a:ext uri="{FF2B5EF4-FFF2-40B4-BE49-F238E27FC236}">
                  <a16:creationId xmlns:a16="http://schemas.microsoft.com/office/drawing/2014/main" id="{0E7C0C40-2508-0040-9EB1-4104EB9A19B6}"/>
                </a:ext>
              </a:extLst>
            </p:cNvPr>
            <p:cNvSpPr txBox="1">
              <a:spLocks noChangeArrowheads="1"/>
            </p:cNvSpPr>
            <p:nvPr/>
          </p:nvSpPr>
          <p:spPr bwMode="auto">
            <a:xfrm>
              <a:off x="7373692" y="1884538"/>
              <a:ext cx="879856" cy="340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Rn-202</a:t>
              </a:r>
            </a:p>
          </p:txBody>
        </p:sp>
        <p:cxnSp>
          <p:nvCxnSpPr>
            <p:cNvPr id="34" name="Straight Arrow Connector 33">
              <a:extLst>
                <a:ext uri="{FF2B5EF4-FFF2-40B4-BE49-F238E27FC236}">
                  <a16:creationId xmlns:a16="http://schemas.microsoft.com/office/drawing/2014/main" id="{0B555605-7775-BE42-9FE8-2205C8B8792E}"/>
                </a:ext>
              </a:extLst>
            </p:cNvPr>
            <p:cNvCxnSpPr>
              <a:cxnSpLocks/>
            </p:cNvCxnSpPr>
            <p:nvPr/>
          </p:nvCxnSpPr>
          <p:spPr>
            <a:xfrm>
              <a:off x="7813620" y="2225240"/>
              <a:ext cx="324509" cy="3762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5" name="Picture 34">
            <a:extLst>
              <a:ext uri="{FF2B5EF4-FFF2-40B4-BE49-F238E27FC236}">
                <a16:creationId xmlns:a16="http://schemas.microsoft.com/office/drawing/2014/main" id="{FD8E3BAF-D929-8941-A26F-58BB14BAF9FB}"/>
              </a:ext>
            </a:extLst>
          </p:cNvPr>
          <p:cNvPicPr>
            <a:picLocks noChangeAspect="1"/>
          </p:cNvPicPr>
          <p:nvPr/>
        </p:nvPicPr>
        <p:blipFill>
          <a:blip r:embed="rId4"/>
          <a:stretch>
            <a:fillRect/>
          </a:stretch>
        </p:blipFill>
        <p:spPr>
          <a:xfrm>
            <a:off x="770723" y="1530791"/>
            <a:ext cx="5194300" cy="3771900"/>
          </a:xfrm>
          <a:prstGeom prst="rect">
            <a:avLst/>
          </a:prstGeom>
        </p:spPr>
      </p:pic>
      <p:cxnSp>
        <p:nvCxnSpPr>
          <p:cNvPr id="36" name="Straight Arrow Connector 35">
            <a:extLst>
              <a:ext uri="{FF2B5EF4-FFF2-40B4-BE49-F238E27FC236}">
                <a16:creationId xmlns:a16="http://schemas.microsoft.com/office/drawing/2014/main" id="{CA6B858A-ED55-3940-8641-5449ED4B5F80}"/>
              </a:ext>
            </a:extLst>
          </p:cNvPr>
          <p:cNvCxnSpPr>
            <a:cxnSpLocks/>
          </p:cNvCxnSpPr>
          <p:nvPr/>
        </p:nvCxnSpPr>
        <p:spPr>
          <a:xfrm flipH="1">
            <a:off x="5001410" y="1487928"/>
            <a:ext cx="157163" cy="4429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 Box 3">
            <a:extLst>
              <a:ext uri="{FF2B5EF4-FFF2-40B4-BE49-F238E27FC236}">
                <a16:creationId xmlns:a16="http://schemas.microsoft.com/office/drawing/2014/main" id="{643AE87C-D5A1-904B-98ED-ABD231BFEF4A}"/>
              </a:ext>
            </a:extLst>
          </p:cNvPr>
          <p:cNvSpPr txBox="1">
            <a:spLocks noChangeArrowheads="1"/>
          </p:cNvSpPr>
          <p:nvPr/>
        </p:nvSpPr>
        <p:spPr bwMode="auto">
          <a:xfrm>
            <a:off x="5129997" y="1154371"/>
            <a:ext cx="879856" cy="340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Pb-208</a:t>
            </a:r>
          </a:p>
        </p:txBody>
      </p:sp>
      <p:sp>
        <p:nvSpPr>
          <p:cNvPr id="38" name="Text Box 3">
            <a:extLst>
              <a:ext uri="{FF2B5EF4-FFF2-40B4-BE49-F238E27FC236}">
                <a16:creationId xmlns:a16="http://schemas.microsoft.com/office/drawing/2014/main" id="{A5097AC2-0FD3-FE46-8A23-46C812DBDFBC}"/>
              </a:ext>
            </a:extLst>
          </p:cNvPr>
          <p:cNvSpPr txBox="1">
            <a:spLocks noChangeArrowheads="1"/>
          </p:cNvSpPr>
          <p:nvPr/>
        </p:nvSpPr>
        <p:spPr bwMode="auto">
          <a:xfrm>
            <a:off x="4223027" y="3373878"/>
            <a:ext cx="778383" cy="414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b="1" dirty="0">
                <a:effectLst>
                  <a:outerShdw blurRad="38100" dist="38100" dir="2700000" algn="tl">
                    <a:srgbClr val="DDDDDD"/>
                  </a:outerShdw>
                </a:effectLst>
                <a:cs typeface="Arial" charset="0"/>
              </a:rPr>
              <a:t>Ir-201</a:t>
            </a:r>
          </a:p>
        </p:txBody>
      </p:sp>
      <p:sp>
        <p:nvSpPr>
          <p:cNvPr id="39" name="Text Box 3">
            <a:extLst>
              <a:ext uri="{FF2B5EF4-FFF2-40B4-BE49-F238E27FC236}">
                <a16:creationId xmlns:a16="http://schemas.microsoft.com/office/drawing/2014/main" id="{251FA652-0721-BA4A-8B3C-BEEB1104DE3C}"/>
              </a:ext>
            </a:extLst>
          </p:cNvPr>
          <p:cNvSpPr txBox="1">
            <a:spLocks noChangeArrowheads="1"/>
          </p:cNvSpPr>
          <p:nvPr/>
        </p:nvSpPr>
        <p:spPr bwMode="auto">
          <a:xfrm>
            <a:off x="3212393" y="3434597"/>
            <a:ext cx="879856" cy="7939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Os-194</a:t>
            </a:r>
          </a:p>
          <a:p>
            <a:pPr hangingPunct="1">
              <a:lnSpc>
                <a:spcPct val="100000"/>
              </a:lnSpc>
              <a:spcBef>
                <a:spcPts val="700"/>
              </a:spcBef>
            </a:pPr>
            <a:r>
              <a:rPr lang="en-US" sz="1600" dirty="0">
                <a:effectLst>
                  <a:outerShdw blurRad="38100" dist="38100" dir="2700000" algn="tl">
                    <a:srgbClr val="DDDDDD"/>
                  </a:outerShdw>
                </a:effectLst>
                <a:cs typeface="Arial" charset="0"/>
              </a:rPr>
              <a:t>(stable)</a:t>
            </a:r>
          </a:p>
        </p:txBody>
      </p:sp>
      <p:cxnSp>
        <p:nvCxnSpPr>
          <p:cNvPr id="40" name="Straight Arrow Connector 39">
            <a:extLst>
              <a:ext uri="{FF2B5EF4-FFF2-40B4-BE49-F238E27FC236}">
                <a16:creationId xmlns:a16="http://schemas.microsoft.com/office/drawing/2014/main" id="{590D5599-992B-EA46-B6FB-BC16644C114B}"/>
              </a:ext>
            </a:extLst>
          </p:cNvPr>
          <p:cNvCxnSpPr>
            <a:cxnSpLocks/>
          </p:cNvCxnSpPr>
          <p:nvPr/>
        </p:nvCxnSpPr>
        <p:spPr>
          <a:xfrm flipV="1">
            <a:off x="4747164" y="2799995"/>
            <a:ext cx="0" cy="4738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76A4CEB-65A9-5B46-BE59-DEFCBCFA0A01}"/>
              </a:ext>
            </a:extLst>
          </p:cNvPr>
          <p:cNvCxnSpPr>
            <a:cxnSpLocks/>
          </p:cNvCxnSpPr>
          <p:nvPr/>
        </p:nvCxnSpPr>
        <p:spPr>
          <a:xfrm flipV="1">
            <a:off x="3825586" y="3002981"/>
            <a:ext cx="404743" cy="3566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 Box 3">
            <a:extLst>
              <a:ext uri="{FF2B5EF4-FFF2-40B4-BE49-F238E27FC236}">
                <a16:creationId xmlns:a16="http://schemas.microsoft.com/office/drawing/2014/main" id="{54336A5C-E29A-C24F-A7DA-EF060EE34A9D}"/>
              </a:ext>
            </a:extLst>
          </p:cNvPr>
          <p:cNvSpPr txBox="1">
            <a:spLocks noChangeArrowheads="1"/>
          </p:cNvSpPr>
          <p:nvPr/>
        </p:nvSpPr>
        <p:spPr bwMode="auto">
          <a:xfrm>
            <a:off x="1620784" y="1824671"/>
            <a:ext cx="825746" cy="400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dirty="0">
                <a:effectLst>
                  <a:outerShdw blurRad="38100" dist="38100" dir="2700000" algn="tl">
                    <a:srgbClr val="DDDDDD"/>
                  </a:outerShdw>
                </a:effectLst>
                <a:cs typeface="Arial" charset="0"/>
              </a:rPr>
              <a:t>Tl-195</a:t>
            </a:r>
          </a:p>
        </p:txBody>
      </p:sp>
      <p:cxnSp>
        <p:nvCxnSpPr>
          <p:cNvPr id="43" name="Straight Arrow Connector 42">
            <a:extLst>
              <a:ext uri="{FF2B5EF4-FFF2-40B4-BE49-F238E27FC236}">
                <a16:creationId xmlns:a16="http://schemas.microsoft.com/office/drawing/2014/main" id="{B45FDD20-D60C-B14E-A854-2C3B99238F64}"/>
              </a:ext>
            </a:extLst>
          </p:cNvPr>
          <p:cNvCxnSpPr>
            <a:cxnSpLocks/>
          </p:cNvCxnSpPr>
          <p:nvPr/>
        </p:nvCxnSpPr>
        <p:spPr>
          <a:xfrm>
            <a:off x="2393568" y="2032826"/>
            <a:ext cx="636167" cy="372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3">
            <a:extLst>
              <a:ext uri="{FF2B5EF4-FFF2-40B4-BE49-F238E27FC236}">
                <a16:creationId xmlns:a16="http://schemas.microsoft.com/office/drawing/2014/main" id="{68DF650E-F7F5-7242-A574-F40E17DDF939}"/>
              </a:ext>
            </a:extLst>
          </p:cNvPr>
          <p:cNvSpPr txBox="1">
            <a:spLocks noChangeArrowheads="1"/>
          </p:cNvSpPr>
          <p:nvPr/>
        </p:nvSpPr>
        <p:spPr bwMode="auto">
          <a:xfrm>
            <a:off x="2446530" y="4128527"/>
            <a:ext cx="814388" cy="453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baseline="30000" dirty="0">
                <a:solidFill>
                  <a:srgbClr val="C00000"/>
                </a:solidFill>
                <a:effectLst>
                  <a:outerShdw blurRad="38100" dist="38100" dir="2700000" algn="tl">
                    <a:srgbClr val="DDDDDD"/>
                  </a:outerShdw>
                </a:effectLst>
                <a:cs typeface="Arial" charset="0"/>
              </a:rPr>
              <a:t>208</a:t>
            </a:r>
            <a:r>
              <a:rPr lang="en-US" sz="1600" dirty="0">
                <a:solidFill>
                  <a:srgbClr val="C00000"/>
                </a:solidFill>
                <a:effectLst>
                  <a:outerShdw blurRad="38100" dist="38100" dir="2700000" algn="tl">
                    <a:srgbClr val="DDDDDD"/>
                  </a:outerShdw>
                </a:effectLst>
                <a:cs typeface="Arial" charset="0"/>
              </a:rPr>
              <a:t>Pb</a:t>
            </a:r>
          </a:p>
        </p:txBody>
      </p:sp>
      <p:sp>
        <p:nvSpPr>
          <p:cNvPr id="45" name="Text Box 3">
            <a:extLst>
              <a:ext uri="{FF2B5EF4-FFF2-40B4-BE49-F238E27FC236}">
                <a16:creationId xmlns:a16="http://schemas.microsoft.com/office/drawing/2014/main" id="{50023F40-316E-074F-BC04-792C6ABDC5B7}"/>
              </a:ext>
            </a:extLst>
          </p:cNvPr>
          <p:cNvSpPr txBox="1">
            <a:spLocks noChangeArrowheads="1"/>
          </p:cNvSpPr>
          <p:nvPr/>
        </p:nvSpPr>
        <p:spPr bwMode="auto">
          <a:xfrm>
            <a:off x="9980870" y="4175912"/>
            <a:ext cx="814388" cy="453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hangingPunct="1">
              <a:lnSpc>
                <a:spcPct val="100000"/>
              </a:lnSpc>
              <a:spcBef>
                <a:spcPts val="700"/>
              </a:spcBef>
            </a:pPr>
            <a:r>
              <a:rPr lang="en-US" sz="1600" baseline="30000" dirty="0">
                <a:solidFill>
                  <a:srgbClr val="C00000"/>
                </a:solidFill>
                <a:effectLst>
                  <a:outerShdw blurRad="38100" dist="38100" dir="2700000" algn="tl">
                    <a:srgbClr val="DDDDDD"/>
                  </a:outerShdw>
                </a:effectLst>
                <a:cs typeface="Arial" charset="0"/>
              </a:rPr>
              <a:t>238</a:t>
            </a:r>
            <a:r>
              <a:rPr lang="en-US" sz="1600" dirty="0">
                <a:solidFill>
                  <a:srgbClr val="C00000"/>
                </a:solidFill>
                <a:effectLst>
                  <a:outerShdw blurRad="38100" dist="38100" dir="2700000" algn="tl">
                    <a:srgbClr val="DDDDDD"/>
                  </a:outerShdw>
                </a:effectLst>
                <a:cs typeface="Arial" charset="0"/>
              </a:rPr>
              <a:t>U</a:t>
            </a:r>
          </a:p>
        </p:txBody>
      </p:sp>
    </p:spTree>
    <p:extLst>
      <p:ext uri="{BB962C8B-B14F-4D97-AF65-F5344CB8AC3E}">
        <p14:creationId xmlns:p14="http://schemas.microsoft.com/office/powerpoint/2010/main" val="1398194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a:extLst>
              <a:ext uri="{FF2B5EF4-FFF2-40B4-BE49-F238E27FC236}">
                <a16:creationId xmlns:a16="http://schemas.microsoft.com/office/drawing/2014/main" id="{65029EEC-FDD6-AF41-B78B-930BF2879FDA}"/>
              </a:ext>
            </a:extLst>
          </p:cNvPr>
          <p:cNvSpPr txBox="1">
            <a:spLocks noChangeArrowheads="1"/>
          </p:cNvSpPr>
          <p:nvPr/>
        </p:nvSpPr>
        <p:spPr bwMode="auto">
          <a:xfrm>
            <a:off x="446335" y="128586"/>
            <a:ext cx="7283202" cy="58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How does this compare with FRIB?</a:t>
            </a:r>
          </a:p>
        </p:txBody>
      </p:sp>
      <p:pic>
        <p:nvPicPr>
          <p:cNvPr id="2" name="Picture 1">
            <a:extLst>
              <a:ext uri="{FF2B5EF4-FFF2-40B4-BE49-F238E27FC236}">
                <a16:creationId xmlns:a16="http://schemas.microsoft.com/office/drawing/2014/main" id="{1F4DF621-6042-FC45-9C7D-A55A8999829E}"/>
              </a:ext>
            </a:extLst>
          </p:cNvPr>
          <p:cNvPicPr>
            <a:picLocks noChangeAspect="1"/>
          </p:cNvPicPr>
          <p:nvPr/>
        </p:nvPicPr>
        <p:blipFill>
          <a:blip r:embed="rId2"/>
          <a:stretch>
            <a:fillRect/>
          </a:stretch>
        </p:blipFill>
        <p:spPr>
          <a:xfrm>
            <a:off x="5971646" y="1467904"/>
            <a:ext cx="5649510" cy="3288111"/>
          </a:xfrm>
          <a:prstGeom prst="rect">
            <a:avLst/>
          </a:prstGeom>
        </p:spPr>
      </p:pic>
      <p:pic>
        <p:nvPicPr>
          <p:cNvPr id="6" name="Picture 5">
            <a:extLst>
              <a:ext uri="{FF2B5EF4-FFF2-40B4-BE49-F238E27FC236}">
                <a16:creationId xmlns:a16="http://schemas.microsoft.com/office/drawing/2014/main" id="{EA2852D4-B11E-BE48-B439-FD62B89BF05E}"/>
              </a:ext>
            </a:extLst>
          </p:cNvPr>
          <p:cNvPicPr>
            <a:picLocks noChangeAspect="1"/>
          </p:cNvPicPr>
          <p:nvPr/>
        </p:nvPicPr>
        <p:blipFill>
          <a:blip r:embed="rId3"/>
          <a:stretch>
            <a:fillRect/>
          </a:stretch>
        </p:blipFill>
        <p:spPr>
          <a:xfrm>
            <a:off x="446335" y="1157428"/>
            <a:ext cx="5029200" cy="3794760"/>
          </a:xfrm>
          <a:prstGeom prst="rect">
            <a:avLst/>
          </a:prstGeom>
        </p:spPr>
      </p:pic>
      <p:sp>
        <p:nvSpPr>
          <p:cNvPr id="7" name="Right Arrow 6">
            <a:extLst>
              <a:ext uri="{FF2B5EF4-FFF2-40B4-BE49-F238E27FC236}">
                <a16:creationId xmlns:a16="http://schemas.microsoft.com/office/drawing/2014/main" id="{16FC5B82-7BE0-454A-9544-EF8DC878D5F1}"/>
              </a:ext>
            </a:extLst>
          </p:cNvPr>
          <p:cNvSpPr/>
          <p:nvPr/>
        </p:nvSpPr>
        <p:spPr>
          <a:xfrm>
            <a:off x="4243387" y="2071683"/>
            <a:ext cx="6157911" cy="484632"/>
          </a:xfrm>
          <a:prstGeom prst="rightArrow">
            <a:avLst/>
          </a:prstGeom>
          <a:solidFill>
            <a:schemeClr val="accent6">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
            <a:extLst>
              <a:ext uri="{FF2B5EF4-FFF2-40B4-BE49-F238E27FC236}">
                <a16:creationId xmlns:a16="http://schemas.microsoft.com/office/drawing/2014/main" id="{279F835D-7450-F845-B5C3-2692E60C46A9}"/>
              </a:ext>
            </a:extLst>
          </p:cNvPr>
          <p:cNvSpPr txBox="1">
            <a:spLocks/>
          </p:cNvSpPr>
          <p:nvPr/>
        </p:nvSpPr>
        <p:spPr bwMode="auto">
          <a:xfrm>
            <a:off x="919818" y="5218364"/>
            <a:ext cx="9095720" cy="126816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With very large uncertainties, a year of heavy-ion running at the EIC should make it possible to probe parts of the neutron-rich red area on the right where FRIB plans to measure half lives.</a:t>
            </a:r>
          </a:p>
          <a:p>
            <a:pPr>
              <a:spcBef>
                <a:spcPct val="20000"/>
              </a:spcBef>
              <a:buFontTx/>
              <a:buBlip>
                <a:blip r:embed="rId4"/>
              </a:buBlip>
            </a:pPr>
            <a:r>
              <a:rPr lang="en-US" sz="1800" dirty="0">
                <a:latin typeface="Arial" charset="0"/>
                <a:cs typeface="Arial" charset="0"/>
              </a:rPr>
              <a:t>It will also at the same time provide information on proton-rich isotopes</a:t>
            </a:r>
          </a:p>
        </p:txBody>
      </p:sp>
      <p:sp>
        <p:nvSpPr>
          <p:cNvPr id="9" name="Rectangle 8">
            <a:extLst>
              <a:ext uri="{FF2B5EF4-FFF2-40B4-BE49-F238E27FC236}">
                <a16:creationId xmlns:a16="http://schemas.microsoft.com/office/drawing/2014/main" id="{DB17DF5F-ED6F-1749-BF80-98F72874C87D}"/>
              </a:ext>
            </a:extLst>
          </p:cNvPr>
          <p:cNvSpPr/>
          <p:nvPr/>
        </p:nvSpPr>
        <p:spPr>
          <a:xfrm>
            <a:off x="3283669" y="3781862"/>
            <a:ext cx="1402631" cy="790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378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a:extLst>
              <a:ext uri="{FF2B5EF4-FFF2-40B4-BE49-F238E27FC236}">
                <a16:creationId xmlns:a16="http://schemas.microsoft.com/office/drawing/2014/main" id="{0B79F660-C226-4942-BAFD-5196FAF1D796}"/>
              </a:ext>
            </a:extLst>
          </p:cNvPr>
          <p:cNvSpPr txBox="1">
            <a:spLocks noChangeArrowheads="1"/>
          </p:cNvSpPr>
          <p:nvPr/>
        </p:nvSpPr>
        <p:spPr bwMode="auto">
          <a:xfrm>
            <a:off x="703509" y="230109"/>
            <a:ext cx="10855079"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800" dirty="0">
                <a:solidFill>
                  <a:srgbClr val="006633"/>
                </a:solidFill>
                <a:latin typeface="Times New Roman" charset="0"/>
                <a:cs typeface="Arial" charset="0"/>
              </a:rPr>
              <a:t>Detection and identification of the produced nuclei</a:t>
            </a:r>
          </a:p>
        </p:txBody>
      </p:sp>
      <p:pic>
        <p:nvPicPr>
          <p:cNvPr id="8" name="Picture 5">
            <a:extLst>
              <a:ext uri="{FF2B5EF4-FFF2-40B4-BE49-F238E27FC236}">
                <a16:creationId xmlns:a16="http://schemas.microsoft.com/office/drawing/2014/main" id="{0BD83326-9786-5540-8D80-BAFEB4090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469" y="1529710"/>
            <a:ext cx="7050190" cy="114153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Rectangle 6">
            <a:extLst>
              <a:ext uri="{FF2B5EF4-FFF2-40B4-BE49-F238E27FC236}">
                <a16:creationId xmlns:a16="http://schemas.microsoft.com/office/drawing/2014/main" id="{2D63E6D4-DB8C-2840-96A0-F815D38B8007}"/>
              </a:ext>
            </a:extLst>
          </p:cNvPr>
          <p:cNvSpPr>
            <a:spLocks noChangeArrowheads="1"/>
          </p:cNvSpPr>
          <p:nvPr/>
        </p:nvSpPr>
        <p:spPr bwMode="auto">
          <a:xfrm>
            <a:off x="9809161" y="1945222"/>
            <a:ext cx="254684" cy="339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76898" tIns="38449" rIns="76898" bIns="38449">
            <a:spAutoFit/>
          </a:bodyPr>
          <a:lstStyle/>
          <a:p>
            <a:pPr hangingPunct="1">
              <a:defRPr/>
            </a:pPr>
            <a:r>
              <a:rPr lang="de-DE" sz="1701" b="1" dirty="0" err="1">
                <a:solidFill>
                  <a:srgbClr val="FF0000"/>
                </a:solidFill>
                <a:latin typeface="Arial Narrow" charset="0"/>
                <a:cs typeface="Arial Unicode MS" charset="0"/>
              </a:rPr>
              <a:t>e</a:t>
            </a:r>
            <a:endParaRPr lang="de-DE" sz="1701" b="1" dirty="0">
              <a:solidFill>
                <a:srgbClr val="FF0000"/>
              </a:solidFill>
              <a:latin typeface="Arial Narrow" charset="0"/>
              <a:cs typeface="Arial Unicode MS" charset="0"/>
            </a:endParaRPr>
          </a:p>
        </p:txBody>
      </p:sp>
      <p:sp>
        <p:nvSpPr>
          <p:cNvPr id="10" name="Rectangle 7">
            <a:extLst>
              <a:ext uri="{FF2B5EF4-FFF2-40B4-BE49-F238E27FC236}">
                <a16:creationId xmlns:a16="http://schemas.microsoft.com/office/drawing/2014/main" id="{D6F9EE1B-D5D0-C341-8FC1-A6BDC9479BE7}"/>
              </a:ext>
            </a:extLst>
          </p:cNvPr>
          <p:cNvSpPr>
            <a:spLocks noChangeArrowheads="1"/>
          </p:cNvSpPr>
          <p:nvPr/>
        </p:nvSpPr>
        <p:spPr bwMode="auto">
          <a:xfrm>
            <a:off x="9809164" y="1679733"/>
            <a:ext cx="285142" cy="339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76898" tIns="38449" rIns="76898" bIns="38449">
            <a:spAutoFit/>
          </a:bodyPr>
          <a:lstStyle/>
          <a:p>
            <a:pPr hangingPunct="1">
              <a:defRPr/>
            </a:pPr>
            <a:r>
              <a:rPr lang="de-DE" sz="1701" b="1" dirty="0">
                <a:solidFill>
                  <a:srgbClr val="0000FF"/>
                </a:solidFill>
                <a:latin typeface="Arial Narrow" charset="0"/>
                <a:cs typeface="Arial Unicode MS" charset="0"/>
              </a:rPr>
              <a:t>A</a:t>
            </a:r>
          </a:p>
        </p:txBody>
      </p:sp>
      <p:sp>
        <p:nvSpPr>
          <p:cNvPr id="11" name="Rectangle 8">
            <a:extLst>
              <a:ext uri="{FF2B5EF4-FFF2-40B4-BE49-F238E27FC236}">
                <a16:creationId xmlns:a16="http://schemas.microsoft.com/office/drawing/2014/main" id="{3DAC0B06-D4B9-8D4F-9965-8FF191B65B96}"/>
              </a:ext>
            </a:extLst>
          </p:cNvPr>
          <p:cNvSpPr>
            <a:spLocks noChangeArrowheads="1"/>
          </p:cNvSpPr>
          <p:nvPr/>
        </p:nvSpPr>
        <p:spPr bwMode="auto">
          <a:xfrm>
            <a:off x="9553677" y="1040366"/>
            <a:ext cx="632993" cy="339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76898" tIns="38449" rIns="76898" bIns="38449">
            <a:spAutoFit/>
          </a:bodyPr>
          <a:lstStyle/>
          <a:p>
            <a:pPr>
              <a:tabLst>
                <a:tab pos="618542" algn="l"/>
              </a:tabLst>
              <a:defRPr/>
            </a:pPr>
            <a:r>
              <a:rPr lang="de-DE" sz="1701" b="1" dirty="0">
                <a:solidFill>
                  <a:srgbClr val="008000"/>
                </a:solidFill>
                <a:latin typeface="Times New Roman"/>
                <a:cs typeface="Times New Roman"/>
              </a:rPr>
              <a:t>(</a:t>
            </a:r>
            <a:r>
              <a:rPr lang="de-DE" sz="1701" b="1" dirty="0" err="1">
                <a:solidFill>
                  <a:srgbClr val="008000"/>
                </a:solidFill>
                <a:latin typeface="Times New Roman"/>
                <a:cs typeface="Times New Roman"/>
              </a:rPr>
              <a:t>n</a:t>
            </a:r>
            <a:r>
              <a:rPr lang="de-DE" sz="1701" b="1" dirty="0">
                <a:solidFill>
                  <a:srgbClr val="008000"/>
                </a:solidFill>
                <a:latin typeface="Times New Roman"/>
                <a:cs typeface="Times New Roman"/>
              </a:rPr>
              <a:t>, </a:t>
            </a:r>
            <a:r>
              <a:rPr lang="de-DE" sz="1701" b="1" dirty="0" err="1">
                <a:solidFill>
                  <a:srgbClr val="008000"/>
                </a:solidFill>
                <a:latin typeface="Times New Roman"/>
                <a:cs typeface="Times New Roman"/>
              </a:rPr>
              <a:t>γ</a:t>
            </a:r>
            <a:r>
              <a:rPr lang="de-DE" sz="1701" b="1" dirty="0">
                <a:solidFill>
                  <a:srgbClr val="008000"/>
                </a:solidFill>
                <a:latin typeface="Times New Roman"/>
                <a:cs typeface="Times New Roman"/>
              </a:rPr>
              <a:t>)</a:t>
            </a:r>
          </a:p>
        </p:txBody>
      </p:sp>
      <p:sp>
        <p:nvSpPr>
          <p:cNvPr id="14" name="Text Box 11">
            <a:extLst>
              <a:ext uri="{FF2B5EF4-FFF2-40B4-BE49-F238E27FC236}">
                <a16:creationId xmlns:a16="http://schemas.microsoft.com/office/drawing/2014/main" id="{A869201A-E912-4540-9846-F57F853552C4}"/>
              </a:ext>
            </a:extLst>
          </p:cNvPr>
          <p:cNvSpPr txBox="1">
            <a:spLocks noChangeArrowheads="1"/>
          </p:cNvSpPr>
          <p:nvPr/>
        </p:nvSpPr>
        <p:spPr bwMode="auto">
          <a:xfrm>
            <a:off x="2683969" y="1997723"/>
            <a:ext cx="991527" cy="1980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366" tIns="39065" rIns="63366" bIns="31687"/>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850">
                <a:cs typeface="Arial" charset="0"/>
              </a:rPr>
              <a:t>solenoid</a:t>
            </a:r>
          </a:p>
        </p:txBody>
      </p:sp>
      <p:sp>
        <p:nvSpPr>
          <p:cNvPr id="15" name="Line 12">
            <a:extLst>
              <a:ext uri="{FF2B5EF4-FFF2-40B4-BE49-F238E27FC236}">
                <a16:creationId xmlns:a16="http://schemas.microsoft.com/office/drawing/2014/main" id="{EBD357BF-C2EC-6A4D-9CD6-A707F37F8D07}"/>
              </a:ext>
            </a:extLst>
          </p:cNvPr>
          <p:cNvSpPr>
            <a:spLocks noChangeShapeType="1"/>
          </p:cNvSpPr>
          <p:nvPr/>
        </p:nvSpPr>
        <p:spPr bwMode="auto">
          <a:xfrm flipH="1">
            <a:off x="10080672" y="2132726"/>
            <a:ext cx="238506" cy="1501"/>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8128" tIns="39065" rIns="78128" bIns="39065"/>
          <a:lstStyle/>
          <a:p>
            <a:pPr>
              <a:defRPr/>
            </a:pPr>
            <a:endParaRPr lang="en-US" sz="1417">
              <a:solidFill>
                <a:srgbClr val="000000"/>
              </a:solidFill>
              <a:cs typeface="Arial Unicode MS" charset="0"/>
            </a:endParaRPr>
          </a:p>
        </p:txBody>
      </p:sp>
      <p:sp>
        <p:nvSpPr>
          <p:cNvPr id="16" name="Text Box 13">
            <a:extLst>
              <a:ext uri="{FF2B5EF4-FFF2-40B4-BE49-F238E27FC236}">
                <a16:creationId xmlns:a16="http://schemas.microsoft.com/office/drawing/2014/main" id="{AF8FF710-8B6F-8C46-9017-326C85756A9B}"/>
              </a:ext>
            </a:extLst>
          </p:cNvPr>
          <p:cNvSpPr txBox="1">
            <a:spLocks noChangeArrowheads="1"/>
          </p:cNvSpPr>
          <p:nvPr/>
        </p:nvSpPr>
        <p:spPr bwMode="auto">
          <a:xfrm>
            <a:off x="8480125" y="2258749"/>
            <a:ext cx="2292650" cy="2697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6898" tIns="39989" rIns="76898" bIns="39989">
            <a:spAutoFit/>
          </a:bodyPr>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spcBef>
                <a:spcPts val="643"/>
              </a:spcBef>
              <a:defRPr/>
            </a:pPr>
            <a:r>
              <a:rPr lang="en-US" sz="1228" i="1" dirty="0">
                <a:solidFill>
                  <a:schemeClr val="tx1"/>
                </a:solidFill>
                <a:effectLst>
                  <a:outerShdw blurRad="38100" dist="38100" dir="2700000" algn="tl">
                    <a:srgbClr val="DDDDDD"/>
                  </a:outerShdw>
                </a:effectLst>
                <a:latin typeface="Times New Roman" charset="0"/>
              </a:rPr>
              <a:t>Recoil</a:t>
            </a:r>
            <a:r>
              <a:rPr lang="en-US" sz="1228" dirty="0">
                <a:effectLst>
                  <a:outerShdw blurRad="38100" dist="38100" dir="2700000" algn="tl">
                    <a:srgbClr val="DDDDDD"/>
                  </a:outerShdw>
                </a:effectLst>
                <a:latin typeface="Times New Roman" charset="0"/>
              </a:rPr>
              <a:t> protons and heavy ions</a:t>
            </a:r>
          </a:p>
        </p:txBody>
      </p:sp>
      <p:sp>
        <p:nvSpPr>
          <p:cNvPr id="17" name="Text Box 15">
            <a:extLst>
              <a:ext uri="{FF2B5EF4-FFF2-40B4-BE49-F238E27FC236}">
                <a16:creationId xmlns:a16="http://schemas.microsoft.com/office/drawing/2014/main" id="{80FE0475-A1A2-D343-AF65-C3D7A6221C46}"/>
              </a:ext>
            </a:extLst>
          </p:cNvPr>
          <p:cNvSpPr txBox="1">
            <a:spLocks noChangeArrowheads="1"/>
          </p:cNvSpPr>
          <p:nvPr/>
        </p:nvSpPr>
        <p:spPr bwMode="auto">
          <a:xfrm>
            <a:off x="6894583" y="2258730"/>
            <a:ext cx="1225533" cy="255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6898" tIns="39989" rIns="76898" bIns="39989">
            <a:spAutoFit/>
          </a:bodyPr>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a:spcBef>
                <a:spcPts val="643"/>
              </a:spcBef>
              <a:defRPr/>
            </a:pPr>
            <a:r>
              <a:rPr lang="en-US" sz="1134" i="1" dirty="0">
                <a:solidFill>
                  <a:schemeClr val="tx1"/>
                </a:solidFill>
                <a:effectLst>
                  <a:outerShdw blurRad="38100" dist="38100" dir="2700000" algn="tl">
                    <a:srgbClr val="DDDDDD"/>
                  </a:outerShdw>
                </a:effectLst>
                <a:latin typeface="Times New Roman" charset="0"/>
              </a:rPr>
              <a:t>Spectator</a:t>
            </a:r>
            <a:r>
              <a:rPr lang="en-US" sz="1134" dirty="0">
                <a:solidFill>
                  <a:srgbClr val="0000FF"/>
                </a:solidFill>
                <a:effectLst>
                  <a:outerShdw blurRad="38100" dist="38100" dir="2700000" algn="tl">
                    <a:srgbClr val="DDDDDD"/>
                  </a:outerShdw>
                </a:effectLst>
                <a:latin typeface="Times New Roman" charset="0"/>
              </a:rPr>
              <a:t> </a:t>
            </a:r>
            <a:r>
              <a:rPr lang="en-US" sz="1134" dirty="0">
                <a:effectLst>
                  <a:outerShdw blurRad="38100" dist="38100" dir="2700000" algn="tl">
                    <a:srgbClr val="DDDDDD"/>
                  </a:outerShdw>
                </a:effectLst>
                <a:latin typeface="Times New Roman" charset="0"/>
              </a:rPr>
              <a:t>protons</a:t>
            </a:r>
            <a:r>
              <a:rPr lang="en-US" sz="1134" dirty="0">
                <a:solidFill>
                  <a:srgbClr val="0000FF"/>
                </a:solidFill>
                <a:effectLst>
                  <a:outerShdw blurRad="38100" dist="38100" dir="2700000" algn="tl">
                    <a:srgbClr val="DDDDDD"/>
                  </a:outerShdw>
                </a:effectLst>
                <a:latin typeface="Times New Roman" charset="0"/>
              </a:rPr>
              <a:t> </a:t>
            </a:r>
            <a:endParaRPr lang="en-US" sz="1134" dirty="0">
              <a:solidFill>
                <a:schemeClr val="tx1"/>
              </a:solidFill>
              <a:effectLst>
                <a:outerShdw blurRad="38100" dist="38100" dir="2700000" algn="tl">
                  <a:srgbClr val="DDDDDD"/>
                </a:outerShdw>
              </a:effectLst>
              <a:latin typeface="Times New Roman" charset="0"/>
            </a:endParaRPr>
          </a:p>
        </p:txBody>
      </p:sp>
      <p:sp>
        <p:nvSpPr>
          <p:cNvPr id="18" name="Line 16">
            <a:extLst>
              <a:ext uri="{FF2B5EF4-FFF2-40B4-BE49-F238E27FC236}">
                <a16:creationId xmlns:a16="http://schemas.microsoft.com/office/drawing/2014/main" id="{1F4817FC-357F-C343-8543-22F046362202}"/>
              </a:ext>
            </a:extLst>
          </p:cNvPr>
          <p:cNvSpPr>
            <a:spLocks noChangeShapeType="1"/>
          </p:cNvSpPr>
          <p:nvPr/>
        </p:nvSpPr>
        <p:spPr bwMode="auto">
          <a:xfrm flipV="1">
            <a:off x="9502441" y="1966222"/>
            <a:ext cx="213006" cy="357010"/>
          </a:xfrm>
          <a:prstGeom prst="line">
            <a:avLst/>
          </a:prstGeom>
          <a:noFill/>
          <a:ln w="9525"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8128" tIns="39065" rIns="78128" bIns="39065"/>
          <a:lstStyle/>
          <a:p>
            <a:pPr>
              <a:defRPr/>
            </a:pPr>
            <a:endParaRPr lang="en-US" sz="1417">
              <a:solidFill>
                <a:srgbClr val="000000"/>
              </a:solidFill>
              <a:cs typeface="Arial Unicode MS" charset="0"/>
            </a:endParaRPr>
          </a:p>
        </p:txBody>
      </p:sp>
      <p:sp>
        <p:nvSpPr>
          <p:cNvPr id="19" name="Line 17">
            <a:extLst>
              <a:ext uri="{FF2B5EF4-FFF2-40B4-BE49-F238E27FC236}">
                <a16:creationId xmlns:a16="http://schemas.microsoft.com/office/drawing/2014/main" id="{1B638584-556A-5E48-BF0E-FDB26ED1E247}"/>
              </a:ext>
            </a:extLst>
          </p:cNvPr>
          <p:cNvSpPr>
            <a:spLocks noChangeShapeType="1"/>
          </p:cNvSpPr>
          <p:nvPr/>
        </p:nvSpPr>
        <p:spPr bwMode="auto">
          <a:xfrm flipV="1">
            <a:off x="7371596" y="1931724"/>
            <a:ext cx="124503" cy="391511"/>
          </a:xfrm>
          <a:prstGeom prst="line">
            <a:avLst/>
          </a:prstGeom>
          <a:noFill/>
          <a:ln w="9525"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8128" tIns="39065" rIns="78128" bIns="39065"/>
          <a:lstStyle/>
          <a:p>
            <a:pPr>
              <a:defRPr/>
            </a:pPr>
            <a:endParaRPr lang="en-US" sz="1417">
              <a:solidFill>
                <a:srgbClr val="000000"/>
              </a:solidFill>
              <a:cs typeface="Arial Unicode MS" charset="0"/>
            </a:endParaRPr>
          </a:p>
        </p:txBody>
      </p:sp>
      <p:sp>
        <p:nvSpPr>
          <p:cNvPr id="20" name="Line 18">
            <a:extLst>
              <a:ext uri="{FF2B5EF4-FFF2-40B4-BE49-F238E27FC236}">
                <a16:creationId xmlns:a16="http://schemas.microsoft.com/office/drawing/2014/main" id="{067B399C-B9AE-9641-895B-1F92119C4F72}"/>
              </a:ext>
            </a:extLst>
          </p:cNvPr>
          <p:cNvSpPr>
            <a:spLocks noChangeShapeType="1"/>
          </p:cNvSpPr>
          <p:nvPr/>
        </p:nvSpPr>
        <p:spPr bwMode="auto">
          <a:xfrm>
            <a:off x="10091169" y="1933240"/>
            <a:ext cx="235507" cy="1500"/>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8128" tIns="39065" rIns="78128" bIns="39065"/>
          <a:lstStyle/>
          <a:p>
            <a:pPr>
              <a:defRPr/>
            </a:pPr>
            <a:endParaRPr lang="en-US" sz="1417">
              <a:solidFill>
                <a:srgbClr val="000000"/>
              </a:solidFill>
              <a:cs typeface="Arial Unicode MS" charset="0"/>
            </a:endParaRPr>
          </a:p>
        </p:txBody>
      </p:sp>
      <p:sp>
        <p:nvSpPr>
          <p:cNvPr id="22" name="Text Box 20">
            <a:extLst>
              <a:ext uri="{FF2B5EF4-FFF2-40B4-BE49-F238E27FC236}">
                <a16:creationId xmlns:a16="http://schemas.microsoft.com/office/drawing/2014/main" id="{D62C8AA3-27BB-C749-80EF-849541961D3F}"/>
              </a:ext>
            </a:extLst>
          </p:cNvPr>
          <p:cNvSpPr txBox="1">
            <a:spLocks noChangeArrowheads="1"/>
          </p:cNvSpPr>
          <p:nvPr/>
        </p:nvSpPr>
        <p:spPr bwMode="auto">
          <a:xfrm>
            <a:off x="9056141" y="1372206"/>
            <a:ext cx="1080029" cy="2697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6898" tIns="39989" rIns="76898" bIns="39989">
            <a:spAutoFit/>
          </a:bodyPr>
          <a:lstStyle/>
          <a:p>
            <a:pPr>
              <a:spcBef>
                <a:spcPts val="643"/>
              </a:spcBef>
              <a:defRPr/>
            </a:pPr>
            <a:r>
              <a:rPr lang="en-US" sz="1228" dirty="0">
                <a:solidFill>
                  <a:srgbClr val="000000"/>
                </a:solidFill>
                <a:effectLst>
                  <a:outerShdw blurRad="38100" dist="38100" dir="2700000" algn="tl">
                    <a:srgbClr val="DDDDDD"/>
                  </a:outerShdw>
                </a:effectLst>
                <a:latin typeface="Times New Roman" charset="0"/>
                <a:cs typeface="Arial Unicode MS" charset="0"/>
              </a:rPr>
              <a:t>high-res. ZDC</a:t>
            </a:r>
          </a:p>
        </p:txBody>
      </p:sp>
      <p:sp>
        <p:nvSpPr>
          <p:cNvPr id="23" name="Text Box 21">
            <a:extLst>
              <a:ext uri="{FF2B5EF4-FFF2-40B4-BE49-F238E27FC236}">
                <a16:creationId xmlns:a16="http://schemas.microsoft.com/office/drawing/2014/main" id="{2A3DFA0C-E7BC-4047-962D-ED806E16656F}"/>
              </a:ext>
            </a:extLst>
          </p:cNvPr>
          <p:cNvSpPr txBox="1">
            <a:spLocks noChangeArrowheads="1"/>
          </p:cNvSpPr>
          <p:nvPr/>
        </p:nvSpPr>
        <p:spPr bwMode="auto">
          <a:xfrm>
            <a:off x="4242473" y="1221050"/>
            <a:ext cx="2195639" cy="2697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6898" tIns="39989" rIns="76898" bIns="39989">
            <a:spAutoFit/>
          </a:bodyPr>
          <a:lstStyle>
            <a:lvl1pPr>
              <a:tabLst>
                <a:tab pos="723900" algn="l"/>
                <a:tab pos="1447800" algn="l"/>
                <a:tab pos="21717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9pPr>
          </a:lstStyle>
          <a:p>
            <a:pPr>
              <a:spcBef>
                <a:spcPts val="643"/>
              </a:spcBef>
              <a:defRPr/>
            </a:pPr>
            <a:r>
              <a:rPr lang="en-US" sz="1228" dirty="0">
                <a:effectLst>
                  <a:outerShdw blurRad="38100" dist="38100" dir="2700000" algn="tl">
                    <a:srgbClr val="DDDDDD"/>
                  </a:outerShdw>
                </a:effectLst>
                <a:latin typeface="Times New Roman" charset="0"/>
              </a:rPr>
              <a:t>“near” detection</a:t>
            </a:r>
          </a:p>
        </p:txBody>
      </p:sp>
      <p:sp>
        <p:nvSpPr>
          <p:cNvPr id="26" name="Text Box 3">
            <a:extLst>
              <a:ext uri="{FF2B5EF4-FFF2-40B4-BE49-F238E27FC236}">
                <a16:creationId xmlns:a16="http://schemas.microsoft.com/office/drawing/2014/main" id="{58FC13B0-FBFC-2743-A016-380B0224C68E}"/>
              </a:ext>
            </a:extLst>
          </p:cNvPr>
          <p:cNvSpPr txBox="1">
            <a:spLocks noChangeArrowheads="1"/>
          </p:cNvSpPr>
          <p:nvPr/>
        </p:nvSpPr>
        <p:spPr bwMode="auto">
          <a:xfrm>
            <a:off x="7256093" y="1886719"/>
            <a:ext cx="2160058" cy="3435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366" tIns="39065" rIns="63366" bIns="31687"/>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945" dirty="0">
                <a:solidFill>
                  <a:srgbClr val="008000"/>
                </a:solidFill>
                <a:effectLst>
                  <a:outerShdw blurRad="38100" dist="38100" dir="2700000" algn="tl">
                    <a:srgbClr val="DDDDDD"/>
                  </a:outerShdw>
                </a:effectLst>
                <a:cs typeface="Arial" charset="0"/>
              </a:rPr>
              <a:t>Forward hadron spectrometer</a:t>
            </a:r>
          </a:p>
        </p:txBody>
      </p:sp>
      <p:sp>
        <p:nvSpPr>
          <p:cNvPr id="27" name="Rectangle 26">
            <a:extLst>
              <a:ext uri="{FF2B5EF4-FFF2-40B4-BE49-F238E27FC236}">
                <a16:creationId xmlns:a16="http://schemas.microsoft.com/office/drawing/2014/main" id="{1E049DB2-6601-5A41-A7FE-8F7DA6999113}"/>
              </a:ext>
            </a:extLst>
          </p:cNvPr>
          <p:cNvSpPr/>
          <p:nvPr/>
        </p:nvSpPr>
        <p:spPr bwMode="auto">
          <a:xfrm rot="21420000">
            <a:off x="5591659" y="1868167"/>
            <a:ext cx="432012" cy="14400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6215" tIns="43110" rIns="86215" bIns="43110" numCol="1" rtlCol="0" anchor="t" anchorCtr="0" compatLnSpc="1">
            <a:prstTxWarp prst="textNoShape">
              <a:avLst/>
            </a:prstTxWarp>
          </a:bodyPr>
          <a:lstStyle/>
          <a:p>
            <a:pPr defTabSz="862227"/>
            <a:endParaRPr lang="en-US" sz="1417"/>
          </a:p>
        </p:txBody>
      </p:sp>
      <p:sp>
        <p:nvSpPr>
          <p:cNvPr id="32" name="Rectangle 31">
            <a:extLst>
              <a:ext uri="{FF2B5EF4-FFF2-40B4-BE49-F238E27FC236}">
                <a16:creationId xmlns:a16="http://schemas.microsoft.com/office/drawing/2014/main" id="{8F4CBD69-7BA8-EB44-97E5-5FB5F8CDDC55}"/>
              </a:ext>
            </a:extLst>
          </p:cNvPr>
          <p:cNvSpPr/>
          <p:nvPr/>
        </p:nvSpPr>
        <p:spPr>
          <a:xfrm>
            <a:off x="2128838" y="1454708"/>
            <a:ext cx="1580594" cy="1243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ED211F01-5EF4-734B-9A73-EF8803570626}"/>
              </a:ext>
            </a:extLst>
          </p:cNvPr>
          <p:cNvPicPr>
            <a:picLocks noChangeAspect="1"/>
          </p:cNvPicPr>
          <p:nvPr/>
        </p:nvPicPr>
        <p:blipFill>
          <a:blip r:embed="rId3"/>
          <a:stretch>
            <a:fillRect/>
          </a:stretch>
        </p:blipFill>
        <p:spPr>
          <a:xfrm>
            <a:off x="1368984" y="1069561"/>
            <a:ext cx="2451100" cy="1181100"/>
          </a:xfrm>
          <a:prstGeom prst="rect">
            <a:avLst/>
          </a:prstGeom>
        </p:spPr>
      </p:pic>
      <p:sp>
        <p:nvSpPr>
          <p:cNvPr id="33" name="Content Placeholder 1">
            <a:extLst>
              <a:ext uri="{FF2B5EF4-FFF2-40B4-BE49-F238E27FC236}">
                <a16:creationId xmlns:a16="http://schemas.microsoft.com/office/drawing/2014/main" id="{57CAB707-2A06-D640-A5A6-CE985A73E1B9}"/>
              </a:ext>
            </a:extLst>
          </p:cNvPr>
          <p:cNvSpPr txBox="1">
            <a:spLocks/>
          </p:cNvSpPr>
          <p:nvPr/>
        </p:nvSpPr>
        <p:spPr bwMode="auto">
          <a:xfrm>
            <a:off x="605119" y="2654337"/>
            <a:ext cx="7416606" cy="39750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124" tIns="43064" rIns="86124" bIns="43064"/>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Detection of nuclei with rigidities (A/Z) close to that the beam require a dedicated “far” spectrometer where the beam is small and dispersion large.</a:t>
            </a:r>
          </a:p>
          <a:p>
            <a:pPr>
              <a:spcBef>
                <a:spcPct val="20000"/>
              </a:spcBef>
              <a:buFontTx/>
              <a:buBlip>
                <a:blip r:embed="rId4"/>
              </a:buBlip>
            </a:pPr>
            <a:endParaRPr lang="en-US" sz="800" dirty="0">
              <a:latin typeface="Arial" charset="0"/>
              <a:cs typeface="Arial" charset="0"/>
            </a:endParaRPr>
          </a:p>
          <a:p>
            <a:pPr>
              <a:spcBef>
                <a:spcPct val="20000"/>
              </a:spcBef>
              <a:buFontTx/>
              <a:buBlip>
                <a:blip r:embed="rId4"/>
              </a:buBlip>
            </a:pPr>
            <a:r>
              <a:rPr lang="en-US" sz="1800" dirty="0">
                <a:latin typeface="Arial" charset="0"/>
                <a:cs typeface="Arial" charset="0"/>
              </a:rPr>
              <a:t>But to identify the ion we need both A/Z and an independent measurement of Z (since all fragments travel with the same velocity, TOF is not ideal). The requirement for sensitivity in Z</a:t>
            </a:r>
            <a:r>
              <a:rPr lang="en-US" sz="1800" baseline="30000" dirty="0">
                <a:latin typeface="Arial" charset="0"/>
                <a:cs typeface="Arial" charset="0"/>
              </a:rPr>
              <a:t>2</a:t>
            </a:r>
            <a:r>
              <a:rPr lang="en-US" sz="1800" dirty="0">
                <a:latin typeface="Arial" charset="0"/>
                <a:cs typeface="Arial" charset="0"/>
              </a:rPr>
              <a:t> is a little more than 2%.</a:t>
            </a:r>
          </a:p>
          <a:p>
            <a:pPr>
              <a:spcBef>
                <a:spcPct val="20000"/>
              </a:spcBef>
              <a:buFontTx/>
              <a:buBlip>
                <a:blip r:embed="rId4"/>
              </a:buBlip>
            </a:pPr>
            <a:endParaRPr lang="en-US" sz="800" dirty="0">
              <a:latin typeface="Arial" charset="0"/>
              <a:cs typeface="Arial" charset="0"/>
            </a:endParaRPr>
          </a:p>
          <a:p>
            <a:pPr>
              <a:spcBef>
                <a:spcPct val="20000"/>
              </a:spcBef>
              <a:buFontTx/>
              <a:buBlip>
                <a:blip r:embed="rId4"/>
              </a:buBlip>
            </a:pPr>
            <a:r>
              <a:rPr lang="en-US" sz="1800" dirty="0">
                <a:latin typeface="Arial" charset="0"/>
                <a:cs typeface="Arial" charset="0"/>
              </a:rPr>
              <a:t>A ”mini-DIRC” can produce close to 100,000 photons (&lt;&lt; 1% error) in a few mm of fused silica – but which photosensor would be best at counting them precisely?</a:t>
            </a:r>
          </a:p>
          <a:p>
            <a:pPr>
              <a:spcBef>
                <a:spcPct val="20000"/>
              </a:spcBef>
              <a:buFontTx/>
              <a:buBlip>
                <a:blip r:embed="rId4"/>
              </a:buBlip>
            </a:pPr>
            <a:endParaRPr lang="en-US" sz="800" dirty="0">
              <a:latin typeface="Arial" charset="0"/>
              <a:cs typeface="Arial" charset="0"/>
            </a:endParaRPr>
          </a:p>
          <a:p>
            <a:pPr>
              <a:spcBef>
                <a:spcPct val="20000"/>
              </a:spcBef>
              <a:buBlip>
                <a:blip r:embed="rId4"/>
              </a:buBlip>
            </a:pPr>
            <a:r>
              <a:rPr lang="en-US" sz="1800" dirty="0">
                <a:latin typeface="Arial" charset="0"/>
                <a:cs typeface="Arial" charset="0"/>
              </a:rPr>
              <a:t>A pilot study will be proposed as a new R&amp;D project this year by the EIC PID consortium.</a:t>
            </a:r>
          </a:p>
        </p:txBody>
      </p:sp>
      <p:pic>
        <p:nvPicPr>
          <p:cNvPr id="24" name="Picture 23">
            <a:extLst>
              <a:ext uri="{FF2B5EF4-FFF2-40B4-BE49-F238E27FC236}">
                <a16:creationId xmlns:a16="http://schemas.microsoft.com/office/drawing/2014/main" id="{E80ED72B-61E7-954F-9F99-C9CC01BC24BF}"/>
              </a:ext>
            </a:extLst>
          </p:cNvPr>
          <p:cNvPicPr>
            <a:picLocks noChangeAspect="1"/>
          </p:cNvPicPr>
          <p:nvPr/>
        </p:nvPicPr>
        <p:blipFill>
          <a:blip r:embed="rId5"/>
          <a:srcRect/>
          <a:stretch>
            <a:fillRect/>
          </a:stretch>
        </p:blipFill>
        <p:spPr bwMode="auto">
          <a:xfrm>
            <a:off x="8411352" y="3224728"/>
            <a:ext cx="2795618" cy="1935428"/>
          </a:xfrm>
          <a:prstGeom prst="rect">
            <a:avLst/>
          </a:prstGeom>
          <a:noFill/>
          <a:ln w="9525">
            <a:noFill/>
            <a:miter lim="800000"/>
            <a:headEnd/>
            <a:tailEnd/>
          </a:ln>
        </p:spPr>
      </p:pic>
      <p:sp>
        <p:nvSpPr>
          <p:cNvPr id="25" name="Text Box 13">
            <a:extLst>
              <a:ext uri="{FF2B5EF4-FFF2-40B4-BE49-F238E27FC236}">
                <a16:creationId xmlns:a16="http://schemas.microsoft.com/office/drawing/2014/main" id="{D9E5742A-DCA9-A745-84C6-4768D65BA1C4}"/>
              </a:ext>
            </a:extLst>
          </p:cNvPr>
          <p:cNvSpPr txBox="1">
            <a:spLocks noChangeArrowheads="1"/>
          </p:cNvSpPr>
          <p:nvPr/>
        </p:nvSpPr>
        <p:spPr bwMode="auto">
          <a:xfrm>
            <a:off x="8437596" y="5478759"/>
            <a:ext cx="2769374" cy="7453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5247" tIns="78865" rIns="95247" bIns="49529">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algn="ctr" hangingPunct="1">
              <a:lnSpc>
                <a:spcPct val="90000"/>
              </a:lnSpc>
            </a:pPr>
            <a:r>
              <a:rPr lang="en-US" sz="1482" dirty="0">
                <a:latin typeface="Times New Roman" charset="0"/>
                <a:cs typeface="Times New Roman" charset="0"/>
              </a:rPr>
              <a:t>A “mini-DIRC” inside a Roman pot at the downstream focus can identify ions to ~1% in Z</a:t>
            </a:r>
            <a:r>
              <a:rPr lang="en-US" sz="1482" baseline="30000" dirty="0">
                <a:latin typeface="Times New Roman" charset="0"/>
                <a:cs typeface="Times New Roman" charset="0"/>
              </a:rPr>
              <a:t>2</a:t>
            </a:r>
          </a:p>
        </p:txBody>
      </p:sp>
      <p:sp>
        <p:nvSpPr>
          <p:cNvPr id="28" name="Text Box 21">
            <a:extLst>
              <a:ext uri="{FF2B5EF4-FFF2-40B4-BE49-F238E27FC236}">
                <a16:creationId xmlns:a16="http://schemas.microsoft.com/office/drawing/2014/main" id="{9ECC1F0E-A6ED-A34A-959B-EA8428FE5ED1}"/>
              </a:ext>
            </a:extLst>
          </p:cNvPr>
          <p:cNvSpPr txBox="1">
            <a:spLocks noChangeArrowheads="1"/>
          </p:cNvSpPr>
          <p:nvPr/>
        </p:nvSpPr>
        <p:spPr bwMode="auto">
          <a:xfrm>
            <a:off x="7417378" y="1287970"/>
            <a:ext cx="2195639" cy="2697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6898" tIns="39989" rIns="76898" bIns="39989">
            <a:spAutoFit/>
          </a:bodyPr>
          <a:lstStyle>
            <a:lvl1pPr>
              <a:tabLst>
                <a:tab pos="723900" algn="l"/>
                <a:tab pos="1447800" algn="l"/>
                <a:tab pos="21717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9pPr>
          </a:lstStyle>
          <a:p>
            <a:pPr>
              <a:spcBef>
                <a:spcPts val="643"/>
              </a:spcBef>
              <a:defRPr/>
            </a:pPr>
            <a:r>
              <a:rPr lang="en-US" sz="1228" dirty="0">
                <a:effectLst>
                  <a:outerShdw blurRad="38100" dist="38100" dir="2700000" algn="tl">
                    <a:srgbClr val="DDDDDD"/>
                  </a:outerShdw>
                </a:effectLst>
                <a:latin typeface="Times New Roman" charset="0"/>
              </a:rPr>
              <a:t>“far” detection</a:t>
            </a:r>
          </a:p>
        </p:txBody>
      </p:sp>
    </p:spTree>
    <p:extLst>
      <p:ext uri="{BB962C8B-B14F-4D97-AF65-F5344CB8AC3E}">
        <p14:creationId xmlns:p14="http://schemas.microsoft.com/office/powerpoint/2010/main" val="1950893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85DECE-709F-5547-99FE-06FE97115E35}" type="slidenum">
              <a:rPr lang="en-US" smtClean="0"/>
              <a:t>26</a:t>
            </a:fld>
            <a:endParaRPr lang="en-US"/>
          </a:p>
        </p:txBody>
      </p:sp>
      <p:sp>
        <p:nvSpPr>
          <p:cNvPr id="7" name="TextBox 6"/>
          <p:cNvSpPr txBox="1"/>
          <p:nvPr/>
        </p:nvSpPr>
        <p:spPr>
          <a:xfrm>
            <a:off x="1338263" y="4421187"/>
            <a:ext cx="9748837" cy="1874833"/>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For measurements within the crab cavities, this creates a </a:t>
            </a:r>
            <a:r>
              <a:rPr lang="en-US" dirty="0" err="1">
                <a:latin typeface="Arial"/>
                <a:cs typeface="Arial"/>
              </a:rPr>
              <a:t>p</a:t>
            </a:r>
            <a:r>
              <a:rPr lang="en-US" baseline="-25000" dirty="0" err="1">
                <a:latin typeface="Arial"/>
                <a:cs typeface="Arial"/>
              </a:rPr>
              <a:t>T</a:t>
            </a:r>
            <a:r>
              <a:rPr lang="en-US" dirty="0">
                <a:latin typeface="Arial"/>
                <a:cs typeface="Arial"/>
              </a:rPr>
              <a:t> smearing – unless one can know where in the bunch the collision took place (a vertex tracker does not help since it tells you where in the detector the collision took place, but not where in the bunch).</a:t>
            </a:r>
          </a:p>
          <a:p>
            <a:pPr marL="302381" indent="-302381">
              <a:buFont typeface="Wingdings" charset="2"/>
              <a:buChar char="§"/>
            </a:pPr>
            <a:endParaRPr lang="en-US" dirty="0">
              <a:latin typeface="Arial"/>
              <a:cs typeface="Arial"/>
            </a:endParaRPr>
          </a:p>
          <a:p>
            <a:pPr marL="302381" indent="-302381">
              <a:buFont typeface="Wingdings" charset="2"/>
              <a:buChar char="§"/>
            </a:pPr>
            <a:r>
              <a:rPr lang="en-US" dirty="0">
                <a:latin typeface="Arial"/>
                <a:cs typeface="Arial"/>
              </a:rPr>
              <a:t>Electron bunches are short and carry little momentum, so they key challenge is to resolve the structure of the ion bunch, which would typically require </a:t>
            </a:r>
            <a:r>
              <a:rPr lang="en-US" dirty="0" err="1">
                <a:latin typeface="Arial"/>
                <a:cs typeface="Arial"/>
              </a:rPr>
              <a:t>ps</a:t>
            </a:r>
            <a:r>
              <a:rPr lang="en-US" dirty="0">
                <a:latin typeface="Arial"/>
                <a:cs typeface="Arial"/>
              </a:rPr>
              <a:t> timing resolution.</a:t>
            </a:r>
            <a:endParaRPr lang="en-US" sz="1600" dirty="0">
              <a:latin typeface="Arial"/>
              <a:cs typeface="Arial"/>
            </a:endParaRPr>
          </a:p>
        </p:txBody>
      </p:sp>
      <p:sp>
        <p:nvSpPr>
          <p:cNvPr id="8" name="Text Box 1"/>
          <p:cNvSpPr txBox="1">
            <a:spLocks noChangeArrowheads="1"/>
          </p:cNvSpPr>
          <p:nvPr/>
        </p:nvSpPr>
        <p:spPr bwMode="auto">
          <a:xfrm>
            <a:off x="2268483" y="122764"/>
            <a:ext cx="8072641"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Future of precision TOF for the EIC?</a:t>
            </a:r>
          </a:p>
        </p:txBody>
      </p:sp>
      <p:pic>
        <p:nvPicPr>
          <p:cNvPr id="2" name="Picture 1">
            <a:extLst>
              <a:ext uri="{FF2B5EF4-FFF2-40B4-BE49-F238E27FC236}">
                <a16:creationId xmlns:a16="http://schemas.microsoft.com/office/drawing/2014/main" id="{F457958F-AC4B-FD4B-9334-E3DBD8EA4AEA}"/>
              </a:ext>
            </a:extLst>
          </p:cNvPr>
          <p:cNvPicPr>
            <a:picLocks noChangeAspect="1"/>
          </p:cNvPicPr>
          <p:nvPr/>
        </p:nvPicPr>
        <p:blipFill>
          <a:blip r:embed="rId2"/>
          <a:stretch>
            <a:fillRect/>
          </a:stretch>
        </p:blipFill>
        <p:spPr>
          <a:xfrm>
            <a:off x="838200" y="1089295"/>
            <a:ext cx="4605338" cy="3038244"/>
          </a:xfrm>
          <a:prstGeom prst="rect">
            <a:avLst/>
          </a:prstGeom>
        </p:spPr>
      </p:pic>
      <p:sp>
        <p:nvSpPr>
          <p:cNvPr id="9" name="TextBox 8">
            <a:extLst>
              <a:ext uri="{FF2B5EF4-FFF2-40B4-BE49-F238E27FC236}">
                <a16:creationId xmlns:a16="http://schemas.microsoft.com/office/drawing/2014/main" id="{8A1720C1-3917-8143-9C51-688DBF0272AD}"/>
              </a:ext>
            </a:extLst>
          </p:cNvPr>
          <p:cNvSpPr txBox="1"/>
          <p:nvPr/>
        </p:nvSpPr>
        <p:spPr>
          <a:xfrm>
            <a:off x="5849540" y="1419505"/>
            <a:ext cx="5522119" cy="2708034"/>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The luminosity of a collider with a crossing angle between the beams can be increased by using a crab cavity, which orients the bunches ”head on” near the collision point.</a:t>
            </a:r>
          </a:p>
          <a:p>
            <a:pPr marL="302381" indent="-302381">
              <a:buFont typeface="Wingdings" charset="2"/>
              <a:buChar char="§"/>
            </a:pPr>
            <a:endParaRPr lang="en-US" dirty="0">
              <a:latin typeface="Arial"/>
              <a:cs typeface="Arial"/>
            </a:endParaRPr>
          </a:p>
          <a:p>
            <a:pPr marL="302381" indent="-302381">
              <a:buFont typeface="Wingdings" charset="2"/>
              <a:buChar char="§"/>
            </a:pPr>
            <a:r>
              <a:rPr lang="en-US" dirty="0">
                <a:latin typeface="Arial"/>
                <a:cs typeface="Arial"/>
              </a:rPr>
              <a:t>The crab cavity acts as dipole with a time-dependent strength, providing more kick at the edges and none in the middle.</a:t>
            </a:r>
            <a:endParaRPr lang="en-US" sz="1600" dirty="0">
              <a:latin typeface="Arial"/>
              <a:cs typeface="Arial"/>
            </a:endParaRPr>
          </a:p>
        </p:txBody>
      </p:sp>
    </p:spTree>
    <p:extLst>
      <p:ext uri="{BB962C8B-B14F-4D97-AF65-F5344CB8AC3E}">
        <p14:creationId xmlns:p14="http://schemas.microsoft.com/office/powerpoint/2010/main" val="20501052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2429758" y="2192470"/>
            <a:ext cx="7440264" cy="9660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Thank you!</a:t>
            </a:r>
          </a:p>
        </p:txBody>
      </p:sp>
      <p:sp>
        <p:nvSpPr>
          <p:cNvPr id="3" name="Slide Number Placeholder 2"/>
          <p:cNvSpPr>
            <a:spLocks noGrp="1"/>
          </p:cNvSpPr>
          <p:nvPr>
            <p:ph type="sldNum" sz="quarter" idx="12"/>
          </p:nvPr>
        </p:nvSpPr>
        <p:spPr/>
        <p:txBody>
          <a:bodyPr/>
          <a:lstStyle/>
          <a:p>
            <a:fld id="{8F85DECE-709F-5547-99FE-06FE97115E35}" type="slidenum">
              <a:rPr lang="en-US" smtClean="0"/>
              <a:t>27</a:t>
            </a:fld>
            <a:endParaRPr lang="en-US"/>
          </a:p>
        </p:txBody>
      </p:sp>
    </p:spTree>
    <p:extLst>
      <p:ext uri="{BB962C8B-B14F-4D97-AF65-F5344CB8AC3E}">
        <p14:creationId xmlns:p14="http://schemas.microsoft.com/office/powerpoint/2010/main" val="41011059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2268248" y="243526"/>
            <a:ext cx="8073135" cy="6840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Proposed EIC implementations at </a:t>
            </a:r>
            <a:r>
              <a:rPr lang="en-US" sz="2963" dirty="0" err="1">
                <a:solidFill>
                  <a:srgbClr val="006633"/>
                </a:solidFill>
                <a:latin typeface="Times New Roman" charset="0"/>
                <a:cs typeface="Arial" charset="0"/>
              </a:rPr>
              <a:t>JLab</a:t>
            </a:r>
            <a:r>
              <a:rPr lang="en-US" sz="2963" dirty="0">
                <a:solidFill>
                  <a:srgbClr val="006633"/>
                </a:solidFill>
                <a:latin typeface="Times New Roman" charset="0"/>
                <a:cs typeface="Arial" charset="0"/>
              </a:rPr>
              <a:t> and BNL</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31" y="992719"/>
            <a:ext cx="6878479" cy="4519613"/>
          </a:xfrm>
          <a:prstGeom prst="rect">
            <a:avLst/>
          </a:prstGeom>
          <a:noFill/>
          <a:ln w="38100">
            <a:solidFill>
              <a:schemeClr val="bg1"/>
            </a:solidFill>
            <a:miter lim="800000"/>
            <a:headEnd/>
            <a:tailEnd/>
          </a:ln>
          <a:extLst>
            <a:ext uri="{909E8E84-426E-40dd-AFC4-6F175D3DCCD1}">
              <a14:hiddenFill xmlns=""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14032" y="3167201"/>
            <a:ext cx="6016752" cy="3099817"/>
          </a:xfrm>
          <a:prstGeom prst="rect">
            <a:avLst/>
          </a:prstGeom>
          <a:ln w="38100">
            <a:solidFill>
              <a:schemeClr val="bg1"/>
            </a:solidFill>
          </a:ln>
          <a:effectLst>
            <a:outerShdw blurRad="292100" dist="139700" dir="2700000" algn="tl" rotWithShape="0">
              <a:srgbClr val="333333">
                <a:alpha val="65000"/>
              </a:srgbClr>
            </a:outerShdw>
          </a:effectLst>
        </p:spPr>
      </p:pic>
      <p:sp>
        <p:nvSpPr>
          <p:cNvPr id="6" name="TextBox 5"/>
          <p:cNvSpPr txBox="1"/>
          <p:nvPr/>
        </p:nvSpPr>
        <p:spPr>
          <a:xfrm>
            <a:off x="9398738" y="4386731"/>
            <a:ext cx="912029" cy="399916"/>
          </a:xfrm>
          <a:prstGeom prst="rect">
            <a:avLst/>
          </a:prstGeom>
          <a:noFill/>
        </p:spPr>
        <p:txBody>
          <a:bodyPr wrap="none" lIns="91242" tIns="45624" rIns="91242" bIns="45624" rtlCol="0">
            <a:spAutoFit/>
          </a:bodyPr>
          <a:lstStyle/>
          <a:p>
            <a:pPr defTabSz="456246"/>
            <a:r>
              <a:rPr lang="en-US" sz="2000" b="1" dirty="0">
                <a:solidFill>
                  <a:prstClr val="white"/>
                </a:solidFill>
                <a:latin typeface="Arial" panose="020B0604020202020204" pitchFamily="34" charset="0"/>
                <a:cs typeface="Arial" panose="020B0604020202020204" pitchFamily="34" charset="0"/>
              </a:rPr>
              <a:t>JLEIC</a:t>
            </a:r>
          </a:p>
        </p:txBody>
      </p:sp>
      <p:sp>
        <p:nvSpPr>
          <p:cNvPr id="7" name="Rectangle 3">
            <a:extLst>
              <a:ext uri="{FF2B5EF4-FFF2-40B4-BE49-F238E27FC236}">
                <a16:creationId xmlns:a16="http://schemas.microsoft.com/office/drawing/2014/main" id="{2F873CE0-EFBD-1042-9C5D-8961CEB27CF0}"/>
              </a:ext>
            </a:extLst>
          </p:cNvPr>
          <p:cNvSpPr txBox="1">
            <a:spLocks noChangeArrowheads="1"/>
          </p:cNvSpPr>
          <p:nvPr/>
        </p:nvSpPr>
        <p:spPr bwMode="auto">
          <a:xfrm>
            <a:off x="7150731" y="5877841"/>
            <a:ext cx="3857624" cy="36188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3" tIns="44979" rIns="89953" bIns="44979"/>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20000"/>
              </a:spcBef>
            </a:pPr>
            <a:r>
              <a:rPr lang="en-US" sz="1800" dirty="0">
                <a:solidFill>
                  <a:schemeClr val="bg1"/>
                </a:solidFill>
                <a:latin typeface="Arial" charset="0"/>
                <a:cs typeface="Arial" charset="0"/>
              </a:rPr>
              <a:t>CEBAF (0.9 mile racetrack) </a:t>
            </a:r>
          </a:p>
        </p:txBody>
      </p:sp>
      <p:sp>
        <p:nvSpPr>
          <p:cNvPr id="8" name="Text Box 1">
            <a:extLst>
              <a:ext uri="{FF2B5EF4-FFF2-40B4-BE49-F238E27FC236}">
                <a16:creationId xmlns:a16="http://schemas.microsoft.com/office/drawing/2014/main" id="{F29D8E44-5015-2348-8A77-4723A872F2D4}"/>
              </a:ext>
            </a:extLst>
          </p:cNvPr>
          <p:cNvSpPr txBox="1">
            <a:spLocks noChangeArrowheads="1"/>
          </p:cNvSpPr>
          <p:nvPr/>
        </p:nvSpPr>
        <p:spPr bwMode="auto">
          <a:xfrm>
            <a:off x="7574724" y="963061"/>
            <a:ext cx="3694845" cy="657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400" dirty="0">
                <a:solidFill>
                  <a:srgbClr val="006633"/>
                </a:solidFill>
                <a:latin typeface="Times New Roman" charset="0"/>
                <a:cs typeface="Arial" charset="0"/>
              </a:rPr>
              <a:t>BNL EIC at RHIC (</a:t>
            </a:r>
            <a:r>
              <a:rPr lang="en-US" sz="2400" dirty="0" err="1">
                <a:solidFill>
                  <a:srgbClr val="006633"/>
                </a:solidFill>
                <a:latin typeface="Times New Roman" charset="0"/>
                <a:cs typeface="Arial" charset="0"/>
              </a:rPr>
              <a:t>eRHIC</a:t>
            </a:r>
            <a:r>
              <a:rPr lang="en-US" sz="2400" dirty="0">
                <a:solidFill>
                  <a:srgbClr val="006633"/>
                </a:solidFill>
                <a:latin typeface="Times New Roman" charset="0"/>
                <a:cs typeface="Arial" charset="0"/>
              </a:rPr>
              <a:t>)</a:t>
            </a:r>
          </a:p>
        </p:txBody>
      </p:sp>
      <p:sp>
        <p:nvSpPr>
          <p:cNvPr id="9" name="Text Box 1">
            <a:extLst>
              <a:ext uri="{FF2B5EF4-FFF2-40B4-BE49-F238E27FC236}">
                <a16:creationId xmlns:a16="http://schemas.microsoft.com/office/drawing/2014/main" id="{0FC7703E-9B29-354C-A231-D8548082648E}"/>
              </a:ext>
            </a:extLst>
          </p:cNvPr>
          <p:cNvSpPr txBox="1">
            <a:spLocks noChangeArrowheads="1"/>
          </p:cNvSpPr>
          <p:nvPr/>
        </p:nvSpPr>
        <p:spPr bwMode="auto">
          <a:xfrm>
            <a:off x="9105900" y="2511466"/>
            <a:ext cx="3086100" cy="657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400" dirty="0" err="1">
                <a:solidFill>
                  <a:srgbClr val="006633"/>
                </a:solidFill>
                <a:latin typeface="Times New Roman" charset="0"/>
                <a:cs typeface="Arial" charset="0"/>
              </a:rPr>
              <a:t>JLab</a:t>
            </a:r>
            <a:r>
              <a:rPr lang="en-US" sz="2400" dirty="0">
                <a:solidFill>
                  <a:srgbClr val="006633"/>
                </a:solidFill>
                <a:latin typeface="Times New Roman" charset="0"/>
                <a:cs typeface="Arial" charset="0"/>
              </a:rPr>
              <a:t> EIC (JLEIC)</a:t>
            </a:r>
          </a:p>
        </p:txBody>
      </p:sp>
      <p:sp>
        <p:nvSpPr>
          <p:cNvPr id="10" name="Slide Number Placeholder 1">
            <a:extLst>
              <a:ext uri="{FF2B5EF4-FFF2-40B4-BE49-F238E27FC236}">
                <a16:creationId xmlns:a16="http://schemas.microsoft.com/office/drawing/2014/main" id="{8B86E6A6-ECBC-D440-9B64-9BDDFB0BFE21}"/>
              </a:ext>
            </a:extLst>
          </p:cNvPr>
          <p:cNvSpPr>
            <a:spLocks noGrp="1"/>
          </p:cNvSpPr>
          <p:nvPr>
            <p:ph type="sldNum" sz="quarter" idx="12"/>
          </p:nvPr>
        </p:nvSpPr>
        <p:spPr>
          <a:xfrm>
            <a:off x="8610600" y="6356350"/>
            <a:ext cx="2743200" cy="365125"/>
          </a:xfrm>
        </p:spPr>
        <p:txBody>
          <a:bodyPr/>
          <a:lstStyle/>
          <a:p>
            <a:fld id="{8F85DECE-709F-5547-99FE-06FE97115E35}" type="slidenum">
              <a:rPr lang="en-US" smtClean="0"/>
              <a:t>3</a:t>
            </a:fld>
            <a:endParaRPr lang="en-US" dirty="0"/>
          </a:p>
        </p:txBody>
      </p:sp>
      <p:sp>
        <p:nvSpPr>
          <p:cNvPr id="11" name="Text Box 34">
            <a:extLst>
              <a:ext uri="{FF2B5EF4-FFF2-40B4-BE49-F238E27FC236}">
                <a16:creationId xmlns:a16="http://schemas.microsoft.com/office/drawing/2014/main" id="{D09DED53-2C1E-4644-9676-FF278B26AC24}"/>
              </a:ext>
            </a:extLst>
          </p:cNvPr>
          <p:cNvSpPr txBox="1">
            <a:spLocks noChangeArrowheads="1"/>
          </p:cNvSpPr>
          <p:nvPr/>
        </p:nvSpPr>
        <p:spPr bwMode="auto">
          <a:xfrm>
            <a:off x="7575744" y="1532802"/>
            <a:ext cx="3724267" cy="2975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72946" tIns="44971" rIns="72946" bIns="36321">
            <a:spAutoFit/>
          </a:bodyPr>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9pPr>
          </a:lstStyle>
          <a:p>
            <a:pPr>
              <a:lnSpc>
                <a:spcPct val="100000"/>
              </a:lnSpc>
              <a:defRPr/>
            </a:pPr>
            <a:r>
              <a:rPr lang="en-US" sz="1400" dirty="0">
                <a:solidFill>
                  <a:schemeClr val="tx1"/>
                </a:solidFill>
                <a:effectLst>
                  <a:outerShdw blurRad="38100" dist="38100" dir="2700000" algn="tl">
                    <a:srgbClr val="DDDDDD"/>
                  </a:outerShdw>
                </a:effectLst>
                <a:cs typeface="Arial" charset="0"/>
              </a:rPr>
              <a:t>18 GeV e (10 GeV </a:t>
            </a:r>
            <a:r>
              <a:rPr lang="en-US" sz="1400" dirty="0" err="1">
                <a:solidFill>
                  <a:schemeClr val="tx1"/>
                </a:solidFill>
                <a:effectLst>
                  <a:outerShdw blurRad="38100" dist="38100" dir="2700000" algn="tl">
                    <a:srgbClr val="DDDDDD"/>
                  </a:outerShdw>
                </a:effectLst>
                <a:cs typeface="Arial" charset="0"/>
              </a:rPr>
              <a:t>lumi</a:t>
            </a:r>
            <a:r>
              <a:rPr lang="en-US" sz="1400" dirty="0">
                <a:solidFill>
                  <a:schemeClr val="tx1"/>
                </a:solidFill>
                <a:effectLst>
                  <a:outerShdw blurRad="38100" dist="38100" dir="2700000" algn="tl">
                    <a:srgbClr val="DDDDDD"/>
                  </a:outerShdw>
                </a:effectLst>
                <a:cs typeface="Arial" charset="0"/>
              </a:rPr>
              <a:t> max) on 275 GeV p</a:t>
            </a:r>
          </a:p>
        </p:txBody>
      </p:sp>
      <p:sp>
        <p:nvSpPr>
          <p:cNvPr id="12" name="Text Box 34">
            <a:extLst>
              <a:ext uri="{FF2B5EF4-FFF2-40B4-BE49-F238E27FC236}">
                <a16:creationId xmlns:a16="http://schemas.microsoft.com/office/drawing/2014/main" id="{85A3792A-E6CB-0A4B-BEB8-7D5E077E47E3}"/>
              </a:ext>
            </a:extLst>
          </p:cNvPr>
          <p:cNvSpPr txBox="1">
            <a:spLocks noChangeArrowheads="1"/>
          </p:cNvSpPr>
          <p:nvPr/>
        </p:nvSpPr>
        <p:spPr bwMode="auto">
          <a:xfrm>
            <a:off x="8120066" y="2362701"/>
            <a:ext cx="3724267" cy="2975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72946" tIns="44971" rIns="72946" bIns="36321">
            <a:spAutoFit/>
          </a:bodyPr>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9pPr>
          </a:lstStyle>
          <a:p>
            <a:pPr>
              <a:lnSpc>
                <a:spcPct val="100000"/>
              </a:lnSpc>
              <a:defRPr/>
            </a:pPr>
            <a:r>
              <a:rPr lang="en-US" sz="1400" dirty="0">
                <a:solidFill>
                  <a:schemeClr val="tx1"/>
                </a:solidFill>
                <a:effectLst>
                  <a:outerShdw blurRad="38100" dist="38100" dir="2700000" algn="tl">
                    <a:srgbClr val="DDDDDD"/>
                  </a:outerShdw>
                </a:effectLst>
                <a:cs typeface="Arial" charset="0"/>
              </a:rPr>
              <a:t>12 GeV e (5 GeV </a:t>
            </a:r>
            <a:r>
              <a:rPr lang="en-US" sz="1400" dirty="0" err="1">
                <a:solidFill>
                  <a:schemeClr val="tx1"/>
                </a:solidFill>
                <a:effectLst>
                  <a:outerShdw blurRad="38100" dist="38100" dir="2700000" algn="tl">
                    <a:srgbClr val="DDDDDD"/>
                  </a:outerShdw>
                </a:effectLst>
                <a:cs typeface="Arial" charset="0"/>
              </a:rPr>
              <a:t>lumi</a:t>
            </a:r>
            <a:r>
              <a:rPr lang="en-US" sz="1400" dirty="0">
                <a:solidFill>
                  <a:schemeClr val="tx1"/>
                </a:solidFill>
                <a:effectLst>
                  <a:outerShdw blurRad="38100" dist="38100" dir="2700000" algn="tl">
                    <a:srgbClr val="DDDDDD"/>
                  </a:outerShdw>
                </a:effectLst>
                <a:cs typeface="Arial" charset="0"/>
              </a:rPr>
              <a:t> max) on 200 GeV p</a:t>
            </a:r>
          </a:p>
        </p:txBody>
      </p:sp>
      <p:sp>
        <p:nvSpPr>
          <p:cNvPr id="13" name="Text Box 34">
            <a:extLst>
              <a:ext uri="{FF2B5EF4-FFF2-40B4-BE49-F238E27FC236}">
                <a16:creationId xmlns:a16="http://schemas.microsoft.com/office/drawing/2014/main" id="{1AD027BC-D24D-BB4B-9F6E-E6F8A5E5FB94}"/>
              </a:ext>
            </a:extLst>
          </p:cNvPr>
          <p:cNvSpPr txBox="1">
            <a:spLocks noChangeArrowheads="1"/>
          </p:cNvSpPr>
          <p:nvPr/>
        </p:nvSpPr>
        <p:spPr bwMode="auto">
          <a:xfrm>
            <a:off x="8610600" y="1948239"/>
            <a:ext cx="2194732" cy="2975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72946" tIns="44971" rIns="72946" bIns="36321">
            <a:spAutoFit/>
          </a:bodyPr>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9pPr>
          </a:lstStyle>
          <a:p>
            <a:pPr>
              <a:lnSpc>
                <a:spcPct val="100000"/>
              </a:lnSpc>
              <a:defRPr/>
            </a:pPr>
            <a:r>
              <a:rPr lang="en-US" sz="1400" dirty="0">
                <a:solidFill>
                  <a:srgbClr val="C00000"/>
                </a:solidFill>
                <a:effectLst>
                  <a:outerShdw blurRad="38100" dist="38100" dir="2700000" algn="tl">
                    <a:srgbClr val="DDDDDD"/>
                  </a:outerShdw>
                </a:effectLst>
                <a:cs typeface="Arial" charset="0"/>
              </a:rPr>
              <a:t>Parameters are similar</a:t>
            </a:r>
          </a:p>
        </p:txBody>
      </p:sp>
      <p:sp>
        <p:nvSpPr>
          <p:cNvPr id="14" name="TextBox 13">
            <a:extLst>
              <a:ext uri="{FF2B5EF4-FFF2-40B4-BE49-F238E27FC236}">
                <a16:creationId xmlns:a16="http://schemas.microsoft.com/office/drawing/2014/main" id="{0A7E9BE2-5E24-4B48-9459-B8F1F8D2C098}"/>
              </a:ext>
            </a:extLst>
          </p:cNvPr>
          <p:cNvSpPr txBox="1"/>
          <p:nvPr/>
        </p:nvSpPr>
        <p:spPr>
          <a:xfrm>
            <a:off x="548659" y="5877841"/>
            <a:ext cx="4304157" cy="576572"/>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Both concepts support 2 detectors</a:t>
            </a:r>
          </a:p>
        </p:txBody>
      </p:sp>
    </p:spTree>
    <p:extLst>
      <p:ext uri="{BB962C8B-B14F-4D97-AF65-F5344CB8AC3E}">
        <p14:creationId xmlns:p14="http://schemas.microsoft.com/office/powerpoint/2010/main" val="7064193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182398" y="211351"/>
            <a:ext cx="8073135" cy="6840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What do we measure?</a:t>
            </a:r>
            <a:endParaRPr lang="en-US" sz="2963" i="1" baseline="30000" dirty="0">
              <a:solidFill>
                <a:srgbClr val="006633"/>
              </a:solidFill>
              <a:latin typeface="Times New Roman" charset="0"/>
              <a:cs typeface="Arial" charset="0"/>
            </a:endParaRPr>
          </a:p>
        </p:txBody>
      </p:sp>
      <p:pic>
        <p:nvPicPr>
          <p:cNvPr id="3" name="Picture 2">
            <a:extLst>
              <a:ext uri="{FF2B5EF4-FFF2-40B4-BE49-F238E27FC236}">
                <a16:creationId xmlns:a16="http://schemas.microsoft.com/office/drawing/2014/main" id="{722D29BB-685B-ED45-B2F4-7D5986FC9E72}"/>
              </a:ext>
            </a:extLst>
          </p:cNvPr>
          <p:cNvPicPr>
            <a:picLocks noChangeAspect="1"/>
          </p:cNvPicPr>
          <p:nvPr/>
        </p:nvPicPr>
        <p:blipFill>
          <a:blip r:embed="rId3"/>
          <a:stretch>
            <a:fillRect/>
          </a:stretch>
        </p:blipFill>
        <p:spPr>
          <a:xfrm>
            <a:off x="476992" y="4023688"/>
            <a:ext cx="5435600" cy="2565400"/>
          </a:xfrm>
          <a:prstGeom prst="rect">
            <a:avLst/>
          </a:prstGeom>
        </p:spPr>
      </p:pic>
      <p:pic>
        <p:nvPicPr>
          <p:cNvPr id="42" name="Picture 41">
            <a:extLst>
              <a:ext uri="{FF2B5EF4-FFF2-40B4-BE49-F238E27FC236}">
                <a16:creationId xmlns:a16="http://schemas.microsoft.com/office/drawing/2014/main" id="{8A0E0960-02B0-214E-B69A-428EFB265771}"/>
              </a:ext>
            </a:extLst>
          </p:cNvPr>
          <p:cNvPicPr>
            <a:picLocks noChangeAspect="1"/>
          </p:cNvPicPr>
          <p:nvPr/>
        </p:nvPicPr>
        <p:blipFill>
          <a:blip r:embed="rId4"/>
          <a:stretch>
            <a:fillRect/>
          </a:stretch>
        </p:blipFill>
        <p:spPr>
          <a:xfrm>
            <a:off x="4014945" y="1380501"/>
            <a:ext cx="7239000" cy="2781300"/>
          </a:xfrm>
          <a:prstGeom prst="rect">
            <a:avLst/>
          </a:prstGeom>
        </p:spPr>
      </p:pic>
      <p:sp>
        <p:nvSpPr>
          <p:cNvPr id="4" name="Right Arrow 3">
            <a:extLst>
              <a:ext uri="{FF2B5EF4-FFF2-40B4-BE49-F238E27FC236}">
                <a16:creationId xmlns:a16="http://schemas.microsoft.com/office/drawing/2014/main" id="{C378ABF9-E7A1-5B46-B794-C0CCE862EFCC}"/>
              </a:ext>
            </a:extLst>
          </p:cNvPr>
          <p:cNvSpPr/>
          <p:nvPr/>
        </p:nvSpPr>
        <p:spPr>
          <a:xfrm rot="18750315">
            <a:off x="6741024" y="1508087"/>
            <a:ext cx="3637891" cy="1561897"/>
          </a:xfrm>
          <a:prstGeom prst="rightArrow">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4B001C32-80B2-4145-BB16-543C52B54EA0}"/>
              </a:ext>
            </a:extLst>
          </p:cNvPr>
          <p:cNvSpPr/>
          <p:nvPr/>
        </p:nvSpPr>
        <p:spPr>
          <a:xfrm rot="12858991">
            <a:off x="3508865" y="1759898"/>
            <a:ext cx="3740248" cy="1561897"/>
          </a:xfrm>
          <a:prstGeom prst="rightArrow">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a:extLst>
              <a:ext uri="{FF2B5EF4-FFF2-40B4-BE49-F238E27FC236}">
                <a16:creationId xmlns:a16="http://schemas.microsoft.com/office/drawing/2014/main" id="{FBA2A6A6-2214-194E-B550-D21B49E71662}"/>
              </a:ext>
            </a:extLst>
          </p:cNvPr>
          <p:cNvSpPr/>
          <p:nvPr/>
        </p:nvSpPr>
        <p:spPr>
          <a:xfrm>
            <a:off x="7743217" y="3366319"/>
            <a:ext cx="4288941" cy="799305"/>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EAA6A0E-C3C1-814E-847A-C0BCE7339C7D}"/>
              </a:ext>
            </a:extLst>
          </p:cNvPr>
          <p:cNvSpPr txBox="1"/>
          <p:nvPr/>
        </p:nvSpPr>
        <p:spPr>
          <a:xfrm>
            <a:off x="326816" y="3413223"/>
            <a:ext cx="3592917" cy="399916"/>
          </a:xfrm>
          <a:prstGeom prst="rect">
            <a:avLst/>
          </a:prstGeom>
          <a:noFill/>
        </p:spPr>
        <p:txBody>
          <a:bodyPr wrap="square" lIns="91242" tIns="45624" rIns="91242" bIns="45624" rtlCol="0">
            <a:spAutoFit/>
          </a:bodyPr>
          <a:lstStyle/>
          <a:p>
            <a:pPr defTabSz="456246"/>
            <a:r>
              <a:rPr lang="en-US" sz="2000" dirty="0">
                <a:solidFill>
                  <a:prstClr val="black"/>
                </a:solidFill>
                <a:latin typeface="Arial" panose="020B0604020202020204" pitchFamily="34" charset="0"/>
                <a:cs typeface="Arial" panose="020B0604020202020204" pitchFamily="34" charset="0"/>
              </a:rPr>
              <a:t>Lepton scattering on a proton</a:t>
            </a:r>
          </a:p>
        </p:txBody>
      </p:sp>
      <p:sp>
        <p:nvSpPr>
          <p:cNvPr id="46" name="TextBox 45">
            <a:extLst>
              <a:ext uri="{FF2B5EF4-FFF2-40B4-BE49-F238E27FC236}">
                <a16:creationId xmlns:a16="http://schemas.microsoft.com/office/drawing/2014/main" id="{CC21F223-1549-4142-8211-51B968E5E841}"/>
              </a:ext>
            </a:extLst>
          </p:cNvPr>
          <p:cNvSpPr txBox="1"/>
          <p:nvPr/>
        </p:nvSpPr>
        <p:spPr>
          <a:xfrm>
            <a:off x="7859685" y="435872"/>
            <a:ext cx="2717800" cy="399916"/>
          </a:xfrm>
          <a:prstGeom prst="rect">
            <a:avLst/>
          </a:prstGeom>
          <a:noFill/>
        </p:spPr>
        <p:txBody>
          <a:bodyPr wrap="square" lIns="91242" tIns="45624" rIns="91242" bIns="45624" rtlCol="0">
            <a:spAutoFit/>
          </a:bodyPr>
          <a:lstStyle/>
          <a:p>
            <a:pPr defTabSz="456246"/>
            <a:r>
              <a:rPr lang="en-US" sz="2000" i="1" dirty="0">
                <a:solidFill>
                  <a:prstClr val="black"/>
                </a:solidFill>
                <a:latin typeface="Arial" panose="020B0604020202020204" pitchFamily="34" charset="0"/>
                <a:cs typeface="Arial" panose="020B0604020202020204" pitchFamily="34" charset="0"/>
              </a:rPr>
              <a:t>Current jet (or hadron)</a:t>
            </a:r>
          </a:p>
        </p:txBody>
      </p:sp>
      <p:sp>
        <p:nvSpPr>
          <p:cNvPr id="47" name="TextBox 46">
            <a:extLst>
              <a:ext uri="{FF2B5EF4-FFF2-40B4-BE49-F238E27FC236}">
                <a16:creationId xmlns:a16="http://schemas.microsoft.com/office/drawing/2014/main" id="{A4573DB8-3B38-034A-8DB4-78AB57104A28}"/>
              </a:ext>
            </a:extLst>
          </p:cNvPr>
          <p:cNvSpPr txBox="1"/>
          <p:nvPr/>
        </p:nvSpPr>
        <p:spPr>
          <a:xfrm>
            <a:off x="8922086" y="4168714"/>
            <a:ext cx="2717800" cy="399916"/>
          </a:xfrm>
          <a:prstGeom prst="rect">
            <a:avLst/>
          </a:prstGeom>
          <a:noFill/>
        </p:spPr>
        <p:txBody>
          <a:bodyPr wrap="square" lIns="91242" tIns="45624" rIns="91242" bIns="45624" rtlCol="0">
            <a:spAutoFit/>
          </a:bodyPr>
          <a:lstStyle/>
          <a:p>
            <a:pPr defTabSz="456246"/>
            <a:r>
              <a:rPr lang="en-US" sz="2000" i="1" dirty="0">
                <a:solidFill>
                  <a:prstClr val="black"/>
                </a:solidFill>
                <a:latin typeface="Arial" panose="020B0604020202020204" pitchFamily="34" charset="0"/>
                <a:cs typeface="Arial" panose="020B0604020202020204" pitchFamily="34" charset="0"/>
              </a:rPr>
              <a:t>Target fragments</a:t>
            </a:r>
          </a:p>
        </p:txBody>
      </p:sp>
      <p:sp>
        <p:nvSpPr>
          <p:cNvPr id="48" name="TextBox 47">
            <a:extLst>
              <a:ext uri="{FF2B5EF4-FFF2-40B4-BE49-F238E27FC236}">
                <a16:creationId xmlns:a16="http://schemas.microsoft.com/office/drawing/2014/main" id="{6CCBF9CE-A7DC-3844-9ED7-60DD46A4FC27}"/>
              </a:ext>
            </a:extLst>
          </p:cNvPr>
          <p:cNvSpPr txBox="1"/>
          <p:nvPr/>
        </p:nvSpPr>
        <p:spPr>
          <a:xfrm>
            <a:off x="6390725" y="4835032"/>
            <a:ext cx="4877980" cy="399916"/>
          </a:xfrm>
          <a:prstGeom prst="rect">
            <a:avLst/>
          </a:prstGeom>
          <a:noFill/>
        </p:spPr>
        <p:txBody>
          <a:bodyPr wrap="square" lIns="91242" tIns="45624" rIns="91242" bIns="45624" rtlCol="0">
            <a:spAutoFit/>
          </a:bodyPr>
          <a:lstStyle/>
          <a:p>
            <a:pPr defTabSz="456246"/>
            <a:r>
              <a:rPr lang="en-US" sz="2000" b="1" dirty="0">
                <a:solidFill>
                  <a:schemeClr val="accent6">
                    <a:lumMod val="75000"/>
                  </a:schemeClr>
                </a:solidFill>
                <a:latin typeface="Arial" panose="020B0604020202020204" pitchFamily="34" charset="0"/>
                <a:cs typeface="Arial" panose="020B0604020202020204" pitchFamily="34" charset="0"/>
              </a:rPr>
              <a:t>Inclusive DIS</a:t>
            </a:r>
            <a:r>
              <a:rPr lang="en-US" sz="2000" b="1" dirty="0">
                <a:solidFill>
                  <a:srgbClr val="C00000"/>
                </a:solidFill>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only electron is detected</a:t>
            </a:r>
          </a:p>
        </p:txBody>
      </p:sp>
      <p:sp>
        <p:nvSpPr>
          <p:cNvPr id="49" name="TextBox 48">
            <a:extLst>
              <a:ext uri="{FF2B5EF4-FFF2-40B4-BE49-F238E27FC236}">
                <a16:creationId xmlns:a16="http://schemas.microsoft.com/office/drawing/2014/main" id="{E2CF8A60-5375-6845-AFA5-0F7FB0D63D90}"/>
              </a:ext>
            </a:extLst>
          </p:cNvPr>
          <p:cNvSpPr txBox="1"/>
          <p:nvPr/>
        </p:nvSpPr>
        <p:spPr>
          <a:xfrm>
            <a:off x="6390725" y="5301377"/>
            <a:ext cx="4877980" cy="707692"/>
          </a:xfrm>
          <a:prstGeom prst="rect">
            <a:avLst/>
          </a:prstGeom>
          <a:noFill/>
        </p:spPr>
        <p:txBody>
          <a:bodyPr wrap="square" lIns="91242" tIns="45624" rIns="91242" bIns="45624" rtlCol="0">
            <a:spAutoFit/>
          </a:bodyPr>
          <a:lstStyle/>
          <a:p>
            <a:pPr defTabSz="456246"/>
            <a:r>
              <a:rPr lang="en-US" sz="2000" b="1" dirty="0">
                <a:solidFill>
                  <a:srgbClr val="C00000"/>
                </a:solidFill>
                <a:latin typeface="Arial" panose="020B0604020202020204" pitchFamily="34" charset="0"/>
                <a:cs typeface="Arial" panose="020B0604020202020204" pitchFamily="34" charset="0"/>
              </a:rPr>
              <a:t>Semi-Inclusive DIS (SIDIS): </a:t>
            </a:r>
            <a:r>
              <a:rPr lang="en-US" sz="2000" dirty="0">
                <a:solidFill>
                  <a:prstClr val="black"/>
                </a:solidFill>
                <a:latin typeface="Arial" panose="020B0604020202020204" pitchFamily="34" charset="0"/>
                <a:cs typeface="Arial" panose="020B0604020202020204" pitchFamily="34" charset="0"/>
              </a:rPr>
              <a:t>electron and current jet (hadron) are detected.</a:t>
            </a:r>
          </a:p>
        </p:txBody>
      </p:sp>
      <p:sp>
        <p:nvSpPr>
          <p:cNvPr id="50" name="TextBox 49">
            <a:extLst>
              <a:ext uri="{FF2B5EF4-FFF2-40B4-BE49-F238E27FC236}">
                <a16:creationId xmlns:a16="http://schemas.microsoft.com/office/drawing/2014/main" id="{5BB20BCD-1166-FD45-84CD-C5C9609A98D2}"/>
              </a:ext>
            </a:extLst>
          </p:cNvPr>
          <p:cNvSpPr txBox="1"/>
          <p:nvPr/>
        </p:nvSpPr>
        <p:spPr>
          <a:xfrm>
            <a:off x="6405012" y="6062171"/>
            <a:ext cx="5627146" cy="399916"/>
          </a:xfrm>
          <a:prstGeom prst="rect">
            <a:avLst/>
          </a:prstGeom>
          <a:noFill/>
        </p:spPr>
        <p:txBody>
          <a:bodyPr wrap="square" lIns="91242" tIns="45624" rIns="91242" bIns="45624" rtlCol="0">
            <a:spAutoFit/>
          </a:bodyPr>
          <a:lstStyle/>
          <a:p>
            <a:pPr defTabSz="456246"/>
            <a:r>
              <a:rPr lang="en-US" sz="2000" b="1" dirty="0">
                <a:solidFill>
                  <a:schemeClr val="accent1">
                    <a:lumMod val="75000"/>
                  </a:schemeClr>
                </a:solidFill>
                <a:latin typeface="Arial" panose="020B0604020202020204" pitchFamily="34" charset="0"/>
                <a:cs typeface="Arial" panose="020B0604020202020204" pitchFamily="34" charset="0"/>
              </a:rPr>
              <a:t>Exclusive reactions: </a:t>
            </a:r>
            <a:r>
              <a:rPr lang="en-US" sz="2000" dirty="0">
                <a:solidFill>
                  <a:prstClr val="black"/>
                </a:solidFill>
                <a:latin typeface="Arial" panose="020B0604020202020204" pitchFamily="34" charset="0"/>
                <a:cs typeface="Arial" panose="020B0604020202020204" pitchFamily="34" charset="0"/>
              </a:rPr>
              <a:t>all particles are detected</a:t>
            </a:r>
          </a:p>
        </p:txBody>
      </p:sp>
      <p:sp>
        <p:nvSpPr>
          <p:cNvPr id="51" name="TextBox 50">
            <a:extLst>
              <a:ext uri="{FF2B5EF4-FFF2-40B4-BE49-F238E27FC236}">
                <a16:creationId xmlns:a16="http://schemas.microsoft.com/office/drawing/2014/main" id="{2EFAF9A2-BBBD-0040-BC2E-5C677A22D055}"/>
              </a:ext>
            </a:extLst>
          </p:cNvPr>
          <p:cNvSpPr txBox="1"/>
          <p:nvPr/>
        </p:nvSpPr>
        <p:spPr>
          <a:xfrm>
            <a:off x="2219605" y="1446616"/>
            <a:ext cx="1415986" cy="707692"/>
          </a:xfrm>
          <a:prstGeom prst="rect">
            <a:avLst/>
          </a:prstGeom>
          <a:noFill/>
        </p:spPr>
        <p:txBody>
          <a:bodyPr wrap="square" lIns="91242" tIns="45624" rIns="91242" bIns="45624" rtlCol="0">
            <a:spAutoFit/>
          </a:bodyPr>
          <a:lstStyle/>
          <a:p>
            <a:pPr defTabSz="456246"/>
            <a:r>
              <a:rPr lang="en-US" sz="2000" i="1" dirty="0">
                <a:solidFill>
                  <a:prstClr val="black"/>
                </a:solidFill>
                <a:latin typeface="Arial" panose="020B0604020202020204" pitchFamily="34" charset="0"/>
                <a:cs typeface="Arial" panose="020B0604020202020204" pitchFamily="34" charset="0"/>
              </a:rPr>
              <a:t>Scattered electron</a:t>
            </a:r>
          </a:p>
        </p:txBody>
      </p:sp>
      <p:sp>
        <p:nvSpPr>
          <p:cNvPr id="52" name="Right Arrow 51">
            <a:extLst>
              <a:ext uri="{FF2B5EF4-FFF2-40B4-BE49-F238E27FC236}">
                <a16:creationId xmlns:a16="http://schemas.microsoft.com/office/drawing/2014/main" id="{F46843D5-776B-C14C-9B24-30477AC37277}"/>
              </a:ext>
            </a:extLst>
          </p:cNvPr>
          <p:cNvSpPr/>
          <p:nvPr/>
        </p:nvSpPr>
        <p:spPr>
          <a:xfrm>
            <a:off x="6346912" y="4168246"/>
            <a:ext cx="739181" cy="21129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53" name="Right Arrow 52">
            <a:extLst>
              <a:ext uri="{FF2B5EF4-FFF2-40B4-BE49-F238E27FC236}">
                <a16:creationId xmlns:a16="http://schemas.microsoft.com/office/drawing/2014/main" id="{E9BEFCF2-FE11-9342-8CBF-65115FBB64D5}"/>
              </a:ext>
            </a:extLst>
          </p:cNvPr>
          <p:cNvSpPr/>
          <p:nvPr/>
        </p:nvSpPr>
        <p:spPr>
          <a:xfrm rot="10800000">
            <a:off x="7277012" y="4178260"/>
            <a:ext cx="739181" cy="21129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54" name="Text Box 10">
            <a:extLst>
              <a:ext uri="{FF2B5EF4-FFF2-40B4-BE49-F238E27FC236}">
                <a16:creationId xmlns:a16="http://schemas.microsoft.com/office/drawing/2014/main" id="{E349700C-3D88-244F-B3C9-54E1486A1033}"/>
              </a:ext>
            </a:extLst>
          </p:cNvPr>
          <p:cNvSpPr txBox="1">
            <a:spLocks noChangeArrowheads="1"/>
          </p:cNvSpPr>
          <p:nvPr/>
        </p:nvSpPr>
        <p:spPr bwMode="auto">
          <a:xfrm>
            <a:off x="5579896" y="4085529"/>
            <a:ext cx="879085" cy="3379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b="1" dirty="0">
                <a:cs typeface="Arial" charset="0"/>
              </a:rPr>
              <a:t>p/A</a:t>
            </a:r>
          </a:p>
        </p:txBody>
      </p:sp>
      <p:sp>
        <p:nvSpPr>
          <p:cNvPr id="55" name="Text Box 10">
            <a:extLst>
              <a:ext uri="{FF2B5EF4-FFF2-40B4-BE49-F238E27FC236}">
                <a16:creationId xmlns:a16="http://schemas.microsoft.com/office/drawing/2014/main" id="{35D7C2C8-60D6-CD48-BA41-F2B904516AEA}"/>
              </a:ext>
            </a:extLst>
          </p:cNvPr>
          <p:cNvSpPr txBox="1">
            <a:spLocks noChangeArrowheads="1"/>
          </p:cNvSpPr>
          <p:nvPr/>
        </p:nvSpPr>
        <p:spPr bwMode="auto">
          <a:xfrm>
            <a:off x="7835939" y="4072370"/>
            <a:ext cx="879085" cy="3379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197" tIns="41428" rIns="67197" bIns="33600"/>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b="1" dirty="0">
                <a:cs typeface="Arial" charset="0"/>
              </a:rPr>
              <a:t>e</a:t>
            </a:r>
          </a:p>
        </p:txBody>
      </p:sp>
      <p:sp>
        <p:nvSpPr>
          <p:cNvPr id="19" name="Slide Number Placeholder 1">
            <a:extLst>
              <a:ext uri="{FF2B5EF4-FFF2-40B4-BE49-F238E27FC236}">
                <a16:creationId xmlns:a16="http://schemas.microsoft.com/office/drawing/2014/main" id="{FEF21279-D2C1-C449-A4C0-9DACEB7AF04F}"/>
              </a:ext>
            </a:extLst>
          </p:cNvPr>
          <p:cNvSpPr>
            <a:spLocks noGrp="1"/>
          </p:cNvSpPr>
          <p:nvPr>
            <p:ph type="sldNum" sz="quarter" idx="12"/>
          </p:nvPr>
        </p:nvSpPr>
        <p:spPr>
          <a:xfrm>
            <a:off x="8610600" y="6356350"/>
            <a:ext cx="2743200" cy="365125"/>
          </a:xfrm>
        </p:spPr>
        <p:txBody>
          <a:bodyPr/>
          <a:lstStyle/>
          <a:p>
            <a:fld id="{8F85DECE-709F-5547-99FE-06FE97115E35}" type="slidenum">
              <a:rPr lang="en-US" smtClean="0"/>
              <a:t>4</a:t>
            </a:fld>
            <a:endParaRPr lang="en-US" dirty="0"/>
          </a:p>
        </p:txBody>
      </p:sp>
    </p:spTree>
    <p:extLst>
      <p:ext uri="{BB962C8B-B14F-4D97-AF65-F5344CB8AC3E}">
        <p14:creationId xmlns:p14="http://schemas.microsoft.com/office/powerpoint/2010/main" val="22565000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a:extLst>
              <a:ext uri="{FF2B5EF4-FFF2-40B4-BE49-F238E27FC236}">
                <a16:creationId xmlns:a16="http://schemas.microsoft.com/office/drawing/2014/main" id="{0B79F660-C226-4942-BAFD-5196FAF1D796}"/>
              </a:ext>
            </a:extLst>
          </p:cNvPr>
          <p:cNvSpPr txBox="1">
            <a:spLocks noChangeArrowheads="1"/>
          </p:cNvSpPr>
          <p:nvPr/>
        </p:nvSpPr>
        <p:spPr bwMode="auto">
          <a:xfrm>
            <a:off x="703509" y="230109"/>
            <a:ext cx="10855079"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800" dirty="0">
                <a:solidFill>
                  <a:srgbClr val="006633"/>
                </a:solidFill>
                <a:latin typeface="Times New Roman" charset="0"/>
                <a:cs typeface="Arial" charset="0"/>
              </a:rPr>
              <a:t>Detection of target fragments</a:t>
            </a:r>
          </a:p>
        </p:txBody>
      </p:sp>
      <p:pic>
        <p:nvPicPr>
          <p:cNvPr id="8" name="Picture 5">
            <a:extLst>
              <a:ext uri="{FF2B5EF4-FFF2-40B4-BE49-F238E27FC236}">
                <a16:creationId xmlns:a16="http://schemas.microsoft.com/office/drawing/2014/main" id="{0BD83326-9786-5540-8D80-BAFEB4090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469" y="1529710"/>
            <a:ext cx="7050190" cy="114153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Rectangle 6">
            <a:extLst>
              <a:ext uri="{FF2B5EF4-FFF2-40B4-BE49-F238E27FC236}">
                <a16:creationId xmlns:a16="http://schemas.microsoft.com/office/drawing/2014/main" id="{2D63E6D4-DB8C-2840-96A0-F815D38B8007}"/>
              </a:ext>
            </a:extLst>
          </p:cNvPr>
          <p:cNvSpPr>
            <a:spLocks noChangeArrowheads="1"/>
          </p:cNvSpPr>
          <p:nvPr/>
        </p:nvSpPr>
        <p:spPr bwMode="auto">
          <a:xfrm>
            <a:off x="9852025" y="1945222"/>
            <a:ext cx="254684" cy="339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76898" tIns="38449" rIns="76898" bIns="38449">
            <a:spAutoFit/>
          </a:bodyPr>
          <a:lstStyle/>
          <a:p>
            <a:pPr hangingPunct="1">
              <a:defRPr/>
            </a:pPr>
            <a:r>
              <a:rPr lang="de-DE" sz="1701" b="1" dirty="0" err="1">
                <a:solidFill>
                  <a:srgbClr val="FF0000"/>
                </a:solidFill>
                <a:latin typeface="Arial Narrow" charset="0"/>
                <a:cs typeface="Arial Unicode MS" charset="0"/>
              </a:rPr>
              <a:t>e</a:t>
            </a:r>
            <a:endParaRPr lang="de-DE" sz="1701" b="1" dirty="0">
              <a:solidFill>
                <a:srgbClr val="FF0000"/>
              </a:solidFill>
              <a:latin typeface="Arial Narrow" charset="0"/>
              <a:cs typeface="Arial Unicode MS" charset="0"/>
            </a:endParaRPr>
          </a:p>
        </p:txBody>
      </p:sp>
      <p:sp>
        <p:nvSpPr>
          <p:cNvPr id="10" name="Rectangle 7">
            <a:extLst>
              <a:ext uri="{FF2B5EF4-FFF2-40B4-BE49-F238E27FC236}">
                <a16:creationId xmlns:a16="http://schemas.microsoft.com/office/drawing/2014/main" id="{D6F9EE1B-D5D0-C341-8FC1-A6BDC9479BE7}"/>
              </a:ext>
            </a:extLst>
          </p:cNvPr>
          <p:cNvSpPr>
            <a:spLocks noChangeArrowheads="1"/>
          </p:cNvSpPr>
          <p:nvPr/>
        </p:nvSpPr>
        <p:spPr bwMode="auto">
          <a:xfrm>
            <a:off x="9809164" y="1679733"/>
            <a:ext cx="443838" cy="339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76898" tIns="38449" rIns="76898" bIns="38449">
            <a:spAutoFit/>
          </a:bodyPr>
          <a:lstStyle/>
          <a:p>
            <a:pPr hangingPunct="1">
              <a:defRPr/>
            </a:pPr>
            <a:r>
              <a:rPr lang="de-DE" sz="1701" b="1" dirty="0">
                <a:solidFill>
                  <a:srgbClr val="0000FF"/>
                </a:solidFill>
                <a:latin typeface="Arial Narrow" charset="0"/>
                <a:cs typeface="Arial Unicode MS" charset="0"/>
              </a:rPr>
              <a:t>p/A</a:t>
            </a:r>
          </a:p>
        </p:txBody>
      </p:sp>
      <p:sp>
        <p:nvSpPr>
          <p:cNvPr id="11" name="Rectangle 8">
            <a:extLst>
              <a:ext uri="{FF2B5EF4-FFF2-40B4-BE49-F238E27FC236}">
                <a16:creationId xmlns:a16="http://schemas.microsoft.com/office/drawing/2014/main" id="{3DAC0B06-D4B9-8D4F-9965-8FF191B65B96}"/>
              </a:ext>
            </a:extLst>
          </p:cNvPr>
          <p:cNvSpPr>
            <a:spLocks noChangeArrowheads="1"/>
          </p:cNvSpPr>
          <p:nvPr/>
        </p:nvSpPr>
        <p:spPr bwMode="auto">
          <a:xfrm>
            <a:off x="10106709" y="1309514"/>
            <a:ext cx="632993" cy="339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76898" tIns="38449" rIns="76898" bIns="38449">
            <a:spAutoFit/>
          </a:bodyPr>
          <a:lstStyle/>
          <a:p>
            <a:pPr>
              <a:tabLst>
                <a:tab pos="618542" algn="l"/>
              </a:tabLst>
              <a:defRPr/>
            </a:pPr>
            <a:r>
              <a:rPr lang="de-DE" sz="1701" b="1" dirty="0">
                <a:solidFill>
                  <a:srgbClr val="008000"/>
                </a:solidFill>
                <a:latin typeface="Times New Roman"/>
                <a:cs typeface="Times New Roman"/>
              </a:rPr>
              <a:t>(</a:t>
            </a:r>
            <a:r>
              <a:rPr lang="de-DE" sz="1701" b="1" dirty="0" err="1">
                <a:solidFill>
                  <a:srgbClr val="008000"/>
                </a:solidFill>
                <a:latin typeface="Times New Roman"/>
                <a:cs typeface="Times New Roman"/>
              </a:rPr>
              <a:t>n</a:t>
            </a:r>
            <a:r>
              <a:rPr lang="de-DE" sz="1701" b="1" dirty="0">
                <a:solidFill>
                  <a:srgbClr val="008000"/>
                </a:solidFill>
                <a:latin typeface="Times New Roman"/>
                <a:cs typeface="Times New Roman"/>
              </a:rPr>
              <a:t>, </a:t>
            </a:r>
            <a:r>
              <a:rPr lang="de-DE" sz="1701" b="1" dirty="0" err="1">
                <a:solidFill>
                  <a:srgbClr val="008000"/>
                </a:solidFill>
                <a:latin typeface="Times New Roman"/>
                <a:cs typeface="Times New Roman"/>
              </a:rPr>
              <a:t>γ</a:t>
            </a:r>
            <a:r>
              <a:rPr lang="de-DE" sz="1701" b="1" dirty="0">
                <a:solidFill>
                  <a:srgbClr val="008000"/>
                </a:solidFill>
                <a:latin typeface="Times New Roman"/>
                <a:cs typeface="Times New Roman"/>
              </a:rPr>
              <a:t>)</a:t>
            </a:r>
          </a:p>
        </p:txBody>
      </p:sp>
      <p:sp>
        <p:nvSpPr>
          <p:cNvPr id="14" name="Text Box 11">
            <a:extLst>
              <a:ext uri="{FF2B5EF4-FFF2-40B4-BE49-F238E27FC236}">
                <a16:creationId xmlns:a16="http://schemas.microsoft.com/office/drawing/2014/main" id="{A869201A-E912-4540-9846-F57F853552C4}"/>
              </a:ext>
            </a:extLst>
          </p:cNvPr>
          <p:cNvSpPr txBox="1">
            <a:spLocks noChangeArrowheads="1"/>
          </p:cNvSpPr>
          <p:nvPr/>
        </p:nvSpPr>
        <p:spPr bwMode="auto">
          <a:xfrm>
            <a:off x="2683969" y="1997723"/>
            <a:ext cx="991527" cy="1980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366" tIns="39065" rIns="63366" bIns="31687"/>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850">
                <a:cs typeface="Arial" charset="0"/>
              </a:rPr>
              <a:t>solenoid</a:t>
            </a:r>
          </a:p>
        </p:txBody>
      </p:sp>
      <p:sp>
        <p:nvSpPr>
          <p:cNvPr id="15" name="Line 12">
            <a:extLst>
              <a:ext uri="{FF2B5EF4-FFF2-40B4-BE49-F238E27FC236}">
                <a16:creationId xmlns:a16="http://schemas.microsoft.com/office/drawing/2014/main" id="{EBD357BF-C2EC-6A4D-9CD6-A707F37F8D07}"/>
              </a:ext>
            </a:extLst>
          </p:cNvPr>
          <p:cNvSpPr>
            <a:spLocks noChangeShapeType="1"/>
          </p:cNvSpPr>
          <p:nvPr/>
        </p:nvSpPr>
        <p:spPr bwMode="auto">
          <a:xfrm flipH="1" flipV="1">
            <a:off x="10233989" y="2120450"/>
            <a:ext cx="357795" cy="3442"/>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8128" tIns="39065" rIns="78128" bIns="39065"/>
          <a:lstStyle/>
          <a:p>
            <a:pPr>
              <a:defRPr/>
            </a:pPr>
            <a:endParaRPr lang="en-US" sz="1417">
              <a:solidFill>
                <a:srgbClr val="000000"/>
              </a:solidFill>
              <a:cs typeface="Arial Unicode MS" charset="0"/>
            </a:endParaRPr>
          </a:p>
        </p:txBody>
      </p:sp>
      <p:sp>
        <p:nvSpPr>
          <p:cNvPr id="16" name="Text Box 13">
            <a:extLst>
              <a:ext uri="{FF2B5EF4-FFF2-40B4-BE49-F238E27FC236}">
                <a16:creationId xmlns:a16="http://schemas.microsoft.com/office/drawing/2014/main" id="{AF8FF710-8B6F-8C46-9017-326C85756A9B}"/>
              </a:ext>
            </a:extLst>
          </p:cNvPr>
          <p:cNvSpPr txBox="1">
            <a:spLocks noChangeArrowheads="1"/>
          </p:cNvSpPr>
          <p:nvPr/>
        </p:nvSpPr>
        <p:spPr bwMode="auto">
          <a:xfrm>
            <a:off x="8480125" y="2258749"/>
            <a:ext cx="2292650" cy="4586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6898" tIns="39989" rIns="76898" bIns="39989">
            <a:spAutoFit/>
          </a:bodyPr>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spcBef>
                <a:spcPts val="643"/>
              </a:spcBef>
              <a:defRPr/>
            </a:pPr>
            <a:r>
              <a:rPr lang="en-US" sz="1228" dirty="0">
                <a:solidFill>
                  <a:srgbClr val="0000FF"/>
                </a:solidFill>
                <a:effectLst>
                  <a:outerShdw blurRad="38100" dist="38100" dir="2700000" algn="tl">
                    <a:srgbClr val="DDDDDD"/>
                  </a:outerShdw>
                </a:effectLst>
                <a:latin typeface="Times New Roman" charset="0"/>
              </a:rPr>
              <a:t>Recoil</a:t>
            </a:r>
            <a:r>
              <a:rPr lang="en-US" sz="1228" dirty="0">
                <a:effectLst>
                  <a:outerShdw blurRad="38100" dist="38100" dir="2700000" algn="tl">
                    <a:srgbClr val="DDDDDD"/>
                  </a:outerShdw>
                </a:effectLst>
                <a:latin typeface="Times New Roman" charset="0"/>
              </a:rPr>
              <a:t> protons (roman pots at focal point with high dispersion</a:t>
            </a:r>
          </a:p>
        </p:txBody>
      </p:sp>
      <p:sp>
        <p:nvSpPr>
          <p:cNvPr id="17" name="Text Box 15">
            <a:extLst>
              <a:ext uri="{FF2B5EF4-FFF2-40B4-BE49-F238E27FC236}">
                <a16:creationId xmlns:a16="http://schemas.microsoft.com/office/drawing/2014/main" id="{80FE0475-A1A2-D343-AF65-C3D7A6221C46}"/>
              </a:ext>
            </a:extLst>
          </p:cNvPr>
          <p:cNvSpPr txBox="1">
            <a:spLocks noChangeArrowheads="1"/>
          </p:cNvSpPr>
          <p:nvPr/>
        </p:nvSpPr>
        <p:spPr bwMode="auto">
          <a:xfrm>
            <a:off x="6894583" y="2258730"/>
            <a:ext cx="1225533" cy="255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6898" tIns="39989" rIns="76898" bIns="39989">
            <a:spAutoFit/>
          </a:bodyPr>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a:spcBef>
                <a:spcPts val="643"/>
              </a:spcBef>
              <a:defRPr/>
            </a:pPr>
            <a:r>
              <a:rPr lang="en-US" sz="1134" dirty="0">
                <a:solidFill>
                  <a:srgbClr val="0000FF"/>
                </a:solidFill>
                <a:effectLst>
                  <a:outerShdw blurRad="38100" dist="38100" dir="2700000" algn="tl">
                    <a:srgbClr val="DDDDDD"/>
                  </a:outerShdw>
                </a:effectLst>
                <a:latin typeface="Times New Roman" charset="0"/>
              </a:rPr>
              <a:t>Spectator </a:t>
            </a:r>
            <a:r>
              <a:rPr lang="en-US" sz="1134" dirty="0">
                <a:effectLst>
                  <a:outerShdw blurRad="38100" dist="38100" dir="2700000" algn="tl">
                    <a:srgbClr val="DDDDDD"/>
                  </a:outerShdw>
                </a:effectLst>
                <a:latin typeface="Times New Roman" charset="0"/>
              </a:rPr>
              <a:t>protons</a:t>
            </a:r>
            <a:r>
              <a:rPr lang="en-US" sz="1134" dirty="0">
                <a:solidFill>
                  <a:srgbClr val="0000FF"/>
                </a:solidFill>
                <a:effectLst>
                  <a:outerShdw blurRad="38100" dist="38100" dir="2700000" algn="tl">
                    <a:srgbClr val="DDDDDD"/>
                  </a:outerShdw>
                </a:effectLst>
                <a:latin typeface="Times New Roman" charset="0"/>
              </a:rPr>
              <a:t> </a:t>
            </a:r>
            <a:endParaRPr lang="en-US" sz="1134" dirty="0">
              <a:solidFill>
                <a:schemeClr val="tx1"/>
              </a:solidFill>
              <a:effectLst>
                <a:outerShdw blurRad="38100" dist="38100" dir="2700000" algn="tl">
                  <a:srgbClr val="DDDDDD"/>
                </a:outerShdw>
              </a:effectLst>
              <a:latin typeface="Times New Roman" charset="0"/>
            </a:endParaRPr>
          </a:p>
        </p:txBody>
      </p:sp>
      <p:sp>
        <p:nvSpPr>
          <p:cNvPr id="18" name="Line 16">
            <a:extLst>
              <a:ext uri="{FF2B5EF4-FFF2-40B4-BE49-F238E27FC236}">
                <a16:creationId xmlns:a16="http://schemas.microsoft.com/office/drawing/2014/main" id="{1F4817FC-357F-C343-8543-22F046362202}"/>
              </a:ext>
            </a:extLst>
          </p:cNvPr>
          <p:cNvSpPr>
            <a:spLocks noChangeShapeType="1"/>
          </p:cNvSpPr>
          <p:nvPr/>
        </p:nvSpPr>
        <p:spPr bwMode="auto">
          <a:xfrm flipV="1">
            <a:off x="9502441" y="1966222"/>
            <a:ext cx="213006" cy="357010"/>
          </a:xfrm>
          <a:prstGeom prst="line">
            <a:avLst/>
          </a:prstGeom>
          <a:noFill/>
          <a:ln w="9525"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8128" tIns="39065" rIns="78128" bIns="39065"/>
          <a:lstStyle/>
          <a:p>
            <a:pPr>
              <a:defRPr/>
            </a:pPr>
            <a:endParaRPr lang="en-US" sz="1417">
              <a:solidFill>
                <a:srgbClr val="000000"/>
              </a:solidFill>
              <a:cs typeface="Arial Unicode MS" charset="0"/>
            </a:endParaRPr>
          </a:p>
        </p:txBody>
      </p:sp>
      <p:sp>
        <p:nvSpPr>
          <p:cNvPr id="19" name="Line 17">
            <a:extLst>
              <a:ext uri="{FF2B5EF4-FFF2-40B4-BE49-F238E27FC236}">
                <a16:creationId xmlns:a16="http://schemas.microsoft.com/office/drawing/2014/main" id="{1B638584-556A-5E48-BF0E-FDB26ED1E247}"/>
              </a:ext>
            </a:extLst>
          </p:cNvPr>
          <p:cNvSpPr>
            <a:spLocks noChangeShapeType="1"/>
          </p:cNvSpPr>
          <p:nvPr/>
        </p:nvSpPr>
        <p:spPr bwMode="auto">
          <a:xfrm flipV="1">
            <a:off x="7371596" y="1931724"/>
            <a:ext cx="124503" cy="391511"/>
          </a:xfrm>
          <a:prstGeom prst="line">
            <a:avLst/>
          </a:prstGeom>
          <a:noFill/>
          <a:ln w="9525"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8128" tIns="39065" rIns="78128" bIns="39065"/>
          <a:lstStyle/>
          <a:p>
            <a:pPr>
              <a:defRPr/>
            </a:pPr>
            <a:endParaRPr lang="en-US" sz="1417">
              <a:solidFill>
                <a:srgbClr val="000000"/>
              </a:solidFill>
              <a:cs typeface="Arial Unicode MS" charset="0"/>
            </a:endParaRPr>
          </a:p>
        </p:txBody>
      </p:sp>
      <p:sp>
        <p:nvSpPr>
          <p:cNvPr id="20" name="Line 18">
            <a:extLst>
              <a:ext uri="{FF2B5EF4-FFF2-40B4-BE49-F238E27FC236}">
                <a16:creationId xmlns:a16="http://schemas.microsoft.com/office/drawing/2014/main" id="{067B399C-B9AE-9641-895B-1F92119C4F72}"/>
              </a:ext>
            </a:extLst>
          </p:cNvPr>
          <p:cNvSpPr>
            <a:spLocks noChangeShapeType="1"/>
          </p:cNvSpPr>
          <p:nvPr/>
        </p:nvSpPr>
        <p:spPr bwMode="auto">
          <a:xfrm>
            <a:off x="10299467" y="1873071"/>
            <a:ext cx="345633" cy="1500"/>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8128" tIns="39065" rIns="78128" bIns="39065"/>
          <a:lstStyle/>
          <a:p>
            <a:pPr>
              <a:defRPr/>
            </a:pPr>
            <a:endParaRPr lang="en-US" sz="1417">
              <a:solidFill>
                <a:srgbClr val="000000"/>
              </a:solidFill>
              <a:cs typeface="Arial Unicode MS" charset="0"/>
            </a:endParaRPr>
          </a:p>
        </p:txBody>
      </p:sp>
      <p:sp>
        <p:nvSpPr>
          <p:cNvPr id="21" name="Text Box 19">
            <a:extLst>
              <a:ext uri="{FF2B5EF4-FFF2-40B4-BE49-F238E27FC236}">
                <a16:creationId xmlns:a16="http://schemas.microsoft.com/office/drawing/2014/main" id="{EC9F7053-328C-474D-8095-43782BC95BC7}"/>
              </a:ext>
            </a:extLst>
          </p:cNvPr>
          <p:cNvSpPr txBox="1">
            <a:spLocks noChangeArrowheads="1"/>
          </p:cNvSpPr>
          <p:nvPr/>
        </p:nvSpPr>
        <p:spPr bwMode="auto">
          <a:xfrm>
            <a:off x="7099500" y="1523757"/>
            <a:ext cx="1821049" cy="2697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6898" tIns="39989" rIns="76898" bIns="39989">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a:spcBef>
                <a:spcPts val="643"/>
              </a:spcBef>
              <a:defRPr/>
            </a:pPr>
            <a:r>
              <a:rPr lang="en-US" sz="1228" dirty="0">
                <a:effectLst>
                  <a:outerShdw blurRad="38100" dist="38100" dir="2700000" algn="tl">
                    <a:srgbClr val="DDDDDD"/>
                  </a:outerShdw>
                </a:effectLst>
                <a:latin typeface="Times New Roman" charset="0"/>
              </a:rPr>
              <a:t>Detection space</a:t>
            </a:r>
          </a:p>
        </p:txBody>
      </p:sp>
      <p:sp>
        <p:nvSpPr>
          <p:cNvPr id="22" name="Text Box 20">
            <a:extLst>
              <a:ext uri="{FF2B5EF4-FFF2-40B4-BE49-F238E27FC236}">
                <a16:creationId xmlns:a16="http://schemas.microsoft.com/office/drawing/2014/main" id="{D62C8AA3-27BB-C749-80EF-849541961D3F}"/>
              </a:ext>
            </a:extLst>
          </p:cNvPr>
          <p:cNvSpPr txBox="1">
            <a:spLocks noChangeArrowheads="1"/>
          </p:cNvSpPr>
          <p:nvPr/>
        </p:nvSpPr>
        <p:spPr bwMode="auto">
          <a:xfrm>
            <a:off x="9056141" y="1372206"/>
            <a:ext cx="1080029" cy="2697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6898" tIns="39989" rIns="76898" bIns="39989">
            <a:spAutoFit/>
          </a:bodyPr>
          <a:lstStyle/>
          <a:p>
            <a:pPr>
              <a:spcBef>
                <a:spcPts val="643"/>
              </a:spcBef>
              <a:defRPr/>
            </a:pPr>
            <a:r>
              <a:rPr lang="en-US" sz="1228" dirty="0">
                <a:solidFill>
                  <a:srgbClr val="000000"/>
                </a:solidFill>
                <a:effectLst>
                  <a:outerShdw blurRad="38100" dist="38100" dir="2700000" algn="tl">
                    <a:srgbClr val="DDDDDD"/>
                  </a:outerShdw>
                </a:effectLst>
                <a:latin typeface="Times New Roman" charset="0"/>
                <a:cs typeface="Arial Unicode MS" charset="0"/>
              </a:rPr>
              <a:t>high-res. ZDC</a:t>
            </a:r>
          </a:p>
        </p:txBody>
      </p:sp>
      <p:sp>
        <p:nvSpPr>
          <p:cNvPr id="23" name="Text Box 21">
            <a:extLst>
              <a:ext uri="{FF2B5EF4-FFF2-40B4-BE49-F238E27FC236}">
                <a16:creationId xmlns:a16="http://schemas.microsoft.com/office/drawing/2014/main" id="{2A3DFA0C-E7BC-4047-962D-ED806E16656F}"/>
              </a:ext>
            </a:extLst>
          </p:cNvPr>
          <p:cNvSpPr txBox="1">
            <a:spLocks noChangeArrowheads="1"/>
          </p:cNvSpPr>
          <p:nvPr/>
        </p:nvSpPr>
        <p:spPr bwMode="auto">
          <a:xfrm>
            <a:off x="3762728" y="1388380"/>
            <a:ext cx="2195639" cy="4586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6898" tIns="39989" rIns="76898" bIns="39989">
            <a:spAutoFit/>
          </a:bodyPr>
          <a:lstStyle>
            <a:lvl1pPr>
              <a:tabLst>
                <a:tab pos="723900" algn="l"/>
                <a:tab pos="1447800" algn="l"/>
                <a:tab pos="21717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9pPr>
          </a:lstStyle>
          <a:p>
            <a:pPr>
              <a:spcBef>
                <a:spcPts val="643"/>
              </a:spcBef>
              <a:defRPr/>
            </a:pPr>
            <a:r>
              <a:rPr lang="en-US" sz="1228" dirty="0">
                <a:effectLst>
                  <a:outerShdw blurRad="38100" dist="38100" dir="2700000" algn="tl">
                    <a:srgbClr val="DDDDDD"/>
                  </a:outerShdw>
                </a:effectLst>
                <a:latin typeface="Times New Roman" charset="0"/>
              </a:rPr>
              <a:t>Analyzing dipoles (green) and accelerator quadrupoles (red)</a:t>
            </a:r>
          </a:p>
        </p:txBody>
      </p:sp>
      <p:sp>
        <p:nvSpPr>
          <p:cNvPr id="26" name="Text Box 3">
            <a:extLst>
              <a:ext uri="{FF2B5EF4-FFF2-40B4-BE49-F238E27FC236}">
                <a16:creationId xmlns:a16="http://schemas.microsoft.com/office/drawing/2014/main" id="{58FC13B0-FBFC-2743-A016-380B0224C68E}"/>
              </a:ext>
            </a:extLst>
          </p:cNvPr>
          <p:cNvSpPr txBox="1">
            <a:spLocks noChangeArrowheads="1"/>
          </p:cNvSpPr>
          <p:nvPr/>
        </p:nvSpPr>
        <p:spPr bwMode="auto">
          <a:xfrm>
            <a:off x="7256093" y="1886719"/>
            <a:ext cx="2160058" cy="3435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366" tIns="39065" rIns="63366" bIns="31687"/>
          <a:lstStyle>
            <a:lvl1pPr>
              <a:tabLst>
                <a:tab pos="723900" algn="l"/>
              </a:tabLst>
              <a:defRPr>
                <a:solidFill>
                  <a:srgbClr val="000000"/>
                </a:solidFill>
                <a:latin typeface="Arial" charset="0"/>
                <a:ea typeface="ＭＳ Ｐゴシック" charset="0"/>
                <a:cs typeface="Arial Unicode MS" charset="0"/>
              </a:defRPr>
            </a:lvl1pPr>
            <a:lvl2pPr>
              <a:tabLst>
                <a:tab pos="723900" algn="l"/>
              </a:tabLst>
              <a:defRPr>
                <a:solidFill>
                  <a:srgbClr val="000000"/>
                </a:solidFill>
                <a:latin typeface="Arial" charset="0"/>
                <a:ea typeface="ＭＳ Ｐゴシック" charset="0"/>
                <a:cs typeface="Arial Unicode MS" charset="0"/>
              </a:defRPr>
            </a:lvl2pPr>
            <a:lvl3pPr>
              <a:tabLst>
                <a:tab pos="723900" algn="l"/>
              </a:tabLst>
              <a:defRPr>
                <a:solidFill>
                  <a:srgbClr val="000000"/>
                </a:solidFill>
                <a:latin typeface="Arial" charset="0"/>
                <a:ea typeface="ＭＳ Ｐゴシック" charset="0"/>
                <a:cs typeface="Arial Unicode MS" charset="0"/>
              </a:defRPr>
            </a:lvl3pPr>
            <a:lvl4pPr>
              <a:tabLst>
                <a:tab pos="723900" algn="l"/>
              </a:tabLst>
              <a:defRPr>
                <a:solidFill>
                  <a:srgbClr val="000000"/>
                </a:solidFill>
                <a:latin typeface="Arial" charset="0"/>
                <a:ea typeface="ＭＳ Ｐゴシック" charset="0"/>
                <a:cs typeface="Arial Unicode MS" charset="0"/>
              </a:defRPr>
            </a:lvl4pPr>
            <a:lvl5pPr>
              <a:tabLst>
                <a:tab pos="723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Arial Unicode MS" charset="0"/>
              </a:defRPr>
            </a:lvl9pPr>
          </a:lstStyle>
          <a:p>
            <a:pPr algn="ctr" hangingPunct="1">
              <a:defRPr/>
            </a:pPr>
            <a:r>
              <a:rPr lang="en-US" sz="945" dirty="0">
                <a:solidFill>
                  <a:srgbClr val="008000"/>
                </a:solidFill>
                <a:effectLst>
                  <a:outerShdw blurRad="38100" dist="38100" dir="2700000" algn="tl">
                    <a:srgbClr val="DDDDDD"/>
                  </a:outerShdw>
                </a:effectLst>
                <a:cs typeface="Arial" charset="0"/>
              </a:rPr>
              <a:t>Forward hadron spectrometer</a:t>
            </a:r>
          </a:p>
        </p:txBody>
      </p:sp>
      <p:sp>
        <p:nvSpPr>
          <p:cNvPr id="27" name="Rectangle 26">
            <a:extLst>
              <a:ext uri="{FF2B5EF4-FFF2-40B4-BE49-F238E27FC236}">
                <a16:creationId xmlns:a16="http://schemas.microsoft.com/office/drawing/2014/main" id="{1E049DB2-6601-5A41-A7FE-8F7DA6999113}"/>
              </a:ext>
            </a:extLst>
          </p:cNvPr>
          <p:cNvSpPr/>
          <p:nvPr/>
        </p:nvSpPr>
        <p:spPr bwMode="auto">
          <a:xfrm rot="21420000">
            <a:off x="5591659" y="1868167"/>
            <a:ext cx="432012" cy="14400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6215" tIns="43110" rIns="86215" bIns="43110" numCol="1" rtlCol="0" anchor="t" anchorCtr="0" compatLnSpc="1">
            <a:prstTxWarp prst="textNoShape">
              <a:avLst/>
            </a:prstTxWarp>
          </a:bodyPr>
          <a:lstStyle/>
          <a:p>
            <a:pPr defTabSz="862227"/>
            <a:endParaRPr lang="en-US" sz="1417"/>
          </a:p>
        </p:txBody>
      </p:sp>
      <p:sp>
        <p:nvSpPr>
          <p:cNvPr id="32" name="Rectangle 31">
            <a:extLst>
              <a:ext uri="{FF2B5EF4-FFF2-40B4-BE49-F238E27FC236}">
                <a16:creationId xmlns:a16="http://schemas.microsoft.com/office/drawing/2014/main" id="{8F4CBD69-7BA8-EB44-97E5-5FB5F8CDDC55}"/>
              </a:ext>
            </a:extLst>
          </p:cNvPr>
          <p:cNvSpPr/>
          <p:nvPr/>
        </p:nvSpPr>
        <p:spPr>
          <a:xfrm>
            <a:off x="2128838" y="1454708"/>
            <a:ext cx="1580594" cy="1243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ED211F01-5EF4-734B-9A73-EF8803570626}"/>
              </a:ext>
            </a:extLst>
          </p:cNvPr>
          <p:cNvPicPr>
            <a:picLocks noChangeAspect="1"/>
          </p:cNvPicPr>
          <p:nvPr/>
        </p:nvPicPr>
        <p:blipFill>
          <a:blip r:embed="rId3"/>
          <a:stretch>
            <a:fillRect/>
          </a:stretch>
        </p:blipFill>
        <p:spPr>
          <a:xfrm>
            <a:off x="1368984" y="1069561"/>
            <a:ext cx="2451100" cy="1181100"/>
          </a:xfrm>
          <a:prstGeom prst="rect">
            <a:avLst/>
          </a:prstGeom>
        </p:spPr>
      </p:pic>
      <p:sp>
        <p:nvSpPr>
          <p:cNvPr id="35" name="Text Box 20">
            <a:extLst>
              <a:ext uri="{FF2B5EF4-FFF2-40B4-BE49-F238E27FC236}">
                <a16:creationId xmlns:a16="http://schemas.microsoft.com/office/drawing/2014/main" id="{A65BADAE-11E7-894E-9F34-6DC39BCC887A}"/>
              </a:ext>
            </a:extLst>
          </p:cNvPr>
          <p:cNvSpPr txBox="1">
            <a:spLocks noChangeArrowheads="1"/>
          </p:cNvSpPr>
          <p:nvPr/>
        </p:nvSpPr>
        <p:spPr bwMode="auto">
          <a:xfrm>
            <a:off x="7889821" y="952324"/>
            <a:ext cx="1706334" cy="3885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6898" tIns="39989" rIns="76898" bIns="39989">
            <a:spAutoFit/>
          </a:bodyPr>
          <a:lstStyle/>
          <a:p>
            <a:pPr>
              <a:spcBef>
                <a:spcPts val="643"/>
              </a:spcBef>
              <a:defRPr/>
            </a:pPr>
            <a:r>
              <a:rPr lang="en-US" sz="2000" dirty="0">
                <a:solidFill>
                  <a:srgbClr val="C00000"/>
                </a:solidFill>
                <a:effectLst>
                  <a:outerShdw blurRad="38100" dist="38100" dir="2700000" algn="tl">
                    <a:srgbClr val="DDDDDD"/>
                  </a:outerShdw>
                </a:effectLst>
                <a:latin typeface="Times New Roman" charset="0"/>
                <a:cs typeface="Arial Unicode MS" charset="0"/>
              </a:rPr>
              <a:t>”far” detection</a:t>
            </a:r>
          </a:p>
        </p:txBody>
      </p:sp>
      <p:sp>
        <p:nvSpPr>
          <p:cNvPr id="36" name="Text Box 20">
            <a:extLst>
              <a:ext uri="{FF2B5EF4-FFF2-40B4-BE49-F238E27FC236}">
                <a16:creationId xmlns:a16="http://schemas.microsoft.com/office/drawing/2014/main" id="{2242E08E-2F64-4144-A63A-CF2B9A6731D0}"/>
              </a:ext>
            </a:extLst>
          </p:cNvPr>
          <p:cNvSpPr txBox="1">
            <a:spLocks noChangeArrowheads="1"/>
          </p:cNvSpPr>
          <p:nvPr/>
        </p:nvSpPr>
        <p:spPr bwMode="auto">
          <a:xfrm>
            <a:off x="5151170" y="920978"/>
            <a:ext cx="1934522" cy="3885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6898" tIns="39989" rIns="76898" bIns="39989">
            <a:spAutoFit/>
          </a:bodyPr>
          <a:lstStyle/>
          <a:p>
            <a:pPr>
              <a:spcBef>
                <a:spcPts val="643"/>
              </a:spcBef>
              <a:defRPr/>
            </a:pPr>
            <a:r>
              <a:rPr lang="en-US" sz="2000" dirty="0">
                <a:solidFill>
                  <a:srgbClr val="C00000"/>
                </a:solidFill>
                <a:effectLst>
                  <a:outerShdw blurRad="38100" dist="38100" dir="2700000" algn="tl">
                    <a:srgbClr val="DDDDDD"/>
                  </a:outerShdw>
                </a:effectLst>
                <a:latin typeface="Times New Roman" charset="0"/>
                <a:cs typeface="Arial Unicode MS" charset="0"/>
              </a:rPr>
              <a:t>”near” detection</a:t>
            </a:r>
          </a:p>
        </p:txBody>
      </p:sp>
      <p:sp>
        <p:nvSpPr>
          <p:cNvPr id="37" name="Content Placeholder 1">
            <a:extLst>
              <a:ext uri="{FF2B5EF4-FFF2-40B4-BE49-F238E27FC236}">
                <a16:creationId xmlns:a16="http://schemas.microsoft.com/office/drawing/2014/main" id="{02B2AA56-2339-934B-B8CD-2123B3800C3B}"/>
              </a:ext>
            </a:extLst>
          </p:cNvPr>
          <p:cNvSpPr txBox="1">
            <a:spLocks/>
          </p:cNvSpPr>
          <p:nvPr/>
        </p:nvSpPr>
        <p:spPr bwMode="auto">
          <a:xfrm>
            <a:off x="863564" y="2922123"/>
            <a:ext cx="10695023" cy="171419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A large part of the EIC program relies on detecting recoil baryons and target fragments</a:t>
            </a:r>
          </a:p>
          <a:p>
            <a:pPr marL="800100" lvl="1" indent="-342900">
              <a:spcBef>
                <a:spcPct val="20000"/>
              </a:spcBef>
              <a:buFont typeface="Arial" panose="020B0604020202020204" pitchFamily="34" charset="0"/>
              <a:buChar char="•"/>
            </a:pPr>
            <a:r>
              <a:rPr lang="en-US" sz="1800" dirty="0">
                <a:latin typeface="Arial" charset="0"/>
                <a:cs typeface="Arial" charset="0"/>
              </a:rPr>
              <a:t>Spatial imaging through </a:t>
            </a:r>
            <a:r>
              <a:rPr lang="en-US" sz="1800" i="1" dirty="0">
                <a:latin typeface="Arial" charset="0"/>
                <a:cs typeface="Arial" charset="0"/>
              </a:rPr>
              <a:t>exclusive</a:t>
            </a:r>
            <a:r>
              <a:rPr lang="en-US" sz="1800" dirty="0">
                <a:latin typeface="Arial" charset="0"/>
                <a:cs typeface="Arial" charset="0"/>
              </a:rPr>
              <a:t> meson/photon production on the proton, and in coherent diffraction on nuclei</a:t>
            </a:r>
          </a:p>
          <a:p>
            <a:pPr marL="800100" lvl="1" indent="-342900">
              <a:spcBef>
                <a:spcPct val="20000"/>
              </a:spcBef>
              <a:buFont typeface="Arial" panose="020B0604020202020204" pitchFamily="34" charset="0"/>
              <a:buChar char="•"/>
            </a:pPr>
            <a:r>
              <a:rPr lang="en-US" sz="1800" dirty="0">
                <a:latin typeface="Arial" charset="0"/>
                <a:cs typeface="Arial" charset="0"/>
              </a:rPr>
              <a:t>Neutron structure through spectator tagging in light nuclei</a:t>
            </a:r>
          </a:p>
          <a:p>
            <a:pPr marL="800100" lvl="1" indent="-342900">
              <a:spcBef>
                <a:spcPct val="20000"/>
              </a:spcBef>
              <a:buFont typeface="Arial" panose="020B0604020202020204" pitchFamily="34" charset="0"/>
              <a:buChar char="•"/>
            </a:pPr>
            <a:r>
              <a:rPr lang="en-US" sz="1800" dirty="0">
                <a:latin typeface="Arial" charset="0"/>
                <a:cs typeface="Arial" charset="0"/>
              </a:rPr>
              <a:t>Various incoherent processes on heavy nuclei, including SRC and EMC studies</a:t>
            </a:r>
          </a:p>
        </p:txBody>
      </p:sp>
      <p:sp>
        <p:nvSpPr>
          <p:cNvPr id="28" name="Content Placeholder 1">
            <a:extLst>
              <a:ext uri="{FF2B5EF4-FFF2-40B4-BE49-F238E27FC236}">
                <a16:creationId xmlns:a16="http://schemas.microsoft.com/office/drawing/2014/main" id="{90CBCC9E-2D29-5446-8F54-F2DFE852375E}"/>
              </a:ext>
            </a:extLst>
          </p:cNvPr>
          <p:cNvSpPr txBox="1">
            <a:spLocks/>
          </p:cNvSpPr>
          <p:nvPr/>
        </p:nvSpPr>
        <p:spPr bwMode="auto">
          <a:xfrm>
            <a:off x="863564" y="4820242"/>
            <a:ext cx="8988461" cy="18070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Forward detection requirements for the EIC are very demanding </a:t>
            </a:r>
          </a:p>
          <a:p>
            <a:pPr marL="800100" lvl="1" indent="-342900">
              <a:spcBef>
                <a:spcPct val="20000"/>
              </a:spcBef>
              <a:buFont typeface="Arial" panose="020B0604020202020204" pitchFamily="34" charset="0"/>
              <a:buChar char="•"/>
            </a:pPr>
            <a:r>
              <a:rPr lang="en-US" sz="1800" dirty="0">
                <a:latin typeface="Arial" charset="0"/>
                <a:cs typeface="Arial" charset="0"/>
              </a:rPr>
              <a:t>Need to detect particles very near the beam (down to </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 0 for </a:t>
            </a:r>
            <a:r>
              <a:rPr lang="en-US" sz="1800" dirty="0" err="1">
                <a:latin typeface="Arial" charset="0"/>
                <a:cs typeface="Arial" charset="0"/>
              </a:rPr>
              <a:t>dp</a:t>
            </a:r>
            <a:r>
              <a:rPr lang="en-US" sz="1800" dirty="0">
                <a:latin typeface="Arial" charset="0"/>
                <a:cs typeface="Arial" charset="0"/>
              </a:rPr>
              <a:t>/p &gt; 1%)</a:t>
            </a:r>
          </a:p>
          <a:p>
            <a:pPr marL="800100" lvl="1" indent="-342900">
              <a:spcBef>
                <a:spcPct val="20000"/>
              </a:spcBef>
              <a:buFont typeface="Arial" panose="020B0604020202020204" pitchFamily="34" charset="0"/>
              <a:buChar char="•"/>
            </a:pPr>
            <a:r>
              <a:rPr lang="en-US" sz="1800" dirty="0">
                <a:latin typeface="Arial" charset="0"/>
                <a:cs typeface="Arial" charset="0"/>
              </a:rPr>
              <a:t>Need to detect protons with </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up to at least 1 GeV/c and spectators with A/Z very different from that of the beam (</a:t>
            </a:r>
            <a:r>
              <a:rPr lang="en-US" sz="1800" i="1" dirty="0">
                <a:latin typeface="Arial" charset="0"/>
                <a:cs typeface="Arial" charset="0"/>
              </a:rPr>
              <a:t>e.g.</a:t>
            </a:r>
            <a:r>
              <a:rPr lang="en-US" sz="1800" dirty="0">
                <a:latin typeface="Arial" charset="0"/>
                <a:cs typeface="Arial" charset="0"/>
              </a:rPr>
              <a:t>, spectator protons from deuterium)</a:t>
            </a:r>
          </a:p>
          <a:p>
            <a:pPr marL="800100" lvl="1" indent="-342900">
              <a:spcBef>
                <a:spcPct val="20000"/>
              </a:spcBef>
              <a:buFont typeface="Arial" panose="020B0604020202020204" pitchFamily="34" charset="0"/>
              <a:buChar char="•"/>
            </a:pPr>
            <a:r>
              <a:rPr lang="en-US" sz="1800" dirty="0">
                <a:latin typeface="Arial" charset="0"/>
                <a:cs typeface="Arial" charset="0"/>
              </a:rPr>
              <a:t>Need excellent momentum resolution, detection of neutrals, and </a:t>
            </a:r>
            <a:r>
              <a:rPr lang="en-US" sz="1800" b="1" dirty="0">
                <a:solidFill>
                  <a:srgbClr val="C00000"/>
                </a:solidFill>
                <a:latin typeface="Arial" charset="0"/>
                <a:cs typeface="Arial" charset="0"/>
              </a:rPr>
              <a:t>PID for ions</a:t>
            </a:r>
          </a:p>
        </p:txBody>
      </p:sp>
      <p:sp>
        <p:nvSpPr>
          <p:cNvPr id="29" name="Slide Number Placeholder 1">
            <a:extLst>
              <a:ext uri="{FF2B5EF4-FFF2-40B4-BE49-F238E27FC236}">
                <a16:creationId xmlns:a16="http://schemas.microsoft.com/office/drawing/2014/main" id="{3B2A20AD-4AE7-864D-A03F-44F259165104}"/>
              </a:ext>
            </a:extLst>
          </p:cNvPr>
          <p:cNvSpPr>
            <a:spLocks noGrp="1"/>
          </p:cNvSpPr>
          <p:nvPr>
            <p:ph type="sldNum" sz="quarter" idx="12"/>
          </p:nvPr>
        </p:nvSpPr>
        <p:spPr>
          <a:xfrm>
            <a:off x="8610600" y="6356350"/>
            <a:ext cx="2743200" cy="365125"/>
          </a:xfrm>
        </p:spPr>
        <p:txBody>
          <a:bodyPr/>
          <a:lstStyle/>
          <a:p>
            <a:fld id="{8F85DECE-709F-5547-99FE-06FE97115E35}" type="slidenum">
              <a:rPr lang="en-US" smtClean="0"/>
              <a:t>5</a:t>
            </a:fld>
            <a:endParaRPr lang="en-US" dirty="0"/>
          </a:p>
        </p:txBody>
      </p:sp>
    </p:spTree>
    <p:extLst>
      <p:ext uri="{BB962C8B-B14F-4D97-AF65-F5344CB8AC3E}">
        <p14:creationId xmlns:p14="http://schemas.microsoft.com/office/powerpoint/2010/main" val="1666949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2268248" y="243526"/>
            <a:ext cx="8073135" cy="6840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Electron scattering: </a:t>
            </a:r>
            <a:r>
              <a:rPr lang="en-US" sz="2963" i="1" dirty="0">
                <a:solidFill>
                  <a:srgbClr val="006633"/>
                </a:solidFill>
                <a:latin typeface="Times New Roman" charset="0"/>
                <a:cs typeface="Arial" charset="0"/>
              </a:rPr>
              <a:t>x</a:t>
            </a:r>
            <a:r>
              <a:rPr lang="en-US" sz="2963" dirty="0">
                <a:solidFill>
                  <a:srgbClr val="006633"/>
                </a:solidFill>
                <a:latin typeface="Times New Roman" charset="0"/>
                <a:cs typeface="Arial" charset="0"/>
              </a:rPr>
              <a:t>, </a:t>
            </a:r>
            <a:r>
              <a:rPr lang="en-US" sz="2963" i="1" dirty="0">
                <a:solidFill>
                  <a:srgbClr val="006633"/>
                </a:solidFill>
                <a:latin typeface="Times New Roman" charset="0"/>
                <a:cs typeface="Arial" charset="0"/>
              </a:rPr>
              <a:t>t</a:t>
            </a:r>
            <a:r>
              <a:rPr lang="en-US" sz="2963" dirty="0">
                <a:solidFill>
                  <a:srgbClr val="006633"/>
                </a:solidFill>
                <a:latin typeface="Times New Roman" charset="0"/>
                <a:cs typeface="Arial" charset="0"/>
              </a:rPr>
              <a:t>, and </a:t>
            </a:r>
            <a:r>
              <a:rPr lang="en-US" sz="2963" i="1" dirty="0">
                <a:solidFill>
                  <a:srgbClr val="006633"/>
                </a:solidFill>
                <a:latin typeface="Times New Roman" charset="0"/>
                <a:cs typeface="Arial" charset="0"/>
              </a:rPr>
              <a:t>Q</a:t>
            </a:r>
            <a:r>
              <a:rPr lang="en-US" sz="2963" i="1" baseline="30000" dirty="0">
                <a:solidFill>
                  <a:srgbClr val="006633"/>
                </a:solidFill>
                <a:latin typeface="Times New Roman" charset="0"/>
                <a:cs typeface="Arial" charset="0"/>
              </a:rPr>
              <a:t>2</a:t>
            </a:r>
          </a:p>
        </p:txBody>
      </p:sp>
      <p:sp>
        <p:nvSpPr>
          <p:cNvPr id="21" name="Rectangle 20"/>
          <p:cNvSpPr>
            <a:spLocks noChangeArrowheads="1"/>
          </p:cNvSpPr>
          <p:nvPr/>
        </p:nvSpPr>
        <p:spPr bwMode="auto">
          <a:xfrm>
            <a:off x="1214546" y="3853541"/>
            <a:ext cx="5170463" cy="118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lstStyle/>
          <a:p>
            <a:pPr marL="294624" indent="-294624" defTabSz="406718">
              <a:spcBef>
                <a:spcPts val="409"/>
              </a:spcBef>
              <a:buClr>
                <a:srgbClr val="000000"/>
              </a:buClr>
              <a:buSzPct val="100000"/>
              <a:buFont typeface="Arial" charset="0"/>
              <a:buChar char="•"/>
              <a:tabLst>
                <a:tab pos="406718" algn="l"/>
                <a:tab pos="813437" algn="l"/>
                <a:tab pos="1220152" algn="l"/>
                <a:tab pos="1626875" algn="l"/>
                <a:tab pos="2033595" algn="l"/>
                <a:tab pos="2440312" algn="l"/>
                <a:tab pos="2847035" algn="l"/>
                <a:tab pos="3253754" algn="l"/>
                <a:tab pos="3660468" algn="l"/>
                <a:tab pos="4067191" algn="l"/>
                <a:tab pos="4473909" algn="l"/>
                <a:tab pos="4880627" algn="l"/>
                <a:tab pos="5287350" algn="l"/>
              </a:tabLst>
            </a:pPr>
            <a:r>
              <a:rPr lang="en-US" b="1" i="1" dirty="0">
                <a:solidFill>
                  <a:srgbClr val="000000"/>
                </a:solidFill>
                <a:latin typeface="Arial" panose="020B0604020202020204" pitchFamily="34" charset="0"/>
                <a:ea typeface="Arial" charset="0"/>
                <a:cs typeface="Arial" panose="020B0604020202020204" pitchFamily="34" charset="0"/>
              </a:rPr>
              <a:t>x</a:t>
            </a:r>
            <a:r>
              <a:rPr lang="en-US" dirty="0">
                <a:solidFill>
                  <a:srgbClr val="000000"/>
                </a:solidFill>
                <a:latin typeface="Arial" panose="020B0604020202020204" pitchFamily="34" charset="0"/>
                <a:ea typeface="Arial" charset="0"/>
                <a:cs typeface="Arial" panose="020B0604020202020204" pitchFamily="34" charset="0"/>
              </a:rPr>
              <a:t> is the fraction of the nucleon momentum carried by the struck quark in a frame where the nucleon is moving quickly. With 3 quarks, one would naively expect </a:t>
            </a:r>
            <a:r>
              <a:rPr lang="en-US" i="1" dirty="0">
                <a:solidFill>
                  <a:srgbClr val="000000"/>
                </a:solidFill>
                <a:latin typeface="Arial" panose="020B0604020202020204" pitchFamily="34" charset="0"/>
                <a:ea typeface="Arial" charset="0"/>
                <a:cs typeface="Arial" panose="020B0604020202020204" pitchFamily="34" charset="0"/>
              </a:rPr>
              <a:t>x = 1/3</a:t>
            </a:r>
            <a:r>
              <a:rPr lang="en-US" dirty="0">
                <a:solidFill>
                  <a:srgbClr val="000000"/>
                </a:solidFill>
                <a:latin typeface="Arial" panose="020B0604020202020204" pitchFamily="34" charset="0"/>
                <a:ea typeface="Arial" charset="0"/>
                <a:cs typeface="Arial" panose="020B0604020202020204" pitchFamily="34" charset="0"/>
              </a:rPr>
              <a:t>.</a:t>
            </a:r>
          </a:p>
        </p:txBody>
      </p:sp>
      <p:grpSp>
        <p:nvGrpSpPr>
          <p:cNvPr id="22" name="Group 21"/>
          <p:cNvGrpSpPr>
            <a:grpSpLocks/>
          </p:cNvGrpSpPr>
          <p:nvPr/>
        </p:nvGrpSpPr>
        <p:grpSpPr bwMode="auto">
          <a:xfrm>
            <a:off x="6499201" y="1306222"/>
            <a:ext cx="3800160" cy="2227912"/>
            <a:chOff x="3455" y="907"/>
            <a:chExt cx="2639" cy="1547"/>
          </a:xfrm>
        </p:grpSpPr>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 y="907"/>
              <a:ext cx="2639" cy="154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4" name="AutoShape 4"/>
            <p:cNvSpPr>
              <a:spLocks noChangeArrowheads="1"/>
            </p:cNvSpPr>
            <p:nvPr/>
          </p:nvSpPr>
          <p:spPr bwMode="auto">
            <a:xfrm rot="1740000">
              <a:off x="3964" y="1650"/>
              <a:ext cx="287" cy="233"/>
            </a:xfrm>
            <a:custGeom>
              <a:avLst/>
              <a:gdLst>
                <a:gd name="G0" fmla="+- 34726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T0" fmla="*/ 0 w 1105505"/>
                <a:gd name="T1" fmla="*/ 0 h 880533"/>
                <a:gd name="T2" fmla="*/ 0 w 1105505"/>
                <a:gd name="T3" fmla="*/ 0 h 880533"/>
                <a:gd name="T4" fmla="*/ 0 w 1105505"/>
                <a:gd name="T5" fmla="*/ 0 h 880533"/>
                <a:gd name="T6" fmla="*/ 0 w 1105505"/>
                <a:gd name="T7" fmla="*/ 0 h 880533"/>
                <a:gd name="T8" fmla="*/ 0 w 1105505"/>
                <a:gd name="T9" fmla="*/ 0 h 880533"/>
                <a:gd name="T10" fmla="*/ 0 w 1105505"/>
                <a:gd name="T11" fmla="*/ 0 h 880533"/>
                <a:gd name="T12" fmla="*/ 0 w 1105505"/>
                <a:gd name="T13" fmla="*/ 0 h 880533"/>
                <a:gd name="T14" fmla="*/ 0 w 1105505"/>
                <a:gd name="T15" fmla="*/ 0 h 880533"/>
                <a:gd name="T16" fmla="*/ 0 w 1105505"/>
                <a:gd name="T17" fmla="*/ 0 h 880533"/>
                <a:gd name="T18" fmla="*/ 0 w 1105505"/>
                <a:gd name="T19" fmla="*/ 0 h 880533"/>
                <a:gd name="T20" fmla="*/ 0 w 1105505"/>
                <a:gd name="T21" fmla="*/ 0 h 880533"/>
                <a:gd name="T22" fmla="*/ 0 w 1105505"/>
                <a:gd name="T23" fmla="*/ 0 h 880533"/>
                <a:gd name="T24" fmla="*/ 1105505 w 1105505"/>
                <a:gd name="T25" fmla="*/ 880533 h 880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105505" h="880533">
                  <a:moveTo>
                    <a:pt x="0" y="493485"/>
                  </a:moveTo>
                  <a:cubicBezTo>
                    <a:pt x="50800" y="246742"/>
                    <a:pt x="101600" y="0"/>
                    <a:pt x="159657" y="43543"/>
                  </a:cubicBezTo>
                  <a:cubicBezTo>
                    <a:pt x="217714" y="87086"/>
                    <a:pt x="292704" y="759581"/>
                    <a:pt x="348342" y="754743"/>
                  </a:cubicBezTo>
                  <a:cubicBezTo>
                    <a:pt x="403980" y="749905"/>
                    <a:pt x="435428" y="12095"/>
                    <a:pt x="493485" y="14514"/>
                  </a:cubicBezTo>
                  <a:cubicBezTo>
                    <a:pt x="551542" y="16933"/>
                    <a:pt x="631371" y="757162"/>
                    <a:pt x="696685" y="769257"/>
                  </a:cubicBezTo>
                  <a:cubicBezTo>
                    <a:pt x="761999" y="781352"/>
                    <a:pt x="822476" y="87085"/>
                    <a:pt x="885371" y="87085"/>
                  </a:cubicBezTo>
                  <a:cubicBezTo>
                    <a:pt x="948266" y="87085"/>
                    <a:pt x="1042609" y="657981"/>
                    <a:pt x="1074057" y="769257"/>
                  </a:cubicBezTo>
                  <a:cubicBezTo>
                    <a:pt x="1105505" y="880533"/>
                    <a:pt x="1071638" y="757162"/>
                    <a:pt x="1074057" y="754743"/>
                  </a:cubicBezTo>
                  <a:cubicBezTo>
                    <a:pt x="1076476" y="752324"/>
                    <a:pt x="1088571" y="754743"/>
                    <a:pt x="1088571" y="754743"/>
                  </a:cubicBezTo>
                </a:path>
              </a:pathLst>
            </a:custGeom>
            <a:noFill/>
            <a:ln w="9360" cap="sq">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25" name="Text Box 5"/>
            <p:cNvSpPr txBox="1">
              <a:spLocks noChangeArrowheads="1"/>
            </p:cNvSpPr>
            <p:nvPr/>
          </p:nvSpPr>
          <p:spPr bwMode="auto">
            <a:xfrm>
              <a:off x="4076" y="1491"/>
              <a:ext cx="526" cy="1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449263" algn="l"/>
                </a:tabLst>
                <a:defRPr>
                  <a:solidFill>
                    <a:srgbClr val="000000"/>
                  </a:solidFill>
                  <a:latin typeface="Arial" charset="0"/>
                  <a:ea typeface="ＭＳ Ｐゴシック" charset="0"/>
                  <a:cs typeface="Arial Unicode MS" charset="0"/>
                </a:defRPr>
              </a:lvl1pPr>
              <a:lvl2pPr>
                <a:tabLst>
                  <a:tab pos="449263" algn="l"/>
                </a:tabLst>
                <a:defRPr>
                  <a:solidFill>
                    <a:srgbClr val="000000"/>
                  </a:solidFill>
                  <a:latin typeface="Arial" charset="0"/>
                  <a:ea typeface="ＭＳ Ｐゴシック" charset="0"/>
                  <a:cs typeface="Arial Unicode MS" charset="0"/>
                </a:defRPr>
              </a:lvl2pPr>
              <a:lvl3pPr>
                <a:tabLst>
                  <a:tab pos="449263" algn="l"/>
                </a:tabLst>
                <a:defRPr>
                  <a:solidFill>
                    <a:srgbClr val="000000"/>
                  </a:solidFill>
                  <a:latin typeface="Arial" charset="0"/>
                  <a:ea typeface="ＭＳ Ｐゴシック" charset="0"/>
                  <a:cs typeface="Arial Unicode MS" charset="0"/>
                </a:defRPr>
              </a:lvl3pPr>
              <a:lvl4pPr>
                <a:tabLst>
                  <a:tab pos="449263" algn="l"/>
                </a:tabLst>
                <a:defRPr>
                  <a:solidFill>
                    <a:srgbClr val="000000"/>
                  </a:solidFill>
                  <a:latin typeface="Arial" charset="0"/>
                  <a:ea typeface="ＭＳ Ｐゴシック" charset="0"/>
                  <a:cs typeface="Arial Unicode MS" charset="0"/>
                </a:defRPr>
              </a:lvl4pPr>
              <a:lvl5pPr>
                <a:tabLst>
                  <a:tab pos="449263"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900" b="1">
                  <a:cs typeface="Arial" charset="0"/>
                </a:rPr>
                <a:t>photon</a:t>
              </a:r>
            </a:p>
          </p:txBody>
        </p:sp>
      </p:grpSp>
      <p:sp>
        <p:nvSpPr>
          <p:cNvPr id="26" name="AutoShape 6"/>
          <p:cNvSpPr>
            <a:spLocks noChangeArrowheads="1"/>
          </p:cNvSpPr>
          <p:nvPr/>
        </p:nvSpPr>
        <p:spPr bwMode="auto">
          <a:xfrm>
            <a:off x="8617440" y="4641611"/>
            <a:ext cx="552960" cy="276509"/>
          </a:xfrm>
          <a:prstGeom prst="rightArrow">
            <a:avLst>
              <a:gd name="adj1" fmla="val 50000"/>
              <a:gd name="adj2" fmla="val 50000"/>
            </a:avLst>
          </a:prstGeom>
          <a:solidFill>
            <a:srgbClr val="0000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27" name="Text Box 7"/>
          <p:cNvSpPr txBox="1">
            <a:spLocks noChangeArrowheads="1"/>
          </p:cNvSpPr>
          <p:nvPr/>
        </p:nvSpPr>
        <p:spPr bwMode="auto">
          <a:xfrm>
            <a:off x="9239520" y="4555219"/>
            <a:ext cx="276480" cy="3317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p>
            <a:pPr defTabSz="406718">
              <a:spcBef>
                <a:spcPts val="1134"/>
              </a:spcBef>
              <a:buClr>
                <a:srgbClr val="000000"/>
              </a:buClr>
              <a:buSzPct val="45000"/>
            </a:pPr>
            <a:r>
              <a:rPr lang="en-US" sz="1600">
                <a:solidFill>
                  <a:srgbClr val="000000"/>
                </a:solidFill>
                <a:cs typeface="Arial Unicode MS" charset="0"/>
              </a:rPr>
              <a:t>p</a:t>
            </a:r>
          </a:p>
        </p:txBody>
      </p:sp>
      <p:sp>
        <p:nvSpPr>
          <p:cNvPr id="28" name="Oval 27"/>
          <p:cNvSpPr>
            <a:spLocks noChangeArrowheads="1"/>
          </p:cNvSpPr>
          <p:nvPr/>
        </p:nvSpPr>
        <p:spPr bwMode="auto">
          <a:xfrm>
            <a:off x="7621298" y="4295972"/>
            <a:ext cx="967680" cy="967782"/>
          </a:xfrm>
          <a:prstGeom prst="ellipse">
            <a:avLst/>
          </a:prstGeom>
          <a:noFill/>
          <a:ln w="9360" cap="sq">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29" name="Oval 28"/>
          <p:cNvSpPr>
            <a:spLocks noChangeArrowheads="1"/>
          </p:cNvSpPr>
          <p:nvPr/>
        </p:nvSpPr>
        <p:spPr bwMode="auto">
          <a:xfrm>
            <a:off x="7995360" y="4365102"/>
            <a:ext cx="276480" cy="276509"/>
          </a:xfrm>
          <a:prstGeom prst="ellipse">
            <a:avLst/>
          </a:prstGeom>
          <a:solidFill>
            <a:srgbClr val="008000"/>
          </a:solidFill>
          <a:ln w="93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30" name="Oval 29"/>
          <p:cNvSpPr>
            <a:spLocks noChangeArrowheads="1"/>
          </p:cNvSpPr>
          <p:nvPr/>
        </p:nvSpPr>
        <p:spPr bwMode="auto">
          <a:xfrm>
            <a:off x="7788000" y="4779863"/>
            <a:ext cx="276480" cy="276509"/>
          </a:xfrm>
          <a:prstGeom prst="ellipse">
            <a:avLst/>
          </a:prstGeom>
          <a:solidFill>
            <a:srgbClr val="FF0000"/>
          </a:solidFill>
          <a:ln w="93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31" name="Oval 30"/>
          <p:cNvSpPr>
            <a:spLocks noChangeArrowheads="1"/>
          </p:cNvSpPr>
          <p:nvPr/>
        </p:nvSpPr>
        <p:spPr bwMode="auto">
          <a:xfrm>
            <a:off x="8202720" y="4779863"/>
            <a:ext cx="276480" cy="276509"/>
          </a:xfrm>
          <a:prstGeom prst="ellipse">
            <a:avLst/>
          </a:prstGeom>
          <a:solidFill>
            <a:srgbClr val="3333FF"/>
          </a:solidFill>
          <a:ln w="93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32" name="Text Box 12"/>
          <p:cNvSpPr txBox="1">
            <a:spLocks noChangeArrowheads="1"/>
          </p:cNvSpPr>
          <p:nvPr/>
        </p:nvSpPr>
        <p:spPr bwMode="auto">
          <a:xfrm>
            <a:off x="7987484" y="4327674"/>
            <a:ext cx="276480" cy="3317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p>
            <a:pPr defTabSz="406718">
              <a:spcBef>
                <a:spcPts val="1020"/>
              </a:spcBef>
              <a:buClr>
                <a:srgbClr val="000000"/>
              </a:buClr>
              <a:buSzPct val="45000"/>
            </a:pPr>
            <a:r>
              <a:rPr lang="en-US" sz="1600" b="1">
                <a:solidFill>
                  <a:srgbClr val="000000"/>
                </a:solidFill>
                <a:cs typeface="Arial Unicode MS" charset="0"/>
              </a:rPr>
              <a:t>1</a:t>
            </a:r>
          </a:p>
        </p:txBody>
      </p:sp>
      <p:sp>
        <p:nvSpPr>
          <p:cNvPr id="33" name="Text Box 13"/>
          <p:cNvSpPr txBox="1">
            <a:spLocks noChangeArrowheads="1"/>
          </p:cNvSpPr>
          <p:nvPr/>
        </p:nvSpPr>
        <p:spPr bwMode="auto">
          <a:xfrm>
            <a:off x="7794355" y="4746757"/>
            <a:ext cx="276480" cy="3317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p>
            <a:pPr defTabSz="406718">
              <a:spcBef>
                <a:spcPts val="1020"/>
              </a:spcBef>
              <a:buClr>
                <a:srgbClr val="000000"/>
              </a:buClr>
              <a:buSzPct val="45000"/>
            </a:pPr>
            <a:r>
              <a:rPr lang="en-US" sz="1600" b="1">
                <a:solidFill>
                  <a:srgbClr val="000000"/>
                </a:solidFill>
                <a:cs typeface="Arial Unicode MS" charset="0"/>
              </a:rPr>
              <a:t>2</a:t>
            </a:r>
          </a:p>
        </p:txBody>
      </p:sp>
      <p:sp>
        <p:nvSpPr>
          <p:cNvPr id="34" name="Text Box 14"/>
          <p:cNvSpPr txBox="1">
            <a:spLocks noChangeArrowheads="1"/>
          </p:cNvSpPr>
          <p:nvPr/>
        </p:nvSpPr>
        <p:spPr bwMode="auto">
          <a:xfrm>
            <a:off x="8194844" y="4742437"/>
            <a:ext cx="276480" cy="3317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p>
            <a:pPr defTabSz="406718">
              <a:spcBef>
                <a:spcPts val="1020"/>
              </a:spcBef>
              <a:buClr>
                <a:srgbClr val="000000"/>
              </a:buClr>
              <a:buSzPct val="45000"/>
            </a:pPr>
            <a:r>
              <a:rPr lang="en-US" sz="1600" b="1">
                <a:solidFill>
                  <a:srgbClr val="000000"/>
                </a:solidFill>
                <a:cs typeface="Arial Unicode MS" charset="0"/>
              </a:rPr>
              <a:t>3</a:t>
            </a:r>
          </a:p>
        </p:txBody>
      </p:sp>
      <p:sp>
        <p:nvSpPr>
          <p:cNvPr id="35" name="Oval 34"/>
          <p:cNvSpPr>
            <a:spLocks noChangeArrowheads="1"/>
          </p:cNvSpPr>
          <p:nvPr/>
        </p:nvSpPr>
        <p:spPr bwMode="auto">
          <a:xfrm>
            <a:off x="7525920" y="4234045"/>
            <a:ext cx="1244160" cy="483891"/>
          </a:xfrm>
          <a:prstGeom prst="ellipse">
            <a:avLst/>
          </a:prstGeom>
          <a:noFill/>
          <a:ln w="28440" cap="sq">
            <a:solidFill>
              <a:srgbClr val="333399"/>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36" name="Text Box 16"/>
          <p:cNvSpPr txBox="1">
            <a:spLocks noChangeArrowheads="1"/>
          </p:cNvSpPr>
          <p:nvPr/>
        </p:nvSpPr>
        <p:spPr bwMode="auto">
          <a:xfrm>
            <a:off x="7724640" y="5380405"/>
            <a:ext cx="1765440" cy="31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lvl1pPr>
              <a:tabLst>
                <a:tab pos="449263" algn="l"/>
                <a:tab pos="898525" algn="l"/>
                <a:tab pos="1347788" algn="l"/>
                <a:tab pos="1797050"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1500" b="1" dirty="0"/>
              <a:t>x = p</a:t>
            </a:r>
            <a:r>
              <a:rPr lang="en-US" sz="1500" b="1" baseline="-25000" dirty="0"/>
              <a:t>1 </a:t>
            </a:r>
            <a:r>
              <a:rPr lang="en-US" sz="1500" b="1" dirty="0"/>
              <a:t>/ </a:t>
            </a:r>
            <a:r>
              <a:rPr lang="en-US" sz="1500" b="1" dirty="0" err="1"/>
              <a:t>p</a:t>
            </a:r>
            <a:r>
              <a:rPr lang="en-US" sz="1500" b="1" baseline="-33000" dirty="0" err="1"/>
              <a:t>proton</a:t>
            </a:r>
            <a:endParaRPr lang="en-US" sz="1500" b="1" baseline="-33000" dirty="0"/>
          </a:p>
        </p:txBody>
      </p:sp>
      <p:sp>
        <p:nvSpPr>
          <p:cNvPr id="37" name="AutoShape 17"/>
          <p:cNvSpPr>
            <a:spLocks noChangeArrowheads="1"/>
          </p:cNvSpPr>
          <p:nvPr/>
        </p:nvSpPr>
        <p:spPr bwMode="auto">
          <a:xfrm rot="1620000">
            <a:off x="7615200" y="4069888"/>
            <a:ext cx="414720" cy="336995"/>
          </a:xfrm>
          <a:custGeom>
            <a:avLst/>
            <a:gdLst>
              <a:gd name="G0" fmla="+- 34726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T0" fmla="*/ 0 w 1105505"/>
              <a:gd name="T1" fmla="*/ 0 h 880533"/>
              <a:gd name="T2" fmla="*/ 0 w 1105505"/>
              <a:gd name="T3" fmla="*/ 0 h 880533"/>
              <a:gd name="T4" fmla="*/ 0 w 1105505"/>
              <a:gd name="T5" fmla="*/ 0 h 880533"/>
              <a:gd name="T6" fmla="*/ 0 w 1105505"/>
              <a:gd name="T7" fmla="*/ 0 h 880533"/>
              <a:gd name="T8" fmla="*/ 0 w 1105505"/>
              <a:gd name="T9" fmla="*/ 0 h 880533"/>
              <a:gd name="T10" fmla="*/ 0 w 1105505"/>
              <a:gd name="T11" fmla="*/ 0 h 880533"/>
              <a:gd name="T12" fmla="*/ 0 w 1105505"/>
              <a:gd name="T13" fmla="*/ 0 h 880533"/>
              <a:gd name="T14" fmla="*/ 0 w 1105505"/>
              <a:gd name="T15" fmla="*/ 0 h 880533"/>
              <a:gd name="T16" fmla="*/ 0 w 1105505"/>
              <a:gd name="T17" fmla="*/ 0 h 880533"/>
              <a:gd name="T18" fmla="*/ 0 w 1105505"/>
              <a:gd name="T19" fmla="*/ 0 h 880533"/>
              <a:gd name="T20" fmla="*/ 0 w 1105505"/>
              <a:gd name="T21" fmla="*/ 0 h 880533"/>
              <a:gd name="T22" fmla="*/ 0 w 1105505"/>
              <a:gd name="T23" fmla="*/ 0 h 880533"/>
              <a:gd name="T24" fmla="*/ 1105505 w 1105505"/>
              <a:gd name="T25" fmla="*/ 880533 h 880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105505" h="880533">
                <a:moveTo>
                  <a:pt x="0" y="493485"/>
                </a:moveTo>
                <a:cubicBezTo>
                  <a:pt x="50800" y="246742"/>
                  <a:pt x="101600" y="0"/>
                  <a:pt x="159657" y="43543"/>
                </a:cubicBezTo>
                <a:cubicBezTo>
                  <a:pt x="217714" y="87086"/>
                  <a:pt x="292704" y="759581"/>
                  <a:pt x="348342" y="754743"/>
                </a:cubicBezTo>
                <a:cubicBezTo>
                  <a:pt x="403980" y="749905"/>
                  <a:pt x="435428" y="12095"/>
                  <a:pt x="493485" y="14514"/>
                </a:cubicBezTo>
                <a:cubicBezTo>
                  <a:pt x="551542" y="16933"/>
                  <a:pt x="631371" y="757162"/>
                  <a:pt x="696685" y="769257"/>
                </a:cubicBezTo>
                <a:cubicBezTo>
                  <a:pt x="761999" y="781352"/>
                  <a:pt x="822476" y="87085"/>
                  <a:pt x="885371" y="87085"/>
                </a:cubicBezTo>
                <a:cubicBezTo>
                  <a:pt x="948266" y="87085"/>
                  <a:pt x="1042609" y="657981"/>
                  <a:pt x="1074057" y="769257"/>
                </a:cubicBezTo>
                <a:cubicBezTo>
                  <a:pt x="1105505" y="880533"/>
                  <a:pt x="1071638" y="757162"/>
                  <a:pt x="1074057" y="754743"/>
                </a:cubicBezTo>
                <a:cubicBezTo>
                  <a:pt x="1076476" y="752324"/>
                  <a:pt x="1088571" y="754743"/>
                  <a:pt x="1088571" y="754743"/>
                </a:cubicBezTo>
              </a:path>
            </a:pathLst>
          </a:custGeom>
          <a:noFill/>
          <a:ln w="9360" cap="sq">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38" name="Text Box 18"/>
          <p:cNvSpPr txBox="1">
            <a:spLocks noChangeArrowheads="1"/>
          </p:cNvSpPr>
          <p:nvPr/>
        </p:nvSpPr>
        <p:spPr bwMode="auto">
          <a:xfrm>
            <a:off x="7399202" y="3780398"/>
            <a:ext cx="758880" cy="2321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lvl1pPr>
              <a:tabLst>
                <a:tab pos="449263" algn="l"/>
              </a:tabLst>
              <a:defRPr>
                <a:solidFill>
                  <a:srgbClr val="000000"/>
                </a:solidFill>
                <a:latin typeface="Arial" charset="0"/>
                <a:ea typeface="ＭＳ Ｐゴシック" charset="0"/>
                <a:cs typeface="Arial Unicode MS" charset="0"/>
              </a:defRPr>
            </a:lvl1pPr>
            <a:lvl2pPr>
              <a:tabLst>
                <a:tab pos="449263" algn="l"/>
              </a:tabLst>
              <a:defRPr>
                <a:solidFill>
                  <a:srgbClr val="000000"/>
                </a:solidFill>
                <a:latin typeface="Arial" charset="0"/>
                <a:ea typeface="ＭＳ Ｐゴシック" charset="0"/>
                <a:cs typeface="Arial Unicode MS" charset="0"/>
              </a:defRPr>
            </a:lvl2pPr>
            <a:lvl3pPr>
              <a:tabLst>
                <a:tab pos="449263" algn="l"/>
              </a:tabLst>
              <a:defRPr>
                <a:solidFill>
                  <a:srgbClr val="000000"/>
                </a:solidFill>
                <a:latin typeface="Arial" charset="0"/>
                <a:ea typeface="ＭＳ Ｐゴシック" charset="0"/>
                <a:cs typeface="Arial Unicode MS" charset="0"/>
              </a:defRPr>
            </a:lvl3pPr>
            <a:lvl4pPr>
              <a:tabLst>
                <a:tab pos="449263" algn="l"/>
              </a:tabLst>
              <a:defRPr>
                <a:solidFill>
                  <a:srgbClr val="000000"/>
                </a:solidFill>
                <a:latin typeface="Arial" charset="0"/>
                <a:ea typeface="ＭＳ Ｐゴシック" charset="0"/>
                <a:cs typeface="Arial Unicode MS" charset="0"/>
              </a:defRPr>
            </a:lvl4pPr>
            <a:lvl5pPr>
              <a:tabLst>
                <a:tab pos="449263"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900" b="1"/>
              <a:t>photon</a:t>
            </a:r>
          </a:p>
        </p:txBody>
      </p:sp>
      <p:sp>
        <p:nvSpPr>
          <p:cNvPr id="39" name="Text Box 19"/>
          <p:cNvSpPr txBox="1">
            <a:spLocks noChangeArrowheads="1"/>
          </p:cNvSpPr>
          <p:nvPr/>
        </p:nvSpPr>
        <p:spPr bwMode="auto">
          <a:xfrm>
            <a:off x="7726081" y="5740443"/>
            <a:ext cx="3175282" cy="31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477" tIns="42370" rIns="81477" bIns="42370">
            <a:spAutoFit/>
          </a:bodyPr>
          <a:lstStyle>
            <a:lvl1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1500" b="1" dirty="0"/>
              <a:t>x = Q</a:t>
            </a:r>
            <a:r>
              <a:rPr lang="en-US" sz="1500" b="1" baseline="33000" dirty="0"/>
              <a:t>2</a:t>
            </a:r>
            <a:r>
              <a:rPr lang="en-US" sz="1500" b="1" dirty="0"/>
              <a:t> / </a:t>
            </a:r>
            <a:r>
              <a:rPr lang="en-US" sz="1500" b="1" dirty="0" err="1"/>
              <a:t>sy</a:t>
            </a:r>
            <a:endParaRPr lang="en-US" sz="1500" b="1" baseline="-33000" dirty="0">
              <a:cs typeface="Arial" charset="0"/>
            </a:endParaRPr>
          </a:p>
        </p:txBody>
      </p:sp>
      <p:sp>
        <p:nvSpPr>
          <p:cNvPr id="40" name="Rectangle 39"/>
          <p:cNvSpPr>
            <a:spLocks noChangeArrowheads="1"/>
          </p:cNvSpPr>
          <p:nvPr/>
        </p:nvSpPr>
        <p:spPr bwMode="auto">
          <a:xfrm>
            <a:off x="1214439" y="1185264"/>
            <a:ext cx="4834754" cy="23488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lstStyle/>
          <a:p>
            <a:pPr marL="294624" indent="-294624" defTabSz="406718">
              <a:spcBef>
                <a:spcPts val="409"/>
              </a:spcBef>
              <a:buClr>
                <a:srgbClr val="000000"/>
              </a:buClr>
              <a:buSzPct val="100000"/>
              <a:buFont typeface="Arial" charset="0"/>
              <a:buChar char="•"/>
              <a:tabLst>
                <a:tab pos="406718" algn="l"/>
                <a:tab pos="813437" algn="l"/>
                <a:tab pos="1220152" algn="l"/>
                <a:tab pos="1626875" algn="l"/>
                <a:tab pos="2033595" algn="l"/>
                <a:tab pos="2440312" algn="l"/>
                <a:tab pos="2847035" algn="l"/>
                <a:tab pos="3253754" algn="l"/>
                <a:tab pos="3660468" algn="l"/>
                <a:tab pos="4067191" algn="l"/>
              </a:tabLst>
            </a:pPr>
            <a:r>
              <a:rPr lang="en-US" b="1" dirty="0">
                <a:solidFill>
                  <a:srgbClr val="000000"/>
                </a:solidFill>
                <a:latin typeface="Arial" panose="020B0604020202020204" pitchFamily="34" charset="0"/>
                <a:ea typeface="Arial" charset="0"/>
                <a:cs typeface="Arial" panose="020B0604020202020204" pitchFamily="34" charset="0"/>
              </a:rPr>
              <a:t>Q</a:t>
            </a:r>
            <a:r>
              <a:rPr lang="en-US" b="1" baseline="33000" dirty="0">
                <a:solidFill>
                  <a:srgbClr val="000000"/>
                </a:solidFill>
                <a:latin typeface="Arial" panose="020B0604020202020204" pitchFamily="34" charset="0"/>
                <a:ea typeface="Arial" charset="0"/>
                <a:cs typeface="Arial" panose="020B0604020202020204" pitchFamily="34" charset="0"/>
              </a:rPr>
              <a:t>2</a:t>
            </a:r>
            <a:r>
              <a:rPr lang="en-US" dirty="0">
                <a:solidFill>
                  <a:srgbClr val="000000"/>
                </a:solidFill>
                <a:latin typeface="Arial" panose="020B0604020202020204" pitchFamily="34" charset="0"/>
                <a:ea typeface="Arial" charset="0"/>
                <a:cs typeface="Arial" panose="020B0604020202020204" pitchFamily="34" charset="0"/>
              </a:rPr>
              <a:t> is the (four-)momentum transfer </a:t>
            </a:r>
            <a:r>
              <a:rPr lang="en-US" i="1" dirty="0">
                <a:solidFill>
                  <a:srgbClr val="000080"/>
                </a:solidFill>
                <a:latin typeface="Arial" panose="020B0604020202020204" pitchFamily="34" charset="0"/>
                <a:ea typeface="Arial" charset="0"/>
                <a:cs typeface="Arial" panose="020B0604020202020204" pitchFamily="34" charset="0"/>
              </a:rPr>
              <a:t>from</a:t>
            </a:r>
            <a:r>
              <a:rPr lang="en-US" dirty="0">
                <a:solidFill>
                  <a:srgbClr val="000000"/>
                </a:solidFill>
                <a:latin typeface="Arial" panose="020B0604020202020204" pitchFamily="34" charset="0"/>
                <a:ea typeface="Arial" charset="0"/>
                <a:cs typeface="Arial" panose="020B0604020202020204" pitchFamily="34" charset="0"/>
              </a:rPr>
              <a:t> the electron, and is a measure of the resolving power of the probe</a:t>
            </a:r>
            <a:r>
              <a:rPr lang="en-US" sz="1693" dirty="0">
                <a:solidFill>
                  <a:srgbClr val="000000"/>
                </a:solidFill>
                <a:latin typeface="Arial" panose="020B0604020202020204" pitchFamily="34" charset="0"/>
                <a:ea typeface="Arial" charset="0"/>
                <a:cs typeface="Arial" panose="020B0604020202020204" pitchFamily="34" charset="0"/>
              </a:rPr>
              <a:t>.</a:t>
            </a:r>
          </a:p>
          <a:p>
            <a:pPr marL="294624" indent="-294624" defTabSz="406718">
              <a:spcBef>
                <a:spcPts val="409"/>
              </a:spcBef>
              <a:buClr>
                <a:srgbClr val="000000"/>
              </a:buClr>
              <a:buSzPct val="100000"/>
              <a:tabLst>
                <a:tab pos="406718" algn="l"/>
                <a:tab pos="813437" algn="l"/>
                <a:tab pos="1220152" algn="l"/>
                <a:tab pos="1626875" algn="l"/>
                <a:tab pos="2033595" algn="l"/>
                <a:tab pos="2440312" algn="l"/>
                <a:tab pos="2847035" algn="l"/>
                <a:tab pos="3253754" algn="l"/>
                <a:tab pos="3660468" algn="l"/>
                <a:tab pos="4067191" algn="l"/>
              </a:tabLst>
            </a:pPr>
            <a:endParaRPr lang="en-US" sz="500" dirty="0">
              <a:solidFill>
                <a:srgbClr val="000000"/>
              </a:solidFill>
              <a:latin typeface="Arial" panose="020B0604020202020204" pitchFamily="34" charset="0"/>
              <a:ea typeface="Arial" charset="0"/>
              <a:cs typeface="Arial" panose="020B0604020202020204" pitchFamily="34" charset="0"/>
            </a:endParaRPr>
          </a:p>
          <a:p>
            <a:pPr marL="294624" indent="-294624" defTabSz="406718">
              <a:spcBef>
                <a:spcPts val="409"/>
              </a:spcBef>
              <a:buClr>
                <a:srgbClr val="000000"/>
              </a:buClr>
              <a:buSzPct val="100000"/>
              <a:buFont typeface="Arial" charset="0"/>
              <a:buChar char="•"/>
              <a:tabLst>
                <a:tab pos="406718" algn="l"/>
                <a:tab pos="813437" algn="l"/>
                <a:tab pos="1220152" algn="l"/>
                <a:tab pos="1626875" algn="l"/>
                <a:tab pos="2033595" algn="l"/>
                <a:tab pos="2440312" algn="l"/>
                <a:tab pos="2847035" algn="l"/>
                <a:tab pos="3253754" algn="l"/>
                <a:tab pos="3660468" algn="l"/>
                <a:tab pos="4067191" algn="l"/>
              </a:tabLst>
            </a:pPr>
            <a:r>
              <a:rPr lang="en-US" b="1" i="1" dirty="0">
                <a:solidFill>
                  <a:srgbClr val="000000"/>
                </a:solidFill>
                <a:latin typeface="Arial" panose="020B0604020202020204" pitchFamily="34" charset="0"/>
                <a:ea typeface="Arial" charset="0"/>
                <a:cs typeface="Arial" panose="020B0604020202020204" pitchFamily="34" charset="0"/>
              </a:rPr>
              <a:t>t</a:t>
            </a:r>
            <a:r>
              <a:rPr lang="en-US" b="1" dirty="0">
                <a:solidFill>
                  <a:srgbClr val="000000"/>
                </a:solidFill>
                <a:latin typeface="Arial" panose="020B0604020202020204" pitchFamily="34" charset="0"/>
                <a:ea typeface="Arial" charset="0"/>
                <a:cs typeface="Arial" panose="020B0604020202020204" pitchFamily="34" charset="0"/>
              </a:rPr>
              <a:t> </a:t>
            </a:r>
            <a:r>
              <a:rPr lang="en-US" dirty="0">
                <a:solidFill>
                  <a:srgbClr val="000000"/>
                </a:solidFill>
                <a:latin typeface="Arial" panose="020B0604020202020204" pitchFamily="34" charset="0"/>
                <a:ea typeface="Arial" charset="0"/>
                <a:cs typeface="Arial" panose="020B0604020202020204" pitchFamily="34" charset="0"/>
              </a:rPr>
              <a:t>is the (four-)momentum transfer</a:t>
            </a:r>
            <a:r>
              <a:rPr lang="en-US" dirty="0">
                <a:solidFill>
                  <a:srgbClr val="000080"/>
                </a:solidFill>
                <a:latin typeface="Arial" panose="020B0604020202020204" pitchFamily="34" charset="0"/>
                <a:ea typeface="Arial" charset="0"/>
                <a:cs typeface="Arial" panose="020B0604020202020204" pitchFamily="34" charset="0"/>
              </a:rPr>
              <a:t> </a:t>
            </a:r>
            <a:r>
              <a:rPr lang="en-US" i="1" dirty="0">
                <a:solidFill>
                  <a:srgbClr val="000080"/>
                </a:solidFill>
                <a:latin typeface="Arial" panose="020B0604020202020204" pitchFamily="34" charset="0"/>
                <a:ea typeface="Arial" charset="0"/>
                <a:cs typeface="Arial" panose="020B0604020202020204" pitchFamily="34" charset="0"/>
              </a:rPr>
              <a:t>to</a:t>
            </a:r>
            <a:r>
              <a:rPr lang="en-US" dirty="0">
                <a:solidFill>
                  <a:srgbClr val="000000"/>
                </a:solidFill>
                <a:latin typeface="Arial" panose="020B0604020202020204" pitchFamily="34" charset="0"/>
                <a:ea typeface="Arial" charset="0"/>
                <a:cs typeface="Arial" panose="020B0604020202020204" pitchFamily="34" charset="0"/>
              </a:rPr>
              <a:t> the nucleon.</a:t>
            </a:r>
          </a:p>
          <a:p>
            <a:pPr marL="294624" indent="-294624" defTabSz="406718">
              <a:spcBef>
                <a:spcPts val="409"/>
              </a:spcBef>
              <a:buClr>
                <a:srgbClr val="000000"/>
              </a:buClr>
              <a:buSzPct val="100000"/>
              <a:tabLst>
                <a:tab pos="406718" algn="l"/>
                <a:tab pos="813437" algn="l"/>
                <a:tab pos="1220152" algn="l"/>
                <a:tab pos="1626875" algn="l"/>
                <a:tab pos="2033595" algn="l"/>
                <a:tab pos="2440312" algn="l"/>
                <a:tab pos="2847035" algn="l"/>
                <a:tab pos="3253754" algn="l"/>
                <a:tab pos="3660468" algn="l"/>
                <a:tab pos="4067191" algn="l"/>
              </a:tabLst>
            </a:pPr>
            <a:endParaRPr lang="en-US" sz="500" dirty="0">
              <a:solidFill>
                <a:srgbClr val="000000"/>
              </a:solidFill>
              <a:latin typeface="Arial" panose="020B0604020202020204" pitchFamily="34" charset="0"/>
              <a:ea typeface="Arial" charset="0"/>
              <a:cs typeface="Arial" panose="020B0604020202020204" pitchFamily="34" charset="0"/>
            </a:endParaRPr>
          </a:p>
          <a:p>
            <a:pPr marL="294624" indent="-294624" defTabSz="406718">
              <a:spcBef>
                <a:spcPts val="409"/>
              </a:spcBef>
              <a:buClr>
                <a:srgbClr val="000000"/>
              </a:buClr>
              <a:buSzPct val="100000"/>
              <a:buFont typeface="Arial" charset="0"/>
              <a:buChar char="•"/>
              <a:tabLst>
                <a:tab pos="406718" algn="l"/>
                <a:tab pos="813437" algn="l"/>
                <a:tab pos="1220152" algn="l"/>
                <a:tab pos="1626875" algn="l"/>
                <a:tab pos="2033595" algn="l"/>
                <a:tab pos="2440312" algn="l"/>
                <a:tab pos="2847035" algn="l"/>
                <a:tab pos="3253754" algn="l"/>
                <a:tab pos="3660468" algn="l"/>
                <a:tab pos="4067191" algn="l"/>
              </a:tabLst>
            </a:pPr>
            <a:r>
              <a:rPr lang="en-US" sz="1693" dirty="0">
                <a:solidFill>
                  <a:srgbClr val="000000"/>
                </a:solidFill>
                <a:latin typeface="Arial" panose="020B0604020202020204" pitchFamily="34" charset="0"/>
                <a:ea typeface="Arial" charset="0"/>
                <a:cs typeface="Arial" panose="020B0604020202020204" pitchFamily="34" charset="0"/>
              </a:rPr>
              <a:t>In </a:t>
            </a:r>
            <a:r>
              <a:rPr lang="en-US" sz="1693" i="1" dirty="0">
                <a:solidFill>
                  <a:srgbClr val="000000"/>
                </a:solidFill>
                <a:latin typeface="Arial" panose="020B0604020202020204" pitchFamily="34" charset="0"/>
                <a:ea typeface="Arial" charset="0"/>
                <a:cs typeface="Arial" panose="020B0604020202020204" pitchFamily="34" charset="0"/>
              </a:rPr>
              <a:t>elastic</a:t>
            </a:r>
            <a:r>
              <a:rPr lang="en-US" sz="1693" dirty="0">
                <a:solidFill>
                  <a:srgbClr val="000000"/>
                </a:solidFill>
                <a:latin typeface="Arial" panose="020B0604020202020204" pitchFamily="34" charset="0"/>
                <a:ea typeface="Arial" charset="0"/>
                <a:cs typeface="Arial" panose="020B0604020202020204" pitchFamily="34" charset="0"/>
              </a:rPr>
              <a:t> scattering, </a:t>
            </a:r>
            <a:r>
              <a:rPr lang="en-US" sz="1693" i="1" dirty="0">
                <a:solidFill>
                  <a:srgbClr val="000000"/>
                </a:solidFill>
                <a:latin typeface="Arial" panose="020B0604020202020204" pitchFamily="34" charset="0"/>
                <a:ea typeface="Arial" charset="0"/>
                <a:cs typeface="Arial" panose="020B0604020202020204" pitchFamily="34" charset="0"/>
              </a:rPr>
              <a:t>t</a:t>
            </a:r>
            <a:r>
              <a:rPr lang="en-US" sz="1693" dirty="0">
                <a:solidFill>
                  <a:srgbClr val="000000"/>
                </a:solidFill>
                <a:latin typeface="Arial" panose="020B0604020202020204" pitchFamily="34" charset="0"/>
                <a:ea typeface="Arial" charset="0"/>
                <a:cs typeface="Arial" panose="020B0604020202020204" pitchFamily="34" charset="0"/>
              </a:rPr>
              <a:t> and Q</a:t>
            </a:r>
            <a:r>
              <a:rPr lang="en-US" sz="1693" baseline="33000" dirty="0">
                <a:solidFill>
                  <a:srgbClr val="000000"/>
                </a:solidFill>
                <a:latin typeface="Arial" panose="020B0604020202020204" pitchFamily="34" charset="0"/>
                <a:ea typeface="Arial" charset="0"/>
                <a:cs typeface="Arial" panose="020B0604020202020204" pitchFamily="34" charset="0"/>
              </a:rPr>
              <a:t>2</a:t>
            </a:r>
            <a:r>
              <a:rPr lang="en-US" sz="1693" dirty="0">
                <a:solidFill>
                  <a:srgbClr val="000000"/>
                </a:solidFill>
                <a:latin typeface="Arial" panose="020B0604020202020204" pitchFamily="34" charset="0"/>
                <a:ea typeface="Arial" charset="0"/>
                <a:cs typeface="Arial" panose="020B0604020202020204" pitchFamily="34" charset="0"/>
              </a:rPr>
              <a:t> are equivalent.</a:t>
            </a:r>
          </a:p>
        </p:txBody>
      </p:sp>
      <p:sp>
        <p:nvSpPr>
          <p:cNvPr id="41" name="Rectangle 40"/>
          <p:cNvSpPr>
            <a:spLocks noChangeArrowheads="1"/>
          </p:cNvSpPr>
          <p:nvPr/>
        </p:nvSpPr>
        <p:spPr bwMode="auto">
          <a:xfrm>
            <a:off x="1214439" y="5241133"/>
            <a:ext cx="4834754" cy="70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lstStyle/>
          <a:p>
            <a:pPr marL="294624" indent="-294624" defTabSz="406718">
              <a:spcBef>
                <a:spcPts val="409"/>
              </a:spcBef>
              <a:buClr>
                <a:srgbClr val="000000"/>
              </a:buClr>
              <a:buSzPct val="100000"/>
              <a:buFont typeface="Arial" charset="0"/>
              <a:buChar char="•"/>
              <a:tabLst>
                <a:tab pos="406718" algn="l"/>
                <a:tab pos="813437" algn="l"/>
                <a:tab pos="1220152" algn="l"/>
                <a:tab pos="1626875" algn="l"/>
                <a:tab pos="2033595" algn="l"/>
                <a:tab pos="2440312" algn="l"/>
                <a:tab pos="2847035" algn="l"/>
                <a:tab pos="3253754" algn="l"/>
                <a:tab pos="3660468" algn="l"/>
                <a:tab pos="4067191" algn="l"/>
                <a:tab pos="4473909" algn="l"/>
                <a:tab pos="4880627" algn="l"/>
                <a:tab pos="5287350" algn="l"/>
              </a:tabLst>
            </a:pPr>
            <a:r>
              <a:rPr lang="en-US" dirty="0">
                <a:solidFill>
                  <a:srgbClr val="000000"/>
                </a:solidFill>
                <a:ea typeface="Arial" charset="0"/>
                <a:cs typeface="Arial" charset="0"/>
              </a:rPr>
              <a:t>Reaching smaller values of </a:t>
            </a:r>
            <a:r>
              <a:rPr lang="en-US" i="1" dirty="0">
                <a:solidFill>
                  <a:srgbClr val="000000"/>
                </a:solidFill>
                <a:ea typeface="Arial" charset="0"/>
                <a:cs typeface="Arial" charset="0"/>
              </a:rPr>
              <a:t>x</a:t>
            </a:r>
            <a:r>
              <a:rPr lang="en-US" dirty="0">
                <a:solidFill>
                  <a:srgbClr val="000000"/>
                </a:solidFill>
                <a:ea typeface="Arial" charset="0"/>
                <a:cs typeface="Arial" charset="0"/>
              </a:rPr>
              <a:t> requires higher energy!</a:t>
            </a:r>
          </a:p>
        </p:txBody>
      </p:sp>
      <p:sp>
        <p:nvSpPr>
          <p:cNvPr id="42" name="Slide Number Placeholder 1">
            <a:extLst>
              <a:ext uri="{FF2B5EF4-FFF2-40B4-BE49-F238E27FC236}">
                <a16:creationId xmlns:a16="http://schemas.microsoft.com/office/drawing/2014/main" id="{08D8B584-87F4-9E45-A209-E94619FB4039}"/>
              </a:ext>
            </a:extLst>
          </p:cNvPr>
          <p:cNvSpPr>
            <a:spLocks noGrp="1"/>
          </p:cNvSpPr>
          <p:nvPr>
            <p:ph type="sldNum" sz="quarter" idx="12"/>
          </p:nvPr>
        </p:nvSpPr>
        <p:spPr>
          <a:xfrm>
            <a:off x="8610600" y="6356350"/>
            <a:ext cx="2743200" cy="365125"/>
          </a:xfrm>
        </p:spPr>
        <p:txBody>
          <a:bodyPr/>
          <a:lstStyle/>
          <a:p>
            <a:fld id="{8F85DECE-709F-5547-99FE-06FE97115E35}" type="slidenum">
              <a:rPr lang="en-US" smtClean="0"/>
              <a:t>6</a:t>
            </a:fld>
            <a:endParaRPr lang="en-US" dirty="0"/>
          </a:p>
        </p:txBody>
      </p:sp>
    </p:spTree>
    <p:extLst>
      <p:ext uri="{BB962C8B-B14F-4D97-AF65-F5344CB8AC3E}">
        <p14:creationId xmlns:p14="http://schemas.microsoft.com/office/powerpoint/2010/main" val="283105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D5D9-C5DF-A145-B439-C0F8581B38D7}"/>
              </a:ext>
            </a:extLst>
          </p:cNvPr>
          <p:cNvSpPr>
            <a:spLocks noGrp="1"/>
          </p:cNvSpPr>
          <p:nvPr>
            <p:ph type="sldNum" sz="quarter" idx="10"/>
          </p:nvPr>
        </p:nvSpPr>
        <p:spPr/>
        <p:txBody>
          <a:bodyPr/>
          <a:lstStyle/>
          <a:p>
            <a:fld id="{DD752635-733F-5648-834B-1A29BD4AB1A5}" type="slidenum">
              <a:rPr lang="en-US" smtClean="0"/>
              <a:pPr/>
              <a:t>7</a:t>
            </a:fld>
            <a:endParaRPr lang="en-US"/>
          </a:p>
        </p:txBody>
      </p:sp>
      <p:pic>
        <p:nvPicPr>
          <p:cNvPr id="2" name="Picture 1">
            <a:extLst>
              <a:ext uri="{FF2B5EF4-FFF2-40B4-BE49-F238E27FC236}">
                <a16:creationId xmlns:a16="http://schemas.microsoft.com/office/drawing/2014/main" id="{FA4EF6F0-40C4-484A-B994-85975786F393}"/>
              </a:ext>
            </a:extLst>
          </p:cNvPr>
          <p:cNvPicPr>
            <a:picLocks noChangeAspect="1"/>
          </p:cNvPicPr>
          <p:nvPr/>
        </p:nvPicPr>
        <p:blipFill>
          <a:blip r:embed="rId2"/>
          <a:stretch>
            <a:fillRect/>
          </a:stretch>
        </p:blipFill>
        <p:spPr>
          <a:xfrm>
            <a:off x="6335516" y="1103652"/>
            <a:ext cx="4809490" cy="3520440"/>
          </a:xfrm>
          <a:prstGeom prst="rect">
            <a:avLst/>
          </a:prstGeom>
        </p:spPr>
      </p:pic>
      <p:sp>
        <p:nvSpPr>
          <p:cNvPr id="6" name="Text Box 34">
            <a:extLst>
              <a:ext uri="{FF2B5EF4-FFF2-40B4-BE49-F238E27FC236}">
                <a16:creationId xmlns:a16="http://schemas.microsoft.com/office/drawing/2014/main" id="{07FED665-B33E-EF49-B723-EB2E2EF78384}"/>
              </a:ext>
            </a:extLst>
          </p:cNvPr>
          <p:cNvSpPr txBox="1">
            <a:spLocks noChangeArrowheads="1"/>
          </p:cNvSpPr>
          <p:nvPr/>
        </p:nvSpPr>
        <p:spPr bwMode="auto">
          <a:xfrm>
            <a:off x="6177353" y="4325514"/>
            <a:ext cx="1510995" cy="3426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2946" tIns="44971" rIns="72946" bIns="36321">
            <a:spAutoFit/>
          </a:bodyPr>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9pPr>
          </a:lstStyle>
          <a:p>
            <a:pPr>
              <a:lnSpc>
                <a:spcPct val="100000"/>
              </a:lnSpc>
              <a:defRPr/>
            </a:pPr>
            <a:r>
              <a:rPr lang="en-US" sz="1693" dirty="0">
                <a:solidFill>
                  <a:schemeClr val="tx1"/>
                </a:solidFill>
                <a:effectLst>
                  <a:outerShdw blurRad="38100" dist="38100" dir="2700000" algn="tl">
                    <a:srgbClr val="DDDDDD"/>
                  </a:outerShdw>
                </a:effectLst>
                <a:cs typeface="Arial" charset="0"/>
              </a:rPr>
              <a:t>many gluons</a:t>
            </a:r>
          </a:p>
        </p:txBody>
      </p:sp>
      <p:sp>
        <p:nvSpPr>
          <p:cNvPr id="7" name="Text Box 34">
            <a:extLst>
              <a:ext uri="{FF2B5EF4-FFF2-40B4-BE49-F238E27FC236}">
                <a16:creationId xmlns:a16="http://schemas.microsoft.com/office/drawing/2014/main" id="{942ECC4F-40DE-BE48-BEE3-E38ACD3F32E6}"/>
              </a:ext>
            </a:extLst>
          </p:cNvPr>
          <p:cNvSpPr txBox="1">
            <a:spLocks noChangeArrowheads="1"/>
          </p:cNvSpPr>
          <p:nvPr/>
        </p:nvSpPr>
        <p:spPr bwMode="auto">
          <a:xfrm>
            <a:off x="10091211" y="4314705"/>
            <a:ext cx="1510995" cy="3426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2946" tIns="44971" rIns="72946" bIns="36321">
            <a:spAutoFit/>
          </a:bodyPr>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9pPr>
          </a:lstStyle>
          <a:p>
            <a:pPr>
              <a:lnSpc>
                <a:spcPct val="100000"/>
              </a:lnSpc>
              <a:defRPr/>
            </a:pPr>
            <a:r>
              <a:rPr lang="en-US" sz="1693" dirty="0">
                <a:solidFill>
                  <a:schemeClr val="tx1"/>
                </a:solidFill>
                <a:effectLst>
                  <a:outerShdw blurRad="38100" dist="38100" dir="2700000" algn="tl">
                    <a:srgbClr val="DDDDDD"/>
                  </a:outerShdw>
                </a:effectLst>
                <a:cs typeface="Arial" charset="0"/>
              </a:rPr>
              <a:t>few gluons</a:t>
            </a:r>
          </a:p>
        </p:txBody>
      </p:sp>
      <p:sp>
        <p:nvSpPr>
          <p:cNvPr id="8" name="Text Box 34">
            <a:extLst>
              <a:ext uri="{FF2B5EF4-FFF2-40B4-BE49-F238E27FC236}">
                <a16:creationId xmlns:a16="http://schemas.microsoft.com/office/drawing/2014/main" id="{7CA17044-8DBC-A044-9E08-F5F5D6F29A9A}"/>
              </a:ext>
            </a:extLst>
          </p:cNvPr>
          <p:cNvSpPr txBox="1">
            <a:spLocks noChangeArrowheads="1"/>
          </p:cNvSpPr>
          <p:nvPr/>
        </p:nvSpPr>
        <p:spPr bwMode="auto">
          <a:xfrm>
            <a:off x="5421854" y="1103652"/>
            <a:ext cx="1510995" cy="3426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2946" tIns="44971" rIns="72946" bIns="36321">
            <a:spAutoFit/>
          </a:bodyPr>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9pPr>
          </a:lstStyle>
          <a:p>
            <a:pPr>
              <a:lnSpc>
                <a:spcPct val="100000"/>
              </a:lnSpc>
              <a:defRPr/>
            </a:pPr>
            <a:r>
              <a:rPr lang="en-US" sz="1693" dirty="0">
                <a:solidFill>
                  <a:schemeClr val="tx1"/>
                </a:solidFill>
                <a:effectLst>
                  <a:outerShdw blurRad="38100" dist="38100" dir="2700000" algn="tl">
                    <a:srgbClr val="DDDDDD"/>
                  </a:outerShdw>
                </a:effectLst>
                <a:cs typeface="Arial" charset="0"/>
              </a:rPr>
              <a:t>small probe</a:t>
            </a:r>
          </a:p>
        </p:txBody>
      </p:sp>
      <p:sp>
        <p:nvSpPr>
          <p:cNvPr id="9" name="Text Box 34">
            <a:extLst>
              <a:ext uri="{FF2B5EF4-FFF2-40B4-BE49-F238E27FC236}">
                <a16:creationId xmlns:a16="http://schemas.microsoft.com/office/drawing/2014/main" id="{00FE5221-F3F3-7C4D-9FB4-0FC2CE07953C}"/>
              </a:ext>
            </a:extLst>
          </p:cNvPr>
          <p:cNvSpPr txBox="1">
            <a:spLocks noChangeArrowheads="1"/>
          </p:cNvSpPr>
          <p:nvPr/>
        </p:nvSpPr>
        <p:spPr bwMode="auto">
          <a:xfrm>
            <a:off x="5421855" y="3919224"/>
            <a:ext cx="1510995" cy="3426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2946" tIns="44971" rIns="72946" bIns="36321">
            <a:spAutoFit/>
          </a:bodyPr>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9pPr>
          </a:lstStyle>
          <a:p>
            <a:pPr>
              <a:lnSpc>
                <a:spcPct val="100000"/>
              </a:lnSpc>
              <a:defRPr/>
            </a:pPr>
            <a:r>
              <a:rPr lang="en-US" sz="1693" dirty="0">
                <a:solidFill>
                  <a:schemeClr val="tx1"/>
                </a:solidFill>
                <a:effectLst>
                  <a:outerShdw blurRad="38100" dist="38100" dir="2700000" algn="tl">
                    <a:srgbClr val="DDDDDD"/>
                  </a:outerShdw>
                </a:effectLst>
                <a:cs typeface="Arial" charset="0"/>
              </a:rPr>
              <a:t>large probe</a:t>
            </a:r>
          </a:p>
        </p:txBody>
      </p:sp>
      <p:pic>
        <p:nvPicPr>
          <p:cNvPr id="10" name="Picture 9">
            <a:extLst>
              <a:ext uri="{FF2B5EF4-FFF2-40B4-BE49-F238E27FC236}">
                <a16:creationId xmlns:a16="http://schemas.microsoft.com/office/drawing/2014/main" id="{1864893E-A11A-AE4E-9BAA-E4646A633D3D}"/>
              </a:ext>
            </a:extLst>
          </p:cNvPr>
          <p:cNvPicPr>
            <a:picLocks noChangeAspect="1"/>
          </p:cNvPicPr>
          <p:nvPr/>
        </p:nvPicPr>
        <p:blipFill>
          <a:blip r:embed="rId3"/>
          <a:stretch>
            <a:fillRect/>
          </a:stretch>
        </p:blipFill>
        <p:spPr>
          <a:xfrm>
            <a:off x="1362557" y="1175888"/>
            <a:ext cx="3113826" cy="3127248"/>
          </a:xfrm>
          <a:prstGeom prst="rect">
            <a:avLst/>
          </a:prstGeom>
        </p:spPr>
      </p:pic>
      <p:sp>
        <p:nvSpPr>
          <p:cNvPr id="11" name="Text Box 2">
            <a:extLst>
              <a:ext uri="{FF2B5EF4-FFF2-40B4-BE49-F238E27FC236}">
                <a16:creationId xmlns:a16="http://schemas.microsoft.com/office/drawing/2014/main" id="{00E14514-2DDB-704D-8C95-F526052B0A4A}"/>
              </a:ext>
            </a:extLst>
          </p:cNvPr>
          <p:cNvSpPr txBox="1">
            <a:spLocks noChangeArrowheads="1"/>
          </p:cNvSpPr>
          <p:nvPr/>
        </p:nvSpPr>
        <p:spPr bwMode="auto">
          <a:xfrm>
            <a:off x="417086" y="1853717"/>
            <a:ext cx="1306850" cy="649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510" tIns="42388" rIns="81510" bIns="42388">
            <a:spAutoFit/>
          </a:bodyPr>
          <a:lstStyle>
            <a:lvl1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Arial Unicode MS" charset="0"/>
              </a:defRPr>
            </a:lvl9pPr>
          </a:lstStyle>
          <a:p>
            <a:pPr algn="ctr" defTabSz="406886">
              <a:lnSpc>
                <a:spcPct val="120000"/>
              </a:lnSpc>
              <a:spcBef>
                <a:spcPts val="680"/>
              </a:spcBef>
              <a:buClr>
                <a:srgbClr val="000000"/>
              </a:buClr>
              <a:buSzPct val="100000"/>
            </a:pPr>
            <a:r>
              <a:rPr lang="en-US" sz="1600" dirty="0">
                <a:solidFill>
                  <a:srgbClr val="FF0000"/>
                </a:solidFill>
              </a:rPr>
              <a:t>Gluons saturate?</a:t>
            </a:r>
          </a:p>
        </p:txBody>
      </p:sp>
      <p:grpSp>
        <p:nvGrpSpPr>
          <p:cNvPr id="13" name="Group 12">
            <a:extLst>
              <a:ext uri="{FF2B5EF4-FFF2-40B4-BE49-F238E27FC236}">
                <a16:creationId xmlns:a16="http://schemas.microsoft.com/office/drawing/2014/main" id="{72DD9DF5-FC15-2844-A394-E1692522B624}"/>
              </a:ext>
            </a:extLst>
          </p:cNvPr>
          <p:cNvGrpSpPr/>
          <p:nvPr/>
        </p:nvGrpSpPr>
        <p:grpSpPr>
          <a:xfrm>
            <a:off x="1489415" y="4439945"/>
            <a:ext cx="2116798" cy="1916405"/>
            <a:chOff x="626402" y="4020532"/>
            <a:chExt cx="2116798" cy="1916405"/>
          </a:xfrm>
        </p:grpSpPr>
        <p:sp>
          <p:nvSpPr>
            <p:cNvPr id="14" name="AutoShape 6">
              <a:extLst>
                <a:ext uri="{FF2B5EF4-FFF2-40B4-BE49-F238E27FC236}">
                  <a16:creationId xmlns:a16="http://schemas.microsoft.com/office/drawing/2014/main" id="{9D38FAFF-FCEE-E14D-B4EE-E91DB13BC7FE}"/>
                </a:ext>
              </a:extLst>
            </p:cNvPr>
            <p:cNvSpPr>
              <a:spLocks noChangeArrowheads="1"/>
            </p:cNvSpPr>
            <p:nvPr/>
          </p:nvSpPr>
          <p:spPr bwMode="auto">
            <a:xfrm>
              <a:off x="1844640" y="4881743"/>
              <a:ext cx="552960" cy="276509"/>
            </a:xfrm>
            <a:prstGeom prst="rightArrow">
              <a:avLst>
                <a:gd name="adj1" fmla="val 50000"/>
                <a:gd name="adj2" fmla="val 50000"/>
              </a:avLst>
            </a:prstGeom>
            <a:solidFill>
              <a:srgbClr val="0000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15" name="Text Box 7">
              <a:extLst>
                <a:ext uri="{FF2B5EF4-FFF2-40B4-BE49-F238E27FC236}">
                  <a16:creationId xmlns:a16="http://schemas.microsoft.com/office/drawing/2014/main" id="{FD50FBF9-E6A2-164B-B462-FB4CFD1EFBCD}"/>
                </a:ext>
              </a:extLst>
            </p:cNvPr>
            <p:cNvSpPr txBox="1">
              <a:spLocks noChangeArrowheads="1"/>
            </p:cNvSpPr>
            <p:nvPr/>
          </p:nvSpPr>
          <p:spPr bwMode="auto">
            <a:xfrm>
              <a:off x="2466720" y="4795351"/>
              <a:ext cx="276480" cy="3317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p>
              <a:pPr defTabSz="406718">
                <a:spcBef>
                  <a:spcPts val="1134"/>
                </a:spcBef>
                <a:buClr>
                  <a:srgbClr val="000000"/>
                </a:buClr>
                <a:buSzPct val="45000"/>
              </a:pPr>
              <a:r>
                <a:rPr lang="en-US" sz="1600">
                  <a:solidFill>
                    <a:srgbClr val="000000"/>
                  </a:solidFill>
                  <a:cs typeface="Arial Unicode MS" charset="0"/>
                </a:rPr>
                <a:t>p</a:t>
              </a:r>
            </a:p>
          </p:txBody>
        </p:sp>
        <p:sp>
          <p:nvSpPr>
            <p:cNvPr id="16" name="Oval 8">
              <a:extLst>
                <a:ext uri="{FF2B5EF4-FFF2-40B4-BE49-F238E27FC236}">
                  <a16:creationId xmlns:a16="http://schemas.microsoft.com/office/drawing/2014/main" id="{9D71E18B-4045-FD4E-95BA-2896849148FA}"/>
                </a:ext>
              </a:extLst>
            </p:cNvPr>
            <p:cNvSpPr>
              <a:spLocks noChangeArrowheads="1"/>
            </p:cNvSpPr>
            <p:nvPr/>
          </p:nvSpPr>
          <p:spPr bwMode="auto">
            <a:xfrm>
              <a:off x="876960" y="4536104"/>
              <a:ext cx="967680" cy="967781"/>
            </a:xfrm>
            <a:prstGeom prst="ellipse">
              <a:avLst/>
            </a:prstGeom>
            <a:noFill/>
            <a:ln w="9360" cap="sq">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17" name="Oval 9">
              <a:extLst>
                <a:ext uri="{FF2B5EF4-FFF2-40B4-BE49-F238E27FC236}">
                  <a16:creationId xmlns:a16="http://schemas.microsoft.com/office/drawing/2014/main" id="{811C5607-74FE-3841-A89D-3F118206465E}"/>
                </a:ext>
              </a:extLst>
            </p:cNvPr>
            <p:cNvSpPr>
              <a:spLocks noChangeArrowheads="1"/>
            </p:cNvSpPr>
            <p:nvPr/>
          </p:nvSpPr>
          <p:spPr bwMode="auto">
            <a:xfrm>
              <a:off x="1222560" y="4605234"/>
              <a:ext cx="276480" cy="276509"/>
            </a:xfrm>
            <a:prstGeom prst="ellipse">
              <a:avLst/>
            </a:prstGeom>
            <a:solidFill>
              <a:srgbClr val="008000"/>
            </a:solidFill>
            <a:ln w="93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18" name="Oval 10">
              <a:extLst>
                <a:ext uri="{FF2B5EF4-FFF2-40B4-BE49-F238E27FC236}">
                  <a16:creationId xmlns:a16="http://schemas.microsoft.com/office/drawing/2014/main" id="{AF156E70-D864-1B4A-881F-4F1AAF4B5623}"/>
                </a:ext>
              </a:extLst>
            </p:cNvPr>
            <p:cNvSpPr>
              <a:spLocks noChangeArrowheads="1"/>
            </p:cNvSpPr>
            <p:nvPr/>
          </p:nvSpPr>
          <p:spPr bwMode="auto">
            <a:xfrm>
              <a:off x="1015200" y="5019994"/>
              <a:ext cx="276480" cy="276509"/>
            </a:xfrm>
            <a:prstGeom prst="ellipse">
              <a:avLst/>
            </a:prstGeom>
            <a:solidFill>
              <a:srgbClr val="FF0000"/>
            </a:solidFill>
            <a:ln w="93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19" name="Oval 11">
              <a:extLst>
                <a:ext uri="{FF2B5EF4-FFF2-40B4-BE49-F238E27FC236}">
                  <a16:creationId xmlns:a16="http://schemas.microsoft.com/office/drawing/2014/main" id="{5A35C9D5-0953-E946-9C24-841D130203D1}"/>
                </a:ext>
              </a:extLst>
            </p:cNvPr>
            <p:cNvSpPr>
              <a:spLocks noChangeArrowheads="1"/>
            </p:cNvSpPr>
            <p:nvPr/>
          </p:nvSpPr>
          <p:spPr bwMode="auto">
            <a:xfrm>
              <a:off x="1429920" y="5019994"/>
              <a:ext cx="276480" cy="276509"/>
            </a:xfrm>
            <a:prstGeom prst="ellipse">
              <a:avLst/>
            </a:prstGeom>
            <a:solidFill>
              <a:srgbClr val="3333FF"/>
            </a:solidFill>
            <a:ln w="9360" cap="sq">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20" name="Text Box 12">
              <a:extLst>
                <a:ext uri="{FF2B5EF4-FFF2-40B4-BE49-F238E27FC236}">
                  <a16:creationId xmlns:a16="http://schemas.microsoft.com/office/drawing/2014/main" id="{FE537516-2D85-6949-B504-A21F4C4C6131}"/>
                </a:ext>
              </a:extLst>
            </p:cNvPr>
            <p:cNvSpPr txBox="1">
              <a:spLocks noChangeArrowheads="1"/>
            </p:cNvSpPr>
            <p:nvPr/>
          </p:nvSpPr>
          <p:spPr bwMode="auto">
            <a:xfrm>
              <a:off x="1219200" y="4567806"/>
              <a:ext cx="276480" cy="3317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p>
              <a:pPr defTabSz="406718">
                <a:spcBef>
                  <a:spcPts val="1020"/>
                </a:spcBef>
                <a:buClr>
                  <a:srgbClr val="000000"/>
                </a:buClr>
                <a:buSzPct val="45000"/>
              </a:pPr>
              <a:r>
                <a:rPr lang="en-US" sz="1600" b="1" dirty="0">
                  <a:solidFill>
                    <a:srgbClr val="000000"/>
                  </a:solidFill>
                  <a:cs typeface="Arial Unicode MS" charset="0"/>
                </a:rPr>
                <a:t>1</a:t>
              </a:r>
            </a:p>
          </p:txBody>
        </p:sp>
        <p:sp>
          <p:nvSpPr>
            <p:cNvPr id="21" name="Text Box 13">
              <a:extLst>
                <a:ext uri="{FF2B5EF4-FFF2-40B4-BE49-F238E27FC236}">
                  <a16:creationId xmlns:a16="http://schemas.microsoft.com/office/drawing/2014/main" id="{85EBA225-57D9-8048-8AB9-0711AEBCA6C5}"/>
                </a:ext>
              </a:extLst>
            </p:cNvPr>
            <p:cNvSpPr txBox="1">
              <a:spLocks noChangeArrowheads="1"/>
            </p:cNvSpPr>
            <p:nvPr/>
          </p:nvSpPr>
          <p:spPr bwMode="auto">
            <a:xfrm>
              <a:off x="1018920" y="4986889"/>
              <a:ext cx="276480" cy="3317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p>
              <a:pPr defTabSz="406718">
                <a:spcBef>
                  <a:spcPts val="1020"/>
                </a:spcBef>
                <a:buClr>
                  <a:srgbClr val="000000"/>
                </a:buClr>
                <a:buSzPct val="45000"/>
              </a:pPr>
              <a:r>
                <a:rPr lang="en-US" sz="1600" b="1" dirty="0">
                  <a:solidFill>
                    <a:srgbClr val="000000"/>
                  </a:solidFill>
                  <a:cs typeface="Arial Unicode MS" charset="0"/>
                </a:rPr>
                <a:t>2</a:t>
              </a:r>
            </a:p>
          </p:txBody>
        </p:sp>
        <p:sp>
          <p:nvSpPr>
            <p:cNvPr id="22" name="Text Box 14">
              <a:extLst>
                <a:ext uri="{FF2B5EF4-FFF2-40B4-BE49-F238E27FC236}">
                  <a16:creationId xmlns:a16="http://schemas.microsoft.com/office/drawing/2014/main" id="{3AD1D065-29A3-B74C-8334-810F6AF490C1}"/>
                </a:ext>
              </a:extLst>
            </p:cNvPr>
            <p:cNvSpPr txBox="1">
              <a:spLocks noChangeArrowheads="1"/>
            </p:cNvSpPr>
            <p:nvPr/>
          </p:nvSpPr>
          <p:spPr bwMode="auto">
            <a:xfrm>
              <a:off x="1447800" y="4982569"/>
              <a:ext cx="276480" cy="3317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p>
              <a:pPr defTabSz="406718">
                <a:spcBef>
                  <a:spcPts val="1020"/>
                </a:spcBef>
                <a:buClr>
                  <a:srgbClr val="000000"/>
                </a:buClr>
                <a:buSzPct val="45000"/>
              </a:pPr>
              <a:r>
                <a:rPr lang="en-US" sz="1600" b="1" dirty="0">
                  <a:solidFill>
                    <a:srgbClr val="000000"/>
                  </a:solidFill>
                  <a:cs typeface="Arial Unicode MS" charset="0"/>
                </a:rPr>
                <a:t>3</a:t>
              </a:r>
            </a:p>
          </p:txBody>
        </p:sp>
        <p:sp>
          <p:nvSpPr>
            <p:cNvPr id="23" name="Oval 15">
              <a:extLst>
                <a:ext uri="{FF2B5EF4-FFF2-40B4-BE49-F238E27FC236}">
                  <a16:creationId xmlns:a16="http://schemas.microsoft.com/office/drawing/2014/main" id="{22E401E8-28D6-734B-B3C6-C33CD9FF177F}"/>
                </a:ext>
              </a:extLst>
            </p:cNvPr>
            <p:cNvSpPr>
              <a:spLocks noChangeArrowheads="1"/>
            </p:cNvSpPr>
            <p:nvPr/>
          </p:nvSpPr>
          <p:spPr bwMode="auto">
            <a:xfrm>
              <a:off x="753120" y="4474177"/>
              <a:ext cx="1244160" cy="483891"/>
            </a:xfrm>
            <a:prstGeom prst="ellipse">
              <a:avLst/>
            </a:prstGeom>
            <a:noFill/>
            <a:ln w="28440" cap="sq">
              <a:solidFill>
                <a:srgbClr val="333399"/>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24" name="Text Box 16">
              <a:extLst>
                <a:ext uri="{FF2B5EF4-FFF2-40B4-BE49-F238E27FC236}">
                  <a16:creationId xmlns:a16="http://schemas.microsoft.com/office/drawing/2014/main" id="{CD5311C3-202D-7D48-A94F-07A1817D20FE}"/>
                </a:ext>
              </a:extLst>
            </p:cNvPr>
            <p:cNvSpPr txBox="1">
              <a:spLocks noChangeArrowheads="1"/>
            </p:cNvSpPr>
            <p:nvPr/>
          </p:nvSpPr>
          <p:spPr bwMode="auto">
            <a:xfrm>
              <a:off x="951840" y="5620537"/>
              <a:ext cx="1765440" cy="31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lvl1pPr>
                <a:tabLst>
                  <a:tab pos="449263" algn="l"/>
                  <a:tab pos="898525" algn="l"/>
                  <a:tab pos="1347788" algn="l"/>
                  <a:tab pos="1797050"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1500" b="1" dirty="0"/>
                <a:t>x = p</a:t>
              </a:r>
              <a:r>
                <a:rPr lang="en-US" sz="1500" b="1" baseline="-25000" dirty="0"/>
                <a:t>1 </a:t>
              </a:r>
              <a:r>
                <a:rPr lang="en-US" sz="1500" b="1" dirty="0"/>
                <a:t>/ </a:t>
              </a:r>
              <a:r>
                <a:rPr lang="en-US" sz="1500" b="1" dirty="0" err="1"/>
                <a:t>p</a:t>
              </a:r>
              <a:r>
                <a:rPr lang="en-US" sz="1500" b="1" baseline="-33000" dirty="0" err="1"/>
                <a:t>proton</a:t>
              </a:r>
              <a:endParaRPr lang="en-US" sz="1500" b="1" baseline="-33000" dirty="0"/>
            </a:p>
          </p:txBody>
        </p:sp>
        <p:sp>
          <p:nvSpPr>
            <p:cNvPr id="25" name="AutoShape 17">
              <a:extLst>
                <a:ext uri="{FF2B5EF4-FFF2-40B4-BE49-F238E27FC236}">
                  <a16:creationId xmlns:a16="http://schemas.microsoft.com/office/drawing/2014/main" id="{56AA95BD-B0FA-5C4F-9E33-2EC444634514}"/>
                </a:ext>
              </a:extLst>
            </p:cNvPr>
            <p:cNvSpPr>
              <a:spLocks noChangeArrowheads="1"/>
            </p:cNvSpPr>
            <p:nvPr/>
          </p:nvSpPr>
          <p:spPr bwMode="auto">
            <a:xfrm rot="1620000">
              <a:off x="842400" y="4310020"/>
              <a:ext cx="414720" cy="336995"/>
            </a:xfrm>
            <a:custGeom>
              <a:avLst/>
              <a:gdLst>
                <a:gd name="G0" fmla="+- 34726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T0" fmla="*/ 0 w 1105505"/>
                <a:gd name="T1" fmla="*/ 0 h 880533"/>
                <a:gd name="T2" fmla="*/ 0 w 1105505"/>
                <a:gd name="T3" fmla="*/ 0 h 880533"/>
                <a:gd name="T4" fmla="*/ 0 w 1105505"/>
                <a:gd name="T5" fmla="*/ 0 h 880533"/>
                <a:gd name="T6" fmla="*/ 0 w 1105505"/>
                <a:gd name="T7" fmla="*/ 0 h 880533"/>
                <a:gd name="T8" fmla="*/ 0 w 1105505"/>
                <a:gd name="T9" fmla="*/ 0 h 880533"/>
                <a:gd name="T10" fmla="*/ 0 w 1105505"/>
                <a:gd name="T11" fmla="*/ 0 h 880533"/>
                <a:gd name="T12" fmla="*/ 0 w 1105505"/>
                <a:gd name="T13" fmla="*/ 0 h 880533"/>
                <a:gd name="T14" fmla="*/ 0 w 1105505"/>
                <a:gd name="T15" fmla="*/ 0 h 880533"/>
                <a:gd name="T16" fmla="*/ 0 w 1105505"/>
                <a:gd name="T17" fmla="*/ 0 h 880533"/>
                <a:gd name="T18" fmla="*/ 0 w 1105505"/>
                <a:gd name="T19" fmla="*/ 0 h 880533"/>
                <a:gd name="T20" fmla="*/ 0 w 1105505"/>
                <a:gd name="T21" fmla="*/ 0 h 880533"/>
                <a:gd name="T22" fmla="*/ 0 w 1105505"/>
                <a:gd name="T23" fmla="*/ 0 h 880533"/>
                <a:gd name="T24" fmla="*/ 1105505 w 1105505"/>
                <a:gd name="T25" fmla="*/ 880533 h 880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105505" h="880533">
                  <a:moveTo>
                    <a:pt x="0" y="493485"/>
                  </a:moveTo>
                  <a:cubicBezTo>
                    <a:pt x="50800" y="246742"/>
                    <a:pt x="101600" y="0"/>
                    <a:pt x="159657" y="43543"/>
                  </a:cubicBezTo>
                  <a:cubicBezTo>
                    <a:pt x="217714" y="87086"/>
                    <a:pt x="292704" y="759581"/>
                    <a:pt x="348342" y="754743"/>
                  </a:cubicBezTo>
                  <a:cubicBezTo>
                    <a:pt x="403980" y="749905"/>
                    <a:pt x="435428" y="12095"/>
                    <a:pt x="493485" y="14514"/>
                  </a:cubicBezTo>
                  <a:cubicBezTo>
                    <a:pt x="551542" y="16933"/>
                    <a:pt x="631371" y="757162"/>
                    <a:pt x="696685" y="769257"/>
                  </a:cubicBezTo>
                  <a:cubicBezTo>
                    <a:pt x="761999" y="781352"/>
                    <a:pt x="822476" y="87085"/>
                    <a:pt x="885371" y="87085"/>
                  </a:cubicBezTo>
                  <a:cubicBezTo>
                    <a:pt x="948266" y="87085"/>
                    <a:pt x="1042609" y="657981"/>
                    <a:pt x="1074057" y="769257"/>
                  </a:cubicBezTo>
                  <a:cubicBezTo>
                    <a:pt x="1105505" y="880533"/>
                    <a:pt x="1071638" y="757162"/>
                    <a:pt x="1074057" y="754743"/>
                  </a:cubicBezTo>
                  <a:cubicBezTo>
                    <a:pt x="1076476" y="752324"/>
                    <a:pt x="1088571" y="754743"/>
                    <a:pt x="1088571" y="754743"/>
                  </a:cubicBezTo>
                </a:path>
              </a:pathLst>
            </a:custGeom>
            <a:noFill/>
            <a:ln w="9360" cap="sq">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780" tIns="41391" rIns="82780" bIns="41391" anchor="ctr"/>
            <a:lstStyle/>
            <a:p>
              <a:pPr defTabSz="406718">
                <a:lnSpc>
                  <a:spcPct val="93000"/>
                </a:lnSpc>
                <a:buClr>
                  <a:srgbClr val="000000"/>
                </a:buClr>
                <a:buSzPct val="100000"/>
              </a:pPr>
              <a:endParaRPr lang="en-US" sz="1600">
                <a:solidFill>
                  <a:srgbClr val="000000"/>
                </a:solidFill>
                <a:cs typeface="Arial Unicode MS" charset="0"/>
              </a:endParaRPr>
            </a:p>
          </p:txBody>
        </p:sp>
        <p:sp>
          <p:nvSpPr>
            <p:cNvPr id="26" name="Text Box 18">
              <a:extLst>
                <a:ext uri="{FF2B5EF4-FFF2-40B4-BE49-F238E27FC236}">
                  <a16:creationId xmlns:a16="http://schemas.microsoft.com/office/drawing/2014/main" id="{4339FC00-5DC8-C144-BABF-E3051951A645}"/>
                </a:ext>
              </a:extLst>
            </p:cNvPr>
            <p:cNvSpPr txBox="1">
              <a:spLocks noChangeArrowheads="1"/>
            </p:cNvSpPr>
            <p:nvPr/>
          </p:nvSpPr>
          <p:spPr bwMode="auto">
            <a:xfrm>
              <a:off x="626402" y="4020532"/>
              <a:ext cx="758880" cy="2321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spAutoFit/>
            </a:bodyPr>
            <a:lstStyle>
              <a:lvl1pPr>
                <a:tabLst>
                  <a:tab pos="449263" algn="l"/>
                </a:tabLst>
                <a:defRPr>
                  <a:solidFill>
                    <a:srgbClr val="000000"/>
                  </a:solidFill>
                  <a:latin typeface="Arial" charset="0"/>
                  <a:ea typeface="ＭＳ Ｐゴシック" charset="0"/>
                  <a:cs typeface="Arial Unicode MS" charset="0"/>
                </a:defRPr>
              </a:lvl1pPr>
              <a:lvl2pPr>
                <a:tabLst>
                  <a:tab pos="449263" algn="l"/>
                </a:tabLst>
                <a:defRPr>
                  <a:solidFill>
                    <a:srgbClr val="000000"/>
                  </a:solidFill>
                  <a:latin typeface="Arial" charset="0"/>
                  <a:ea typeface="ＭＳ Ｐゴシック" charset="0"/>
                  <a:cs typeface="Arial Unicode MS" charset="0"/>
                </a:defRPr>
              </a:lvl2pPr>
              <a:lvl3pPr>
                <a:tabLst>
                  <a:tab pos="449263" algn="l"/>
                </a:tabLst>
                <a:defRPr>
                  <a:solidFill>
                    <a:srgbClr val="000000"/>
                  </a:solidFill>
                  <a:latin typeface="Arial" charset="0"/>
                  <a:ea typeface="ＭＳ Ｐゴシック" charset="0"/>
                  <a:cs typeface="Arial Unicode MS" charset="0"/>
                </a:defRPr>
              </a:lvl3pPr>
              <a:lvl4pPr>
                <a:tabLst>
                  <a:tab pos="449263" algn="l"/>
                </a:tabLst>
                <a:defRPr>
                  <a:solidFill>
                    <a:srgbClr val="000000"/>
                  </a:solidFill>
                  <a:latin typeface="Arial" charset="0"/>
                  <a:ea typeface="ＭＳ Ｐゴシック" charset="0"/>
                  <a:cs typeface="Arial Unicode MS" charset="0"/>
                </a:defRPr>
              </a:lvl4pPr>
              <a:lvl5pPr>
                <a:tabLst>
                  <a:tab pos="449263"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900" b="1"/>
                <a:t>photon</a:t>
              </a:r>
            </a:p>
          </p:txBody>
        </p:sp>
      </p:grpSp>
      <p:sp>
        <p:nvSpPr>
          <p:cNvPr id="28" name="Text Box 1">
            <a:extLst>
              <a:ext uri="{FF2B5EF4-FFF2-40B4-BE49-F238E27FC236}">
                <a16:creationId xmlns:a16="http://schemas.microsoft.com/office/drawing/2014/main" id="{D195C4F9-B30A-E448-BCDE-031865888607}"/>
              </a:ext>
            </a:extLst>
          </p:cNvPr>
          <p:cNvSpPr txBox="1">
            <a:spLocks noChangeArrowheads="1"/>
          </p:cNvSpPr>
          <p:nvPr/>
        </p:nvSpPr>
        <p:spPr bwMode="auto">
          <a:xfrm>
            <a:off x="1236884" y="216368"/>
            <a:ext cx="9503183" cy="6840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Inclusive DIS: Momentum distributions of quarks and gluons</a:t>
            </a:r>
          </a:p>
        </p:txBody>
      </p:sp>
      <p:sp>
        <p:nvSpPr>
          <p:cNvPr id="29" name="Text Box 19">
            <a:extLst>
              <a:ext uri="{FF2B5EF4-FFF2-40B4-BE49-F238E27FC236}">
                <a16:creationId xmlns:a16="http://schemas.microsoft.com/office/drawing/2014/main" id="{0095ABD5-3B55-654B-B5EB-A99BC0926E5B}"/>
              </a:ext>
            </a:extLst>
          </p:cNvPr>
          <p:cNvSpPr txBox="1">
            <a:spLocks noChangeArrowheads="1"/>
          </p:cNvSpPr>
          <p:nvPr/>
        </p:nvSpPr>
        <p:spPr bwMode="auto">
          <a:xfrm>
            <a:off x="1814853" y="6367222"/>
            <a:ext cx="1791360" cy="31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477" tIns="42370" rIns="81477" bIns="42370">
            <a:spAutoFit/>
          </a:bodyPr>
          <a:lstStyle>
            <a:lvl1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1500" b="1" dirty="0"/>
              <a:t>x = Q</a:t>
            </a:r>
            <a:r>
              <a:rPr lang="en-US" sz="1500" b="1" baseline="33000" dirty="0"/>
              <a:t>2</a:t>
            </a:r>
            <a:r>
              <a:rPr lang="en-US" sz="1500" b="1" dirty="0"/>
              <a:t> / </a:t>
            </a:r>
            <a:r>
              <a:rPr lang="en-US" sz="1500" b="1" dirty="0" err="1"/>
              <a:t>sy</a:t>
            </a:r>
            <a:endParaRPr lang="en-US" sz="1500" b="1" baseline="-33000" dirty="0">
              <a:cs typeface="Arial" charset="0"/>
            </a:endParaRPr>
          </a:p>
        </p:txBody>
      </p:sp>
      <p:sp>
        <p:nvSpPr>
          <p:cNvPr id="27" name="Rectangle 26">
            <a:extLst>
              <a:ext uri="{FF2B5EF4-FFF2-40B4-BE49-F238E27FC236}">
                <a16:creationId xmlns:a16="http://schemas.microsoft.com/office/drawing/2014/main" id="{7DDEF9A7-D5B6-594B-A581-1C236B184427}"/>
              </a:ext>
            </a:extLst>
          </p:cNvPr>
          <p:cNvSpPr>
            <a:spLocks noChangeArrowheads="1"/>
          </p:cNvSpPr>
          <p:nvPr/>
        </p:nvSpPr>
        <p:spPr bwMode="auto">
          <a:xfrm>
            <a:off x="3740732" y="4996540"/>
            <a:ext cx="8260767" cy="16672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477" tIns="42370" rIns="81477" bIns="42370"/>
          <a:lstStyle/>
          <a:p>
            <a:pPr marL="294624" indent="-294624" defTabSz="406718">
              <a:spcBef>
                <a:spcPts val="409"/>
              </a:spcBef>
              <a:buClr>
                <a:srgbClr val="000000"/>
              </a:buClr>
              <a:buSzPct val="100000"/>
              <a:buFont typeface="Arial" charset="0"/>
              <a:buChar char="•"/>
              <a:tabLst>
                <a:tab pos="406718" algn="l"/>
                <a:tab pos="813437" algn="l"/>
                <a:tab pos="1220152" algn="l"/>
                <a:tab pos="1626875" algn="l"/>
                <a:tab pos="2033595" algn="l"/>
                <a:tab pos="2440312" algn="l"/>
                <a:tab pos="2847035" algn="l"/>
                <a:tab pos="3253754" algn="l"/>
                <a:tab pos="3660468" algn="l"/>
                <a:tab pos="4067191" algn="l"/>
              </a:tabLst>
            </a:pPr>
            <a:r>
              <a:rPr lang="en-US" dirty="0">
                <a:solidFill>
                  <a:srgbClr val="000000"/>
                </a:solidFill>
                <a:latin typeface="Arial" panose="020B0604020202020204" pitchFamily="34" charset="0"/>
                <a:ea typeface="Arial" charset="0"/>
                <a:cs typeface="Arial" panose="020B0604020202020204" pitchFamily="34" charset="0"/>
              </a:rPr>
              <a:t>Parton Distribution Functions (PDFs) tell us about the densities of quarks and gluons inside the proton as function of their momentum (fraction) x. </a:t>
            </a:r>
          </a:p>
          <a:p>
            <a:pPr marL="294624" indent="-294624" defTabSz="406718">
              <a:spcBef>
                <a:spcPts val="409"/>
              </a:spcBef>
              <a:buClr>
                <a:srgbClr val="000000"/>
              </a:buClr>
              <a:buSzPct val="100000"/>
              <a:buFont typeface="Arial" charset="0"/>
              <a:buChar char="•"/>
              <a:tabLst>
                <a:tab pos="406718" algn="l"/>
                <a:tab pos="813437" algn="l"/>
                <a:tab pos="1220152" algn="l"/>
                <a:tab pos="1626875" algn="l"/>
                <a:tab pos="2033595" algn="l"/>
                <a:tab pos="2440312" algn="l"/>
                <a:tab pos="2847035" algn="l"/>
                <a:tab pos="3253754" algn="l"/>
                <a:tab pos="3660468" algn="l"/>
                <a:tab pos="4067191" algn="l"/>
              </a:tabLst>
            </a:pPr>
            <a:endParaRPr lang="en-US" sz="800" dirty="0">
              <a:solidFill>
                <a:srgbClr val="000000"/>
              </a:solidFill>
              <a:latin typeface="Arial" panose="020B0604020202020204" pitchFamily="34" charset="0"/>
              <a:ea typeface="Arial" charset="0"/>
              <a:cs typeface="Arial" panose="020B0604020202020204" pitchFamily="34" charset="0"/>
            </a:endParaRPr>
          </a:p>
          <a:p>
            <a:pPr marL="294624" indent="-294624" defTabSz="406718">
              <a:spcBef>
                <a:spcPts val="409"/>
              </a:spcBef>
              <a:buClr>
                <a:srgbClr val="000000"/>
              </a:buClr>
              <a:buSzPct val="100000"/>
              <a:buFont typeface="Arial" charset="0"/>
              <a:buChar char="•"/>
              <a:tabLst>
                <a:tab pos="406718" algn="l"/>
                <a:tab pos="813437" algn="l"/>
                <a:tab pos="1220152" algn="l"/>
                <a:tab pos="1626875" algn="l"/>
                <a:tab pos="2033595" algn="l"/>
                <a:tab pos="2440312" algn="l"/>
                <a:tab pos="2847035" algn="l"/>
                <a:tab pos="3253754" algn="l"/>
                <a:tab pos="3660468" algn="l"/>
                <a:tab pos="4067191" algn="l"/>
              </a:tabLst>
            </a:pPr>
            <a:r>
              <a:rPr lang="en-US" sz="1693" dirty="0">
                <a:solidFill>
                  <a:srgbClr val="000000"/>
                </a:solidFill>
                <a:latin typeface="Arial" panose="020B0604020202020204" pitchFamily="34" charset="0"/>
                <a:ea typeface="Arial" charset="0"/>
                <a:cs typeface="Arial" panose="020B0604020202020204" pitchFamily="34" charset="0"/>
              </a:rPr>
              <a:t>To reach saturation at the lowest x, the inelasticity y needs to be large (~1), producing low-energy scattered electrons in the lab frame.</a:t>
            </a:r>
          </a:p>
        </p:txBody>
      </p:sp>
      <p:sp>
        <p:nvSpPr>
          <p:cNvPr id="30" name="Text Box 19">
            <a:extLst>
              <a:ext uri="{FF2B5EF4-FFF2-40B4-BE49-F238E27FC236}">
                <a16:creationId xmlns:a16="http://schemas.microsoft.com/office/drawing/2014/main" id="{A8DFC8CF-C2D3-2E47-982E-ACC281928DBE}"/>
              </a:ext>
            </a:extLst>
          </p:cNvPr>
          <p:cNvSpPr txBox="1">
            <a:spLocks noChangeArrowheads="1"/>
          </p:cNvSpPr>
          <p:nvPr/>
        </p:nvSpPr>
        <p:spPr bwMode="auto">
          <a:xfrm>
            <a:off x="8440456" y="6367222"/>
            <a:ext cx="2160870" cy="31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477" tIns="42370" rIns="81477" bIns="42370">
            <a:spAutoFit/>
          </a:bodyPr>
          <a:lstStyle>
            <a:lvl1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Lst>
              <a:defRPr>
                <a:solidFill>
                  <a:srgbClr val="000000"/>
                </a:solidFill>
                <a:latin typeface="Arial" charset="0"/>
                <a:ea typeface="ＭＳ Ｐゴシック" charset="0"/>
                <a:cs typeface="Arial Unicode MS" charset="0"/>
              </a:defRPr>
            </a:lvl9pPr>
          </a:lstStyle>
          <a:p>
            <a:pPr defTabSz="406718">
              <a:spcBef>
                <a:spcPts val="907"/>
              </a:spcBef>
              <a:buClr>
                <a:srgbClr val="000000"/>
              </a:buClr>
              <a:buSzPct val="45000"/>
            </a:pPr>
            <a:r>
              <a:rPr lang="en-US" sz="1500" b="1" dirty="0" err="1"/>
              <a:t>mRiCH</a:t>
            </a:r>
            <a:r>
              <a:rPr lang="en-US" sz="1500" b="1" dirty="0"/>
              <a:t> &amp; DIRC </a:t>
            </a:r>
            <a:r>
              <a:rPr lang="en-US" sz="1500" b="1" dirty="0" err="1"/>
              <a:t>eID</a:t>
            </a:r>
            <a:endParaRPr lang="en-US" sz="1500" b="1" baseline="-33000" dirty="0">
              <a:cs typeface="Arial" charset="0"/>
            </a:endParaRPr>
          </a:p>
        </p:txBody>
      </p:sp>
      <p:sp>
        <p:nvSpPr>
          <p:cNvPr id="31" name="Slide Number Placeholder 1">
            <a:extLst>
              <a:ext uri="{FF2B5EF4-FFF2-40B4-BE49-F238E27FC236}">
                <a16:creationId xmlns:a16="http://schemas.microsoft.com/office/drawing/2014/main" id="{C5CAEB35-68A2-8E48-99CA-7DC9EC43456B}"/>
              </a:ext>
            </a:extLst>
          </p:cNvPr>
          <p:cNvSpPr>
            <a:spLocks noGrp="1"/>
          </p:cNvSpPr>
          <p:nvPr>
            <p:ph type="sldNum" sz="quarter" idx="12"/>
          </p:nvPr>
        </p:nvSpPr>
        <p:spPr>
          <a:xfrm>
            <a:off x="8610600" y="6356350"/>
            <a:ext cx="2743200" cy="365125"/>
          </a:xfrm>
        </p:spPr>
        <p:txBody>
          <a:bodyPr/>
          <a:lstStyle/>
          <a:p>
            <a:fld id="{8F85DECE-709F-5547-99FE-06FE97115E35}" type="slidenum">
              <a:rPr lang="en-US" smtClean="0"/>
              <a:t>7</a:t>
            </a:fld>
            <a:endParaRPr lang="en-US" dirty="0"/>
          </a:p>
        </p:txBody>
      </p:sp>
    </p:spTree>
    <p:extLst>
      <p:ext uri="{BB962C8B-B14F-4D97-AF65-F5344CB8AC3E}">
        <p14:creationId xmlns:p14="http://schemas.microsoft.com/office/powerpoint/2010/main" val="1119390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346"/>
          <a:stretch/>
        </p:blipFill>
        <p:spPr bwMode="auto">
          <a:xfrm>
            <a:off x="2057401" y="1861499"/>
            <a:ext cx="3808520" cy="4201160"/>
          </a:xfrm>
          <a:prstGeom prst="rect">
            <a:avLst/>
          </a:prstGeom>
          <a:ln>
            <a:noFill/>
          </a:ln>
          <a:extLst>
            <a:ext uri="{53640926-AAD7-44d8-BBD7-CCE9431645EC}">
              <a14:shadowObscured xmlns:a14="http://schemas.microsoft.com/office/drawing/2010/main" xmlns=""/>
            </a:ext>
          </a:extLst>
        </p:spPr>
      </p:pic>
      <p:sp>
        <p:nvSpPr>
          <p:cNvPr id="5" name="Text Box 10"/>
          <p:cNvSpPr txBox="1">
            <a:spLocks noChangeArrowheads="1"/>
          </p:cNvSpPr>
          <p:nvPr/>
        </p:nvSpPr>
        <p:spPr bwMode="auto">
          <a:xfrm>
            <a:off x="2226121" y="6108064"/>
            <a:ext cx="8073135" cy="4838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73149" rIns="82945" bIns="41473"/>
          <a:lstStyle>
            <a:lvl1pPr marL="300038" indent="-300038">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Arial Unicode MS" charset="0"/>
              </a:defRPr>
            </a:lvl1pPr>
            <a:lvl2pPr marL="741363" indent="-28416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Arial Unicode MS" charset="0"/>
              </a:defRPr>
            </a:lvl9pPr>
          </a:lstStyle>
          <a:p>
            <a:pPr>
              <a:lnSpc>
                <a:spcPct val="90000"/>
              </a:lnSpc>
              <a:spcBef>
                <a:spcPts val="726"/>
              </a:spcBef>
              <a:buFont typeface="Arial" charset="0"/>
              <a:buChar char="•"/>
            </a:pPr>
            <a:r>
              <a:rPr lang="en-US" dirty="0">
                <a:latin typeface="Times New Roman" charset="0"/>
              </a:rPr>
              <a:t>Large uncertainties at low x require input from the EIC in addition to RHIC spin</a:t>
            </a:r>
            <a:endParaRPr lang="en-US" dirty="0">
              <a:latin typeface="Times New Roman" charset="0"/>
              <a:cs typeface="Times New Roman" charset="0"/>
            </a:endParaRPr>
          </a:p>
        </p:txBody>
      </p:sp>
      <p:pic>
        <p:nvPicPr>
          <p:cNvPr id="6" name="Picture 5" descr="deltaG_Delta_Sigma.png"/>
          <p:cNvPicPr>
            <a:picLocks noChangeAspect="1"/>
          </p:cNvPicPr>
          <p:nvPr/>
        </p:nvPicPr>
        <p:blipFill>
          <a:blip r:embed="rId4"/>
          <a:stretch>
            <a:fillRect/>
          </a:stretch>
        </p:blipFill>
        <p:spPr>
          <a:xfrm>
            <a:off x="6248401" y="2394064"/>
            <a:ext cx="3489350" cy="3466186"/>
          </a:xfrm>
          <a:prstGeom prst="rect">
            <a:avLst/>
          </a:prstGeom>
        </p:spPr>
      </p:pic>
      <p:sp>
        <p:nvSpPr>
          <p:cNvPr id="7" name="TextBox 6"/>
          <p:cNvSpPr txBox="1"/>
          <p:nvPr/>
        </p:nvSpPr>
        <p:spPr>
          <a:xfrm>
            <a:off x="9601201" y="5484706"/>
            <a:ext cx="838200" cy="338360"/>
          </a:xfrm>
          <a:prstGeom prst="rect">
            <a:avLst/>
          </a:prstGeom>
          <a:noFill/>
        </p:spPr>
        <p:txBody>
          <a:bodyPr wrap="square" lIns="91242" tIns="45624" rIns="91242" bIns="45624" rtlCol="0">
            <a:spAutoFit/>
          </a:bodyPr>
          <a:lstStyle/>
          <a:p>
            <a:pPr algn="ctr" defTabSz="456246"/>
            <a:r>
              <a:rPr lang="en-US" sz="1600" dirty="0">
                <a:solidFill>
                  <a:prstClr val="black"/>
                </a:solidFill>
                <a:latin typeface="Arial" panose="020B0604020202020204" pitchFamily="34" charset="0"/>
                <a:cs typeface="Arial" panose="020B0604020202020204" pitchFamily="34" charset="0"/>
              </a:rPr>
              <a:t>(ΔΣ/2)</a:t>
            </a:r>
          </a:p>
        </p:txBody>
      </p:sp>
      <p:sp>
        <p:nvSpPr>
          <p:cNvPr id="8" name="TextBox 7"/>
          <p:cNvSpPr txBox="1"/>
          <p:nvPr/>
        </p:nvSpPr>
        <p:spPr>
          <a:xfrm rot="16200000">
            <a:off x="5922281" y="2101399"/>
            <a:ext cx="838200" cy="338360"/>
          </a:xfrm>
          <a:prstGeom prst="rect">
            <a:avLst/>
          </a:prstGeom>
          <a:noFill/>
        </p:spPr>
        <p:txBody>
          <a:bodyPr wrap="square" lIns="91242" tIns="45624" rIns="91242" bIns="45624" rtlCol="0">
            <a:spAutoFit/>
          </a:bodyPr>
          <a:lstStyle/>
          <a:p>
            <a:pPr algn="ctr" defTabSz="456246"/>
            <a:r>
              <a:rPr lang="en-US" sz="1600" dirty="0">
                <a:solidFill>
                  <a:prstClr val="black"/>
                </a:solidFill>
                <a:latin typeface="Arial" panose="020B0604020202020204" pitchFamily="34" charset="0"/>
                <a:cs typeface="Arial" panose="020B0604020202020204" pitchFamily="34" charset="0"/>
              </a:rPr>
              <a:t>(ΔG)</a:t>
            </a:r>
          </a:p>
        </p:txBody>
      </p:sp>
      <p:sp>
        <p:nvSpPr>
          <p:cNvPr id="9" name="Rectangle 8"/>
          <p:cNvSpPr/>
          <p:nvPr/>
        </p:nvSpPr>
        <p:spPr bwMode="auto">
          <a:xfrm>
            <a:off x="2504095" y="3713576"/>
            <a:ext cx="215036" cy="6511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500">
              <a:solidFill>
                <a:prstClr val="black"/>
              </a:solidFill>
              <a:latin typeface="Times" pitchFamily="18" charset="0"/>
            </a:endParaRPr>
          </a:p>
        </p:txBody>
      </p:sp>
      <p:sp>
        <p:nvSpPr>
          <p:cNvPr id="10" name="Right Arrow 9"/>
          <p:cNvSpPr/>
          <p:nvPr/>
        </p:nvSpPr>
        <p:spPr>
          <a:xfrm rot="19611749">
            <a:off x="4066750" y="2802325"/>
            <a:ext cx="2097894" cy="512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2" name="Text Box 8"/>
          <p:cNvSpPr txBox="1">
            <a:spLocks noChangeArrowheads="1"/>
          </p:cNvSpPr>
          <p:nvPr/>
        </p:nvSpPr>
        <p:spPr bwMode="auto">
          <a:xfrm rot="19560527">
            <a:off x="4550181" y="2846249"/>
            <a:ext cx="1273340" cy="3917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832" tIns="73051" rIns="82832" bIns="41416"/>
          <a:lstStyle>
            <a:lvl1pPr marL="300038" indent="-300038">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Arial Unicode MS" charset="0"/>
              </a:defRPr>
            </a:lvl9pPr>
          </a:lstStyle>
          <a:p>
            <a:pPr defTabSz="406971">
              <a:lnSpc>
                <a:spcPct val="90000"/>
              </a:lnSpc>
              <a:spcBef>
                <a:spcPts val="726"/>
              </a:spcBef>
              <a:buClr>
                <a:srgbClr val="000000"/>
              </a:buClr>
              <a:buSzPct val="100000"/>
            </a:pPr>
            <a:r>
              <a:rPr lang="en-US" sz="1482"/>
              <a:t>Un</a:t>
            </a:r>
            <a:r>
              <a:rPr lang="en-US" sz="1482">
                <a:cs typeface="Times New Roman" charset="0"/>
              </a:rPr>
              <a:t>certainty</a:t>
            </a:r>
            <a:endParaRPr lang="en-US" sz="1482" dirty="0">
              <a:cs typeface="Times New Roman" charset="0"/>
            </a:endParaRPr>
          </a:p>
        </p:txBody>
      </p:sp>
      <p:grpSp>
        <p:nvGrpSpPr>
          <p:cNvPr id="2" name="Group 1">
            <a:extLst>
              <a:ext uri="{FF2B5EF4-FFF2-40B4-BE49-F238E27FC236}">
                <a16:creationId xmlns:a16="http://schemas.microsoft.com/office/drawing/2014/main" id="{759F2CFB-D23C-4E44-92F8-DB1426B0ABE1}"/>
              </a:ext>
            </a:extLst>
          </p:cNvPr>
          <p:cNvGrpSpPr/>
          <p:nvPr/>
        </p:nvGrpSpPr>
        <p:grpSpPr>
          <a:xfrm>
            <a:off x="4679951" y="507913"/>
            <a:ext cx="5340350" cy="1504790"/>
            <a:chOff x="3498850" y="514510"/>
            <a:chExt cx="5340350" cy="150479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8850" y="838200"/>
              <a:ext cx="5340350" cy="1181100"/>
            </a:xfrm>
            <a:prstGeom prst="rect">
              <a:avLst/>
            </a:prstGeom>
            <a:noFill/>
            <a:ln>
              <a:noFill/>
            </a:ln>
          </p:spPr>
        </p:pic>
        <p:sp>
          <p:nvSpPr>
            <p:cNvPr id="13" name="TextBox 12"/>
            <p:cNvSpPr txBox="1"/>
            <p:nvPr/>
          </p:nvSpPr>
          <p:spPr>
            <a:xfrm>
              <a:off x="4234804" y="528266"/>
              <a:ext cx="838200" cy="338360"/>
            </a:xfrm>
            <a:prstGeom prst="rect">
              <a:avLst/>
            </a:prstGeom>
            <a:noFill/>
          </p:spPr>
          <p:txBody>
            <a:bodyPr wrap="square" lIns="91242" tIns="45624" rIns="91242" bIns="45624" rtlCol="0">
              <a:spAutoFit/>
            </a:bodyPr>
            <a:lstStyle/>
            <a:p>
              <a:pPr algn="ctr" defTabSz="456246"/>
              <a:r>
                <a:rPr lang="en-US" sz="1600" dirty="0">
                  <a:solidFill>
                    <a:prstClr val="black"/>
                  </a:solidFill>
                  <a:latin typeface="Arial" panose="020B0604020202020204" pitchFamily="34" charset="0"/>
                  <a:cs typeface="Arial" panose="020B0604020202020204" pitchFamily="34" charset="0"/>
                </a:rPr>
                <a:t>(ΔΣ/2)</a:t>
              </a:r>
            </a:p>
          </p:txBody>
        </p:sp>
        <p:sp>
          <p:nvSpPr>
            <p:cNvPr id="14" name="TextBox 13"/>
            <p:cNvSpPr txBox="1"/>
            <p:nvPr/>
          </p:nvSpPr>
          <p:spPr>
            <a:xfrm>
              <a:off x="5281107" y="514510"/>
              <a:ext cx="838200" cy="338360"/>
            </a:xfrm>
            <a:prstGeom prst="rect">
              <a:avLst/>
            </a:prstGeom>
            <a:noFill/>
          </p:spPr>
          <p:txBody>
            <a:bodyPr wrap="square" lIns="91242" tIns="45624" rIns="91242" bIns="45624" rtlCol="0">
              <a:spAutoFit/>
            </a:bodyPr>
            <a:lstStyle/>
            <a:p>
              <a:pPr algn="ctr" defTabSz="456246"/>
              <a:r>
                <a:rPr lang="en-US" sz="1600" dirty="0">
                  <a:solidFill>
                    <a:prstClr val="black"/>
                  </a:solidFill>
                  <a:latin typeface="Arial" panose="020B0604020202020204" pitchFamily="34" charset="0"/>
                  <a:cs typeface="Arial" panose="020B0604020202020204" pitchFamily="34" charset="0"/>
                </a:rPr>
                <a:t>(ΔG)</a:t>
              </a:r>
            </a:p>
          </p:txBody>
        </p:sp>
      </p:grpSp>
      <p:sp>
        <p:nvSpPr>
          <p:cNvPr id="4097" name="Text Box 1"/>
          <p:cNvSpPr txBox="1">
            <a:spLocks noChangeArrowheads="1"/>
          </p:cNvSpPr>
          <p:nvPr/>
        </p:nvSpPr>
        <p:spPr bwMode="auto">
          <a:xfrm>
            <a:off x="747212" y="450242"/>
            <a:ext cx="3350108" cy="922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43" tIns="42454" rIns="81643" bIns="42454"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Inclusive DIS: Gluon polarization</a:t>
            </a:r>
          </a:p>
        </p:txBody>
      </p:sp>
      <p:sp>
        <p:nvSpPr>
          <p:cNvPr id="15" name="Slide Number Placeholder 1">
            <a:extLst>
              <a:ext uri="{FF2B5EF4-FFF2-40B4-BE49-F238E27FC236}">
                <a16:creationId xmlns:a16="http://schemas.microsoft.com/office/drawing/2014/main" id="{2AB52911-2BCC-4348-8FEA-142AF570F403}"/>
              </a:ext>
            </a:extLst>
          </p:cNvPr>
          <p:cNvSpPr>
            <a:spLocks noGrp="1"/>
          </p:cNvSpPr>
          <p:nvPr>
            <p:ph type="sldNum" sz="quarter" idx="12"/>
          </p:nvPr>
        </p:nvSpPr>
        <p:spPr>
          <a:xfrm>
            <a:off x="8610600" y="6356350"/>
            <a:ext cx="2743200" cy="365125"/>
          </a:xfrm>
        </p:spPr>
        <p:txBody>
          <a:bodyPr/>
          <a:lstStyle/>
          <a:p>
            <a:fld id="{8F85DECE-709F-5547-99FE-06FE97115E35}" type="slidenum">
              <a:rPr lang="en-US" smtClean="0"/>
              <a:t>8</a:t>
            </a:fld>
            <a:endParaRPr lang="en-US" dirty="0"/>
          </a:p>
        </p:txBody>
      </p:sp>
    </p:spTree>
    <p:extLst>
      <p:ext uri="{BB962C8B-B14F-4D97-AF65-F5344CB8AC3E}">
        <p14:creationId xmlns:p14="http://schemas.microsoft.com/office/powerpoint/2010/main" val="2333533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2E018E9-91F2-3A40-9FBC-359EEF95D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863" y="1051274"/>
            <a:ext cx="4876800" cy="36576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Picture 3">
            <a:extLst>
              <a:ext uri="{FF2B5EF4-FFF2-40B4-BE49-F238E27FC236}">
                <a16:creationId xmlns:a16="http://schemas.microsoft.com/office/drawing/2014/main" id="{43344E78-6A02-EB48-97F1-8617AB0E2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3" y="1045281"/>
            <a:ext cx="3657600" cy="36576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 Box 16">
            <a:extLst>
              <a:ext uri="{FF2B5EF4-FFF2-40B4-BE49-F238E27FC236}">
                <a16:creationId xmlns:a16="http://schemas.microsoft.com/office/drawing/2014/main" id="{C88932DB-6D03-1B4C-A0E6-A857DA6ED0FB}"/>
              </a:ext>
            </a:extLst>
          </p:cNvPr>
          <p:cNvSpPr txBox="1">
            <a:spLocks noChangeArrowheads="1"/>
          </p:cNvSpPr>
          <p:nvPr/>
        </p:nvSpPr>
        <p:spPr bwMode="auto">
          <a:xfrm>
            <a:off x="1328738" y="1171568"/>
            <a:ext cx="2209800" cy="2702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477" tIns="42370" rIns="81477" bIns="42370">
            <a:spAutoFit/>
          </a:bodyPr>
          <a:lstStyle>
            <a:lvl1pPr>
              <a:tabLst>
                <a:tab pos="449263" algn="l"/>
                <a:tab pos="898525" algn="l"/>
                <a:tab pos="1347788" algn="l"/>
                <a:tab pos="1797050"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9pPr>
          </a:lstStyle>
          <a:p>
            <a:pPr defTabSz="406723">
              <a:spcBef>
                <a:spcPts val="907"/>
              </a:spcBef>
              <a:buClr>
                <a:srgbClr val="000000"/>
              </a:buClr>
              <a:buSzPct val="45000"/>
            </a:pPr>
            <a:r>
              <a:rPr lang="en-US" sz="1200" b="1" dirty="0">
                <a:solidFill>
                  <a:schemeClr val="bg1"/>
                </a:solidFill>
              </a:rPr>
              <a:t>300 MeV constituent quarks</a:t>
            </a:r>
          </a:p>
        </p:txBody>
      </p:sp>
      <p:sp>
        <p:nvSpPr>
          <p:cNvPr id="6" name="Text Box 16">
            <a:extLst>
              <a:ext uri="{FF2B5EF4-FFF2-40B4-BE49-F238E27FC236}">
                <a16:creationId xmlns:a16="http://schemas.microsoft.com/office/drawing/2014/main" id="{192FB3AE-3E6A-7E45-8458-5642165485F1}"/>
              </a:ext>
            </a:extLst>
          </p:cNvPr>
          <p:cNvSpPr txBox="1">
            <a:spLocks noChangeArrowheads="1"/>
          </p:cNvSpPr>
          <p:nvPr/>
        </p:nvSpPr>
        <p:spPr bwMode="auto">
          <a:xfrm>
            <a:off x="5943600" y="4078914"/>
            <a:ext cx="1414463" cy="4548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477" tIns="42370" rIns="81477" bIns="42370">
            <a:spAutoFit/>
          </a:bodyPr>
          <a:lstStyle>
            <a:lvl1pPr>
              <a:tabLst>
                <a:tab pos="449263" algn="l"/>
                <a:tab pos="898525" algn="l"/>
                <a:tab pos="1347788" algn="l"/>
                <a:tab pos="1797050" algn="l"/>
              </a:tabLst>
              <a:defRPr>
                <a:solidFill>
                  <a:srgbClr val="000000"/>
                </a:solidFill>
                <a:latin typeface="Arial" charset="0"/>
                <a:ea typeface="ＭＳ Ｐゴシック" charset="0"/>
                <a:cs typeface="Arial Unicode MS" charset="0"/>
              </a:defRPr>
            </a:lvl1pPr>
            <a:lvl2pPr>
              <a:tabLst>
                <a:tab pos="449263" algn="l"/>
                <a:tab pos="898525" algn="l"/>
                <a:tab pos="1347788" algn="l"/>
                <a:tab pos="1797050" algn="l"/>
              </a:tabLst>
              <a:defRPr>
                <a:solidFill>
                  <a:srgbClr val="000000"/>
                </a:solidFill>
                <a:latin typeface="Arial" charset="0"/>
                <a:ea typeface="ＭＳ Ｐゴシック" charset="0"/>
                <a:cs typeface="Arial Unicode MS" charset="0"/>
              </a:defRPr>
            </a:lvl2pPr>
            <a:lvl3pPr>
              <a:tabLst>
                <a:tab pos="449263" algn="l"/>
                <a:tab pos="898525" algn="l"/>
                <a:tab pos="1347788" algn="l"/>
                <a:tab pos="1797050" algn="l"/>
              </a:tabLst>
              <a:defRPr>
                <a:solidFill>
                  <a:srgbClr val="000000"/>
                </a:solidFill>
                <a:latin typeface="Arial" charset="0"/>
                <a:ea typeface="ＭＳ Ｐゴシック" charset="0"/>
                <a:cs typeface="Arial Unicode MS" charset="0"/>
              </a:defRPr>
            </a:lvl3pPr>
            <a:lvl4pPr>
              <a:tabLst>
                <a:tab pos="449263" algn="l"/>
                <a:tab pos="898525" algn="l"/>
                <a:tab pos="1347788" algn="l"/>
                <a:tab pos="1797050" algn="l"/>
              </a:tabLst>
              <a:defRPr>
                <a:solidFill>
                  <a:srgbClr val="000000"/>
                </a:solidFill>
                <a:latin typeface="Arial" charset="0"/>
                <a:ea typeface="ＭＳ Ｐゴシック" charset="0"/>
                <a:cs typeface="Arial Unicode MS" charset="0"/>
              </a:defRPr>
            </a:lvl4pPr>
            <a:lvl5pPr>
              <a:tabLst>
                <a:tab pos="449263" algn="l"/>
                <a:tab pos="898525" algn="l"/>
                <a:tab pos="1347788" algn="l"/>
                <a:tab pos="179705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Lst>
              <a:defRPr>
                <a:solidFill>
                  <a:srgbClr val="000000"/>
                </a:solidFill>
                <a:latin typeface="Arial" charset="0"/>
                <a:ea typeface="ＭＳ Ｐゴシック" charset="0"/>
                <a:cs typeface="Arial Unicode MS" charset="0"/>
              </a:defRPr>
            </a:lvl9pPr>
          </a:lstStyle>
          <a:p>
            <a:pPr defTabSz="406723">
              <a:spcBef>
                <a:spcPts val="907"/>
              </a:spcBef>
              <a:buClr>
                <a:srgbClr val="000000"/>
              </a:buClr>
              <a:buSzPct val="45000"/>
            </a:pPr>
            <a:r>
              <a:rPr lang="en-US" sz="1200" b="1" dirty="0">
                <a:solidFill>
                  <a:schemeClr val="bg1"/>
                </a:solidFill>
              </a:rPr>
              <a:t>Few-MeV QCD current quarks</a:t>
            </a:r>
          </a:p>
        </p:txBody>
      </p:sp>
      <p:sp>
        <p:nvSpPr>
          <p:cNvPr id="10" name="Text Box 1">
            <a:extLst>
              <a:ext uri="{FF2B5EF4-FFF2-40B4-BE49-F238E27FC236}">
                <a16:creationId xmlns:a16="http://schemas.microsoft.com/office/drawing/2014/main" id="{F019A5BC-C688-2443-BC9C-1CCEE1646B07}"/>
              </a:ext>
            </a:extLst>
          </p:cNvPr>
          <p:cNvSpPr txBox="1">
            <a:spLocks noChangeArrowheads="1"/>
          </p:cNvSpPr>
          <p:nvPr/>
        </p:nvSpPr>
        <p:spPr bwMode="auto">
          <a:xfrm>
            <a:off x="703509" y="230109"/>
            <a:ext cx="7628365" cy="646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Exclusive: spatial structure of nucleons</a:t>
            </a:r>
          </a:p>
        </p:txBody>
      </p:sp>
      <p:sp>
        <p:nvSpPr>
          <p:cNvPr id="11" name="Content Placeholder 1">
            <a:extLst>
              <a:ext uri="{FF2B5EF4-FFF2-40B4-BE49-F238E27FC236}">
                <a16:creationId xmlns:a16="http://schemas.microsoft.com/office/drawing/2014/main" id="{E11937CC-4999-3D4E-A5EF-1B57AF0B5E01}"/>
              </a:ext>
            </a:extLst>
          </p:cNvPr>
          <p:cNvSpPr txBox="1">
            <a:spLocks/>
          </p:cNvSpPr>
          <p:nvPr/>
        </p:nvSpPr>
        <p:spPr bwMode="auto">
          <a:xfrm>
            <a:off x="565896" y="4883683"/>
            <a:ext cx="10755407" cy="45753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Understanding the spatial structure of nucleons and nuclei is a key goal of the EIC</a:t>
            </a:r>
            <a:endParaRPr lang="en-US" sz="1800" dirty="0">
              <a:latin typeface="Arial" charset="0"/>
              <a:cs typeface="Arial" charset="0"/>
            </a:endParaRPr>
          </a:p>
        </p:txBody>
      </p:sp>
      <p:sp>
        <p:nvSpPr>
          <p:cNvPr id="12" name="Content Placeholder 1">
            <a:extLst>
              <a:ext uri="{FF2B5EF4-FFF2-40B4-BE49-F238E27FC236}">
                <a16:creationId xmlns:a16="http://schemas.microsoft.com/office/drawing/2014/main" id="{22E4B353-E01B-044B-9229-69BE9946A609}"/>
              </a:ext>
            </a:extLst>
          </p:cNvPr>
          <p:cNvSpPr txBox="1">
            <a:spLocks/>
          </p:cNvSpPr>
          <p:nvPr/>
        </p:nvSpPr>
        <p:spPr bwMode="auto">
          <a:xfrm>
            <a:off x="565895" y="5449019"/>
            <a:ext cx="11006980" cy="45753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For instance, do the gluons form “clouds” around the quarks, or are they mostly in-between?</a:t>
            </a:r>
            <a:endParaRPr lang="en-US" sz="1800" dirty="0">
              <a:latin typeface="Arial" charset="0"/>
              <a:cs typeface="Arial" charset="0"/>
            </a:endParaRPr>
          </a:p>
        </p:txBody>
      </p:sp>
      <p:sp>
        <p:nvSpPr>
          <p:cNvPr id="13" name="Content Placeholder 1">
            <a:extLst>
              <a:ext uri="{FF2B5EF4-FFF2-40B4-BE49-F238E27FC236}">
                <a16:creationId xmlns:a16="http://schemas.microsoft.com/office/drawing/2014/main" id="{4D32F85A-69BC-DC45-ACCC-2F957393A28F}"/>
              </a:ext>
            </a:extLst>
          </p:cNvPr>
          <p:cNvSpPr txBox="1">
            <a:spLocks/>
          </p:cNvSpPr>
          <p:nvPr/>
        </p:nvSpPr>
        <p:spPr bwMode="auto">
          <a:xfrm>
            <a:off x="565895" y="6014355"/>
            <a:ext cx="10755407" cy="45753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The transverse spatial structure can be probed through </a:t>
            </a:r>
            <a:r>
              <a:rPr lang="en-US" sz="2000" i="1" dirty="0">
                <a:latin typeface="Arial" charset="0"/>
                <a:cs typeface="Arial" charset="0"/>
              </a:rPr>
              <a:t>exclusive</a:t>
            </a:r>
            <a:r>
              <a:rPr lang="en-US" sz="2000" dirty="0">
                <a:latin typeface="Arial" charset="0"/>
                <a:cs typeface="Arial" charset="0"/>
              </a:rPr>
              <a:t> diffractive processes</a:t>
            </a:r>
            <a:endParaRPr lang="en-US" sz="1800" dirty="0">
              <a:latin typeface="Arial" charset="0"/>
              <a:cs typeface="Arial" charset="0"/>
            </a:endParaRPr>
          </a:p>
        </p:txBody>
      </p:sp>
      <p:sp>
        <p:nvSpPr>
          <p:cNvPr id="14" name="Slide Number Placeholder 1">
            <a:extLst>
              <a:ext uri="{FF2B5EF4-FFF2-40B4-BE49-F238E27FC236}">
                <a16:creationId xmlns:a16="http://schemas.microsoft.com/office/drawing/2014/main" id="{EDD9BE12-653D-1042-88A5-AD73456C3785}"/>
              </a:ext>
            </a:extLst>
          </p:cNvPr>
          <p:cNvSpPr>
            <a:spLocks noGrp="1"/>
          </p:cNvSpPr>
          <p:nvPr>
            <p:ph type="sldNum" sz="quarter" idx="12"/>
          </p:nvPr>
        </p:nvSpPr>
        <p:spPr>
          <a:xfrm>
            <a:off x="8610600" y="6356350"/>
            <a:ext cx="2743200" cy="365125"/>
          </a:xfrm>
        </p:spPr>
        <p:txBody>
          <a:bodyPr/>
          <a:lstStyle/>
          <a:p>
            <a:fld id="{8F85DECE-709F-5547-99FE-06FE97115E35}" type="slidenum">
              <a:rPr lang="en-US" smtClean="0"/>
              <a:t>9</a:t>
            </a:fld>
            <a:endParaRPr lang="en-US" dirty="0"/>
          </a:p>
        </p:txBody>
      </p:sp>
    </p:spTree>
    <p:extLst>
      <p:ext uri="{BB962C8B-B14F-4D97-AF65-F5344CB8AC3E}">
        <p14:creationId xmlns:p14="http://schemas.microsoft.com/office/powerpoint/2010/main" val="1162224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31109</TotalTime>
  <Words>2200</Words>
  <Application>Microsoft Macintosh PowerPoint</Application>
  <PresentationFormat>Widescreen</PresentationFormat>
  <Paragraphs>311</Paragraphs>
  <Slides>27</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Arial Unicode MS</vt:lpstr>
      <vt:lpstr>ＭＳ Ｐゴシック</vt:lpstr>
      <vt:lpstr>Arial</vt:lpstr>
      <vt:lpstr>Arial Narrow</vt:lpstr>
      <vt:lpstr>Calibri</vt:lpstr>
      <vt:lpstr>Calibri Light</vt:lpstr>
      <vt:lpstr>Comic Sans MS</vt:lpstr>
      <vt:lpstr>Lucida Sans Unicode</vt:lpstr>
      <vt:lpstr>Symbol</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Pawel Nadel-Turonski</dc:creator>
  <cp:lastModifiedBy>Pawel Nadel-Turonski</cp:lastModifiedBy>
  <cp:revision>452</cp:revision>
  <cp:lastPrinted>2018-10-18T11:20:57Z</cp:lastPrinted>
  <dcterms:created xsi:type="dcterms:W3CDTF">2018-08-11T17:18:14Z</dcterms:created>
  <dcterms:modified xsi:type="dcterms:W3CDTF">2019-07-09T11:22:11Z</dcterms:modified>
</cp:coreProperties>
</file>