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837" r:id="rId2"/>
    <p:sldId id="799" r:id="rId3"/>
    <p:sldId id="762" r:id="rId4"/>
    <p:sldId id="833" r:id="rId5"/>
    <p:sldId id="825" r:id="rId6"/>
    <p:sldId id="829" r:id="rId7"/>
    <p:sldId id="828" r:id="rId8"/>
    <p:sldId id="845" r:id="rId9"/>
    <p:sldId id="830" r:id="rId10"/>
    <p:sldId id="765" r:id="rId11"/>
    <p:sldId id="796" r:id="rId12"/>
    <p:sldId id="711" r:id="rId13"/>
    <p:sldId id="841" r:id="rId14"/>
    <p:sldId id="806" r:id="rId15"/>
    <p:sldId id="822" r:id="rId16"/>
    <p:sldId id="801" r:id="rId17"/>
    <p:sldId id="802" r:id="rId18"/>
    <p:sldId id="803" r:id="rId19"/>
    <p:sldId id="807" r:id="rId20"/>
    <p:sldId id="808" r:id="rId21"/>
    <p:sldId id="844" r:id="rId22"/>
    <p:sldId id="842" r:id="rId23"/>
    <p:sldId id="843" r:id="rId24"/>
    <p:sldId id="810" r:id="rId25"/>
    <p:sldId id="847" r:id="rId26"/>
    <p:sldId id="809" r:id="rId27"/>
    <p:sldId id="79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C3BEE"/>
    <a:srgbClr val="75BFD7"/>
    <a:srgbClr val="FC00B3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8" autoAdjust="0"/>
    <p:restoredTop sz="93206" autoAdjust="0"/>
  </p:normalViewPr>
  <p:slideViewPr>
    <p:cSldViewPr snapToGrid="0" snapToObjects="1">
      <p:cViewPr>
        <p:scale>
          <a:sx n="105" d="100"/>
          <a:sy n="105" d="100"/>
        </p:scale>
        <p:origin x="-1264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09/07/19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09/07/19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relazione</a:t>
            </a:r>
            <a:r>
              <a:rPr lang="en-US" dirty="0" smtClean="0"/>
              <a:t> con blue luminosity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Vanno</a:t>
            </a:r>
            <a:r>
              <a:rPr lang="en-US" dirty="0" smtClean="0"/>
              <a:t> </a:t>
            </a:r>
            <a:r>
              <a:rPr lang="en-US" dirty="0" err="1" smtClean="0"/>
              <a:t>messi</a:t>
            </a:r>
            <a:r>
              <a:rPr lang="en-US" dirty="0" smtClean="0"/>
              <a:t> </a:t>
            </a:r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innovativi</a:t>
            </a:r>
            <a:r>
              <a:rPr lang="en-US" dirty="0" smtClean="0"/>
              <a:t>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pubblicazioni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78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Matteo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7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09/07/19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09/07/19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09/07/19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09/07/19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09/07/19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09/07/19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09/07/19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emf"/><Relationship Id="rId5" Type="http://schemas.openxmlformats.org/officeDocument/2006/relationships/image" Target="../media/image71.png"/><Relationship Id="rId6" Type="http://schemas.openxmlformats.org/officeDocument/2006/relationships/image" Target="../media/image72.jp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674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RIC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4" y="1133646"/>
            <a:ext cx="7798741" cy="5583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25781"/>
            <a:ext cx="68717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Single Photon Detection with the CLAS12 MAROC Readout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704802"/>
            <a:ext cx="2689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M. Contalbrigo </a:t>
            </a:r>
            <a:r>
              <a:rPr lang="mr-IN" sz="1600" dirty="0">
                <a:solidFill>
                  <a:schemeClr val="bg1"/>
                </a:solidFill>
              </a:rPr>
              <a:t>–</a:t>
            </a:r>
            <a:r>
              <a:rPr lang="en-US" sz="1600" dirty="0">
                <a:solidFill>
                  <a:schemeClr val="bg1"/>
                </a:solidFill>
              </a:rPr>
              <a:t> INFN </a:t>
            </a:r>
            <a:r>
              <a:rPr lang="en-US" sz="1600" dirty="0" smtClean="0">
                <a:solidFill>
                  <a:schemeClr val="bg1"/>
                </a:solidFill>
              </a:rPr>
              <a:t>Ferrara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103" y="6033910"/>
            <a:ext cx="1682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EIC PID Workshop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8420" y="6042940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9</a:t>
            </a:r>
            <a:r>
              <a:rPr lang="en-US" sz="1600" baseline="30000" dirty="0" smtClean="0">
                <a:solidFill>
                  <a:srgbClr val="FFFFFF"/>
                </a:solidFill>
              </a:rPr>
              <a:t>th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July </a:t>
            </a:r>
            <a:r>
              <a:rPr lang="en-US" sz="1600" dirty="0" smtClean="0">
                <a:solidFill>
                  <a:srgbClr val="FFFFFF"/>
                </a:solidFill>
              </a:rPr>
              <a:t>2019, Stony Brook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9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84" y="679764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36918" y="695952"/>
            <a:ext cx="5861821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25510" y="2648342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1169" y="2648342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98739" y="2648341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72013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20056" y="191225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40671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20056" y="58673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54085" y="3443513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38914" y="3624941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10557" y="1723243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18534" y="3414804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398455" y="3093820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35767" y="3036387"/>
            <a:ext cx="1317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Gain    x 4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THR ~ 1/80 SPE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1264" y="679764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83" y="672270"/>
            <a:ext cx="1454830" cy="18495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148772" y="4687153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talk_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4655487"/>
            <a:ext cx="2954710" cy="8694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88967" y="471383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</a:rPr>
              <a:t>ignal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Xtalk_xt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75" y="5521887"/>
            <a:ext cx="2954710" cy="9304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77243" y="5540081"/>
            <a:ext cx="81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Cross-talk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21795" y="6359282"/>
            <a:ext cx="109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Sampling time</a:t>
            </a:r>
            <a:endParaRPr lang="en-US" sz="1200" b="1" dirty="0"/>
          </a:p>
        </p:txBody>
      </p:sp>
      <p:sp>
        <p:nvSpPr>
          <p:cNvPr id="31" name="Rectangle 30"/>
          <p:cNvSpPr/>
          <p:nvPr/>
        </p:nvSpPr>
        <p:spPr>
          <a:xfrm>
            <a:off x="1346132" y="-76200"/>
            <a:ext cx="63057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Optical and Electronic Cross-talk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5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14" y="548248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8483" y="3652992"/>
            <a:ext cx="4724213" cy="3102622"/>
            <a:chOff x="4923632" y="3520291"/>
            <a:chExt cx="4724213" cy="310262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86689" y="35202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635993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7982" y="3739487"/>
            <a:ext cx="4441768" cy="2985974"/>
            <a:chOff x="4889691" y="636341"/>
            <a:chExt cx="4441768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02052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6086" y="573637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656032" y="548248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85274" y="-76200"/>
            <a:ext cx="562748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Single-photon Discrimination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3669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156526" y="603762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3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99052" y="-76200"/>
            <a:ext cx="57999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 Photon Electron Timing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517" y="3583214"/>
            <a:ext cx="6328840" cy="27210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082517" y="4256699"/>
            <a:ext cx="7027340" cy="2047579"/>
            <a:chOff x="1082517" y="4350374"/>
            <a:chExt cx="7027340" cy="2047579"/>
          </a:xfrm>
        </p:grpSpPr>
        <p:pic>
          <p:nvPicPr>
            <p:cNvPr id="14" name="Picture 13" descr="Timesign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517" y="4350374"/>
              <a:ext cx="7027340" cy="20475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19860" y="4437329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± 3ns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36895" y="740085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Typical time-walk with charge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0634" y="3845577"/>
            <a:ext cx="66476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Channel by channel time calibration:     no offsets                                    no walk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81976" y="5321229"/>
            <a:ext cx="57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Laser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6074" y="4835723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PMT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34755" y="5143500"/>
            <a:ext cx="290570" cy="177729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502071" y="5473629"/>
            <a:ext cx="607787" cy="0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84148" y="6222639"/>
            <a:ext cx="860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(ns)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1339" y="4640452"/>
            <a:ext cx="1220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Occupancy (#)</a:t>
            </a:r>
            <a:endParaRPr lang="en-US" sz="1400" dirty="0"/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36895" y="1079201"/>
            <a:ext cx="3330113" cy="2546052"/>
            <a:chOff x="874107" y="1027807"/>
            <a:chExt cx="3330113" cy="2546052"/>
          </a:xfrm>
        </p:grpSpPr>
        <p:pic>
          <p:nvPicPr>
            <p:cNvPr id="28" name="Picture 27" descr="TWalk_me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07" y="1027807"/>
              <a:ext cx="2871850" cy="2546052"/>
            </a:xfrm>
            <a:prstGeom prst="rect">
              <a:avLst/>
            </a:prstGeom>
          </p:spPr>
        </p:pic>
        <p:pic>
          <p:nvPicPr>
            <p:cNvPr id="30" name="Picture 29" descr="Twalk_gai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2981" y="1064894"/>
              <a:ext cx="1501239" cy="877040"/>
            </a:xfrm>
            <a:prstGeom prst="rect">
              <a:avLst/>
            </a:prstGeom>
          </p:spPr>
        </p:pic>
      </p:grpSp>
      <p:pic>
        <p:nvPicPr>
          <p:cNvPr id="6" name="Picture 5" descr="Duration_vs_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873198"/>
            <a:ext cx="2987040" cy="2710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7840" y="744562"/>
            <a:ext cx="196639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0634" y="687044"/>
            <a:ext cx="3379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 over threshold relates to charge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7425325" y="3423920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 rot="5400000">
            <a:off x="5084624" y="1499039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642658" y="3410404"/>
            <a:ext cx="1182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Duration  [ns]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5077649" y="1498868"/>
            <a:ext cx="86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Tme</a:t>
            </a:r>
            <a:r>
              <a:rPr lang="en-US" sz="1400" dirty="0" smtClean="0"/>
              <a:t>  [ns]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2375132" y="3412361"/>
            <a:ext cx="966835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16200000">
            <a:off x="51446" y="1650504"/>
            <a:ext cx="1451147" cy="201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824154" y="3368276"/>
            <a:ext cx="1740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ADC amplitude [DAC]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-80017" y="1645045"/>
            <a:ext cx="1607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Time over THR  [ns]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857319" y="1696720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77688" y="1233596"/>
            <a:ext cx="54093" cy="245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31517" y="1028329"/>
            <a:ext cx="243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1</a:t>
            </a:r>
            <a:endParaRPr lang="en-US" sz="900" dirty="0"/>
          </a:p>
        </p:txBody>
      </p:sp>
      <p:sp>
        <p:nvSpPr>
          <p:cNvPr id="42" name="TextBox 41"/>
          <p:cNvSpPr txBox="1"/>
          <p:nvPr/>
        </p:nvSpPr>
        <p:spPr>
          <a:xfrm>
            <a:off x="7529658" y="3602983"/>
            <a:ext cx="10951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Cherenkov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angle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4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58377" y="-76200"/>
            <a:ext cx="328129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Installation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0" y="826938"/>
            <a:ext cx="3075547" cy="5498266"/>
          </a:xfrm>
          <a:prstGeom prst="rect">
            <a:avLst/>
          </a:prstGeom>
        </p:spPr>
      </p:pic>
      <p:pic>
        <p:nvPicPr>
          <p:cNvPr id="16" name="Picture 15" descr="RICH_official_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39" y="869648"/>
            <a:ext cx="4071938" cy="5419271"/>
          </a:xfrm>
          <a:prstGeom prst="rect">
            <a:avLst/>
          </a:prstGeom>
        </p:spPr>
      </p:pic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5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Noi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8" y="3947540"/>
            <a:ext cx="3607872" cy="2653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56" y="6476681"/>
            <a:ext cx="3228878" cy="143705"/>
          </a:xfrm>
          <a:prstGeom prst="rect">
            <a:avLst/>
          </a:prstGeom>
        </p:spPr>
      </p:pic>
      <p:pic>
        <p:nvPicPr>
          <p:cNvPr id="16" name="Picture 15" descr="display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48" y="3780923"/>
            <a:ext cx="3794326" cy="2939097"/>
          </a:xfrm>
          <a:prstGeom prst="rect">
            <a:avLst/>
          </a:prstGeom>
        </p:spPr>
      </p:pic>
      <p:pic>
        <p:nvPicPr>
          <p:cNvPr id="14" name="Picture 13" descr="ped3_sing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83" y="732692"/>
            <a:ext cx="4363733" cy="30839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3315" y="-76200"/>
            <a:ext cx="39314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Electronic Pedestals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12" descr="display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2" y="732691"/>
            <a:ext cx="3959976" cy="3067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3760" y="3742809"/>
            <a:ext cx="1981200" cy="265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68960" y="3674094"/>
            <a:ext cx="737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Pedestal </a:t>
            </a:r>
            <a:r>
              <a:rPr lang="en-US" sz="1600" dirty="0" err="1" smtClean="0"/>
              <a:t>rms</a:t>
            </a:r>
            <a:r>
              <a:rPr lang="en-US" sz="1600" dirty="0" smtClean="0"/>
              <a:t>  [DAC unit]:  without                                                    and with grounding grid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83032" y="1236609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0000FF"/>
                </a:solidFill>
              </a:rPr>
              <a:t>--  off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--  1000 V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36566" y="1229087"/>
            <a:ext cx="88221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Mar 18</a:t>
            </a:r>
          </a:p>
          <a:p>
            <a:endParaRPr lang="en-US" sz="800" dirty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BF00BE"/>
                </a:solidFill>
              </a:rPr>
              <a:t>--  off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--  1000 V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5520" y="356233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4456" y="1098109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599517" y="638466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548965" y="6368528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Pixel #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-12784" y="411315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4809440" y="4113156"/>
            <a:ext cx="478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</a:t>
            </a:r>
            <a:r>
              <a:rPr lang="en-US" sz="1200" dirty="0" smtClean="0"/>
              <a:t>ixel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49" y="3944437"/>
            <a:ext cx="202111" cy="2524022"/>
          </a:xfrm>
          <a:prstGeom prst="rect">
            <a:avLst/>
          </a:prstGeom>
        </p:spPr>
      </p:pic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3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3161" y="-76200"/>
            <a:ext cx="38117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Online Equalization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" y="2110740"/>
            <a:ext cx="9144000" cy="34203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880" y="1148080"/>
            <a:ext cx="820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equalization:  distributions narrower and less sensitive to the common threshold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saturate signals and cross-talk well separate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5665206"/>
            <a:ext cx="7934960" cy="479530"/>
          </a:xfrm>
          <a:prstGeom prst="rect">
            <a:avLst/>
          </a:prstGeom>
        </p:spPr>
      </p:pic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1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 descr="page35image1807424">
            <a:extLst>
              <a:ext uri="{FF2B5EF4-FFF2-40B4-BE49-F238E27FC236}">
                <a16:creationId xmlns="" xmlns:a16="http://schemas.microsoft.com/office/drawing/2014/main" id="{7877254F-0346-AD45-82E4-2FE59F538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987" y="1962967"/>
            <a:ext cx="4158650" cy="462344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07760" y="1788160"/>
            <a:ext cx="1615440" cy="518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789648" y="-76200"/>
            <a:ext cx="541874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 Photon Time Analysis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Left Bracket 27">
            <a:extLst>
              <a:ext uri="{FF2B5EF4-FFF2-40B4-BE49-F238E27FC236}">
                <a16:creationId xmlns="" xmlns:a16="http://schemas.microsoft.com/office/drawing/2014/main" id="{A64EFD29-5BB8-A949-825E-0EB66622EE0B}"/>
              </a:ext>
            </a:extLst>
          </p:cNvPr>
          <p:cNvSpPr/>
          <p:nvPr/>
        </p:nvSpPr>
        <p:spPr>
          <a:xfrm rot="16200000">
            <a:off x="7722601" y="5359203"/>
            <a:ext cx="182880" cy="592531"/>
          </a:xfrm>
          <a:prstGeom prst="leftBracke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A45ABF0-95EF-BA4F-B6C5-1F6F8DAA699C}"/>
              </a:ext>
            </a:extLst>
          </p:cNvPr>
          <p:cNvSpPr txBox="1"/>
          <p:nvPr/>
        </p:nvSpPr>
        <p:spPr>
          <a:xfrm>
            <a:off x="6358632" y="5711309"/>
            <a:ext cx="1202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Dark counts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DF741926-2912-C149-970D-AD77DC635A9F}"/>
              </a:ext>
            </a:extLst>
          </p:cNvPr>
          <p:cNvCxnSpPr>
            <a:cxnSpLocks/>
          </p:cNvCxnSpPr>
          <p:nvPr/>
        </p:nvCxnSpPr>
        <p:spPr>
          <a:xfrm>
            <a:off x="6968232" y="3058160"/>
            <a:ext cx="591004" cy="78562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B59B768-D7C4-5842-AEE7-38A981B4B3BA}"/>
              </a:ext>
            </a:extLst>
          </p:cNvPr>
          <p:cNvSpPr txBox="1"/>
          <p:nvPr/>
        </p:nvSpPr>
        <p:spPr>
          <a:xfrm>
            <a:off x="6204063" y="2701075"/>
            <a:ext cx="1253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Other </a:t>
            </a:r>
            <a:r>
              <a:rPr lang="en-US" sz="1600" b="1" dirty="0">
                <a:solidFill>
                  <a:srgbClr val="FFFFFF"/>
                </a:solidFill>
              </a:rPr>
              <a:t>bunch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634" y="2499360"/>
            <a:ext cx="408379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CLAS12 Reconstructed Time and Position:</a:t>
            </a:r>
          </a:p>
          <a:p>
            <a:r>
              <a:rPr lang="en-US" dirty="0" smtClean="0"/>
              <a:t>Photons are traced using information</a:t>
            </a:r>
          </a:p>
          <a:p>
            <a:r>
              <a:rPr lang="en-US" dirty="0"/>
              <a:t>f</a:t>
            </a:r>
            <a:r>
              <a:rPr lang="en-US" dirty="0" smtClean="0"/>
              <a:t>rom other CLAS12 detectors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RICH Measured Time and Position:</a:t>
            </a:r>
          </a:p>
          <a:p>
            <a:r>
              <a:rPr lang="en-US" dirty="0" smtClean="0"/>
              <a:t>Defined by the RICH DAQ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634" y="4582160"/>
            <a:ext cx="28464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photons should match </a:t>
            </a:r>
          </a:p>
          <a:p>
            <a:r>
              <a:rPr lang="en-US" dirty="0"/>
              <a:t>i</a:t>
            </a:r>
            <a:r>
              <a:rPr lang="en-US" dirty="0" smtClean="0"/>
              <a:t>n time and space</a:t>
            </a:r>
          </a:p>
          <a:p>
            <a:endParaRPr lang="en-US" dirty="0"/>
          </a:p>
          <a:p>
            <a:r>
              <a:rPr lang="en-US" dirty="0" smtClean="0"/>
              <a:t>Time analysis allows to </a:t>
            </a:r>
          </a:p>
          <a:p>
            <a:r>
              <a:rPr lang="en-US" dirty="0" smtClean="0"/>
              <a:t>separate spurious signals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80" y="822446"/>
            <a:ext cx="7851159" cy="13558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8426268" y="722353"/>
            <a:ext cx="86361" cy="14559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7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60474" y="3413842"/>
            <a:ext cx="5814696" cy="3107516"/>
            <a:chOff x="60474" y="3413842"/>
            <a:chExt cx="5814696" cy="310751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9771" y="3448918"/>
              <a:ext cx="5125399" cy="27075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965" y="6120191"/>
              <a:ext cx="4720892" cy="26788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474" y="3462456"/>
              <a:ext cx="713487" cy="265773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34381" y="6375984"/>
              <a:ext cx="2213429" cy="14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184610" y="3413842"/>
              <a:ext cx="2213429" cy="145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9360" y="2302992"/>
            <a:ext cx="3197861" cy="2083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866264" y="-76200"/>
            <a:ext cx="326551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Time Calibration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" descr="page39image1812352">
            <a:extLst>
              <a:ext uri="{FF2B5EF4-FFF2-40B4-BE49-F238E27FC236}">
                <a16:creationId xmlns="" xmlns:a16="http://schemas.microsoft.com/office/drawing/2014/main" id="{34D513E5-B076-DC43-A2D7-94B83E175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407" y="733303"/>
            <a:ext cx="5758953" cy="27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92240" y="122936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38240" y="1391920"/>
            <a:ext cx="224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err="1" smtClean="0"/>
              <a:t>vs</a:t>
            </a:r>
            <a:r>
              <a:rPr lang="en-US" dirty="0" smtClean="0"/>
              <a:t> Duration </a:t>
            </a:r>
          </a:p>
          <a:p>
            <a:r>
              <a:rPr lang="en-US" dirty="0" smtClean="0"/>
              <a:t>after offset correction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96072" y="4795520"/>
            <a:ext cx="21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err="1" smtClean="0"/>
              <a:t>vs</a:t>
            </a:r>
            <a:r>
              <a:rPr lang="en-US" dirty="0" smtClean="0"/>
              <a:t> Duration </a:t>
            </a:r>
          </a:p>
          <a:p>
            <a:r>
              <a:rPr lang="en-US" dirty="0"/>
              <a:t>a</a:t>
            </a:r>
            <a:r>
              <a:rPr lang="en-US" dirty="0" smtClean="0"/>
              <a:t>fter walk correction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55526" y="55880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Cross-talk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0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7479" y="-76200"/>
            <a:ext cx="59430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Single-photon Time Resolution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1" descr="page43image3857984">
            <a:extLst>
              <a:ext uri="{FF2B5EF4-FFF2-40B4-BE49-F238E27FC236}">
                <a16:creationId xmlns="" xmlns:a16="http://schemas.microsoft.com/office/drawing/2014/main" id="{99127771-8358-1A4E-A0B8-56C940A250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121" y="2117494"/>
            <a:ext cx="4823879" cy="32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age43image3862464">
            <a:extLst>
              <a:ext uri="{FF2B5EF4-FFF2-40B4-BE49-F238E27FC236}">
                <a16:creationId xmlns="" xmlns:a16="http://schemas.microsoft.com/office/drawing/2014/main" id="{35EB8669-878E-2541-8315-6545D868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6" y="2141674"/>
            <a:ext cx="4668902" cy="32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E621425-51D9-5742-91CB-BC82DAC29733}"/>
              </a:ext>
            </a:extLst>
          </p:cNvPr>
          <p:cNvSpPr txBox="1"/>
          <p:nvPr/>
        </p:nvSpPr>
        <p:spPr>
          <a:xfrm>
            <a:off x="754411" y="2665499"/>
            <a:ext cx="1216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PMT 270</a:t>
            </a:r>
          </a:p>
          <a:p>
            <a:endParaRPr lang="en-US" sz="800" dirty="0"/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0.58 ns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E2C19EA-6823-E546-8597-FAD1A3667E60}"/>
              </a:ext>
            </a:extLst>
          </p:cNvPr>
          <p:cNvSpPr txBox="1"/>
          <p:nvPr/>
        </p:nvSpPr>
        <p:spPr>
          <a:xfrm>
            <a:off x="5049649" y="2648758"/>
            <a:ext cx="12161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PMT </a:t>
            </a:r>
            <a:r>
              <a:rPr lang="en-US" dirty="0" smtClean="0"/>
              <a:t>52</a:t>
            </a:r>
          </a:p>
          <a:p>
            <a:endParaRPr lang="en-US" sz="800" dirty="0" smtClean="0"/>
          </a:p>
          <a:p>
            <a:r>
              <a:rPr lang="en-US" dirty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0.66 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5360" y="5779254"/>
            <a:ext cx="2809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efore time-walk correction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79120" y="5974080"/>
            <a:ext cx="28705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28892" y="5789414"/>
            <a:ext cx="263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after time-walk correction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832652" y="5984240"/>
            <a:ext cx="28705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71600" y="2117494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79520" y="2117494"/>
            <a:ext cx="1991360" cy="270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371600" y="1414026"/>
            <a:ext cx="617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Single-photon time resolution better than the  1 ns specification</a:t>
            </a:r>
            <a:endParaRPr lang="en-US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0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93630" y="-76200"/>
            <a:ext cx="66107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Cherenkov Photon Reconstruction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 descr="ck_4345766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" y="1348375"/>
            <a:ext cx="4708340" cy="4708340"/>
          </a:xfrm>
          <a:prstGeom prst="rect">
            <a:avLst/>
          </a:prstGeom>
        </p:spPr>
      </p:pic>
      <p:pic>
        <p:nvPicPr>
          <p:cNvPr id="16" name="Picture 15" descr="ck_43458264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60" y="1348375"/>
            <a:ext cx="4708340" cy="4708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320" y="995680"/>
            <a:ext cx="7574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signal hits identified by time consistent with CLAS12 reconstruction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82320" y="5872049"/>
            <a:ext cx="116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 ring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68054" y="5839783"/>
            <a:ext cx="197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 </a:t>
            </a:r>
            <a:r>
              <a:rPr lang="en-US" dirty="0" err="1" smtClean="0"/>
              <a:t>recflected</a:t>
            </a:r>
            <a:r>
              <a:rPr lang="en-US" dirty="0" smtClean="0"/>
              <a:t> ring</a:t>
            </a:r>
            <a:endParaRPr lang="en-US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7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0037" y="4050216"/>
            <a:ext cx="8138095" cy="2532786"/>
            <a:chOff x="790038" y="4091214"/>
            <a:chExt cx="7378602" cy="2108509"/>
          </a:xfrm>
        </p:grpSpPr>
        <p:pic>
          <p:nvPicPr>
            <p:cNvPr id="3" name="Picture 2" descr="RICH_prot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38" y="4091214"/>
              <a:ext cx="7145502" cy="197605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341493" y="5969125"/>
              <a:ext cx="1827147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Cherenkov angle (</a:t>
              </a:r>
              <a:r>
                <a:rPr lang="en-US" sz="1200" b="1" dirty="0" err="1" smtClean="0"/>
                <a:t>mrad</a:t>
              </a:r>
              <a:r>
                <a:rPr lang="en-US" sz="1200" b="1" dirty="0" smtClean="0"/>
                <a:t>)</a:t>
              </a:r>
              <a:endParaRPr lang="en-US" sz="1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42556" y="4409752"/>
              <a:ext cx="771842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7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8553" y="4396512"/>
              <a:ext cx="754636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6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8423" y="4411439"/>
              <a:ext cx="920721" cy="2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8</a:t>
              </a:r>
              <a:r>
                <a:rPr lang="en-US" sz="1200" b="1" dirty="0" smtClean="0"/>
                <a:t> </a:t>
              </a:r>
              <a:r>
                <a:rPr lang="en-US" sz="1200" b="1" dirty="0" err="1" smtClean="0"/>
                <a:t>Gev</a:t>
              </a:r>
              <a:r>
                <a:rPr lang="en-US" sz="1200" b="1" dirty="0" smtClean="0"/>
                <a:t>/c</a:t>
              </a:r>
              <a:endParaRPr lang="en-US" sz="1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51384" y="4423936"/>
              <a:ext cx="494244" cy="610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770" y="5098607"/>
              <a:ext cx="306171" cy="30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k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06662"/>
              </p:ext>
            </p:extLst>
          </p:nvPr>
        </p:nvGraphicFramePr>
        <p:xfrm>
          <a:off x="4833119" y="772091"/>
          <a:ext cx="4054374" cy="295916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2845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85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   </a:t>
                      </a:r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George Washington</a:t>
                      </a:r>
                      <a:r>
                        <a:rPr lang="en-US" sz="1200" b="1" baseline="0" dirty="0" smtClean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University (USA)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7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912913" y="5525488"/>
            <a:ext cx="33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1399039" y="4046479"/>
            <a:ext cx="6746240" cy="36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3173" y="4050216"/>
            <a:ext cx="472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Goal </a:t>
            </a:r>
            <a:r>
              <a:rPr lang="en-US" sz="1400" b="1" dirty="0" err="1" smtClean="0"/>
              <a:t>kaon</a:t>
            </a:r>
            <a:r>
              <a:rPr lang="en-US" sz="1400" b="1" dirty="0" smtClean="0"/>
              <a:t>-pion separation up to 8 GeV/c (prototype results):</a:t>
            </a:r>
            <a:endParaRPr lang="en-US" sz="1400" b="1" dirty="0"/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54" y="10160"/>
            <a:ext cx="3962399" cy="406651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210350" y="-76200"/>
            <a:ext cx="257729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CLAS12 RICH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844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05287" y="-76200"/>
            <a:ext cx="518746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Direct Cherenkov Photons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634" y="826350"/>
            <a:ext cx="3456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18 photons for a center</a:t>
            </a:r>
          </a:p>
          <a:p>
            <a:r>
              <a:rPr lang="en-US" dirty="0"/>
              <a:t>r</a:t>
            </a:r>
            <a:r>
              <a:rPr lang="en-US" dirty="0" smtClean="0"/>
              <a:t>ing (no reflection accounted for)</a:t>
            </a:r>
          </a:p>
          <a:p>
            <a:endParaRPr lang="en-US" dirty="0"/>
          </a:p>
          <a:p>
            <a:r>
              <a:rPr lang="en-US" dirty="0" smtClean="0"/>
              <a:t>Consistent with the TDR projection</a:t>
            </a:r>
            <a:endParaRPr lang="en-US" dirty="0"/>
          </a:p>
        </p:txBody>
      </p:sp>
      <p:pic>
        <p:nvPicPr>
          <p:cNvPr id="11" name="Picture 1" descr="page50image1801600">
            <a:extLst>
              <a:ext uri="{FF2B5EF4-FFF2-40B4-BE49-F238E27FC236}">
                <a16:creationId xmlns="" xmlns:a16="http://schemas.microsoft.com/office/drawing/2014/main" id="{53CA47BB-B37F-7341-995F-078D2282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0" y="2437925"/>
            <a:ext cx="4411566" cy="342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05185" y="810385"/>
            <a:ext cx="36482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single photon Cherenkov </a:t>
            </a:r>
          </a:p>
          <a:p>
            <a:r>
              <a:rPr lang="en-US" dirty="0"/>
              <a:t>a</a:t>
            </a:r>
            <a:r>
              <a:rPr lang="en-US" dirty="0" smtClean="0"/>
              <a:t>ngle resolution = 6 </a:t>
            </a:r>
            <a:r>
              <a:rPr lang="en-US" dirty="0" err="1" smtClean="0"/>
              <a:t>mrad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Close to the 4.5 </a:t>
            </a:r>
            <a:r>
              <a:rPr lang="en-US" dirty="0" err="1" smtClean="0"/>
              <a:t>mrad</a:t>
            </a:r>
            <a:r>
              <a:rPr lang="en-US" dirty="0" smtClean="0"/>
              <a:t> goal despite </a:t>
            </a:r>
          </a:p>
          <a:p>
            <a:r>
              <a:rPr lang="en-US" dirty="0" smtClean="0"/>
              <a:t>     No alignment  </a:t>
            </a:r>
          </a:p>
          <a:p>
            <a:r>
              <a:rPr lang="en-US" dirty="0" smtClean="0"/>
              <a:t>     Nominal (no real) optical property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3435" y="6071812"/>
            <a:ext cx="698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Enough for a Cherenkov resolution at track level of 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 =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baseline="-25000" dirty="0" smtClean="0"/>
              <a:t>1</a:t>
            </a:r>
            <a:r>
              <a:rPr lang="en-US" dirty="0" smtClean="0"/>
              <a:t>/√N ~ 1.5 </a:t>
            </a:r>
            <a:r>
              <a:rPr lang="en-US" dirty="0" err="1" smtClean="0"/>
              <a:t>mrad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0634" y="6083907"/>
            <a:ext cx="8222830" cy="36933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629" y="2637281"/>
            <a:ext cx="4435565" cy="33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9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02998" y="-76200"/>
            <a:ext cx="219205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 Hadron ID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2" y="1451450"/>
            <a:ext cx="6724951" cy="43362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95311" y="760230"/>
            <a:ext cx="440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Hadron separation, direct photon, RGA data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9861518">
            <a:off x="2433216" y="4187785"/>
            <a:ext cx="2044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Times"/>
                <a:cs typeface="Times"/>
              </a:rPr>
              <a:t>PRELIMINARY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17008" y="-76200"/>
            <a:ext cx="51640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DIRC @ </a:t>
            </a:r>
            <a:r>
              <a:rPr lang="en-US" sz="3600" dirty="0" err="1" smtClean="0">
                <a:ln w="1905"/>
                <a:solidFill>
                  <a:schemeClr val="bg1"/>
                </a:solidFill>
                <a:latin typeface="Calibri"/>
              </a:rPr>
              <a:t>GlueX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 descr="Glu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50478"/>
            <a:ext cx="5323840" cy="2985015"/>
          </a:xfrm>
          <a:prstGeom prst="rect">
            <a:avLst/>
          </a:prstGeom>
        </p:spPr>
      </p:pic>
      <p:pic>
        <p:nvPicPr>
          <p:cNvPr id="4" name="Picture 3" descr="Gluex_sig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51" y="4281400"/>
            <a:ext cx="3532489" cy="2308981"/>
          </a:xfrm>
          <a:prstGeom prst="rect">
            <a:avLst/>
          </a:prstGeom>
        </p:spPr>
      </p:pic>
      <p:pic>
        <p:nvPicPr>
          <p:cNvPr id="5" name="Picture 4" descr="Gluex_box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0" y="624933"/>
            <a:ext cx="1975530" cy="3169920"/>
          </a:xfrm>
          <a:prstGeom prst="rect">
            <a:avLst/>
          </a:prstGeom>
        </p:spPr>
      </p:pic>
      <p:pic>
        <p:nvPicPr>
          <p:cNvPr id="6" name="Picture 5" descr="Gluex_box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26" y="3794853"/>
            <a:ext cx="2812140" cy="28216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0991" y="3865901"/>
            <a:ext cx="981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C00B3"/>
                </a:solidFill>
              </a:rPr>
              <a:t>H12700 +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CLAS12 </a:t>
            </a:r>
          </a:p>
          <a:p>
            <a:r>
              <a:rPr lang="en-US" sz="1600" b="1" dirty="0" smtClean="0">
                <a:solidFill>
                  <a:srgbClr val="FC00B3"/>
                </a:solidFill>
              </a:rPr>
              <a:t>readout</a:t>
            </a:r>
            <a:endParaRPr lang="en-US" sz="1600" b="1" dirty="0">
              <a:solidFill>
                <a:srgbClr val="FC00B3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</p:cNvCxnSpPr>
          <p:nvPr/>
        </p:nvCxnSpPr>
        <p:spPr>
          <a:xfrm flipH="1">
            <a:off x="7081028" y="4281400"/>
            <a:ext cx="779963" cy="310920"/>
          </a:xfrm>
          <a:prstGeom prst="straightConnector1">
            <a:avLst/>
          </a:prstGeom>
          <a:ln>
            <a:solidFill>
              <a:srgbClr val="FC00B3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8288" y="3991094"/>
            <a:ext cx="369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Hadron discrimination up to 4 GeV/c</a:t>
            </a:r>
            <a:endParaRPr lang="en-US" b="1" dirty="0"/>
          </a:p>
        </p:txBody>
      </p:sp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5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53010" y="3481447"/>
            <a:ext cx="2776030" cy="3118068"/>
            <a:chOff x="753009" y="3513013"/>
            <a:chExt cx="2834267" cy="311069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009" y="3703714"/>
              <a:ext cx="2834267" cy="291999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333642" y="3513013"/>
              <a:ext cx="2024060" cy="599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8263" y="133051"/>
            <a:ext cx="4566786" cy="3765718"/>
            <a:chOff x="210833" y="326571"/>
            <a:chExt cx="4366381" cy="3269063"/>
          </a:xfrm>
        </p:grpSpPr>
        <p:pic>
          <p:nvPicPr>
            <p:cNvPr id="24" name="Picture 23" descr="SOLI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833" y="492256"/>
              <a:ext cx="4366381" cy="3103378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439333" y="326571"/>
              <a:ext cx="1935238" cy="520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8629" y="-76200"/>
            <a:ext cx="70807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Gas Cherenkov @ SOLID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9682" y="2273916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Heavy Gas Cherenkov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14" y="5747301"/>
            <a:ext cx="4475238" cy="6609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7214" y="4072385"/>
            <a:ext cx="4475238" cy="14813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15430" y="2647339"/>
            <a:ext cx="3297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range 2.5-7.6 GeV/c</a:t>
            </a:r>
          </a:p>
          <a:p>
            <a:r>
              <a:rPr lang="en-US" dirty="0" smtClean="0"/>
              <a:t>Cover 8</a:t>
            </a:r>
            <a:r>
              <a:rPr lang="en-US" baseline="30000" dirty="0" smtClean="0"/>
              <a:t>o</a:t>
            </a:r>
            <a:r>
              <a:rPr lang="en-US" dirty="0" smtClean="0"/>
              <a:t> to 15</a:t>
            </a:r>
            <a:r>
              <a:rPr lang="en-US" baseline="30000" dirty="0" smtClean="0"/>
              <a:t>o</a:t>
            </a:r>
            <a:r>
              <a:rPr lang="en-US" dirty="0" smtClean="0"/>
              <a:t> angular range</a:t>
            </a:r>
          </a:p>
          <a:p>
            <a:r>
              <a:rPr lang="en-US" dirty="0" err="1" smtClean="0"/>
              <a:t>Kaon</a:t>
            </a:r>
            <a:r>
              <a:rPr lang="en-US" dirty="0" smtClean="0"/>
              <a:t> contamination goal &lt; 1%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289682" y="7571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Light Gas Cherenkov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5430" y="1130591"/>
            <a:ext cx="30251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Momentum range 1-5 GeV/c</a:t>
            </a:r>
          </a:p>
          <a:p>
            <a:r>
              <a:rPr lang="en-US" dirty="0" smtClean="0"/>
              <a:t>Cover 7</a:t>
            </a:r>
            <a:r>
              <a:rPr lang="en-US" baseline="30000" dirty="0" smtClean="0"/>
              <a:t>o</a:t>
            </a:r>
            <a:r>
              <a:rPr lang="en-US" dirty="0" smtClean="0"/>
              <a:t> to 15</a:t>
            </a:r>
            <a:r>
              <a:rPr lang="en-US" baseline="30000" dirty="0" smtClean="0"/>
              <a:t>o</a:t>
            </a:r>
            <a:r>
              <a:rPr lang="en-US" dirty="0" smtClean="0"/>
              <a:t> angular range</a:t>
            </a:r>
          </a:p>
          <a:p>
            <a:r>
              <a:rPr lang="en-US" dirty="0" smtClean="0"/>
              <a:t>Pion contamination goal &lt; 1%</a:t>
            </a:r>
            <a:endParaRPr lang="en-US" dirty="0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7215" y="3747520"/>
            <a:ext cx="4475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C00B3"/>
                </a:solidFill>
              </a:rPr>
              <a:t>H8500 +  CLAS12 readout with analog SUM output</a:t>
            </a:r>
            <a:endParaRPr lang="en-US" sz="1600" b="1" dirty="0">
              <a:solidFill>
                <a:srgbClr val="FC00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5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30" y="4227873"/>
            <a:ext cx="7390302" cy="21066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2271" y="4112423"/>
            <a:ext cx="546329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867799" y="3512065"/>
            <a:ext cx="2222482" cy="46169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70136" y="-76200"/>
            <a:ext cx="62577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Modular RICH @EIC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83864" y="1216134"/>
            <a:ext cx="4629127" cy="2452573"/>
            <a:chOff x="1918010" y="4046488"/>
            <a:chExt cx="3925229" cy="231853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9" r="50648"/>
            <a:stretch/>
          </p:blipFill>
          <p:spPr>
            <a:xfrm>
              <a:off x="1918010" y="4046488"/>
              <a:ext cx="2196790" cy="231853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16" t="14673" r="3747" b="5969"/>
            <a:stretch/>
          </p:blipFill>
          <p:spPr>
            <a:xfrm>
              <a:off x="4025590" y="4274628"/>
              <a:ext cx="1817649" cy="183995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698427" y="877019"/>
            <a:ext cx="3068581" cy="2566050"/>
            <a:chOff x="5679775" y="1342984"/>
            <a:chExt cx="3068581" cy="25660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4" r="1662" b="5311"/>
            <a:stretch/>
          </p:blipFill>
          <p:spPr>
            <a:xfrm>
              <a:off x="5959342" y="1469908"/>
              <a:ext cx="2684250" cy="23716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679775" y="3532872"/>
              <a:ext cx="906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Aerogel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00703" y="1342984"/>
              <a:ext cx="1295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Fresnel lens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353422" y="3539702"/>
              <a:ext cx="1394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Sensor plane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6460060" y="1628349"/>
              <a:ext cx="143107" cy="480662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117629" y="3274125"/>
              <a:ext cx="401543" cy="3870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8136852" y="3012291"/>
              <a:ext cx="113530" cy="64746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279588" y="819277"/>
            <a:ext cx="523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Compact and modular RICH </a:t>
            </a:r>
            <a:r>
              <a:rPr lang="en-US" dirty="0" err="1" smtClean="0"/>
              <a:t>indipendent</a:t>
            </a:r>
            <a:r>
              <a:rPr lang="en-US" dirty="0" smtClean="0"/>
              <a:t> elements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588" y="3743091"/>
            <a:ext cx="436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H13700 to reach the 3 mm spatial resolution</a:t>
            </a:r>
            <a:endParaRPr lang="en-US" dirty="0"/>
          </a:p>
        </p:txBody>
      </p:sp>
      <p:pic>
        <p:nvPicPr>
          <p:cNvPr id="2" name="Picture 1" descr="IMG_20180705_1123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75" y="4204782"/>
            <a:ext cx="3751552" cy="2106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3808" y="3561116"/>
            <a:ext cx="18207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See </a:t>
            </a:r>
            <a:r>
              <a:rPr lang="en-US" sz="1500" dirty="0" err="1" smtClean="0"/>
              <a:t>Xiaochun</a:t>
            </a:r>
            <a:r>
              <a:rPr lang="en-US" sz="1500" dirty="0" smtClean="0"/>
              <a:t> He talk </a:t>
            </a:r>
            <a:endParaRPr lang="en-US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324" y="3934393"/>
            <a:ext cx="2806920" cy="2507096"/>
          </a:xfrm>
          <a:prstGeom prst="rect">
            <a:avLst/>
          </a:prstGeom>
        </p:spPr>
      </p:pic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3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57551" y="-76200"/>
            <a:ext cx="568294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H13700 Readout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 descr="IMG_20180629_184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19" y="757291"/>
            <a:ext cx="2800281" cy="21002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19" y="4669941"/>
            <a:ext cx="5517965" cy="1839322"/>
          </a:xfrm>
          <a:prstGeom prst="rect">
            <a:avLst/>
          </a:prstGeom>
        </p:spPr>
      </p:pic>
      <p:pic>
        <p:nvPicPr>
          <p:cNvPr id="14" name="Picture 13" descr="mRICH_Lay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9" y="2661041"/>
            <a:ext cx="5489108" cy="2008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2679" y="866142"/>
            <a:ext cx="38395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Derived from CLAS12 RICH readout: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1024 channels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MAROC 64 channel parallel digitalization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FPGA generated 1 ns timestamp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DAQ protocol based on VME/VSX SSP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89985" y="3092986"/>
            <a:ext cx="30059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Custom adapter boards</a:t>
            </a:r>
          </a:p>
          <a:p>
            <a:endParaRPr lang="en-US" sz="1600" dirty="0"/>
          </a:p>
          <a:p>
            <a:r>
              <a:rPr lang="en-US" sz="1600" dirty="0" smtClean="0"/>
              <a:t>-     Compact distribution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Use of existing MAROC boards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Light and gas tightness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215" y="4669941"/>
            <a:ext cx="3320579" cy="18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74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03213" y="-76200"/>
            <a:ext cx="479162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Application: SiPM Arrays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6" y="858820"/>
            <a:ext cx="3077907" cy="5444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74" y="3678924"/>
            <a:ext cx="3776244" cy="28321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25455" y="3498273"/>
            <a:ext cx="484155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57" y="616375"/>
            <a:ext cx="3803826" cy="34098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81453" y="3841533"/>
            <a:ext cx="79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#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3743037" y="1087704"/>
            <a:ext cx="79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#</a:t>
            </a:r>
            <a:endParaRPr lang="en-US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7192819" y="4421909"/>
            <a:ext cx="1731817" cy="577273"/>
          </a:xfrm>
          <a:prstGeom prst="wedgeRoundRectCallout">
            <a:avLst>
              <a:gd name="adj1" fmla="val -111233"/>
              <a:gd name="adj2" fmla="val 68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92819" y="4375942"/>
            <a:ext cx="1977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Peltier</a:t>
            </a:r>
            <a:r>
              <a:rPr lang="en-US" sz="1600" dirty="0" smtClean="0"/>
              <a:t> cell cooling </a:t>
            </a:r>
          </a:p>
          <a:p>
            <a:r>
              <a:rPr lang="en-US" sz="1600" dirty="0" smtClean="0"/>
              <a:t>Down to -30</a:t>
            </a:r>
            <a:r>
              <a:rPr lang="en-US" sz="1600" baseline="30000" dirty="0" smtClean="0"/>
              <a:t>o </a:t>
            </a:r>
            <a:r>
              <a:rPr lang="en-US" sz="1600" dirty="0" smtClean="0"/>
              <a:t>in N</a:t>
            </a:r>
            <a:r>
              <a:rPr lang="en-US" sz="1600" baseline="-25000" dirty="0" smtClean="0"/>
              <a:t>2</a:t>
            </a:r>
            <a:endParaRPr lang="en-US" sz="1600" baseline="-25000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1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85760" y="1632854"/>
            <a:ext cx="6912430" cy="39672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956" y="779113"/>
            <a:ext cx="83396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CLAS12 RICH designed to provide hadron identification in the 3 to 8 GeV/c momentum range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A hybrid-optic design has been adopted to minimize the instrumented area to about 1 m</a:t>
            </a:r>
            <a:r>
              <a:rPr lang="en-US" sz="1600" baseline="30000" dirty="0" smtClean="0"/>
              <a:t>2</a:t>
            </a:r>
            <a:endParaRPr lang="en-US" sz="1600" baseline="30000" dirty="0"/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sz="1400" dirty="0" smtClean="0"/>
              <a:t>               </a:t>
            </a:r>
            <a:r>
              <a:rPr lang="en-US" sz="1600" dirty="0" smtClean="0"/>
              <a:t>The MAROC readout electronics is designed to offer </a:t>
            </a:r>
          </a:p>
          <a:p>
            <a:endParaRPr lang="en-US" sz="1600" dirty="0" smtClean="0"/>
          </a:p>
          <a:p>
            <a:r>
              <a:rPr lang="en-US" sz="1600" dirty="0" smtClean="0"/>
              <a:t>                        </a:t>
            </a:r>
            <a:r>
              <a:rPr lang="en-US" sz="1600" dirty="0"/>
              <a:t>Discrimination down to few % of </a:t>
            </a:r>
            <a:r>
              <a:rPr lang="en-US" sz="1600" dirty="0" smtClean="0"/>
              <a:t>SPE</a:t>
            </a:r>
            <a:endParaRPr lang="en-US" sz="1600" dirty="0"/>
          </a:p>
          <a:p>
            <a:r>
              <a:rPr lang="en-US" sz="1600" dirty="0"/>
              <a:t>                        Time resolution of 1 </a:t>
            </a:r>
            <a:r>
              <a:rPr lang="en-US" sz="1600" dirty="0" smtClean="0"/>
              <a:t>ns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Negligible dead time at 30 KHz</a:t>
            </a:r>
            <a:endParaRPr lang="en-US" sz="1600" dirty="0"/>
          </a:p>
          <a:p>
            <a:r>
              <a:rPr lang="en-US" sz="1600" dirty="0" smtClean="0"/>
              <a:t>                        Trigger latency up to 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endParaRPr lang="en-US" sz="1600" dirty="0" smtClean="0"/>
          </a:p>
          <a:p>
            <a:r>
              <a:rPr lang="en-US" sz="1600" dirty="0" smtClean="0"/>
              <a:t>                       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Featuring:</a:t>
            </a:r>
          </a:p>
          <a:p>
            <a:endParaRPr lang="en-US" sz="1600" dirty="0" smtClean="0"/>
          </a:p>
          <a:p>
            <a:r>
              <a:rPr lang="en-US" sz="1600" dirty="0" smtClean="0"/>
              <a:t>                         Compatibility with various sensors and applications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Modular </a:t>
            </a:r>
            <a:r>
              <a:rPr lang="en-US" sz="1600" dirty="0"/>
              <a:t>Front-End (Mechanical adapter, ASIC, FPGA)</a:t>
            </a:r>
          </a:p>
          <a:p>
            <a:r>
              <a:rPr lang="en-US" sz="1600" dirty="0" smtClean="0"/>
              <a:t>                         Scalable </a:t>
            </a:r>
            <a:r>
              <a:rPr lang="en-US" sz="1600" dirty="0"/>
              <a:t>fiber optic DAQ (TCP/IP or SSP)</a:t>
            </a:r>
          </a:p>
          <a:p>
            <a:r>
              <a:rPr lang="en-US" sz="1600" dirty="0" smtClean="0"/>
              <a:t>                         Compact and tessellated geometry (</a:t>
            </a:r>
            <a:r>
              <a:rPr lang="en-US" sz="1600" dirty="0"/>
              <a:t>common HV, LV and optical fiber)</a:t>
            </a:r>
          </a:p>
          <a:p>
            <a:r>
              <a:rPr lang="en-US" sz="1600" dirty="0" smtClean="0"/>
              <a:t>                         Flexible trigger logic (external, auto, self)</a:t>
            </a:r>
            <a:endParaRPr lang="en-US" sz="1600" dirty="0"/>
          </a:p>
          <a:p>
            <a:r>
              <a:rPr lang="en-US" sz="1600" dirty="0" smtClean="0"/>
              <a:t>                         Charge measurement (multiplexed ADC or time-over-threshold)</a:t>
            </a:r>
          </a:p>
          <a:p>
            <a:endParaRPr lang="en-US" sz="1400" dirty="0" smtClean="0"/>
          </a:p>
          <a:p>
            <a:endParaRPr lang="en-US" sz="1400" dirty="0"/>
          </a:p>
          <a:p>
            <a:r>
              <a:rPr lang="en-US" dirty="0" smtClean="0"/>
              <a:t>Multi purpose  electronics: in use also for </a:t>
            </a:r>
            <a:r>
              <a:rPr lang="en-US" dirty="0" err="1" smtClean="0"/>
              <a:t>GlueX</a:t>
            </a:r>
            <a:r>
              <a:rPr lang="en-US" dirty="0" smtClean="0"/>
              <a:t> DIRC and available for EIC R&amp;D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92191" y="-76200"/>
            <a:ext cx="241364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Conclusions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49716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1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MAPMT_g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" y="2736113"/>
            <a:ext cx="4439865" cy="3820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92591" y="-76200"/>
            <a:ext cx="481281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Photon Sensor: MA-PMT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73" y="3397643"/>
            <a:ext cx="3504870" cy="3113464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0" y="806263"/>
            <a:ext cx="1943327" cy="1943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324" y="806263"/>
            <a:ext cx="322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MA-PMT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/>
          </a:p>
          <a:p>
            <a:r>
              <a:rPr lang="en-US" sz="1400" dirty="0" smtClean="0"/>
              <a:t>Average MA-PMT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 smtClean="0"/>
              <a:t>Corresponds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36936" y="842461"/>
            <a:ext cx="3313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  <a:p>
            <a:pPr marL="285750" indent="-285750">
              <a:buFont typeface="Zapf Dingbats" charset="0"/>
              <a:buChar char="✓"/>
            </a:pPr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Expensive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03487" y="5709920"/>
            <a:ext cx="216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 m</a:t>
            </a:r>
            <a:r>
              <a:rPr lang="en-US" baseline="30000" dirty="0" smtClean="0"/>
              <a:t>2</a:t>
            </a:r>
            <a:r>
              <a:rPr lang="en-US" dirty="0" smtClean="0"/>
              <a:t> active surface</a:t>
            </a:r>
            <a:endParaRPr lang="en-US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9746" y="-76200"/>
            <a:ext cx="491853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Readout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9" y="2109575"/>
            <a:ext cx="34947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735143"/>
            <a:ext cx="406836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Readout Electronics</a:t>
            </a:r>
          </a:p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1652" y="3660583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HV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7457" y="4056577"/>
            <a:ext cx="392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L</a:t>
            </a:r>
            <a:r>
              <a:rPr lang="en-US" sz="1600" b="1" dirty="0" smtClean="0">
                <a:solidFill>
                  <a:srgbClr val="0000FF"/>
                </a:solidFill>
              </a:rPr>
              <a:t>V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94208" y="3216601"/>
            <a:ext cx="79120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Optical </a:t>
            </a:r>
          </a:p>
          <a:p>
            <a:r>
              <a:rPr lang="en-US" sz="1600" b="1" dirty="0" smtClean="0">
                <a:solidFill>
                  <a:srgbClr val="0000FF"/>
                </a:solidFill>
              </a:rPr>
              <a:t>Fiber</a:t>
            </a:r>
            <a:endParaRPr lang="en-US" sz="1600" b="1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203038" y="3624143"/>
            <a:ext cx="207818" cy="140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214834" y="3695137"/>
            <a:ext cx="283911" cy="1512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323160" y="4144136"/>
            <a:ext cx="207818" cy="14034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52400" y="4144136"/>
            <a:ext cx="467360" cy="2509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82754" y="4315236"/>
            <a:ext cx="409100" cy="3380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0" y="3741863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09" y="996783"/>
            <a:ext cx="4565303" cy="2563593"/>
          </a:xfrm>
          <a:prstGeom prst="rect">
            <a:avLst/>
          </a:prstGeom>
        </p:spPr>
      </p:pic>
      <p:pic>
        <p:nvPicPr>
          <p:cNvPr id="23" name="Picture 22" descr="FPGA_Hea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2" y="4777852"/>
            <a:ext cx="2367279" cy="17514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65413" y="4465442"/>
            <a:ext cx="2693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Tile power dissipation ~ 3.5 W</a:t>
            </a:r>
            <a:endParaRPr lang="en-US" sz="1400" b="1" dirty="0"/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4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ular Callout 50"/>
          <p:cNvSpPr/>
          <p:nvPr/>
        </p:nvSpPr>
        <p:spPr>
          <a:xfrm>
            <a:off x="6035040" y="2748913"/>
            <a:ext cx="2826282" cy="1715587"/>
          </a:xfrm>
          <a:prstGeom prst="wedgeRectCallout">
            <a:avLst>
              <a:gd name="adj1" fmla="val -60736"/>
              <a:gd name="adj2" fmla="val 30520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37015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35040" y="4135120"/>
            <a:ext cx="1560886" cy="4775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210" y="2757537"/>
            <a:ext cx="2826282" cy="1855103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cxnSp>
        <p:nvCxnSpPr>
          <p:cNvPr id="34" name="Straight Connector 33"/>
          <p:cNvCxnSpPr/>
          <p:nvPr/>
        </p:nvCxnSpPr>
        <p:spPr>
          <a:xfrm>
            <a:off x="7139460" y="3413099"/>
            <a:ext cx="1743032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139460" y="3413099"/>
            <a:ext cx="7068" cy="51483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65056" y="3136249"/>
            <a:ext cx="6605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Charge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040" y="2829274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30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988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6634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6233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9509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534084"/>
            <a:ext cx="3108960" cy="21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24880" y="4819373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Linear response</a:t>
            </a:r>
          </a:p>
          <a:p>
            <a:endParaRPr lang="en-US" sz="1600" dirty="0" smtClean="0"/>
          </a:p>
          <a:p>
            <a:r>
              <a:rPr lang="en-US" sz="1600" dirty="0" smtClean="0"/>
              <a:t>Multiplexed readout</a:t>
            </a:r>
          </a:p>
          <a:p>
            <a:r>
              <a:rPr lang="en-US" sz="1600" dirty="0" smtClean="0"/>
              <a:t>Limited holding time delays</a:t>
            </a:r>
          </a:p>
          <a:p>
            <a:endParaRPr lang="en-US" sz="1600" dirty="0" smtClean="0"/>
          </a:p>
          <a:p>
            <a:r>
              <a:rPr lang="en-US" sz="1600" dirty="0" smtClean="0"/>
              <a:t>Used for calibrations</a:t>
            </a:r>
            <a:endParaRPr lang="en-US" sz="16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415" y="4164536"/>
            <a:ext cx="2001633" cy="2141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818841" y="-76200"/>
            <a:ext cx="53603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Front-End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69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22" y="3554424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17243" y="-76200"/>
            <a:ext cx="51635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ADC Charge Measurement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5442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</a:t>
            </a:r>
            <a:r>
              <a:rPr lang="en-US" sz="1400" dirty="0"/>
              <a:t>5</a:t>
            </a:r>
            <a:r>
              <a:rPr lang="en-US" sz="1400" dirty="0" smtClean="0"/>
              <a:t>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</a:t>
            </a:r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gain</a:t>
            </a:r>
            <a:r>
              <a:rPr lang="en-US" sz="1400" dirty="0" smtClean="0"/>
              <a:t>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961571" y="495300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8565" y="468086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5" y="933096"/>
            <a:ext cx="3612513" cy="2403815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0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ular Callout 42"/>
          <p:cNvSpPr/>
          <p:nvPr/>
        </p:nvSpPr>
        <p:spPr>
          <a:xfrm>
            <a:off x="6056210" y="4744720"/>
            <a:ext cx="2826282" cy="1715587"/>
          </a:xfrm>
          <a:prstGeom prst="wedgeRectCallout">
            <a:avLst>
              <a:gd name="adj1" fmla="val -60736"/>
              <a:gd name="adj2" fmla="val -54759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85" y="884601"/>
            <a:ext cx="2129726" cy="212972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 descr="FPG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85" y="977077"/>
            <a:ext cx="4456461" cy="1710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60" y="337015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210" y="4605204"/>
            <a:ext cx="2826282" cy="1855103"/>
          </a:xfrm>
          <a:prstGeom prst="rect">
            <a:avLst/>
          </a:prstGeom>
        </p:spPr>
      </p:pic>
      <p:cxnSp>
        <p:nvCxnSpPr>
          <p:cNvPr id="23" name="Straight Connector 22"/>
          <p:cNvCxnSpPr>
            <a:endCxn id="43" idx="3"/>
          </p:cNvCxnSpPr>
          <p:nvPr/>
        </p:nvCxnSpPr>
        <p:spPr>
          <a:xfrm>
            <a:off x="6056210" y="5601128"/>
            <a:ext cx="2826282" cy="138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67393" y="6054673"/>
            <a:ext cx="8576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Start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>
            <a:stCxn id="27" idx="0"/>
          </p:cNvCxnSpPr>
          <p:nvPr/>
        </p:nvCxnSpPr>
        <p:spPr>
          <a:xfrm flipH="1" flipV="1">
            <a:off x="8265056" y="5610200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52471" y="6043562"/>
            <a:ext cx="8393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Stop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6784599" y="5601128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040" y="2829274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30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988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6634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6233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9509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534084"/>
            <a:ext cx="3108960" cy="21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56210" y="2849594"/>
            <a:ext cx="25725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Digital response</a:t>
            </a:r>
          </a:p>
          <a:p>
            <a:r>
              <a:rPr lang="en-US" sz="1600" dirty="0"/>
              <a:t>Working in saturated </a:t>
            </a:r>
            <a:r>
              <a:rPr lang="en-US" sz="1600" dirty="0" smtClean="0"/>
              <a:t>regime</a:t>
            </a:r>
          </a:p>
          <a:p>
            <a:endParaRPr lang="en-US" sz="1200" dirty="0" smtClean="0"/>
          </a:p>
          <a:p>
            <a:r>
              <a:rPr lang="en-US" sz="1600" dirty="0" smtClean="0"/>
              <a:t>64 parallel channel readout</a:t>
            </a:r>
            <a:endParaRPr lang="en-US" sz="1600" dirty="0"/>
          </a:p>
          <a:p>
            <a:endParaRPr lang="en-US" sz="1200" dirty="0" smtClean="0"/>
          </a:p>
          <a:p>
            <a:r>
              <a:rPr lang="en-US" sz="1600" dirty="0" smtClean="0"/>
              <a:t>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 FIFO and delays</a:t>
            </a:r>
          </a:p>
          <a:p>
            <a:r>
              <a:rPr lang="en-US" sz="1600" dirty="0" smtClean="0"/>
              <a:t>1 ns time resolution 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1818841" y="-76200"/>
            <a:ext cx="536036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Front-End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6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" y="447040"/>
            <a:ext cx="2997200" cy="23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370151"/>
            <a:ext cx="24744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Small setups:</a:t>
            </a:r>
          </a:p>
          <a:p>
            <a:r>
              <a:rPr lang="en-US" sz="1600" dirty="0" smtClean="0"/>
              <a:t>TCP/IP </a:t>
            </a:r>
          </a:p>
          <a:p>
            <a:r>
              <a:rPr lang="en-US" sz="1600" dirty="0" smtClean="0"/>
              <a:t>Optical bridge / PC Desktop</a:t>
            </a:r>
          </a:p>
          <a:p>
            <a:endParaRPr lang="en-US" sz="1600" dirty="0" smtClean="0"/>
          </a:p>
          <a:p>
            <a:r>
              <a:rPr lang="en-US" sz="1600" dirty="0" smtClean="0"/>
              <a:t>Full experiment:</a:t>
            </a:r>
            <a:endParaRPr lang="en-US" sz="1600" dirty="0"/>
          </a:p>
          <a:p>
            <a:r>
              <a:rPr lang="en-US" sz="1600" dirty="0" smtClean="0"/>
              <a:t>SSP protocol</a:t>
            </a:r>
          </a:p>
          <a:p>
            <a:r>
              <a:rPr lang="en-US" sz="1600" dirty="0" smtClean="0"/>
              <a:t>SSP board / VSX crate</a:t>
            </a:r>
          </a:p>
          <a:p>
            <a:endParaRPr lang="en-US" sz="1600" dirty="0"/>
          </a:p>
          <a:p>
            <a:r>
              <a:rPr lang="en-US" sz="1600" dirty="0" smtClean="0"/>
              <a:t>Next:</a:t>
            </a:r>
          </a:p>
          <a:p>
            <a:r>
              <a:rPr lang="en-US" sz="1600" dirty="0" smtClean="0"/>
              <a:t>Ethernet Switches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67508" y="-76200"/>
            <a:ext cx="50630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RICH Back-End Electronics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420" y="1403048"/>
            <a:ext cx="2582043" cy="2410963"/>
          </a:xfrm>
          <a:prstGeom prst="rect">
            <a:avLst/>
          </a:prstGeom>
        </p:spPr>
      </p:pic>
      <p:pic>
        <p:nvPicPr>
          <p:cNvPr id="31" name="Picture 30" descr="Service_SS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12" y="3968873"/>
            <a:ext cx="2107720" cy="254039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92363" y="710999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board / VSX crate</a:t>
            </a:r>
          </a:p>
          <a:p>
            <a:pPr algn="ctr"/>
            <a:r>
              <a:rPr lang="en-US" sz="1400" b="1" dirty="0" smtClean="0"/>
              <a:t>2 RICH sectors ~ 50 k channels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673" y="4157338"/>
            <a:ext cx="2391929" cy="194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9" y="816187"/>
            <a:ext cx="2902858" cy="225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756" y="1097711"/>
            <a:ext cx="1877585" cy="305962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13191" y="729459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Optical bridge / PC Desktop</a:t>
            </a:r>
          </a:p>
          <a:p>
            <a:pPr algn="ctr"/>
            <a:r>
              <a:rPr lang="en-US" sz="1400" b="1" dirty="0" smtClean="0"/>
              <a:t>Few FPGA units ~ 500 channels</a:t>
            </a:r>
          </a:p>
        </p:txBody>
      </p:sp>
    </p:spTree>
    <p:extLst>
      <p:ext uri="{BB962C8B-B14F-4D97-AF65-F5344CB8AC3E}">
        <p14:creationId xmlns:p14="http://schemas.microsoft.com/office/powerpoint/2010/main" val="26281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34893" y="-76200"/>
            <a:ext cx="392825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 smtClean="0">
                <a:ln w="1905"/>
                <a:solidFill>
                  <a:schemeClr val="bg1"/>
                </a:solidFill>
                <a:latin typeface="Calibri"/>
              </a:rPr>
              <a:t>TDC Digital Readout </a:t>
            </a:r>
            <a:endParaRPr lang="en-US" sz="36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5731" y="1600944"/>
            <a:ext cx="2864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</a:t>
            </a:r>
            <a:r>
              <a:rPr lang="en-US" sz="1400" b="1" dirty="0" err="1" smtClean="0"/>
              <a:t>rms</a:t>
            </a:r>
            <a:r>
              <a:rPr lang="en-US" sz="1400" b="1" dirty="0" smtClean="0"/>
              <a:t>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PID Workshop, 9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July 2019, Stony Brook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07" y="2045361"/>
            <a:ext cx="8144931" cy="36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56267</TotalTime>
  <Words>1841</Words>
  <Application>Microsoft Macintosh PowerPoint</Application>
  <PresentationFormat>On-screen Show (4:3)</PresentationFormat>
  <Paragraphs>441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1077</cp:revision>
  <dcterms:created xsi:type="dcterms:W3CDTF">2012-03-30T13:12:09Z</dcterms:created>
  <dcterms:modified xsi:type="dcterms:W3CDTF">2019-07-09T13:48:14Z</dcterms:modified>
</cp:coreProperties>
</file>