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594" r:id="rId3"/>
    <p:sldId id="595" r:id="rId4"/>
    <p:sldId id="597" r:id="rId5"/>
    <p:sldId id="596" r:id="rId6"/>
    <p:sldId id="593" r:id="rId7"/>
    <p:sldId id="545" r:id="rId8"/>
    <p:sldId id="536" r:id="rId9"/>
    <p:sldId id="554" r:id="rId10"/>
    <p:sldId id="599" r:id="rId11"/>
    <p:sldId id="585" r:id="rId12"/>
    <p:sldId id="259" r:id="rId13"/>
    <p:sldId id="544" r:id="rId14"/>
    <p:sldId id="633" r:id="rId15"/>
    <p:sldId id="451" r:id="rId16"/>
    <p:sldId id="273" r:id="rId17"/>
    <p:sldId id="516" r:id="rId18"/>
    <p:sldId id="6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764" y="128"/>
      </p:cViewPr>
      <p:guideLst>
        <p:guide orient="horz" pos="2160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7-02T16:33:21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5078-7F72-4120-8989-B1D6AE7DCBB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765C0-7054-460D-8B73-98C9C150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0BD9D-8804-4227-81BE-B5914CF6BA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0BD9D-8804-4227-81BE-B5914CF6BA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2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0BD9D-8804-4227-81BE-B5914CF6BA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0BD9D-8804-4227-81BE-B5914CF6BA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1E0A-B2A7-4E2D-B730-18036F473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06BDB-DFFF-4554-AE9A-D5F1E0986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7AC1A-C699-4D1C-A6FB-103CF975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F288F-4D28-4899-8760-ECC5A946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1EE5-68DE-4A2C-8E15-07333FA4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7D13-4A18-4DB7-B5DE-4310FA67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972BB-1E22-4B3D-A8ED-794564FC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46068-34B2-4551-9463-6D7CD1A0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6C76-54DA-47F0-9470-F6255997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0E6E6-8630-4351-8E14-77A1DDA6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F1FA28-4C4D-495B-B8E0-8B08B8FC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6AEBF-13FA-421A-B01D-35FF9DA51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58D0-BA94-497E-A1E2-5BE84875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52467-C48F-4E28-9AEF-CF9BCDB5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CF770-5F66-4D34-B74D-0C6C4083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F9EAE-1321-4C48-BC04-31FE10E9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CD8A-BECD-4484-8515-69742638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15DF4-27A6-4DE4-B379-3AA338AB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5B29D-5A1E-4EE8-8D02-8EA9E01C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30E2D-9569-4A16-95D6-DB41C1A0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7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F6CA-EFD1-4F4D-A800-DCD10EBB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14F04-97B6-4612-B9D2-1ABAD617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34A1-AA9A-41B4-B5E2-5A459CE2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A8E7D-C8BA-4552-9BE6-B6AB07E9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4FF15-0619-4431-838D-DD1B8E34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2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FA06-B2DC-46E6-86F2-E1BEF168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EFD2D-3BC8-4581-9584-2B1B3F900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89ABA-10E5-45A7-B7D5-2C0B96D18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CCAE-C184-486F-8BA3-DC892215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5D384-63A0-4A4D-850B-FF4ECBAD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ABD92-8910-441F-A566-9CE32FB4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B88F-E577-4D40-976E-C959B0ED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2283A-1FE2-44FB-B782-E76D1C74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6E286-FC31-42CA-8D88-84FEC4F88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F627F-3FCD-47B3-BBEF-23D820280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AFA9C-89BA-4E90-9F81-6D902D2D2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F24DE-EBD1-4ABD-9F8B-EC51DEE7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387C5-8321-414D-90E1-F856CE12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680B4-6026-4EA7-B3D0-5FE8518F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6F78-2475-4C9B-86E7-447C91E7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6F1F9-187D-4865-A0D8-BB2359B9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EE278-7B35-4C7D-AA17-6D7CEFC2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C0BEF-12A1-465B-BF6B-4123359C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3B3E8-2231-4B86-A53F-9240CDF4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5D00D-B1AD-4106-8A99-1D265BB6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9B835-A718-4EEA-9CCF-29DC36D7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7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F2A7-77A0-40E6-B88B-770FD1BC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F7DAA-A21D-4875-BB48-787FA79E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76827-F828-4577-AD8C-235B780D1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E45A9-BCFF-4414-A214-44741BE5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1D9C8-0548-4659-836B-DF2F5863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8B185-7EF2-4990-891F-7EE5A57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7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0D13-1DED-4821-9F31-B18C5067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0E823F-FC74-4C28-9C58-2DBC5C1E3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B8C25-995C-49AC-BE00-3E32DF6A4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D1F4-9064-4616-AA0D-985DAA29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4370B-66AD-4359-917C-6038B57E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14420-1B06-48DE-9E16-17960EC2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1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713AE-04EB-4578-9AFA-E2D45AA5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C1816-297B-443C-9E82-0092DE39A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F8B4D-8D0E-45E2-A4A5-5A8A1BFC5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A377-809A-4FD4-B2EC-3DC5F932B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89A90-6725-4637-9E5B-643B44214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185B7-838F-4270-BFD6-835F51A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newsroom/news.php?a=212846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iopscience.iop.org/article/10.1088/1748-0221/12/08/P08003/meta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4.png"/><Relationship Id="rId5" Type="http://schemas.openxmlformats.org/officeDocument/2006/relationships/image" Target="../media/image29.emf"/><Relationship Id="rId10" Type="http://schemas.openxmlformats.org/officeDocument/2006/relationships/image" Target="../media/image33.tmp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FC5B-6D9F-4B77-9FC2-DAFAC9059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8345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b="1" dirty="0"/>
              <a:t>Exploring the Nu Frontier with </a:t>
            </a:r>
            <a:br>
              <a:rPr lang="en-US" sz="5400" b="1" dirty="0"/>
            </a:br>
            <a:r>
              <a:rPr lang="en-US" sz="5400" b="1" dirty="0"/>
              <a:t>Liquid Argon Time Projection Chambers</a:t>
            </a:r>
            <a:br>
              <a:rPr lang="en-US" sz="5000" b="1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C90E7-1284-45E2-9D6B-DAB880052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4982"/>
            <a:ext cx="9144000" cy="2773017"/>
          </a:xfrm>
        </p:spPr>
        <p:txBody>
          <a:bodyPr>
            <a:normAutofit/>
          </a:bodyPr>
          <a:lstStyle/>
          <a:p>
            <a:r>
              <a:rPr lang="en-US" dirty="0"/>
              <a:t>Brooke Russell</a:t>
            </a:r>
          </a:p>
          <a:p>
            <a:r>
              <a:rPr lang="en-US" dirty="0"/>
              <a:t>Wright Laboratory at Yale University</a:t>
            </a:r>
          </a:p>
          <a:p>
            <a:endParaRPr lang="en-US" dirty="0"/>
          </a:p>
          <a:p>
            <a:r>
              <a:rPr lang="en-US" dirty="0"/>
              <a:t>Gertrude Scharff-Goldhaber Prize Seminar</a:t>
            </a:r>
          </a:p>
          <a:p>
            <a:r>
              <a:rPr lang="en-US" dirty="0"/>
              <a:t>Brookhaven National Laboratory</a:t>
            </a:r>
          </a:p>
          <a:p>
            <a:r>
              <a:rPr lang="en-US" dirty="0"/>
              <a:t>July 3</a:t>
            </a:r>
            <a:r>
              <a:rPr lang="en-US" baseline="30000" dirty="0"/>
              <a:t>rd</a:t>
            </a:r>
            <a:r>
              <a:rPr lang="en-US" dirty="0"/>
              <a:t> 2019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5282C-8E00-4E41-A79A-27AB62BF2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47" y="50005"/>
            <a:ext cx="3263273" cy="754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C5EAF-E390-414F-851F-AB8F60FA4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2172" cy="7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1D94FD-71D1-41D0-9A1E-D9A9356B7834}"/>
              </a:ext>
            </a:extLst>
          </p:cNvPr>
          <p:cNvSpPr/>
          <p:nvPr/>
        </p:nvSpPr>
        <p:spPr>
          <a:xfrm>
            <a:off x="8084088" y="4610408"/>
            <a:ext cx="2284132" cy="209409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6C722-FAAF-4AC0-AE5F-5E6DD4E8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DE4-157E-4087-A282-32204AF2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B. Russell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238DD-234F-4591-B42E-A312A417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8" descr="C:\Documents and Settings\flanni\Desktop\TPC.gif">
            <a:extLst>
              <a:ext uri="{FF2B5EF4-FFF2-40B4-BE49-F238E27FC236}">
                <a16:creationId xmlns:a16="http://schemas.microsoft.com/office/drawing/2014/main" id="{B0834FA9-DD1B-4DC9-88A8-934D8EFBCE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05" y="1326946"/>
            <a:ext cx="6135410" cy="51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15C2F-6B0C-4FD2-BF70-0BDFDF0A71F0}"/>
              </a:ext>
            </a:extLst>
          </p:cNvPr>
          <p:cNvSpPr txBox="1"/>
          <p:nvPr/>
        </p:nvSpPr>
        <p:spPr>
          <a:xfrm>
            <a:off x="209747" y="6147569"/>
            <a:ext cx="24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Bo Yu (BNL)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E6D53-50E2-4C7D-9AA1-CBBCC093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121"/>
            <a:ext cx="6634315" cy="1700627"/>
          </a:xfrm>
        </p:spPr>
        <p:txBody>
          <a:bodyPr>
            <a:noAutofit/>
          </a:bodyPr>
          <a:lstStyle/>
          <a:p>
            <a:r>
              <a:rPr lang="en-US" dirty="0"/>
              <a:t>Single-Phase Liquid Argon</a:t>
            </a:r>
            <a:br>
              <a:rPr lang="en-US" dirty="0"/>
            </a:br>
            <a:r>
              <a:rPr lang="en-US" dirty="0"/>
              <a:t>Time Projection Chamber (LArTPC)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674672-C20A-4D58-9CCE-FCBECFBA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507297"/>
            <a:ext cx="6096000" cy="2766253"/>
          </a:xfrm>
        </p:spPr>
        <p:txBody>
          <a:bodyPr>
            <a:noAutofit/>
          </a:bodyPr>
          <a:lstStyle/>
          <a:p>
            <a:r>
              <a:rPr lang="en-US" sz="2400" i="1" dirty="0"/>
              <a:t>Massive</a:t>
            </a:r>
            <a:r>
              <a:rPr lang="en-US" sz="2400" dirty="0"/>
              <a:t> - fully active multi-ton target volume </a:t>
            </a:r>
          </a:p>
          <a:p>
            <a:r>
              <a:rPr lang="en-US" sz="2400" i="1" dirty="0"/>
              <a:t>Topology</a:t>
            </a:r>
            <a:r>
              <a:rPr lang="en-US" sz="2400" dirty="0"/>
              <a:t> - fine-grained 3D tracking </a:t>
            </a:r>
          </a:p>
          <a:p>
            <a:r>
              <a:rPr lang="en-US" sz="2400" i="1" dirty="0"/>
              <a:t>Calorimetry</a:t>
            </a:r>
            <a:r>
              <a:rPr lang="en-US" sz="2400" dirty="0"/>
              <a:t> - local </a:t>
            </a:r>
            <a:r>
              <a:rPr lang="en-US" sz="2400" dirty="0" err="1"/>
              <a:t>dE</a:t>
            </a:r>
            <a:r>
              <a:rPr lang="en-US" sz="2400" dirty="0"/>
              <a:t>/dx information</a:t>
            </a:r>
          </a:p>
          <a:p>
            <a:pPr lvl="1"/>
            <a:endParaRPr lang="en-US" dirty="0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16EBBDD0-F2FA-459C-885A-8E89B44F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549" y="2385391"/>
            <a:ext cx="3670451" cy="1953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1EC8B-5AD1-48C9-A847-5AFC0471C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220" y="4638109"/>
            <a:ext cx="1442780" cy="1801680"/>
          </a:xfrm>
          <a:prstGeom prst="rect">
            <a:avLst/>
          </a:prstGeom>
        </p:spPr>
      </p:pic>
      <p:pic>
        <p:nvPicPr>
          <p:cNvPr id="20" name="Picture 19" descr="TPC-sketch.jpg">
            <a:extLst>
              <a:ext uri="{FF2B5EF4-FFF2-40B4-BE49-F238E27FC236}">
                <a16:creationId xmlns:a16="http://schemas.microsoft.com/office/drawing/2014/main" id="{29B3AB8A-6702-40CB-829C-F0F897154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485" y="4828770"/>
            <a:ext cx="1838772" cy="1622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ED716-0E22-4065-B61B-01B4CB9CC1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733"/>
          <a:stretch/>
        </p:blipFill>
        <p:spPr>
          <a:xfrm>
            <a:off x="6096000" y="4949687"/>
            <a:ext cx="1988088" cy="13507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C9E100-EB4E-410B-A62B-79ADEFB77E8D}"/>
              </a:ext>
            </a:extLst>
          </p:cNvPr>
          <p:cNvSpPr txBox="1"/>
          <p:nvPr/>
        </p:nvSpPr>
        <p:spPr>
          <a:xfrm>
            <a:off x="6096000" y="2975038"/>
            <a:ext cx="236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Detector technology for </a:t>
            </a:r>
            <a:r>
              <a:rPr lang="en-US" sz="2000" dirty="0"/>
              <a:t>DUNE </a:t>
            </a:r>
            <a:r>
              <a:rPr lang="en-US" sz="2000" dirty="0">
                <a:latin typeface="+mj-lt"/>
              </a:rPr>
              <a:t>&amp;</a:t>
            </a:r>
            <a:r>
              <a:rPr lang="en-US" sz="2000" dirty="0"/>
              <a:t> SBN</a:t>
            </a:r>
            <a:r>
              <a:rPr lang="en-US" sz="2000" dirty="0">
                <a:latin typeface="+mj-lt"/>
              </a:rPr>
              <a:t> experiments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C69D0-38F7-4843-9838-E72A25BF9E82}"/>
              </a:ext>
            </a:extLst>
          </p:cNvPr>
          <p:cNvSpPr txBox="1"/>
          <p:nvPr/>
        </p:nvSpPr>
        <p:spPr>
          <a:xfrm>
            <a:off x="8933852" y="4552075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MicroBooNE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A71BA-A1A6-44CD-AEB8-79A0E88B22E4}"/>
              </a:ext>
            </a:extLst>
          </p:cNvPr>
          <p:cNvSpPr txBox="1"/>
          <p:nvPr/>
        </p:nvSpPr>
        <p:spPr>
          <a:xfrm>
            <a:off x="9888631" y="2069897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DUNE FD 10kt 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9747E-91C0-4F70-8D10-A2DA1E84AAEA}"/>
              </a:ext>
            </a:extLst>
          </p:cNvPr>
          <p:cNvSpPr txBox="1"/>
          <p:nvPr/>
        </p:nvSpPr>
        <p:spPr>
          <a:xfrm>
            <a:off x="6096000" y="4595963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Icarus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8AED6C-9578-4168-986F-5E02426D3591}"/>
              </a:ext>
            </a:extLst>
          </p:cNvPr>
          <p:cNvSpPr txBox="1"/>
          <p:nvPr/>
        </p:nvSpPr>
        <p:spPr>
          <a:xfrm>
            <a:off x="11217984" y="4317323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SBND</a:t>
            </a:r>
          </a:p>
        </p:txBody>
      </p:sp>
    </p:spTree>
    <p:extLst>
      <p:ext uri="{BB962C8B-B14F-4D97-AF65-F5344CB8AC3E}">
        <p14:creationId xmlns:p14="http://schemas.microsoft.com/office/powerpoint/2010/main" val="298196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A841-F313-4CC9-9EF0-707DC4C8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MicroBooNE group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13F2BC-4BEB-4F15-B6F1-1345117DA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76" y="1622255"/>
            <a:ext cx="8754037" cy="38542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276B2-9A6D-4DCF-B3CB-B6E152ED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F0704-D311-40BB-9D33-EEF95BBD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9F7F-7FE5-443A-A383-E7359B83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E1DE3-5FC5-44F5-80AD-037989EB39A9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04B73-789B-4189-8D68-1F96BC8C03E4}"/>
              </a:ext>
            </a:extLst>
          </p:cNvPr>
          <p:cNvSpPr txBox="1"/>
          <p:nvPr/>
        </p:nvSpPr>
        <p:spPr>
          <a:xfrm>
            <a:off x="268357" y="5521254"/>
            <a:ext cx="1192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from BNL press release: </a:t>
            </a:r>
            <a:r>
              <a:rPr lang="en-US" i="1" dirty="0">
                <a:hlinkClick r:id="rId3"/>
              </a:rPr>
              <a:t>“Extracting Signals of Elusive Particles from Giant Chambers Filled with Liquefied Argon”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308F4-3D85-481B-87F7-371012A21028}"/>
              </a:ext>
            </a:extLst>
          </p:cNvPr>
          <p:cNvSpPr txBox="1"/>
          <p:nvPr/>
        </p:nvSpPr>
        <p:spPr>
          <a:xfrm>
            <a:off x="6579704" y="556591"/>
            <a:ext cx="4959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MicroBooNE data, work to bring to fruition LArTPC capability for near-term and long-term neutrino oscillation physics</a:t>
            </a:r>
          </a:p>
        </p:txBody>
      </p:sp>
    </p:spTree>
    <p:extLst>
      <p:ext uri="{BB962C8B-B14F-4D97-AF65-F5344CB8AC3E}">
        <p14:creationId xmlns:p14="http://schemas.microsoft.com/office/powerpoint/2010/main" val="126292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D54E-49BA-4839-B085-4929C145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LAr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total absorption calorimeter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C2C8A-EF44-43DF-A7C7-C99F53B8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41D1-0619-4C02-860F-AA387E6D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B. Russell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AA1D7-ACB9-40AB-87F0-E77D37F1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9D04A-062C-4711-B53A-106150750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6" y="1776412"/>
            <a:ext cx="7340102" cy="2465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DFD7C1-7C45-40FD-B771-95044E737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23" y="877402"/>
            <a:ext cx="2867181" cy="3640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9EC17C-7FFD-472B-8131-E8AE1FB9E122}"/>
              </a:ext>
            </a:extLst>
          </p:cNvPr>
          <p:cNvSpPr/>
          <p:nvPr/>
        </p:nvSpPr>
        <p:spPr>
          <a:xfrm>
            <a:off x="405354" y="1659118"/>
            <a:ext cx="7441779" cy="27149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1A36F-152C-4AB6-AF5B-51E1A8661013}"/>
              </a:ext>
            </a:extLst>
          </p:cNvPr>
          <p:cNvSpPr txBox="1"/>
          <p:nvPr/>
        </p:nvSpPr>
        <p:spPr>
          <a:xfrm>
            <a:off x="8864923" y="4559809"/>
            <a:ext cx="3009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LAr</a:t>
            </a:r>
            <a:r>
              <a:rPr lang="en-US" dirty="0"/>
              <a:t> is an attractive active target medium: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electron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Abundant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nucleons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7C8BE-6BC9-44C4-AF41-FB045926F693}"/>
              </a:ext>
            </a:extLst>
          </p:cNvPr>
          <p:cNvSpPr txBox="1"/>
          <p:nvPr/>
        </p:nvSpPr>
        <p:spPr>
          <a:xfrm>
            <a:off x="6792455" y="1309379"/>
            <a:ext cx="110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1974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3EAAB-1372-4C0A-8458-2492A7F4EA2D}"/>
              </a:ext>
            </a:extLst>
          </p:cNvPr>
          <p:cNvSpPr txBox="1"/>
          <p:nvPr/>
        </p:nvSpPr>
        <p:spPr>
          <a:xfrm>
            <a:off x="405353" y="4561649"/>
            <a:ext cx="8459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anticipation of scaling </a:t>
            </a:r>
            <a:r>
              <a:rPr lang="en-US" sz="2400" dirty="0" err="1"/>
              <a:t>LAr</a:t>
            </a:r>
            <a:r>
              <a:rPr lang="en-US" sz="2400" dirty="0"/>
              <a:t> ionization chambers to large detectors, emphasized early on that </a:t>
            </a:r>
            <a:r>
              <a:rPr lang="en-US" sz="2400" i="1" dirty="0"/>
              <a:t>capacitance matching of the detector and the amplifier is essential </a:t>
            </a:r>
            <a:r>
              <a:rPr lang="en-US" sz="2400" dirty="0"/>
              <a:t>to reach the fundamental lower limit of noise (higher signal-to-noise ratio)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D08DA3-F6DF-431F-B974-A6042E113D3C}"/>
              </a:ext>
            </a:extLst>
          </p:cNvPr>
          <p:cNvCxnSpPr/>
          <p:nvPr/>
        </p:nvCxnSpPr>
        <p:spPr>
          <a:xfrm>
            <a:off x="3707296" y="3667539"/>
            <a:ext cx="8647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90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510E67-F99B-4551-975C-1B3F80C0A0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/>
          <a:stretch/>
        </p:blipFill>
        <p:spPr>
          <a:xfrm>
            <a:off x="6667773" y="9939"/>
            <a:ext cx="4686027" cy="657980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ADCC9-4393-4A8E-B63D-EF24C2EA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50521-EE61-4BB2-9F20-D0D5F3D0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530E5-6EBB-4C3D-92C2-A33B3508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3819-B6DC-418D-B287-B6A49E43862F}" type="slidenum">
              <a:rPr lang="en-US" smtClean="0"/>
              <a:t>13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27ADF8-F6CA-4D81-9FE7-8FA34CDAAF0D}"/>
              </a:ext>
            </a:extLst>
          </p:cNvPr>
          <p:cNvSpPr txBox="1">
            <a:spLocks/>
          </p:cNvSpPr>
          <p:nvPr/>
        </p:nvSpPr>
        <p:spPr>
          <a:xfrm>
            <a:off x="736988" y="697899"/>
            <a:ext cx="5181600" cy="3854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+mj-lt"/>
              </a:rPr>
              <a:t>Mitigate excess noise</a:t>
            </a: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+mj-lt"/>
              </a:rPr>
              <a:t>Low inherent electronics noise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F5A47-A04A-40B6-93BC-AB404DA5E591}"/>
              </a:ext>
            </a:extLst>
          </p:cNvPr>
          <p:cNvSpPr txBox="1"/>
          <p:nvPr/>
        </p:nvSpPr>
        <p:spPr>
          <a:xfrm>
            <a:off x="7228519" y="6338857"/>
            <a:ext cx="356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JINST </a:t>
            </a:r>
            <a:r>
              <a:rPr lang="en-US" sz="2000" b="1" dirty="0">
                <a:hlinkClick r:id="rId5"/>
              </a:rPr>
              <a:t>12</a:t>
            </a:r>
            <a:r>
              <a:rPr lang="en-US" sz="2000" dirty="0">
                <a:hlinkClick r:id="rId5"/>
              </a:rPr>
              <a:t> P08003 (2017)</a:t>
            </a:r>
            <a:endParaRPr lang="en-US" sz="20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DB03C23-27BF-48D0-8F99-0C72FAF1A6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320302"/>
              </p:ext>
            </p:extLst>
          </p:nvPr>
        </p:nvGraphicFramePr>
        <p:xfrm>
          <a:off x="2457645" y="3559894"/>
          <a:ext cx="3271387" cy="31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Acrobat Document" r:id="rId6" imgW="3600372" imgH="3498827" progId="AcroExch.Document.DC">
                  <p:embed/>
                </p:oleObj>
              </mc:Choice>
              <mc:Fallback>
                <p:oleObj name="Acrobat Document" r:id="rId6" imgW="3600372" imgH="3498827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73CB0D8-755B-40EC-851B-B00EDE11BB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7645" y="3559894"/>
                        <a:ext cx="3271387" cy="31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102C52F-EC61-46C0-9DCA-70E860DB0CB5}"/>
              </a:ext>
            </a:extLst>
          </p:cNvPr>
          <p:cNvSpPr txBox="1"/>
          <p:nvPr/>
        </p:nvSpPr>
        <p:spPr>
          <a:xfrm>
            <a:off x="167978" y="2319771"/>
            <a:ext cx="6132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Lessons learned from MicroBooNE have led to improvements in cold ASIC design for SBND &amp; DUNE, </a:t>
            </a:r>
            <a:r>
              <a:rPr lang="en-US" sz="2200" i="1" dirty="0"/>
              <a:t>imperative for scaling to O(</a:t>
            </a:r>
            <a:r>
              <a:rPr lang="en-US" sz="2200" i="1" dirty="0" err="1"/>
              <a:t>kt</a:t>
            </a:r>
            <a:r>
              <a:rPr lang="en-US" sz="2200" i="1" dirty="0"/>
              <a:t>) masses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F2ACAC-3871-4DB1-B89D-CE26C24C84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137"/>
          <a:stretch/>
        </p:blipFill>
        <p:spPr>
          <a:xfrm>
            <a:off x="355155" y="3765184"/>
            <a:ext cx="1585039" cy="13842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1F6DC4-9D2E-4756-81C4-A8A53711A7C3}"/>
                  </a:ext>
                </a:extLst>
              </p:cNvPr>
              <p:cNvSpPr txBox="1"/>
              <p:nvPr/>
            </p:nvSpPr>
            <p:spPr>
              <a:xfrm>
                <a:off x="167978" y="5092995"/>
                <a:ext cx="21001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Liquid argon boiling point -186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1F6DC4-9D2E-4756-81C4-A8A53711A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8" y="5092995"/>
                <a:ext cx="2100111" cy="646331"/>
              </a:xfrm>
              <a:prstGeom prst="rect">
                <a:avLst/>
              </a:prstGeom>
              <a:blipFill>
                <a:blip r:embed="rId9"/>
                <a:stretch>
                  <a:fillRect l="-2616" t="-4717" r="-87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07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151710"/>
                <a:ext cx="10515600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3600" dirty="0"/>
                  <a:t> discrimination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151710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8C40B3-84A4-4C09-A26B-AE69DA94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CB8A05-CCE0-405A-9C19-A113D684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5073-5C33-449A-9779-9CEDA18EA666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E5E9E85-FA3A-4603-82B9-3826599908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3272" y="3429000"/>
          <a:ext cx="4409277" cy="290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Acrobat Document" r:id="rId4" imgW="6769048" imgH="4457700" progId="AcroExch.Document.DC">
                  <p:embed/>
                </p:oleObj>
              </mc:Choice>
              <mc:Fallback>
                <p:oleObj name="Acrobat Document" r:id="rId4" imgW="6769048" imgH="445770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E5E9E85-FA3A-4603-82B9-3826599908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3272" y="3429000"/>
                        <a:ext cx="4409277" cy="2903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1536EEB-9863-463E-A2DE-6DD8B37338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9453" y="3437907"/>
          <a:ext cx="4498428" cy="2932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Acrobat Document" r:id="rId6" imgW="6769048" imgH="4413227" progId="AcroExch.Document.DC">
                  <p:embed/>
                </p:oleObj>
              </mc:Choice>
              <mc:Fallback>
                <p:oleObj name="Acrobat Document" r:id="rId6" imgW="6769048" imgH="4413227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1536EEB-9863-463E-A2DE-6DD8B3733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29453" y="3437907"/>
                        <a:ext cx="4498428" cy="2932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083F9D-78B6-4CD2-93F5-0A3AB3F3A109}"/>
              </a:ext>
            </a:extLst>
          </p:cNvPr>
          <p:cNvCxnSpPr>
            <a:cxnSpLocks/>
          </p:cNvCxnSpPr>
          <p:nvPr/>
        </p:nvCxnSpPr>
        <p:spPr>
          <a:xfrm flipH="1">
            <a:off x="7715767" y="5034455"/>
            <a:ext cx="219543" cy="36755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E09E3D-C31A-4284-8E6D-809B67D54AEB}"/>
              </a:ext>
            </a:extLst>
          </p:cNvPr>
          <p:cNvSpPr txBox="1"/>
          <p:nvPr/>
        </p:nvSpPr>
        <p:spPr>
          <a:xfrm>
            <a:off x="8765971" y="3577961"/>
            <a:ext cx="87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8790A5-A8BB-4EEF-98DA-D65DB2FB7116}"/>
                  </a:ext>
                </a:extLst>
              </p:cNvPr>
              <p:cNvSpPr txBox="1"/>
              <p:nvPr/>
            </p:nvSpPr>
            <p:spPr>
              <a:xfrm>
                <a:off x="8610600" y="5509846"/>
                <a:ext cx="10300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?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8790A5-A8BB-4EEF-98DA-D65DB2FB7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5509846"/>
                <a:ext cx="1030014" cy="369332"/>
              </a:xfrm>
              <a:prstGeom prst="rect">
                <a:avLst/>
              </a:prstGeom>
              <a:blipFill>
                <a:blip r:embed="rId8"/>
                <a:stretch>
                  <a:fillRect t="-10000" r="-1011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B9234DD-71D1-4763-BAA6-49458FF523E9}"/>
              </a:ext>
            </a:extLst>
          </p:cNvPr>
          <p:cNvSpPr txBox="1"/>
          <p:nvPr/>
        </p:nvSpPr>
        <p:spPr>
          <a:xfrm>
            <a:off x="7341706" y="4961875"/>
            <a:ext cx="87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74D92-65B5-4BBA-B683-5E255340C40C}"/>
              </a:ext>
            </a:extLst>
          </p:cNvPr>
          <p:cNvSpPr txBox="1"/>
          <p:nvPr/>
        </p:nvSpPr>
        <p:spPr>
          <a:xfrm>
            <a:off x="1723695" y="3577961"/>
            <a:ext cx="105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electron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5364FA-2889-482E-9739-C76E7ADBF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5" y="1594644"/>
            <a:ext cx="2495550" cy="1619250"/>
          </a:xfrm>
          <a:prstGeom prst="rect">
            <a:avLst/>
          </a:prstGeom>
        </p:spPr>
      </p:pic>
      <p:pic>
        <p:nvPicPr>
          <p:cNvPr id="17" name="Picture 16" descr="nu_e_argoneut.pdf - Adobe Acrobat Reader DC">
            <a:extLst>
              <a:ext uri="{FF2B5EF4-FFF2-40B4-BE49-F238E27FC236}">
                <a16:creationId xmlns:a16="http://schemas.microsoft.com/office/drawing/2014/main" id="{DABBD5F9-54C4-4D93-BBE2-6714E8BC75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19107" r="22458" b="21924"/>
          <a:stretch/>
        </p:blipFill>
        <p:spPr>
          <a:xfrm>
            <a:off x="6237813" y="669803"/>
            <a:ext cx="4414556" cy="27054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B0A17E-20B8-4EBF-BED9-177F9964208A}"/>
              </a:ext>
            </a:extLst>
          </p:cNvPr>
          <p:cNvSpPr txBox="1"/>
          <p:nvPr/>
        </p:nvSpPr>
        <p:spPr>
          <a:xfrm>
            <a:off x="6458727" y="506853"/>
            <a:ext cx="253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</a:p>
          <a:p>
            <a:r>
              <a:rPr lang="en-US" sz="1200" dirty="0"/>
              <a:t>PRD </a:t>
            </a:r>
            <a:r>
              <a:rPr lang="en-US" sz="1200" b="1" dirty="0"/>
              <a:t>95 </a:t>
            </a:r>
            <a:r>
              <a:rPr lang="en-US" sz="1200" dirty="0"/>
              <a:t>072005 (2017)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4F1416-DF1F-4F10-A4AA-DD2A8ED46D78}"/>
              </a:ext>
            </a:extLst>
          </p:cNvPr>
          <p:cNvSpPr txBox="1"/>
          <p:nvPr/>
        </p:nvSpPr>
        <p:spPr>
          <a:xfrm>
            <a:off x="5995433" y="1823876"/>
            <a:ext cx="457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ArgoNeuT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8A7E49-1C17-4AFC-AB30-B6F7DF4F3C74}"/>
                  </a:ext>
                </a:extLst>
              </p:cNvPr>
              <p:cNvSpPr/>
              <p:nvPr/>
            </p:nvSpPr>
            <p:spPr>
              <a:xfrm>
                <a:off x="838200" y="886250"/>
                <a:ext cx="5340565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critical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measurements 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8A7E49-1C17-4AFC-AB30-B6F7DF4F3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886250"/>
                <a:ext cx="5340565" cy="391646"/>
              </a:xfrm>
              <a:prstGeom prst="rect">
                <a:avLst/>
              </a:prstGeom>
              <a:blipFill>
                <a:blip r:embed="rId11"/>
                <a:stretch>
                  <a:fillRect l="-1027"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15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DC42757-91BD-4CE7-954D-E26F676490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7777" y="1143004"/>
          <a:ext cx="6336851" cy="459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Acrobat Document" r:id="rId4" imgW="10972800" imgH="7956527" progId="AcroExch.Document.DC">
                  <p:embed/>
                </p:oleObj>
              </mc:Choice>
              <mc:Fallback>
                <p:oleObj name="Acrobat Document" r:id="rId4" imgW="10972800" imgH="7956527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DC42757-91BD-4CE7-954D-E26F676490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7777" y="1143004"/>
                        <a:ext cx="6336851" cy="459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3472A-8750-42AC-A60B-78DF2DB44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571" y="687607"/>
            <a:ext cx="5181600" cy="3854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rgbClr val="0070C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+mj-lt"/>
              </a:rPr>
              <a:t>Careful signal extraction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B72DE-4E07-4F83-8776-25A76485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939C8-C840-4CA5-9B36-3723CD9F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DEE5C-1A05-4658-928A-6080C3AC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15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D3C79-BE78-4E75-93F1-F4903A7273C5}"/>
              </a:ext>
            </a:extLst>
          </p:cNvPr>
          <p:cNvSpPr txBox="1"/>
          <p:nvPr/>
        </p:nvSpPr>
        <p:spPr>
          <a:xfrm>
            <a:off x="6538291" y="5739660"/>
            <a:ext cx="460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70C0"/>
                </a:solidFill>
              </a:rPr>
              <a:t>JINST </a:t>
            </a:r>
            <a:r>
              <a:rPr lang="en-US" sz="2000" b="1" u="sng" dirty="0">
                <a:solidFill>
                  <a:srgbClr val="0070C0"/>
                </a:solidFill>
              </a:rPr>
              <a:t>13</a:t>
            </a:r>
            <a:r>
              <a:rPr lang="en-US" sz="2000" u="sng" dirty="0">
                <a:solidFill>
                  <a:srgbClr val="0070C0"/>
                </a:solidFill>
              </a:rPr>
              <a:t> P07006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09898-F071-4E54-B116-0E84DDF11233}"/>
              </a:ext>
            </a:extLst>
          </p:cNvPr>
          <p:cNvSpPr txBox="1"/>
          <p:nvPr/>
        </p:nvSpPr>
        <p:spPr>
          <a:xfrm>
            <a:off x="198784" y="232055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Pioneered novel signal processing techniques for single-phase LArTPCs, </a:t>
            </a:r>
            <a:r>
              <a:rPr lang="en-US" sz="2200" i="1" dirty="0"/>
              <a:t>critical for topology agnostic reconstruction of neutrino final states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CFB6FE-6976-4CE6-944C-7B4E556F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1"/>
          <a:stretch/>
        </p:blipFill>
        <p:spPr>
          <a:xfrm>
            <a:off x="42054" y="4127787"/>
            <a:ext cx="2926453" cy="2198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BC339-18E9-40DF-8308-52EB414D2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r="9483"/>
          <a:stretch/>
        </p:blipFill>
        <p:spPr>
          <a:xfrm>
            <a:off x="3044052" y="4262465"/>
            <a:ext cx="3028756" cy="20938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FA25C5-BA6B-4448-821F-6AC5D1C06539}"/>
                  </a:ext>
                </a:extLst>
              </p:cNvPr>
              <p:cNvSpPr txBox="1"/>
              <p:nvPr/>
            </p:nvSpPr>
            <p:spPr>
              <a:xfrm>
                <a:off x="335827" y="4335435"/>
                <a:ext cx="1348033" cy="281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  <m:sup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FA25C5-BA6B-4448-821F-6AC5D1C06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7" y="4335435"/>
                <a:ext cx="1348033" cy="2811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A0C19E-8D91-46B1-BA8E-7FF613D8FB9A}"/>
                  </a:ext>
                </a:extLst>
              </p:cNvPr>
              <p:cNvSpPr txBox="1"/>
              <p:nvPr/>
            </p:nvSpPr>
            <p:spPr>
              <a:xfrm>
                <a:off x="3364583" y="4335435"/>
                <a:ext cx="1348033" cy="281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A0C19E-8D91-46B1-BA8E-7FF613D8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583" y="4335435"/>
                <a:ext cx="1348033" cy="2811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A78ED5A-F6BE-4478-86C2-7D9DC8C8E8AF}"/>
              </a:ext>
            </a:extLst>
          </p:cNvPr>
          <p:cNvSpPr txBox="1"/>
          <p:nvPr/>
        </p:nvSpPr>
        <p:spPr>
          <a:xfrm>
            <a:off x="1093462" y="6363943"/>
            <a:ext cx="460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70C0"/>
                </a:solidFill>
              </a:rPr>
              <a:t>JINST </a:t>
            </a:r>
            <a:r>
              <a:rPr lang="en-US" sz="2000" b="1" u="sng" dirty="0">
                <a:solidFill>
                  <a:srgbClr val="0070C0"/>
                </a:solidFill>
              </a:rPr>
              <a:t>13</a:t>
            </a:r>
            <a:r>
              <a:rPr lang="en-US" sz="2000" u="sng" dirty="0">
                <a:solidFill>
                  <a:srgbClr val="0070C0"/>
                </a:solidFill>
              </a:rPr>
              <a:t> P07007 (2018)</a:t>
            </a:r>
          </a:p>
        </p:txBody>
      </p:sp>
    </p:spTree>
    <p:extLst>
      <p:ext uri="{BB962C8B-B14F-4D97-AF65-F5344CB8AC3E}">
        <p14:creationId xmlns:p14="http://schemas.microsoft.com/office/powerpoint/2010/main" val="127172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D9EA556-D34A-4E68-9FA2-895373A1A6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TPC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charged particle detector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D9EA556-D34A-4E68-9FA2-895373A1A6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5A6B2-64BE-449F-97E4-B89CCD78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875B-54FD-44F7-B242-22754DEB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B. Russell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57080-FEF9-4F54-BE17-142148B0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0EFA7-5242-486D-9425-A2C1FF18B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556543"/>
            <a:ext cx="5657850" cy="2466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E31DFC-9E48-483F-A5AA-F24944DFF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00" y="2027376"/>
            <a:ext cx="5005251" cy="19961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017F6C-7F6D-48B0-B355-271CF31879F7}"/>
              </a:ext>
            </a:extLst>
          </p:cNvPr>
          <p:cNvSpPr/>
          <p:nvPr/>
        </p:nvSpPr>
        <p:spPr>
          <a:xfrm>
            <a:off x="527900" y="1857080"/>
            <a:ext cx="5568099" cy="2055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7B9C8-18D7-43FF-9E01-5B1DED3F8FB1}"/>
              </a:ext>
            </a:extLst>
          </p:cNvPr>
          <p:cNvSpPr txBox="1"/>
          <p:nvPr/>
        </p:nvSpPr>
        <p:spPr>
          <a:xfrm>
            <a:off x="7663991" y="4134914"/>
            <a:ext cx="4392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Ubiquitous application in modern experimental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Neutrino-less double beta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 matter direct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8529C-2D5A-492E-899A-DABEBAB58101}"/>
              </a:ext>
            </a:extLst>
          </p:cNvPr>
          <p:cNvSpPr txBox="1"/>
          <p:nvPr/>
        </p:nvSpPr>
        <p:spPr>
          <a:xfrm>
            <a:off x="4986779" y="1470581"/>
            <a:ext cx="110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1976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DAD2-7B8F-4C9B-92B8-123DD5ADAF51}"/>
              </a:ext>
            </a:extLst>
          </p:cNvPr>
          <p:cNvSpPr txBox="1"/>
          <p:nvPr/>
        </p:nvSpPr>
        <p:spPr>
          <a:xfrm>
            <a:off x="527900" y="4512618"/>
            <a:ext cx="62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“The absence of the ambiguities associated with spatial projections should have an enormously beneficial impact on the problem of pattern recognition in high multiplicity events.”</a:t>
            </a:r>
          </a:p>
        </p:txBody>
      </p:sp>
    </p:spTree>
    <p:extLst>
      <p:ext uri="{BB962C8B-B14F-4D97-AF65-F5344CB8AC3E}">
        <p14:creationId xmlns:p14="http://schemas.microsoft.com/office/powerpoint/2010/main" val="97558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39A733-0A7C-438D-B57D-15354D21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t="5057" r="19914"/>
          <a:stretch/>
        </p:blipFill>
        <p:spPr>
          <a:xfrm>
            <a:off x="6230684" y="1617227"/>
            <a:ext cx="5786864" cy="46358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B644F6D-FA0A-41F5-8350-551AF9CBB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1" y="251504"/>
            <a:ext cx="10004251" cy="1101487"/>
          </a:xfrm>
        </p:spPr>
        <p:txBody>
          <a:bodyPr numCol="2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Wire-Cell</a:t>
            </a:r>
            <a:r>
              <a:rPr lang="en-US" sz="2400" b="1" dirty="0"/>
              <a:t> </a:t>
            </a:r>
            <a:r>
              <a:rPr lang="en-US" sz="2400" dirty="0"/>
              <a:t>tomographic </a:t>
            </a:r>
            <a:br>
              <a:rPr lang="en-US" sz="2400" dirty="0"/>
            </a:br>
            <a:r>
              <a:rPr lang="en-US" sz="2400" dirty="0"/>
              <a:t>event reconstruction</a:t>
            </a:r>
            <a:br>
              <a:rPr lang="en-US" sz="2400" dirty="0"/>
            </a:br>
            <a:br>
              <a:rPr lang="en-US" sz="2400" dirty="0"/>
            </a:br>
            <a:r>
              <a:rPr lang="en-US" sz="1800" dirty="0"/>
              <a:t>X. Qian, C. Zhang, B. </a:t>
            </a:r>
            <a:r>
              <a:rPr lang="en-US" sz="1800" dirty="0" err="1"/>
              <a:t>Viren</a:t>
            </a:r>
            <a:r>
              <a:rPr lang="en-US" sz="1800" dirty="0"/>
              <a:t>, M. Diwan</a:t>
            </a:r>
            <a:br>
              <a:rPr lang="en-US" sz="1800" dirty="0"/>
            </a:br>
            <a:r>
              <a:rPr lang="en-US" sz="1800" u="sng" dirty="0">
                <a:solidFill>
                  <a:srgbClr val="0070C0"/>
                </a:solidFill>
              </a:rPr>
              <a:t>JINST </a:t>
            </a:r>
            <a:r>
              <a:rPr lang="en-US" sz="1800" b="1" u="sng" dirty="0">
                <a:solidFill>
                  <a:srgbClr val="0070C0"/>
                </a:solidFill>
              </a:rPr>
              <a:t>13</a:t>
            </a:r>
            <a:r>
              <a:rPr lang="en-US" sz="1800" u="sng" dirty="0">
                <a:solidFill>
                  <a:srgbClr val="0070C0"/>
                </a:solidFill>
              </a:rPr>
              <a:t> P05032 (2018).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C104CC-C864-4953-8069-2B315A28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0F58C-58A3-4B1B-83BE-1E2583A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B64B-7A08-4CB1-ADD1-55123D0C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3819-B6DC-418D-B287-B6A49E43862F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7E335-0959-460C-9076-7E239BB21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4598" r="19311"/>
          <a:stretch/>
        </p:blipFill>
        <p:spPr>
          <a:xfrm>
            <a:off x="283781" y="1629111"/>
            <a:ext cx="5668101" cy="4535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B24E28-8FED-43B5-AAE9-27E79EBB2A9C}"/>
              </a:ext>
            </a:extLst>
          </p:cNvPr>
          <p:cNvSpPr/>
          <p:nvPr/>
        </p:nvSpPr>
        <p:spPr>
          <a:xfrm>
            <a:off x="184391" y="1545021"/>
            <a:ext cx="5812219" cy="4811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BD1514-EA0A-43EA-A877-06FDF672E003}"/>
              </a:ext>
            </a:extLst>
          </p:cNvPr>
          <p:cNvSpPr/>
          <p:nvPr/>
        </p:nvSpPr>
        <p:spPr>
          <a:xfrm>
            <a:off x="6220745" y="1538397"/>
            <a:ext cx="5812219" cy="4811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3F803-001B-4B6E-BD5B-255E845F2985}"/>
                  </a:ext>
                </a:extLst>
              </p:cNvPr>
              <p:cNvSpPr txBox="1"/>
              <p:nvPr/>
            </p:nvSpPr>
            <p:spPr>
              <a:xfrm>
                <a:off x="1192696" y="1172818"/>
                <a:ext cx="42141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candidate with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3F803-001B-4B6E-BD5B-255E845F2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96" y="1172818"/>
                <a:ext cx="4214191" cy="400110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6579B-CE3D-4EB8-8C58-165DB9EE7DBB}"/>
                  </a:ext>
                </a:extLst>
              </p:cNvPr>
              <p:cNvSpPr txBox="1"/>
              <p:nvPr/>
            </p:nvSpPr>
            <p:spPr>
              <a:xfrm>
                <a:off x="7139609" y="1136141"/>
                <a:ext cx="42141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candidate with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6579B-CE3D-4EB8-8C58-165DB9EE7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609" y="1136141"/>
                <a:ext cx="4214191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94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73133F-EC08-473C-84A8-31383CC9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1991" r="19483"/>
          <a:stretch/>
        </p:blipFill>
        <p:spPr>
          <a:xfrm>
            <a:off x="6220745" y="1486772"/>
            <a:ext cx="5795140" cy="47635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872D54-9F58-46F5-A9D6-F7323DEE36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Bringing to fruition LArTPC capability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/>
                  <a:t> oscillation physics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872D54-9F58-46F5-A9D6-F7323DEE36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9073B-2007-44F4-B5D5-38D668098F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15675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Employ LArTPCs to answer critical questions in neutrino physics</a:t>
                </a:r>
              </a:p>
              <a:p>
                <a:r>
                  <a:rPr lang="en-US" sz="2200" dirty="0"/>
                  <a:t>CP violation in lepton sector?</a:t>
                </a:r>
              </a:p>
              <a:p>
                <a:r>
                  <a:rPr lang="en-US" sz="2200" dirty="0"/>
                  <a:t>Existence of sterile neutrino?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chemeClr val="tx1"/>
                    </a:solidFill>
                  </a:rPr>
                  <a:t>In the era of precision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oscillation physics, MicroBooNE is blazing the trail 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Near term SBN program seeds the success for flagship long baseline DUNE experiment</a:t>
                </a:r>
              </a:p>
              <a:p>
                <a:r>
                  <a:rPr lang="en-US" sz="2200" dirty="0"/>
                  <a:t>Demanding technical requirements are needed to make these ambitious measurements</a:t>
                </a:r>
                <a:endParaRPr lang="en-US" sz="2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2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9073B-2007-44F4-B5D5-38D668098F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15675" cy="4351338"/>
              </a:xfrm>
              <a:blipFill>
                <a:blip r:embed="rId5"/>
                <a:stretch>
                  <a:fillRect l="-1464" t="-2241" r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CDF8C-F2C9-4DBA-85F1-CF423B17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3F43-40DB-410B-9FC4-641EFDDD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AA135-538F-488E-AEA7-2B00DFE4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D189-7EAD-424D-998B-3A0C164E2EC1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65112-F687-411E-84E8-C9959FDE4821}"/>
              </a:ext>
            </a:extLst>
          </p:cNvPr>
          <p:cNvSpPr txBox="1"/>
          <p:nvPr/>
        </p:nvSpPr>
        <p:spPr>
          <a:xfrm>
            <a:off x="6253875" y="6133134"/>
            <a:ext cx="576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Run 5906 Event 3710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E071E7-A76E-4456-8B1B-3F27CFD34385}"/>
                  </a:ext>
                </a:extLst>
              </p:cNvPr>
              <p:cNvSpPr txBox="1"/>
              <p:nvPr/>
            </p:nvSpPr>
            <p:spPr>
              <a:xfrm>
                <a:off x="9448800" y="1411357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CC candidate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E071E7-A76E-4456-8B1B-3F27CFD34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411357"/>
                <a:ext cx="2743200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53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24D30-F2FB-489C-AC44-8941AFF2D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10C4E-2A30-426E-BD49-2C6C4E9CCAAA}"/>
              </a:ext>
            </a:extLst>
          </p:cNvPr>
          <p:cNvSpPr txBox="1"/>
          <p:nvPr/>
        </p:nvSpPr>
        <p:spPr>
          <a:xfrm>
            <a:off x="0" y="6549887"/>
            <a:ext cx="644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credit: Symmetry magazine / Sandbox studio, Chicago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40935E-D495-4130-B067-5D1375EF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CA4B1D-D37F-47BB-8C32-88246EE1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08714A-E480-4789-AC11-4044D23C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97B772A5-B8F1-439F-874F-B0F38CAF15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oscillation</a:t>
                </a:r>
              </a:p>
            </p:txBody>
          </p:sp>
        </mc:Choice>
        <mc:Fallback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97B772A5-B8F1-439F-874F-B0F38CAF15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E8D8E3-316A-400B-81B5-53126949AD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62"/>
                <a:ext cx="10515600" cy="50422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Complimentary ability to explore the nature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oscillation physics with solar, atmospheric, reactor, and </a:t>
                </a:r>
                <a:r>
                  <a:rPr lang="en-US" sz="2000" dirty="0">
                    <a:solidFill>
                      <a:srgbClr val="0070C0"/>
                    </a:solidFill>
                  </a:rPr>
                  <a:t>accelerator</a:t>
                </a:r>
                <a:r>
                  <a:rPr lang="en-US" sz="2000" dirty="0"/>
                  <a:t> oscillation experiments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Broad scientific program actively being explored:</a:t>
                </a:r>
              </a:p>
              <a:p>
                <a:pPr lvl="1"/>
                <a:r>
                  <a:rPr lang="en-US" sz="2000" dirty="0"/>
                  <a:t>Precise measurement of known parameters</a:t>
                </a:r>
              </a:p>
              <a:p>
                <a:pPr lvl="1"/>
                <a:r>
                  <a:rPr lang="en-US" sz="2000" dirty="0"/>
                  <a:t>Neutrino mass ordering</a:t>
                </a:r>
              </a:p>
              <a:p>
                <a:pPr lvl="1"/>
                <a:r>
                  <a:rPr lang="en-US" sz="2000" dirty="0">
                    <a:solidFill>
                      <a:srgbClr val="0070C0"/>
                    </a:solidFill>
                  </a:rPr>
                  <a:t>Charge-parity symmetry violation in lepton sector</a:t>
                </a:r>
              </a:p>
              <a:p>
                <a:pPr lvl="1"/>
                <a:r>
                  <a:rPr lang="en-US" sz="2000" dirty="0">
                    <a:solidFill>
                      <a:srgbClr val="0070C0"/>
                    </a:solidFill>
                  </a:rPr>
                  <a:t>Existence of sterile neutrino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E8D8E3-316A-400B-81B5-53126949AD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62"/>
                <a:ext cx="10515600" cy="5042263"/>
              </a:xfrm>
              <a:blipFill>
                <a:blip r:embed="rId3"/>
                <a:stretch>
                  <a:fillRect l="-638" t="-1209" r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D8AC2-AEFF-4336-A498-6CFB3343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27C5-54AE-4E38-8A28-8FA660C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B. Russell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2F93C-7784-4F69-A3EB-A794B745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250BE4E-E447-46AA-BF99-4681E9225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"/>
          <a:stretch/>
        </p:blipFill>
        <p:spPr>
          <a:xfrm>
            <a:off x="7756672" y="1931359"/>
            <a:ext cx="4311915" cy="351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4A357-4B60-48A0-A990-24E30844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1" y="2370474"/>
            <a:ext cx="7181784" cy="16883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11A60B-FAA5-4179-A16B-980CD800A6AC}"/>
              </a:ext>
            </a:extLst>
          </p:cNvPr>
          <p:cNvSpPr/>
          <p:nvPr/>
        </p:nvSpPr>
        <p:spPr>
          <a:xfrm>
            <a:off x="501502" y="2370474"/>
            <a:ext cx="7257201" cy="17573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C73D9-F48E-421B-B7C5-011BC8E372FE}"/>
              </a:ext>
            </a:extLst>
          </p:cNvPr>
          <p:cNvSpPr txBox="1"/>
          <p:nvPr/>
        </p:nvSpPr>
        <p:spPr>
          <a:xfrm>
            <a:off x="9465363" y="5284495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Figure credit: Symmetry magazine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232D95-4716-4A19-88EA-08D6FFE6B886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601817" y="5949325"/>
            <a:ext cx="2728706" cy="1148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68D252-3636-4896-85DC-18C88852BAF3}"/>
              </a:ext>
            </a:extLst>
          </p:cNvPr>
          <p:cNvCxnSpPr>
            <a:cxnSpLocks/>
          </p:cNvCxnSpPr>
          <p:nvPr/>
        </p:nvCxnSpPr>
        <p:spPr>
          <a:xfrm>
            <a:off x="6761922" y="5684068"/>
            <a:ext cx="590342" cy="2851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28F1BF-C2DC-4C7A-9C8E-0492176AEBBD}"/>
              </a:ext>
            </a:extLst>
          </p:cNvPr>
          <p:cNvSpPr txBox="1"/>
          <p:nvPr/>
        </p:nvSpPr>
        <p:spPr>
          <a:xfrm>
            <a:off x="7330523" y="5864166"/>
            <a:ext cx="4667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Employ LArTPC technology to investigate</a:t>
            </a:r>
          </a:p>
        </p:txBody>
      </p:sp>
    </p:spTree>
    <p:extLst>
      <p:ext uri="{BB962C8B-B14F-4D97-AF65-F5344CB8AC3E}">
        <p14:creationId xmlns:p14="http://schemas.microsoft.com/office/powerpoint/2010/main" val="64916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8E3E-BFB8-49ED-AC12-E9F9BD5E0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685800"/>
                <a:ext cx="6904383" cy="5491163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Is charge parity invariance (CP) violated in neutrino oscillations?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Ramifications for whether neutrinos are responsible for the matter-antimatter asymmetry in the universe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Compare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versus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study CP-violation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8E3E-BFB8-49ED-AC12-E9F9BD5E0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85800"/>
                <a:ext cx="6904383" cy="5491163"/>
              </a:xfrm>
              <a:blipFill>
                <a:blip r:embed="rId2"/>
                <a:stretch>
                  <a:fillRect l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4354-2D87-477E-AABB-19B01834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0D30-D466-4B34-AA2C-FC0BC6373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35FE-0CBD-4495-A8A2-02D89C10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D38CB-23C5-412F-85A7-A9112009A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60" y="504889"/>
            <a:ext cx="3060010" cy="5679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37ACD7-0F2F-46CE-9B20-10495C93FCDE}"/>
              </a:ext>
            </a:extLst>
          </p:cNvPr>
          <p:cNvSpPr txBox="1"/>
          <p:nvPr/>
        </p:nvSpPr>
        <p:spPr>
          <a:xfrm>
            <a:off x="8292545" y="602992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Figure credit: Symmetry magazine</a:t>
            </a:r>
          </a:p>
        </p:txBody>
      </p:sp>
    </p:spTree>
    <p:extLst>
      <p:ext uri="{BB962C8B-B14F-4D97-AF65-F5344CB8AC3E}">
        <p14:creationId xmlns:p14="http://schemas.microsoft.com/office/powerpoint/2010/main" val="260113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60E99-6430-45D3-BE85-FE09CDB6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-300789"/>
            <a:ext cx="11595652" cy="1325563"/>
          </a:xfrm>
        </p:spPr>
        <p:txBody>
          <a:bodyPr/>
          <a:lstStyle/>
          <a:p>
            <a:r>
              <a:rPr lang="en-US" b="1" dirty="0"/>
              <a:t>D</a:t>
            </a:r>
            <a:r>
              <a:rPr lang="en-US" dirty="0"/>
              <a:t>eep </a:t>
            </a:r>
            <a:r>
              <a:rPr lang="en-US" b="1" dirty="0"/>
              <a:t>U</a:t>
            </a:r>
            <a:r>
              <a:rPr lang="en-US" dirty="0"/>
              <a:t>nderground </a:t>
            </a:r>
            <a:r>
              <a:rPr lang="en-US" b="1" dirty="0"/>
              <a:t>N</a:t>
            </a:r>
            <a:r>
              <a:rPr lang="en-US" dirty="0"/>
              <a:t>eutrino </a:t>
            </a:r>
            <a:r>
              <a:rPr lang="en-US" b="1" dirty="0"/>
              <a:t>E</a:t>
            </a:r>
            <a:r>
              <a:rPr lang="en-US" dirty="0"/>
              <a:t>xperiment (DUNE)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A585-B019-4D60-8188-7DA1E640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CCFE-CFF5-4A12-A649-252BC32F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C8A91-DEF9-46AC-8326-C8719F09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5</a:t>
            </a:fld>
            <a:endParaRPr lang="en-US"/>
          </a:p>
        </p:txBody>
      </p:sp>
      <p:pic>
        <p:nvPicPr>
          <p:cNvPr id="5122" name="Picture 2" descr="lbne_graphic_061615_2016">
            <a:extLst>
              <a:ext uri="{FF2B5EF4-FFF2-40B4-BE49-F238E27FC236}">
                <a16:creationId xmlns:a16="http://schemas.microsoft.com/office/drawing/2014/main" id="{5C6450AA-3B48-4C5D-AD52-FC243FD5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091"/>
            <a:ext cx="121920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C95CC5-68F8-43BB-8706-F97197595274}"/>
              </a:ext>
            </a:extLst>
          </p:cNvPr>
          <p:cNvSpPr txBox="1"/>
          <p:nvPr/>
        </p:nvSpPr>
        <p:spPr>
          <a:xfrm>
            <a:off x="9107553" y="440703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Figure credit: dunescience.org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AE19A-E5B4-41B8-93A8-1B7CB22F7DF9}"/>
              </a:ext>
            </a:extLst>
          </p:cNvPr>
          <p:cNvSpPr/>
          <p:nvPr/>
        </p:nvSpPr>
        <p:spPr>
          <a:xfrm>
            <a:off x="609599" y="5011747"/>
            <a:ext cx="11128513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Search for CP violation in the leptonic sector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Resolve the neutrino mass hierarchy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grand unified theories (GUTs) with the detection of proton 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Observe neutrinos from core collapse super nova</a:t>
            </a:r>
          </a:p>
        </p:txBody>
      </p:sp>
    </p:spTree>
    <p:extLst>
      <p:ext uri="{BB962C8B-B14F-4D97-AF65-F5344CB8AC3E}">
        <p14:creationId xmlns:p14="http://schemas.microsoft.com/office/powerpoint/2010/main" val="304619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3C8681-9263-487A-A88C-37A68D66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343F33-CA21-4882-989E-8F6E7F2BD02B}"/>
                  </a:ext>
                </a:extLst>
              </p14:cNvPr>
              <p14:cNvContentPartPr/>
              <p14:nvPr/>
            </p14:nvContentPartPr>
            <p14:xfrm>
              <a:off x="13387711" y="211676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343F33-CA21-4882-989E-8F6E7F2BD0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33711" y="200876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45997E1-462A-4DF8-8779-FE875D496C10}"/>
              </a:ext>
            </a:extLst>
          </p:cNvPr>
          <p:cNvSpPr txBox="1"/>
          <p:nvPr/>
        </p:nvSpPr>
        <p:spPr>
          <a:xfrm>
            <a:off x="0" y="6549887"/>
            <a:ext cx="644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Figure credit: Symmetry magazine / Sandbox studio, Chicago  with Ana </a:t>
            </a:r>
            <a:r>
              <a:rPr lang="en-US" sz="1400" b="1" dirty="0" err="1">
                <a:solidFill>
                  <a:schemeClr val="bg1"/>
                </a:solidFill>
              </a:rPr>
              <a:t>Kova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E7E9A3-6544-4322-A649-87EAB92B1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66F5605-E5EF-4442-99E3-3B18A1C1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49CE19-7596-48ED-BBD3-77876E15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85B7-838F-4270-BFD6-835F51A291B5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68D7E-7AEC-4DC7-94B1-AA2F77C5D351}"/>
              </a:ext>
            </a:extLst>
          </p:cNvPr>
          <p:cNvSpPr txBox="1"/>
          <p:nvPr/>
        </p:nvSpPr>
        <p:spPr>
          <a:xfrm>
            <a:off x="2365517" y="3011554"/>
            <a:ext cx="746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many neutrino species are there? </a:t>
            </a:r>
          </a:p>
        </p:txBody>
      </p:sp>
    </p:spTree>
    <p:extLst>
      <p:ext uri="{BB962C8B-B14F-4D97-AF65-F5344CB8AC3E}">
        <p14:creationId xmlns:p14="http://schemas.microsoft.com/office/powerpoint/2010/main" val="308046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34AC53-670C-4C9C-B468-199B1715E8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Sterile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landscape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34AC53-670C-4C9C-B468-199B1715E8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893C09-E660-4FB4-B914-68F38732E7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6226" y="1825624"/>
                <a:ext cx="7800617" cy="453072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Three flavor neutrino states are well established</a:t>
                </a:r>
              </a:p>
              <a:p>
                <a:endParaRPr lang="en-US" dirty="0"/>
              </a:p>
              <a:p>
                <a:r>
                  <a:rPr lang="en-US" dirty="0"/>
                  <a:t>However, there exist a number of </a:t>
                </a:r>
                <a:r>
                  <a:rPr lang="en-US" i="1" u="sng" dirty="0"/>
                  <a:t>hints</a:t>
                </a:r>
                <a:r>
                  <a:rPr lang="en-US" dirty="0"/>
                  <a:t> of additional neutrino states with masses at the eV scale</a:t>
                </a:r>
              </a:p>
              <a:p>
                <a:pPr lvl="1"/>
                <a:r>
                  <a:rPr lang="en-US" i="1" dirty="0"/>
                  <a:t>LSND and MiniBooNE anomalies</a:t>
                </a:r>
              </a:p>
              <a:p>
                <a:pPr lvl="1"/>
                <a:r>
                  <a:rPr lang="en-US" i="1" dirty="0"/>
                  <a:t>Gallium anomaly</a:t>
                </a:r>
              </a:p>
              <a:p>
                <a:pPr lvl="1"/>
                <a:r>
                  <a:rPr lang="en-US" i="1" dirty="0"/>
                  <a:t>Reactor antineutrino anomaly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Do sterile neutrinos exist? </a:t>
                </a:r>
              </a:p>
              <a:p>
                <a:pPr lvl="1"/>
                <a:r>
                  <a:rPr lang="en-US" dirty="0"/>
                  <a:t>Disappearance: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</a:t>
                </a:r>
              </a:p>
              <a:p>
                <a:pPr lvl="1"/>
                <a:r>
                  <a:rPr lang="en-US" dirty="0"/>
                  <a:t>Appearance: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893C09-E660-4FB4-B914-68F38732E7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6226" y="1825624"/>
                <a:ext cx="7800617" cy="4530725"/>
              </a:xfrm>
              <a:blipFill>
                <a:blip r:embed="rId4"/>
                <a:stretch>
                  <a:fillRect l="-1172" t="-2016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96FBA-1B7B-40E1-9CF6-E32A7FA1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C00E-B34F-465A-9518-31D1546D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A5EDD-D88B-48F8-B6E8-24C44EC2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3853"/>
            <a:ext cx="2743200" cy="365125"/>
          </a:xfrm>
        </p:spPr>
        <p:txBody>
          <a:bodyPr/>
          <a:lstStyle/>
          <a:p>
            <a:fld id="{B5AF3819-B6DC-418D-B287-B6A49E43862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B9DC1-500E-4267-B651-51395CAC7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44" y="1219200"/>
            <a:ext cx="3651184" cy="34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1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A3CB-CFE8-4EB2-82C3-0B2A6BC5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hort-</a:t>
            </a:r>
            <a:r>
              <a:rPr lang="en-US" b="1" dirty="0"/>
              <a:t>B</a:t>
            </a:r>
            <a:r>
              <a:rPr lang="en-US" dirty="0"/>
              <a:t>aseline </a:t>
            </a:r>
            <a:r>
              <a:rPr lang="en-US" b="1" dirty="0"/>
              <a:t>N</a:t>
            </a:r>
            <a:r>
              <a:rPr lang="en-US" dirty="0"/>
              <a:t>eutrino (SBN) Program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65F766-4AF2-4176-AF5C-7ED01BC3F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5068"/>
            <a:ext cx="10515600" cy="30124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2E582-333A-488A-8E0E-1CB257D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359E5-E399-4CCF-A531-3A92D095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635E5-CE70-44F1-A8F3-A1A9E4B9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3819-B6DC-418D-B287-B6A49E43862F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8B520-4191-4751-9F28-1452E6C3DB94}"/>
                  </a:ext>
                </a:extLst>
              </p:cNvPr>
              <p:cNvSpPr txBox="1"/>
              <p:nvPr/>
            </p:nvSpPr>
            <p:spPr>
              <a:xfrm>
                <a:off x="838200" y="1350480"/>
                <a:ext cx="10515600" cy="12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Staged approach to address short baseline anomalies</a:t>
                </a:r>
              </a:p>
              <a:p>
                <a:r>
                  <a:rPr lang="en-US" dirty="0"/>
                  <a:t>Phase 1: MicroBooNE – definitive </a:t>
                </a:r>
                <a:r>
                  <a:rPr lang="en-US" dirty="0">
                    <a:solidFill>
                      <a:schemeClr val="tx1"/>
                    </a:solidFill>
                  </a:rPr>
                  <a:t>test of the </a:t>
                </a:r>
                <a:r>
                  <a:rPr lang="en-US" dirty="0" err="1">
                    <a:solidFill>
                      <a:schemeClr val="tx1"/>
                    </a:solidFill>
                  </a:rPr>
                  <a:t>MiniBooNE</a:t>
                </a:r>
                <a:r>
                  <a:rPr lang="en-US" dirty="0">
                    <a:solidFill>
                      <a:schemeClr val="tx1"/>
                    </a:solidFill>
                  </a:rPr>
                  <a:t> low energy excess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Phase 2: SBND + MicroBooNE + ICARUS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appearance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lit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disappearance searches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8B520-4191-4751-9F28-1452E6C3D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0480"/>
                <a:ext cx="10515600" cy="1225207"/>
              </a:xfrm>
              <a:prstGeom prst="rect">
                <a:avLst/>
              </a:prstGeom>
              <a:blipFill>
                <a:blip r:embed="rId3"/>
                <a:stretch>
                  <a:fillRect l="-522" t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159CF8-30D1-486F-93EA-CA6D14AABC68}"/>
              </a:ext>
            </a:extLst>
          </p:cNvPr>
          <p:cNvSpPr txBox="1"/>
          <p:nvPr/>
        </p:nvSpPr>
        <p:spPr>
          <a:xfrm>
            <a:off x="4929809" y="5695122"/>
            <a:ext cx="65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statistical uncertainties with </a:t>
            </a:r>
            <a:r>
              <a:rPr lang="en-US" i="1" dirty="0"/>
              <a:t>large mass </a:t>
            </a:r>
            <a:r>
              <a:rPr lang="en-US" dirty="0"/>
              <a:t>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systematic uncertainties with </a:t>
            </a:r>
            <a:r>
              <a:rPr lang="en-US" i="1" dirty="0">
                <a:solidFill>
                  <a:srgbClr val="0070C0"/>
                </a:solidFill>
              </a:rPr>
              <a:t>same detector technology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4EEB8F-BA8C-4025-99C2-60DABC9A44C8}"/>
              </a:ext>
            </a:extLst>
          </p:cNvPr>
          <p:cNvCxnSpPr>
            <a:cxnSpLocks/>
          </p:cNvCxnSpPr>
          <p:nvPr/>
        </p:nvCxnSpPr>
        <p:spPr>
          <a:xfrm>
            <a:off x="4997669" y="4193628"/>
            <a:ext cx="0" cy="2837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A7C950-940C-4D16-938B-348A85EADB35}"/>
              </a:ext>
            </a:extLst>
          </p:cNvPr>
          <p:cNvSpPr txBox="1"/>
          <p:nvPr/>
        </p:nvSpPr>
        <p:spPr>
          <a:xfrm>
            <a:off x="4173923" y="3915161"/>
            <a:ext cx="16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MiniBooNE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221D5-E797-4113-B161-12A60392424D}"/>
              </a:ext>
            </a:extLst>
          </p:cNvPr>
          <p:cNvSpPr txBox="1"/>
          <p:nvPr/>
        </p:nvSpPr>
        <p:spPr>
          <a:xfrm>
            <a:off x="838200" y="2515718"/>
            <a:ext cx="540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Aerial view of Fermilab short-baseline neutrino campus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557E9-FB25-40DB-B17D-809DEBC3ABE7}"/>
              </a:ext>
            </a:extLst>
          </p:cNvPr>
          <p:cNvSpPr/>
          <p:nvPr/>
        </p:nvSpPr>
        <p:spPr>
          <a:xfrm>
            <a:off x="3949264" y="4339674"/>
            <a:ext cx="909600" cy="36933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2CB6C5-0862-4F02-81C3-B3F4E7EB19B2}"/>
              </a:ext>
            </a:extLst>
          </p:cNvPr>
          <p:cNvSpPr/>
          <p:nvPr/>
        </p:nvSpPr>
        <p:spPr>
          <a:xfrm>
            <a:off x="5336172" y="4335518"/>
            <a:ext cx="909600" cy="36933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06ECB2-5BC5-47E5-A90A-495C4566F367}"/>
              </a:ext>
            </a:extLst>
          </p:cNvPr>
          <p:cNvSpPr/>
          <p:nvPr/>
        </p:nvSpPr>
        <p:spPr>
          <a:xfrm>
            <a:off x="8610600" y="4196199"/>
            <a:ext cx="909600" cy="36933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209ABB-4C7B-4C61-8796-C827F765E3DB}"/>
              </a:ext>
            </a:extLst>
          </p:cNvPr>
          <p:cNvSpPr txBox="1"/>
          <p:nvPr/>
        </p:nvSpPr>
        <p:spPr>
          <a:xfrm>
            <a:off x="3949264" y="4711942"/>
            <a:ext cx="98054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ICARUS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476 ton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600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23CDBF-D626-4613-ACD1-054011D480FE}"/>
              </a:ext>
            </a:extLst>
          </p:cNvPr>
          <p:cNvSpPr txBox="1"/>
          <p:nvPr/>
        </p:nvSpPr>
        <p:spPr>
          <a:xfrm>
            <a:off x="5132522" y="4707786"/>
            <a:ext cx="131689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MicroBooNE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85 ton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470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B8521E-8699-4A7E-8123-568A910CE756}"/>
              </a:ext>
            </a:extLst>
          </p:cNvPr>
          <p:cNvSpPr txBox="1"/>
          <p:nvPr/>
        </p:nvSpPr>
        <p:spPr>
          <a:xfrm>
            <a:off x="8701308" y="4536495"/>
            <a:ext cx="86703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SBND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112 ton</a:t>
            </a:r>
          </a:p>
          <a:p>
            <a:pPr algn="ctr"/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110 m</a:t>
            </a:r>
          </a:p>
        </p:txBody>
      </p:sp>
    </p:spTree>
    <p:extLst>
      <p:ext uri="{BB962C8B-B14F-4D97-AF65-F5344CB8AC3E}">
        <p14:creationId xmlns:p14="http://schemas.microsoft.com/office/powerpoint/2010/main" val="149858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6C722-FAAF-4AC0-AE5F-5E6DD4E8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DE4-157E-4087-A282-32204AF2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B. Russell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238DD-234F-4591-B42E-A312A417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D248-D6AB-4D90-B84A-67E0422AE827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18" descr="C:\Documents and Settings\flanni\Desktop\TPC.gif">
            <a:extLst>
              <a:ext uri="{FF2B5EF4-FFF2-40B4-BE49-F238E27FC236}">
                <a16:creationId xmlns:a16="http://schemas.microsoft.com/office/drawing/2014/main" id="{B0834FA9-DD1B-4DC9-88A8-934D8EFBCE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05" y="1326946"/>
            <a:ext cx="6135410" cy="51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15C2F-6B0C-4FD2-BF70-0BDFDF0A71F0}"/>
              </a:ext>
            </a:extLst>
          </p:cNvPr>
          <p:cNvSpPr txBox="1"/>
          <p:nvPr/>
        </p:nvSpPr>
        <p:spPr>
          <a:xfrm>
            <a:off x="209747" y="6147569"/>
            <a:ext cx="24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Bo Yu (BNL)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E6D53-50E2-4C7D-9AA1-CBBCC093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121"/>
            <a:ext cx="6634315" cy="1700627"/>
          </a:xfrm>
        </p:spPr>
        <p:txBody>
          <a:bodyPr>
            <a:noAutofit/>
          </a:bodyPr>
          <a:lstStyle/>
          <a:p>
            <a:r>
              <a:rPr lang="en-US" dirty="0"/>
              <a:t>Single-Phase Liquid Argon</a:t>
            </a:r>
            <a:br>
              <a:rPr lang="en-US" dirty="0"/>
            </a:br>
            <a:r>
              <a:rPr lang="en-US" dirty="0"/>
              <a:t>Time Projection Chamber (LArTPC)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674672-C20A-4D58-9CCE-FCBECFBA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507297"/>
            <a:ext cx="6096000" cy="2766253"/>
          </a:xfrm>
        </p:spPr>
        <p:txBody>
          <a:bodyPr>
            <a:noAutofit/>
          </a:bodyPr>
          <a:lstStyle/>
          <a:p>
            <a:r>
              <a:rPr lang="en-US" sz="2400" i="1" dirty="0"/>
              <a:t>Massive</a:t>
            </a:r>
            <a:r>
              <a:rPr lang="en-US" sz="2400" dirty="0"/>
              <a:t> - fully active multi-ton target volume </a:t>
            </a:r>
          </a:p>
          <a:p>
            <a:r>
              <a:rPr lang="en-US" sz="2400" i="1" dirty="0"/>
              <a:t>Topology</a:t>
            </a:r>
            <a:r>
              <a:rPr lang="en-US" sz="2400" dirty="0"/>
              <a:t> - fine-grained 3D tracking </a:t>
            </a:r>
          </a:p>
          <a:p>
            <a:r>
              <a:rPr lang="en-US" sz="2400" i="1" dirty="0"/>
              <a:t>Calorimetry</a:t>
            </a:r>
            <a:r>
              <a:rPr lang="en-US" sz="2400" dirty="0"/>
              <a:t> - local </a:t>
            </a:r>
            <a:r>
              <a:rPr lang="en-US" sz="2400" dirty="0" err="1"/>
              <a:t>dE</a:t>
            </a:r>
            <a:r>
              <a:rPr lang="en-US" sz="2400" dirty="0"/>
              <a:t>/dx information</a:t>
            </a:r>
          </a:p>
          <a:p>
            <a:pPr lvl="1"/>
            <a:endParaRPr lang="en-US" dirty="0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16EBBDD0-F2FA-459C-885A-8E89B44F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549" y="2385391"/>
            <a:ext cx="3670451" cy="1953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1EC8B-5AD1-48C9-A847-5AFC0471C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220" y="4638109"/>
            <a:ext cx="1442780" cy="180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ED716-0E22-4065-B61B-01B4CB9CC1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733"/>
          <a:stretch/>
        </p:blipFill>
        <p:spPr>
          <a:xfrm>
            <a:off x="6096000" y="4949687"/>
            <a:ext cx="1988088" cy="13507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C9E100-EB4E-410B-A62B-79ADEFB77E8D}"/>
              </a:ext>
            </a:extLst>
          </p:cNvPr>
          <p:cNvSpPr txBox="1"/>
          <p:nvPr/>
        </p:nvSpPr>
        <p:spPr>
          <a:xfrm>
            <a:off x="6096000" y="2975038"/>
            <a:ext cx="236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Detector technology for </a:t>
            </a:r>
            <a:r>
              <a:rPr lang="en-US" sz="2000" dirty="0"/>
              <a:t>DUNE </a:t>
            </a:r>
            <a:r>
              <a:rPr lang="en-US" sz="2000" dirty="0">
                <a:latin typeface="+mj-lt"/>
              </a:rPr>
              <a:t>&amp;</a:t>
            </a:r>
            <a:r>
              <a:rPr lang="en-US" sz="2000" dirty="0"/>
              <a:t> SBN</a:t>
            </a:r>
            <a:r>
              <a:rPr lang="en-US" sz="2000" dirty="0">
                <a:latin typeface="+mj-lt"/>
              </a:rPr>
              <a:t> experiments </a:t>
            </a:r>
          </a:p>
        </p:txBody>
      </p:sp>
      <p:pic>
        <p:nvPicPr>
          <p:cNvPr id="22" name="Picture 21" descr="TPC-sketch.jpg">
            <a:extLst>
              <a:ext uri="{FF2B5EF4-FFF2-40B4-BE49-F238E27FC236}">
                <a16:creationId xmlns:a16="http://schemas.microsoft.com/office/drawing/2014/main" id="{E9E06955-BF74-4481-A84D-8F79C1358B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485" y="4828770"/>
            <a:ext cx="1838772" cy="1622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45F04-B9C6-48AF-B52A-E0165C976301}"/>
              </a:ext>
            </a:extLst>
          </p:cNvPr>
          <p:cNvSpPr txBox="1"/>
          <p:nvPr/>
        </p:nvSpPr>
        <p:spPr>
          <a:xfrm>
            <a:off x="9888631" y="2069897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DUNE FD 10kt module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AA0266-573E-4EF5-B483-77D4A30CFAEA}"/>
              </a:ext>
            </a:extLst>
          </p:cNvPr>
          <p:cNvSpPr txBox="1"/>
          <p:nvPr/>
        </p:nvSpPr>
        <p:spPr>
          <a:xfrm>
            <a:off x="11217984" y="4317323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38802E-D89B-4717-B737-CB254259D17B}"/>
              </a:ext>
            </a:extLst>
          </p:cNvPr>
          <p:cNvSpPr txBox="1"/>
          <p:nvPr/>
        </p:nvSpPr>
        <p:spPr>
          <a:xfrm>
            <a:off x="6096000" y="4595963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Icarus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57679A-6E18-43A8-A914-8CB55D9F3CC1}"/>
              </a:ext>
            </a:extLst>
          </p:cNvPr>
          <p:cNvSpPr txBox="1"/>
          <p:nvPr/>
        </p:nvSpPr>
        <p:spPr>
          <a:xfrm>
            <a:off x="8933852" y="4552075"/>
            <a:ext cx="24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MicroBooNE</a:t>
            </a:r>
          </a:p>
        </p:txBody>
      </p:sp>
    </p:spTree>
    <p:extLst>
      <p:ext uri="{BB962C8B-B14F-4D97-AF65-F5344CB8AC3E}">
        <p14:creationId xmlns:p14="http://schemas.microsoft.com/office/powerpoint/2010/main" val="191301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884</Words>
  <Application>Microsoft Office PowerPoint</Application>
  <PresentationFormat>Widescreen</PresentationFormat>
  <Paragraphs>201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Wingdings</vt:lpstr>
      <vt:lpstr>Office Theme</vt:lpstr>
      <vt:lpstr>Acrobat Document</vt:lpstr>
      <vt:lpstr>Exploring the Nu Frontier with  Liquid Argon Time Projection Chambers </vt:lpstr>
      <vt:lpstr>PowerPoint Presentation</vt:lpstr>
      <vt:lpstr>ν oscillation</vt:lpstr>
      <vt:lpstr>PowerPoint Presentation</vt:lpstr>
      <vt:lpstr>Deep Underground Neutrino Experiment (DUNE)</vt:lpstr>
      <vt:lpstr>PowerPoint Presentation</vt:lpstr>
      <vt:lpstr>Sterile ν landscape</vt:lpstr>
      <vt:lpstr>Short-Baseline Neutrino (SBN) Program</vt:lpstr>
      <vt:lpstr>Single-Phase Liquid Argon Time Projection Chamber (LArTPC)</vt:lpstr>
      <vt:lpstr>Single-Phase Liquid Argon Time Projection Chamber (LArTPC)</vt:lpstr>
      <vt:lpstr>BNL MicroBooNE group</vt:lpstr>
      <vt:lpstr>LAr as total absorption calorimeter</vt:lpstr>
      <vt:lpstr>PowerPoint Presentation</vt:lpstr>
      <vt:lpstr>e^-/γ discrimination</vt:lpstr>
      <vt:lpstr>PowerPoint Presentation</vt:lpstr>
      <vt:lpstr>TPC as 4π charged particle detector</vt:lpstr>
      <vt:lpstr>Wire-Cell tomographic  event reconstruction  X. Qian, C. Zhang, B. Viren, M. Diwan JINST 13 P05032 (2018).</vt:lpstr>
      <vt:lpstr>Bringing to fruition LArTPC capability for ν oscillation physics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Nu Frontier with  Liquid Argon Time Projection Chambers </dc:title>
  <dc:creator>Brooke Russell</dc:creator>
  <cp:lastModifiedBy>Brooke Russell</cp:lastModifiedBy>
  <cp:revision>38</cp:revision>
  <dcterms:created xsi:type="dcterms:W3CDTF">2019-06-29T11:22:09Z</dcterms:created>
  <dcterms:modified xsi:type="dcterms:W3CDTF">2019-07-03T13:59:20Z</dcterms:modified>
</cp:coreProperties>
</file>