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4" r:id="rId1"/>
  </p:sldMasterIdLst>
  <p:notesMasterIdLst>
    <p:notesMasterId r:id="rId16"/>
  </p:notesMasterIdLst>
  <p:sldIdLst>
    <p:sldId id="287" r:id="rId2"/>
    <p:sldId id="482" r:id="rId3"/>
    <p:sldId id="483" r:id="rId4"/>
    <p:sldId id="484" r:id="rId5"/>
    <p:sldId id="408" r:id="rId6"/>
    <p:sldId id="514" r:id="rId7"/>
    <p:sldId id="517" r:id="rId8"/>
    <p:sldId id="516" r:id="rId9"/>
    <p:sldId id="518" r:id="rId10"/>
    <p:sldId id="515" r:id="rId11"/>
    <p:sldId id="409" r:id="rId12"/>
    <p:sldId id="519" r:id="rId13"/>
    <p:sldId id="513" r:id="rId14"/>
    <p:sldId id="48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CF9F6B-D38C-B147-BD3B-45FA13334D29}" v="24" dt="2019-07-03T17:26:07.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00"/>
    <p:restoredTop sz="95179"/>
  </p:normalViewPr>
  <p:slideViewPr>
    <p:cSldViewPr snapToGrid="0" snapToObjects="1">
      <p:cViewPr varScale="1">
        <p:scale>
          <a:sx n="129" d="100"/>
          <a:sy n="129" d="100"/>
        </p:scale>
        <p:origin x="200" y="2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aochun He" userId="79e617fa-709c-4621-877b-e05648614367" providerId="ADAL" clId="{0E1569FA-67E4-9240-AF5F-92089A8260D2}"/>
  </pc:docChgLst>
  <pc:docChgLst>
    <pc:chgData name="Xiaochun He" userId="79e617fa-709c-4621-877b-e05648614367" providerId="ADAL" clId="{96CF9F6B-D38C-B147-BD3B-45FA13334D29}"/>
    <pc:docChg chg="custSel addSld modSld sldOrd">
      <pc:chgData name="Xiaochun He" userId="79e617fa-709c-4621-877b-e05648614367" providerId="ADAL" clId="{96CF9F6B-D38C-B147-BD3B-45FA13334D29}" dt="2019-07-03T17:28:08.753" v="1958" actId="20577"/>
      <pc:docMkLst>
        <pc:docMk/>
      </pc:docMkLst>
      <pc:sldChg chg="modSp">
        <pc:chgData name="Xiaochun He" userId="79e617fa-709c-4621-877b-e05648614367" providerId="ADAL" clId="{96CF9F6B-D38C-B147-BD3B-45FA13334D29}" dt="2019-07-03T17:28:08.753" v="1958" actId="20577"/>
        <pc:sldMkLst>
          <pc:docMk/>
          <pc:sldMk cId="2840508690" sldId="287"/>
        </pc:sldMkLst>
        <pc:spChg chg="mod">
          <ac:chgData name="Xiaochun He" userId="79e617fa-709c-4621-877b-e05648614367" providerId="ADAL" clId="{96CF9F6B-D38C-B147-BD3B-45FA13334D29}" dt="2019-07-02T16:25:27.641" v="360" actId="1076"/>
          <ac:spMkLst>
            <pc:docMk/>
            <pc:sldMk cId="2840508690" sldId="287"/>
            <ac:spMk id="4" creationId="{00000000-0000-0000-0000-000000000000}"/>
          </ac:spMkLst>
        </pc:spChg>
        <pc:spChg chg="mod">
          <ac:chgData name="Xiaochun He" userId="79e617fa-709c-4621-877b-e05648614367" providerId="ADAL" clId="{96CF9F6B-D38C-B147-BD3B-45FA13334D29}" dt="2019-07-02T16:25:47.100" v="366" actId="1076"/>
          <ac:spMkLst>
            <pc:docMk/>
            <pc:sldMk cId="2840508690" sldId="287"/>
            <ac:spMk id="5" creationId="{00000000-0000-0000-0000-000000000000}"/>
          </ac:spMkLst>
        </pc:spChg>
        <pc:spChg chg="mod">
          <ac:chgData name="Xiaochun He" userId="79e617fa-709c-4621-877b-e05648614367" providerId="ADAL" clId="{96CF9F6B-D38C-B147-BD3B-45FA13334D29}" dt="2019-07-02T16:29:44.266" v="508" actId="1076"/>
          <ac:spMkLst>
            <pc:docMk/>
            <pc:sldMk cId="2840508690" sldId="287"/>
            <ac:spMk id="6" creationId="{00000000-0000-0000-0000-000000000000}"/>
          </ac:spMkLst>
        </pc:spChg>
        <pc:spChg chg="mod">
          <ac:chgData name="Xiaochun He" userId="79e617fa-709c-4621-877b-e05648614367" providerId="ADAL" clId="{96CF9F6B-D38C-B147-BD3B-45FA13334D29}" dt="2019-07-03T17:28:02.960" v="1957" actId="20577"/>
          <ac:spMkLst>
            <pc:docMk/>
            <pc:sldMk cId="2840508690" sldId="287"/>
            <ac:spMk id="7" creationId="{00000000-0000-0000-0000-000000000000}"/>
          </ac:spMkLst>
        </pc:spChg>
        <pc:spChg chg="mod">
          <ac:chgData name="Xiaochun He" userId="79e617fa-709c-4621-877b-e05648614367" providerId="ADAL" clId="{96CF9F6B-D38C-B147-BD3B-45FA13334D29}" dt="2019-07-03T17:28:08.753" v="1958" actId="20577"/>
          <ac:spMkLst>
            <pc:docMk/>
            <pc:sldMk cId="2840508690" sldId="287"/>
            <ac:spMk id="8" creationId="{00000000-0000-0000-0000-000000000000}"/>
          </ac:spMkLst>
        </pc:spChg>
        <pc:picChg chg="mod">
          <ac:chgData name="Xiaochun He" userId="79e617fa-709c-4621-877b-e05648614367" providerId="ADAL" clId="{96CF9F6B-D38C-B147-BD3B-45FA13334D29}" dt="2019-07-02T16:25:50.636" v="367" actId="1076"/>
          <ac:picMkLst>
            <pc:docMk/>
            <pc:sldMk cId="2840508690" sldId="287"/>
            <ac:picMk id="9" creationId="{3A0D530A-0474-B44D-8E5A-898620F72FD4}"/>
          </ac:picMkLst>
        </pc:picChg>
      </pc:sldChg>
      <pc:sldChg chg="modSp modAnim">
        <pc:chgData name="Xiaochun He" userId="79e617fa-709c-4621-877b-e05648614367" providerId="ADAL" clId="{96CF9F6B-D38C-B147-BD3B-45FA13334D29}" dt="2019-07-03T17:19:03.166" v="1851" actId="5793"/>
        <pc:sldMkLst>
          <pc:docMk/>
          <pc:sldMk cId="372714802" sldId="408"/>
        </pc:sldMkLst>
        <pc:spChg chg="mod">
          <ac:chgData name="Xiaochun He" userId="79e617fa-709c-4621-877b-e05648614367" providerId="ADAL" clId="{96CF9F6B-D38C-B147-BD3B-45FA13334D29}" dt="2019-07-03T17:19:03.166" v="1851" actId="5793"/>
          <ac:spMkLst>
            <pc:docMk/>
            <pc:sldMk cId="372714802" sldId="408"/>
            <ac:spMk id="9" creationId="{00000000-0000-0000-0000-000000000000}"/>
          </ac:spMkLst>
        </pc:spChg>
      </pc:sldChg>
      <pc:sldChg chg="addSp delSp modSp">
        <pc:chgData name="Xiaochun He" userId="79e617fa-709c-4621-877b-e05648614367" providerId="ADAL" clId="{96CF9F6B-D38C-B147-BD3B-45FA13334D29}" dt="2019-07-03T17:17:10.600" v="1847" actId="13822"/>
        <pc:sldMkLst>
          <pc:docMk/>
          <pc:sldMk cId="1138469024" sldId="515"/>
        </pc:sldMkLst>
        <pc:spChg chg="mod">
          <ac:chgData name="Xiaochun He" userId="79e617fa-709c-4621-877b-e05648614367" providerId="ADAL" clId="{96CF9F6B-D38C-B147-BD3B-45FA13334D29}" dt="2019-07-03T17:07:03.943" v="1406" actId="1076"/>
          <ac:spMkLst>
            <pc:docMk/>
            <pc:sldMk cId="1138469024" sldId="515"/>
            <ac:spMk id="2" creationId="{F603D59F-C03C-1B4D-8102-68BEFA0296A2}"/>
          </ac:spMkLst>
        </pc:spChg>
        <pc:spChg chg="add mod">
          <ac:chgData name="Xiaochun He" userId="79e617fa-709c-4621-877b-e05648614367" providerId="ADAL" clId="{96CF9F6B-D38C-B147-BD3B-45FA13334D29}" dt="2019-07-03T17:17:10.600" v="1847" actId="13822"/>
          <ac:spMkLst>
            <pc:docMk/>
            <pc:sldMk cId="1138469024" sldId="515"/>
            <ac:spMk id="4" creationId="{0C678257-569C-8843-8669-EC78E163CAEE}"/>
          </ac:spMkLst>
        </pc:spChg>
        <pc:spChg chg="del">
          <ac:chgData name="Xiaochun He" userId="79e617fa-709c-4621-877b-e05648614367" providerId="ADAL" clId="{96CF9F6B-D38C-B147-BD3B-45FA13334D29}" dt="2019-07-03T17:06:31.989" v="1401" actId="478"/>
          <ac:spMkLst>
            <pc:docMk/>
            <pc:sldMk cId="1138469024" sldId="515"/>
            <ac:spMk id="6" creationId="{7A8F7451-1CB5-3E45-B5AD-78ADC7D2862A}"/>
          </ac:spMkLst>
        </pc:spChg>
        <pc:spChg chg="mod">
          <ac:chgData name="Xiaochun He" userId="79e617fa-709c-4621-877b-e05648614367" providerId="ADAL" clId="{96CF9F6B-D38C-B147-BD3B-45FA13334D29}" dt="2019-07-03T17:10:45.439" v="1442" actId="164"/>
          <ac:spMkLst>
            <pc:docMk/>
            <pc:sldMk cId="1138469024" sldId="515"/>
            <ac:spMk id="7" creationId="{33AC23B2-DA56-C446-A5ED-A66282F83C3D}"/>
          </ac:spMkLst>
        </pc:spChg>
        <pc:spChg chg="mod">
          <ac:chgData name="Xiaochun He" userId="79e617fa-709c-4621-877b-e05648614367" providerId="ADAL" clId="{96CF9F6B-D38C-B147-BD3B-45FA13334D29}" dt="2019-07-03T17:11:47.605" v="1455" actId="164"/>
          <ac:spMkLst>
            <pc:docMk/>
            <pc:sldMk cId="1138469024" sldId="515"/>
            <ac:spMk id="8" creationId="{2E0031E5-550B-DC43-8053-A64375FA408E}"/>
          </ac:spMkLst>
        </pc:spChg>
        <pc:spChg chg="mod">
          <ac:chgData name="Xiaochun He" userId="79e617fa-709c-4621-877b-e05648614367" providerId="ADAL" clId="{96CF9F6B-D38C-B147-BD3B-45FA13334D29}" dt="2019-07-03T17:11:47.605" v="1455" actId="164"/>
          <ac:spMkLst>
            <pc:docMk/>
            <pc:sldMk cId="1138469024" sldId="515"/>
            <ac:spMk id="9" creationId="{8C33BE39-1906-AA41-ABD8-594D073B9FC2}"/>
          </ac:spMkLst>
        </pc:spChg>
        <pc:spChg chg="add mod">
          <ac:chgData name="Xiaochun He" userId="79e617fa-709c-4621-877b-e05648614367" providerId="ADAL" clId="{96CF9F6B-D38C-B147-BD3B-45FA13334D29}" dt="2019-07-03T17:12:35.590" v="1512" actId="1076"/>
          <ac:spMkLst>
            <pc:docMk/>
            <pc:sldMk cId="1138469024" sldId="515"/>
            <ac:spMk id="12" creationId="{8CC65352-73DF-1B49-9DEF-3554856E528F}"/>
          </ac:spMkLst>
        </pc:spChg>
        <pc:spChg chg="mod">
          <ac:chgData name="Xiaochun He" userId="79e617fa-709c-4621-877b-e05648614367" providerId="ADAL" clId="{96CF9F6B-D38C-B147-BD3B-45FA13334D29}" dt="2019-07-03T17:10:45.439" v="1442" actId="164"/>
          <ac:spMkLst>
            <pc:docMk/>
            <pc:sldMk cId="1138469024" sldId="515"/>
            <ac:spMk id="16" creationId="{A0731133-E911-7240-94CF-43983899861E}"/>
          </ac:spMkLst>
        </pc:spChg>
        <pc:spChg chg="mod">
          <ac:chgData name="Xiaochun He" userId="79e617fa-709c-4621-877b-e05648614367" providerId="ADAL" clId="{96CF9F6B-D38C-B147-BD3B-45FA13334D29}" dt="2019-07-03T17:10:45.439" v="1442" actId="164"/>
          <ac:spMkLst>
            <pc:docMk/>
            <pc:sldMk cId="1138469024" sldId="515"/>
            <ac:spMk id="17" creationId="{8DCD4D31-14E4-DD40-869F-8BC5A15B2B9A}"/>
          </ac:spMkLst>
        </pc:spChg>
        <pc:spChg chg="add mod">
          <ac:chgData name="Xiaochun He" userId="79e617fa-709c-4621-877b-e05648614367" providerId="ADAL" clId="{96CF9F6B-D38C-B147-BD3B-45FA13334D29}" dt="2019-07-03T17:13:39.844" v="1581" actId="1076"/>
          <ac:spMkLst>
            <pc:docMk/>
            <pc:sldMk cId="1138469024" sldId="515"/>
            <ac:spMk id="18" creationId="{DFB72450-22D6-4A47-8666-066F18574A52}"/>
          </ac:spMkLst>
        </pc:spChg>
        <pc:spChg chg="mod">
          <ac:chgData name="Xiaochun He" userId="79e617fa-709c-4621-877b-e05648614367" providerId="ADAL" clId="{96CF9F6B-D38C-B147-BD3B-45FA13334D29}" dt="2019-07-03T17:13:47.861" v="1582" actId="1076"/>
          <ac:spMkLst>
            <pc:docMk/>
            <pc:sldMk cId="1138469024" sldId="515"/>
            <ac:spMk id="40" creationId="{24A76ED3-8072-FC4C-B252-89795C5C7A5B}"/>
          </ac:spMkLst>
        </pc:spChg>
        <pc:grpChg chg="add mod">
          <ac:chgData name="Xiaochun He" userId="79e617fa-709c-4621-877b-e05648614367" providerId="ADAL" clId="{96CF9F6B-D38C-B147-BD3B-45FA13334D29}" dt="2019-07-03T17:12:41.239" v="1513" actId="1076"/>
          <ac:grpSpMkLst>
            <pc:docMk/>
            <pc:sldMk cId="1138469024" sldId="515"/>
            <ac:grpSpMk id="10" creationId="{4C647905-4B9E-514D-BFED-005F3FD0ADE5}"/>
          </ac:grpSpMkLst>
        </pc:grpChg>
        <pc:grpChg chg="add mod">
          <ac:chgData name="Xiaochun He" userId="79e617fa-709c-4621-877b-e05648614367" providerId="ADAL" clId="{96CF9F6B-D38C-B147-BD3B-45FA13334D29}" dt="2019-07-03T17:11:55.034" v="1457" actId="1076"/>
          <ac:grpSpMkLst>
            <pc:docMk/>
            <pc:sldMk cId="1138469024" sldId="515"/>
            <ac:grpSpMk id="11" creationId="{A2FEF97A-B66E-5145-A541-3A84771E161D}"/>
          </ac:grpSpMkLst>
        </pc:grpChg>
        <pc:picChg chg="mod modCrop">
          <ac:chgData name="Xiaochun He" userId="79e617fa-709c-4621-877b-e05648614367" providerId="ADAL" clId="{96CF9F6B-D38C-B147-BD3B-45FA13334D29}" dt="2019-07-03T17:10:45.439" v="1442" actId="164"/>
          <ac:picMkLst>
            <pc:docMk/>
            <pc:sldMk cId="1138469024" sldId="515"/>
            <ac:picMk id="5" creationId="{58A1CAA0-E90F-694E-B8D8-69B33C30A326}"/>
          </ac:picMkLst>
        </pc:picChg>
        <pc:picChg chg="add mod modCrop">
          <ac:chgData name="Xiaochun He" userId="79e617fa-709c-4621-877b-e05648614367" providerId="ADAL" clId="{96CF9F6B-D38C-B147-BD3B-45FA13334D29}" dt="2019-07-03T17:11:47.605" v="1455" actId="164"/>
          <ac:picMkLst>
            <pc:docMk/>
            <pc:sldMk cId="1138469024" sldId="515"/>
            <ac:picMk id="13" creationId="{2465E190-96B0-2E4C-B4B1-9859D87BF5AE}"/>
          </ac:picMkLst>
        </pc:picChg>
      </pc:sldChg>
      <pc:sldChg chg="modSp">
        <pc:chgData name="Xiaochun He" userId="79e617fa-709c-4621-877b-e05648614367" providerId="ADAL" clId="{96CF9F6B-D38C-B147-BD3B-45FA13334D29}" dt="2019-07-03T17:20:03.945" v="1854" actId="13822"/>
        <pc:sldMkLst>
          <pc:docMk/>
          <pc:sldMk cId="2539771848" sldId="516"/>
        </pc:sldMkLst>
        <pc:spChg chg="mod">
          <ac:chgData name="Xiaochun He" userId="79e617fa-709c-4621-877b-e05648614367" providerId="ADAL" clId="{96CF9F6B-D38C-B147-BD3B-45FA13334D29}" dt="2019-07-03T17:20:03.945" v="1854" actId="13822"/>
          <ac:spMkLst>
            <pc:docMk/>
            <pc:sldMk cId="2539771848" sldId="516"/>
            <ac:spMk id="8" creationId="{5981312E-F4AE-344D-A03B-C91FA3C66FA8}"/>
          </ac:spMkLst>
        </pc:spChg>
        <pc:spChg chg="mod">
          <ac:chgData name="Xiaochun He" userId="79e617fa-709c-4621-877b-e05648614367" providerId="ADAL" clId="{96CF9F6B-D38C-B147-BD3B-45FA13334D29}" dt="2019-07-03T16:37:57.274" v="562" actId="1076"/>
          <ac:spMkLst>
            <pc:docMk/>
            <pc:sldMk cId="2539771848" sldId="516"/>
            <ac:spMk id="9" creationId="{4734C30F-80E6-7B42-9455-C69F9F4603F9}"/>
          </ac:spMkLst>
        </pc:spChg>
        <pc:spChg chg="mod">
          <ac:chgData name="Xiaochun He" userId="79e617fa-709c-4621-877b-e05648614367" providerId="ADAL" clId="{96CF9F6B-D38C-B147-BD3B-45FA13334D29}" dt="2019-07-03T16:37:48.417" v="561" actId="1076"/>
          <ac:spMkLst>
            <pc:docMk/>
            <pc:sldMk cId="2539771848" sldId="516"/>
            <ac:spMk id="10" creationId="{0D76D635-2986-854E-9B91-A32961D7D63B}"/>
          </ac:spMkLst>
        </pc:spChg>
      </pc:sldChg>
      <pc:sldChg chg="addSp modSp ord modAnim">
        <pc:chgData name="Xiaochun He" userId="79e617fa-709c-4621-877b-e05648614367" providerId="ADAL" clId="{96CF9F6B-D38C-B147-BD3B-45FA13334D29}" dt="2019-07-03T16:58:48.728" v="1328" actId="1076"/>
        <pc:sldMkLst>
          <pc:docMk/>
          <pc:sldMk cId="3961026407" sldId="517"/>
        </pc:sldMkLst>
        <pc:spChg chg="mod">
          <ac:chgData name="Xiaochun He" userId="79e617fa-709c-4621-877b-e05648614367" providerId="ADAL" clId="{96CF9F6B-D38C-B147-BD3B-45FA13334D29}" dt="2019-07-03T16:58:48.728" v="1328" actId="1076"/>
          <ac:spMkLst>
            <pc:docMk/>
            <pc:sldMk cId="3961026407" sldId="517"/>
            <ac:spMk id="2" creationId="{01596B5D-2554-AC41-854F-DF56E3D6B64A}"/>
          </ac:spMkLst>
        </pc:spChg>
        <pc:spChg chg="mod">
          <ac:chgData name="Xiaochun He" userId="79e617fa-709c-4621-877b-e05648614367" providerId="ADAL" clId="{96CF9F6B-D38C-B147-BD3B-45FA13334D29}" dt="2019-07-03T16:55:54.335" v="1308" actId="1076"/>
          <ac:spMkLst>
            <pc:docMk/>
            <pc:sldMk cId="3961026407" sldId="517"/>
            <ac:spMk id="8" creationId="{5F5B3EC7-0252-8B42-AD1C-2BDCD40ED97B}"/>
          </ac:spMkLst>
        </pc:spChg>
        <pc:spChg chg="mod">
          <ac:chgData name="Xiaochun He" userId="79e617fa-709c-4621-877b-e05648614367" providerId="ADAL" clId="{96CF9F6B-D38C-B147-BD3B-45FA13334D29}" dt="2019-07-03T16:56:40.288" v="1318" actId="164"/>
          <ac:spMkLst>
            <pc:docMk/>
            <pc:sldMk cId="3961026407" sldId="517"/>
            <ac:spMk id="9" creationId="{9D373A69-0BC9-B146-B00A-35C8EA2933D9}"/>
          </ac:spMkLst>
        </pc:spChg>
        <pc:grpChg chg="add mod">
          <ac:chgData name="Xiaochun He" userId="79e617fa-709c-4621-877b-e05648614367" providerId="ADAL" clId="{96CF9F6B-D38C-B147-BD3B-45FA13334D29}" dt="2019-07-03T16:56:45.516" v="1319" actId="1076"/>
          <ac:grpSpMkLst>
            <pc:docMk/>
            <pc:sldMk cId="3961026407" sldId="517"/>
            <ac:grpSpMk id="4" creationId="{2719DE19-3B32-564E-8EEA-7AFB6CEF3901}"/>
          </ac:grpSpMkLst>
        </pc:grpChg>
        <pc:picChg chg="mod">
          <ac:chgData name="Xiaochun He" userId="79e617fa-709c-4621-877b-e05648614367" providerId="ADAL" clId="{96CF9F6B-D38C-B147-BD3B-45FA13334D29}" dt="2019-07-03T16:57:37.929" v="1326" actId="1076"/>
          <ac:picMkLst>
            <pc:docMk/>
            <pc:sldMk cId="3961026407" sldId="517"/>
            <ac:picMk id="5" creationId="{15CCE7E3-5E43-884C-9187-67DF69FC3C26}"/>
          </ac:picMkLst>
        </pc:picChg>
        <pc:picChg chg="mod">
          <ac:chgData name="Xiaochun He" userId="79e617fa-709c-4621-877b-e05648614367" providerId="ADAL" clId="{96CF9F6B-D38C-B147-BD3B-45FA13334D29}" dt="2019-07-03T16:57:35.593" v="1325" actId="1076"/>
          <ac:picMkLst>
            <pc:docMk/>
            <pc:sldMk cId="3961026407" sldId="517"/>
            <ac:picMk id="7" creationId="{F865AA0A-D5F7-7741-A4FA-BD519D8BF169}"/>
          </ac:picMkLst>
        </pc:picChg>
        <pc:picChg chg="add mod">
          <ac:chgData name="Xiaochun He" userId="79e617fa-709c-4621-877b-e05648614367" providerId="ADAL" clId="{96CF9F6B-D38C-B147-BD3B-45FA13334D29}" dt="2019-07-03T16:56:40.288" v="1318" actId="164"/>
          <ac:picMkLst>
            <pc:docMk/>
            <pc:sldMk cId="3961026407" sldId="517"/>
            <ac:picMk id="10" creationId="{C7C2F0B9-4B88-6044-A96E-04C437DFA2FB}"/>
          </ac:picMkLst>
        </pc:picChg>
      </pc:sldChg>
      <pc:sldChg chg="addSp modSp modAnim">
        <pc:chgData name="Xiaochun He" userId="79e617fa-709c-4621-877b-e05648614367" providerId="ADAL" clId="{96CF9F6B-D38C-B147-BD3B-45FA13334D29}" dt="2019-07-03T17:26:07.661" v="1954"/>
        <pc:sldMkLst>
          <pc:docMk/>
          <pc:sldMk cId="2851054606" sldId="518"/>
        </pc:sldMkLst>
        <pc:spChg chg="mod">
          <ac:chgData name="Xiaochun He" userId="79e617fa-709c-4621-877b-e05648614367" providerId="ADAL" clId="{96CF9F6B-D38C-B147-BD3B-45FA13334D29}" dt="2019-07-03T17:00:00.383" v="1353" actId="1076"/>
          <ac:spMkLst>
            <pc:docMk/>
            <pc:sldMk cId="2851054606" sldId="518"/>
            <ac:spMk id="2" creationId="{56028F91-89E5-FC43-9EC7-E459C1F3AB61}"/>
          </ac:spMkLst>
        </pc:spChg>
        <pc:spChg chg="add mod">
          <ac:chgData name="Xiaochun He" userId="79e617fa-709c-4621-877b-e05648614367" providerId="ADAL" clId="{96CF9F6B-D38C-B147-BD3B-45FA13334D29}" dt="2019-07-03T17:25:38.059" v="1952" actId="113"/>
          <ac:spMkLst>
            <pc:docMk/>
            <pc:sldMk cId="2851054606" sldId="518"/>
            <ac:spMk id="4" creationId="{7EE21479-22B0-6649-92BC-C145F7A155F6}"/>
          </ac:spMkLst>
        </pc:spChg>
        <pc:spChg chg="mod">
          <ac:chgData name="Xiaochun He" userId="79e617fa-709c-4621-877b-e05648614367" providerId="ADAL" clId="{96CF9F6B-D38C-B147-BD3B-45FA13334D29}" dt="2019-07-03T17:25:25.831" v="1950" actId="13822"/>
          <ac:spMkLst>
            <pc:docMk/>
            <pc:sldMk cId="2851054606" sldId="518"/>
            <ac:spMk id="11" creationId="{86579DCB-FEF3-9F48-BA17-704C0B5FA2D5}"/>
          </ac:spMkLst>
        </pc:spChg>
        <pc:cxnChg chg="mod">
          <ac:chgData name="Xiaochun He" userId="79e617fa-709c-4621-877b-e05648614367" providerId="ADAL" clId="{96CF9F6B-D38C-B147-BD3B-45FA13334D29}" dt="2019-07-03T17:24:26.193" v="1935" actId="14100"/>
          <ac:cxnSpMkLst>
            <pc:docMk/>
            <pc:sldMk cId="2851054606" sldId="518"/>
            <ac:cxnSpMk id="13" creationId="{8694B397-6B00-F249-821F-BBD5539C9CFA}"/>
          </ac:cxnSpMkLst>
        </pc:cxnChg>
        <pc:cxnChg chg="mod">
          <ac:chgData name="Xiaochun He" userId="79e617fa-709c-4621-877b-e05648614367" providerId="ADAL" clId="{96CF9F6B-D38C-B147-BD3B-45FA13334D29}" dt="2019-07-03T17:24:22.737" v="1934" actId="14100"/>
          <ac:cxnSpMkLst>
            <pc:docMk/>
            <pc:sldMk cId="2851054606" sldId="518"/>
            <ac:cxnSpMk id="14" creationId="{34493856-3934-7247-A180-FB4E3C9E7FAA}"/>
          </ac:cxnSpMkLst>
        </pc:cxnChg>
        <pc:cxnChg chg="mod">
          <ac:chgData name="Xiaochun He" userId="79e617fa-709c-4621-877b-e05648614367" providerId="ADAL" clId="{96CF9F6B-D38C-B147-BD3B-45FA13334D29}" dt="2019-07-03T17:24:19.209" v="1933" actId="14100"/>
          <ac:cxnSpMkLst>
            <pc:docMk/>
            <pc:sldMk cId="2851054606" sldId="518"/>
            <ac:cxnSpMk id="17" creationId="{5E13E991-1C95-2A47-8963-5692799E5F59}"/>
          </ac:cxnSpMkLst>
        </pc:cxnChg>
        <pc:cxnChg chg="mod">
          <ac:chgData name="Xiaochun He" userId="79e617fa-709c-4621-877b-e05648614367" providerId="ADAL" clId="{96CF9F6B-D38C-B147-BD3B-45FA13334D29}" dt="2019-07-03T17:24:36.418" v="1938" actId="14100"/>
          <ac:cxnSpMkLst>
            <pc:docMk/>
            <pc:sldMk cId="2851054606" sldId="518"/>
            <ac:cxnSpMk id="22" creationId="{1ED5E55E-3534-EC41-99BD-81605FF28A82}"/>
          </ac:cxnSpMkLst>
        </pc:cxnChg>
        <pc:cxnChg chg="mod">
          <ac:chgData name="Xiaochun He" userId="79e617fa-709c-4621-877b-e05648614367" providerId="ADAL" clId="{96CF9F6B-D38C-B147-BD3B-45FA13334D29}" dt="2019-07-03T17:24:33.010" v="1937" actId="14100"/>
          <ac:cxnSpMkLst>
            <pc:docMk/>
            <pc:sldMk cId="2851054606" sldId="518"/>
            <ac:cxnSpMk id="26" creationId="{99BF7FD4-3DAC-FF47-A445-E7079474A8D0}"/>
          </ac:cxnSpMkLst>
        </pc:cxnChg>
      </pc:sldChg>
      <pc:sldChg chg="addSp delSp modSp add">
        <pc:chgData name="Xiaochun He" userId="79e617fa-709c-4621-877b-e05648614367" providerId="ADAL" clId="{96CF9F6B-D38C-B147-BD3B-45FA13334D29}" dt="2019-07-03T17:01:55.676" v="1394" actId="20577"/>
        <pc:sldMkLst>
          <pc:docMk/>
          <pc:sldMk cId="959399290" sldId="519"/>
        </pc:sldMkLst>
        <pc:spChg chg="del mod">
          <ac:chgData name="Xiaochun He" userId="79e617fa-709c-4621-877b-e05648614367" providerId="ADAL" clId="{96CF9F6B-D38C-B147-BD3B-45FA13334D29}" dt="2019-07-03T17:01:35.151" v="1356"/>
          <ac:spMkLst>
            <pc:docMk/>
            <pc:sldMk cId="959399290" sldId="519"/>
            <ac:spMk id="2" creationId="{57506AD8-F588-2646-A109-E8483424FC96}"/>
          </ac:spMkLst>
        </pc:spChg>
        <pc:spChg chg="del">
          <ac:chgData name="Xiaochun He" userId="79e617fa-709c-4621-877b-e05648614367" providerId="ADAL" clId="{96CF9F6B-D38C-B147-BD3B-45FA13334D29}" dt="2019-07-03T17:01:35.151" v="1356"/>
          <ac:spMkLst>
            <pc:docMk/>
            <pc:sldMk cId="959399290" sldId="519"/>
            <ac:spMk id="3" creationId="{3A5A3538-6B4B-7C46-ACFE-FA3778B68D9F}"/>
          </ac:spMkLst>
        </pc:spChg>
        <pc:spChg chg="add mod">
          <ac:chgData name="Xiaochun He" userId="79e617fa-709c-4621-877b-e05648614367" providerId="ADAL" clId="{96CF9F6B-D38C-B147-BD3B-45FA13334D29}" dt="2019-07-03T17:01:52.779" v="1389" actId="20577"/>
          <ac:spMkLst>
            <pc:docMk/>
            <pc:sldMk cId="959399290" sldId="519"/>
            <ac:spMk id="5" creationId="{3C190198-24E0-CF4A-B229-1E38BE5FCDFE}"/>
          </ac:spMkLst>
        </pc:spChg>
        <pc:spChg chg="add mod">
          <ac:chgData name="Xiaochun He" userId="79e617fa-709c-4621-877b-e05648614367" providerId="ADAL" clId="{96CF9F6B-D38C-B147-BD3B-45FA13334D29}" dt="2019-07-03T17:01:55.676" v="1394" actId="20577"/>
          <ac:spMkLst>
            <pc:docMk/>
            <pc:sldMk cId="959399290" sldId="519"/>
            <ac:spMk id="6" creationId="{47C3A7AC-1178-9D44-A6A3-C697FB2A1991}"/>
          </ac:spMkLst>
        </pc:spChg>
      </pc:sldChg>
    </pc:docChg>
  </pc:docChgLst>
  <pc:docChgLst>
    <pc:chgData name="Xiaochun He" userId="79e617fa-709c-4621-877b-e05648614367" providerId="ADAL" clId="{B7D5EA26-D6EA-8449-BB64-769CEBE0FAFB}"/>
    <pc:docChg chg="custSel addSld delSld modSld sldOrd">
      <pc:chgData name="Xiaochun He" userId="79e617fa-709c-4621-877b-e05648614367" providerId="ADAL" clId="{B7D5EA26-D6EA-8449-BB64-769CEBE0FAFB}" dt="2019-07-03T04:33:25.292" v="691" actId="1076"/>
      <pc:docMkLst>
        <pc:docMk/>
      </pc:docMkLst>
      <pc:sldChg chg="modSp">
        <pc:chgData name="Xiaochun He" userId="79e617fa-709c-4621-877b-e05648614367" providerId="ADAL" clId="{B7D5EA26-D6EA-8449-BB64-769CEBE0FAFB}" dt="2019-07-03T02:45:50.476" v="1" actId="20577"/>
        <pc:sldMkLst>
          <pc:docMk/>
          <pc:sldMk cId="2840508690" sldId="287"/>
        </pc:sldMkLst>
        <pc:spChg chg="mod">
          <ac:chgData name="Xiaochun He" userId="79e617fa-709c-4621-877b-e05648614367" providerId="ADAL" clId="{B7D5EA26-D6EA-8449-BB64-769CEBE0FAFB}" dt="2019-07-03T02:45:50.476" v="1" actId="20577"/>
          <ac:spMkLst>
            <pc:docMk/>
            <pc:sldMk cId="2840508690" sldId="287"/>
            <ac:spMk id="4" creationId="{00000000-0000-0000-0000-000000000000}"/>
          </ac:spMkLst>
        </pc:spChg>
      </pc:sldChg>
      <pc:sldChg chg="modSp ord">
        <pc:chgData name="Xiaochun He" userId="79e617fa-709c-4621-877b-e05648614367" providerId="ADAL" clId="{B7D5EA26-D6EA-8449-BB64-769CEBE0FAFB}" dt="2019-07-03T04:12:59.148" v="442" actId="1076"/>
        <pc:sldMkLst>
          <pc:docMk/>
          <pc:sldMk cId="372714802" sldId="408"/>
        </pc:sldMkLst>
        <pc:spChg chg="mod">
          <ac:chgData name="Xiaochun He" userId="79e617fa-709c-4621-877b-e05648614367" providerId="ADAL" clId="{B7D5EA26-D6EA-8449-BB64-769CEBE0FAFB}" dt="2019-07-03T04:12:59.148" v="442" actId="1076"/>
          <ac:spMkLst>
            <pc:docMk/>
            <pc:sldMk cId="372714802" sldId="408"/>
            <ac:spMk id="2" creationId="{00000000-0000-0000-0000-000000000000}"/>
          </ac:spMkLst>
        </pc:spChg>
        <pc:spChg chg="mod">
          <ac:chgData name="Xiaochun He" userId="79e617fa-709c-4621-877b-e05648614367" providerId="ADAL" clId="{B7D5EA26-D6EA-8449-BB64-769CEBE0FAFB}" dt="2019-07-03T02:54:22.898" v="95" actId="20577"/>
          <ac:spMkLst>
            <pc:docMk/>
            <pc:sldMk cId="372714802" sldId="408"/>
            <ac:spMk id="9" creationId="{00000000-0000-0000-0000-000000000000}"/>
          </ac:spMkLst>
        </pc:spChg>
        <pc:grpChg chg="mod">
          <ac:chgData name="Xiaochun He" userId="79e617fa-709c-4621-877b-e05648614367" providerId="ADAL" clId="{B7D5EA26-D6EA-8449-BB64-769CEBE0FAFB}" dt="2019-07-03T02:52:14.535" v="30" actId="1076"/>
          <ac:grpSpMkLst>
            <pc:docMk/>
            <pc:sldMk cId="372714802" sldId="408"/>
            <ac:grpSpMk id="6" creationId="{3EF27CA6-C879-1C43-B4A8-E0ADD40EE713}"/>
          </ac:grpSpMkLst>
        </pc:grpChg>
        <pc:grpChg chg="mod">
          <ac:chgData name="Xiaochun He" userId="79e617fa-709c-4621-877b-e05648614367" providerId="ADAL" clId="{B7D5EA26-D6EA-8449-BB64-769CEBE0FAFB}" dt="2019-07-03T02:52:14.535" v="30" actId="1076"/>
          <ac:grpSpMkLst>
            <pc:docMk/>
            <pc:sldMk cId="372714802" sldId="408"/>
            <ac:grpSpMk id="11" creationId="{0C2AEE1E-D9E6-4649-B1D6-8739DF53CEB5}"/>
          </ac:grpSpMkLst>
        </pc:grpChg>
        <pc:grpChg chg="mod">
          <ac:chgData name="Xiaochun He" userId="79e617fa-709c-4621-877b-e05648614367" providerId="ADAL" clId="{B7D5EA26-D6EA-8449-BB64-769CEBE0FAFB}" dt="2019-07-03T02:52:14.535" v="30" actId="1076"/>
          <ac:grpSpMkLst>
            <pc:docMk/>
            <pc:sldMk cId="372714802" sldId="408"/>
            <ac:grpSpMk id="22" creationId="{77DB8F36-5A63-A144-8335-2537AE79C347}"/>
          </ac:grpSpMkLst>
        </pc:grpChg>
      </pc:sldChg>
      <pc:sldChg chg="del">
        <pc:chgData name="Xiaochun He" userId="79e617fa-709c-4621-877b-e05648614367" providerId="ADAL" clId="{B7D5EA26-D6EA-8449-BB64-769CEBE0FAFB}" dt="2019-07-03T02:46:53.423" v="2" actId="2696"/>
        <pc:sldMkLst>
          <pc:docMk/>
          <pc:sldMk cId="4137238044" sldId="485"/>
        </pc:sldMkLst>
      </pc:sldChg>
      <pc:sldChg chg="ord">
        <pc:chgData name="Xiaochun He" userId="79e617fa-709c-4621-877b-e05648614367" providerId="ADAL" clId="{B7D5EA26-D6EA-8449-BB64-769CEBE0FAFB}" dt="2019-07-03T02:55:01.532" v="97"/>
        <pc:sldMkLst>
          <pc:docMk/>
          <pc:sldMk cId="2426333134" sldId="513"/>
        </pc:sldMkLst>
      </pc:sldChg>
      <pc:sldChg chg="modSp ord">
        <pc:chgData name="Xiaochun He" userId="79e617fa-709c-4621-877b-e05648614367" providerId="ADAL" clId="{B7D5EA26-D6EA-8449-BB64-769CEBE0FAFB}" dt="2019-07-03T03:00:43.909" v="134" actId="1076"/>
        <pc:sldMkLst>
          <pc:docMk/>
          <pc:sldMk cId="3391947397" sldId="514"/>
        </pc:sldMkLst>
        <pc:spChg chg="mod">
          <ac:chgData name="Xiaochun He" userId="79e617fa-709c-4621-877b-e05648614367" providerId="ADAL" clId="{B7D5EA26-D6EA-8449-BB64-769CEBE0FAFB}" dt="2019-07-03T03:00:43.909" v="134" actId="1076"/>
          <ac:spMkLst>
            <pc:docMk/>
            <pc:sldMk cId="3391947397" sldId="514"/>
            <ac:spMk id="2" creationId="{F603D59F-C03C-1B4D-8102-68BEFA0296A2}"/>
          </ac:spMkLst>
        </pc:spChg>
      </pc:sldChg>
      <pc:sldChg chg="addSp modSp add">
        <pc:chgData name="Xiaochun He" userId="79e617fa-709c-4621-877b-e05648614367" providerId="ADAL" clId="{B7D5EA26-D6EA-8449-BB64-769CEBE0FAFB}" dt="2019-07-03T04:27:55.378" v="584" actId="1076"/>
        <pc:sldMkLst>
          <pc:docMk/>
          <pc:sldMk cId="2539771848" sldId="516"/>
        </pc:sldMkLst>
        <pc:spChg chg="mod">
          <ac:chgData name="Xiaochun He" userId="79e617fa-709c-4621-877b-e05648614367" providerId="ADAL" clId="{B7D5EA26-D6EA-8449-BB64-769CEBE0FAFB}" dt="2019-07-03T04:27:55.378" v="584" actId="1076"/>
          <ac:spMkLst>
            <pc:docMk/>
            <pc:sldMk cId="2539771848" sldId="516"/>
            <ac:spMk id="2" creationId="{0AE8324C-49BE-CB44-BE68-B9B3308B46E7}"/>
          </ac:spMkLst>
        </pc:spChg>
        <pc:spChg chg="add mod">
          <ac:chgData name="Xiaochun He" userId="79e617fa-709c-4621-877b-e05648614367" providerId="ADAL" clId="{B7D5EA26-D6EA-8449-BB64-769CEBE0FAFB}" dt="2019-07-03T04:26:24.902" v="524" actId="1076"/>
          <ac:spMkLst>
            <pc:docMk/>
            <pc:sldMk cId="2539771848" sldId="516"/>
            <ac:spMk id="8" creationId="{5981312E-F4AE-344D-A03B-C91FA3C66FA8}"/>
          </ac:spMkLst>
        </pc:spChg>
        <pc:spChg chg="add mod">
          <ac:chgData name="Xiaochun He" userId="79e617fa-709c-4621-877b-e05648614367" providerId="ADAL" clId="{B7D5EA26-D6EA-8449-BB64-769CEBE0FAFB}" dt="2019-07-03T04:27:03.540" v="545" actId="1076"/>
          <ac:spMkLst>
            <pc:docMk/>
            <pc:sldMk cId="2539771848" sldId="516"/>
            <ac:spMk id="9" creationId="{4734C30F-80E6-7B42-9455-C69F9F4603F9}"/>
          </ac:spMkLst>
        </pc:spChg>
        <pc:spChg chg="add mod">
          <ac:chgData name="Xiaochun He" userId="79e617fa-709c-4621-877b-e05648614367" providerId="ADAL" clId="{B7D5EA26-D6EA-8449-BB64-769CEBE0FAFB}" dt="2019-07-03T04:27:40.491" v="573" actId="1076"/>
          <ac:spMkLst>
            <pc:docMk/>
            <pc:sldMk cId="2539771848" sldId="516"/>
            <ac:spMk id="10" creationId="{0D76D635-2986-854E-9B91-A32961D7D63B}"/>
          </ac:spMkLst>
        </pc:spChg>
        <pc:picChg chg="add mod">
          <ac:chgData name="Xiaochun He" userId="79e617fa-709c-4621-877b-e05648614367" providerId="ADAL" clId="{B7D5EA26-D6EA-8449-BB64-769CEBE0FAFB}" dt="2019-07-03T04:25:09.731" v="460" actId="1076"/>
          <ac:picMkLst>
            <pc:docMk/>
            <pc:sldMk cId="2539771848" sldId="516"/>
            <ac:picMk id="5" creationId="{3838D8FA-4A98-B44E-958B-59BF07A1DBD7}"/>
          </ac:picMkLst>
        </pc:picChg>
        <pc:picChg chg="add mod">
          <ac:chgData name="Xiaochun He" userId="79e617fa-709c-4621-877b-e05648614367" providerId="ADAL" clId="{B7D5EA26-D6EA-8449-BB64-769CEBE0FAFB}" dt="2019-07-03T04:25:25.780" v="463" actId="1076"/>
          <ac:picMkLst>
            <pc:docMk/>
            <pc:sldMk cId="2539771848" sldId="516"/>
            <ac:picMk id="7" creationId="{1846263D-C9AB-9D4D-8C90-D171CBD925F6}"/>
          </ac:picMkLst>
        </pc:picChg>
      </pc:sldChg>
      <pc:sldChg chg="addSp modSp add">
        <pc:chgData name="Xiaochun He" userId="79e617fa-709c-4621-877b-e05648614367" providerId="ADAL" clId="{B7D5EA26-D6EA-8449-BB64-769CEBE0FAFB}" dt="2019-07-03T04:33:25.292" v="691" actId="1076"/>
        <pc:sldMkLst>
          <pc:docMk/>
          <pc:sldMk cId="3961026407" sldId="517"/>
        </pc:sldMkLst>
        <pc:spChg chg="mod">
          <ac:chgData name="Xiaochun He" userId="79e617fa-709c-4621-877b-e05648614367" providerId="ADAL" clId="{B7D5EA26-D6EA-8449-BB64-769CEBE0FAFB}" dt="2019-07-03T04:28:24.826" v="588" actId="1076"/>
          <ac:spMkLst>
            <pc:docMk/>
            <pc:sldMk cId="3961026407" sldId="517"/>
            <ac:spMk id="2" creationId="{01596B5D-2554-AC41-854F-DF56E3D6B64A}"/>
          </ac:spMkLst>
        </pc:spChg>
        <pc:spChg chg="add mod">
          <ac:chgData name="Xiaochun He" userId="79e617fa-709c-4621-877b-e05648614367" providerId="ADAL" clId="{B7D5EA26-D6EA-8449-BB64-769CEBE0FAFB}" dt="2019-07-03T04:33:14.879" v="689" actId="1076"/>
          <ac:spMkLst>
            <pc:docMk/>
            <pc:sldMk cId="3961026407" sldId="517"/>
            <ac:spMk id="8" creationId="{5F5B3EC7-0252-8B42-AD1C-2BDCD40ED97B}"/>
          </ac:spMkLst>
        </pc:spChg>
        <pc:spChg chg="add mod">
          <ac:chgData name="Xiaochun He" userId="79e617fa-709c-4621-877b-e05648614367" providerId="ADAL" clId="{B7D5EA26-D6EA-8449-BB64-769CEBE0FAFB}" dt="2019-07-03T04:33:25.292" v="691" actId="1076"/>
          <ac:spMkLst>
            <pc:docMk/>
            <pc:sldMk cId="3961026407" sldId="517"/>
            <ac:spMk id="9" creationId="{9D373A69-0BC9-B146-B00A-35C8EA2933D9}"/>
          </ac:spMkLst>
        </pc:spChg>
        <pc:picChg chg="add mod">
          <ac:chgData name="Xiaochun He" userId="79e617fa-709c-4621-877b-e05648614367" providerId="ADAL" clId="{B7D5EA26-D6EA-8449-BB64-769CEBE0FAFB}" dt="2019-07-03T04:29:07.049" v="596" actId="1076"/>
          <ac:picMkLst>
            <pc:docMk/>
            <pc:sldMk cId="3961026407" sldId="517"/>
            <ac:picMk id="5" creationId="{15CCE7E3-5E43-884C-9187-67DF69FC3C26}"/>
          </ac:picMkLst>
        </pc:picChg>
        <pc:picChg chg="add mod">
          <ac:chgData name="Xiaochun He" userId="79e617fa-709c-4621-877b-e05648614367" providerId="ADAL" clId="{B7D5EA26-D6EA-8449-BB64-769CEBE0FAFB}" dt="2019-07-03T04:29:04.744" v="595" actId="1076"/>
          <ac:picMkLst>
            <pc:docMk/>
            <pc:sldMk cId="3961026407" sldId="517"/>
            <ac:picMk id="7" creationId="{F865AA0A-D5F7-7741-A4FA-BD519D8BF169}"/>
          </ac:picMkLst>
        </pc:picChg>
      </pc:sldChg>
      <pc:sldChg chg="addSp modSp add">
        <pc:chgData name="Xiaochun He" userId="79e617fa-709c-4621-877b-e05648614367" providerId="ADAL" clId="{B7D5EA26-D6EA-8449-BB64-769CEBE0FAFB}" dt="2019-07-03T04:10:49.598" v="440" actId="1076"/>
        <pc:sldMkLst>
          <pc:docMk/>
          <pc:sldMk cId="2851054606" sldId="518"/>
        </pc:sldMkLst>
        <pc:spChg chg="mod">
          <ac:chgData name="Xiaochun He" userId="79e617fa-709c-4621-877b-e05648614367" providerId="ADAL" clId="{B7D5EA26-D6EA-8449-BB64-769CEBE0FAFB}" dt="2019-07-03T03:24:11.420" v="245" actId="1076"/>
          <ac:spMkLst>
            <pc:docMk/>
            <pc:sldMk cId="2851054606" sldId="518"/>
            <ac:spMk id="2" creationId="{56028F91-89E5-FC43-9EC7-E459C1F3AB61}"/>
          </ac:spMkLst>
        </pc:spChg>
        <pc:spChg chg="add mod">
          <ac:chgData name="Xiaochun He" userId="79e617fa-709c-4621-877b-e05648614367" providerId="ADAL" clId="{B7D5EA26-D6EA-8449-BB64-769CEBE0FAFB}" dt="2019-07-03T03:42:44.792" v="437" actId="13822"/>
          <ac:spMkLst>
            <pc:docMk/>
            <pc:sldMk cId="2851054606" sldId="518"/>
            <ac:spMk id="11" creationId="{86579DCB-FEF3-9F48-BA17-704C0B5FA2D5}"/>
          </ac:spMkLst>
        </pc:spChg>
        <pc:spChg chg="add mod">
          <ac:chgData name="Xiaochun He" userId="79e617fa-709c-4621-877b-e05648614367" providerId="ADAL" clId="{B7D5EA26-D6EA-8449-BB64-769CEBE0FAFB}" dt="2019-07-03T03:41:24.387" v="426" actId="1076"/>
          <ac:spMkLst>
            <pc:docMk/>
            <pc:sldMk cId="2851054606" sldId="518"/>
            <ac:spMk id="20" creationId="{5E050F65-9B10-244E-B050-7D3E7BACFA74}"/>
          </ac:spMkLst>
        </pc:spChg>
        <pc:spChg chg="add mod">
          <ac:chgData name="Xiaochun He" userId="79e617fa-709c-4621-877b-e05648614367" providerId="ADAL" clId="{B7D5EA26-D6EA-8449-BB64-769CEBE0FAFB}" dt="2019-07-03T03:41:14.074" v="424" actId="1076"/>
          <ac:spMkLst>
            <pc:docMk/>
            <pc:sldMk cId="2851054606" sldId="518"/>
            <ac:spMk id="21" creationId="{CCF73A2B-7763-2040-91AD-4370A69B7D4D}"/>
          </ac:spMkLst>
        </pc:spChg>
        <pc:grpChg chg="add mod">
          <ac:chgData name="Xiaochun He" userId="79e617fa-709c-4621-877b-e05648614367" providerId="ADAL" clId="{B7D5EA26-D6EA-8449-BB64-769CEBE0FAFB}" dt="2019-07-03T03:41:27.001" v="427" actId="1076"/>
          <ac:grpSpMkLst>
            <pc:docMk/>
            <pc:sldMk cId="2851054606" sldId="518"/>
            <ac:grpSpMk id="6" creationId="{7E2BF9B0-C1EE-1141-8648-D9BDCEDD2673}"/>
          </ac:grpSpMkLst>
        </pc:grpChg>
        <pc:picChg chg="add mod">
          <ac:chgData name="Xiaochun He" userId="79e617fa-709c-4621-877b-e05648614367" providerId="ADAL" clId="{B7D5EA26-D6EA-8449-BB64-769CEBE0FAFB}" dt="2019-07-03T04:10:49.598" v="440" actId="1076"/>
          <ac:picMkLst>
            <pc:docMk/>
            <pc:sldMk cId="2851054606" sldId="518"/>
            <ac:picMk id="5" creationId="{CA6D3D24-F406-0041-B30A-9A10D44CC692}"/>
          </ac:picMkLst>
        </pc:picChg>
        <pc:picChg chg="mod">
          <ac:chgData name="Xiaochun He" userId="79e617fa-709c-4621-877b-e05648614367" providerId="ADAL" clId="{B7D5EA26-D6EA-8449-BB64-769CEBE0FAFB}" dt="2019-07-03T03:41:46.898" v="429" actId="1076"/>
          <ac:picMkLst>
            <pc:docMk/>
            <pc:sldMk cId="2851054606" sldId="518"/>
            <ac:picMk id="8" creationId="{BA0F38A2-98DB-9E4D-97DC-D80443773B72}"/>
          </ac:picMkLst>
        </pc:picChg>
        <pc:picChg chg="add mod modCrop">
          <ac:chgData name="Xiaochun He" userId="79e617fa-709c-4621-877b-e05648614367" providerId="ADAL" clId="{B7D5EA26-D6EA-8449-BB64-769CEBE0FAFB}" dt="2019-07-03T04:10:28.320" v="438" actId="14100"/>
          <ac:picMkLst>
            <pc:docMk/>
            <pc:sldMk cId="2851054606" sldId="518"/>
            <ac:picMk id="10" creationId="{486341E5-7900-E048-8127-918037164FC3}"/>
          </ac:picMkLst>
        </pc:picChg>
        <pc:cxnChg chg="add mod">
          <ac:chgData name="Xiaochun He" userId="79e617fa-709c-4621-877b-e05648614367" providerId="ADAL" clId="{B7D5EA26-D6EA-8449-BB64-769CEBE0FAFB}" dt="2019-07-03T03:39:17.417" v="304" actId="11529"/>
          <ac:cxnSpMkLst>
            <pc:docMk/>
            <pc:sldMk cId="2851054606" sldId="518"/>
            <ac:cxnSpMk id="13" creationId="{8694B397-6B00-F249-821F-BBD5539C9CFA}"/>
          </ac:cxnSpMkLst>
        </pc:cxnChg>
        <pc:cxnChg chg="add mod">
          <ac:chgData name="Xiaochun He" userId="79e617fa-709c-4621-877b-e05648614367" providerId="ADAL" clId="{B7D5EA26-D6EA-8449-BB64-769CEBE0FAFB}" dt="2019-07-03T03:39:27.324" v="307" actId="14100"/>
          <ac:cxnSpMkLst>
            <pc:docMk/>
            <pc:sldMk cId="2851054606" sldId="518"/>
            <ac:cxnSpMk id="14" creationId="{34493856-3934-7247-A180-FB4E3C9E7FAA}"/>
          </ac:cxnSpMkLst>
        </pc:cxnChg>
        <pc:cxnChg chg="add mod">
          <ac:chgData name="Xiaochun He" userId="79e617fa-709c-4621-877b-e05648614367" providerId="ADAL" clId="{B7D5EA26-D6EA-8449-BB64-769CEBE0FAFB}" dt="2019-07-03T03:39:36.721" v="310" actId="14100"/>
          <ac:cxnSpMkLst>
            <pc:docMk/>
            <pc:sldMk cId="2851054606" sldId="518"/>
            <ac:cxnSpMk id="17" creationId="{5E13E991-1C95-2A47-8963-5692799E5F59}"/>
          </ac:cxnSpMkLst>
        </pc:cxnChg>
        <pc:cxnChg chg="add mod">
          <ac:chgData name="Xiaochun He" userId="79e617fa-709c-4621-877b-e05648614367" providerId="ADAL" clId="{B7D5EA26-D6EA-8449-BB64-769CEBE0FAFB}" dt="2019-07-03T03:42:12.966" v="433" actId="14100"/>
          <ac:cxnSpMkLst>
            <pc:docMk/>
            <pc:sldMk cId="2851054606" sldId="518"/>
            <ac:cxnSpMk id="22" creationId="{1ED5E55E-3534-EC41-99BD-81605FF28A82}"/>
          </ac:cxnSpMkLst>
        </pc:cxnChg>
        <pc:cxnChg chg="add mod">
          <ac:chgData name="Xiaochun He" userId="79e617fa-709c-4621-877b-e05648614367" providerId="ADAL" clId="{B7D5EA26-D6EA-8449-BB64-769CEBE0FAFB}" dt="2019-07-03T03:42:24.815" v="436" actId="14100"/>
          <ac:cxnSpMkLst>
            <pc:docMk/>
            <pc:sldMk cId="2851054606" sldId="518"/>
            <ac:cxnSpMk id="26" creationId="{99BF7FD4-3DAC-FF47-A445-E7079474A8D0}"/>
          </ac:cxnSpMkLst>
        </pc:cxnChg>
      </pc:sldChg>
    </pc:docChg>
  </pc:docChgLst>
  <pc:docChgLst>
    <pc:chgData name="Xiaochun He" userId="79e617fa-709c-4621-877b-e05648614367" providerId="ADAL" clId="{C0101AA3-97CE-5D40-977B-27A64FF604C7}"/>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E68F2-64C3-7E42-990B-A41EE5077642}" type="datetimeFigureOut">
              <a:rPr lang="en-US" smtClean="0"/>
              <a:t>7/3/19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FAA75D-8E96-E047-BBCC-D73986C31D0D}" type="slidenum">
              <a:rPr lang="en-US" smtClean="0"/>
              <a:t>‹#›</a:t>
            </a:fld>
            <a:endParaRPr lang="en-US"/>
          </a:p>
        </p:txBody>
      </p:sp>
    </p:spTree>
    <p:extLst>
      <p:ext uri="{BB962C8B-B14F-4D97-AF65-F5344CB8AC3E}">
        <p14:creationId xmlns:p14="http://schemas.microsoft.com/office/powerpoint/2010/main" val="143307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modular</a:t>
            </a:r>
            <a:r>
              <a:rPr lang="en-US" baseline="0" dirty="0"/>
              <a:t> RICH detector consists of a block of aerogel, Fresnel lens, mirror set and sensor plane.</a:t>
            </a:r>
            <a:endParaRPr lang="en-US" dirty="0"/>
          </a:p>
        </p:txBody>
      </p:sp>
      <p:sp>
        <p:nvSpPr>
          <p:cNvPr id="4" name="Slide Number Placeholder 3"/>
          <p:cNvSpPr>
            <a:spLocks noGrp="1"/>
          </p:cNvSpPr>
          <p:nvPr>
            <p:ph type="sldNum" sz="quarter" idx="10"/>
          </p:nvPr>
        </p:nvSpPr>
        <p:spPr/>
        <p:txBody>
          <a:bodyPr/>
          <a:lstStyle/>
          <a:p>
            <a:fld id="{A50BB47C-898A-5A4D-8D95-AFB2D4516F7A}" type="slidenum">
              <a:rPr lang="en-US" smtClean="0"/>
              <a:t>2</a:t>
            </a:fld>
            <a:endParaRPr lang="en-US"/>
          </a:p>
        </p:txBody>
      </p:sp>
    </p:spTree>
    <p:extLst>
      <p:ext uri="{BB962C8B-B14F-4D97-AF65-F5344CB8AC3E}">
        <p14:creationId xmlns:p14="http://schemas.microsoft.com/office/powerpoint/2010/main" val="2919659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lens-based design generates smaller and sharper ring image compare to the state of art proximity focusing </a:t>
            </a:r>
            <a:r>
              <a:rPr lang="en-US" baseline="0" dirty="0" err="1"/>
              <a:t>deisng</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A50BB47C-898A-5A4D-8D95-AFB2D4516F7A}" type="slidenum">
              <a:rPr lang="en-US" smtClean="0"/>
              <a:t>3</a:t>
            </a:fld>
            <a:endParaRPr lang="en-US"/>
          </a:p>
        </p:txBody>
      </p:sp>
    </p:spTree>
    <p:extLst>
      <p:ext uri="{BB962C8B-B14F-4D97-AF65-F5344CB8AC3E}">
        <p14:creationId xmlns:p14="http://schemas.microsoft.com/office/powerpoint/2010/main" val="670561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a:t>
            </a:r>
            <a:r>
              <a:rPr lang="en-US" baseline="0" dirty="0"/>
              <a:t> the </a:t>
            </a:r>
            <a:r>
              <a:rPr lang="en-US" baseline="0" dirty="0" err="1"/>
              <a:t>Cherenkove</a:t>
            </a:r>
            <a:r>
              <a:rPr lang="en-US" baseline="0" dirty="0"/>
              <a:t> photons generated at off the optical principle can be shifted to the middle of sensor plane by the lens. These results to less required sensor plane area.</a:t>
            </a:r>
            <a:endParaRPr lang="en-US" dirty="0"/>
          </a:p>
        </p:txBody>
      </p:sp>
      <p:sp>
        <p:nvSpPr>
          <p:cNvPr id="4" name="Slide Number Placeholder 3"/>
          <p:cNvSpPr>
            <a:spLocks noGrp="1"/>
          </p:cNvSpPr>
          <p:nvPr>
            <p:ph type="sldNum" sz="quarter" idx="10"/>
          </p:nvPr>
        </p:nvSpPr>
        <p:spPr/>
        <p:txBody>
          <a:bodyPr/>
          <a:lstStyle/>
          <a:p>
            <a:fld id="{4C149F6F-8590-9E40-81D5-9A3AE3619BB9}" type="slidenum">
              <a:rPr lang="en-US" smtClean="0"/>
              <a:t>4</a:t>
            </a:fld>
            <a:endParaRPr lang="en-US"/>
          </a:p>
        </p:txBody>
      </p:sp>
    </p:spTree>
    <p:extLst>
      <p:ext uri="{BB962C8B-B14F-4D97-AF65-F5344CB8AC3E}">
        <p14:creationId xmlns:p14="http://schemas.microsoft.com/office/powerpoint/2010/main" val="2558952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FAA75D-8E96-E047-BBCC-D73986C31D0D}" type="slidenum">
              <a:rPr lang="en-US" smtClean="0"/>
              <a:t>11</a:t>
            </a:fld>
            <a:endParaRPr lang="en-US"/>
          </a:p>
        </p:txBody>
      </p:sp>
    </p:spTree>
    <p:extLst>
      <p:ext uri="{BB962C8B-B14F-4D97-AF65-F5344CB8AC3E}">
        <p14:creationId xmlns:p14="http://schemas.microsoft.com/office/powerpoint/2010/main" val="41162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8DBD10-A8A0-614A-B5C9-FD8FD9B76625}" type="datetime1">
              <a:rPr lang="en-US" smtClean="0"/>
              <a:t>7/3/19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769862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0B6EB2-CD93-9744-9A93-9CD70D2677DF}" type="datetime1">
              <a:rPr lang="en-US" smtClean="0"/>
              <a:t>7/3/19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496759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87E1BB-A05B-6E47-AB3C-CCD1BFB9E15B}" type="datetime1">
              <a:rPr lang="en-US" smtClean="0"/>
              <a:t>7/3/19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1060692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EFE809-37C0-204D-98A7-1C8062911993}" type="datetime1">
              <a:rPr lang="en-US" smtClean="0"/>
              <a:t>7/3/19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356631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B3A8B3-85EB-1E4F-A823-EC157AE91AF4}" type="datetime1">
              <a:rPr lang="en-US" smtClean="0"/>
              <a:t>7/3/19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3852689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7F439C-5D14-1C42-AD2B-D51B7F292B48}" type="datetime1">
              <a:rPr lang="en-US" smtClean="0"/>
              <a:t>7/3/19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277169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1C252B-EB37-6545-98CB-08BBFAABAFEF}" type="datetime1">
              <a:rPr lang="en-US" smtClean="0"/>
              <a:t>7/3/19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653789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E0D075-A02C-0C4C-9E96-60A284DD413B}" type="datetime1">
              <a:rPr lang="en-US" smtClean="0"/>
              <a:t>7/3/19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309497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940805-2A93-DB4A-8729-BD7044A7AAA2}" type="datetime1">
              <a:rPr lang="en-US" smtClean="0"/>
              <a:t>7/3/19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7099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FA60D2-1ECF-2B4A-9BF0-4EDD963124B3}" type="datetime1">
              <a:rPr lang="en-US" smtClean="0"/>
              <a:t>7/3/19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648876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659531-7C7B-7541-93FE-191A33EB9CFF}" type="datetime1">
              <a:rPr lang="en-US" smtClean="0"/>
              <a:t>7/3/19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85DECE-709F-5547-99FE-06FE97115E35}" type="slidenum">
              <a:rPr lang="en-US" smtClean="0"/>
              <a:t>‹#›</a:t>
            </a:fld>
            <a:endParaRPr lang="en-US"/>
          </a:p>
        </p:txBody>
      </p:sp>
    </p:spTree>
    <p:extLst>
      <p:ext uri="{BB962C8B-B14F-4D97-AF65-F5344CB8AC3E}">
        <p14:creationId xmlns:p14="http://schemas.microsoft.com/office/powerpoint/2010/main" val="3025612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5658"/>
            <a:ext cx="8229600" cy="6450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77F01-3262-5148-99A2-F7D6B119F8B3}" type="datetime1">
              <a:rPr lang="en-US" smtClean="0"/>
              <a:t>7/3/19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5DECE-709F-5547-99FE-06FE97115E35}" type="slidenum">
              <a:rPr lang="en-US" smtClean="0"/>
              <a:t>‹#›</a:t>
            </a:fld>
            <a:endParaRPr lang="en-US"/>
          </a:p>
        </p:txBody>
      </p:sp>
    </p:spTree>
    <p:extLst>
      <p:ext uri="{BB962C8B-B14F-4D97-AF65-F5344CB8AC3E}">
        <p14:creationId xmlns:p14="http://schemas.microsoft.com/office/powerpoint/2010/main" val="91216015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8.tiff"/><Relationship Id="rId5" Type="http://schemas.openxmlformats.org/officeDocument/2006/relationships/image" Target="../media/image9.png"/><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4282" y="272796"/>
            <a:ext cx="7440264" cy="96605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hangingPunct="1">
              <a:lnSpc>
                <a:spcPct val="100000"/>
              </a:lnSpc>
              <a:buClrTx/>
              <a:buFontTx/>
              <a:buNone/>
            </a:pPr>
            <a:r>
              <a:rPr lang="en-US" sz="3386" dirty="0">
                <a:solidFill>
                  <a:srgbClr val="006633"/>
                </a:solidFill>
                <a:latin typeface="Times New Roman" charset="0"/>
                <a:cs typeface="Arial" charset="0"/>
              </a:rPr>
              <a:t>Modular Aerogel RICH (</a:t>
            </a:r>
            <a:r>
              <a:rPr lang="en-US" sz="3386" dirty="0" err="1">
                <a:solidFill>
                  <a:srgbClr val="006633"/>
                </a:solidFill>
                <a:latin typeface="Times New Roman" charset="0"/>
                <a:cs typeface="Arial" charset="0"/>
              </a:rPr>
              <a:t>mRICH</a:t>
            </a:r>
            <a:r>
              <a:rPr lang="en-US" sz="3386" dirty="0">
                <a:solidFill>
                  <a:srgbClr val="006633"/>
                </a:solidFill>
                <a:latin typeface="Times New Roman" charset="0"/>
                <a:cs typeface="Arial" charset="0"/>
              </a:rPr>
              <a:t>)</a:t>
            </a:r>
          </a:p>
        </p:txBody>
      </p:sp>
      <p:sp>
        <p:nvSpPr>
          <p:cNvPr id="5" name="Text Box 2"/>
          <p:cNvSpPr txBox="1">
            <a:spLocks noChangeArrowheads="1"/>
          </p:cNvSpPr>
          <p:nvPr/>
        </p:nvSpPr>
        <p:spPr bwMode="auto">
          <a:xfrm>
            <a:off x="544366" y="1176655"/>
            <a:ext cx="7496642" cy="3649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r>
              <a:rPr lang="en-US" b="1" dirty="0">
                <a:solidFill>
                  <a:srgbClr val="CC0000"/>
                </a:solidFill>
                <a:effectLst>
                  <a:outerShdw blurRad="38100" dist="38100" dir="2700000" algn="tl">
                    <a:srgbClr val="DDDDDD"/>
                  </a:outerShdw>
                </a:effectLst>
                <a:latin typeface="Arial" panose="020B0604020202020204" pitchFamily="34" charset="0"/>
                <a:cs typeface="Arial" panose="020B0604020202020204" pitchFamily="34" charset="0"/>
              </a:rPr>
              <a:t>Goal:</a:t>
            </a:r>
          </a:p>
        </p:txBody>
      </p:sp>
      <p:sp>
        <p:nvSpPr>
          <p:cNvPr id="6" name="Text Box 4"/>
          <p:cNvSpPr txBox="1">
            <a:spLocks noChangeArrowheads="1"/>
          </p:cNvSpPr>
          <p:nvPr/>
        </p:nvSpPr>
        <p:spPr bwMode="auto">
          <a:xfrm>
            <a:off x="331817" y="3256409"/>
            <a:ext cx="7446240" cy="3649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8" tIns="42451" rIns="81638" bIns="4245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hangingPunct="1">
              <a:lnSpc>
                <a:spcPct val="100000"/>
              </a:lnSpc>
            </a:pPr>
            <a:r>
              <a:rPr lang="en-US" b="1" dirty="0">
                <a:solidFill>
                  <a:srgbClr val="0000CC"/>
                </a:solidFill>
                <a:effectLst>
                  <a:outerShdw blurRad="38100" dist="38100" dir="2700000" algn="tl">
                    <a:srgbClr val="DDDDDD"/>
                  </a:outerShdw>
                </a:effectLst>
                <a:latin typeface="Arial" panose="020B0604020202020204" pitchFamily="34" charset="0"/>
                <a:cs typeface="Arial" panose="020B0604020202020204" pitchFamily="34" charset="0"/>
              </a:rPr>
              <a:t>FY20 Activities:</a:t>
            </a:r>
          </a:p>
        </p:txBody>
      </p:sp>
      <p:sp>
        <p:nvSpPr>
          <p:cNvPr id="7" name="TextBox 6"/>
          <p:cNvSpPr txBox="1"/>
          <p:nvPr/>
        </p:nvSpPr>
        <p:spPr>
          <a:xfrm>
            <a:off x="331817" y="3817666"/>
            <a:ext cx="8548801" cy="2614775"/>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a:cs typeface="Arial"/>
              </a:rPr>
              <a:t>Data analysis of the second </a:t>
            </a:r>
            <a:r>
              <a:rPr lang="en-US" dirty="0" err="1">
                <a:latin typeface="Arial"/>
                <a:cs typeface="Arial"/>
              </a:rPr>
              <a:t>mRICH</a:t>
            </a:r>
            <a:r>
              <a:rPr lang="en-US" dirty="0">
                <a:latin typeface="Arial"/>
                <a:cs typeface="Arial"/>
              </a:rPr>
              <a:t> beam test (ongoing effort).</a:t>
            </a:r>
          </a:p>
          <a:p>
            <a:pPr marL="302381" indent="-302381">
              <a:buFont typeface="Wingdings" charset="2"/>
              <a:buChar char="§"/>
            </a:pPr>
            <a:endParaRPr lang="en-US" sz="800" dirty="0">
              <a:latin typeface="Arial"/>
              <a:cs typeface="Arial"/>
            </a:endParaRPr>
          </a:p>
          <a:p>
            <a:pPr marL="302381" indent="-302381">
              <a:buFont typeface="Wingdings" charset="2"/>
              <a:buChar char="§"/>
            </a:pPr>
            <a:r>
              <a:rPr lang="en-US" dirty="0">
                <a:latin typeface="Arial"/>
                <a:cs typeface="Arial"/>
              </a:rPr>
              <a:t>Study of radiation hardness of Fresnel lens.</a:t>
            </a:r>
          </a:p>
          <a:p>
            <a:pPr marL="302381" indent="-302381">
              <a:buFont typeface="Wingdings" charset="2"/>
              <a:buChar char="§"/>
            </a:pPr>
            <a:endParaRPr lang="en-US" sz="800" dirty="0">
              <a:latin typeface="Arial"/>
              <a:cs typeface="Arial"/>
            </a:endParaRPr>
          </a:p>
          <a:p>
            <a:pPr marL="302381" indent="-302381">
              <a:buFont typeface="Wingdings" charset="2"/>
              <a:buChar char="§"/>
            </a:pPr>
            <a:r>
              <a:rPr lang="en-US" dirty="0">
                <a:latin typeface="Arial"/>
                <a:cs typeface="Arial"/>
              </a:rPr>
              <a:t>Simulation study of </a:t>
            </a:r>
            <a:r>
              <a:rPr lang="en-US" dirty="0" err="1">
                <a:latin typeface="Arial"/>
                <a:cs typeface="Arial"/>
              </a:rPr>
              <a:t>mRICH</a:t>
            </a:r>
            <a:r>
              <a:rPr lang="en-US" dirty="0">
                <a:latin typeface="Arial"/>
                <a:cs typeface="Arial"/>
              </a:rPr>
              <a:t> performance in the electron endcap of JLEIC and in the Forward </a:t>
            </a:r>
            <a:r>
              <a:rPr lang="en-US" dirty="0" err="1">
                <a:latin typeface="Arial"/>
                <a:cs typeface="Arial"/>
              </a:rPr>
              <a:t>sPHENIX</a:t>
            </a:r>
            <a:r>
              <a:rPr lang="en-US" dirty="0">
                <a:latin typeface="Arial"/>
                <a:cs typeface="Arial"/>
              </a:rPr>
              <a:t> experiments at BNL (ongoing effort).</a:t>
            </a:r>
          </a:p>
          <a:p>
            <a:pPr marL="302381" indent="-302381">
              <a:buFont typeface="Wingdings" charset="2"/>
              <a:buChar char="§"/>
            </a:pPr>
            <a:endParaRPr lang="en-US" sz="800" dirty="0">
              <a:latin typeface="Arial"/>
              <a:cs typeface="Arial"/>
            </a:endParaRPr>
          </a:p>
          <a:p>
            <a:pPr marL="302381" indent="-302381">
              <a:buFont typeface="Wingdings" charset="2"/>
              <a:buChar char="§"/>
            </a:pPr>
            <a:r>
              <a:rPr lang="en-US" dirty="0">
                <a:latin typeface="Arial"/>
                <a:cs typeface="Arial"/>
              </a:rPr>
              <a:t>Organize a joint </a:t>
            </a:r>
            <a:r>
              <a:rPr lang="en-US" dirty="0" err="1">
                <a:latin typeface="Arial"/>
                <a:cs typeface="Arial"/>
              </a:rPr>
              <a:t>dRICH</a:t>
            </a:r>
            <a:r>
              <a:rPr lang="en-US" dirty="0">
                <a:latin typeface="Arial"/>
                <a:cs typeface="Arial"/>
              </a:rPr>
              <a:t>/</a:t>
            </a:r>
            <a:r>
              <a:rPr lang="en-US" dirty="0" err="1">
                <a:latin typeface="Arial"/>
                <a:cs typeface="Arial"/>
              </a:rPr>
              <a:t>mRICH</a:t>
            </a:r>
            <a:r>
              <a:rPr lang="en-US" dirty="0">
                <a:latin typeface="Arial"/>
                <a:cs typeface="Arial"/>
              </a:rPr>
              <a:t> beam test. Plan for an electron beam (~2 GeV/c) test.</a:t>
            </a:r>
          </a:p>
          <a:p>
            <a:pPr marL="302381" indent="-302381">
              <a:buFont typeface="Wingdings" charset="2"/>
              <a:buChar char="§"/>
            </a:pPr>
            <a:endParaRPr lang="en-US" sz="800" dirty="0">
              <a:latin typeface="Arial"/>
              <a:cs typeface="Arial"/>
            </a:endParaRPr>
          </a:p>
          <a:p>
            <a:pPr marL="302381" indent="-302381">
              <a:buFont typeface="Wingdings" charset="2"/>
              <a:buChar char="§"/>
            </a:pPr>
            <a:r>
              <a:rPr lang="en-US" dirty="0">
                <a:latin typeface="Arial"/>
                <a:cs typeface="Arial"/>
              </a:rPr>
              <a:t>Optical characterization of Fresnel lens and aerogel block properties.</a:t>
            </a:r>
          </a:p>
        </p:txBody>
      </p:sp>
      <p:sp>
        <p:nvSpPr>
          <p:cNvPr id="8" name="TextBox 7"/>
          <p:cNvSpPr txBox="1"/>
          <p:nvPr/>
        </p:nvSpPr>
        <p:spPr>
          <a:xfrm>
            <a:off x="632169" y="1659281"/>
            <a:ext cx="6167362" cy="1092234"/>
          </a:xfrm>
          <a:prstGeom prst="rect">
            <a:avLst/>
          </a:prstGeom>
          <a:noFill/>
          <a:ln>
            <a:noFill/>
          </a:ln>
        </p:spPr>
        <p:txBody>
          <a:bodyPr wrap="square" lIns="95242" tIns="47620" rIns="95242" bIns="47620" compatLnSpc="0">
            <a:noAutofit/>
          </a:bodyPr>
          <a:lstStyle/>
          <a:p>
            <a:pPr marL="302381" indent="-302381">
              <a:buFont typeface="Wingdings" charset="2"/>
              <a:buChar char="§"/>
            </a:pPr>
            <a:r>
              <a:rPr lang="en-US" dirty="0">
                <a:latin typeface="Arial" panose="020B0604020202020204" pitchFamily="34" charset="0"/>
                <a:cs typeface="Arial" panose="020B0604020202020204" pitchFamily="34" charset="0"/>
              </a:rPr>
              <a:t>Compact PID device with momentum coverage up to 10 GeV/c for </a:t>
            </a:r>
            <a:r>
              <a:rPr lang="en-US" dirty="0">
                <a:latin typeface="Arial" panose="020B0604020202020204" pitchFamily="34" charset="0"/>
                <a:ea typeface="Arial" charset="0"/>
                <a:cs typeface="Arial" panose="020B0604020202020204" pitchFamily="34" charset="0"/>
                <a:sym typeface="Symbol" pitchFamily="18" charset="2"/>
              </a:rPr>
              <a:t></a:t>
            </a:r>
            <a:r>
              <a:rPr lang="en-US" dirty="0">
                <a:latin typeface="Arial" panose="020B0604020202020204" pitchFamily="34" charset="0"/>
                <a:cs typeface="Arial" panose="020B0604020202020204" pitchFamily="34" charset="0"/>
              </a:rPr>
              <a:t>/K and e/</a:t>
            </a:r>
            <a:r>
              <a:rPr lang="en-US" dirty="0">
                <a:latin typeface="Arial" charset="0"/>
                <a:ea typeface="Arial" charset="0"/>
                <a:cs typeface="Arial" charset="0"/>
                <a:sym typeface="Symbol" pitchFamily="18" charset="2"/>
              </a:rPr>
              <a:t></a:t>
            </a:r>
            <a:r>
              <a:rPr lang="en-US" dirty="0">
                <a:latin typeface="Arial" panose="020B0604020202020204" pitchFamily="34" charset="0"/>
                <a:cs typeface="Arial" panose="020B0604020202020204" pitchFamily="34" charset="0"/>
              </a:rPr>
              <a:t> up to 2 GeV/c.</a:t>
            </a:r>
          </a:p>
          <a:p>
            <a:pPr marL="302381" indent="-302381">
              <a:buFont typeface="Wingdings" charset="2"/>
              <a:buChar char="§"/>
            </a:pPr>
            <a:endParaRPr lang="en-US" sz="800" dirty="0">
              <a:latin typeface="Arial" panose="020B0604020202020204" pitchFamily="34" charset="0"/>
              <a:cs typeface="Arial" panose="020B0604020202020204" pitchFamily="34" charset="0"/>
            </a:endParaRPr>
          </a:p>
          <a:p>
            <a:pPr marL="302381" indent="-302381">
              <a:buFont typeface="Wingdings" charset="2"/>
              <a:buChar char="§"/>
            </a:pPr>
            <a:r>
              <a:rPr lang="en-US" dirty="0">
                <a:latin typeface="Arial" panose="020B0604020202020204" pitchFamily="34" charset="0"/>
                <a:cs typeface="Arial" panose="020B0604020202020204" pitchFamily="34" charset="0"/>
              </a:rPr>
              <a:t>First aerogel RICH with lens-based focusing (for performance and </a:t>
            </a:r>
            <a:r>
              <a:rPr lang="en-US">
                <a:latin typeface="Arial" panose="020B0604020202020204" pitchFamily="34" charset="0"/>
                <a:cs typeface="Arial" panose="020B0604020202020204" pitchFamily="34" charset="0"/>
              </a:rPr>
              <a:t>cost).</a:t>
            </a:r>
            <a:endParaRPr lang="en-US"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8F85DECE-709F-5547-99FE-06FE97115E35}" type="slidenum">
              <a:rPr lang="en-US" smtClean="0"/>
              <a:t>1</a:t>
            </a:fld>
            <a:endParaRPr lang="en-US"/>
          </a:p>
        </p:txBody>
      </p:sp>
      <p:pic>
        <p:nvPicPr>
          <p:cNvPr id="9" name="Picture 2" descr="prototype2drawing.png">
            <a:extLst>
              <a:ext uri="{FF2B5EF4-FFF2-40B4-BE49-F238E27FC236}">
                <a16:creationId xmlns:a16="http://schemas.microsoft.com/office/drawing/2014/main" id="{3A0D530A-0474-B44D-8E5A-898620F72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819" y="501650"/>
            <a:ext cx="1955800" cy="196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50869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D59F-C03C-1B4D-8102-68BEFA0296A2}"/>
              </a:ext>
            </a:extLst>
          </p:cNvPr>
          <p:cNvSpPr>
            <a:spLocks noGrp="1"/>
          </p:cNvSpPr>
          <p:nvPr>
            <p:ph type="title"/>
          </p:nvPr>
        </p:nvSpPr>
        <p:spPr>
          <a:xfrm>
            <a:off x="424182" y="83876"/>
            <a:ext cx="8295636" cy="645060"/>
          </a:xfrm>
        </p:spPr>
        <p:txBody>
          <a:bodyPr>
            <a:noAutofit/>
          </a:bodyPr>
          <a:lstStyle/>
          <a:p>
            <a:r>
              <a:rPr lang="en-US" sz="2800" dirty="0" err="1">
                <a:solidFill>
                  <a:srgbClr val="00B050"/>
                </a:solidFill>
              </a:rPr>
              <a:t>mRICH</a:t>
            </a:r>
            <a:r>
              <a:rPr lang="en-US" sz="2800" dirty="0">
                <a:solidFill>
                  <a:srgbClr val="00B050"/>
                </a:solidFill>
              </a:rPr>
              <a:t> Ring Images from </a:t>
            </a:r>
            <a:r>
              <a:rPr lang="en-US" sz="2800" dirty="0" err="1">
                <a:solidFill>
                  <a:srgbClr val="00B050"/>
                </a:solidFill>
              </a:rPr>
              <a:t>SiPM</a:t>
            </a:r>
            <a:r>
              <a:rPr lang="en-US" sz="2800" dirty="0">
                <a:solidFill>
                  <a:srgbClr val="00B050"/>
                </a:solidFill>
              </a:rPr>
              <a:t> Sensors (</a:t>
            </a:r>
            <a:r>
              <a:rPr lang="en-US" sz="2800" dirty="0">
                <a:solidFill>
                  <a:srgbClr val="FF0000"/>
                </a:solidFill>
              </a:rPr>
              <a:t>a FIRST!</a:t>
            </a:r>
            <a:r>
              <a:rPr lang="en-US" sz="2800" dirty="0">
                <a:solidFill>
                  <a:srgbClr val="00B050"/>
                </a:solidFill>
              </a:rPr>
              <a:t>)</a:t>
            </a:r>
          </a:p>
        </p:txBody>
      </p:sp>
      <p:sp>
        <p:nvSpPr>
          <p:cNvPr id="3" name="Slide Number Placeholder 2">
            <a:extLst>
              <a:ext uri="{FF2B5EF4-FFF2-40B4-BE49-F238E27FC236}">
                <a16:creationId xmlns:a16="http://schemas.microsoft.com/office/drawing/2014/main" id="{3F05C007-C601-0648-A9A6-BB7C2540C461}"/>
              </a:ext>
            </a:extLst>
          </p:cNvPr>
          <p:cNvSpPr>
            <a:spLocks noGrp="1"/>
          </p:cNvSpPr>
          <p:nvPr>
            <p:ph type="sldNum" sz="quarter" idx="12"/>
          </p:nvPr>
        </p:nvSpPr>
        <p:spPr/>
        <p:txBody>
          <a:bodyPr/>
          <a:lstStyle/>
          <a:p>
            <a:fld id="{8F85DECE-709F-5547-99FE-06FE97115E35}" type="slidenum">
              <a:rPr lang="en-US" smtClean="0"/>
              <a:t>10</a:t>
            </a:fld>
            <a:endParaRPr lang="en-US" dirty="0"/>
          </a:p>
        </p:txBody>
      </p:sp>
      <p:sp>
        <p:nvSpPr>
          <p:cNvPr id="40" name="TextBox 39">
            <a:extLst>
              <a:ext uri="{FF2B5EF4-FFF2-40B4-BE49-F238E27FC236}">
                <a16:creationId xmlns:a16="http://schemas.microsoft.com/office/drawing/2014/main" id="{24A76ED3-8072-FC4C-B252-89795C5C7A5B}"/>
              </a:ext>
            </a:extLst>
          </p:cNvPr>
          <p:cNvSpPr txBox="1"/>
          <p:nvPr/>
        </p:nvSpPr>
        <p:spPr>
          <a:xfrm>
            <a:off x="308268" y="922830"/>
            <a:ext cx="2397305"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solidFill>
                  <a:srgbClr val="002060"/>
                </a:solidFill>
              </a:rPr>
              <a:t>To meet the requirement of operating photosensors in high magnetic field in EIC experiment, we successfully demonstrated ring imaging construction using </a:t>
            </a:r>
            <a:r>
              <a:rPr lang="en-US" sz="1600" dirty="0" err="1">
                <a:solidFill>
                  <a:srgbClr val="002060"/>
                </a:solidFill>
              </a:rPr>
              <a:t>mRICH</a:t>
            </a:r>
            <a:r>
              <a:rPr lang="en-US" sz="1600" dirty="0">
                <a:solidFill>
                  <a:srgbClr val="002060"/>
                </a:solidFill>
              </a:rPr>
              <a:t> in the 2</a:t>
            </a:r>
            <a:r>
              <a:rPr lang="en-US" sz="1600" baseline="30000" dirty="0">
                <a:solidFill>
                  <a:srgbClr val="002060"/>
                </a:solidFill>
              </a:rPr>
              <a:t>nd</a:t>
            </a:r>
            <a:r>
              <a:rPr lang="en-US" sz="1600" dirty="0">
                <a:solidFill>
                  <a:srgbClr val="002060"/>
                </a:solidFill>
              </a:rPr>
              <a:t> beam test. There were only three Hamamatsu </a:t>
            </a:r>
            <a:r>
              <a:rPr lang="en-US" sz="1600" dirty="0" err="1">
                <a:solidFill>
                  <a:srgbClr val="002060"/>
                </a:solidFill>
              </a:rPr>
              <a:t>SiPM</a:t>
            </a:r>
            <a:r>
              <a:rPr lang="en-US" sz="1600" dirty="0">
                <a:solidFill>
                  <a:srgbClr val="002060"/>
                </a:solidFill>
              </a:rPr>
              <a:t> matrices available at the time of this test. Given the limited beam time, we only took data with the primary proton beam at 120 GeV with cooling temperature settings at </a:t>
            </a:r>
          </a:p>
          <a:p>
            <a:r>
              <a:rPr lang="en-US" sz="1600" dirty="0">
                <a:solidFill>
                  <a:srgbClr val="002060"/>
                </a:solidFill>
              </a:rPr>
              <a:t>-30</a:t>
            </a:r>
            <a:r>
              <a:rPr lang="en-US" sz="1600" baseline="30000" dirty="0">
                <a:solidFill>
                  <a:srgbClr val="002060"/>
                </a:solidFill>
              </a:rPr>
              <a:t>o</a:t>
            </a:r>
            <a:r>
              <a:rPr lang="en-US" sz="1600" dirty="0">
                <a:solidFill>
                  <a:srgbClr val="002060"/>
                </a:solidFill>
              </a:rPr>
              <a:t>C, -20</a:t>
            </a:r>
            <a:r>
              <a:rPr lang="en-US" sz="1600" baseline="30000" dirty="0">
                <a:solidFill>
                  <a:srgbClr val="002060"/>
                </a:solidFill>
              </a:rPr>
              <a:t>o</a:t>
            </a:r>
            <a:r>
              <a:rPr lang="en-US" sz="1600" dirty="0">
                <a:solidFill>
                  <a:srgbClr val="002060"/>
                </a:solidFill>
              </a:rPr>
              <a:t>C, -10</a:t>
            </a:r>
            <a:r>
              <a:rPr lang="en-US" sz="1600" baseline="30000" dirty="0">
                <a:solidFill>
                  <a:srgbClr val="002060"/>
                </a:solidFill>
              </a:rPr>
              <a:t>o</a:t>
            </a:r>
            <a:r>
              <a:rPr lang="en-US" sz="1600" dirty="0">
                <a:solidFill>
                  <a:srgbClr val="002060"/>
                </a:solidFill>
              </a:rPr>
              <a:t>C, 0</a:t>
            </a:r>
            <a:r>
              <a:rPr lang="en-US" sz="1600" baseline="30000" dirty="0">
                <a:solidFill>
                  <a:srgbClr val="002060"/>
                </a:solidFill>
              </a:rPr>
              <a:t>o</a:t>
            </a:r>
            <a:r>
              <a:rPr lang="en-US" sz="1600" dirty="0">
                <a:solidFill>
                  <a:srgbClr val="002060"/>
                </a:solidFill>
              </a:rPr>
              <a:t>C and room temperature.</a:t>
            </a:r>
            <a:endParaRPr lang="en-US" sz="1600" dirty="0">
              <a:solidFill>
                <a:srgbClr val="FF0000"/>
              </a:solidFill>
            </a:endParaRPr>
          </a:p>
        </p:txBody>
      </p:sp>
      <p:grpSp>
        <p:nvGrpSpPr>
          <p:cNvPr id="10" name="Group 9">
            <a:extLst>
              <a:ext uri="{FF2B5EF4-FFF2-40B4-BE49-F238E27FC236}">
                <a16:creationId xmlns:a16="http://schemas.microsoft.com/office/drawing/2014/main" id="{4C647905-4B9E-514D-BFED-005F3FD0ADE5}"/>
              </a:ext>
            </a:extLst>
          </p:cNvPr>
          <p:cNvGrpSpPr/>
          <p:nvPr/>
        </p:nvGrpSpPr>
        <p:grpSpPr>
          <a:xfrm>
            <a:off x="2823477" y="3295019"/>
            <a:ext cx="6050228" cy="1975058"/>
            <a:chOff x="2937295" y="3416278"/>
            <a:chExt cx="6050228" cy="1975058"/>
          </a:xfrm>
        </p:grpSpPr>
        <p:pic>
          <p:nvPicPr>
            <p:cNvPr id="5" name="Picture 4">
              <a:extLst>
                <a:ext uri="{FF2B5EF4-FFF2-40B4-BE49-F238E27FC236}">
                  <a16:creationId xmlns:a16="http://schemas.microsoft.com/office/drawing/2014/main" id="{58A1CAA0-E90F-694E-B8D8-69B33C30A326}"/>
                </a:ext>
              </a:extLst>
            </p:cNvPr>
            <p:cNvPicPr>
              <a:picLocks noChangeAspect="1"/>
            </p:cNvPicPr>
            <p:nvPr/>
          </p:nvPicPr>
          <p:blipFill rotWithShape="1">
            <a:blip r:embed="rId2"/>
            <a:srcRect t="50654" b="10101"/>
            <a:stretch/>
          </p:blipFill>
          <p:spPr>
            <a:xfrm>
              <a:off x="2937295" y="3416278"/>
              <a:ext cx="6050228" cy="1975058"/>
            </a:xfrm>
            <a:prstGeom prst="rect">
              <a:avLst/>
            </a:prstGeom>
          </p:spPr>
        </p:pic>
        <p:sp>
          <p:nvSpPr>
            <p:cNvPr id="7" name="TextBox 6">
              <a:extLst>
                <a:ext uri="{FF2B5EF4-FFF2-40B4-BE49-F238E27FC236}">
                  <a16:creationId xmlns:a16="http://schemas.microsoft.com/office/drawing/2014/main" id="{33AC23B2-DA56-C446-A5ED-A66282F83C3D}"/>
                </a:ext>
              </a:extLst>
            </p:cNvPr>
            <p:cNvSpPr txBox="1"/>
            <p:nvPr/>
          </p:nvSpPr>
          <p:spPr>
            <a:xfrm>
              <a:off x="3173103" y="3895975"/>
              <a:ext cx="694421" cy="369332"/>
            </a:xfrm>
            <a:prstGeom prst="rect">
              <a:avLst/>
            </a:prstGeom>
            <a:noFill/>
          </p:spPr>
          <p:txBody>
            <a:bodyPr wrap="none" rtlCol="0">
              <a:spAutoFit/>
            </a:bodyPr>
            <a:lstStyle/>
            <a:p>
              <a:r>
                <a:rPr lang="en-US" dirty="0">
                  <a:solidFill>
                    <a:srgbClr val="FF0000"/>
                  </a:solidFill>
                </a:rPr>
                <a:t>-20</a:t>
              </a:r>
              <a:r>
                <a:rPr lang="en-US" baseline="30000" dirty="0">
                  <a:solidFill>
                    <a:srgbClr val="FF0000"/>
                  </a:solidFill>
                </a:rPr>
                <a:t>o</a:t>
              </a:r>
              <a:r>
                <a:rPr lang="en-US" dirty="0">
                  <a:solidFill>
                    <a:srgbClr val="FF0000"/>
                  </a:solidFill>
                </a:rPr>
                <a:t>C</a:t>
              </a:r>
            </a:p>
          </p:txBody>
        </p:sp>
        <p:sp>
          <p:nvSpPr>
            <p:cNvPr id="16" name="TextBox 15">
              <a:extLst>
                <a:ext uri="{FF2B5EF4-FFF2-40B4-BE49-F238E27FC236}">
                  <a16:creationId xmlns:a16="http://schemas.microsoft.com/office/drawing/2014/main" id="{A0731133-E911-7240-94CF-43983899861E}"/>
                </a:ext>
              </a:extLst>
            </p:cNvPr>
            <p:cNvSpPr txBox="1"/>
            <p:nvPr/>
          </p:nvSpPr>
          <p:spPr>
            <a:xfrm>
              <a:off x="5263774" y="3895975"/>
              <a:ext cx="506870" cy="369332"/>
            </a:xfrm>
            <a:prstGeom prst="rect">
              <a:avLst/>
            </a:prstGeom>
            <a:noFill/>
          </p:spPr>
          <p:txBody>
            <a:bodyPr wrap="none" rtlCol="0">
              <a:spAutoFit/>
            </a:bodyPr>
            <a:lstStyle/>
            <a:p>
              <a:r>
                <a:rPr lang="en-US" dirty="0">
                  <a:solidFill>
                    <a:srgbClr val="FF0000"/>
                  </a:solidFill>
                </a:rPr>
                <a:t>0</a:t>
              </a:r>
              <a:r>
                <a:rPr lang="en-US" baseline="30000" dirty="0">
                  <a:solidFill>
                    <a:srgbClr val="FF0000"/>
                  </a:solidFill>
                </a:rPr>
                <a:t>o</a:t>
              </a:r>
              <a:r>
                <a:rPr lang="en-US" dirty="0">
                  <a:solidFill>
                    <a:srgbClr val="FF0000"/>
                  </a:solidFill>
                </a:rPr>
                <a:t>C</a:t>
              </a:r>
            </a:p>
          </p:txBody>
        </p:sp>
        <p:sp>
          <p:nvSpPr>
            <p:cNvPr id="17" name="TextBox 16">
              <a:extLst>
                <a:ext uri="{FF2B5EF4-FFF2-40B4-BE49-F238E27FC236}">
                  <a16:creationId xmlns:a16="http://schemas.microsoft.com/office/drawing/2014/main" id="{8DCD4D31-14E4-DD40-869F-8BC5A15B2B9A}"/>
                </a:ext>
              </a:extLst>
            </p:cNvPr>
            <p:cNvSpPr txBox="1"/>
            <p:nvPr/>
          </p:nvSpPr>
          <p:spPr>
            <a:xfrm>
              <a:off x="7166894" y="3757476"/>
              <a:ext cx="732958" cy="646331"/>
            </a:xfrm>
            <a:prstGeom prst="rect">
              <a:avLst/>
            </a:prstGeom>
            <a:noFill/>
          </p:spPr>
          <p:txBody>
            <a:bodyPr wrap="none" rtlCol="0">
              <a:spAutoFit/>
            </a:bodyPr>
            <a:lstStyle/>
            <a:p>
              <a:r>
                <a:rPr lang="en-US" dirty="0">
                  <a:solidFill>
                    <a:srgbClr val="FF0000"/>
                  </a:solidFill>
                </a:rPr>
                <a:t>Room</a:t>
              </a:r>
            </a:p>
            <a:p>
              <a:r>
                <a:rPr lang="en-US" dirty="0">
                  <a:solidFill>
                    <a:srgbClr val="FF0000"/>
                  </a:solidFill>
                </a:rPr>
                <a:t>temp</a:t>
              </a:r>
            </a:p>
          </p:txBody>
        </p:sp>
      </p:grpSp>
      <p:sp>
        <p:nvSpPr>
          <p:cNvPr id="4" name="TextBox 3">
            <a:extLst>
              <a:ext uri="{FF2B5EF4-FFF2-40B4-BE49-F238E27FC236}">
                <a16:creationId xmlns:a16="http://schemas.microsoft.com/office/drawing/2014/main" id="{0C678257-569C-8843-8669-EC78E163CAEE}"/>
              </a:ext>
            </a:extLst>
          </p:cNvPr>
          <p:cNvSpPr txBox="1"/>
          <p:nvPr/>
        </p:nvSpPr>
        <p:spPr>
          <a:xfrm>
            <a:off x="478857" y="5788343"/>
            <a:ext cx="8186286"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dirty="0"/>
              <a:t>Ongoing effort:  (a) photon hit timing structure; (b) noise level study; and (c) event-by-event ring image construction and fine tuning simulation. </a:t>
            </a:r>
          </a:p>
        </p:txBody>
      </p:sp>
      <p:grpSp>
        <p:nvGrpSpPr>
          <p:cNvPr id="11" name="Group 10">
            <a:extLst>
              <a:ext uri="{FF2B5EF4-FFF2-40B4-BE49-F238E27FC236}">
                <a16:creationId xmlns:a16="http://schemas.microsoft.com/office/drawing/2014/main" id="{A2FEF97A-B66E-5145-A541-3A84771E161D}"/>
              </a:ext>
            </a:extLst>
          </p:cNvPr>
          <p:cNvGrpSpPr/>
          <p:nvPr/>
        </p:nvGrpSpPr>
        <p:grpSpPr>
          <a:xfrm>
            <a:off x="3173103" y="1024965"/>
            <a:ext cx="5350976" cy="1953862"/>
            <a:chOff x="3095156" y="1141258"/>
            <a:chExt cx="5350976" cy="1953862"/>
          </a:xfrm>
        </p:grpSpPr>
        <p:pic>
          <p:nvPicPr>
            <p:cNvPr id="13" name="Picture 12">
              <a:extLst>
                <a:ext uri="{FF2B5EF4-FFF2-40B4-BE49-F238E27FC236}">
                  <a16:creationId xmlns:a16="http://schemas.microsoft.com/office/drawing/2014/main" id="{2465E190-96B0-2E4C-B4B1-9859D87BF5AE}"/>
                </a:ext>
              </a:extLst>
            </p:cNvPr>
            <p:cNvPicPr>
              <a:picLocks noChangeAspect="1"/>
            </p:cNvPicPr>
            <p:nvPr/>
          </p:nvPicPr>
          <p:blipFill rotWithShape="1">
            <a:blip r:embed="rId2"/>
            <a:srcRect l="4614" r="6944" b="61177"/>
            <a:stretch/>
          </p:blipFill>
          <p:spPr>
            <a:xfrm>
              <a:off x="3095156" y="1141258"/>
              <a:ext cx="5350976" cy="1953862"/>
            </a:xfrm>
            <a:prstGeom prst="rect">
              <a:avLst/>
            </a:prstGeom>
          </p:spPr>
        </p:pic>
        <p:sp>
          <p:nvSpPr>
            <p:cNvPr id="9" name="TextBox 8">
              <a:extLst>
                <a:ext uri="{FF2B5EF4-FFF2-40B4-BE49-F238E27FC236}">
                  <a16:creationId xmlns:a16="http://schemas.microsoft.com/office/drawing/2014/main" id="{8C33BE39-1906-AA41-ABD8-594D073B9FC2}"/>
                </a:ext>
              </a:extLst>
            </p:cNvPr>
            <p:cNvSpPr txBox="1"/>
            <p:nvPr/>
          </p:nvSpPr>
          <p:spPr>
            <a:xfrm>
              <a:off x="3641453" y="1141258"/>
              <a:ext cx="4641912" cy="338554"/>
            </a:xfrm>
            <a:prstGeom prst="rect">
              <a:avLst/>
            </a:prstGeom>
            <a:noFill/>
          </p:spPr>
          <p:txBody>
            <a:bodyPr wrap="none" rtlCol="0">
              <a:spAutoFit/>
            </a:bodyPr>
            <a:lstStyle/>
            <a:p>
              <a:r>
                <a:rPr lang="en-US" sz="1600" dirty="0" err="1">
                  <a:solidFill>
                    <a:srgbClr val="FFFF00"/>
                  </a:solidFill>
                </a:rPr>
                <a:t>SiPM</a:t>
              </a:r>
              <a:r>
                <a:rPr lang="en-US" sz="1600" dirty="0">
                  <a:solidFill>
                    <a:srgbClr val="FFFF00"/>
                  </a:solidFill>
                </a:rPr>
                <a:t> matrix:  16 x 16 channels, 3mm x 3mm pixel size</a:t>
              </a:r>
            </a:p>
          </p:txBody>
        </p:sp>
        <p:sp>
          <p:nvSpPr>
            <p:cNvPr id="8" name="TextBox 7">
              <a:extLst>
                <a:ext uri="{FF2B5EF4-FFF2-40B4-BE49-F238E27FC236}">
                  <a16:creationId xmlns:a16="http://schemas.microsoft.com/office/drawing/2014/main" id="{2E0031E5-550B-DC43-8053-A64375FA408E}"/>
                </a:ext>
              </a:extLst>
            </p:cNvPr>
            <p:cNvSpPr txBox="1"/>
            <p:nvPr/>
          </p:nvSpPr>
          <p:spPr>
            <a:xfrm>
              <a:off x="3864249" y="1892134"/>
              <a:ext cx="659155" cy="369332"/>
            </a:xfrm>
            <a:prstGeom prst="rect">
              <a:avLst/>
            </a:prstGeom>
            <a:noFill/>
          </p:spPr>
          <p:txBody>
            <a:bodyPr wrap="none" rtlCol="0">
              <a:spAutoFit/>
            </a:bodyPr>
            <a:lstStyle/>
            <a:p>
              <a:r>
                <a:rPr lang="en-US" dirty="0" err="1">
                  <a:solidFill>
                    <a:srgbClr val="FFFF00"/>
                  </a:solidFill>
                </a:rPr>
                <a:t>SiPM</a:t>
              </a:r>
              <a:endParaRPr lang="en-US" dirty="0">
                <a:solidFill>
                  <a:srgbClr val="FFFF00"/>
                </a:solidFill>
              </a:endParaRPr>
            </a:p>
          </p:txBody>
        </p:sp>
      </p:grpSp>
      <p:sp>
        <p:nvSpPr>
          <p:cNvPr id="12" name="TextBox 11">
            <a:extLst>
              <a:ext uri="{FF2B5EF4-FFF2-40B4-BE49-F238E27FC236}">
                <a16:creationId xmlns:a16="http://schemas.microsoft.com/office/drawing/2014/main" id="{8CC65352-73DF-1B49-9DEF-3554856E528F}"/>
              </a:ext>
            </a:extLst>
          </p:cNvPr>
          <p:cNvSpPr txBox="1"/>
          <p:nvPr/>
        </p:nvSpPr>
        <p:spPr>
          <a:xfrm>
            <a:off x="3929026" y="2815656"/>
            <a:ext cx="3977243" cy="369332"/>
          </a:xfrm>
          <a:prstGeom prst="rect">
            <a:avLst/>
          </a:prstGeom>
          <a:noFill/>
        </p:spPr>
        <p:txBody>
          <a:bodyPr wrap="none" rtlCol="0">
            <a:spAutoFit/>
          </a:bodyPr>
          <a:lstStyle/>
          <a:p>
            <a:r>
              <a:rPr lang="en-US" dirty="0" err="1"/>
              <a:t>SiPM</a:t>
            </a:r>
            <a:r>
              <a:rPr lang="en-US" dirty="0"/>
              <a:t> matrix assembly and Cooling setup</a:t>
            </a:r>
          </a:p>
        </p:txBody>
      </p:sp>
      <p:sp>
        <p:nvSpPr>
          <p:cNvPr id="18" name="TextBox 17">
            <a:extLst>
              <a:ext uri="{FF2B5EF4-FFF2-40B4-BE49-F238E27FC236}">
                <a16:creationId xmlns:a16="http://schemas.microsoft.com/office/drawing/2014/main" id="{DFB72450-22D6-4A47-8666-066F18574A52}"/>
              </a:ext>
            </a:extLst>
          </p:cNvPr>
          <p:cNvSpPr txBox="1"/>
          <p:nvPr/>
        </p:nvSpPr>
        <p:spPr>
          <a:xfrm>
            <a:off x="3059285" y="5155055"/>
            <a:ext cx="5406224" cy="338554"/>
          </a:xfrm>
          <a:prstGeom prst="rect">
            <a:avLst/>
          </a:prstGeom>
          <a:noFill/>
        </p:spPr>
        <p:txBody>
          <a:bodyPr wrap="none" rtlCol="0">
            <a:spAutoFit/>
          </a:bodyPr>
          <a:lstStyle/>
          <a:p>
            <a:r>
              <a:rPr lang="en-US" sz="1600" dirty="0"/>
              <a:t>Cumulative ring images from 120 GeV/c proton beam at center</a:t>
            </a:r>
          </a:p>
        </p:txBody>
      </p:sp>
    </p:spTree>
    <p:extLst>
      <p:ext uri="{BB962C8B-B14F-4D97-AF65-F5344CB8AC3E}">
        <p14:creationId xmlns:p14="http://schemas.microsoft.com/office/powerpoint/2010/main" val="1138469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22" y="115782"/>
            <a:ext cx="8906675" cy="519412"/>
          </a:xfrm>
        </p:spPr>
        <p:txBody>
          <a:bodyPr>
            <a:noAutofit/>
          </a:bodyPr>
          <a:lstStyle/>
          <a:p>
            <a:r>
              <a:rPr lang="en-US" sz="2600" dirty="0" err="1">
                <a:solidFill>
                  <a:srgbClr val="006633"/>
                </a:solidFill>
                <a:latin typeface="Times New Roman" charset="0"/>
                <a:cs typeface="Arial" charset="0"/>
              </a:rPr>
              <a:t>mRICH</a:t>
            </a:r>
            <a:r>
              <a:rPr lang="en-US" sz="2600" dirty="0">
                <a:solidFill>
                  <a:srgbClr val="006633"/>
                </a:solidFill>
                <a:latin typeface="Times New Roman" charset="0"/>
                <a:cs typeface="Arial" charset="0"/>
              </a:rPr>
              <a:t> in an EIC Detector Built Around the </a:t>
            </a:r>
            <a:r>
              <a:rPr lang="en-US" sz="2600" dirty="0" err="1">
                <a:solidFill>
                  <a:srgbClr val="006633"/>
                </a:solidFill>
                <a:latin typeface="Times New Roman" charset="0"/>
                <a:cs typeface="Arial" charset="0"/>
              </a:rPr>
              <a:t>sPHENIX</a:t>
            </a:r>
            <a:r>
              <a:rPr lang="en-US" sz="2600" dirty="0">
                <a:solidFill>
                  <a:srgbClr val="006633"/>
                </a:solidFill>
                <a:latin typeface="Times New Roman" charset="0"/>
                <a:cs typeface="Arial" charset="0"/>
              </a:rPr>
              <a:t> Solenoid</a:t>
            </a:r>
            <a:endParaRPr lang="en-US" sz="2600" dirty="0"/>
          </a:p>
        </p:txBody>
      </p:sp>
      <p:sp>
        <p:nvSpPr>
          <p:cNvPr id="4" name="Slide Number Placeholder 3"/>
          <p:cNvSpPr>
            <a:spLocks noGrp="1"/>
          </p:cNvSpPr>
          <p:nvPr>
            <p:ph type="sldNum" sz="quarter" idx="12"/>
          </p:nvPr>
        </p:nvSpPr>
        <p:spPr/>
        <p:txBody>
          <a:bodyPr/>
          <a:lstStyle/>
          <a:p>
            <a:fld id="{8F85DECE-709F-5547-99FE-06FE97115E35}" type="slidenum">
              <a:rPr lang="en-US" smtClean="0"/>
              <a:t>11</a:t>
            </a:fld>
            <a:endParaRPr lang="en-US"/>
          </a:p>
        </p:txBody>
      </p:sp>
      <p:pic>
        <p:nvPicPr>
          <p:cNvPr id="10" name="Picture 9">
            <a:extLst>
              <a:ext uri="{FF2B5EF4-FFF2-40B4-BE49-F238E27FC236}">
                <a16:creationId xmlns:a16="http://schemas.microsoft.com/office/drawing/2014/main" id="{7C4DCEEC-B086-7F4E-86D4-32F2088DD604}"/>
              </a:ext>
            </a:extLst>
          </p:cNvPr>
          <p:cNvPicPr>
            <a:picLocks noChangeAspect="1"/>
          </p:cNvPicPr>
          <p:nvPr/>
        </p:nvPicPr>
        <p:blipFill>
          <a:blip r:embed="rId3"/>
          <a:stretch>
            <a:fillRect/>
          </a:stretch>
        </p:blipFill>
        <p:spPr>
          <a:xfrm>
            <a:off x="1212311" y="701639"/>
            <a:ext cx="6899782" cy="2281528"/>
          </a:xfrm>
          <a:prstGeom prst="rect">
            <a:avLst/>
          </a:prstGeom>
        </p:spPr>
      </p:pic>
      <p:pic>
        <p:nvPicPr>
          <p:cNvPr id="6" name="Picture 5">
            <a:extLst>
              <a:ext uri="{FF2B5EF4-FFF2-40B4-BE49-F238E27FC236}">
                <a16:creationId xmlns:a16="http://schemas.microsoft.com/office/drawing/2014/main" id="{C8C45923-3349-F444-AFF4-7B58A61A154D}"/>
              </a:ext>
            </a:extLst>
          </p:cNvPr>
          <p:cNvPicPr>
            <a:picLocks noChangeAspect="1"/>
          </p:cNvPicPr>
          <p:nvPr/>
        </p:nvPicPr>
        <p:blipFill>
          <a:blip r:embed="rId4"/>
          <a:stretch>
            <a:fillRect/>
          </a:stretch>
        </p:blipFill>
        <p:spPr>
          <a:xfrm>
            <a:off x="246122" y="3263411"/>
            <a:ext cx="2324930" cy="332585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05354BE-18A4-964C-96EF-E4014E300935}"/>
              </a:ext>
            </a:extLst>
          </p:cNvPr>
          <p:cNvPicPr>
            <a:picLocks noChangeAspect="1"/>
          </p:cNvPicPr>
          <p:nvPr/>
        </p:nvPicPr>
        <p:blipFill>
          <a:blip r:embed="rId5"/>
          <a:stretch>
            <a:fillRect/>
          </a:stretch>
        </p:blipFill>
        <p:spPr>
          <a:xfrm>
            <a:off x="2839094" y="3263411"/>
            <a:ext cx="2779092" cy="3371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C01A6C0B-1EBA-6D48-B2D4-0D710DDB9002}"/>
              </a:ext>
            </a:extLst>
          </p:cNvPr>
          <p:cNvPicPr>
            <a:picLocks noChangeAspect="1"/>
          </p:cNvPicPr>
          <p:nvPr/>
        </p:nvPicPr>
        <p:blipFill>
          <a:blip r:embed="rId6"/>
          <a:stretch>
            <a:fillRect/>
          </a:stretch>
        </p:blipFill>
        <p:spPr>
          <a:xfrm>
            <a:off x="5849516" y="3623495"/>
            <a:ext cx="3062446" cy="24100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oup 17">
            <a:extLst>
              <a:ext uri="{FF2B5EF4-FFF2-40B4-BE49-F238E27FC236}">
                <a16:creationId xmlns:a16="http://schemas.microsoft.com/office/drawing/2014/main" id="{105A1E7D-D3B0-7C4C-B6F1-CD4FD8CD1DE2}"/>
              </a:ext>
            </a:extLst>
          </p:cNvPr>
          <p:cNvGrpSpPr/>
          <p:nvPr/>
        </p:nvGrpSpPr>
        <p:grpSpPr>
          <a:xfrm>
            <a:off x="2764053" y="5246557"/>
            <a:ext cx="4985862" cy="1536492"/>
            <a:chOff x="2764053" y="5246557"/>
            <a:chExt cx="4985862" cy="1536492"/>
          </a:xfrm>
        </p:grpSpPr>
        <p:sp>
          <p:nvSpPr>
            <p:cNvPr id="14" name="Donut 13">
              <a:extLst>
                <a:ext uri="{FF2B5EF4-FFF2-40B4-BE49-F238E27FC236}">
                  <a16:creationId xmlns:a16="http://schemas.microsoft.com/office/drawing/2014/main" id="{D6B3937C-6EBC-0440-8B21-FFEFA1DFF31C}"/>
                </a:ext>
              </a:extLst>
            </p:cNvPr>
            <p:cNvSpPr/>
            <p:nvPr/>
          </p:nvSpPr>
          <p:spPr>
            <a:xfrm>
              <a:off x="2764053" y="6058727"/>
              <a:ext cx="1395717" cy="724322"/>
            </a:xfrm>
            <a:prstGeom prst="donut">
              <a:avLst>
                <a:gd name="adj" fmla="val 516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7" name="Straight Connector 16">
              <a:extLst>
                <a:ext uri="{FF2B5EF4-FFF2-40B4-BE49-F238E27FC236}">
                  <a16:creationId xmlns:a16="http://schemas.microsoft.com/office/drawing/2014/main" id="{38F5100E-BCA9-C449-AB36-78A480895CB3}"/>
                </a:ext>
              </a:extLst>
            </p:cNvPr>
            <p:cNvCxnSpPr/>
            <p:nvPr/>
          </p:nvCxnSpPr>
          <p:spPr>
            <a:xfrm>
              <a:off x="6168452" y="5246557"/>
              <a:ext cx="158146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2743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190198-24E0-CF4A-B229-1E38BE5FCDFE}"/>
              </a:ext>
            </a:extLst>
          </p:cNvPr>
          <p:cNvSpPr>
            <a:spLocks noGrp="1"/>
          </p:cNvSpPr>
          <p:nvPr>
            <p:ph type="title"/>
          </p:nvPr>
        </p:nvSpPr>
        <p:spPr/>
        <p:txBody>
          <a:bodyPr/>
          <a:lstStyle/>
          <a:p>
            <a:r>
              <a:rPr lang="en-US" dirty="0"/>
              <a:t>Backup Slides</a:t>
            </a:r>
          </a:p>
        </p:txBody>
      </p:sp>
      <p:sp>
        <p:nvSpPr>
          <p:cNvPr id="6" name="Text Placeholder 5">
            <a:extLst>
              <a:ext uri="{FF2B5EF4-FFF2-40B4-BE49-F238E27FC236}">
                <a16:creationId xmlns:a16="http://schemas.microsoft.com/office/drawing/2014/main" id="{47C3A7AC-1178-9D44-A6A3-C697FB2A1991}"/>
              </a:ext>
            </a:extLst>
          </p:cNvPr>
          <p:cNvSpPr>
            <a:spLocks noGrp="1"/>
          </p:cNvSpPr>
          <p:nvPr>
            <p:ph type="body" idx="1"/>
          </p:nvPr>
        </p:nvSpPr>
        <p:spPr/>
        <p:txBody>
          <a:bodyPr/>
          <a:lstStyle/>
          <a:p>
            <a:r>
              <a:rPr lang="en-US" dirty="0" err="1"/>
              <a:t>mRICH</a:t>
            </a:r>
            <a:endParaRPr lang="en-US" dirty="0"/>
          </a:p>
        </p:txBody>
      </p:sp>
      <p:sp>
        <p:nvSpPr>
          <p:cNvPr id="4" name="Slide Number Placeholder 3">
            <a:extLst>
              <a:ext uri="{FF2B5EF4-FFF2-40B4-BE49-F238E27FC236}">
                <a16:creationId xmlns:a16="http://schemas.microsoft.com/office/drawing/2014/main" id="{EEECC1A3-B0A9-D04D-B8EA-C0EF386E4B64}"/>
              </a:ext>
            </a:extLst>
          </p:cNvPr>
          <p:cNvSpPr>
            <a:spLocks noGrp="1"/>
          </p:cNvSpPr>
          <p:nvPr>
            <p:ph type="sldNum" sz="quarter" idx="12"/>
          </p:nvPr>
        </p:nvSpPr>
        <p:spPr/>
        <p:txBody>
          <a:bodyPr/>
          <a:lstStyle/>
          <a:p>
            <a:fld id="{8F85DECE-709F-5547-99FE-06FE97115E35}" type="slidenum">
              <a:rPr lang="en-US" smtClean="0"/>
              <a:t>12</a:t>
            </a:fld>
            <a:endParaRPr lang="en-US"/>
          </a:p>
        </p:txBody>
      </p:sp>
    </p:spTree>
    <p:extLst>
      <p:ext uri="{BB962C8B-B14F-4D97-AF65-F5344CB8AC3E}">
        <p14:creationId xmlns:p14="http://schemas.microsoft.com/office/powerpoint/2010/main" val="959399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D59F-C03C-1B4D-8102-68BEFA0296A2}"/>
              </a:ext>
            </a:extLst>
          </p:cNvPr>
          <p:cNvSpPr>
            <a:spLocks noGrp="1"/>
          </p:cNvSpPr>
          <p:nvPr>
            <p:ph type="title"/>
          </p:nvPr>
        </p:nvSpPr>
        <p:spPr>
          <a:xfrm>
            <a:off x="0" y="142086"/>
            <a:ext cx="9130039" cy="645060"/>
          </a:xfrm>
        </p:spPr>
        <p:txBody>
          <a:bodyPr>
            <a:noAutofit/>
          </a:bodyPr>
          <a:lstStyle/>
          <a:p>
            <a:r>
              <a:rPr lang="en-US" sz="2800" dirty="0">
                <a:solidFill>
                  <a:srgbClr val="00B050"/>
                </a:solidFill>
              </a:rPr>
              <a:t>1</a:t>
            </a:r>
            <a:r>
              <a:rPr lang="en-US" sz="2800" baseline="30000" dirty="0">
                <a:solidFill>
                  <a:srgbClr val="00B050"/>
                </a:solidFill>
              </a:rPr>
              <a:t>st</a:t>
            </a:r>
            <a:r>
              <a:rPr lang="en-US" sz="2800" dirty="0">
                <a:solidFill>
                  <a:srgbClr val="00B050"/>
                </a:solidFill>
              </a:rPr>
              <a:t> and 2</a:t>
            </a:r>
            <a:r>
              <a:rPr lang="en-US" sz="2800" baseline="30000" dirty="0">
                <a:solidFill>
                  <a:srgbClr val="00B050"/>
                </a:solidFill>
              </a:rPr>
              <a:t>nd</a:t>
            </a:r>
            <a:r>
              <a:rPr lang="en-US" sz="2800" dirty="0">
                <a:solidFill>
                  <a:srgbClr val="00B050"/>
                </a:solidFill>
              </a:rPr>
              <a:t> Beam Test Comparison (120 GeV Proton Beam)</a:t>
            </a:r>
          </a:p>
        </p:txBody>
      </p:sp>
      <p:sp>
        <p:nvSpPr>
          <p:cNvPr id="3" name="Slide Number Placeholder 2">
            <a:extLst>
              <a:ext uri="{FF2B5EF4-FFF2-40B4-BE49-F238E27FC236}">
                <a16:creationId xmlns:a16="http://schemas.microsoft.com/office/drawing/2014/main" id="{3F05C007-C601-0648-A9A6-BB7C2540C461}"/>
              </a:ext>
            </a:extLst>
          </p:cNvPr>
          <p:cNvSpPr>
            <a:spLocks noGrp="1"/>
          </p:cNvSpPr>
          <p:nvPr>
            <p:ph type="sldNum" sz="quarter" idx="12"/>
          </p:nvPr>
        </p:nvSpPr>
        <p:spPr/>
        <p:txBody>
          <a:bodyPr/>
          <a:lstStyle/>
          <a:p>
            <a:fld id="{8F85DECE-709F-5547-99FE-06FE97115E35}" type="slidenum">
              <a:rPr lang="en-US" smtClean="0"/>
              <a:t>13</a:t>
            </a:fld>
            <a:endParaRPr lang="en-US"/>
          </a:p>
        </p:txBody>
      </p:sp>
      <p:grpSp>
        <p:nvGrpSpPr>
          <p:cNvPr id="4" name="Group 3">
            <a:extLst>
              <a:ext uri="{FF2B5EF4-FFF2-40B4-BE49-F238E27FC236}">
                <a16:creationId xmlns:a16="http://schemas.microsoft.com/office/drawing/2014/main" id="{683110A7-8A1C-D64A-A8F2-A3844061B720}"/>
              </a:ext>
            </a:extLst>
          </p:cNvPr>
          <p:cNvGrpSpPr/>
          <p:nvPr/>
        </p:nvGrpSpPr>
        <p:grpSpPr>
          <a:xfrm>
            <a:off x="436259" y="857034"/>
            <a:ext cx="8359576" cy="3007387"/>
            <a:chOff x="383562" y="4074399"/>
            <a:chExt cx="8359576" cy="3007387"/>
          </a:xfrm>
        </p:grpSpPr>
        <p:grpSp>
          <p:nvGrpSpPr>
            <p:cNvPr id="5" name="Group 4">
              <a:extLst>
                <a:ext uri="{FF2B5EF4-FFF2-40B4-BE49-F238E27FC236}">
                  <a16:creationId xmlns:a16="http://schemas.microsoft.com/office/drawing/2014/main" id="{1810D120-8669-D040-9DD1-4CAD3B71A6CA}"/>
                </a:ext>
              </a:extLst>
            </p:cNvPr>
            <p:cNvGrpSpPr/>
            <p:nvPr/>
          </p:nvGrpSpPr>
          <p:grpSpPr>
            <a:xfrm>
              <a:off x="3465945" y="4167694"/>
              <a:ext cx="2540202" cy="2914092"/>
              <a:chOff x="3465945" y="4167694"/>
              <a:chExt cx="2540202" cy="2914092"/>
            </a:xfrm>
          </p:grpSpPr>
          <p:pic>
            <p:nvPicPr>
              <p:cNvPr id="13" name="Content Placeholder 11">
                <a:extLst>
                  <a:ext uri="{FF2B5EF4-FFF2-40B4-BE49-F238E27FC236}">
                    <a16:creationId xmlns:a16="http://schemas.microsoft.com/office/drawing/2014/main" id="{926C4C30-29B5-7845-8919-B55091750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5945" y="4167694"/>
                <a:ext cx="2540202" cy="2188656"/>
              </a:xfrm>
              <a:prstGeom prst="rect">
                <a:avLst/>
              </a:prstGeom>
            </p:spPr>
          </p:pic>
          <p:sp>
            <p:nvSpPr>
              <p:cNvPr id="15" name="Cross 14">
                <a:extLst>
                  <a:ext uri="{FF2B5EF4-FFF2-40B4-BE49-F238E27FC236}">
                    <a16:creationId xmlns:a16="http://schemas.microsoft.com/office/drawing/2014/main" id="{10BBD2AC-B41C-4E49-8719-5835E4691F81}"/>
                  </a:ext>
                </a:extLst>
              </p:cNvPr>
              <p:cNvSpPr/>
              <p:nvPr/>
            </p:nvSpPr>
            <p:spPr>
              <a:xfrm rot="2700000">
                <a:off x="4517392" y="5109412"/>
                <a:ext cx="305219" cy="305219"/>
              </a:xfrm>
              <a:prstGeom prst="plus">
                <a:avLst>
                  <a:gd name="adj" fmla="val 47318"/>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3806EC3-03C1-CC4F-A43F-8EE222A739EC}"/>
                  </a:ext>
                </a:extLst>
              </p:cNvPr>
              <p:cNvSpPr txBox="1"/>
              <p:nvPr/>
            </p:nvSpPr>
            <p:spPr>
              <a:xfrm>
                <a:off x="3927257" y="6620121"/>
                <a:ext cx="1533818" cy="461665"/>
              </a:xfrm>
              <a:prstGeom prst="rect">
                <a:avLst/>
              </a:prstGeom>
              <a:noFill/>
              <a:ln>
                <a:solidFill>
                  <a:schemeClr val="tx1"/>
                </a:solidFill>
              </a:ln>
            </p:spPr>
            <p:txBody>
              <a:bodyPr wrap="none" rtlCol="0">
                <a:spAutoFit/>
              </a:bodyPr>
              <a:lstStyle/>
              <a:p>
                <a:pPr algn="ctr"/>
                <a:r>
                  <a:rPr lang="en-US" sz="1200" dirty="0"/>
                  <a:t>Images from 120 GeV</a:t>
                </a:r>
              </a:p>
              <a:p>
                <a:pPr algn="ctr"/>
                <a:r>
                  <a:rPr lang="en-US" sz="1200" dirty="0"/>
                  <a:t>Proton beam</a:t>
                </a:r>
              </a:p>
            </p:txBody>
          </p:sp>
        </p:grpSp>
        <p:grpSp>
          <p:nvGrpSpPr>
            <p:cNvPr id="6" name="Group 5">
              <a:extLst>
                <a:ext uri="{FF2B5EF4-FFF2-40B4-BE49-F238E27FC236}">
                  <a16:creationId xmlns:a16="http://schemas.microsoft.com/office/drawing/2014/main" id="{94F8DFB4-0850-7842-A34C-56BF523588B7}"/>
                </a:ext>
              </a:extLst>
            </p:cNvPr>
            <p:cNvGrpSpPr/>
            <p:nvPr/>
          </p:nvGrpSpPr>
          <p:grpSpPr>
            <a:xfrm>
              <a:off x="6143117" y="4170515"/>
              <a:ext cx="2528928" cy="2848437"/>
              <a:chOff x="6143117" y="4170515"/>
              <a:chExt cx="2528928" cy="2848437"/>
            </a:xfrm>
          </p:grpSpPr>
          <p:pic>
            <p:nvPicPr>
              <p:cNvPr id="10" name="Picture 9">
                <a:extLst>
                  <a:ext uri="{FF2B5EF4-FFF2-40B4-BE49-F238E27FC236}">
                    <a16:creationId xmlns:a16="http://schemas.microsoft.com/office/drawing/2014/main" id="{7700BC97-FEEA-2B4B-A6DC-295F63322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117" y="4170515"/>
                <a:ext cx="2528928" cy="2176574"/>
              </a:xfrm>
              <a:prstGeom prst="rect">
                <a:avLst/>
              </a:prstGeom>
            </p:spPr>
          </p:pic>
          <p:sp>
            <p:nvSpPr>
              <p:cNvPr id="11" name="TextBox 10">
                <a:extLst>
                  <a:ext uri="{FF2B5EF4-FFF2-40B4-BE49-F238E27FC236}">
                    <a16:creationId xmlns:a16="http://schemas.microsoft.com/office/drawing/2014/main" id="{3C99A46E-6C74-A34C-9500-AAF389CDFCD7}"/>
                  </a:ext>
                </a:extLst>
              </p:cNvPr>
              <p:cNvSpPr txBox="1"/>
              <p:nvPr/>
            </p:nvSpPr>
            <p:spPr>
              <a:xfrm>
                <a:off x="6770570" y="6557287"/>
                <a:ext cx="1287981" cy="461665"/>
              </a:xfrm>
              <a:prstGeom prst="rect">
                <a:avLst/>
              </a:prstGeom>
              <a:noFill/>
              <a:ln>
                <a:solidFill>
                  <a:schemeClr val="tx1"/>
                </a:solidFill>
              </a:ln>
            </p:spPr>
            <p:txBody>
              <a:bodyPr wrap="none" rtlCol="0">
                <a:spAutoFit/>
              </a:bodyPr>
              <a:lstStyle/>
              <a:p>
                <a:pPr algn="ctr"/>
                <a:r>
                  <a:rPr lang="en-US" sz="1200" dirty="0"/>
                  <a:t>Simulated Images</a:t>
                </a:r>
              </a:p>
              <a:p>
                <a:pPr algn="ctr"/>
                <a:r>
                  <a:rPr lang="en-US" sz="1200" dirty="0"/>
                  <a:t>Using GEANT4</a:t>
                </a:r>
              </a:p>
            </p:txBody>
          </p:sp>
          <p:sp>
            <p:nvSpPr>
              <p:cNvPr id="12" name="Cross 11">
                <a:extLst>
                  <a:ext uri="{FF2B5EF4-FFF2-40B4-BE49-F238E27FC236}">
                    <a16:creationId xmlns:a16="http://schemas.microsoft.com/office/drawing/2014/main" id="{0C14E4D3-46EC-3B45-BD22-FD0F064418AE}"/>
                  </a:ext>
                </a:extLst>
              </p:cNvPr>
              <p:cNvSpPr/>
              <p:nvPr/>
            </p:nvSpPr>
            <p:spPr>
              <a:xfrm rot="2700000">
                <a:off x="7200429" y="5106189"/>
                <a:ext cx="305219" cy="305219"/>
              </a:xfrm>
              <a:prstGeom prst="plus">
                <a:avLst>
                  <a:gd name="adj" fmla="val 47318"/>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8D1A31AD-FBD3-784E-91BA-100A3F441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308328"/>
              <a:ext cx="2780145" cy="1818554"/>
            </a:xfrm>
            <a:prstGeom prst="rect">
              <a:avLst/>
            </a:prstGeom>
          </p:spPr>
        </p:pic>
        <p:sp>
          <p:nvSpPr>
            <p:cNvPr id="8" name="TextBox 7">
              <a:extLst>
                <a:ext uri="{FF2B5EF4-FFF2-40B4-BE49-F238E27FC236}">
                  <a16:creationId xmlns:a16="http://schemas.microsoft.com/office/drawing/2014/main" id="{8C692412-734E-A048-94EB-DBCF1D693AF8}"/>
                </a:ext>
              </a:extLst>
            </p:cNvPr>
            <p:cNvSpPr txBox="1"/>
            <p:nvPr/>
          </p:nvSpPr>
          <p:spPr>
            <a:xfrm>
              <a:off x="383562" y="6077923"/>
              <a:ext cx="2927419" cy="400110"/>
            </a:xfrm>
            <a:prstGeom prst="rect">
              <a:avLst/>
            </a:prstGeom>
            <a:noFill/>
          </p:spPr>
          <p:txBody>
            <a:bodyPr wrap="square" rtlCol="0">
              <a:spAutoFit/>
            </a:bodyPr>
            <a:lstStyle/>
            <a:p>
              <a:pPr algn="just"/>
              <a:r>
                <a:rPr lang="en-US" sz="1000" dirty="0"/>
                <a:t>1</a:t>
              </a:r>
              <a:r>
                <a:rPr lang="en-US" sz="1000" baseline="30000" dirty="0"/>
                <a:t>st</a:t>
              </a:r>
              <a:r>
                <a:rPr lang="en-US" sz="1000" dirty="0"/>
                <a:t> </a:t>
              </a:r>
              <a:r>
                <a:rPr lang="en-US" sz="1000" dirty="0" err="1"/>
                <a:t>mRICH</a:t>
              </a:r>
              <a:r>
                <a:rPr lang="en-US" sz="1000" dirty="0"/>
                <a:t> prototype was tested at </a:t>
              </a:r>
              <a:r>
                <a:rPr lang="en-US" sz="1000" dirty="0" err="1"/>
                <a:t>Fermilab</a:t>
              </a:r>
              <a:r>
                <a:rPr lang="en-US" sz="1000" dirty="0"/>
                <a:t> Test Beam Facility in April 2016</a:t>
              </a:r>
            </a:p>
          </p:txBody>
        </p:sp>
        <p:sp>
          <p:nvSpPr>
            <p:cNvPr id="9" name="TextBox 8">
              <a:extLst>
                <a:ext uri="{FF2B5EF4-FFF2-40B4-BE49-F238E27FC236}">
                  <a16:creationId xmlns:a16="http://schemas.microsoft.com/office/drawing/2014/main" id="{BB4A6731-687C-8140-95E1-97698C154869}"/>
                </a:ext>
              </a:extLst>
            </p:cNvPr>
            <p:cNvSpPr txBox="1"/>
            <p:nvPr/>
          </p:nvSpPr>
          <p:spPr>
            <a:xfrm>
              <a:off x="513538" y="4074399"/>
              <a:ext cx="8229600" cy="338554"/>
            </a:xfrm>
            <a:prstGeom prst="rect">
              <a:avLst/>
            </a:prstGeom>
            <a:noFill/>
          </p:spPr>
          <p:txBody>
            <a:bodyPr wrap="square" rtlCol="0">
              <a:spAutoFit/>
            </a:bodyPr>
            <a:lstStyle/>
            <a:p>
              <a:pPr algn="ctr"/>
              <a:r>
                <a:rPr lang="en-US" sz="1600" dirty="0"/>
                <a:t>The 1</a:t>
              </a:r>
              <a:r>
                <a:rPr lang="en-US" sz="1600" baseline="30000" dirty="0"/>
                <a:t>st</a:t>
              </a:r>
              <a:r>
                <a:rPr lang="en-US" sz="1600" dirty="0"/>
                <a:t> test beam result </a:t>
              </a:r>
              <a:r>
                <a:rPr lang="en-US" sz="1600" dirty="0">
                  <a:solidFill>
                    <a:schemeClr val="accent5"/>
                  </a:solidFill>
                </a:rPr>
                <a:t>verified </a:t>
              </a:r>
              <a:r>
                <a:rPr lang="en-US" sz="1600" dirty="0" err="1">
                  <a:solidFill>
                    <a:schemeClr val="accent5"/>
                  </a:solidFill>
                </a:rPr>
                <a:t>mRICH</a:t>
              </a:r>
              <a:r>
                <a:rPr lang="en-US" sz="1600" dirty="0">
                  <a:solidFill>
                    <a:schemeClr val="accent5"/>
                  </a:solidFill>
                </a:rPr>
                <a:t> working principle </a:t>
              </a:r>
              <a:r>
                <a:rPr lang="en-US" sz="1600" dirty="0"/>
                <a:t>and validated simulation</a:t>
              </a:r>
            </a:p>
          </p:txBody>
        </p:sp>
      </p:grpSp>
      <p:grpSp>
        <p:nvGrpSpPr>
          <p:cNvPr id="42" name="Group 41">
            <a:extLst>
              <a:ext uri="{FF2B5EF4-FFF2-40B4-BE49-F238E27FC236}">
                <a16:creationId xmlns:a16="http://schemas.microsoft.com/office/drawing/2014/main" id="{2AD9573D-EA01-A549-BD9A-C0A6DFFA65BE}"/>
              </a:ext>
            </a:extLst>
          </p:cNvPr>
          <p:cNvGrpSpPr/>
          <p:nvPr/>
        </p:nvGrpSpPr>
        <p:grpSpPr>
          <a:xfrm>
            <a:off x="351530" y="3621617"/>
            <a:ext cx="8526043" cy="2928876"/>
            <a:chOff x="397805" y="3570754"/>
            <a:chExt cx="8526043" cy="2928876"/>
          </a:xfrm>
        </p:grpSpPr>
        <p:pic>
          <p:nvPicPr>
            <p:cNvPr id="17" name="image17.png">
              <a:extLst>
                <a:ext uri="{FF2B5EF4-FFF2-40B4-BE49-F238E27FC236}">
                  <a16:creationId xmlns:a16="http://schemas.microsoft.com/office/drawing/2014/main" id="{FBB2F0FB-E934-2141-8D37-EA4256D6AAED}"/>
                </a:ext>
              </a:extLst>
            </p:cNvPr>
            <p:cNvPicPr/>
            <p:nvPr/>
          </p:nvPicPr>
          <p:blipFill>
            <a:blip r:embed="rId5"/>
            <a:srcRect/>
            <a:stretch>
              <a:fillRect/>
            </a:stretch>
          </p:blipFill>
          <p:spPr>
            <a:xfrm>
              <a:off x="3493124" y="4187303"/>
              <a:ext cx="2631358" cy="2139702"/>
            </a:xfrm>
            <a:prstGeom prst="rect">
              <a:avLst/>
            </a:prstGeom>
            <a:ln/>
          </p:spPr>
        </p:pic>
        <p:pic>
          <p:nvPicPr>
            <p:cNvPr id="20" name="Picture 19">
              <a:extLst>
                <a:ext uri="{FF2B5EF4-FFF2-40B4-BE49-F238E27FC236}">
                  <a16:creationId xmlns:a16="http://schemas.microsoft.com/office/drawing/2014/main" id="{4CDAD9CF-2FCA-434D-AB3F-38DDF199D795}"/>
                </a:ext>
              </a:extLst>
            </p:cNvPr>
            <p:cNvPicPr>
              <a:picLocks noChangeAspect="1"/>
            </p:cNvPicPr>
            <p:nvPr/>
          </p:nvPicPr>
          <p:blipFill rotWithShape="1">
            <a:blip r:embed="rId6"/>
            <a:srcRect l="14657" t="18788" r="10611" b="3811"/>
            <a:stretch/>
          </p:blipFill>
          <p:spPr>
            <a:xfrm>
              <a:off x="710210" y="4362269"/>
              <a:ext cx="2302608" cy="1618332"/>
            </a:xfrm>
            <a:prstGeom prst="rect">
              <a:avLst/>
            </a:prstGeom>
          </p:spPr>
        </p:pic>
        <p:sp>
          <p:nvSpPr>
            <p:cNvPr id="21" name="TextBox 20">
              <a:extLst>
                <a:ext uri="{FF2B5EF4-FFF2-40B4-BE49-F238E27FC236}">
                  <a16:creationId xmlns:a16="http://schemas.microsoft.com/office/drawing/2014/main" id="{FD012056-2197-C748-9149-221B75048FE0}"/>
                </a:ext>
              </a:extLst>
            </p:cNvPr>
            <p:cNvSpPr txBox="1"/>
            <p:nvPr/>
          </p:nvSpPr>
          <p:spPr>
            <a:xfrm>
              <a:off x="397805" y="5980601"/>
              <a:ext cx="2927419" cy="400110"/>
            </a:xfrm>
            <a:prstGeom prst="rect">
              <a:avLst/>
            </a:prstGeom>
            <a:noFill/>
          </p:spPr>
          <p:txBody>
            <a:bodyPr wrap="square" rtlCol="0">
              <a:spAutoFit/>
            </a:bodyPr>
            <a:lstStyle/>
            <a:p>
              <a:pPr algn="just"/>
              <a:r>
                <a:rPr lang="en-US" sz="1000" dirty="0"/>
                <a:t>2</a:t>
              </a:r>
              <a:r>
                <a:rPr lang="en-US" sz="1000" baseline="30000" dirty="0"/>
                <a:t>nd</a:t>
              </a:r>
              <a:r>
                <a:rPr lang="en-US" sz="1000" dirty="0"/>
                <a:t> </a:t>
              </a:r>
              <a:r>
                <a:rPr lang="en-US" sz="1000" dirty="0" err="1"/>
                <a:t>mRICH</a:t>
              </a:r>
              <a:r>
                <a:rPr lang="en-US" sz="1000" dirty="0"/>
                <a:t> prototype was tested at </a:t>
              </a:r>
              <a:r>
                <a:rPr lang="en-US" sz="1000" dirty="0" err="1"/>
                <a:t>Fermilab</a:t>
              </a:r>
              <a:r>
                <a:rPr lang="en-US" sz="1000" dirty="0"/>
                <a:t> Test Beam Facility in June/July 2018</a:t>
              </a:r>
            </a:p>
          </p:txBody>
        </p:sp>
        <p:sp>
          <p:nvSpPr>
            <p:cNvPr id="22" name="TextBox 21">
              <a:extLst>
                <a:ext uri="{FF2B5EF4-FFF2-40B4-BE49-F238E27FC236}">
                  <a16:creationId xmlns:a16="http://schemas.microsoft.com/office/drawing/2014/main" id="{79957F9F-F2EA-5149-84EF-253084F0A679}"/>
                </a:ext>
              </a:extLst>
            </p:cNvPr>
            <p:cNvSpPr txBox="1"/>
            <p:nvPr/>
          </p:nvSpPr>
          <p:spPr>
            <a:xfrm>
              <a:off x="408205" y="3687952"/>
              <a:ext cx="2965872" cy="646331"/>
            </a:xfrm>
            <a:prstGeom prst="rect">
              <a:avLst/>
            </a:prstGeom>
            <a:noFill/>
          </p:spPr>
          <p:txBody>
            <a:bodyPr wrap="square" rtlCol="0">
              <a:spAutoFit/>
            </a:bodyPr>
            <a:lstStyle/>
            <a:p>
              <a:r>
                <a:rPr lang="en-US" sz="1200" dirty="0"/>
                <a:t>New features: a) separation of optical and electronic components; b) longer focal length (6”); c) 3mm x 3mm photosensors. </a:t>
              </a:r>
            </a:p>
          </p:txBody>
        </p:sp>
        <p:grpSp>
          <p:nvGrpSpPr>
            <p:cNvPr id="30" name="Group 29">
              <a:extLst>
                <a:ext uri="{FF2B5EF4-FFF2-40B4-BE49-F238E27FC236}">
                  <a16:creationId xmlns:a16="http://schemas.microsoft.com/office/drawing/2014/main" id="{C2284798-DE7C-5A4C-A615-B3030C78D5C8}"/>
                </a:ext>
              </a:extLst>
            </p:cNvPr>
            <p:cNvGrpSpPr/>
            <p:nvPr/>
          </p:nvGrpSpPr>
          <p:grpSpPr>
            <a:xfrm>
              <a:off x="6124482" y="4014679"/>
              <a:ext cx="2799366" cy="2484951"/>
              <a:chOff x="6124482" y="4014679"/>
              <a:chExt cx="2799366" cy="2484951"/>
            </a:xfrm>
          </p:grpSpPr>
          <p:pic>
            <p:nvPicPr>
              <p:cNvPr id="16" name="Picture 15">
                <a:extLst>
                  <a:ext uri="{FF2B5EF4-FFF2-40B4-BE49-F238E27FC236}">
                    <a16:creationId xmlns:a16="http://schemas.microsoft.com/office/drawing/2014/main" id="{D3D1AC05-73ED-AA4D-9527-07E99E5875C9}"/>
                  </a:ext>
                </a:extLst>
              </p:cNvPr>
              <p:cNvPicPr>
                <a:picLocks noChangeAspect="1"/>
              </p:cNvPicPr>
              <p:nvPr/>
            </p:nvPicPr>
            <p:blipFill rotWithShape="1">
              <a:blip r:embed="rId7"/>
              <a:srcRect r="64366" b="49762"/>
              <a:stretch/>
            </p:blipFill>
            <p:spPr>
              <a:xfrm>
                <a:off x="6124482" y="4014679"/>
                <a:ext cx="2799366" cy="2484951"/>
              </a:xfrm>
              <a:prstGeom prst="rect">
                <a:avLst/>
              </a:prstGeom>
            </p:spPr>
          </p:pic>
          <p:sp>
            <p:nvSpPr>
              <p:cNvPr id="29" name="Rectangle 28">
                <a:extLst>
                  <a:ext uri="{FF2B5EF4-FFF2-40B4-BE49-F238E27FC236}">
                    <a16:creationId xmlns:a16="http://schemas.microsoft.com/office/drawing/2014/main" id="{62DB699A-DD55-9640-BE3B-D387C67D8CB2}"/>
                  </a:ext>
                </a:extLst>
              </p:cNvPr>
              <p:cNvSpPr/>
              <p:nvPr/>
            </p:nvSpPr>
            <p:spPr>
              <a:xfrm>
                <a:off x="6823267" y="4055469"/>
                <a:ext cx="1231829" cy="154199"/>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8731164-4288-2748-B9E9-0573B6538A14}"/>
                </a:ext>
              </a:extLst>
            </p:cNvPr>
            <p:cNvGrpSpPr/>
            <p:nvPr/>
          </p:nvGrpSpPr>
          <p:grpSpPr>
            <a:xfrm>
              <a:off x="408205" y="3570754"/>
              <a:ext cx="8387630" cy="17856"/>
              <a:chOff x="408205" y="3570754"/>
              <a:chExt cx="8387630" cy="17856"/>
            </a:xfrm>
          </p:grpSpPr>
          <p:cxnSp>
            <p:nvCxnSpPr>
              <p:cNvPr id="35" name="Straight Connector 34">
                <a:extLst>
                  <a:ext uri="{FF2B5EF4-FFF2-40B4-BE49-F238E27FC236}">
                    <a16:creationId xmlns:a16="http://schemas.microsoft.com/office/drawing/2014/main" id="{9312A1EC-0F53-0049-8482-FF99D2D07A44}"/>
                  </a:ext>
                </a:extLst>
              </p:cNvPr>
              <p:cNvCxnSpPr>
                <a:cxnSpLocks/>
              </p:cNvCxnSpPr>
              <p:nvPr/>
            </p:nvCxnSpPr>
            <p:spPr>
              <a:xfrm>
                <a:off x="408205" y="3570754"/>
                <a:ext cx="350068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3CDC4F1-D0ED-EC48-969A-CE29B134DCDF}"/>
                  </a:ext>
                </a:extLst>
              </p:cNvPr>
              <p:cNvCxnSpPr>
                <a:cxnSpLocks/>
              </p:cNvCxnSpPr>
              <p:nvPr/>
            </p:nvCxnSpPr>
            <p:spPr>
              <a:xfrm>
                <a:off x="5651551" y="3588610"/>
                <a:ext cx="1088525"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BA739D58-9296-AF4D-988C-08F56627B7B1}"/>
                  </a:ext>
                </a:extLst>
              </p:cNvPr>
              <p:cNvCxnSpPr>
                <a:cxnSpLocks/>
              </p:cNvCxnSpPr>
              <p:nvPr/>
            </p:nvCxnSpPr>
            <p:spPr>
              <a:xfrm flipV="1">
                <a:off x="8180693" y="3570754"/>
                <a:ext cx="615142" cy="3544"/>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grpSp>
      <p:grpSp>
        <p:nvGrpSpPr>
          <p:cNvPr id="31" name="Group 30">
            <a:extLst>
              <a:ext uri="{FF2B5EF4-FFF2-40B4-BE49-F238E27FC236}">
                <a16:creationId xmlns:a16="http://schemas.microsoft.com/office/drawing/2014/main" id="{352E8ED3-9F65-D642-86B6-CB7E0040FE71}"/>
              </a:ext>
            </a:extLst>
          </p:cNvPr>
          <p:cNvGrpSpPr/>
          <p:nvPr/>
        </p:nvGrpSpPr>
        <p:grpSpPr>
          <a:xfrm>
            <a:off x="4660306" y="3054611"/>
            <a:ext cx="2888581" cy="1086044"/>
            <a:chOff x="4635584" y="3059150"/>
            <a:chExt cx="2888581" cy="1086044"/>
          </a:xfrm>
        </p:grpSpPr>
        <p:sp>
          <p:nvSpPr>
            <p:cNvPr id="23" name="Up Arrow 22">
              <a:extLst>
                <a:ext uri="{FF2B5EF4-FFF2-40B4-BE49-F238E27FC236}">
                  <a16:creationId xmlns:a16="http://schemas.microsoft.com/office/drawing/2014/main" id="{02BEF2A4-D54E-664D-95AB-130E67F2862F}"/>
                </a:ext>
              </a:extLst>
            </p:cNvPr>
            <p:cNvSpPr/>
            <p:nvPr/>
          </p:nvSpPr>
          <p:spPr>
            <a:xfrm>
              <a:off x="4635584" y="3129725"/>
              <a:ext cx="174227" cy="27303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Up Arrow 23">
              <a:extLst>
                <a:ext uri="{FF2B5EF4-FFF2-40B4-BE49-F238E27FC236}">
                  <a16:creationId xmlns:a16="http://schemas.microsoft.com/office/drawing/2014/main" id="{1AD3C958-2768-794F-B0DD-CD73153BE528}"/>
                </a:ext>
              </a:extLst>
            </p:cNvPr>
            <p:cNvSpPr/>
            <p:nvPr/>
          </p:nvSpPr>
          <p:spPr>
            <a:xfrm rot="10800000">
              <a:off x="4635584" y="3872162"/>
              <a:ext cx="174227" cy="27303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Up Arrow 25">
              <a:extLst>
                <a:ext uri="{FF2B5EF4-FFF2-40B4-BE49-F238E27FC236}">
                  <a16:creationId xmlns:a16="http://schemas.microsoft.com/office/drawing/2014/main" id="{CF5D269B-7EBF-9E47-BE3C-7D114DC99555}"/>
                </a:ext>
              </a:extLst>
            </p:cNvPr>
            <p:cNvSpPr/>
            <p:nvPr/>
          </p:nvSpPr>
          <p:spPr>
            <a:xfrm rot="10800000">
              <a:off x="7349938" y="3811665"/>
              <a:ext cx="174227" cy="27303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Up Arrow 24">
              <a:extLst>
                <a:ext uri="{FF2B5EF4-FFF2-40B4-BE49-F238E27FC236}">
                  <a16:creationId xmlns:a16="http://schemas.microsoft.com/office/drawing/2014/main" id="{D29470CC-7E57-7946-9BA2-95C7E5CE0028}"/>
                </a:ext>
              </a:extLst>
            </p:cNvPr>
            <p:cNvSpPr/>
            <p:nvPr/>
          </p:nvSpPr>
          <p:spPr>
            <a:xfrm>
              <a:off x="7340225" y="3059150"/>
              <a:ext cx="174227" cy="27303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633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linds(horizontal)">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363" y="124958"/>
            <a:ext cx="8229600" cy="507431"/>
          </a:xfrm>
        </p:spPr>
        <p:txBody>
          <a:bodyPr>
            <a:normAutofit fontScale="90000"/>
          </a:bodyPr>
          <a:lstStyle/>
          <a:p>
            <a:r>
              <a:rPr lang="en-US" dirty="0" err="1">
                <a:solidFill>
                  <a:srgbClr val="006633"/>
                </a:solidFill>
                <a:latin typeface="Times New Roman" charset="0"/>
                <a:cs typeface="Arial" charset="0"/>
              </a:rPr>
              <a:t>mRICH</a:t>
            </a:r>
            <a:r>
              <a:rPr lang="en-US" dirty="0">
                <a:solidFill>
                  <a:srgbClr val="006633"/>
                </a:solidFill>
                <a:latin typeface="Times New Roman" charset="0"/>
                <a:cs typeface="Arial" charset="0"/>
              </a:rPr>
              <a:t> – FY19 activity (part two)</a:t>
            </a:r>
            <a:endParaRPr lang="en-US" dirty="0"/>
          </a:p>
        </p:txBody>
      </p:sp>
      <p:sp>
        <p:nvSpPr>
          <p:cNvPr id="4" name="Slide Number Placeholder 3"/>
          <p:cNvSpPr>
            <a:spLocks noGrp="1"/>
          </p:cNvSpPr>
          <p:nvPr>
            <p:ph type="sldNum" sz="quarter" idx="12"/>
          </p:nvPr>
        </p:nvSpPr>
        <p:spPr/>
        <p:txBody>
          <a:bodyPr/>
          <a:lstStyle/>
          <a:p>
            <a:fld id="{8F85DECE-709F-5547-99FE-06FE97115E35}" type="slidenum">
              <a:rPr lang="en-US" smtClean="0"/>
              <a:t>14</a:t>
            </a:fld>
            <a:endParaRPr lang="en-US"/>
          </a:p>
        </p:txBody>
      </p:sp>
      <p:sp>
        <p:nvSpPr>
          <p:cNvPr id="9" name="TextBox 8"/>
          <p:cNvSpPr txBox="1"/>
          <p:nvPr/>
        </p:nvSpPr>
        <p:spPr>
          <a:xfrm>
            <a:off x="150792" y="781649"/>
            <a:ext cx="8776741" cy="5632311"/>
          </a:xfrm>
          <a:prstGeom prst="rect">
            <a:avLst/>
          </a:prstGeom>
          <a:noFill/>
        </p:spPr>
        <p:txBody>
          <a:bodyPr wrap="square" rtlCol="0">
            <a:spAutoFit/>
          </a:bodyPr>
          <a:lstStyle/>
          <a:p>
            <a:pPr marL="285750" indent="-285750">
              <a:buFont typeface="Courier New" charset="0"/>
              <a:buChar char="o"/>
            </a:pPr>
            <a:r>
              <a:rPr lang="en-US" dirty="0"/>
              <a:t>Study of the radiation hardness of Fresnel lens (i.e., address the committee concern!) in spring 2019 at BNL using </a:t>
            </a:r>
            <a:r>
              <a:rPr lang="en-US" baseline="30000" dirty="0"/>
              <a:t>60</a:t>
            </a:r>
            <a:r>
              <a:rPr lang="en-US" dirty="0"/>
              <a:t>Co source together with DIRC team to confirm the earlier test result shown below. Have purchased more lens samples from Edmund for this test.</a:t>
            </a:r>
          </a:p>
          <a:p>
            <a:pPr marL="285750" indent="-285750">
              <a:buFont typeface="Courier New" charset="0"/>
              <a:buChar char="o"/>
            </a:pPr>
            <a:endParaRPr lang="en-US" dirty="0"/>
          </a:p>
          <a:p>
            <a:pPr marL="285750" indent="-285750">
              <a:buFont typeface="Courier New" charset="0"/>
              <a:buChar char="o"/>
            </a:pPr>
            <a:endParaRPr lang="en-US" dirty="0"/>
          </a:p>
          <a:p>
            <a:endParaRPr lang="en-US" dirty="0"/>
          </a:p>
          <a:p>
            <a:pPr marL="285750" indent="-285750">
              <a:buFont typeface="Courier New" charset="0"/>
              <a:buChar char="o"/>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indent="-285750">
              <a:buFont typeface="Courier New" charset="0"/>
              <a:buChar char="o"/>
            </a:pPr>
            <a:r>
              <a:rPr lang="en-US" dirty="0"/>
              <a:t>Simulation study of </a:t>
            </a:r>
            <a:r>
              <a:rPr lang="en-US" dirty="0" err="1"/>
              <a:t>mRICH</a:t>
            </a:r>
            <a:r>
              <a:rPr lang="en-US" dirty="0"/>
              <a:t> performance in the Forward </a:t>
            </a:r>
            <a:r>
              <a:rPr lang="en-US" dirty="0" err="1"/>
              <a:t>sPHENIX</a:t>
            </a:r>
            <a:r>
              <a:rPr lang="en-US" dirty="0"/>
              <a:t> experiment at BNL (ongoing effort).</a:t>
            </a:r>
          </a:p>
          <a:p>
            <a:pPr marL="285750" indent="-285750">
              <a:buFont typeface="Courier New" charset="0"/>
              <a:buChar char="o"/>
            </a:pPr>
            <a:r>
              <a:rPr lang="en-US" dirty="0"/>
              <a:t>Simulation study of </a:t>
            </a:r>
            <a:r>
              <a:rPr lang="en-US" dirty="0" err="1"/>
              <a:t>mRICH</a:t>
            </a:r>
            <a:r>
              <a:rPr lang="en-US" dirty="0"/>
              <a:t> performance in the electron endcap in JLEIC (ongoing effort).</a:t>
            </a:r>
          </a:p>
          <a:p>
            <a:pPr marL="285750" indent="-285750">
              <a:buFont typeface="Courier New" charset="0"/>
              <a:buChar char="o"/>
            </a:pPr>
            <a:r>
              <a:rPr lang="en-US" dirty="0"/>
              <a:t>Work with </a:t>
            </a:r>
            <a:r>
              <a:rPr lang="en-US" dirty="0" err="1"/>
              <a:t>dRICH</a:t>
            </a:r>
            <a:r>
              <a:rPr lang="en-US" dirty="0"/>
              <a:t> group to develop a plan for a join </a:t>
            </a:r>
            <a:r>
              <a:rPr lang="en-US" dirty="0" err="1"/>
              <a:t>dRICH</a:t>
            </a:r>
            <a:r>
              <a:rPr lang="en-US" dirty="0"/>
              <a:t>/</a:t>
            </a:r>
            <a:r>
              <a:rPr lang="en-US" dirty="0" err="1"/>
              <a:t>mRICH</a:t>
            </a:r>
            <a:r>
              <a:rPr lang="en-US" dirty="0"/>
              <a:t> beam test.</a:t>
            </a:r>
          </a:p>
        </p:txBody>
      </p:sp>
      <p:pic>
        <p:nvPicPr>
          <p:cNvPr id="6" name="Picture 5">
            <a:extLst>
              <a:ext uri="{FF2B5EF4-FFF2-40B4-BE49-F238E27FC236}">
                <a16:creationId xmlns:a16="http://schemas.microsoft.com/office/drawing/2014/main" id="{BEA60958-8809-4C45-9684-8770ABB720FD}"/>
              </a:ext>
            </a:extLst>
          </p:cNvPr>
          <p:cNvPicPr>
            <a:picLocks noChangeAspect="1"/>
          </p:cNvPicPr>
          <p:nvPr/>
        </p:nvPicPr>
        <p:blipFill>
          <a:blip r:embed="rId2"/>
          <a:stretch>
            <a:fillRect/>
          </a:stretch>
        </p:blipFill>
        <p:spPr>
          <a:xfrm>
            <a:off x="5411255" y="1923643"/>
            <a:ext cx="2877379" cy="2719374"/>
          </a:xfrm>
          <a:prstGeom prst="rect">
            <a:avLst/>
          </a:prstGeom>
        </p:spPr>
      </p:pic>
      <p:grpSp>
        <p:nvGrpSpPr>
          <p:cNvPr id="11" name="Group 10">
            <a:extLst>
              <a:ext uri="{FF2B5EF4-FFF2-40B4-BE49-F238E27FC236}">
                <a16:creationId xmlns:a16="http://schemas.microsoft.com/office/drawing/2014/main" id="{8F027ED3-0D54-2243-AE4A-09C1DD696C41}"/>
              </a:ext>
            </a:extLst>
          </p:cNvPr>
          <p:cNvGrpSpPr/>
          <p:nvPr/>
        </p:nvGrpSpPr>
        <p:grpSpPr>
          <a:xfrm>
            <a:off x="1060194" y="1772920"/>
            <a:ext cx="4028966" cy="3196532"/>
            <a:chOff x="4477952" y="1753851"/>
            <a:chExt cx="4028966" cy="3196532"/>
          </a:xfrm>
        </p:grpSpPr>
        <p:pic>
          <p:nvPicPr>
            <p:cNvPr id="8" name="Picture 7">
              <a:extLst>
                <a:ext uri="{FF2B5EF4-FFF2-40B4-BE49-F238E27FC236}">
                  <a16:creationId xmlns:a16="http://schemas.microsoft.com/office/drawing/2014/main" id="{04E4E904-584B-3F45-877D-E8A5547978B9}"/>
                </a:ext>
              </a:extLst>
            </p:cNvPr>
            <p:cNvPicPr>
              <a:picLocks noChangeAspect="1"/>
            </p:cNvPicPr>
            <p:nvPr/>
          </p:nvPicPr>
          <p:blipFill>
            <a:blip r:embed="rId3"/>
            <a:stretch>
              <a:fillRect/>
            </a:stretch>
          </p:blipFill>
          <p:spPr>
            <a:xfrm>
              <a:off x="4554991" y="1753851"/>
              <a:ext cx="3523588" cy="2278504"/>
            </a:xfrm>
            <a:prstGeom prst="rect">
              <a:avLst/>
            </a:prstGeom>
          </p:spPr>
        </p:pic>
        <p:sp>
          <p:nvSpPr>
            <p:cNvPr id="10" name="TextBox 9">
              <a:extLst>
                <a:ext uri="{FF2B5EF4-FFF2-40B4-BE49-F238E27FC236}">
                  <a16:creationId xmlns:a16="http://schemas.microsoft.com/office/drawing/2014/main" id="{F37246D4-48EC-BC4D-8AF6-5FFB015C3F36}"/>
                </a:ext>
              </a:extLst>
            </p:cNvPr>
            <p:cNvSpPr txBox="1"/>
            <p:nvPr/>
          </p:nvSpPr>
          <p:spPr>
            <a:xfrm>
              <a:off x="4477952" y="3996276"/>
              <a:ext cx="4028966" cy="954107"/>
            </a:xfrm>
            <a:prstGeom prst="rect">
              <a:avLst/>
            </a:prstGeom>
            <a:noFill/>
          </p:spPr>
          <p:txBody>
            <a:bodyPr wrap="square" rtlCol="0">
              <a:spAutoFit/>
            </a:bodyPr>
            <a:lstStyle/>
            <a:p>
              <a:r>
                <a:rPr lang="en-US" sz="1400" dirty="0"/>
                <a:t>Tested by Greg </a:t>
              </a:r>
              <a:r>
                <a:rPr lang="en-US" sz="1400" dirty="0" err="1"/>
                <a:t>Kalicy</a:t>
              </a:r>
              <a:r>
                <a:rPr lang="en-US" sz="1400" dirty="0"/>
                <a:t>. 2 mm-thick </a:t>
              </a:r>
              <a:r>
                <a:rPr lang="en-US" sz="1400" dirty="0" err="1"/>
                <a:t>acylic</a:t>
              </a:r>
              <a:r>
                <a:rPr lang="en-US" sz="1400" dirty="0"/>
                <a:t> </a:t>
              </a:r>
              <a:r>
                <a:rPr lang="en-US" sz="1400" dirty="0" err="1"/>
                <a:t>mRICH</a:t>
              </a:r>
              <a:r>
                <a:rPr lang="en-US" sz="1400" dirty="0"/>
                <a:t> lens sample. A small drop of transmission was observed below 500 nm. This material seems surprisingly radiation hard even after a dose of 750 </a:t>
              </a:r>
              <a:r>
                <a:rPr lang="en-US" sz="1400" dirty="0" err="1"/>
                <a:t>krad</a:t>
              </a:r>
              <a:r>
                <a:rPr lang="en-US" sz="1400" dirty="0"/>
                <a:t>.</a:t>
              </a:r>
            </a:p>
          </p:txBody>
        </p:sp>
      </p:grpSp>
    </p:spTree>
    <p:extLst>
      <p:ext uri="{BB962C8B-B14F-4D97-AF65-F5344CB8AC3E}">
        <p14:creationId xmlns:p14="http://schemas.microsoft.com/office/powerpoint/2010/main" val="341108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64F28B0-E87C-2C4E-8191-107DAFE0325D}" type="slidenum">
              <a:rPr lang="en-US" smtClean="0"/>
              <a:t>2</a:t>
            </a:fld>
            <a:endParaRPr lang="en-US"/>
          </a:p>
        </p:txBody>
      </p:sp>
      <p:graphicFrame>
        <p:nvGraphicFramePr>
          <p:cNvPr id="11" name="Table 10"/>
          <p:cNvGraphicFramePr>
            <a:graphicFrameLocks noGrp="1"/>
          </p:cNvGraphicFramePr>
          <p:nvPr/>
        </p:nvGraphicFramePr>
        <p:xfrm>
          <a:off x="457200" y="1397000"/>
          <a:ext cx="8229600" cy="4959350"/>
        </p:xfrm>
        <a:graphic>
          <a:graphicData uri="http://schemas.openxmlformats.org/drawingml/2006/table">
            <a:tbl>
              <a:tblPr firstRow="1" bandRow="1">
                <a:tableStyleId>{5940675A-B579-460E-94D1-54222C63F5DA}</a:tableStyleId>
              </a:tblPr>
              <a:tblGrid>
                <a:gridCol w="1405054">
                  <a:extLst>
                    <a:ext uri="{9D8B030D-6E8A-4147-A177-3AD203B41FA5}">
                      <a16:colId xmlns:a16="http://schemas.microsoft.com/office/drawing/2014/main" val="20000"/>
                    </a:ext>
                  </a:extLst>
                </a:gridCol>
                <a:gridCol w="4081346">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2479675">
                <a:tc>
                  <a:txBody>
                    <a:bodyPr/>
                    <a:lstStyle/>
                    <a:p>
                      <a:pPr algn="ctr"/>
                      <a:r>
                        <a:rPr lang="en-US" sz="1400" b="1" dirty="0"/>
                        <a:t>Lens-Based</a:t>
                      </a:r>
                      <a:r>
                        <a:rPr lang="en-US" sz="1400" b="1" baseline="0" dirty="0"/>
                        <a:t> </a:t>
                      </a:r>
                      <a:r>
                        <a:rPr lang="en-US" sz="1400" b="1" baseline="0" dirty="0" err="1"/>
                        <a:t>mRICH</a:t>
                      </a:r>
                      <a:r>
                        <a:rPr lang="en-US" sz="1400" b="1" baseline="0" dirty="0"/>
                        <a:t> Design</a:t>
                      </a:r>
                      <a:endParaRPr lang="en-US" sz="1400" b="1" dirty="0"/>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just" defTabSz="457200" rtl="0" eaLnBrk="1" fontAlgn="auto" latinLnBrk="0" hangingPunct="1">
                        <a:lnSpc>
                          <a:spcPct val="100000"/>
                        </a:lnSpc>
                        <a:spcBef>
                          <a:spcPts val="0"/>
                        </a:spcBef>
                        <a:spcAft>
                          <a:spcPts val="0"/>
                        </a:spcAft>
                        <a:buClrTx/>
                        <a:buSzTx/>
                        <a:buFont typeface="Arial" charset="0"/>
                        <a:buChar char="•"/>
                        <a:tabLst/>
                        <a:defRPr/>
                      </a:pPr>
                      <a:r>
                        <a:rPr lang="en-US" dirty="0"/>
                        <a:t>9GeV/c pion beam launched at the</a:t>
                      </a:r>
                      <a:r>
                        <a:rPr lang="en-US" baseline="0" dirty="0"/>
                        <a:t> center of </a:t>
                      </a:r>
                      <a:r>
                        <a:rPr lang="en-US" baseline="0" dirty="0" err="1"/>
                        <a:t>xy</a:t>
                      </a:r>
                      <a:r>
                        <a:rPr lang="en-US" baseline="0" dirty="0"/>
                        <a:t> plane in </a:t>
                      </a:r>
                      <a:r>
                        <a:rPr lang="en-US" dirty="0"/>
                        <a:t>simulation</a:t>
                      </a:r>
                    </a:p>
                    <a:p>
                      <a:pPr marL="285750" indent="-285750" algn="just">
                        <a:buFont typeface="Arial" charset="0"/>
                        <a:buChar char="•"/>
                      </a:pPr>
                      <a:r>
                        <a:rPr lang="en-US" b="1" dirty="0">
                          <a:solidFill>
                            <a:schemeClr val="accent5"/>
                          </a:solidFill>
                        </a:rPr>
                        <a:t>Smaller</a:t>
                      </a:r>
                      <a:r>
                        <a:rPr lang="en-US" b="1" baseline="0" dirty="0">
                          <a:solidFill>
                            <a:schemeClr val="accent5"/>
                          </a:solidFill>
                        </a:rPr>
                        <a:t> and thinner </a:t>
                      </a:r>
                      <a:r>
                        <a:rPr lang="en-US" baseline="0" dirty="0"/>
                        <a:t>ring image</a:t>
                      </a:r>
                      <a:endParaRPr lang="en-US"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479675">
                <a:tc>
                  <a:txBody>
                    <a:bodyPr/>
                    <a:lstStyle/>
                    <a:p>
                      <a:pPr algn="ctr"/>
                      <a:r>
                        <a:rPr lang="en-US" sz="1400" b="1" baseline="0" dirty="0"/>
                        <a:t>Two-Layer Proximity Focusing Design (BELLE-2 ARICH) </a:t>
                      </a:r>
                      <a:endParaRPr lang="en-US" sz="1400" b="1" dirty="0"/>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just">
                        <a:buFont typeface="Arial" charset="0"/>
                        <a:buChar char="•"/>
                      </a:pPr>
                      <a:endParaRPr lang="en-US" dirty="0"/>
                    </a:p>
                    <a:p>
                      <a:pPr marL="285750" indent="-285750" algn="l">
                        <a:buFont typeface="Arial" charset="0"/>
                        <a:buChar char="•"/>
                      </a:pPr>
                      <a:r>
                        <a:rPr lang="en-US" sz="1600" dirty="0">
                          <a:latin typeface="Arial" charset="0"/>
                          <a:ea typeface="Arial" charset="0"/>
                          <a:cs typeface="Arial" charset="0"/>
                        </a:rPr>
                        <a:t>EIC </a:t>
                      </a:r>
                      <a:r>
                        <a:rPr lang="en-US" sz="1600" dirty="0" err="1">
                          <a:latin typeface="Arial" charset="0"/>
                          <a:ea typeface="Arial" charset="0"/>
                          <a:cs typeface="Arial" charset="0"/>
                        </a:rPr>
                        <a:t>mRICH</a:t>
                      </a:r>
                      <a:r>
                        <a:rPr lang="en-US" sz="1600" dirty="0">
                          <a:latin typeface="Arial" charset="0"/>
                          <a:ea typeface="Arial" charset="0"/>
                          <a:cs typeface="Arial" charset="0"/>
                        </a:rPr>
                        <a:t> designed for K/pi ID up to</a:t>
                      </a:r>
                      <a:r>
                        <a:rPr lang="en-US" sz="1600" baseline="0" dirty="0">
                          <a:latin typeface="Arial" charset="0"/>
                          <a:ea typeface="Arial" charset="0"/>
                          <a:cs typeface="Arial" charset="0"/>
                        </a:rPr>
                        <a:t> 10 </a:t>
                      </a:r>
                      <a:r>
                        <a:rPr lang="en-US" sz="1600" dirty="0">
                          <a:latin typeface="Arial" charset="0"/>
                          <a:ea typeface="Arial" charset="0"/>
                          <a:cs typeface="Arial" charset="0"/>
                        </a:rPr>
                        <a:t>GeV/c</a:t>
                      </a:r>
                    </a:p>
                    <a:p>
                      <a:pPr marL="285750" indent="-285750" algn="just">
                        <a:buFont typeface="Arial" charset="0"/>
                        <a:buChar char="•"/>
                      </a:pPr>
                      <a:endParaRPr lang="en-US" sz="1600" dirty="0">
                        <a:latin typeface="Arial" charset="0"/>
                        <a:ea typeface="Arial" charset="0"/>
                        <a:cs typeface="Arial" charset="0"/>
                      </a:endParaRPr>
                    </a:p>
                    <a:p>
                      <a:pPr marL="285750" indent="-285750" algn="l">
                        <a:buFont typeface="Arial" charset="0"/>
                        <a:buChar char="•"/>
                      </a:pPr>
                      <a:r>
                        <a:rPr lang="en-US" sz="1600" dirty="0">
                          <a:latin typeface="Arial" charset="0"/>
                          <a:ea typeface="Arial" charset="0"/>
                          <a:cs typeface="Arial" charset="0"/>
                        </a:rPr>
                        <a:t>BELLE-2 ARICH aims to separate</a:t>
                      </a:r>
                      <a:r>
                        <a:rPr lang="en-US" sz="1600" baseline="0" dirty="0">
                          <a:latin typeface="Arial" charset="0"/>
                          <a:ea typeface="Arial" charset="0"/>
                          <a:cs typeface="Arial" charset="0"/>
                        </a:rPr>
                        <a:t> pion and kaon up to 4 GeV/c</a:t>
                      </a: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pSp>
        <p:nvGrpSpPr>
          <p:cNvPr id="16" name="Group 15"/>
          <p:cNvGrpSpPr/>
          <p:nvPr/>
        </p:nvGrpSpPr>
        <p:grpSpPr>
          <a:xfrm>
            <a:off x="1932760" y="1496477"/>
            <a:ext cx="3925229" cy="2318535"/>
            <a:chOff x="1918010" y="4046488"/>
            <a:chExt cx="3925229" cy="2318535"/>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689" r="50648"/>
            <a:stretch/>
          </p:blipFill>
          <p:spPr>
            <a:xfrm>
              <a:off x="1918010" y="4046488"/>
              <a:ext cx="2196790" cy="2318535"/>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6816" t="14673" r="3747" b="5969"/>
            <a:stretch/>
          </p:blipFill>
          <p:spPr>
            <a:xfrm>
              <a:off x="4025590" y="4274628"/>
              <a:ext cx="1817649" cy="1839951"/>
            </a:xfrm>
            <a:prstGeom prst="rect">
              <a:avLst/>
            </a:prstGeom>
          </p:spPr>
        </p:pic>
      </p:grpSp>
      <p:grpSp>
        <p:nvGrpSpPr>
          <p:cNvPr id="19" name="Group 18"/>
          <p:cNvGrpSpPr/>
          <p:nvPr/>
        </p:nvGrpSpPr>
        <p:grpSpPr>
          <a:xfrm>
            <a:off x="1929161" y="4057041"/>
            <a:ext cx="3928828" cy="2220470"/>
            <a:chOff x="1914412" y="1527028"/>
            <a:chExt cx="3928828" cy="2220470"/>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56707" t="11327" r="3796" b="5810"/>
            <a:stretch/>
          </p:blipFill>
          <p:spPr>
            <a:xfrm>
              <a:off x="4025590" y="1780080"/>
              <a:ext cx="1817650" cy="1839951"/>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268" r="49512"/>
            <a:stretch/>
          </p:blipFill>
          <p:spPr>
            <a:xfrm>
              <a:off x="1914412" y="1527028"/>
              <a:ext cx="2219093" cy="2220470"/>
            </a:xfrm>
            <a:prstGeom prst="rect">
              <a:avLst/>
            </a:prstGeom>
          </p:spPr>
        </p:pic>
      </p:grpSp>
      <p:sp>
        <p:nvSpPr>
          <p:cNvPr id="26" name="Rectangle 25"/>
          <p:cNvSpPr/>
          <p:nvPr/>
        </p:nvSpPr>
        <p:spPr>
          <a:xfrm>
            <a:off x="596124" y="3870508"/>
            <a:ext cx="5247467" cy="307777"/>
          </a:xfrm>
          <a:prstGeom prst="rect">
            <a:avLst/>
          </a:prstGeom>
        </p:spPr>
        <p:txBody>
          <a:bodyPr wrap="square">
            <a:spAutoFit/>
          </a:bodyPr>
          <a:lstStyle/>
          <a:p>
            <a:pPr algn="just">
              <a:defRPr/>
            </a:pPr>
            <a:r>
              <a:rPr lang="en-US" sz="1400" dirty="0"/>
              <a:t>9 GeV/c pion beam launched at the center of </a:t>
            </a:r>
            <a:r>
              <a:rPr lang="en-US" sz="1400" dirty="0" err="1"/>
              <a:t>xy</a:t>
            </a:r>
            <a:r>
              <a:rPr lang="en-US" sz="1400" dirty="0"/>
              <a:t> plane in simulation</a:t>
            </a:r>
          </a:p>
        </p:txBody>
      </p:sp>
      <p:sp>
        <p:nvSpPr>
          <p:cNvPr id="28" name="Text Box 1"/>
          <p:cNvSpPr txBox="1">
            <a:spLocks noChangeArrowheads="1"/>
          </p:cNvSpPr>
          <p:nvPr/>
        </p:nvSpPr>
        <p:spPr bwMode="auto">
          <a:xfrm>
            <a:off x="510646" y="90603"/>
            <a:ext cx="8633354"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err="1">
                <a:solidFill>
                  <a:srgbClr val="006633"/>
                </a:solidFill>
                <a:latin typeface="Times New Roman" charset="0"/>
                <a:cs typeface="Arial" charset="0"/>
              </a:rPr>
              <a:t>mRICH</a:t>
            </a:r>
            <a:r>
              <a:rPr lang="en-US" sz="2800" dirty="0">
                <a:solidFill>
                  <a:srgbClr val="006633"/>
                </a:solidFill>
                <a:latin typeface="Times New Roman" charset="0"/>
                <a:cs typeface="Arial" charset="0"/>
              </a:rPr>
              <a:t> – lens-based focusing aerogel detector design </a:t>
            </a:r>
          </a:p>
        </p:txBody>
      </p:sp>
      <p:sp>
        <p:nvSpPr>
          <p:cNvPr id="29" name="CustomShape 7"/>
          <p:cNvSpPr/>
          <p:nvPr/>
        </p:nvSpPr>
        <p:spPr>
          <a:xfrm>
            <a:off x="514351" y="816695"/>
            <a:ext cx="8129241" cy="452429"/>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GB" sz="1814" b="1" dirty="0">
                <a:solidFill>
                  <a:srgbClr val="000000"/>
                </a:solidFill>
                <a:latin typeface="Arial"/>
                <a:ea typeface="DejaVu Sans"/>
              </a:rPr>
              <a:t>Smaller, but thinner ring improves PID performance and reduces length</a:t>
            </a:r>
            <a:endParaRPr sz="1633" dirty="0"/>
          </a:p>
        </p:txBody>
      </p:sp>
      <p:grpSp>
        <p:nvGrpSpPr>
          <p:cNvPr id="7" name="Group 6"/>
          <p:cNvGrpSpPr/>
          <p:nvPr/>
        </p:nvGrpSpPr>
        <p:grpSpPr>
          <a:xfrm>
            <a:off x="5679775" y="1342984"/>
            <a:ext cx="3068581" cy="2566050"/>
            <a:chOff x="5679775" y="1342984"/>
            <a:chExt cx="3068581" cy="2566050"/>
          </a:xfrm>
        </p:grpSpPr>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52474" r="1662" b="5311"/>
            <a:stretch/>
          </p:blipFill>
          <p:spPr>
            <a:xfrm>
              <a:off x="5959342" y="1469908"/>
              <a:ext cx="2684250" cy="2371671"/>
            </a:xfrm>
            <a:prstGeom prst="rect">
              <a:avLst/>
            </a:prstGeom>
          </p:spPr>
        </p:pic>
        <p:sp>
          <p:nvSpPr>
            <p:cNvPr id="20" name="TextBox 19"/>
            <p:cNvSpPr txBox="1"/>
            <p:nvPr/>
          </p:nvSpPr>
          <p:spPr>
            <a:xfrm>
              <a:off x="5679775" y="3532872"/>
              <a:ext cx="906851" cy="369332"/>
            </a:xfrm>
            <a:prstGeom prst="rect">
              <a:avLst/>
            </a:prstGeom>
            <a:noFill/>
          </p:spPr>
          <p:txBody>
            <a:bodyPr wrap="none" rtlCol="0">
              <a:spAutoFit/>
            </a:bodyPr>
            <a:lstStyle/>
            <a:p>
              <a:r>
                <a:rPr lang="en-US" dirty="0">
                  <a:solidFill>
                    <a:schemeClr val="accent6"/>
                  </a:solidFill>
                </a:rPr>
                <a:t>Aerogel</a:t>
              </a:r>
            </a:p>
          </p:txBody>
        </p:sp>
        <p:sp>
          <p:nvSpPr>
            <p:cNvPr id="21" name="TextBox 20"/>
            <p:cNvSpPr txBox="1"/>
            <p:nvPr/>
          </p:nvSpPr>
          <p:spPr>
            <a:xfrm>
              <a:off x="5900703" y="1342984"/>
              <a:ext cx="1295739" cy="369332"/>
            </a:xfrm>
            <a:prstGeom prst="rect">
              <a:avLst/>
            </a:prstGeom>
            <a:noFill/>
          </p:spPr>
          <p:txBody>
            <a:bodyPr wrap="none" rtlCol="0">
              <a:spAutoFit/>
            </a:bodyPr>
            <a:lstStyle/>
            <a:p>
              <a:r>
                <a:rPr lang="en-US" dirty="0">
                  <a:solidFill>
                    <a:schemeClr val="accent5"/>
                  </a:solidFill>
                </a:rPr>
                <a:t>Fresnel lens</a:t>
              </a:r>
            </a:p>
          </p:txBody>
        </p:sp>
        <p:sp>
          <p:nvSpPr>
            <p:cNvPr id="22" name="TextBox 21"/>
            <p:cNvSpPr txBox="1"/>
            <p:nvPr/>
          </p:nvSpPr>
          <p:spPr>
            <a:xfrm>
              <a:off x="7353422" y="3539702"/>
              <a:ext cx="1394934" cy="369332"/>
            </a:xfrm>
            <a:prstGeom prst="rect">
              <a:avLst/>
            </a:prstGeom>
            <a:noFill/>
          </p:spPr>
          <p:txBody>
            <a:bodyPr wrap="none" rtlCol="0">
              <a:spAutoFit/>
            </a:bodyPr>
            <a:lstStyle/>
            <a:p>
              <a:r>
                <a:rPr lang="en-US" dirty="0">
                  <a:solidFill>
                    <a:srgbClr val="0070C0"/>
                  </a:solidFill>
                </a:rPr>
                <a:t>Sensor plane</a:t>
              </a:r>
            </a:p>
          </p:txBody>
        </p:sp>
        <p:cxnSp>
          <p:nvCxnSpPr>
            <p:cNvPr id="23" name="Straight Arrow Connector 22"/>
            <p:cNvCxnSpPr/>
            <p:nvPr/>
          </p:nvCxnSpPr>
          <p:spPr>
            <a:xfrm flipH="1" flipV="1">
              <a:off x="6460060" y="1628349"/>
              <a:ext cx="143107" cy="480662"/>
            </a:xfrm>
            <a:prstGeom prst="straightConnector1">
              <a:avLst/>
            </a:prstGeom>
            <a:ln w="38100">
              <a:solidFill>
                <a:schemeClr val="accent5"/>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6117629" y="3274125"/>
              <a:ext cx="401543" cy="387069"/>
            </a:xfrm>
            <a:prstGeom prst="straightConnector1">
              <a:avLst/>
            </a:prstGeom>
            <a:ln w="38100">
              <a:solidFill>
                <a:schemeClr val="accent6"/>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8136852" y="3012291"/>
              <a:ext cx="113530" cy="647464"/>
            </a:xfrm>
            <a:prstGeom prst="straightConnector1">
              <a:avLst/>
            </a:prstGeom>
            <a:ln w="38100">
              <a:solidFill>
                <a:srgbClr val="0070C0"/>
              </a:solidFill>
              <a:tailEnd type="triangle"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35568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64F28B0-E87C-2C4E-8191-107DAFE0325D}" type="slidenum">
              <a:rPr lang="en-US" smtClean="0"/>
              <a:t>3</a:t>
            </a:fld>
            <a:endParaRPr lang="en-US"/>
          </a:p>
        </p:txBody>
      </p:sp>
      <p:graphicFrame>
        <p:nvGraphicFramePr>
          <p:cNvPr id="11" name="Table 10"/>
          <p:cNvGraphicFramePr>
            <a:graphicFrameLocks noGrp="1"/>
          </p:cNvGraphicFramePr>
          <p:nvPr/>
        </p:nvGraphicFramePr>
        <p:xfrm>
          <a:off x="457200" y="1397000"/>
          <a:ext cx="8229600" cy="4959350"/>
        </p:xfrm>
        <a:graphic>
          <a:graphicData uri="http://schemas.openxmlformats.org/drawingml/2006/table">
            <a:tbl>
              <a:tblPr firstRow="1" bandRow="1">
                <a:tableStyleId>{5940675A-B579-460E-94D1-54222C63F5DA}</a:tableStyleId>
              </a:tblPr>
              <a:tblGrid>
                <a:gridCol w="1405054">
                  <a:extLst>
                    <a:ext uri="{9D8B030D-6E8A-4147-A177-3AD203B41FA5}">
                      <a16:colId xmlns:a16="http://schemas.microsoft.com/office/drawing/2014/main" val="20000"/>
                    </a:ext>
                  </a:extLst>
                </a:gridCol>
                <a:gridCol w="4081346">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2479675">
                <a:tc>
                  <a:txBody>
                    <a:bodyPr/>
                    <a:lstStyle/>
                    <a:p>
                      <a:pPr algn="ctr"/>
                      <a:r>
                        <a:rPr lang="en-US" sz="1400" b="1" dirty="0"/>
                        <a:t>Lens-Based</a:t>
                      </a:r>
                      <a:r>
                        <a:rPr lang="en-US" sz="1400" b="1" baseline="0" dirty="0"/>
                        <a:t> </a:t>
                      </a:r>
                      <a:r>
                        <a:rPr lang="en-US" sz="1400" b="1" baseline="0" dirty="0" err="1"/>
                        <a:t>mRICH</a:t>
                      </a:r>
                      <a:r>
                        <a:rPr lang="en-US" sz="1400" b="1" baseline="0" dirty="0"/>
                        <a:t> Design</a:t>
                      </a:r>
                      <a:endParaRPr lang="en-US" sz="1400" b="1" dirty="0"/>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dirty="0"/>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dirty="0">
                          <a:latin typeface="Arial" charset="0"/>
                          <a:ea typeface="Arial" charset="0"/>
                          <a:cs typeface="Arial" charset="0"/>
                        </a:rPr>
                        <a:t>9 GeV/c pion beam launched at the</a:t>
                      </a:r>
                      <a:r>
                        <a:rPr lang="en-US" sz="1600" baseline="0" dirty="0">
                          <a:latin typeface="Arial" charset="0"/>
                          <a:ea typeface="Arial" charset="0"/>
                          <a:cs typeface="Arial" charset="0"/>
                        </a:rPr>
                        <a:t> center of </a:t>
                      </a:r>
                      <a:r>
                        <a:rPr lang="en-US" sz="1600" baseline="0" dirty="0" err="1">
                          <a:latin typeface="Arial" charset="0"/>
                          <a:ea typeface="Arial" charset="0"/>
                          <a:cs typeface="Arial" charset="0"/>
                        </a:rPr>
                        <a:t>xy</a:t>
                      </a:r>
                      <a:r>
                        <a:rPr lang="en-US" sz="1600" baseline="0" dirty="0">
                          <a:latin typeface="Arial" charset="0"/>
                          <a:ea typeface="Arial" charset="0"/>
                          <a:cs typeface="Arial" charset="0"/>
                        </a:rPr>
                        <a:t> plane in </a:t>
                      </a:r>
                      <a:r>
                        <a:rPr lang="en-US" sz="1600" dirty="0">
                          <a:latin typeface="Arial" charset="0"/>
                          <a:ea typeface="Arial" charset="0"/>
                          <a:cs typeface="Arial" charset="0"/>
                        </a:rPr>
                        <a:t>simulation</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dirty="0">
                        <a:latin typeface="Arial" charset="0"/>
                        <a:ea typeface="Arial" charset="0"/>
                        <a:cs typeface="Arial" charset="0"/>
                      </a:endParaRPr>
                    </a:p>
                    <a:p>
                      <a:pPr marL="285750" indent="-285750" algn="l">
                        <a:buFont typeface="Arial" charset="0"/>
                        <a:buChar char="•"/>
                      </a:pPr>
                      <a:r>
                        <a:rPr lang="en-US" sz="1600" b="1" dirty="0">
                          <a:solidFill>
                            <a:schemeClr val="accent5"/>
                          </a:solidFill>
                          <a:latin typeface="Arial" charset="0"/>
                          <a:ea typeface="Arial" charset="0"/>
                          <a:cs typeface="Arial" charset="0"/>
                        </a:rPr>
                        <a:t>Smaller</a:t>
                      </a:r>
                      <a:r>
                        <a:rPr lang="en-US" sz="1600" b="1" baseline="0" dirty="0">
                          <a:solidFill>
                            <a:schemeClr val="accent5"/>
                          </a:solidFill>
                          <a:latin typeface="Arial" charset="0"/>
                          <a:ea typeface="Arial" charset="0"/>
                          <a:cs typeface="Arial" charset="0"/>
                        </a:rPr>
                        <a:t> and thinner </a:t>
                      </a:r>
                      <a:r>
                        <a:rPr lang="en-US" sz="1600" baseline="0" dirty="0">
                          <a:latin typeface="Arial" charset="0"/>
                          <a:ea typeface="Arial" charset="0"/>
                          <a:cs typeface="Arial" charset="0"/>
                        </a:rPr>
                        <a:t>ring image</a:t>
                      </a:r>
                      <a:endParaRPr lang="en-US" sz="1600" dirty="0">
                        <a:latin typeface="Arial" charset="0"/>
                        <a:ea typeface="Arial" charset="0"/>
                        <a:cs typeface="Arial" charset="0"/>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479675">
                <a:tc>
                  <a:txBody>
                    <a:bodyPr/>
                    <a:lstStyle/>
                    <a:p>
                      <a:pPr algn="ctr"/>
                      <a:r>
                        <a:rPr lang="en-US" sz="1400" b="1" baseline="0" dirty="0"/>
                        <a:t>Two-Layer Proximity Focusing Design (BELLE-2 ARICH) </a:t>
                      </a:r>
                      <a:endParaRPr lang="en-US" sz="1400" b="1" dirty="0"/>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just">
                        <a:buFont typeface="Arial" charset="0"/>
                        <a:buChar char="•"/>
                      </a:pPr>
                      <a:endParaRPr lang="en-US" dirty="0"/>
                    </a:p>
                    <a:p>
                      <a:pPr marL="285750" indent="-285750" algn="l">
                        <a:buFont typeface="Arial" charset="0"/>
                        <a:buChar char="•"/>
                      </a:pPr>
                      <a:r>
                        <a:rPr lang="en-US" sz="1600" dirty="0">
                          <a:latin typeface="Arial" charset="0"/>
                          <a:ea typeface="Arial" charset="0"/>
                          <a:cs typeface="Arial" charset="0"/>
                        </a:rPr>
                        <a:t>EIC </a:t>
                      </a:r>
                      <a:r>
                        <a:rPr lang="en-US" sz="1600" dirty="0" err="1">
                          <a:latin typeface="Arial" charset="0"/>
                          <a:ea typeface="Arial" charset="0"/>
                          <a:cs typeface="Arial" charset="0"/>
                        </a:rPr>
                        <a:t>mRICH</a:t>
                      </a:r>
                      <a:r>
                        <a:rPr lang="en-US" sz="1600" dirty="0">
                          <a:latin typeface="Arial" charset="0"/>
                          <a:ea typeface="Arial" charset="0"/>
                          <a:cs typeface="Arial" charset="0"/>
                        </a:rPr>
                        <a:t> designed for K/pi ID up to</a:t>
                      </a:r>
                      <a:r>
                        <a:rPr lang="en-US" sz="1600" baseline="0" dirty="0">
                          <a:latin typeface="Arial" charset="0"/>
                          <a:ea typeface="Arial" charset="0"/>
                          <a:cs typeface="Arial" charset="0"/>
                        </a:rPr>
                        <a:t> 10 </a:t>
                      </a:r>
                      <a:r>
                        <a:rPr lang="en-US" sz="1600" dirty="0">
                          <a:latin typeface="Arial" charset="0"/>
                          <a:ea typeface="Arial" charset="0"/>
                          <a:cs typeface="Arial" charset="0"/>
                        </a:rPr>
                        <a:t>GeV/c</a:t>
                      </a:r>
                    </a:p>
                    <a:p>
                      <a:pPr marL="285750" indent="-285750" algn="just">
                        <a:buFont typeface="Arial" charset="0"/>
                        <a:buChar char="•"/>
                      </a:pPr>
                      <a:endParaRPr lang="en-US" sz="1600" dirty="0">
                        <a:latin typeface="Arial" charset="0"/>
                        <a:ea typeface="Arial" charset="0"/>
                        <a:cs typeface="Arial" charset="0"/>
                      </a:endParaRPr>
                    </a:p>
                    <a:p>
                      <a:pPr marL="285750" indent="-285750" algn="l">
                        <a:buFont typeface="Arial" charset="0"/>
                        <a:buChar char="•"/>
                      </a:pPr>
                      <a:r>
                        <a:rPr lang="en-US" sz="1600" dirty="0">
                          <a:latin typeface="Arial" charset="0"/>
                          <a:ea typeface="Arial" charset="0"/>
                          <a:cs typeface="Arial" charset="0"/>
                        </a:rPr>
                        <a:t>BELLE-2 ARICH aims to separate</a:t>
                      </a:r>
                      <a:r>
                        <a:rPr lang="en-US" sz="1600" baseline="0" dirty="0">
                          <a:latin typeface="Arial" charset="0"/>
                          <a:ea typeface="Arial" charset="0"/>
                          <a:cs typeface="Arial" charset="0"/>
                        </a:rPr>
                        <a:t> pion and kaon up to 4 GeV/c</a:t>
                      </a: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pSp>
        <p:nvGrpSpPr>
          <p:cNvPr id="16" name="Group 15"/>
          <p:cNvGrpSpPr/>
          <p:nvPr/>
        </p:nvGrpSpPr>
        <p:grpSpPr>
          <a:xfrm>
            <a:off x="1932760" y="1496477"/>
            <a:ext cx="3925229" cy="2318535"/>
            <a:chOff x="1918010" y="4046488"/>
            <a:chExt cx="3925229" cy="2318535"/>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689" r="50648"/>
            <a:stretch/>
          </p:blipFill>
          <p:spPr>
            <a:xfrm>
              <a:off x="1918010" y="4046488"/>
              <a:ext cx="2196790" cy="2318535"/>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6816" t="14673" r="3747" b="5969"/>
            <a:stretch/>
          </p:blipFill>
          <p:spPr>
            <a:xfrm>
              <a:off x="4025590" y="4274628"/>
              <a:ext cx="1817649" cy="1839951"/>
            </a:xfrm>
            <a:prstGeom prst="rect">
              <a:avLst/>
            </a:prstGeom>
          </p:spPr>
        </p:pic>
      </p:grpSp>
      <p:grpSp>
        <p:nvGrpSpPr>
          <p:cNvPr id="19" name="Group 18"/>
          <p:cNvGrpSpPr/>
          <p:nvPr/>
        </p:nvGrpSpPr>
        <p:grpSpPr>
          <a:xfrm>
            <a:off x="1929161" y="4057041"/>
            <a:ext cx="3928828" cy="2220470"/>
            <a:chOff x="1914412" y="1527028"/>
            <a:chExt cx="3928828" cy="2220470"/>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56707" t="11327" r="3796" b="5810"/>
            <a:stretch/>
          </p:blipFill>
          <p:spPr>
            <a:xfrm>
              <a:off x="4025590" y="1780080"/>
              <a:ext cx="1817650" cy="1839951"/>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268" r="49512"/>
            <a:stretch/>
          </p:blipFill>
          <p:spPr>
            <a:xfrm>
              <a:off x="1914412" y="1527028"/>
              <a:ext cx="2219093" cy="2220470"/>
            </a:xfrm>
            <a:prstGeom prst="rect">
              <a:avLst/>
            </a:prstGeom>
          </p:spPr>
        </p:pic>
      </p:grpSp>
      <p:sp>
        <p:nvSpPr>
          <p:cNvPr id="26" name="Rectangle 25"/>
          <p:cNvSpPr/>
          <p:nvPr/>
        </p:nvSpPr>
        <p:spPr>
          <a:xfrm>
            <a:off x="596124" y="3870508"/>
            <a:ext cx="5247467" cy="307777"/>
          </a:xfrm>
          <a:prstGeom prst="rect">
            <a:avLst/>
          </a:prstGeom>
        </p:spPr>
        <p:txBody>
          <a:bodyPr wrap="square">
            <a:spAutoFit/>
          </a:bodyPr>
          <a:lstStyle/>
          <a:p>
            <a:pPr algn="just">
              <a:defRPr/>
            </a:pPr>
            <a:r>
              <a:rPr lang="en-US" sz="1400" dirty="0"/>
              <a:t>9 GeV/c pion beam launched at the center of </a:t>
            </a:r>
            <a:r>
              <a:rPr lang="en-US" sz="1400" dirty="0" err="1"/>
              <a:t>xy</a:t>
            </a:r>
            <a:r>
              <a:rPr lang="en-US" sz="1400" dirty="0"/>
              <a:t> plane in simulation</a:t>
            </a:r>
          </a:p>
        </p:txBody>
      </p:sp>
      <p:sp>
        <p:nvSpPr>
          <p:cNvPr id="28" name="Text Box 1"/>
          <p:cNvSpPr txBox="1">
            <a:spLocks noChangeArrowheads="1"/>
          </p:cNvSpPr>
          <p:nvPr/>
        </p:nvSpPr>
        <p:spPr bwMode="auto">
          <a:xfrm>
            <a:off x="510646" y="90603"/>
            <a:ext cx="8633354"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err="1">
                <a:solidFill>
                  <a:srgbClr val="006633"/>
                </a:solidFill>
                <a:latin typeface="Times New Roman" charset="0"/>
                <a:cs typeface="Arial" charset="0"/>
              </a:rPr>
              <a:t>mRICH</a:t>
            </a:r>
            <a:r>
              <a:rPr lang="en-US" sz="2800" dirty="0">
                <a:solidFill>
                  <a:srgbClr val="006633"/>
                </a:solidFill>
                <a:latin typeface="Times New Roman" charset="0"/>
                <a:cs typeface="Arial" charset="0"/>
              </a:rPr>
              <a:t> – lens-based focusing aerogel detector design </a:t>
            </a:r>
          </a:p>
        </p:txBody>
      </p:sp>
      <p:sp>
        <p:nvSpPr>
          <p:cNvPr id="29" name="CustomShape 7"/>
          <p:cNvSpPr/>
          <p:nvPr/>
        </p:nvSpPr>
        <p:spPr>
          <a:xfrm>
            <a:off x="514351" y="816695"/>
            <a:ext cx="8129241" cy="452429"/>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GB" sz="1814" b="1" dirty="0">
                <a:solidFill>
                  <a:srgbClr val="000000"/>
                </a:solidFill>
                <a:latin typeface="Arial"/>
                <a:ea typeface="DejaVu Sans"/>
              </a:rPr>
              <a:t>Smaller, but thinner ring improves PID performance and reduces length</a:t>
            </a:r>
            <a:endParaRPr sz="1633" dirty="0"/>
          </a:p>
        </p:txBody>
      </p:sp>
    </p:spTree>
    <p:extLst>
      <p:ext uri="{BB962C8B-B14F-4D97-AF65-F5344CB8AC3E}">
        <p14:creationId xmlns:p14="http://schemas.microsoft.com/office/powerpoint/2010/main" val="3999922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64F28B0-E87C-2C4E-8191-107DAFE0325D}" type="slidenum">
              <a:rPr lang="en-US" smtClean="0"/>
              <a:t>4</a:t>
            </a:fld>
            <a:endParaRPr lang="en-US"/>
          </a:p>
        </p:txBody>
      </p:sp>
      <p:graphicFrame>
        <p:nvGraphicFramePr>
          <p:cNvPr id="11" name="Table 10"/>
          <p:cNvGraphicFramePr>
            <a:graphicFrameLocks noGrp="1"/>
          </p:cNvGraphicFramePr>
          <p:nvPr/>
        </p:nvGraphicFramePr>
        <p:xfrm>
          <a:off x="457200" y="1397000"/>
          <a:ext cx="8229600" cy="4959350"/>
        </p:xfrm>
        <a:graphic>
          <a:graphicData uri="http://schemas.openxmlformats.org/drawingml/2006/table">
            <a:tbl>
              <a:tblPr firstRow="1" bandRow="1">
                <a:tableStyleId>{5940675A-B579-460E-94D1-54222C63F5DA}</a:tableStyleId>
              </a:tblPr>
              <a:tblGrid>
                <a:gridCol w="1405054">
                  <a:extLst>
                    <a:ext uri="{9D8B030D-6E8A-4147-A177-3AD203B41FA5}">
                      <a16:colId xmlns:a16="http://schemas.microsoft.com/office/drawing/2014/main" val="20000"/>
                    </a:ext>
                  </a:extLst>
                </a:gridCol>
                <a:gridCol w="4081346">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2479675">
                <a:tc>
                  <a:txBody>
                    <a:bodyPr/>
                    <a:lstStyle/>
                    <a:p>
                      <a:pPr algn="ctr"/>
                      <a:r>
                        <a:rPr lang="en-US" sz="1400" b="1" dirty="0"/>
                        <a:t>Lens-Based</a:t>
                      </a:r>
                      <a:r>
                        <a:rPr lang="en-US" sz="1400" b="1" baseline="0" dirty="0"/>
                        <a:t> </a:t>
                      </a:r>
                      <a:r>
                        <a:rPr lang="en-US" sz="1400" b="1" baseline="0" dirty="0" err="1"/>
                        <a:t>mRICH</a:t>
                      </a:r>
                      <a:r>
                        <a:rPr lang="en-US" sz="1400" b="1" baseline="0" dirty="0"/>
                        <a:t> Design</a:t>
                      </a:r>
                      <a:endParaRPr lang="en-US" sz="1400" b="1" dirty="0"/>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800" dirty="0"/>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dirty="0"/>
                        <a:t>9 GeV/c pion beam incident</a:t>
                      </a:r>
                      <a:r>
                        <a:rPr lang="en-US" baseline="0" dirty="0"/>
                        <a:t> at third quadrant (star)</a:t>
                      </a:r>
                      <a:r>
                        <a:rPr lang="en-US" dirty="0"/>
                        <a:t> in simulation</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800" dirty="0"/>
                    </a:p>
                    <a:p>
                      <a:pPr marL="285750" indent="-285750" algn="l">
                        <a:buFont typeface="Arial" charset="0"/>
                        <a:buChar char="•"/>
                      </a:pPr>
                      <a:r>
                        <a:rPr lang="en-US" dirty="0"/>
                        <a:t>Ring image is</a:t>
                      </a:r>
                      <a:r>
                        <a:rPr lang="en-US" baseline="0" dirty="0"/>
                        <a:t> </a:t>
                      </a:r>
                      <a:r>
                        <a:rPr lang="en-US" b="1" baseline="0" dirty="0">
                          <a:solidFill>
                            <a:schemeClr val="accent5"/>
                          </a:solidFill>
                        </a:rPr>
                        <a:t>center </a:t>
                      </a:r>
                      <a:r>
                        <a:rPr lang="en-US" baseline="0" dirty="0"/>
                        <a:t>on the middle of the sensor plane</a:t>
                      </a:r>
                      <a:endParaRPr lang="en-US"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479675">
                <a:tc>
                  <a:txBody>
                    <a:bodyPr/>
                    <a:lstStyle/>
                    <a:p>
                      <a:pPr algn="ctr"/>
                      <a:r>
                        <a:rPr lang="en-US" sz="1400" b="1" baseline="0" dirty="0"/>
                        <a:t>Two-Layer Proximity Focusing Design (BELLE-2 ARICH) </a:t>
                      </a:r>
                      <a:endParaRPr lang="en-US" sz="1400" b="1" dirty="0"/>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charset="0"/>
                        <a:buChar char="•"/>
                      </a:pPr>
                      <a:endParaRPr lang="en-US" sz="800" dirty="0"/>
                    </a:p>
                    <a:p>
                      <a:pPr marL="285750" indent="-285750" algn="l">
                        <a:buFont typeface="Arial" charset="0"/>
                        <a:buChar char="•"/>
                      </a:pPr>
                      <a:r>
                        <a:rPr lang="en-US" dirty="0"/>
                        <a:t>9 GeV/c pion beam incident</a:t>
                      </a:r>
                      <a:r>
                        <a:rPr lang="en-US" baseline="0" dirty="0"/>
                        <a:t> at third quadrant (star)</a:t>
                      </a:r>
                      <a:r>
                        <a:rPr lang="en-US" dirty="0"/>
                        <a:t> in simulation</a:t>
                      </a:r>
                    </a:p>
                    <a:p>
                      <a:pPr marL="285750" indent="-285750" algn="l">
                        <a:buFont typeface="Arial" charset="0"/>
                        <a:buChar char="•"/>
                      </a:pPr>
                      <a:endParaRPr lang="en-US" sz="800" dirty="0"/>
                    </a:p>
                    <a:p>
                      <a:pPr marL="285750" indent="-285750" algn="l">
                        <a:buFont typeface="Arial" charset="0"/>
                        <a:buChar char="•"/>
                      </a:pPr>
                      <a:r>
                        <a:rPr lang="en-US" dirty="0"/>
                        <a:t>Ring is center</a:t>
                      </a:r>
                      <a:r>
                        <a:rPr lang="en-US" baseline="0" dirty="0"/>
                        <a:t>ed at point of incidence</a:t>
                      </a: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681" r="48822"/>
          <a:stretch/>
        </p:blipFill>
        <p:spPr>
          <a:xfrm>
            <a:off x="1951464" y="3901494"/>
            <a:ext cx="2263697" cy="2390368"/>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57210" t="9811" r="4047" b="12346"/>
          <a:stretch/>
        </p:blipFill>
        <p:spPr>
          <a:xfrm>
            <a:off x="4005323" y="1645107"/>
            <a:ext cx="1911900" cy="1951464"/>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56403" t="18876" r="3822" b="2285"/>
          <a:stretch/>
        </p:blipFill>
        <p:spPr>
          <a:xfrm>
            <a:off x="4014439" y="4344075"/>
            <a:ext cx="1895707" cy="188455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448" r="50549" b="3598"/>
          <a:stretch/>
        </p:blipFill>
        <p:spPr>
          <a:xfrm>
            <a:off x="1906859" y="1397000"/>
            <a:ext cx="2319454" cy="2416717"/>
          </a:xfrm>
          <a:prstGeom prst="rect">
            <a:avLst/>
          </a:prstGeom>
        </p:spPr>
      </p:pic>
      <p:sp>
        <p:nvSpPr>
          <p:cNvPr id="10" name="Text Box 1"/>
          <p:cNvSpPr txBox="1">
            <a:spLocks noChangeArrowheads="1"/>
          </p:cNvSpPr>
          <p:nvPr/>
        </p:nvSpPr>
        <p:spPr bwMode="auto">
          <a:xfrm>
            <a:off x="510646" y="90603"/>
            <a:ext cx="8633354"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err="1">
                <a:solidFill>
                  <a:srgbClr val="006633"/>
                </a:solidFill>
                <a:latin typeface="Times New Roman" charset="0"/>
                <a:cs typeface="Arial" charset="0"/>
              </a:rPr>
              <a:t>mRICH</a:t>
            </a:r>
            <a:r>
              <a:rPr lang="en-US" sz="2800" dirty="0">
                <a:solidFill>
                  <a:srgbClr val="006633"/>
                </a:solidFill>
                <a:latin typeface="Times New Roman" charset="0"/>
                <a:cs typeface="Arial" charset="0"/>
              </a:rPr>
              <a:t> – lens-based focusing shifts image to center</a:t>
            </a:r>
          </a:p>
        </p:txBody>
      </p:sp>
      <p:sp>
        <p:nvSpPr>
          <p:cNvPr id="12" name="CustomShape 7"/>
          <p:cNvSpPr/>
          <p:nvPr/>
        </p:nvSpPr>
        <p:spPr>
          <a:xfrm>
            <a:off x="414343" y="816695"/>
            <a:ext cx="8543925" cy="452429"/>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GB" sz="1814" b="1" dirty="0">
                <a:solidFill>
                  <a:srgbClr val="000000"/>
                </a:solidFill>
                <a:latin typeface="Arial"/>
                <a:ea typeface="DejaVu Sans"/>
              </a:rPr>
              <a:t>Ring </a:t>
            </a:r>
            <a:r>
              <a:rPr lang="en-GB" sz="1814" b="1" dirty="0" err="1">
                <a:solidFill>
                  <a:srgbClr val="000000"/>
                </a:solidFill>
                <a:latin typeface="Arial"/>
                <a:ea typeface="DejaVu Sans"/>
              </a:rPr>
              <a:t>centering</a:t>
            </a:r>
            <a:r>
              <a:rPr lang="en-GB" sz="1814" b="1" dirty="0">
                <a:solidFill>
                  <a:srgbClr val="000000"/>
                </a:solidFill>
                <a:latin typeface="Arial"/>
                <a:ea typeface="DejaVu Sans"/>
              </a:rPr>
              <a:t> of lens-based optics reduces sensor area (main cost driver)</a:t>
            </a:r>
            <a:endParaRPr sz="1633" dirty="0"/>
          </a:p>
        </p:txBody>
      </p:sp>
    </p:spTree>
    <p:extLst>
      <p:ext uri="{BB962C8B-B14F-4D97-AF65-F5344CB8AC3E}">
        <p14:creationId xmlns:p14="http://schemas.microsoft.com/office/powerpoint/2010/main" val="1027012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160" y="189058"/>
            <a:ext cx="8229600" cy="645060"/>
          </a:xfrm>
        </p:spPr>
        <p:txBody>
          <a:bodyPr>
            <a:normAutofit fontScale="90000"/>
          </a:bodyPr>
          <a:lstStyle/>
          <a:p>
            <a:r>
              <a:rPr lang="en-US" dirty="0">
                <a:solidFill>
                  <a:srgbClr val="00B050"/>
                </a:solidFill>
                <a:latin typeface="Times New Roman" charset="0"/>
                <a:cs typeface="Arial" charset="0"/>
              </a:rPr>
              <a:t>Projected </a:t>
            </a:r>
            <a:r>
              <a:rPr lang="en-US" dirty="0" err="1">
                <a:solidFill>
                  <a:srgbClr val="00B050"/>
                </a:solidFill>
                <a:latin typeface="Times New Roman" charset="0"/>
                <a:cs typeface="Arial" charset="0"/>
              </a:rPr>
              <a:t>mRICH</a:t>
            </a:r>
            <a:r>
              <a:rPr lang="en-US" dirty="0">
                <a:solidFill>
                  <a:srgbClr val="00B050"/>
                </a:solidFill>
                <a:latin typeface="Times New Roman" charset="0"/>
                <a:cs typeface="Arial" charset="0"/>
              </a:rPr>
              <a:t> Performance</a:t>
            </a:r>
            <a:endParaRPr lang="en-US" dirty="0">
              <a:solidFill>
                <a:srgbClr val="00B050"/>
              </a:solidFill>
            </a:endParaRPr>
          </a:p>
        </p:txBody>
      </p:sp>
      <p:sp>
        <p:nvSpPr>
          <p:cNvPr id="4" name="Slide Number Placeholder 3"/>
          <p:cNvSpPr>
            <a:spLocks noGrp="1"/>
          </p:cNvSpPr>
          <p:nvPr>
            <p:ph type="sldNum" sz="quarter" idx="12"/>
          </p:nvPr>
        </p:nvSpPr>
        <p:spPr/>
        <p:txBody>
          <a:bodyPr/>
          <a:lstStyle/>
          <a:p>
            <a:fld id="{8F85DECE-709F-5547-99FE-06FE97115E35}" type="slidenum">
              <a:rPr lang="en-US" smtClean="0"/>
              <a:t>5</a:t>
            </a:fld>
            <a:endParaRPr lang="en-US"/>
          </a:p>
        </p:txBody>
      </p:sp>
      <p:sp>
        <p:nvSpPr>
          <p:cNvPr id="9" name="TextBox 8"/>
          <p:cNvSpPr txBox="1"/>
          <p:nvPr/>
        </p:nvSpPr>
        <p:spPr>
          <a:xfrm>
            <a:off x="480842" y="5736908"/>
            <a:ext cx="8429079"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dirty="0"/>
              <a:t>The major goal of the 2</a:t>
            </a:r>
            <a:r>
              <a:rPr lang="en-US" sz="2400" baseline="30000" dirty="0"/>
              <a:t>nd</a:t>
            </a:r>
            <a:r>
              <a:rPr lang="en-US" sz="2400" dirty="0"/>
              <a:t> </a:t>
            </a:r>
            <a:r>
              <a:rPr lang="en-US" sz="2400" dirty="0" err="1"/>
              <a:t>mRICH</a:t>
            </a:r>
            <a:r>
              <a:rPr lang="en-US" sz="2400" dirty="0"/>
              <a:t> beam test data analysis is to </a:t>
            </a:r>
            <a:r>
              <a:rPr lang="en-US" sz="2400" b="1" dirty="0"/>
              <a:t>verify the PID performance at 2, 5 and 8 GeV/c</a:t>
            </a:r>
          </a:p>
        </p:txBody>
      </p:sp>
      <p:grpSp>
        <p:nvGrpSpPr>
          <p:cNvPr id="6" name="Group 5">
            <a:extLst>
              <a:ext uri="{FF2B5EF4-FFF2-40B4-BE49-F238E27FC236}">
                <a16:creationId xmlns:a16="http://schemas.microsoft.com/office/drawing/2014/main" id="{3EF27CA6-C879-1C43-B4A8-E0ADD40EE713}"/>
              </a:ext>
            </a:extLst>
          </p:cNvPr>
          <p:cNvGrpSpPr/>
          <p:nvPr/>
        </p:nvGrpSpPr>
        <p:grpSpPr>
          <a:xfrm>
            <a:off x="5030757" y="1135487"/>
            <a:ext cx="3492003" cy="3467062"/>
            <a:chOff x="5771639" y="4262628"/>
            <a:chExt cx="2864355" cy="2517947"/>
          </a:xfrm>
        </p:grpSpPr>
        <p:pic>
          <p:nvPicPr>
            <p:cNvPr id="7" name="Picture 6">
              <a:extLst>
                <a:ext uri="{FF2B5EF4-FFF2-40B4-BE49-F238E27FC236}">
                  <a16:creationId xmlns:a16="http://schemas.microsoft.com/office/drawing/2014/main" id="{F1038524-5672-C04F-A00A-223BF5C841A5}"/>
                </a:ext>
              </a:extLst>
            </p:cNvPr>
            <p:cNvPicPr>
              <a:picLocks noChangeAspect="1"/>
            </p:cNvPicPr>
            <p:nvPr/>
          </p:nvPicPr>
          <p:blipFill rotWithShape="1">
            <a:blip r:embed="rId2">
              <a:extLst>
                <a:ext uri="{28A0092B-C50C-407E-A947-70E740481C1C}">
                  <a14:useLocalDpi xmlns:a14="http://schemas.microsoft.com/office/drawing/2010/main" val="0"/>
                </a:ext>
              </a:extLst>
            </a:blip>
            <a:srcRect b="6223"/>
            <a:stretch/>
          </p:blipFill>
          <p:spPr>
            <a:xfrm>
              <a:off x="6177810" y="4262628"/>
              <a:ext cx="1830351" cy="1716449"/>
            </a:xfrm>
            <a:prstGeom prst="rect">
              <a:avLst/>
            </a:prstGeom>
          </p:spPr>
        </p:pic>
        <p:sp>
          <p:nvSpPr>
            <p:cNvPr id="10" name="TextBox 9">
              <a:extLst>
                <a:ext uri="{FF2B5EF4-FFF2-40B4-BE49-F238E27FC236}">
                  <a16:creationId xmlns:a16="http://schemas.microsoft.com/office/drawing/2014/main" id="{AB68D8D2-36B2-D745-AEC8-F573C5C891C7}"/>
                </a:ext>
              </a:extLst>
            </p:cNvPr>
            <p:cNvSpPr txBox="1"/>
            <p:nvPr/>
          </p:nvSpPr>
          <p:spPr>
            <a:xfrm>
              <a:off x="5771639" y="6072689"/>
              <a:ext cx="2864355" cy="707886"/>
            </a:xfrm>
            <a:prstGeom prst="rect">
              <a:avLst/>
            </a:prstGeom>
            <a:noFill/>
          </p:spPr>
          <p:txBody>
            <a:bodyPr wrap="square" rtlCol="0">
              <a:spAutoFit/>
            </a:bodyPr>
            <a:lstStyle/>
            <a:p>
              <a:pPr marL="285750" indent="-285750">
                <a:buFont typeface="Arial" charset="0"/>
                <a:buChar char="•"/>
              </a:pPr>
              <a:r>
                <a:rPr lang="en-US" sz="1400" dirty="0"/>
                <a:t>Projected e/pi separation of </a:t>
              </a:r>
              <a:r>
                <a:rPr lang="en-US" sz="1400" dirty="0" err="1"/>
                <a:t>mRICH</a:t>
              </a:r>
              <a:r>
                <a:rPr lang="en-US" sz="1400" dirty="0"/>
                <a:t> 2</a:t>
              </a:r>
              <a:r>
                <a:rPr lang="en-US" sz="1400" baseline="30000" dirty="0"/>
                <a:t>nd</a:t>
              </a:r>
              <a:r>
                <a:rPr lang="en-US" sz="1400" dirty="0"/>
                <a:t> prototype detector (</a:t>
              </a:r>
              <a:r>
                <a:rPr lang="en-US" sz="1400" b="1" dirty="0">
                  <a:solidFill>
                    <a:srgbClr val="0070C0"/>
                  </a:solidFill>
                </a:rPr>
                <a:t>blue solid line</a:t>
              </a:r>
              <a:r>
                <a:rPr lang="en-US" sz="1400" dirty="0"/>
                <a:t>)</a:t>
              </a:r>
            </a:p>
            <a:p>
              <a:pPr marL="285750" indent="-285750">
                <a:buFont typeface="Arial" charset="0"/>
                <a:buChar char="•"/>
              </a:pPr>
              <a:r>
                <a:rPr lang="en-US" sz="1400" dirty="0"/>
                <a:t>2</a:t>
              </a:r>
              <a:r>
                <a:rPr lang="en-US" sz="1400" baseline="30000" dirty="0"/>
                <a:t>nd</a:t>
              </a:r>
              <a:r>
                <a:rPr lang="en-US" sz="1400" dirty="0"/>
                <a:t> prototype detector can achieve 3-sigma e/pi separation up to 2 GeV/c</a:t>
              </a:r>
            </a:p>
          </p:txBody>
        </p:sp>
      </p:grpSp>
      <p:grpSp>
        <p:nvGrpSpPr>
          <p:cNvPr id="11" name="Group 10">
            <a:extLst>
              <a:ext uri="{FF2B5EF4-FFF2-40B4-BE49-F238E27FC236}">
                <a16:creationId xmlns:a16="http://schemas.microsoft.com/office/drawing/2014/main" id="{0C2AEE1E-D9E6-4649-B1D6-8739DF53CEB5}"/>
              </a:ext>
            </a:extLst>
          </p:cNvPr>
          <p:cNvGrpSpPr/>
          <p:nvPr/>
        </p:nvGrpSpPr>
        <p:grpSpPr>
          <a:xfrm>
            <a:off x="532442" y="1135487"/>
            <a:ext cx="4036541" cy="3583199"/>
            <a:chOff x="2980721" y="4186868"/>
            <a:chExt cx="2744332" cy="2625377"/>
          </a:xfrm>
        </p:grpSpPr>
        <p:grpSp>
          <p:nvGrpSpPr>
            <p:cNvPr id="12" name="Group 11">
              <a:extLst>
                <a:ext uri="{FF2B5EF4-FFF2-40B4-BE49-F238E27FC236}">
                  <a16:creationId xmlns:a16="http://schemas.microsoft.com/office/drawing/2014/main" id="{7C5A94D4-74D6-2840-B638-91A08FA51CEF}"/>
                </a:ext>
              </a:extLst>
            </p:cNvPr>
            <p:cNvGrpSpPr/>
            <p:nvPr/>
          </p:nvGrpSpPr>
          <p:grpSpPr>
            <a:xfrm>
              <a:off x="2997985" y="4186868"/>
              <a:ext cx="2580501" cy="1912961"/>
              <a:chOff x="716881" y="3538766"/>
              <a:chExt cx="3340214" cy="2542211"/>
            </a:xfrm>
          </p:grpSpPr>
          <p:pic>
            <p:nvPicPr>
              <p:cNvPr id="14" name="Picture 13">
                <a:extLst>
                  <a:ext uri="{FF2B5EF4-FFF2-40B4-BE49-F238E27FC236}">
                    <a16:creationId xmlns:a16="http://schemas.microsoft.com/office/drawing/2014/main" id="{7715FDAF-E094-014D-85CB-D600E20D23C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2830" t="8504" r="9140" b="2589"/>
              <a:stretch/>
            </p:blipFill>
            <p:spPr>
              <a:xfrm>
                <a:off x="716881" y="3538766"/>
                <a:ext cx="3340214" cy="2542211"/>
              </a:xfrm>
              <a:prstGeom prst="rect">
                <a:avLst/>
              </a:prstGeom>
            </p:spPr>
          </p:pic>
          <p:sp>
            <p:nvSpPr>
              <p:cNvPr id="15" name="Rectangle 14">
                <a:extLst>
                  <a:ext uri="{FF2B5EF4-FFF2-40B4-BE49-F238E27FC236}">
                    <a16:creationId xmlns:a16="http://schemas.microsoft.com/office/drawing/2014/main" id="{D58E20CC-C844-DA41-93DF-2E918425B3BD}"/>
                  </a:ext>
                </a:extLst>
              </p:cNvPr>
              <p:cNvSpPr/>
              <p:nvPr/>
            </p:nvSpPr>
            <p:spPr>
              <a:xfrm>
                <a:off x="2297921" y="4020834"/>
                <a:ext cx="1683621" cy="198144"/>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5D9A9DD-C231-8E4D-B290-662214BF4B34}"/>
                </a:ext>
              </a:extLst>
            </p:cNvPr>
            <p:cNvSpPr txBox="1"/>
            <p:nvPr/>
          </p:nvSpPr>
          <p:spPr>
            <a:xfrm>
              <a:off x="2980721" y="6113180"/>
              <a:ext cx="2744332" cy="699065"/>
            </a:xfrm>
            <a:prstGeom prst="rect">
              <a:avLst/>
            </a:prstGeom>
            <a:noFill/>
          </p:spPr>
          <p:txBody>
            <a:bodyPr wrap="square" rtlCol="0">
              <a:spAutoFit/>
            </a:bodyPr>
            <a:lstStyle/>
            <a:p>
              <a:pPr marL="285750" indent="-285750">
                <a:buFont typeface="Arial" charset="0"/>
                <a:buChar char="•"/>
              </a:pPr>
              <a:r>
                <a:rPr lang="en-US" sz="1400" dirty="0"/>
                <a:t>Projected K/pi separation of </a:t>
              </a:r>
              <a:r>
                <a:rPr lang="en-US" sz="1400" dirty="0" err="1"/>
                <a:t>mRICH</a:t>
              </a:r>
              <a:r>
                <a:rPr lang="en-US" sz="1400" dirty="0"/>
                <a:t> 2</a:t>
              </a:r>
              <a:r>
                <a:rPr lang="en-US" sz="1400" baseline="30000" dirty="0"/>
                <a:t>nd</a:t>
              </a:r>
              <a:r>
                <a:rPr lang="en-US" sz="1400" dirty="0"/>
                <a:t> prototype detector (</a:t>
              </a:r>
              <a:r>
                <a:rPr lang="en-US" sz="1400" b="1" dirty="0">
                  <a:solidFill>
                    <a:srgbClr val="00B050"/>
                  </a:solidFill>
                </a:rPr>
                <a:t>Green dots</a:t>
              </a:r>
              <a:r>
                <a:rPr lang="en-US" sz="1400" dirty="0"/>
                <a:t>)</a:t>
              </a:r>
            </a:p>
            <a:p>
              <a:pPr marL="285750" indent="-285750">
                <a:buFont typeface="Arial" charset="0"/>
                <a:buChar char="•"/>
              </a:pPr>
              <a:r>
                <a:rPr lang="en-US" sz="1400" dirty="0"/>
                <a:t>2</a:t>
              </a:r>
              <a:r>
                <a:rPr lang="en-US" sz="1400" baseline="30000" dirty="0"/>
                <a:t>nd</a:t>
              </a:r>
              <a:r>
                <a:rPr lang="en-US" sz="1400" dirty="0"/>
                <a:t> prototype detector can achieve 3-sigma K/pi separation up to 8 GeV/c</a:t>
              </a:r>
            </a:p>
          </p:txBody>
        </p:sp>
      </p:grpSp>
      <p:grpSp>
        <p:nvGrpSpPr>
          <p:cNvPr id="22" name="Group 21">
            <a:extLst>
              <a:ext uri="{FF2B5EF4-FFF2-40B4-BE49-F238E27FC236}">
                <a16:creationId xmlns:a16="http://schemas.microsoft.com/office/drawing/2014/main" id="{77DB8F36-5A63-A144-8335-2537AE79C347}"/>
              </a:ext>
            </a:extLst>
          </p:cNvPr>
          <p:cNvGrpSpPr/>
          <p:nvPr/>
        </p:nvGrpSpPr>
        <p:grpSpPr>
          <a:xfrm>
            <a:off x="912941" y="3373461"/>
            <a:ext cx="7773859" cy="2049844"/>
            <a:chOff x="958687" y="4355367"/>
            <a:chExt cx="7773859" cy="2049844"/>
          </a:xfrm>
        </p:grpSpPr>
        <p:sp>
          <p:nvSpPr>
            <p:cNvPr id="3" name="TextBox 2">
              <a:extLst>
                <a:ext uri="{FF2B5EF4-FFF2-40B4-BE49-F238E27FC236}">
                  <a16:creationId xmlns:a16="http://schemas.microsoft.com/office/drawing/2014/main" id="{82CEBA9E-DF70-5542-B372-21314A7647A9}"/>
                </a:ext>
              </a:extLst>
            </p:cNvPr>
            <p:cNvSpPr txBox="1"/>
            <p:nvPr/>
          </p:nvSpPr>
          <p:spPr>
            <a:xfrm>
              <a:off x="958687" y="6035879"/>
              <a:ext cx="7773859"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a:t>Data sets taken during the second </a:t>
              </a:r>
              <a:r>
                <a:rPr lang="en-US" dirty="0" err="1"/>
                <a:t>mRICH</a:t>
              </a:r>
              <a:r>
                <a:rPr lang="en-US" dirty="0"/>
                <a:t> beam test at </a:t>
              </a:r>
              <a:r>
                <a:rPr lang="en-US" dirty="0" err="1"/>
                <a:t>Fermilab</a:t>
              </a:r>
              <a:r>
                <a:rPr lang="en-US" dirty="0"/>
                <a:t> in June/July 2018</a:t>
              </a:r>
            </a:p>
          </p:txBody>
        </p:sp>
        <p:cxnSp>
          <p:nvCxnSpPr>
            <p:cNvPr id="16" name="Straight Arrow Connector 15">
              <a:extLst>
                <a:ext uri="{FF2B5EF4-FFF2-40B4-BE49-F238E27FC236}">
                  <a16:creationId xmlns:a16="http://schemas.microsoft.com/office/drawing/2014/main" id="{D9DB654E-5A40-3A46-A268-35E100EA61A7}"/>
                </a:ext>
              </a:extLst>
            </p:cNvPr>
            <p:cNvCxnSpPr>
              <a:stCxn id="3" idx="0"/>
            </p:cNvCxnSpPr>
            <p:nvPr/>
          </p:nvCxnSpPr>
          <p:spPr>
            <a:xfrm flipH="1" flipV="1">
              <a:off x="1998822" y="4696037"/>
              <a:ext cx="2846795" cy="13398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2A02D800-5045-EC42-B119-9010EA01B6A8}"/>
                </a:ext>
              </a:extLst>
            </p:cNvPr>
            <p:cNvCxnSpPr>
              <a:cxnSpLocks/>
              <a:stCxn id="3" idx="0"/>
            </p:cNvCxnSpPr>
            <p:nvPr/>
          </p:nvCxnSpPr>
          <p:spPr>
            <a:xfrm flipH="1" flipV="1">
              <a:off x="3230408" y="4724699"/>
              <a:ext cx="1615209" cy="1311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D1C98260-B06F-1142-91A8-66054A281FF2}"/>
                </a:ext>
              </a:extLst>
            </p:cNvPr>
            <p:cNvCxnSpPr>
              <a:cxnSpLocks/>
              <a:stCxn id="3" idx="0"/>
            </p:cNvCxnSpPr>
            <p:nvPr/>
          </p:nvCxnSpPr>
          <p:spPr>
            <a:xfrm flipV="1">
              <a:off x="4845617" y="4355367"/>
              <a:ext cx="1537195" cy="16805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271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D59F-C03C-1B4D-8102-68BEFA0296A2}"/>
              </a:ext>
            </a:extLst>
          </p:cNvPr>
          <p:cNvSpPr>
            <a:spLocks noGrp="1"/>
          </p:cNvSpPr>
          <p:nvPr>
            <p:ph type="title"/>
          </p:nvPr>
        </p:nvSpPr>
        <p:spPr>
          <a:xfrm>
            <a:off x="515419" y="141519"/>
            <a:ext cx="7976591" cy="645060"/>
          </a:xfrm>
        </p:spPr>
        <p:txBody>
          <a:bodyPr>
            <a:noAutofit/>
          </a:bodyPr>
          <a:lstStyle/>
          <a:p>
            <a:r>
              <a:rPr lang="en-US" sz="2800" dirty="0">
                <a:solidFill>
                  <a:srgbClr val="00B050"/>
                </a:solidFill>
              </a:rPr>
              <a:t>Completed Data QA Analysis for the 2</a:t>
            </a:r>
            <a:r>
              <a:rPr lang="en-US" sz="2800" baseline="30000" dirty="0">
                <a:solidFill>
                  <a:srgbClr val="00B050"/>
                </a:solidFill>
              </a:rPr>
              <a:t>nd</a:t>
            </a:r>
            <a:r>
              <a:rPr lang="en-US" sz="2800" dirty="0">
                <a:solidFill>
                  <a:srgbClr val="00B050"/>
                </a:solidFill>
              </a:rPr>
              <a:t> Beam Test</a:t>
            </a:r>
          </a:p>
        </p:txBody>
      </p:sp>
      <p:sp>
        <p:nvSpPr>
          <p:cNvPr id="3" name="Slide Number Placeholder 2">
            <a:extLst>
              <a:ext uri="{FF2B5EF4-FFF2-40B4-BE49-F238E27FC236}">
                <a16:creationId xmlns:a16="http://schemas.microsoft.com/office/drawing/2014/main" id="{3F05C007-C601-0648-A9A6-BB7C2540C461}"/>
              </a:ext>
            </a:extLst>
          </p:cNvPr>
          <p:cNvSpPr>
            <a:spLocks noGrp="1"/>
          </p:cNvSpPr>
          <p:nvPr>
            <p:ph type="sldNum" sz="quarter" idx="12"/>
          </p:nvPr>
        </p:nvSpPr>
        <p:spPr/>
        <p:txBody>
          <a:bodyPr/>
          <a:lstStyle/>
          <a:p>
            <a:fld id="{8F85DECE-709F-5547-99FE-06FE97115E35}" type="slidenum">
              <a:rPr lang="en-US" smtClean="0"/>
              <a:t>6</a:t>
            </a:fld>
            <a:endParaRPr lang="en-US" dirty="0"/>
          </a:p>
        </p:txBody>
      </p:sp>
      <p:pic>
        <p:nvPicPr>
          <p:cNvPr id="33" name="image17.png">
            <a:extLst>
              <a:ext uri="{FF2B5EF4-FFF2-40B4-BE49-F238E27FC236}">
                <a16:creationId xmlns:a16="http://schemas.microsoft.com/office/drawing/2014/main" id="{7E647B99-65D5-9946-96D6-1C757150B5D4}"/>
              </a:ext>
            </a:extLst>
          </p:cNvPr>
          <p:cNvPicPr/>
          <p:nvPr/>
        </p:nvPicPr>
        <p:blipFill>
          <a:blip r:embed="rId2"/>
          <a:srcRect/>
          <a:stretch>
            <a:fillRect/>
          </a:stretch>
        </p:blipFill>
        <p:spPr>
          <a:xfrm>
            <a:off x="216059" y="1109744"/>
            <a:ext cx="2945948" cy="2530217"/>
          </a:xfrm>
          <a:prstGeom prst="rect">
            <a:avLst/>
          </a:prstGeom>
          <a:ln/>
        </p:spPr>
      </p:pic>
      <p:pic>
        <p:nvPicPr>
          <p:cNvPr id="34" name="image15.png">
            <a:extLst>
              <a:ext uri="{FF2B5EF4-FFF2-40B4-BE49-F238E27FC236}">
                <a16:creationId xmlns:a16="http://schemas.microsoft.com/office/drawing/2014/main" id="{3AA4502B-A4A0-3547-9739-44FB363C2315}"/>
              </a:ext>
            </a:extLst>
          </p:cNvPr>
          <p:cNvPicPr/>
          <p:nvPr/>
        </p:nvPicPr>
        <p:blipFill>
          <a:blip r:embed="rId3"/>
          <a:srcRect/>
          <a:stretch>
            <a:fillRect/>
          </a:stretch>
        </p:blipFill>
        <p:spPr>
          <a:xfrm>
            <a:off x="3199287" y="1109744"/>
            <a:ext cx="2806022" cy="2530217"/>
          </a:xfrm>
          <a:prstGeom prst="rect">
            <a:avLst/>
          </a:prstGeom>
          <a:ln/>
        </p:spPr>
      </p:pic>
      <p:pic>
        <p:nvPicPr>
          <p:cNvPr id="37" name="image21.png">
            <a:extLst>
              <a:ext uri="{FF2B5EF4-FFF2-40B4-BE49-F238E27FC236}">
                <a16:creationId xmlns:a16="http://schemas.microsoft.com/office/drawing/2014/main" id="{B453B817-084F-964A-9606-5612A679AC0C}"/>
              </a:ext>
            </a:extLst>
          </p:cNvPr>
          <p:cNvPicPr/>
          <p:nvPr/>
        </p:nvPicPr>
        <p:blipFill>
          <a:blip r:embed="rId4"/>
          <a:srcRect/>
          <a:stretch>
            <a:fillRect/>
          </a:stretch>
        </p:blipFill>
        <p:spPr>
          <a:xfrm>
            <a:off x="6042589" y="1111347"/>
            <a:ext cx="2787303" cy="2480081"/>
          </a:xfrm>
          <a:prstGeom prst="rect">
            <a:avLst/>
          </a:prstGeom>
          <a:ln/>
        </p:spPr>
      </p:pic>
      <p:sp>
        <p:nvSpPr>
          <p:cNvPr id="18" name="TextBox 17">
            <a:extLst>
              <a:ext uri="{FF2B5EF4-FFF2-40B4-BE49-F238E27FC236}">
                <a16:creationId xmlns:a16="http://schemas.microsoft.com/office/drawing/2014/main" id="{19A8361A-9097-1C4F-B2D9-838D00353498}"/>
              </a:ext>
            </a:extLst>
          </p:cNvPr>
          <p:cNvSpPr txBox="1"/>
          <p:nvPr/>
        </p:nvSpPr>
        <p:spPr>
          <a:xfrm>
            <a:off x="515419" y="3687067"/>
            <a:ext cx="2275529" cy="1754326"/>
          </a:xfrm>
          <a:prstGeom prst="rect">
            <a:avLst/>
          </a:prstGeom>
          <a:noFill/>
        </p:spPr>
        <p:txBody>
          <a:bodyPr wrap="square" rtlCol="0">
            <a:spAutoFit/>
          </a:bodyPr>
          <a:lstStyle/>
          <a:p>
            <a:r>
              <a:rPr lang="en-US" b="1" dirty="0"/>
              <a:t>Left</a:t>
            </a:r>
            <a:r>
              <a:rPr lang="en-US" dirty="0"/>
              <a:t>: ring images formed by 120-GeV primary proton beam incident on the center of </a:t>
            </a:r>
            <a:r>
              <a:rPr lang="en-US" dirty="0" err="1"/>
              <a:t>mRICH</a:t>
            </a:r>
            <a:r>
              <a:rPr lang="en-US" dirty="0"/>
              <a:t>. White gaps are the PMT frames.</a:t>
            </a:r>
          </a:p>
        </p:txBody>
      </p:sp>
      <p:sp>
        <p:nvSpPr>
          <p:cNvPr id="19" name="Rectangle 18">
            <a:extLst>
              <a:ext uri="{FF2B5EF4-FFF2-40B4-BE49-F238E27FC236}">
                <a16:creationId xmlns:a16="http://schemas.microsoft.com/office/drawing/2014/main" id="{4AF09EFF-3284-C94A-A63D-08F4A58C8FDB}"/>
              </a:ext>
            </a:extLst>
          </p:cNvPr>
          <p:cNvSpPr/>
          <p:nvPr/>
        </p:nvSpPr>
        <p:spPr>
          <a:xfrm>
            <a:off x="616630" y="794665"/>
            <a:ext cx="7971335" cy="369332"/>
          </a:xfrm>
          <a:prstGeom prst="rect">
            <a:avLst/>
          </a:prstGeom>
        </p:spPr>
        <p:txBody>
          <a:bodyPr wrap="square">
            <a:spAutoFit/>
          </a:bodyPr>
          <a:lstStyle/>
          <a:p>
            <a:r>
              <a:rPr lang="en-US" dirty="0"/>
              <a:t>Examples of cumulative ring images from the second </a:t>
            </a:r>
            <a:r>
              <a:rPr lang="en-US" dirty="0" err="1"/>
              <a:t>mRICH</a:t>
            </a:r>
            <a:r>
              <a:rPr lang="en-US" dirty="0"/>
              <a:t> prototype beam test</a:t>
            </a:r>
          </a:p>
        </p:txBody>
      </p:sp>
      <p:sp>
        <p:nvSpPr>
          <p:cNvPr id="27" name="TextBox 26">
            <a:extLst>
              <a:ext uri="{FF2B5EF4-FFF2-40B4-BE49-F238E27FC236}">
                <a16:creationId xmlns:a16="http://schemas.microsoft.com/office/drawing/2014/main" id="{AB77910D-A2FE-2B41-85B8-F01E652B12F8}"/>
              </a:ext>
            </a:extLst>
          </p:cNvPr>
          <p:cNvSpPr txBox="1"/>
          <p:nvPr/>
        </p:nvSpPr>
        <p:spPr>
          <a:xfrm>
            <a:off x="3395843" y="3687067"/>
            <a:ext cx="2338352" cy="1754326"/>
          </a:xfrm>
          <a:prstGeom prst="rect">
            <a:avLst/>
          </a:prstGeom>
          <a:noFill/>
        </p:spPr>
        <p:txBody>
          <a:bodyPr wrap="square" rtlCol="0">
            <a:spAutoFit/>
          </a:bodyPr>
          <a:lstStyle/>
          <a:p>
            <a:r>
              <a:rPr lang="en-US" b="1" dirty="0"/>
              <a:t>Middle:</a:t>
            </a:r>
            <a:r>
              <a:rPr lang="en-US" dirty="0"/>
              <a:t> ring images from 120-GeV primary proton beam incident at an angle of 11° toward the lower section of </a:t>
            </a:r>
            <a:r>
              <a:rPr lang="en-US" dirty="0" err="1"/>
              <a:t>mRICH</a:t>
            </a:r>
            <a:r>
              <a:rPr lang="en-US" dirty="0"/>
              <a:t>.</a:t>
            </a:r>
          </a:p>
        </p:txBody>
      </p:sp>
      <p:sp>
        <p:nvSpPr>
          <p:cNvPr id="32" name="TextBox 31">
            <a:extLst>
              <a:ext uri="{FF2B5EF4-FFF2-40B4-BE49-F238E27FC236}">
                <a16:creationId xmlns:a16="http://schemas.microsoft.com/office/drawing/2014/main" id="{DC4F198B-4B9D-8443-9ABE-6F25E599A554}"/>
              </a:ext>
            </a:extLst>
          </p:cNvPr>
          <p:cNvSpPr txBox="1"/>
          <p:nvPr/>
        </p:nvSpPr>
        <p:spPr>
          <a:xfrm>
            <a:off x="6142534" y="3691710"/>
            <a:ext cx="2903744" cy="1754326"/>
          </a:xfrm>
          <a:prstGeom prst="rect">
            <a:avLst/>
          </a:prstGeom>
          <a:noFill/>
        </p:spPr>
        <p:txBody>
          <a:bodyPr wrap="square" rtlCol="0">
            <a:spAutoFit/>
          </a:bodyPr>
          <a:lstStyle/>
          <a:p>
            <a:r>
              <a:rPr lang="en-US" b="1" dirty="0"/>
              <a:t>Right:</a:t>
            </a:r>
            <a:r>
              <a:rPr lang="en-US" dirty="0"/>
              <a:t> images from an 8-GeV meson run. </a:t>
            </a:r>
            <a:r>
              <a:rPr lang="en-US" dirty="0">
                <a:solidFill>
                  <a:srgbClr val="FF0000"/>
                </a:solidFill>
              </a:rPr>
              <a:t>The challenge of this analysis is to determine the beam position since the beam </a:t>
            </a:r>
            <a:r>
              <a:rPr lang="en-US" dirty="0" err="1">
                <a:solidFill>
                  <a:srgbClr val="FF0000"/>
                </a:solidFill>
              </a:rPr>
              <a:t>hodoscope</a:t>
            </a:r>
            <a:r>
              <a:rPr lang="en-US" dirty="0">
                <a:solidFill>
                  <a:srgbClr val="FF0000"/>
                </a:solidFill>
              </a:rPr>
              <a:t> readout was not ready for this test.</a:t>
            </a:r>
          </a:p>
        </p:txBody>
      </p:sp>
      <p:sp>
        <p:nvSpPr>
          <p:cNvPr id="40" name="TextBox 39">
            <a:extLst>
              <a:ext uri="{FF2B5EF4-FFF2-40B4-BE49-F238E27FC236}">
                <a16:creationId xmlns:a16="http://schemas.microsoft.com/office/drawing/2014/main" id="{24A76ED3-8072-FC4C-B252-89795C5C7A5B}"/>
              </a:ext>
            </a:extLst>
          </p:cNvPr>
          <p:cNvSpPr txBox="1"/>
          <p:nvPr/>
        </p:nvSpPr>
        <p:spPr>
          <a:xfrm>
            <a:off x="484006" y="5710019"/>
            <a:ext cx="8236581"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rgbClr val="002060"/>
                </a:solidFill>
              </a:rPr>
              <a:t>Four Hamamatsu H13700 PMTs (3mm x 3mm pixel size; 16x16 channels) were used in these test runs. Each costs ~$5k. </a:t>
            </a:r>
            <a:r>
              <a:rPr lang="en-US" dirty="0">
                <a:solidFill>
                  <a:srgbClr val="FF0000"/>
                </a:solidFill>
              </a:rPr>
              <a:t>These sensors will NOT work in high magnetic field!!!</a:t>
            </a:r>
          </a:p>
        </p:txBody>
      </p:sp>
    </p:spTree>
    <p:extLst>
      <p:ext uri="{BB962C8B-B14F-4D97-AF65-F5344CB8AC3E}">
        <p14:creationId xmlns:p14="http://schemas.microsoft.com/office/powerpoint/2010/main" val="3391947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96B5D-2554-AC41-854F-DF56E3D6B64A}"/>
              </a:ext>
            </a:extLst>
          </p:cNvPr>
          <p:cNvSpPr>
            <a:spLocks noGrp="1"/>
          </p:cNvSpPr>
          <p:nvPr>
            <p:ph type="title"/>
          </p:nvPr>
        </p:nvSpPr>
        <p:spPr>
          <a:xfrm>
            <a:off x="457200" y="109758"/>
            <a:ext cx="8229600" cy="645060"/>
          </a:xfrm>
        </p:spPr>
        <p:txBody>
          <a:bodyPr>
            <a:normAutofit fontScale="90000"/>
          </a:bodyPr>
          <a:lstStyle/>
          <a:p>
            <a:r>
              <a:rPr lang="en-US" dirty="0">
                <a:solidFill>
                  <a:srgbClr val="00B050"/>
                </a:solidFill>
              </a:rPr>
              <a:t>Ring Finding Algorithm Development</a:t>
            </a:r>
          </a:p>
        </p:txBody>
      </p:sp>
      <p:sp>
        <p:nvSpPr>
          <p:cNvPr id="3" name="Slide Number Placeholder 2">
            <a:extLst>
              <a:ext uri="{FF2B5EF4-FFF2-40B4-BE49-F238E27FC236}">
                <a16:creationId xmlns:a16="http://schemas.microsoft.com/office/drawing/2014/main" id="{2FAEAF68-AA11-4D42-A5F2-32C64F37DB0A}"/>
              </a:ext>
            </a:extLst>
          </p:cNvPr>
          <p:cNvSpPr>
            <a:spLocks noGrp="1"/>
          </p:cNvSpPr>
          <p:nvPr>
            <p:ph type="sldNum" sz="quarter" idx="12"/>
          </p:nvPr>
        </p:nvSpPr>
        <p:spPr/>
        <p:txBody>
          <a:bodyPr/>
          <a:lstStyle/>
          <a:p>
            <a:fld id="{8F85DECE-709F-5547-99FE-06FE97115E35}" type="slidenum">
              <a:rPr lang="en-US" smtClean="0"/>
              <a:t>7</a:t>
            </a:fld>
            <a:endParaRPr lang="en-US"/>
          </a:p>
        </p:txBody>
      </p:sp>
      <p:pic>
        <p:nvPicPr>
          <p:cNvPr id="5" name="Picture 4">
            <a:extLst>
              <a:ext uri="{FF2B5EF4-FFF2-40B4-BE49-F238E27FC236}">
                <a16:creationId xmlns:a16="http://schemas.microsoft.com/office/drawing/2014/main" id="{15CCE7E3-5E43-884C-9187-67DF69FC3C26}"/>
              </a:ext>
            </a:extLst>
          </p:cNvPr>
          <p:cNvPicPr>
            <a:picLocks noChangeAspect="1"/>
          </p:cNvPicPr>
          <p:nvPr/>
        </p:nvPicPr>
        <p:blipFill>
          <a:blip r:embed="rId2"/>
          <a:stretch>
            <a:fillRect/>
          </a:stretch>
        </p:blipFill>
        <p:spPr>
          <a:xfrm>
            <a:off x="5804539" y="947826"/>
            <a:ext cx="2397836" cy="2481174"/>
          </a:xfrm>
          <a:prstGeom prst="rect">
            <a:avLst/>
          </a:prstGeom>
        </p:spPr>
      </p:pic>
      <p:pic>
        <p:nvPicPr>
          <p:cNvPr id="7" name="Picture 6">
            <a:extLst>
              <a:ext uri="{FF2B5EF4-FFF2-40B4-BE49-F238E27FC236}">
                <a16:creationId xmlns:a16="http://schemas.microsoft.com/office/drawing/2014/main" id="{F865AA0A-D5F7-7741-A4FA-BD519D8BF169}"/>
              </a:ext>
            </a:extLst>
          </p:cNvPr>
          <p:cNvPicPr>
            <a:picLocks noChangeAspect="1"/>
          </p:cNvPicPr>
          <p:nvPr/>
        </p:nvPicPr>
        <p:blipFill>
          <a:blip r:embed="rId3"/>
          <a:stretch>
            <a:fillRect/>
          </a:stretch>
        </p:blipFill>
        <p:spPr>
          <a:xfrm>
            <a:off x="3144628" y="967371"/>
            <a:ext cx="2280812" cy="2335280"/>
          </a:xfrm>
          <a:prstGeom prst="rect">
            <a:avLst/>
          </a:prstGeom>
        </p:spPr>
      </p:pic>
      <p:sp>
        <p:nvSpPr>
          <p:cNvPr id="8" name="TextBox 7">
            <a:extLst>
              <a:ext uri="{FF2B5EF4-FFF2-40B4-BE49-F238E27FC236}">
                <a16:creationId xmlns:a16="http://schemas.microsoft.com/office/drawing/2014/main" id="{5F5B3EC7-0252-8B42-AD1C-2BDCD40ED97B}"/>
              </a:ext>
            </a:extLst>
          </p:cNvPr>
          <p:cNvSpPr txBox="1"/>
          <p:nvPr/>
        </p:nvSpPr>
        <p:spPr>
          <a:xfrm>
            <a:off x="367693" y="967371"/>
            <a:ext cx="2397836" cy="2346941"/>
          </a:xfrm>
          <a:prstGeom prst="rect">
            <a:avLst/>
          </a:prstGeom>
          <a:noFill/>
        </p:spPr>
        <p:txBody>
          <a:bodyPr wrap="square" rtlCol="0">
            <a:spAutoFit/>
          </a:bodyPr>
          <a:lstStyle/>
          <a:p>
            <a:r>
              <a:rPr lang="en-US" sz="1600" dirty="0"/>
              <a:t>1. Perfect circle image exists only when beam hit at the center. Used Hough transformation to find the ring image and provided the baseline for consistency checks on GEANT4 simulation and analytical results.  </a:t>
            </a:r>
          </a:p>
        </p:txBody>
      </p:sp>
      <p:grpSp>
        <p:nvGrpSpPr>
          <p:cNvPr id="4" name="Group 3">
            <a:extLst>
              <a:ext uri="{FF2B5EF4-FFF2-40B4-BE49-F238E27FC236}">
                <a16:creationId xmlns:a16="http://schemas.microsoft.com/office/drawing/2014/main" id="{2719DE19-3B32-564E-8EEA-7AFB6CEF3901}"/>
              </a:ext>
            </a:extLst>
          </p:cNvPr>
          <p:cNvGrpSpPr/>
          <p:nvPr/>
        </p:nvGrpSpPr>
        <p:grpSpPr>
          <a:xfrm>
            <a:off x="328029" y="3727758"/>
            <a:ext cx="7594837" cy="2873375"/>
            <a:chOff x="367693" y="3679924"/>
            <a:chExt cx="7594837" cy="2873375"/>
          </a:xfrm>
        </p:grpSpPr>
        <p:sp>
          <p:nvSpPr>
            <p:cNvPr id="9" name="TextBox 8">
              <a:extLst>
                <a:ext uri="{FF2B5EF4-FFF2-40B4-BE49-F238E27FC236}">
                  <a16:creationId xmlns:a16="http://schemas.microsoft.com/office/drawing/2014/main" id="{9D373A69-0BC9-B146-B00A-35C8EA2933D9}"/>
                </a:ext>
              </a:extLst>
            </p:cNvPr>
            <p:cNvSpPr txBox="1"/>
            <p:nvPr/>
          </p:nvSpPr>
          <p:spPr>
            <a:xfrm>
              <a:off x="367693" y="3679924"/>
              <a:ext cx="2539837" cy="2554545"/>
            </a:xfrm>
            <a:prstGeom prst="rect">
              <a:avLst/>
            </a:prstGeom>
            <a:noFill/>
          </p:spPr>
          <p:txBody>
            <a:bodyPr wrap="square" rtlCol="0">
              <a:spAutoFit/>
            </a:bodyPr>
            <a:lstStyle/>
            <a:p>
              <a:r>
                <a:rPr lang="en-US" sz="1600" dirty="0"/>
                <a:t>2. For other ring image forms (i.e., particles entering at off-center positions and angles), one needs to use log-likelihood method for determining ring image formation. Extensive simulation is required for generating image template database.  </a:t>
              </a:r>
            </a:p>
          </p:txBody>
        </p:sp>
        <p:pic>
          <p:nvPicPr>
            <p:cNvPr id="10" name="image8.png">
              <a:extLst>
                <a:ext uri="{FF2B5EF4-FFF2-40B4-BE49-F238E27FC236}">
                  <a16:creationId xmlns:a16="http://schemas.microsoft.com/office/drawing/2014/main" id="{C7C2F0B9-4B88-6044-A96E-04C437DFA2FB}"/>
                </a:ext>
              </a:extLst>
            </p:cNvPr>
            <p:cNvPicPr/>
            <p:nvPr/>
          </p:nvPicPr>
          <p:blipFill>
            <a:blip r:embed="rId4"/>
            <a:srcRect/>
            <a:stretch>
              <a:fillRect/>
            </a:stretch>
          </p:blipFill>
          <p:spPr>
            <a:xfrm>
              <a:off x="3398150" y="3679924"/>
              <a:ext cx="4564380" cy="2873375"/>
            </a:xfrm>
            <a:prstGeom prst="rect">
              <a:avLst/>
            </a:prstGeom>
            <a:ln/>
          </p:spPr>
        </p:pic>
      </p:grpSp>
    </p:spTree>
    <p:extLst>
      <p:ext uri="{BB962C8B-B14F-4D97-AF65-F5344CB8AC3E}">
        <p14:creationId xmlns:p14="http://schemas.microsoft.com/office/powerpoint/2010/main" val="396102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8324C-49BE-CB44-BE68-B9B3308B46E7}"/>
              </a:ext>
            </a:extLst>
          </p:cNvPr>
          <p:cNvSpPr>
            <a:spLocks noGrp="1"/>
          </p:cNvSpPr>
          <p:nvPr>
            <p:ph type="title"/>
          </p:nvPr>
        </p:nvSpPr>
        <p:spPr>
          <a:xfrm>
            <a:off x="457200" y="183662"/>
            <a:ext cx="8229600" cy="645060"/>
          </a:xfrm>
        </p:spPr>
        <p:txBody>
          <a:bodyPr>
            <a:normAutofit fontScale="90000"/>
          </a:bodyPr>
          <a:lstStyle/>
          <a:p>
            <a:r>
              <a:rPr lang="en-US" dirty="0">
                <a:solidFill>
                  <a:srgbClr val="00B050"/>
                </a:solidFill>
              </a:rPr>
              <a:t>Event-by-Event Analysis (example)</a:t>
            </a:r>
          </a:p>
        </p:txBody>
      </p:sp>
      <p:sp>
        <p:nvSpPr>
          <p:cNvPr id="3" name="Slide Number Placeholder 2">
            <a:extLst>
              <a:ext uri="{FF2B5EF4-FFF2-40B4-BE49-F238E27FC236}">
                <a16:creationId xmlns:a16="http://schemas.microsoft.com/office/drawing/2014/main" id="{B1FDF07F-6908-424E-ACE5-F870196CD967}"/>
              </a:ext>
            </a:extLst>
          </p:cNvPr>
          <p:cNvSpPr>
            <a:spLocks noGrp="1"/>
          </p:cNvSpPr>
          <p:nvPr>
            <p:ph type="sldNum" sz="quarter" idx="12"/>
          </p:nvPr>
        </p:nvSpPr>
        <p:spPr/>
        <p:txBody>
          <a:bodyPr/>
          <a:lstStyle/>
          <a:p>
            <a:fld id="{8F85DECE-709F-5547-99FE-06FE97115E35}" type="slidenum">
              <a:rPr lang="en-US" smtClean="0"/>
              <a:t>8</a:t>
            </a:fld>
            <a:endParaRPr lang="en-US"/>
          </a:p>
        </p:txBody>
      </p:sp>
      <p:pic>
        <p:nvPicPr>
          <p:cNvPr id="5" name="Picture 4">
            <a:extLst>
              <a:ext uri="{FF2B5EF4-FFF2-40B4-BE49-F238E27FC236}">
                <a16:creationId xmlns:a16="http://schemas.microsoft.com/office/drawing/2014/main" id="{3838D8FA-4A98-B44E-958B-59BF07A1DBD7}"/>
              </a:ext>
            </a:extLst>
          </p:cNvPr>
          <p:cNvPicPr>
            <a:picLocks noChangeAspect="1"/>
          </p:cNvPicPr>
          <p:nvPr/>
        </p:nvPicPr>
        <p:blipFill>
          <a:blip r:embed="rId2"/>
          <a:stretch>
            <a:fillRect/>
          </a:stretch>
        </p:blipFill>
        <p:spPr>
          <a:xfrm>
            <a:off x="4811786" y="1764404"/>
            <a:ext cx="4117566" cy="3998889"/>
          </a:xfrm>
          <a:prstGeom prst="rect">
            <a:avLst/>
          </a:prstGeom>
        </p:spPr>
      </p:pic>
      <p:pic>
        <p:nvPicPr>
          <p:cNvPr id="7" name="Picture 6">
            <a:extLst>
              <a:ext uri="{FF2B5EF4-FFF2-40B4-BE49-F238E27FC236}">
                <a16:creationId xmlns:a16="http://schemas.microsoft.com/office/drawing/2014/main" id="{1846263D-C9AB-9D4D-8C90-D171CBD925F6}"/>
              </a:ext>
            </a:extLst>
          </p:cNvPr>
          <p:cNvPicPr>
            <a:picLocks noChangeAspect="1"/>
          </p:cNvPicPr>
          <p:nvPr/>
        </p:nvPicPr>
        <p:blipFill>
          <a:blip r:embed="rId3"/>
          <a:stretch>
            <a:fillRect/>
          </a:stretch>
        </p:blipFill>
        <p:spPr>
          <a:xfrm>
            <a:off x="178351" y="1746432"/>
            <a:ext cx="4136071" cy="4016861"/>
          </a:xfrm>
          <a:prstGeom prst="rect">
            <a:avLst/>
          </a:prstGeom>
        </p:spPr>
      </p:pic>
      <p:sp>
        <p:nvSpPr>
          <p:cNvPr id="8" name="TextBox 7">
            <a:extLst>
              <a:ext uri="{FF2B5EF4-FFF2-40B4-BE49-F238E27FC236}">
                <a16:creationId xmlns:a16="http://schemas.microsoft.com/office/drawing/2014/main" id="{5981312E-F4AE-344D-A03B-C91FA3C66FA8}"/>
              </a:ext>
            </a:extLst>
          </p:cNvPr>
          <p:cNvSpPr txBox="1"/>
          <p:nvPr/>
        </p:nvSpPr>
        <p:spPr>
          <a:xfrm>
            <a:off x="624849" y="5976201"/>
            <a:ext cx="8061951" cy="40011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000" dirty="0"/>
              <a:t>120 GeV/c proton beam incident at the center of </a:t>
            </a:r>
            <a:r>
              <a:rPr lang="en-US" sz="2000" dirty="0" err="1"/>
              <a:t>mRICH</a:t>
            </a:r>
            <a:r>
              <a:rPr lang="en-US" sz="2000" dirty="0"/>
              <a:t>  -  baseline analysis</a:t>
            </a:r>
          </a:p>
        </p:txBody>
      </p:sp>
      <p:sp>
        <p:nvSpPr>
          <p:cNvPr id="9" name="TextBox 8">
            <a:extLst>
              <a:ext uri="{FF2B5EF4-FFF2-40B4-BE49-F238E27FC236}">
                <a16:creationId xmlns:a16="http://schemas.microsoft.com/office/drawing/2014/main" id="{4734C30F-80E6-7B42-9455-C69F9F4603F9}"/>
              </a:ext>
            </a:extLst>
          </p:cNvPr>
          <p:cNvSpPr txBox="1"/>
          <p:nvPr/>
        </p:nvSpPr>
        <p:spPr>
          <a:xfrm>
            <a:off x="863384" y="1164192"/>
            <a:ext cx="2381678" cy="369332"/>
          </a:xfrm>
          <a:prstGeom prst="rect">
            <a:avLst/>
          </a:prstGeom>
          <a:noFill/>
        </p:spPr>
        <p:txBody>
          <a:bodyPr wrap="none" rtlCol="0">
            <a:spAutoFit/>
          </a:bodyPr>
          <a:lstStyle/>
          <a:p>
            <a:r>
              <a:rPr lang="en-US" dirty="0"/>
              <a:t>With 4 H13700 – PMT’s</a:t>
            </a:r>
          </a:p>
        </p:txBody>
      </p:sp>
      <p:sp>
        <p:nvSpPr>
          <p:cNvPr id="10" name="TextBox 9">
            <a:extLst>
              <a:ext uri="{FF2B5EF4-FFF2-40B4-BE49-F238E27FC236}">
                <a16:creationId xmlns:a16="http://schemas.microsoft.com/office/drawing/2014/main" id="{0D76D635-2986-854E-9B91-A32961D7D63B}"/>
              </a:ext>
            </a:extLst>
          </p:cNvPr>
          <p:cNvSpPr txBox="1"/>
          <p:nvPr/>
        </p:nvSpPr>
        <p:spPr>
          <a:xfrm>
            <a:off x="4847209" y="1164192"/>
            <a:ext cx="4082143" cy="369332"/>
          </a:xfrm>
          <a:prstGeom prst="rect">
            <a:avLst/>
          </a:prstGeom>
          <a:noFill/>
        </p:spPr>
        <p:txBody>
          <a:bodyPr wrap="none" rtlCol="0">
            <a:spAutoFit/>
          </a:bodyPr>
          <a:lstStyle/>
          <a:p>
            <a:r>
              <a:rPr lang="en-US" dirty="0"/>
              <a:t>With 3 Hamamatsu </a:t>
            </a:r>
            <a:r>
              <a:rPr lang="en-US" dirty="0" err="1"/>
              <a:t>SiPM</a:t>
            </a:r>
            <a:r>
              <a:rPr lang="en-US" dirty="0"/>
              <a:t> matrices (-30</a:t>
            </a:r>
            <a:r>
              <a:rPr lang="en-US" baseline="30000" dirty="0"/>
              <a:t>0</a:t>
            </a:r>
            <a:r>
              <a:rPr lang="en-US" dirty="0"/>
              <a:t>C)</a:t>
            </a:r>
          </a:p>
        </p:txBody>
      </p:sp>
    </p:spTree>
    <p:extLst>
      <p:ext uri="{BB962C8B-B14F-4D97-AF65-F5344CB8AC3E}">
        <p14:creationId xmlns:p14="http://schemas.microsoft.com/office/powerpoint/2010/main" val="2539771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8F91-89E5-FC43-9EC7-E459C1F3AB61}"/>
              </a:ext>
            </a:extLst>
          </p:cNvPr>
          <p:cNvSpPr>
            <a:spLocks noGrp="1"/>
          </p:cNvSpPr>
          <p:nvPr>
            <p:ph type="title"/>
          </p:nvPr>
        </p:nvSpPr>
        <p:spPr>
          <a:xfrm>
            <a:off x="389823" y="56152"/>
            <a:ext cx="8229600" cy="645060"/>
          </a:xfrm>
        </p:spPr>
        <p:txBody>
          <a:bodyPr>
            <a:normAutofit fontScale="90000"/>
          </a:bodyPr>
          <a:lstStyle/>
          <a:p>
            <a:r>
              <a:rPr lang="en-US" dirty="0">
                <a:solidFill>
                  <a:srgbClr val="00B050"/>
                </a:solidFill>
              </a:rPr>
              <a:t>Baseline Performance as Expected</a:t>
            </a:r>
          </a:p>
        </p:txBody>
      </p:sp>
      <p:sp>
        <p:nvSpPr>
          <p:cNvPr id="3" name="Slide Number Placeholder 2">
            <a:extLst>
              <a:ext uri="{FF2B5EF4-FFF2-40B4-BE49-F238E27FC236}">
                <a16:creationId xmlns:a16="http://schemas.microsoft.com/office/drawing/2014/main" id="{EF78177B-EF76-3D48-8ABD-52E0912FD5DE}"/>
              </a:ext>
            </a:extLst>
          </p:cNvPr>
          <p:cNvSpPr>
            <a:spLocks noGrp="1"/>
          </p:cNvSpPr>
          <p:nvPr>
            <p:ph type="sldNum" sz="quarter" idx="12"/>
          </p:nvPr>
        </p:nvSpPr>
        <p:spPr/>
        <p:txBody>
          <a:bodyPr/>
          <a:lstStyle/>
          <a:p>
            <a:fld id="{8F85DECE-709F-5547-99FE-06FE97115E35}" type="slidenum">
              <a:rPr lang="en-US" smtClean="0"/>
              <a:t>9</a:t>
            </a:fld>
            <a:endParaRPr lang="en-US"/>
          </a:p>
        </p:txBody>
      </p:sp>
      <p:pic>
        <p:nvPicPr>
          <p:cNvPr id="5" name="Picture 4">
            <a:extLst>
              <a:ext uri="{FF2B5EF4-FFF2-40B4-BE49-F238E27FC236}">
                <a16:creationId xmlns:a16="http://schemas.microsoft.com/office/drawing/2014/main" id="{CA6D3D24-F406-0041-B30A-9A10D44CC692}"/>
              </a:ext>
            </a:extLst>
          </p:cNvPr>
          <p:cNvPicPr>
            <a:picLocks noChangeAspect="1"/>
          </p:cNvPicPr>
          <p:nvPr/>
        </p:nvPicPr>
        <p:blipFill>
          <a:blip r:embed="rId2"/>
          <a:stretch>
            <a:fillRect/>
          </a:stretch>
        </p:blipFill>
        <p:spPr>
          <a:xfrm>
            <a:off x="3387146" y="839410"/>
            <a:ext cx="5429956" cy="2742191"/>
          </a:xfrm>
          <a:prstGeom prst="rect">
            <a:avLst/>
          </a:prstGeom>
        </p:spPr>
      </p:pic>
      <p:grpSp>
        <p:nvGrpSpPr>
          <p:cNvPr id="6" name="Group 5">
            <a:extLst>
              <a:ext uri="{FF2B5EF4-FFF2-40B4-BE49-F238E27FC236}">
                <a16:creationId xmlns:a16="http://schemas.microsoft.com/office/drawing/2014/main" id="{7E2BF9B0-C1EE-1141-8648-D9BDCEDD2673}"/>
              </a:ext>
            </a:extLst>
          </p:cNvPr>
          <p:cNvGrpSpPr/>
          <p:nvPr/>
        </p:nvGrpSpPr>
        <p:grpSpPr>
          <a:xfrm>
            <a:off x="85624" y="4333900"/>
            <a:ext cx="9046128" cy="2212217"/>
            <a:chOff x="663875" y="891037"/>
            <a:chExt cx="10053057" cy="2375548"/>
          </a:xfrm>
        </p:grpSpPr>
        <p:pic>
          <p:nvPicPr>
            <p:cNvPr id="7" name="Picture 6">
              <a:extLst>
                <a:ext uri="{FF2B5EF4-FFF2-40B4-BE49-F238E27FC236}">
                  <a16:creationId xmlns:a16="http://schemas.microsoft.com/office/drawing/2014/main" id="{E5333CCD-02B7-6645-82D0-FB4D43CBCA81}"/>
                </a:ext>
              </a:extLst>
            </p:cNvPr>
            <p:cNvPicPr>
              <a:picLocks noChangeAspect="1"/>
            </p:cNvPicPr>
            <p:nvPr/>
          </p:nvPicPr>
          <p:blipFill rotWithShape="1">
            <a:blip r:embed="rId3"/>
            <a:srcRect r="1425" b="52135"/>
            <a:stretch/>
          </p:blipFill>
          <p:spPr>
            <a:xfrm>
              <a:off x="663875" y="891037"/>
              <a:ext cx="4995053" cy="2352495"/>
            </a:xfrm>
            <a:prstGeom prst="rect">
              <a:avLst/>
            </a:prstGeom>
          </p:spPr>
        </p:pic>
        <p:pic>
          <p:nvPicPr>
            <p:cNvPr id="8" name="Picture 7">
              <a:extLst>
                <a:ext uri="{FF2B5EF4-FFF2-40B4-BE49-F238E27FC236}">
                  <a16:creationId xmlns:a16="http://schemas.microsoft.com/office/drawing/2014/main" id="{BA0F38A2-98DB-9E4D-97DC-D80443773B72}"/>
                </a:ext>
              </a:extLst>
            </p:cNvPr>
            <p:cNvPicPr>
              <a:picLocks noChangeAspect="1"/>
            </p:cNvPicPr>
            <p:nvPr/>
          </p:nvPicPr>
          <p:blipFill rotWithShape="1">
            <a:blip r:embed="rId3"/>
            <a:srcRect t="50000" b="2135"/>
            <a:stretch/>
          </p:blipFill>
          <p:spPr>
            <a:xfrm>
              <a:off x="5649632" y="914090"/>
              <a:ext cx="5067300" cy="2352495"/>
            </a:xfrm>
            <a:prstGeom prst="rect">
              <a:avLst/>
            </a:prstGeom>
          </p:spPr>
        </p:pic>
      </p:grpSp>
      <p:pic>
        <p:nvPicPr>
          <p:cNvPr id="10" name="Picture 9">
            <a:extLst>
              <a:ext uri="{FF2B5EF4-FFF2-40B4-BE49-F238E27FC236}">
                <a16:creationId xmlns:a16="http://schemas.microsoft.com/office/drawing/2014/main" id="{486341E5-7900-E048-8127-918037164FC3}"/>
              </a:ext>
            </a:extLst>
          </p:cNvPr>
          <p:cNvPicPr>
            <a:picLocks noChangeAspect="1"/>
          </p:cNvPicPr>
          <p:nvPr/>
        </p:nvPicPr>
        <p:blipFill rotWithShape="1">
          <a:blip r:embed="rId4"/>
          <a:srcRect r="66323"/>
          <a:stretch/>
        </p:blipFill>
        <p:spPr>
          <a:xfrm>
            <a:off x="39469" y="829919"/>
            <a:ext cx="3299199" cy="3020445"/>
          </a:xfrm>
          <a:prstGeom prst="rect">
            <a:avLst/>
          </a:prstGeom>
        </p:spPr>
      </p:pic>
      <p:sp>
        <p:nvSpPr>
          <p:cNvPr id="11" name="TextBox 10">
            <a:extLst>
              <a:ext uri="{FF2B5EF4-FFF2-40B4-BE49-F238E27FC236}">
                <a16:creationId xmlns:a16="http://schemas.microsoft.com/office/drawing/2014/main" id="{86579DCB-FEF3-9F48-BA17-704C0B5FA2D5}"/>
              </a:ext>
            </a:extLst>
          </p:cNvPr>
          <p:cNvSpPr txBox="1"/>
          <p:nvPr/>
        </p:nvSpPr>
        <p:spPr>
          <a:xfrm>
            <a:off x="1418517" y="3810678"/>
            <a:ext cx="289252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120 GeV/c proton beam spot</a:t>
            </a:r>
          </a:p>
        </p:txBody>
      </p:sp>
      <p:cxnSp>
        <p:nvCxnSpPr>
          <p:cNvPr id="13" name="Straight Arrow Connector 12">
            <a:extLst>
              <a:ext uri="{FF2B5EF4-FFF2-40B4-BE49-F238E27FC236}">
                <a16:creationId xmlns:a16="http://schemas.microsoft.com/office/drawing/2014/main" id="{8694B397-6B00-F249-821F-BBD5539C9CFA}"/>
              </a:ext>
            </a:extLst>
          </p:cNvPr>
          <p:cNvCxnSpPr>
            <a:cxnSpLocks/>
            <a:stCxn id="11" idx="2"/>
          </p:cNvCxnSpPr>
          <p:nvPr/>
        </p:nvCxnSpPr>
        <p:spPr>
          <a:xfrm>
            <a:off x="2864779" y="4180010"/>
            <a:ext cx="332319" cy="7199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4493856-3934-7247-A180-FB4E3C9E7FAA}"/>
              </a:ext>
            </a:extLst>
          </p:cNvPr>
          <p:cNvCxnSpPr>
            <a:cxnSpLocks/>
            <a:stCxn id="11" idx="2"/>
          </p:cNvCxnSpPr>
          <p:nvPr/>
        </p:nvCxnSpPr>
        <p:spPr>
          <a:xfrm>
            <a:off x="2864779" y="4180010"/>
            <a:ext cx="2329868" cy="8148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E13E991-1C95-2A47-8963-5692799E5F59}"/>
              </a:ext>
            </a:extLst>
          </p:cNvPr>
          <p:cNvCxnSpPr>
            <a:cxnSpLocks/>
            <a:stCxn id="11" idx="2"/>
          </p:cNvCxnSpPr>
          <p:nvPr/>
        </p:nvCxnSpPr>
        <p:spPr>
          <a:xfrm>
            <a:off x="2864779" y="4180010"/>
            <a:ext cx="4582868" cy="8148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E050F65-9B10-244E-B050-7D3E7BACFA74}"/>
              </a:ext>
            </a:extLst>
          </p:cNvPr>
          <p:cNvSpPr txBox="1"/>
          <p:nvPr/>
        </p:nvSpPr>
        <p:spPr>
          <a:xfrm>
            <a:off x="457200" y="6372360"/>
            <a:ext cx="1674626" cy="338554"/>
          </a:xfrm>
          <a:prstGeom prst="rect">
            <a:avLst/>
          </a:prstGeom>
          <a:noFill/>
        </p:spPr>
        <p:txBody>
          <a:bodyPr wrap="none" rtlCol="0">
            <a:spAutoFit/>
          </a:bodyPr>
          <a:lstStyle/>
          <a:p>
            <a:r>
              <a:rPr lang="en-US" sz="1600" dirty="0"/>
              <a:t>Cumulative image</a:t>
            </a:r>
          </a:p>
        </p:txBody>
      </p:sp>
      <p:sp>
        <p:nvSpPr>
          <p:cNvPr id="21" name="TextBox 20">
            <a:extLst>
              <a:ext uri="{FF2B5EF4-FFF2-40B4-BE49-F238E27FC236}">
                <a16:creationId xmlns:a16="http://schemas.microsoft.com/office/drawing/2014/main" id="{CCF73A2B-7763-2040-91AD-4370A69B7D4D}"/>
              </a:ext>
            </a:extLst>
          </p:cNvPr>
          <p:cNvSpPr txBox="1"/>
          <p:nvPr/>
        </p:nvSpPr>
        <p:spPr>
          <a:xfrm>
            <a:off x="3254124" y="6370761"/>
            <a:ext cx="4782207" cy="307777"/>
          </a:xfrm>
          <a:prstGeom prst="rect">
            <a:avLst/>
          </a:prstGeom>
          <a:noFill/>
        </p:spPr>
        <p:txBody>
          <a:bodyPr wrap="none" rtlCol="0">
            <a:spAutoFit/>
          </a:bodyPr>
          <a:lstStyle/>
          <a:p>
            <a:r>
              <a:rPr lang="en-US" sz="1400" dirty="0"/>
              <a:t>Single event samples (shaded ring images are from simulation) </a:t>
            </a:r>
          </a:p>
        </p:txBody>
      </p:sp>
      <p:cxnSp>
        <p:nvCxnSpPr>
          <p:cNvPr id="22" name="Straight Arrow Connector 21">
            <a:extLst>
              <a:ext uri="{FF2B5EF4-FFF2-40B4-BE49-F238E27FC236}">
                <a16:creationId xmlns:a16="http://schemas.microsoft.com/office/drawing/2014/main" id="{1ED5E55E-3534-EC41-99BD-81605FF28A82}"/>
              </a:ext>
            </a:extLst>
          </p:cNvPr>
          <p:cNvCxnSpPr>
            <a:cxnSpLocks/>
            <a:stCxn id="11" idx="0"/>
          </p:cNvCxnSpPr>
          <p:nvPr/>
        </p:nvCxnSpPr>
        <p:spPr>
          <a:xfrm flipH="1" flipV="1">
            <a:off x="1638027" y="2387968"/>
            <a:ext cx="1226752" cy="1422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99BF7FD4-3DAC-FF47-A445-E7079474A8D0}"/>
              </a:ext>
            </a:extLst>
          </p:cNvPr>
          <p:cNvCxnSpPr>
            <a:cxnSpLocks/>
            <a:stCxn id="11" idx="2"/>
          </p:cNvCxnSpPr>
          <p:nvPr/>
        </p:nvCxnSpPr>
        <p:spPr>
          <a:xfrm flipH="1">
            <a:off x="877625" y="4180010"/>
            <a:ext cx="1987154" cy="7933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Down Arrow Callout 3">
            <a:extLst>
              <a:ext uri="{FF2B5EF4-FFF2-40B4-BE49-F238E27FC236}">
                <a16:creationId xmlns:a16="http://schemas.microsoft.com/office/drawing/2014/main" id="{7EE21479-22B0-6649-92BC-C145F7A155F6}"/>
              </a:ext>
            </a:extLst>
          </p:cNvPr>
          <p:cNvSpPr/>
          <p:nvPr/>
        </p:nvSpPr>
        <p:spPr>
          <a:xfrm>
            <a:off x="4643360" y="3810678"/>
            <a:ext cx="4106435" cy="627712"/>
          </a:xfrm>
          <a:prstGeom prst="downArrow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a:t>Confirm ring centering feature of </a:t>
            </a:r>
            <a:r>
              <a:rPr lang="en-US" b="1" dirty="0" err="1"/>
              <a:t>mRICH</a:t>
            </a:r>
            <a:r>
              <a:rPr lang="en-US" b="1" dirty="0"/>
              <a:t> </a:t>
            </a:r>
          </a:p>
        </p:txBody>
      </p:sp>
    </p:spTree>
    <p:extLst>
      <p:ext uri="{BB962C8B-B14F-4D97-AF65-F5344CB8AC3E}">
        <p14:creationId xmlns:p14="http://schemas.microsoft.com/office/powerpoint/2010/main" val="285105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Theme.thmx</Template>
  <TotalTime>11165</TotalTime>
  <Words>1274</Words>
  <Application>Microsoft Macintosh PowerPoint</Application>
  <PresentationFormat>On-screen Show (4:3)</PresentationFormat>
  <Paragraphs>143</Paragraphs>
  <Slides>14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Courier New</vt:lpstr>
      <vt:lpstr>Times New Roman</vt:lpstr>
      <vt:lpstr>Wingdings</vt:lpstr>
      <vt:lpstr>Default Theme</vt:lpstr>
      <vt:lpstr>PowerPoint Presentation</vt:lpstr>
      <vt:lpstr>PowerPoint Presentation</vt:lpstr>
      <vt:lpstr>PowerPoint Presentation</vt:lpstr>
      <vt:lpstr>PowerPoint Presentation</vt:lpstr>
      <vt:lpstr>Projected mRICH Performance</vt:lpstr>
      <vt:lpstr>Completed Data QA Analysis for the 2nd Beam Test</vt:lpstr>
      <vt:lpstr>Ring Finding Algorithm Development</vt:lpstr>
      <vt:lpstr>Event-by-Event Analysis (example)</vt:lpstr>
      <vt:lpstr>Baseline Performance as Expected</vt:lpstr>
      <vt:lpstr>mRICH Ring Images from SiPM Sensors (a FIRST!)</vt:lpstr>
      <vt:lpstr>mRICH in an EIC Detector Built Around the sPHENIX Solenoid</vt:lpstr>
      <vt:lpstr>Backup Slides</vt:lpstr>
      <vt:lpstr>1st and 2nd Beam Test Comparison (120 GeV Proton Beam)</vt:lpstr>
      <vt:lpstr>mRICH – FY19 activity (part two)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psTOF Self-Determined Start Time Study</dc:title>
  <dc:creator>Mickey Chiu</dc:creator>
  <cp:lastModifiedBy>Xiaochun He</cp:lastModifiedBy>
  <cp:revision>262</cp:revision>
  <dcterms:created xsi:type="dcterms:W3CDTF">2017-01-16T16:17:30Z</dcterms:created>
  <dcterms:modified xsi:type="dcterms:W3CDTF">2019-07-03T17:28:09Z</dcterms:modified>
</cp:coreProperties>
</file>