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1" r:id="rId2"/>
    <p:sldId id="385" r:id="rId3"/>
    <p:sldId id="386" r:id="rId4"/>
    <p:sldId id="387" r:id="rId5"/>
    <p:sldId id="388" r:id="rId6"/>
    <p:sldId id="259" r:id="rId7"/>
    <p:sldId id="266" r:id="rId8"/>
    <p:sldId id="392" r:id="rId9"/>
    <p:sldId id="30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M:\SIMION-8.1\Simcp\pore20tst_1.asc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775283201124022E-2"/>
          <c:y val="5.0925925925925923E-2"/>
          <c:w val="0.86600005952154935"/>
          <c:h val="0.8624456838728492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tx2"/>
              </a:solidFill>
            </a:ln>
          </c:spPr>
          <c:marker>
            <c:symbol val="circle"/>
            <c:size val="4"/>
            <c:spPr>
              <a:solidFill>
                <a:schemeClr val="tx2"/>
              </a:solidFill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5</c:v>
                </c:pt>
                <c:pt idx="7">
                  <c:v>9</c:v>
                </c:pt>
                <c:pt idx="8">
                  <c:v>15</c:v>
                </c:pt>
                <c:pt idx="9">
                  <c:v>19</c:v>
                </c:pt>
                <c:pt idx="10">
                  <c:v>9</c:v>
                </c:pt>
                <c:pt idx="11">
                  <c:v>16</c:v>
                </c:pt>
                <c:pt idx="12">
                  <c:v>21</c:v>
                </c:pt>
                <c:pt idx="13">
                  <c:v>6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AEB-4008-826E-747CAEB18DED}"/>
            </c:ext>
          </c:extLst>
        </c:ser>
        <c:ser>
          <c:idx val="1"/>
          <c:order val="1"/>
          <c:spPr>
            <a:ln w="25400"/>
          </c:spPr>
          <c:marker>
            <c:symbol val="circle"/>
            <c:size val="4"/>
            <c:spPr>
              <a:solidFill>
                <a:schemeClr val="accent2"/>
              </a:solidFill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6</c:v>
                </c:pt>
                <c:pt idx="7">
                  <c:v>35</c:v>
                </c:pt>
                <c:pt idx="8">
                  <c:v>61</c:v>
                </c:pt>
                <c:pt idx="9">
                  <c:v>95</c:v>
                </c:pt>
                <c:pt idx="10">
                  <c:v>86</c:v>
                </c:pt>
                <c:pt idx="11">
                  <c:v>47</c:v>
                </c:pt>
                <c:pt idx="12">
                  <c:v>32</c:v>
                </c:pt>
                <c:pt idx="13">
                  <c:v>26</c:v>
                </c:pt>
                <c:pt idx="14">
                  <c:v>15</c:v>
                </c:pt>
                <c:pt idx="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AEB-4008-826E-747CAEB18DED}"/>
            </c:ext>
          </c:extLst>
        </c:ser>
        <c:ser>
          <c:idx val="2"/>
          <c:order val="2"/>
          <c:marker>
            <c:symbol val="circle"/>
            <c:size val="4"/>
            <c:spPr>
              <a:solidFill>
                <a:schemeClr val="accent3"/>
              </a:solidFill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7</c:v>
                </c:pt>
                <c:pt idx="7">
                  <c:v>10</c:v>
                </c:pt>
                <c:pt idx="8">
                  <c:v>24</c:v>
                </c:pt>
                <c:pt idx="9">
                  <c:v>28</c:v>
                </c:pt>
                <c:pt idx="10">
                  <c:v>27</c:v>
                </c:pt>
                <c:pt idx="11">
                  <c:v>19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AEB-4008-826E-747CAEB18DED}"/>
            </c:ext>
          </c:extLst>
        </c:ser>
        <c:ser>
          <c:idx val="3"/>
          <c:order val="3"/>
          <c:marker>
            <c:symbol val="circle"/>
            <c:size val="4"/>
            <c:spPr>
              <a:solidFill>
                <a:srgbClr val="7030A0"/>
              </a:solidFill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</c:numCache>
            </c:numRef>
          </c:xVal>
          <c:yVal>
            <c:numRef>
              <c:f>Sheet1!$E$2:$E$17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5</c:v>
                </c:pt>
                <c:pt idx="7">
                  <c:v>7</c:v>
                </c:pt>
                <c:pt idx="8">
                  <c:v>15</c:v>
                </c:pt>
                <c:pt idx="9">
                  <c:v>17</c:v>
                </c:pt>
                <c:pt idx="10">
                  <c:v>26</c:v>
                </c:pt>
                <c:pt idx="11">
                  <c:v>12</c:v>
                </c:pt>
                <c:pt idx="12">
                  <c:v>16</c:v>
                </c:pt>
                <c:pt idx="13">
                  <c:v>8</c:v>
                </c:pt>
                <c:pt idx="14">
                  <c:v>2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AEB-4008-826E-747CAEB18DED}"/>
            </c:ext>
          </c:extLst>
        </c:ser>
        <c:ser>
          <c:idx val="4"/>
          <c:order val="4"/>
          <c:marker>
            <c:symbol val="circle"/>
            <c:size val="4"/>
            <c:spPr>
              <a:solidFill>
                <a:srgbClr val="00B0F0"/>
              </a:solidFill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</c:numCache>
            </c:numRef>
          </c:xVal>
          <c:yVal>
            <c:numRef>
              <c:f>Sheet1!$F$2:$F$17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4</c:v>
                </c:pt>
                <c:pt idx="7">
                  <c:v>19</c:v>
                </c:pt>
                <c:pt idx="8">
                  <c:v>51</c:v>
                </c:pt>
                <c:pt idx="9">
                  <c:v>45</c:v>
                </c:pt>
                <c:pt idx="10">
                  <c:v>50</c:v>
                </c:pt>
                <c:pt idx="11">
                  <c:v>32</c:v>
                </c:pt>
                <c:pt idx="12">
                  <c:v>36</c:v>
                </c:pt>
                <c:pt idx="13">
                  <c:v>12</c:v>
                </c:pt>
                <c:pt idx="14">
                  <c:v>5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AEB-4008-826E-747CAEB18DED}"/>
            </c:ext>
          </c:extLst>
        </c:ser>
        <c:ser>
          <c:idx val="5"/>
          <c:order val="5"/>
          <c:marker>
            <c:symbol val="circle"/>
            <c:size val="4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</c:numCache>
            </c:numRef>
          </c:xVal>
          <c:yVal>
            <c:numRef>
              <c:f>Sheet1!$H$2:$H$17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11</c:v>
                </c:pt>
                <c:pt idx="7">
                  <c:v>22</c:v>
                </c:pt>
                <c:pt idx="8">
                  <c:v>58</c:v>
                </c:pt>
                <c:pt idx="9">
                  <c:v>42</c:v>
                </c:pt>
                <c:pt idx="10">
                  <c:v>24</c:v>
                </c:pt>
                <c:pt idx="11">
                  <c:v>16</c:v>
                </c:pt>
                <c:pt idx="12">
                  <c:v>4</c:v>
                </c:pt>
                <c:pt idx="13">
                  <c:v>6</c:v>
                </c:pt>
                <c:pt idx="14">
                  <c:v>1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AEB-4008-826E-747CAEB18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34944"/>
        <c:axId val="42436864"/>
      </c:scatterChart>
      <c:valAx>
        <c:axId val="4243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36864"/>
        <c:crosses val="autoZero"/>
        <c:crossBetween val="midCat"/>
      </c:valAx>
      <c:valAx>
        <c:axId val="42436864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424349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5BA60-6A2B-4C7B-892C-B3606E64B30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7113C-C6D1-429F-8E76-17EFD472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FD772-997E-BA45-A580-206A60597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5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FD772-997E-BA45-A580-206A605979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1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8EDC-16C6-4A45-ABD4-5AB19D392AB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F699-ADB1-443D-BB2E-266FCAD0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8EDC-16C6-4A45-ABD4-5AB19D392AB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F699-ADB1-443D-BB2E-266FCAD0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8EDC-16C6-4A45-ABD4-5AB19D392AB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F699-ADB1-443D-BB2E-266FCAD0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8EDC-16C6-4A45-ABD4-5AB19D392AB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F699-ADB1-443D-BB2E-266FCAD0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9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8EDC-16C6-4A45-ABD4-5AB19D392AB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F699-ADB1-443D-BB2E-266FCAD0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6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8EDC-16C6-4A45-ABD4-5AB19D392AB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F699-ADB1-443D-BB2E-266FCAD0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5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8EDC-16C6-4A45-ABD4-5AB19D392AB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F699-ADB1-443D-BB2E-266FCAD0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8EDC-16C6-4A45-ABD4-5AB19D392AB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F699-ADB1-443D-BB2E-266FCAD0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1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8EDC-16C6-4A45-ABD4-5AB19D392AB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F699-ADB1-443D-BB2E-266FCAD0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6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8EDC-16C6-4A45-ABD4-5AB19D392AB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F699-ADB1-443D-BB2E-266FCAD0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3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8EDC-16C6-4A45-ABD4-5AB19D392AB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F699-ADB1-443D-BB2E-266FCAD0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9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8EDC-16C6-4A45-ABD4-5AB19D392AB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F699-ADB1-443D-BB2E-266FCAD0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9"/>
          <p:cNvSpPr txBox="1"/>
          <p:nvPr/>
        </p:nvSpPr>
        <p:spPr>
          <a:xfrm>
            <a:off x="395308" y="4287416"/>
            <a:ext cx="7446240" cy="36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2450" rIns="81625" bIns="42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FY 20 Proposed tasks:</a:t>
            </a:r>
            <a:endParaRPr sz="1800" dirty="0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2" name="Google Shape;752;p49"/>
          <p:cNvSpPr txBox="1"/>
          <p:nvPr/>
        </p:nvSpPr>
        <p:spPr>
          <a:xfrm>
            <a:off x="503897" y="4728527"/>
            <a:ext cx="8340414" cy="158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noAutofit/>
          </a:bodyPr>
          <a:lstStyle/>
          <a:p>
            <a:pPr marL="302381" lvl="0" indent="-302381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 magnetic field tolerant design with glass pixelated readout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81" marR="0" lvl="0" indent="-2515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81" lvl="0" indent="-302381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Advantage/disadvantage comparison of glass pixel vs. ceramic pixel</a:t>
            </a:r>
            <a:endParaRPr lang="en-US" dirty="0"/>
          </a:p>
          <a:p>
            <a:pPr marL="302381" marR="0" lvl="0" indent="-2515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lang="en-US"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81" lvl="0" indent="-302381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MCP-PMT simulation with magnetic field</a:t>
            </a:r>
          </a:p>
          <a:p>
            <a:pPr lvl="0">
              <a:buClr>
                <a:schemeClr val="dk1"/>
              </a:buClr>
              <a:buSzPts val="1800"/>
            </a:pPr>
            <a:endParaRPr lang="en-US"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81" lvl="0" indent="-302381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Effort enhancement with electronics, DIRC,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dRICH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mRICH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sub-systems</a:t>
            </a:r>
          </a:p>
        </p:txBody>
      </p:sp>
      <p:sp>
        <p:nvSpPr>
          <p:cNvPr id="7" name="Google Shape;751;p49">
            <a:extLst>
              <a:ext uri="{FF2B5EF4-FFF2-40B4-BE49-F238E27FC236}">
                <a16:creationId xmlns:a16="http://schemas.microsoft.com/office/drawing/2014/main" id="{AFA620A0-35A3-425B-A0DF-AB771758FA51}"/>
              </a:ext>
            </a:extLst>
          </p:cNvPr>
          <p:cNvSpPr txBox="1"/>
          <p:nvPr/>
        </p:nvSpPr>
        <p:spPr>
          <a:xfrm>
            <a:off x="420509" y="2604618"/>
            <a:ext cx="7446240" cy="36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2450" rIns="81625" bIns="42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FY 19 Report:</a:t>
            </a:r>
            <a:endParaRPr sz="1800" dirty="0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Google Shape;752;p49">
            <a:extLst>
              <a:ext uri="{FF2B5EF4-FFF2-40B4-BE49-F238E27FC236}">
                <a16:creationId xmlns:a16="http://schemas.microsoft.com/office/drawing/2014/main" id="{4F9E6506-0ED0-4CC4-9EBE-ABA623112B8C}"/>
              </a:ext>
            </a:extLst>
          </p:cNvPr>
          <p:cNvSpPr txBox="1"/>
          <p:nvPr/>
        </p:nvSpPr>
        <p:spPr>
          <a:xfrm>
            <a:off x="503897" y="3016557"/>
            <a:ext cx="8340414" cy="123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noAutofit/>
          </a:bodyPr>
          <a:lstStyle/>
          <a:p>
            <a:pPr marL="302381" lvl="0" indent="-302381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Magnetic field tolerance, fast timing improvement</a:t>
            </a:r>
          </a:p>
          <a:p>
            <a:pPr marL="302381" marR="0" lvl="0" indent="-2515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81" lvl="0" indent="-302381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Pixel MCP-PMT readout with glass/fused silica anode plate</a:t>
            </a:r>
            <a:endParaRPr dirty="0"/>
          </a:p>
          <a:p>
            <a:pPr marL="302381" marR="0" lvl="0" indent="-2515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81" lvl="0" indent="-302381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MCP-PMT simulation 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50243B82-FE2A-4E0C-AF74-DF412FF84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943" y="376787"/>
            <a:ext cx="4920282" cy="63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386" dirty="0">
                <a:solidFill>
                  <a:srgbClr val="006633"/>
                </a:solidFill>
                <a:latin typeface="Times New Roman" charset="0"/>
                <a:cs typeface="Arial" charset="0"/>
              </a:rPr>
              <a:t>MCP-PMT / LAPPD</a:t>
            </a:r>
            <a:r>
              <a:rPr lang="en-US" sz="3386" i="1" baseline="300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TM</a:t>
            </a:r>
            <a:endParaRPr lang="en-US" sz="3386" i="1" dirty="0">
              <a:solidFill>
                <a:srgbClr val="006633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59F5F3ED-3007-4AC7-BB45-647ED3D44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08" y="1137599"/>
            <a:ext cx="7496642" cy="3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638" tIns="42451" rIns="81638" bIns="4245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F5922D-4847-4F26-B728-27C03B3B07FD}"/>
              </a:ext>
            </a:extLst>
          </p:cNvPr>
          <p:cNvSpPr txBox="1"/>
          <p:nvPr/>
        </p:nvSpPr>
        <p:spPr>
          <a:xfrm>
            <a:off x="775668" y="1563503"/>
            <a:ext cx="8282824" cy="1045295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 LAPPD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the EIC requirements: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Highly pixelated LAPPD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working at 2~3 Tesla, to be used as photosensors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mRICH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DIRC detectors, as well as TOF applications.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49CCD-71AC-44E9-9195-D7D162346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007284"/>
            <a:ext cx="8412480" cy="30792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5DC2B2-89B5-42CA-966E-2615E09B2E2C}"/>
              </a:ext>
            </a:extLst>
          </p:cNvPr>
          <p:cNvSpPr/>
          <p:nvPr/>
        </p:nvSpPr>
        <p:spPr>
          <a:xfrm>
            <a:off x="365760" y="4762838"/>
            <a:ext cx="841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of biased voltages for both MCPs: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1 -&gt;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pore size MCPs: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2 -&gt; 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spacing: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3 -&gt;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improvement if needed: 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Smaller pore size is planned: 6</a:t>
            </a:r>
            <a:r>
              <a:rPr lang="el-GR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version 4 -&gt; 5 (future)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C38D8-FACA-4C53-8792-82F1E487E9D9}"/>
              </a:ext>
            </a:extLst>
          </p:cNvPr>
          <p:cNvSpPr txBox="1"/>
          <p:nvPr/>
        </p:nvSpPr>
        <p:spPr>
          <a:xfrm>
            <a:off x="365760" y="330982"/>
            <a:ext cx="809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Improvement of Argonne MCP-PMT Performance in Magnetic field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67DF5-962D-4632-B9EA-079FD7087E73}"/>
              </a:ext>
            </a:extLst>
          </p:cNvPr>
          <p:cNvSpPr txBox="1"/>
          <p:nvPr/>
        </p:nvSpPr>
        <p:spPr>
          <a:xfrm>
            <a:off x="6467475" y="4086536"/>
            <a:ext cx="25380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CLEO-II or </a:t>
            </a:r>
            <a:r>
              <a:rPr lang="en-US" sz="1500" dirty="0" err="1"/>
              <a:t>BaBar</a:t>
            </a:r>
            <a:r>
              <a:rPr lang="en-US" sz="1500" dirty="0"/>
              <a:t> Magnet: 1.5T</a:t>
            </a:r>
          </a:p>
        </p:txBody>
      </p:sp>
    </p:spTree>
    <p:extLst>
      <p:ext uri="{BB962C8B-B14F-4D97-AF65-F5344CB8AC3E}">
        <p14:creationId xmlns:p14="http://schemas.microsoft.com/office/powerpoint/2010/main" val="217358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7B502E-64E5-453A-B526-B8C57C0C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2DE9E-04D2-4AFF-8343-50B145417F19}"/>
              </a:ext>
            </a:extLst>
          </p:cNvPr>
          <p:cNvSpPr txBox="1"/>
          <p:nvPr/>
        </p:nvSpPr>
        <p:spPr>
          <a:xfrm>
            <a:off x="481946" y="268990"/>
            <a:ext cx="620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Argonne MCP-PMT Performance comparison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B0FC3-11A4-4454-8C3A-74B7CC413F19}"/>
              </a:ext>
            </a:extLst>
          </p:cNvPr>
          <p:cNvGraphicFramePr>
            <a:graphicFrameLocks noGrp="1"/>
          </p:cNvGraphicFramePr>
          <p:nvPr/>
        </p:nvGraphicFramePr>
        <p:xfrm>
          <a:off x="512453" y="830549"/>
          <a:ext cx="8241014" cy="580467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80173">
                  <a:extLst>
                    <a:ext uri="{9D8B030D-6E8A-4147-A177-3AD203B41FA5}">
                      <a16:colId xmlns:a16="http://schemas.microsoft.com/office/drawing/2014/main" val="434614640"/>
                    </a:ext>
                  </a:extLst>
                </a:gridCol>
                <a:gridCol w="1799273">
                  <a:extLst>
                    <a:ext uri="{9D8B030D-6E8A-4147-A177-3AD203B41FA5}">
                      <a16:colId xmlns:a16="http://schemas.microsoft.com/office/drawing/2014/main" val="2512894792"/>
                    </a:ext>
                  </a:extLst>
                </a:gridCol>
                <a:gridCol w="1750060">
                  <a:extLst>
                    <a:ext uri="{9D8B030D-6E8A-4147-A177-3AD203B41FA5}">
                      <a16:colId xmlns:a16="http://schemas.microsoft.com/office/drawing/2014/main" val="57218012"/>
                    </a:ext>
                  </a:extLst>
                </a:gridCol>
                <a:gridCol w="1664335">
                  <a:extLst>
                    <a:ext uri="{9D8B030D-6E8A-4147-A177-3AD203B41FA5}">
                      <a16:colId xmlns:a16="http://schemas.microsoft.com/office/drawing/2014/main" val="212102498"/>
                    </a:ext>
                  </a:extLst>
                </a:gridCol>
                <a:gridCol w="1647173">
                  <a:extLst>
                    <a:ext uri="{9D8B030D-6E8A-4147-A177-3AD203B41FA5}">
                      <a16:colId xmlns:a16="http://schemas.microsoft.com/office/drawing/2014/main" val="1923552390"/>
                    </a:ext>
                  </a:extLst>
                </a:gridCol>
              </a:tblGrid>
              <a:tr h="497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ANL Version 2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Standard 20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μm</a:t>
                      </a: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MCP-PMT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ANL Version 3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μm</a:t>
                      </a: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MCP-PMT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without reduced spacing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ANL Version 4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μm</a:t>
                      </a: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MCP-PMT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with reduced spacing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07660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MCP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Pore size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20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μm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μm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μm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494413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Length to diameter ratio (L/d)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60:1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60:1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60:1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99527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Thickness</a:t>
                      </a:r>
                      <a:endParaRPr lang="en-US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1.2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0.6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0.6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09959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Open area ratio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60 %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70 %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70 %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454755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Bias angle</a:t>
                      </a:r>
                      <a:endParaRPr lang="en-US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1000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en-US" sz="1000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en-US" sz="1000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51477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Detector geometry</a:t>
                      </a:r>
                      <a:endParaRPr lang="en-US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Window thickness</a:t>
                      </a:r>
                      <a:endParaRPr lang="en-US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2.75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2.75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2.75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382535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Spacing 1</a:t>
                      </a:r>
                      <a:endParaRPr lang="en-US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3.25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2.25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2.25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213667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Spacing 2 </a:t>
                      </a:r>
                      <a:endParaRPr lang="en-US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1.75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2.0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0.7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49509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Spacing 3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2.0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4.0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1.1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73855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Shims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0.3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0.3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0.3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25756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Tile base thickness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2.75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2.75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2.75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18384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MCP-PMT stack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Internal stack height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9.70 mm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9.75 mm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5.55 mm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373464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Total stack height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15.20 mm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15.25 mm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11.05 mm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96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085493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Gain Characteristic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Gain</a:t>
                      </a:r>
                      <a:endParaRPr lang="en-US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1.35 × 10</a:t>
                      </a:r>
                      <a:r>
                        <a:rPr lang="en-US" sz="1000" b="0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3.05 × 10</a:t>
                      </a:r>
                      <a:r>
                        <a:rPr lang="en-US" sz="1000" b="0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2.0 </a:t>
                      </a: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× 10</a:t>
                      </a:r>
                      <a:r>
                        <a:rPr lang="en-US" sz="1000" b="0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620783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Time Characteristic 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Rise time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536 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439 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390 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ps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559969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Timing distribution RMS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204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106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ps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51451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System resolution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70.0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37.2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43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ps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976932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Time resolution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63 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 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ps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30990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Differential time spread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ps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30283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Spatial resolution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0.83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0.53 mm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0.38 mm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818915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Magnetic Field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Magnetic field tolerance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0.7 Tesla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1.3 Tesla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Over 1.5 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40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26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F541E7-505F-4AE7-8CEF-CD12A0BE5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58" t="3715" r="10313" b="500"/>
          <a:stretch/>
        </p:blipFill>
        <p:spPr>
          <a:xfrm>
            <a:off x="426940" y="2488669"/>
            <a:ext cx="3745010" cy="4033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38ECEA-8D22-4F90-851A-C9EC70F55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559" y="1218927"/>
            <a:ext cx="5937068" cy="2886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3C7E9C-AC7F-4BF7-BC44-B824B0B1A4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5130" r="18889" b="6277"/>
          <a:stretch/>
        </p:blipFill>
        <p:spPr>
          <a:xfrm rot="10800000">
            <a:off x="5842093" y="4299232"/>
            <a:ext cx="2698319" cy="21128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102B80-2EF4-4235-A609-B05342F403D3}"/>
              </a:ext>
            </a:extLst>
          </p:cNvPr>
          <p:cNvSpPr/>
          <p:nvPr/>
        </p:nvSpPr>
        <p:spPr>
          <a:xfrm>
            <a:off x="2892287" y="653408"/>
            <a:ext cx="6108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Argonne MCP stack (glass anode) in Fermilab test beam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751FC0C5-A158-8244-A1BE-EE0B325B5D9D}"/>
              </a:ext>
            </a:extLst>
          </p:cNvPr>
          <p:cNvSpPr/>
          <p:nvPr/>
        </p:nvSpPr>
        <p:spPr>
          <a:xfrm rot="18976306">
            <a:off x="4925674" y="861260"/>
            <a:ext cx="235414" cy="1932495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E7D2CC-3985-C44D-94AF-51D254F18805}"/>
              </a:ext>
            </a:extLst>
          </p:cNvPr>
          <p:cNvSpPr txBox="1"/>
          <p:nvPr/>
        </p:nvSpPr>
        <p:spPr>
          <a:xfrm>
            <a:off x="4355185" y="4326903"/>
            <a:ext cx="1486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different </a:t>
            </a:r>
          </a:p>
          <a:p>
            <a:r>
              <a:rPr lang="en-US" sz="1400" dirty="0"/>
              <a:t>pixel sizes (2x2,3x3,4x4and 5x5mm</a:t>
            </a:r>
            <a:r>
              <a:rPr lang="en-US" sz="1400" baseline="30000" dirty="0"/>
              <a:t>2</a:t>
            </a:r>
            <a:r>
              <a:rPr lang="en-US" sz="1400" dirty="0"/>
              <a:t>)</a:t>
            </a:r>
            <a:endParaRPr lang="en-US" sz="1400" baseline="30000" dirty="0"/>
          </a:p>
          <a:p>
            <a:r>
              <a:rPr lang="en-US" sz="1400" dirty="0"/>
              <a:t> implemented for testing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C7CC1-F1B5-FC4D-BCE1-2CF104953541}"/>
              </a:ext>
            </a:extLst>
          </p:cNvPr>
          <p:cNvSpPr txBox="1"/>
          <p:nvPr/>
        </p:nvSpPr>
        <p:spPr>
          <a:xfrm>
            <a:off x="462401" y="179327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MWPC tracking used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CAD76DAA-7564-8640-AF6B-ECAC958EDA8D}"/>
              </a:ext>
            </a:extLst>
          </p:cNvPr>
          <p:cNvSpPr/>
          <p:nvPr/>
        </p:nvSpPr>
        <p:spPr>
          <a:xfrm>
            <a:off x="1046376" y="2205872"/>
            <a:ext cx="179110" cy="1951349"/>
          </a:xfrm>
          <a:prstGeom prst="downArrow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B7BB0921-9102-0149-82B5-A874F11828FA}"/>
              </a:ext>
            </a:extLst>
          </p:cNvPr>
          <p:cNvSpPr/>
          <p:nvPr/>
        </p:nvSpPr>
        <p:spPr>
          <a:xfrm rot="20736379">
            <a:off x="2077273" y="2110247"/>
            <a:ext cx="172969" cy="2091876"/>
          </a:xfrm>
          <a:prstGeom prst="downArrow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C22E5-153F-440D-979D-42223ED75E7D}"/>
              </a:ext>
            </a:extLst>
          </p:cNvPr>
          <p:cNvSpPr txBox="1"/>
          <p:nvPr/>
        </p:nvSpPr>
        <p:spPr>
          <a:xfrm>
            <a:off x="418125" y="214724"/>
            <a:ext cx="706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Fine pixelated readout through glass/fused silica anode</a:t>
            </a:r>
          </a:p>
        </p:txBody>
      </p:sp>
    </p:spTree>
    <p:extLst>
      <p:ext uri="{BB962C8B-B14F-4D97-AF65-F5344CB8AC3E}">
        <p14:creationId xmlns:p14="http://schemas.microsoft.com/office/powerpoint/2010/main" val="125665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95C6A8-2990-4928-ADC8-FA782BBA6EBF}"/>
              </a:ext>
            </a:extLst>
          </p:cNvPr>
          <p:cNvSpPr txBox="1"/>
          <p:nvPr/>
        </p:nvSpPr>
        <p:spPr>
          <a:xfrm>
            <a:off x="481946" y="268990"/>
            <a:ext cx="706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Tracking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10A6B6-CCC5-4DFC-A270-1F2441B5C2BF}"/>
              </a:ext>
            </a:extLst>
          </p:cNvPr>
          <p:cNvSpPr txBox="1">
            <a:spLocks/>
          </p:cNvSpPr>
          <p:nvPr/>
        </p:nvSpPr>
        <p:spPr>
          <a:xfrm>
            <a:off x="326172" y="5501787"/>
            <a:ext cx="8594308" cy="7147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 MWPC’s for tracking, MWPC 1 and 2 upstream, and 3 and 4 downstream</a:t>
            </a:r>
          </a:p>
          <a:p>
            <a:r>
              <a:rPr lang="en-US" dirty="0"/>
              <a:t>In MWPC 3 we got a lot of spray from hadronic interactions in the vacuum chamber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D472A-70BE-4660-B657-E17F9B77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11" y="1417991"/>
            <a:ext cx="6858000" cy="3760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D9723-D02B-4931-AC2D-FDF862A32199}"/>
              </a:ext>
            </a:extLst>
          </p:cNvPr>
          <p:cNvSpPr txBox="1"/>
          <p:nvPr/>
        </p:nvSpPr>
        <p:spPr>
          <a:xfrm>
            <a:off x="1828972" y="1055748"/>
            <a:ext cx="2913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Location of MCP-PMT vacuum chamber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F289B1-C130-4C6E-8B8C-AD6675D8FE56}"/>
              </a:ext>
            </a:extLst>
          </p:cNvPr>
          <p:cNvSpPr/>
          <p:nvPr/>
        </p:nvSpPr>
        <p:spPr>
          <a:xfrm>
            <a:off x="2461234" y="2372040"/>
            <a:ext cx="62345" cy="702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C5F728-F86B-4BD2-8471-580B586E082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523579" y="1332747"/>
            <a:ext cx="762106" cy="10392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7BDE78A-D3C3-4174-8D29-72157322128D}"/>
              </a:ext>
            </a:extLst>
          </p:cNvPr>
          <p:cNvSpPr/>
          <p:nvPr/>
        </p:nvSpPr>
        <p:spPr>
          <a:xfrm>
            <a:off x="2605730" y="2314402"/>
            <a:ext cx="34289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23FF3-E05D-4418-821A-1F650E47952C}"/>
              </a:ext>
            </a:extLst>
          </p:cNvPr>
          <p:cNvSpPr/>
          <p:nvPr/>
        </p:nvSpPr>
        <p:spPr>
          <a:xfrm>
            <a:off x="2330486" y="2318731"/>
            <a:ext cx="34289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8ACDE6-62EA-4891-A74E-FDCF708979E2}"/>
              </a:ext>
            </a:extLst>
          </p:cNvPr>
          <p:cNvSpPr txBox="1"/>
          <p:nvPr/>
        </p:nvSpPr>
        <p:spPr>
          <a:xfrm>
            <a:off x="2296221" y="3178683"/>
            <a:ext cx="829073" cy="3000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MWPCs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B6E737-06BB-4E65-AC79-0134CB66B7AE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618755" y="2638923"/>
            <a:ext cx="92003" cy="53976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03371C-C3E3-4373-B6FD-4DD23BB06EFA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H="1" flipV="1">
            <a:off x="2347631" y="2518756"/>
            <a:ext cx="363127" cy="65992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6B6FAC4-AE56-424D-B744-7504E5E8F3AD}"/>
              </a:ext>
            </a:extLst>
          </p:cNvPr>
          <p:cNvSpPr/>
          <p:nvPr/>
        </p:nvSpPr>
        <p:spPr>
          <a:xfrm>
            <a:off x="2108443" y="2333452"/>
            <a:ext cx="34289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0E285C-1927-4677-843F-1D3CCA54EA10}"/>
              </a:ext>
            </a:extLst>
          </p:cNvPr>
          <p:cNvSpPr/>
          <p:nvPr/>
        </p:nvSpPr>
        <p:spPr>
          <a:xfrm>
            <a:off x="3266135" y="2288996"/>
            <a:ext cx="34289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7BA100-278C-4E51-AEDE-B35A0D8E2F1F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710758" y="2618429"/>
            <a:ext cx="599224" cy="560254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BDE819-B6BD-4B16-93B2-F15164E85CC9}"/>
              </a:ext>
            </a:extLst>
          </p:cNvPr>
          <p:cNvCxnSpPr>
            <a:cxnSpLocks/>
            <a:stCxn id="12" idx="0"/>
            <a:endCxn id="15" idx="2"/>
          </p:cNvCxnSpPr>
          <p:nvPr/>
        </p:nvCxnSpPr>
        <p:spPr>
          <a:xfrm flipH="1" flipV="1">
            <a:off x="2125588" y="2533477"/>
            <a:ext cx="585170" cy="64520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1B66F94-8129-45CC-8EFC-70A66D630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362" y="1294797"/>
            <a:ext cx="3887499" cy="37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9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9D0BAB-E04E-F54C-A434-24A536EBA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79" y="911450"/>
            <a:ext cx="3050450" cy="1965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C143E-C7B8-8A4C-86E6-FB5362C6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3407" y="6349467"/>
            <a:ext cx="2057400" cy="365125"/>
          </a:xfrm>
        </p:spPr>
        <p:txBody>
          <a:bodyPr/>
          <a:lstStyle/>
          <a:p>
            <a:fld id="{8257EE8E-C5A7-3244-A40E-B91A868EE35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511A2-4F9A-42B4-A36D-8229ABD47B59}"/>
              </a:ext>
            </a:extLst>
          </p:cNvPr>
          <p:cNvSpPr txBox="1"/>
          <p:nvPr/>
        </p:nvSpPr>
        <p:spPr>
          <a:xfrm>
            <a:off x="350679" y="144493"/>
            <a:ext cx="706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Event Display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74F407-EE46-49F1-9194-1268EBE4D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872" y="885292"/>
            <a:ext cx="3050450" cy="2076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B51E5C-CF90-4020-A6ED-5E33567BEE87}"/>
              </a:ext>
            </a:extLst>
          </p:cNvPr>
          <p:cNvSpPr txBox="1"/>
          <p:nvPr/>
        </p:nvSpPr>
        <p:spPr>
          <a:xfrm>
            <a:off x="1104123" y="532781"/>
            <a:ext cx="211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2x2 mm</a:t>
            </a:r>
            <a:r>
              <a:rPr lang="en-US" b="1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b="1" baseline="-25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pixels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8AF22E-C196-4AD6-BE42-9B0C2B9B77F0}"/>
              </a:ext>
            </a:extLst>
          </p:cNvPr>
          <p:cNvSpPr txBox="1"/>
          <p:nvPr/>
        </p:nvSpPr>
        <p:spPr>
          <a:xfrm>
            <a:off x="6135889" y="479476"/>
            <a:ext cx="19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4x4 mm</a:t>
            </a:r>
            <a:r>
              <a:rPr lang="en-US" b="1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pixels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01D418-18D2-44E4-81C3-392E867DF543}"/>
              </a:ext>
            </a:extLst>
          </p:cNvPr>
          <p:cNvSpPr txBox="1"/>
          <p:nvPr/>
        </p:nvSpPr>
        <p:spPr>
          <a:xfrm>
            <a:off x="350678" y="2885887"/>
            <a:ext cx="377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2x2 mm</a:t>
            </a:r>
            <a:r>
              <a:rPr lang="en-US" baseline="30000" dirty="0"/>
              <a:t>2</a:t>
            </a:r>
            <a:r>
              <a:rPr lang="en-US" dirty="0"/>
              <a:t> pixel size is too small, signals spread onto several pixels.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6A68B-E8E1-4D70-9BAD-2DDA85272E50}"/>
              </a:ext>
            </a:extLst>
          </p:cNvPr>
          <p:cNvSpPr txBox="1"/>
          <p:nvPr/>
        </p:nvSpPr>
        <p:spPr>
          <a:xfrm>
            <a:off x="5742872" y="2962275"/>
            <a:ext cx="340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Larger pixel size, signals are more confined, mainly on one pixel.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874B6A-C593-4940-B30D-E6CFCC3481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5130" r="18889" b="6277"/>
          <a:stretch/>
        </p:blipFill>
        <p:spPr>
          <a:xfrm rot="10800000">
            <a:off x="3558317" y="91568"/>
            <a:ext cx="2027366" cy="15874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7A270B-FF65-4003-B119-248160022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904" y="3971087"/>
            <a:ext cx="2391359" cy="2313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D6DBFA-AA12-4870-A7FA-9E8ABE2FC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192" y="3971424"/>
            <a:ext cx="2391359" cy="23134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D56C71-16F0-4EC4-B24C-5F34ECBAC876}"/>
              </a:ext>
            </a:extLst>
          </p:cNvPr>
          <p:cNvSpPr txBox="1"/>
          <p:nvPr/>
        </p:nvSpPr>
        <p:spPr>
          <a:xfrm>
            <a:off x="201162" y="3591418"/>
            <a:ext cx="706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Center of mass calculation for hit position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0EA113-36F8-4A2E-94C4-A42F224B0745}"/>
              </a:ext>
            </a:extLst>
          </p:cNvPr>
          <p:cNvSpPr txBox="1"/>
          <p:nvPr/>
        </p:nvSpPr>
        <p:spPr>
          <a:xfrm>
            <a:off x="6160215" y="3637232"/>
            <a:ext cx="298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5x5 mm</a:t>
            </a:r>
            <a:r>
              <a:rPr lang="en-US" b="1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as example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2755D-56C3-463D-A4B3-1BA42B45433E}"/>
              </a:ext>
            </a:extLst>
          </p:cNvPr>
          <p:cNvSpPr/>
          <p:nvPr/>
        </p:nvSpPr>
        <p:spPr>
          <a:xfrm>
            <a:off x="286887" y="6318022"/>
            <a:ext cx="8857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Yellow dot is the center of mass of pad hits; Blue dot is projection from MWPC tracking</a:t>
            </a:r>
          </a:p>
        </p:txBody>
      </p:sp>
    </p:spTree>
    <p:extLst>
      <p:ext uri="{BB962C8B-B14F-4D97-AF65-F5344CB8AC3E}">
        <p14:creationId xmlns:p14="http://schemas.microsoft.com/office/powerpoint/2010/main" val="223722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3615-EECC-F547-8D47-86E6008F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990" y="412728"/>
            <a:ext cx="5248611" cy="2270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300" dirty="0"/>
              <a:t>Difference between the pad mean position (CG) and the track pointing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64CD6-7A8E-2F45-8463-57B2BE77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E8E-C5A7-3244-A40E-B91A868EE35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1646C-0E1A-7D4E-9972-746387287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8" y="982412"/>
            <a:ext cx="4197122" cy="15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F54832-C6CE-8D43-9B36-AC048726D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65635"/>
            <a:ext cx="4552717" cy="1644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C17E10-D6A1-4D47-8043-41099E923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78" y="2862405"/>
            <a:ext cx="4421423" cy="15975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51BD7A-3DCC-6A47-881F-A13B6A271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814966"/>
            <a:ext cx="4552719" cy="1644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9D3201-664C-42EC-B82D-632F0536F31D}"/>
              </a:ext>
            </a:extLst>
          </p:cNvPr>
          <p:cNvSpPr txBox="1"/>
          <p:nvPr/>
        </p:nvSpPr>
        <p:spPr>
          <a:xfrm>
            <a:off x="350679" y="144493"/>
            <a:ext cx="706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Position resolution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BFF784-E887-4277-97FD-80A21A637607}"/>
              </a:ext>
            </a:extLst>
          </p:cNvPr>
          <p:cNvSpPr txBox="1"/>
          <p:nvPr/>
        </p:nvSpPr>
        <p:spPr>
          <a:xfrm>
            <a:off x="1924666" y="637058"/>
            <a:ext cx="125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2x2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F5310-A518-43C4-BBBA-9EBCBCF88B4C}"/>
              </a:ext>
            </a:extLst>
          </p:cNvPr>
          <p:cNvSpPr txBox="1"/>
          <p:nvPr/>
        </p:nvSpPr>
        <p:spPr>
          <a:xfrm>
            <a:off x="6591627" y="549967"/>
            <a:ext cx="125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3x3 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E197C0-163E-46C8-8C12-83BBAE82A5EF}"/>
              </a:ext>
            </a:extLst>
          </p:cNvPr>
          <p:cNvSpPr txBox="1"/>
          <p:nvPr/>
        </p:nvSpPr>
        <p:spPr>
          <a:xfrm>
            <a:off x="1910080" y="2508380"/>
            <a:ext cx="125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4x4 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46A33-AEF1-44A5-85A1-9596CD1635B8}"/>
              </a:ext>
            </a:extLst>
          </p:cNvPr>
          <p:cNvSpPr txBox="1"/>
          <p:nvPr/>
        </p:nvSpPr>
        <p:spPr>
          <a:xfrm>
            <a:off x="6431280" y="2497571"/>
            <a:ext cx="125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5x5 mm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E0628A7-F34B-40E5-99DC-91E446470450}"/>
              </a:ext>
            </a:extLst>
          </p:cNvPr>
          <p:cNvGraphicFramePr>
            <a:graphicFrameLocks noGrp="1"/>
          </p:cNvGraphicFramePr>
          <p:nvPr/>
        </p:nvGraphicFramePr>
        <p:xfrm>
          <a:off x="599599" y="4498839"/>
          <a:ext cx="8163401" cy="12573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21918">
                  <a:extLst>
                    <a:ext uri="{9D8B030D-6E8A-4147-A177-3AD203B41FA5}">
                      <a16:colId xmlns:a16="http://schemas.microsoft.com/office/drawing/2014/main" val="3887126506"/>
                    </a:ext>
                  </a:extLst>
                </a:gridCol>
                <a:gridCol w="2974945">
                  <a:extLst>
                    <a:ext uri="{9D8B030D-6E8A-4147-A177-3AD203B41FA5}">
                      <a16:colId xmlns:a16="http://schemas.microsoft.com/office/drawing/2014/main" val="4178000313"/>
                    </a:ext>
                  </a:extLst>
                </a:gridCol>
                <a:gridCol w="2966538">
                  <a:extLst>
                    <a:ext uri="{9D8B030D-6E8A-4147-A177-3AD203B41FA5}">
                      <a16:colId xmlns:a16="http://schemas.microsoft.com/office/drawing/2014/main" val="1598146001"/>
                    </a:ext>
                  </a:extLst>
                </a:gridCol>
              </a:tblGrid>
              <a:tr h="18971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res (mm)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 res (mm)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3479527"/>
                  </a:ext>
                </a:extLst>
              </a:tr>
              <a:tr h="189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2x2 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301126"/>
                  </a:ext>
                </a:extLst>
              </a:tr>
              <a:tr h="189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3x3 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0.94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0.95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3614560"/>
                  </a:ext>
                </a:extLst>
              </a:tr>
              <a:tr h="189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4x4 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2498347"/>
                  </a:ext>
                </a:extLst>
              </a:tr>
              <a:tr h="189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5x5 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0.97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9281802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EAB903A-3E14-4F4D-B1BD-F97241B40E66}"/>
              </a:ext>
            </a:extLst>
          </p:cNvPr>
          <p:cNvSpPr txBox="1">
            <a:spLocks/>
          </p:cNvSpPr>
          <p:nvPr/>
        </p:nvSpPr>
        <p:spPr>
          <a:xfrm>
            <a:off x="624056" y="6012195"/>
            <a:ext cx="8163401" cy="69137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dirty="0"/>
              <a:t>All resolutions ~1 mm, satisfy the requirement for the EIC.</a:t>
            </a:r>
          </a:p>
          <a:p>
            <a:pPr>
              <a:spcBef>
                <a:spcPts val="0"/>
              </a:spcBef>
            </a:pPr>
            <a:r>
              <a:rPr lang="en-US" sz="1500" dirty="0"/>
              <a:t>Potentially limited by track pointing resolution capability of MWPCs (1 mm pitch)</a:t>
            </a:r>
          </a:p>
          <a:p>
            <a:pPr>
              <a:spcBef>
                <a:spcPts val="0"/>
              </a:spcBef>
            </a:pPr>
            <a:r>
              <a:rPr lang="en-US" sz="1500" dirty="0"/>
              <a:t>2x2 may be worse due to leakage of signals (poor containment since it is a smaller area)</a:t>
            </a:r>
          </a:p>
        </p:txBody>
      </p:sp>
    </p:spTree>
    <p:extLst>
      <p:ext uri="{BB962C8B-B14F-4D97-AF65-F5344CB8AC3E}">
        <p14:creationId xmlns:p14="http://schemas.microsoft.com/office/powerpoint/2010/main" val="351163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FA97E48-D0B0-47AF-BC9A-0102A3654DBD}"/>
              </a:ext>
            </a:extLst>
          </p:cNvPr>
          <p:cNvGrpSpPr/>
          <p:nvPr/>
        </p:nvGrpSpPr>
        <p:grpSpPr>
          <a:xfrm>
            <a:off x="260647" y="639818"/>
            <a:ext cx="8622706" cy="3661172"/>
            <a:chOff x="447135" y="2143760"/>
            <a:chExt cx="8622706" cy="36611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3B79F88-7B30-49E4-A568-317EC5A70DFE}"/>
                </a:ext>
              </a:extLst>
            </p:cNvPr>
            <p:cNvGrpSpPr/>
            <p:nvPr/>
          </p:nvGrpSpPr>
          <p:grpSpPr>
            <a:xfrm>
              <a:off x="447135" y="2143760"/>
              <a:ext cx="8622706" cy="3661172"/>
              <a:chOff x="447135" y="2143760"/>
              <a:chExt cx="8622706" cy="36611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3A670EA-F5A8-4ED6-89D9-04815EC3D3B6}"/>
                  </a:ext>
                </a:extLst>
              </p:cNvPr>
              <p:cNvGrpSpPr/>
              <p:nvPr/>
            </p:nvGrpSpPr>
            <p:grpSpPr>
              <a:xfrm>
                <a:off x="777757" y="3585291"/>
                <a:ext cx="2923422" cy="2134924"/>
                <a:chOff x="2438400" y="974221"/>
                <a:chExt cx="4765040" cy="3130420"/>
              </a:xfrm>
            </p:grpSpPr>
            <p:pic>
              <p:nvPicPr>
                <p:cNvPr id="2" name="Picture 2">
                  <a:extLst>
                    <a:ext uri="{FF2B5EF4-FFF2-40B4-BE49-F238E27FC236}">
                      <a16:creationId xmlns:a16="http://schemas.microsoft.com/office/drawing/2014/main" id="{B2650EE3-7052-4329-9E8A-B4F23F8EB7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666" t="18941" r="21222" b="20197"/>
                <a:stretch/>
              </p:blipFill>
              <p:spPr bwMode="auto">
                <a:xfrm>
                  <a:off x="2438400" y="974221"/>
                  <a:ext cx="4765040" cy="3130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5B10508C-9D3F-4D2B-9EA5-807E941937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890" t="18941" r="-223" b="72148"/>
                <a:stretch/>
              </p:blipFill>
              <p:spPr bwMode="auto">
                <a:xfrm>
                  <a:off x="6532880" y="974221"/>
                  <a:ext cx="670560" cy="458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A6DE1308-DBAD-4BD4-A871-76CE1F5EEB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2" t="39377" r="1588" b="41350"/>
              <a:stretch/>
            </p:blipFill>
            <p:spPr bwMode="auto">
              <a:xfrm>
                <a:off x="447135" y="2143760"/>
                <a:ext cx="8622706" cy="99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C75DEB99-FF5B-4480-B5EF-B3C6950527D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864735" y="3135072"/>
              <a:ext cx="3151505" cy="23005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CEB979-726B-47B1-8524-CFB12973CF98}"/>
                  </a:ext>
                </a:extLst>
              </p:cNvPr>
              <p:cNvSpPr txBox="1"/>
              <p:nvPr/>
            </p:nvSpPr>
            <p:spPr>
              <a:xfrm>
                <a:off x="6101080" y="543560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time(</a:t>
                </a:r>
                <a:r>
                  <a:rPr lang="en-US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</a:t>
                </a:r>
                <a:r>
                  <a:rPr lang="en-US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CC6A8B-F76F-41B9-98E0-3B3FA8658333}"/>
                  </a:ext>
                </a:extLst>
              </p:cNvPr>
              <p:cNvSpPr txBox="1"/>
              <p:nvPr/>
            </p:nvSpPr>
            <p:spPr>
              <a:xfrm rot="16200000">
                <a:off x="3995227" y="4085468"/>
                <a:ext cx="1369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 electrons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B5A9FD-C737-461B-88D9-0CFFE41CA053}"/>
                  </a:ext>
                </a:extLst>
              </p:cNvPr>
              <p:cNvSpPr txBox="1"/>
              <p:nvPr/>
            </p:nvSpPr>
            <p:spPr>
              <a:xfrm>
                <a:off x="447135" y="2143760"/>
                <a:ext cx="721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(a)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D8E96E-40F6-4DB4-8D28-04D33AE55341}"/>
                  </a:ext>
                </a:extLst>
              </p:cNvPr>
              <p:cNvSpPr txBox="1"/>
              <p:nvPr/>
            </p:nvSpPr>
            <p:spPr>
              <a:xfrm>
                <a:off x="447135" y="3135072"/>
                <a:ext cx="721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(b)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73D60-F034-4C3E-8004-EEE681E07BA3}"/>
                  </a:ext>
                </a:extLst>
              </p:cNvPr>
              <p:cNvSpPr txBox="1"/>
              <p:nvPr/>
            </p:nvSpPr>
            <p:spPr>
              <a:xfrm>
                <a:off x="4454858" y="3132783"/>
                <a:ext cx="721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(c)</a:t>
                </a:r>
              </a:p>
            </p:txBody>
          </p:sp>
        </p:grpSp>
        <p:cxnSp>
          <p:nvCxnSpPr>
            <p:cNvPr id="14" name="Curved Connector 23">
              <a:extLst>
                <a:ext uri="{FF2B5EF4-FFF2-40B4-BE49-F238E27FC236}">
                  <a16:creationId xmlns:a16="http://schemas.microsoft.com/office/drawing/2014/main" id="{EA6B2A37-5222-4984-BD62-692EA7B891A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284722" y="2692399"/>
              <a:ext cx="1666238" cy="1205477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8AD575-E94E-4A68-96C5-075052A618FD}"/>
              </a:ext>
            </a:extLst>
          </p:cNvPr>
          <p:cNvSpPr txBox="1"/>
          <p:nvPr/>
        </p:nvSpPr>
        <p:spPr>
          <a:xfrm>
            <a:off x="350679" y="144493"/>
            <a:ext cx="706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MCP-PMT simulation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F73C96-6B37-438F-99C9-04D894A99F3E}"/>
              </a:ext>
            </a:extLst>
          </p:cNvPr>
          <p:cNvSpPr/>
          <p:nvPr/>
        </p:nvSpPr>
        <p:spPr>
          <a:xfrm>
            <a:off x="554086" y="4426344"/>
            <a:ext cx="8149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Single MCP simulation with SIMION software, effort launched at ANL: </a:t>
            </a:r>
          </a:p>
          <a:p>
            <a:pPr marL="342900" indent="-342900">
              <a:buAutoNum type="alphaLcParenBoth"/>
            </a:pPr>
            <a:r>
              <a:rPr lang="en-US" dirty="0"/>
              <a:t>Side view of the secondary electron emission process in a single pore with multiple electrons </a:t>
            </a:r>
          </a:p>
          <a:p>
            <a:pPr marL="342900" indent="-342900">
              <a:buAutoNum type="alphaLcParenBoth"/>
            </a:pPr>
            <a:r>
              <a:rPr lang="en-US" dirty="0"/>
              <a:t>3-D view of the secondary electron emission process in a single pore at the beginning of the pore; </a:t>
            </a:r>
          </a:p>
          <a:p>
            <a:pPr marL="342900" indent="-342900">
              <a:buAutoNum type="alphaLcParenBoth"/>
            </a:pPr>
            <a:r>
              <a:rPr lang="en-US" dirty="0"/>
              <a:t>Dependence of a series of simulated detection pulses on the time relative to the initial electron time: times are consistent pulse to pulse.</a:t>
            </a:r>
          </a:p>
        </p:txBody>
      </p:sp>
    </p:spTree>
    <p:extLst>
      <p:ext uri="{BB962C8B-B14F-4D97-AF65-F5344CB8AC3E}">
        <p14:creationId xmlns:p14="http://schemas.microsoft.com/office/powerpoint/2010/main" val="43877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70;p50">
            <a:extLst>
              <a:ext uri="{FF2B5EF4-FFF2-40B4-BE49-F238E27FC236}">
                <a16:creationId xmlns:a16="http://schemas.microsoft.com/office/drawing/2014/main" id="{309AC243-47DD-406C-9B6F-FA95B0D42BC2}"/>
              </a:ext>
            </a:extLst>
          </p:cNvPr>
          <p:cNvSpPr txBox="1"/>
          <p:nvPr/>
        </p:nvSpPr>
        <p:spPr>
          <a:xfrm>
            <a:off x="397593" y="218072"/>
            <a:ext cx="85043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MCP-PMT / LAPPD – C</a:t>
            </a:r>
            <a:r>
              <a:rPr lang="en-US" altLang="zh-CN" sz="2800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onclusion</a:t>
            </a:r>
            <a:endParaRPr sz="2800" dirty="0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752;p49">
            <a:extLst>
              <a:ext uri="{FF2B5EF4-FFF2-40B4-BE49-F238E27FC236}">
                <a16:creationId xmlns:a16="http://schemas.microsoft.com/office/drawing/2014/main" id="{911C28FD-6F10-48C9-9B0D-575DB5F75691}"/>
              </a:ext>
            </a:extLst>
          </p:cNvPr>
          <p:cNvSpPr txBox="1"/>
          <p:nvPr/>
        </p:nvSpPr>
        <p:spPr>
          <a:xfrm>
            <a:off x="523830" y="1247300"/>
            <a:ext cx="8340414" cy="210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noAutofit/>
          </a:bodyPr>
          <a:lstStyle/>
          <a:p>
            <a:pPr marL="302381" lvl="0" indent="-302381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MCP-PMT / LAPPD achieved magnetic field tolerance of over 1.5 Tesla and time resolution RMS of ~100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81" marR="0" lvl="0" indent="-2515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81" lvl="0" indent="-302381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MCP-PMT readout with 3x3 mm</a:t>
            </a:r>
            <a:r>
              <a:rPr lang="en-US" baseline="300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2</a:t>
            </a:r>
            <a:r>
              <a:rPr lang="en-US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pixel size and position resolution of &lt;1 mm was demonstrated.</a:t>
            </a:r>
            <a:endParaRPr dirty="0"/>
          </a:p>
          <a:p>
            <a:pPr marL="302381" marR="0" lvl="0" indent="-2515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81" lvl="0" indent="-302381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MCP-PMT simulation with SIMION software effort was launched.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84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2950</TotalTime>
  <Words>745</Words>
  <Application>Microsoft Office PowerPoint</Application>
  <PresentationFormat>On-screen Show (4:3)</PresentationFormat>
  <Paragraphs>203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Noto Sans Symbols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Junqi Xie</dc:creator>
  <cp:lastModifiedBy>Junqi Xie</cp:lastModifiedBy>
  <cp:revision>51</cp:revision>
  <dcterms:created xsi:type="dcterms:W3CDTF">2018-07-18T14:29:43Z</dcterms:created>
  <dcterms:modified xsi:type="dcterms:W3CDTF">2019-07-02T18:59:21Z</dcterms:modified>
</cp:coreProperties>
</file>