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13"/>
  </p:notesMasterIdLst>
  <p:sldIdLst>
    <p:sldId id="412" r:id="rId2"/>
    <p:sldId id="513" r:id="rId3"/>
    <p:sldId id="514" r:id="rId4"/>
    <p:sldId id="515" r:id="rId5"/>
    <p:sldId id="516" r:id="rId6"/>
    <p:sldId id="517" r:id="rId7"/>
    <p:sldId id="518" r:id="rId8"/>
    <p:sldId id="519" r:id="rId9"/>
    <p:sldId id="522" r:id="rId10"/>
    <p:sldId id="520" r:id="rId11"/>
    <p:sldId id="52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179"/>
  </p:normalViewPr>
  <p:slideViewPr>
    <p:cSldViewPr snapToGrid="0" snapToObjects="1">
      <p:cViewPr>
        <p:scale>
          <a:sx n="125" d="100"/>
          <a:sy n="125" d="100"/>
        </p:scale>
        <p:origin x="-59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68F2-64C3-7E42-990B-A41EE5077642}" type="datetimeFigureOut">
              <a:rPr lang="en-US" smtClean="0"/>
              <a:t>05/07/19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AA75D-8E96-E047-BBCC-D73986C3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DBD10-A8A0-614A-B5C9-FD8FD9B76625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EB2-CD93-9744-9A93-9CD70D2677DF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7E1BB-A05B-6E47-AB3C-CCD1BFB9E15B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FE809-37C0-204D-98A7-1C8062911993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3A8B3-85EB-1E4F-A823-EC157AE91AF4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439C-5D14-1C42-AD2B-D51B7F292B48}" type="datetime1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252B-EB37-6545-98CB-08BBFAABAFEF}" type="datetime1">
              <a:rPr lang="en-US" smtClean="0"/>
              <a:t>05/07/19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0D075-A02C-0C4C-9E96-60A284DD413B}" type="datetime1">
              <a:rPr lang="en-US" smtClean="0"/>
              <a:t>05/07/19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0805-2A93-DB4A-8729-BD7044A7AAA2}" type="datetime1">
              <a:rPr lang="en-US" smtClean="0"/>
              <a:t>05/07/19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60D2-1ECF-2B4A-9BF0-4EDD963124B3}" type="datetime1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9531-7C7B-7541-93FE-191A33EB9CFF}" type="datetime1">
              <a:rPr lang="en-US" smtClean="0"/>
              <a:t>05/07/19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658"/>
            <a:ext cx="82296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77F01-3262-5148-99A2-F7D6B119F8B3}" type="datetime1">
              <a:rPr lang="en-US" smtClean="0"/>
              <a:t>05/07/19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20180701_1606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4848" y="1128123"/>
            <a:ext cx="3290715" cy="1847862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00285" y="305259"/>
            <a:ext cx="4694803" cy="77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3386" dirty="0">
                <a:solidFill>
                  <a:srgbClr val="006633"/>
                </a:solidFill>
                <a:latin typeface="Times New Roman" charset="0"/>
                <a:cs typeface="Arial" charset="0"/>
              </a:rPr>
              <a:t>Readout Electronics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6479" y="1321163"/>
            <a:ext cx="7413479" cy="3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21484" y="4849373"/>
            <a:ext cx="4573604" cy="3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 19: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225" y="5315883"/>
            <a:ext cx="8044580" cy="1329317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302381" indent="-302381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Moving from the TARGETX (Belle-II) to the new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chip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 smtClean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Development of pulsed laser test benches for detailed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characterization</a:t>
            </a:r>
          </a:p>
          <a:p>
            <a:pPr marL="302381" indent="-302381">
              <a:buFont typeface="Wingdings" charset="2"/>
              <a:buChar char="§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adiation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tolerance study for SiPM</a:t>
            </a:r>
          </a:p>
          <a:p>
            <a:pPr marL="302381" indent="-302381">
              <a:buFont typeface="Wingdings" charset="2"/>
              <a:buChar char="§"/>
            </a:pPr>
            <a:endParaRPr lang="en-US" sz="800" dirty="0">
              <a:solidFill>
                <a:srgbClr val="000000"/>
              </a:solidFill>
            </a:endParaRPr>
          </a:p>
          <a:p>
            <a:pPr marL="302381" indent="-302381">
              <a:buFont typeface="Wingdings" charset="2"/>
              <a:buChar char="§"/>
            </a:pPr>
            <a:endParaRPr lang="en-US" sz="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479" y="1522233"/>
            <a:ext cx="5158369" cy="3141207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302381" indent="-302381">
              <a:buFont typeface="Wingdings" charset="2"/>
              <a:buChar char="§"/>
            </a:pPr>
            <a:endParaRPr lang="en-US" dirty="0" smtClean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sz="1600" dirty="0" smtClean="0">
                <a:latin typeface="Arial"/>
                <a:cs typeface="Arial"/>
              </a:rPr>
              <a:t>Develop </a:t>
            </a:r>
            <a:r>
              <a:rPr lang="en-US" sz="1600" dirty="0">
                <a:latin typeface="Arial"/>
                <a:cs typeface="Arial"/>
              </a:rPr>
              <a:t>an integrated suite of readout electronics for the different </a:t>
            </a:r>
            <a:r>
              <a:rPr lang="en-US" sz="1600" dirty="0" err="1" smtClean="0">
                <a:latin typeface="Arial"/>
                <a:cs typeface="Arial"/>
              </a:rPr>
              <a:t>photosensors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used for all the Cherenkov detectors and prototypes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Provide a reference readout system for prototypes performance </a:t>
            </a:r>
            <a:r>
              <a:rPr lang="en-US" sz="1600" dirty="0" smtClean="0">
                <a:latin typeface="Arial"/>
                <a:cs typeface="Arial"/>
              </a:rPr>
              <a:t>assessment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Developed a generic DAQ system compatible with the Consortium </a:t>
            </a:r>
            <a:r>
              <a:rPr lang="en-US" sz="1600" dirty="0" smtClean="0">
                <a:latin typeface="Arial"/>
                <a:cs typeface="Arial"/>
              </a:rPr>
              <a:t>needs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302381" indent="-302381">
              <a:buFont typeface="Wingdings" charset="2"/>
              <a:buChar char="§"/>
            </a:pPr>
            <a:r>
              <a:rPr lang="en-US" dirty="0"/>
              <a:t>Test  applications with innovative sensors (SiPM)</a:t>
            </a:r>
          </a:p>
          <a:p>
            <a:pPr marL="302381" indent="-302381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848" y="238869"/>
            <a:ext cx="3246881" cy="108229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13679" y="1265753"/>
            <a:ext cx="3618091" cy="100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848" y="2693389"/>
            <a:ext cx="3316922" cy="23684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66079" y="2601949"/>
            <a:ext cx="3618091" cy="100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2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229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SiPM Radiation Tolerance 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10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39" y="1633385"/>
            <a:ext cx="3000499" cy="2259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86" y="2997815"/>
            <a:ext cx="2400300" cy="17896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49" y="5235195"/>
            <a:ext cx="2356833" cy="12732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7977" y="75608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Paolo </a:t>
            </a:r>
            <a:r>
              <a:rPr lang="en-US" dirty="0" err="1" smtClean="0">
                <a:solidFill>
                  <a:srgbClr val="FF0000"/>
                </a:solidFill>
              </a:rPr>
              <a:t>Carniti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RICH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82258" y="71584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en-US" dirty="0" err="1" smtClean="0">
                <a:solidFill>
                  <a:srgbClr val="FF0000"/>
                </a:solidFill>
              </a:rPr>
              <a:t>Balossino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876 (2017) 89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69" y="1454627"/>
            <a:ext cx="3008676" cy="39007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726214" y="3973286"/>
            <a:ext cx="898072" cy="2267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85901" y="703304"/>
            <a:ext cx="24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T. Tsang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JINST 11 (2016) P12002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01" y="1370316"/>
            <a:ext cx="2303278" cy="443302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2210" y="5871811"/>
            <a:ext cx="1613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84 K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Annealing at 250 </a:t>
            </a:r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325587" y="575876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0 </a:t>
            </a:r>
            <a:r>
              <a:rPr lang="en-US" sz="1400" dirty="0"/>
              <a:t>C</a:t>
            </a:r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ew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253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920045" y="305259"/>
            <a:ext cx="7440264" cy="77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3386" dirty="0" smtClean="0">
                <a:solidFill>
                  <a:srgbClr val="006633"/>
                </a:solidFill>
                <a:latin typeface="Times New Roman" charset="0"/>
                <a:cs typeface="Arial" charset="0"/>
              </a:rPr>
              <a:t>Electronics Status and Plans</a:t>
            </a:r>
            <a:endParaRPr lang="en-US" sz="3386" dirty="0">
              <a:solidFill>
                <a:srgbClr val="006633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6479" y="1219563"/>
            <a:ext cx="7413479" cy="36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F19 Progress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1804" y="3557006"/>
            <a:ext cx="7446240" cy="364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2451" rIns="81638" bIns="4245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FY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roposed activity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25" y="4127163"/>
            <a:ext cx="8044580" cy="2456517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Integration of the SSP DAQ protocol with the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front-end chips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Readout adaptation for the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dRICH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prototype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Development of a portable DAQ system derived from the CLAS12 RICH readout</a:t>
            </a:r>
          </a:p>
          <a:p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Study SiPM single-photon detection performance in the EIC </a:t>
            </a:r>
            <a:r>
              <a:rPr lang="en-US" sz="1600" dirty="0" smtClean="0">
                <a:latin typeface="Arial"/>
                <a:cs typeface="Arial"/>
              </a:rPr>
              <a:t>environment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   in collaboration with other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eRD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Consortia and experiments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253" y="1748407"/>
            <a:ext cx="8257747" cy="1472313"/>
          </a:xfrm>
          <a:prstGeom prst="rect">
            <a:avLst/>
          </a:prstGeom>
          <a:noFill/>
          <a:ln>
            <a:noFill/>
          </a:ln>
        </p:spPr>
        <p:txBody>
          <a:bodyPr wrap="square" lIns="95242" tIns="47620" rIns="95242" bIns="47620" compatLnSpc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First generation firmware for front-end to back-end communication</a:t>
            </a:r>
          </a:p>
          <a:p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Development of pulsed laser test benches for detailed characterization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Radiation tolerance study for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</a:t>
            </a:fld>
            <a:endParaRPr lang="en-US"/>
          </a:p>
        </p:txBody>
      </p:sp>
      <p:sp>
        <p:nvSpPr>
          <p:cNvPr id="3" name="CustomShape 7"/>
          <p:cNvSpPr/>
          <p:nvPr/>
        </p:nvSpPr>
        <p:spPr>
          <a:xfrm>
            <a:off x="492895" y="1017826"/>
            <a:ext cx="2900776" cy="340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DejaVu Sans"/>
              </a:rPr>
              <a:t>Requirements</a:t>
            </a:r>
            <a:endParaRPr dirty="0"/>
          </a:p>
        </p:txBody>
      </p:sp>
      <p:sp>
        <p:nvSpPr>
          <p:cNvPr id="4" name="CustomShape 2"/>
          <p:cNvSpPr/>
          <p:nvPr/>
        </p:nvSpPr>
        <p:spPr>
          <a:xfrm>
            <a:off x="397593" y="1371601"/>
            <a:ext cx="8112134" cy="1680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Need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to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read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out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several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photosensors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MaPMTs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MCP-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PMTs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and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SiPMs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with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similar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sensor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pixel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size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(16x16 array of 3 mm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pixels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53134" lvl="1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DIRC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also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requires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good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timing (&lt;100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ps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8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Goal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to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have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common front end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electronics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with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good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timing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that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can be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all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sensors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detectors (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mRICH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dRICH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DIRC)</a:t>
            </a:r>
            <a:endParaRPr lang="it-IT" sz="1600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</p:txBody>
      </p:sp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397593" y="365989"/>
            <a:ext cx="8504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Electronics </a:t>
            </a:r>
            <a:r>
              <a:rPr lang="mr-IN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overview</a:t>
            </a:r>
          </a:p>
        </p:txBody>
      </p:sp>
      <p:sp>
        <p:nvSpPr>
          <p:cNvPr id="6" name="CustomShape 7"/>
          <p:cNvSpPr/>
          <p:nvPr/>
        </p:nvSpPr>
        <p:spPr>
          <a:xfrm>
            <a:off x="492895" y="3254424"/>
            <a:ext cx="2900776" cy="340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GB" b="1" dirty="0">
                <a:solidFill>
                  <a:srgbClr val="000000"/>
                </a:solidFill>
                <a:latin typeface="Arial"/>
                <a:ea typeface="DejaVu Sans"/>
              </a:rPr>
              <a:t>Implementation</a:t>
            </a:r>
            <a:endParaRPr dirty="0"/>
          </a:p>
        </p:txBody>
      </p:sp>
      <p:sp>
        <p:nvSpPr>
          <p:cNvPr id="7" name="CustomShape 2"/>
          <p:cNvSpPr/>
          <p:nvPr/>
        </p:nvSpPr>
        <p:spPr>
          <a:xfrm>
            <a:off x="492895" y="3621645"/>
            <a:ext cx="8016832" cy="2631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Maroc-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based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CLAS12 front end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been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used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the first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two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mRICH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tests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will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remain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available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in the future</a:t>
            </a: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53134" lvl="1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Maroc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not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 long-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term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solution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due to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its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poor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timing</a:t>
            </a:r>
            <a:endParaRPr lang="it-I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800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new front end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on TARGETX (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in Belle II)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been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developed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by U. Hawaii and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already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been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the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beam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hodoscope</a:t>
            </a:r>
            <a:endParaRPr lang="it-IT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653134" lvl="1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Excellent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timing, can be a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fallback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solution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it-IT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also</a:t>
            </a:r>
            <a:r>
              <a:rPr lang="it-IT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the DIRC</a:t>
            </a:r>
            <a:endParaRPr lang="it-I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it-IT" sz="800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195934" indent="-194627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Ultimately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a front end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on the new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SiREAD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chip from Hawaii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will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be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used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for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all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EIC PID detectors and </a:t>
            </a:r>
            <a:r>
              <a:rPr lang="it-IT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sensors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41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Next Generation </a:t>
            </a:r>
            <a:r>
              <a:rPr lang="en-US" altLang="x-none" sz="2700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Photosensor</a:t>
            </a:r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Readout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1280160"/>
            <a:ext cx="7477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Building upon lessons learned from the development of </a:t>
            </a:r>
            <a:r>
              <a:rPr lang="en-US" dirty="0" err="1">
                <a:latin typeface="Arial"/>
                <a:cs typeface="Arial"/>
              </a:rPr>
              <a:t>photosensor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readout </a:t>
            </a:r>
            <a:r>
              <a:rPr lang="en-US" dirty="0">
                <a:latin typeface="Arial"/>
                <a:cs typeface="Arial"/>
              </a:rPr>
              <a:t>for the Belle II upgrade (picosecond timing, low-cost, large </a:t>
            </a:r>
            <a:r>
              <a:rPr lang="en-US" dirty="0" err="1">
                <a:latin typeface="Arial"/>
                <a:cs typeface="Arial"/>
              </a:rPr>
              <a:t>muon</a:t>
            </a:r>
            <a:r>
              <a:rPr lang="en-US" dirty="0">
                <a:latin typeface="Arial"/>
                <a:cs typeface="Arial"/>
              </a:rPr>
              <a:t> system) and CTA SCT cameras ($1.40/channel)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ASIC </a:t>
            </a:r>
            <a:r>
              <a:rPr lang="en-US" dirty="0">
                <a:latin typeface="Arial"/>
                <a:cs typeface="Arial"/>
              </a:rPr>
              <a:t>development important, but firmware and support have been the most critical issues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UH </a:t>
            </a:r>
            <a:r>
              <a:rPr lang="en-US" dirty="0">
                <a:latin typeface="Arial"/>
                <a:cs typeface="Arial"/>
              </a:rPr>
              <a:t>has partnered with </a:t>
            </a:r>
            <a:r>
              <a:rPr lang="en-US" dirty="0" err="1">
                <a:latin typeface="Arial"/>
                <a:cs typeface="Arial"/>
              </a:rPr>
              <a:t>Nalu</a:t>
            </a:r>
            <a:r>
              <a:rPr lang="en-US" dirty="0">
                <a:latin typeface="Arial"/>
                <a:cs typeface="Arial"/>
              </a:rPr>
              <a:t> Scientific team to develop commercial variants (with functional extensions), to provide engineering support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/>
                <a:cs typeface="Arial"/>
              </a:rPr>
              <a:t>UH </a:t>
            </a:r>
            <a:r>
              <a:rPr lang="en-US" dirty="0">
                <a:latin typeface="Arial"/>
                <a:cs typeface="Arial"/>
              </a:rPr>
              <a:t>can then focus on strengths of an academic institution for innovation, testing and data analysis 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8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Current </a:t>
            </a:r>
            <a:r>
              <a:rPr lang="en-US" altLang="x-none" sz="2700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Nalu’s</a:t>
            </a:r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700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SoC</a:t>
            </a:r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-ASIC Projects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107440"/>
            <a:ext cx="6754641" cy="356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561" y="992630"/>
            <a:ext cx="2170143" cy="211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561" y="3110480"/>
            <a:ext cx="2019300" cy="2050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145" y="5085254"/>
            <a:ext cx="1933716" cy="16362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" y="5232400"/>
            <a:ext cx="5471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All chips, are designed with commercial grade tools </a:t>
            </a:r>
          </a:p>
          <a:p>
            <a:r>
              <a:rPr lang="en-US" dirty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nd </a:t>
            </a:r>
            <a:r>
              <a:rPr lang="en-US" dirty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icenses and can be sold once commercialized.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5085254"/>
            <a:ext cx="5872480" cy="97010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7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850390"/>
            <a:ext cx="8483600" cy="4332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SiREAD</a:t>
            </a:r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Electronics Evaluation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314513"/>
            <a:ext cx="804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Micrograph </a:t>
            </a:r>
            <a:r>
              <a:rPr lang="en-US" sz="1600" dirty="0">
                <a:latin typeface="Arial"/>
                <a:cs typeface="Arial"/>
              </a:rPr>
              <a:t>of the fabricated prototype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(</a:t>
            </a:r>
            <a:r>
              <a:rPr lang="en-US" sz="1600" b="1" dirty="0">
                <a:latin typeface="Arial"/>
                <a:cs typeface="Arial"/>
              </a:rPr>
              <a:t>top left</a:t>
            </a:r>
            <a:r>
              <a:rPr lang="en-US" sz="1600" dirty="0">
                <a:latin typeface="Arial"/>
                <a:cs typeface="Arial"/>
              </a:rPr>
              <a:t>). Prototype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on the evaluation PCB (</a:t>
            </a:r>
            <a:r>
              <a:rPr lang="en-US" sz="1600" b="1" dirty="0">
                <a:latin typeface="Arial"/>
                <a:cs typeface="Arial"/>
              </a:rPr>
              <a:t>top middle</a:t>
            </a:r>
            <a:r>
              <a:rPr lang="en-US" sz="1600" dirty="0">
                <a:latin typeface="Arial"/>
                <a:cs typeface="Arial"/>
              </a:rPr>
              <a:t>). Superimposed dark count waveforms </a:t>
            </a:r>
            <a:r>
              <a:rPr lang="en-US" sz="1600" dirty="0" smtClean="0">
                <a:latin typeface="Arial"/>
                <a:cs typeface="Arial"/>
              </a:rPr>
              <a:t>recorded </a:t>
            </a:r>
            <a:r>
              <a:rPr lang="en-US" sz="1600" dirty="0">
                <a:latin typeface="Arial"/>
                <a:cs typeface="Arial"/>
              </a:rPr>
              <a:t>from a SiPM using the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operating at 1 </a:t>
            </a:r>
            <a:r>
              <a:rPr lang="en-US" sz="1600" dirty="0" err="1">
                <a:latin typeface="Arial"/>
                <a:cs typeface="Arial"/>
              </a:rPr>
              <a:t>Gsa</a:t>
            </a:r>
            <a:r>
              <a:rPr lang="en-US" sz="1600" dirty="0">
                <a:latin typeface="Arial"/>
                <a:cs typeface="Arial"/>
              </a:rPr>
              <a:t>/s (</a:t>
            </a:r>
            <a:r>
              <a:rPr lang="en-US" sz="1600" b="1" dirty="0">
                <a:latin typeface="Arial"/>
                <a:cs typeface="Arial"/>
              </a:rPr>
              <a:t>right</a:t>
            </a:r>
            <a:r>
              <a:rPr lang="en-US" sz="1600" dirty="0">
                <a:latin typeface="Arial"/>
                <a:cs typeface="Arial"/>
              </a:rPr>
              <a:t>). High channel count evaluation PCB for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with </a:t>
            </a:r>
            <a:r>
              <a:rPr lang="en-US" sz="1600" dirty="0" smtClean="0">
                <a:latin typeface="Arial"/>
                <a:cs typeface="Arial"/>
              </a:rPr>
              <a:t>32 </a:t>
            </a:r>
            <a:r>
              <a:rPr lang="en-US" sz="1600" dirty="0">
                <a:latin typeface="Arial"/>
                <a:cs typeface="Arial"/>
              </a:rPr>
              <a:t>dedicated MMCX connectors (</a:t>
            </a:r>
            <a:r>
              <a:rPr lang="en-US" sz="1600" b="1" dirty="0">
                <a:latin typeface="Arial"/>
                <a:cs typeface="Arial"/>
              </a:rPr>
              <a:t>bottom left)</a:t>
            </a:r>
            <a:r>
              <a:rPr lang="en-US" sz="1600" dirty="0"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5089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err="1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MaPMT</a:t>
            </a:r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Readout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7480" y="4749621"/>
            <a:ext cx="33578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Photograph of the first generation of 256-anode 2" PMT readout for use with </a:t>
            </a:r>
            <a:r>
              <a:rPr lang="en-US" sz="1600" dirty="0" err="1">
                <a:latin typeface="Arial"/>
                <a:cs typeface="Arial"/>
              </a:rPr>
              <a:t>mRICH</a:t>
            </a:r>
            <a:r>
              <a:rPr lang="en-US" sz="1600" dirty="0">
                <a:latin typeface="Arial"/>
                <a:cs typeface="Arial"/>
              </a:rPr>
              <a:t> prototype in the </a:t>
            </a:r>
            <a:r>
              <a:rPr lang="en-US" sz="1600" dirty="0" err="1">
                <a:latin typeface="Arial"/>
                <a:cs typeface="Arial"/>
              </a:rPr>
              <a:t>Fermilab</a:t>
            </a:r>
            <a:r>
              <a:rPr lang="en-US" sz="1600" dirty="0">
                <a:latin typeface="Arial"/>
                <a:cs typeface="Arial"/>
              </a:rPr>
              <a:t> beam test facility.</a:t>
            </a:r>
            <a:endParaRPr lang="en-US" sz="1600" dirty="0">
              <a:latin typeface="Arial"/>
              <a:cs typeface="Arial"/>
            </a:endParaRP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1429363"/>
            <a:ext cx="4391707" cy="3135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480" y="365614"/>
            <a:ext cx="3266440" cy="4199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959" y="4749621"/>
            <a:ext cx="4391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Photograph </a:t>
            </a:r>
            <a:r>
              <a:rPr lang="en-US" sz="1600" dirty="0">
                <a:latin typeface="Arial"/>
                <a:cs typeface="Arial"/>
              </a:rPr>
              <a:t>of the 64 channel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based (2x </a:t>
            </a:r>
            <a:r>
              <a:rPr lang="en-US" sz="1600" dirty="0" err="1">
                <a:latin typeface="Arial"/>
                <a:cs typeface="Arial"/>
              </a:rPr>
              <a:t>SiREAD</a:t>
            </a:r>
            <a:r>
              <a:rPr lang="en-US" sz="1600" dirty="0">
                <a:latin typeface="Arial"/>
                <a:cs typeface="Arial"/>
              </a:rPr>
              <a:t> rev.1) readout card as a building block for the 256 MA-PMT readout. </a:t>
            </a:r>
            <a:endParaRPr lang="en-US" sz="1600" dirty="0">
              <a:latin typeface="Arial"/>
              <a:cs typeface="Arial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08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HW/FW Development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799" y="1264740"/>
            <a:ext cx="76809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Need for robust firmware development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Nalu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Scientific team provides in-house FW development, with institutional memory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UH </a:t>
            </a:r>
            <a:r>
              <a:rPr lang="en-US" dirty="0">
                <a:latin typeface="Arial"/>
                <a:cs typeface="Arial"/>
              </a:rPr>
              <a:t>provides comprehensive bench, environment and picosecond laser/</a:t>
            </a:r>
            <a:r>
              <a:rPr lang="en-US" dirty="0" err="1">
                <a:latin typeface="Arial"/>
                <a:cs typeface="Arial"/>
              </a:rPr>
              <a:t>photosensor</a:t>
            </a:r>
            <a:r>
              <a:rPr lang="en-US" dirty="0">
                <a:latin typeface="Arial"/>
                <a:cs typeface="Arial"/>
              </a:rPr>
              <a:t> testing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UH </a:t>
            </a:r>
            <a:r>
              <a:rPr lang="en-US" dirty="0">
                <a:latin typeface="Arial"/>
                <a:cs typeface="Arial"/>
              </a:rPr>
              <a:t>hiring new EE post doc on July 3rd (pending hiring paperwork)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Immediate </a:t>
            </a:r>
            <a:r>
              <a:rPr lang="en-US" dirty="0">
                <a:latin typeface="Arial"/>
                <a:cs typeface="Arial"/>
              </a:rPr>
              <a:t>push is to get </a:t>
            </a:r>
            <a:r>
              <a:rPr lang="en-US" dirty="0" err="1">
                <a:latin typeface="Arial"/>
                <a:cs typeface="Arial"/>
              </a:rPr>
              <a:t>SiREAD</a:t>
            </a:r>
            <a:r>
              <a:rPr lang="en-US" dirty="0">
                <a:latin typeface="Arial"/>
                <a:cs typeface="Arial"/>
              </a:rPr>
              <a:t> version of 256 anode PMT readout working; evaluate performance; design more compact version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959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010"/>
            <a:ext cx="8229600" cy="645060"/>
          </a:xfrm>
        </p:spPr>
        <p:txBody>
          <a:bodyPr>
            <a:normAutofit/>
          </a:bodyPr>
          <a:lstStyle/>
          <a:p>
            <a:pPr algn="l"/>
            <a:r>
              <a:rPr lang="en-US" altLang="x-none" sz="27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Pulsed Laser Test Benches</a:t>
            </a:r>
            <a:endParaRPr lang="en-US" altLang="x-none" sz="2700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7FEAE-4578-4C37-84C5-8912DDC3949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715" y="2194005"/>
            <a:ext cx="4647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JLab </a:t>
            </a:r>
          </a:p>
          <a:p>
            <a:endParaRPr lang="en-US" sz="15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632 nm picosecond pulsed laser light</a:t>
            </a:r>
          </a:p>
          <a:p>
            <a:r>
              <a:rPr lang="en-US" sz="1500" dirty="0" smtClean="0">
                <a:latin typeface="Arial"/>
                <a:cs typeface="Arial"/>
              </a:rPr>
              <a:t>Light diffuser to illuminate the whole MAPMT </a:t>
            </a:r>
            <a:r>
              <a:rPr lang="en-US" sz="1500" dirty="0" smtClean="0">
                <a:latin typeface="Arial"/>
                <a:cs typeface="Arial"/>
              </a:rPr>
              <a:t>surface Standardized </a:t>
            </a:r>
            <a:r>
              <a:rPr lang="en-US" sz="1500" dirty="0" smtClean="0">
                <a:latin typeface="Arial"/>
                <a:cs typeface="Arial"/>
              </a:rPr>
              <a:t>system with CLAS12 electronics </a:t>
            </a:r>
          </a:p>
          <a:p>
            <a:r>
              <a:rPr lang="en-US" sz="1500" dirty="0" smtClean="0">
                <a:latin typeface="Arial"/>
                <a:cs typeface="Arial"/>
              </a:rPr>
              <a:t>H8500 6x6 mm</a:t>
            </a:r>
            <a:r>
              <a:rPr lang="en-US" sz="1500" baseline="30000" dirty="0" smtClean="0">
                <a:latin typeface="Arial"/>
                <a:cs typeface="Arial"/>
              </a:rPr>
              <a:t>2 </a:t>
            </a:r>
            <a:r>
              <a:rPr lang="en-US" sz="1500" dirty="0" smtClean="0">
                <a:latin typeface="Arial"/>
                <a:cs typeface="Arial"/>
              </a:rPr>
              <a:t>pixel sensor so far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724" y="4568584"/>
            <a:ext cx="44193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INFN</a:t>
            </a:r>
          </a:p>
          <a:p>
            <a:endParaRPr lang="en-US" sz="15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500" dirty="0" smtClean="0">
                <a:latin typeface="Arial"/>
                <a:cs typeface="Arial"/>
              </a:rPr>
              <a:t>632 nm and 407 nm picosecond pulsed laser light</a:t>
            </a:r>
          </a:p>
          <a:p>
            <a:r>
              <a:rPr lang="en-US" sz="1500" dirty="0" smtClean="0">
                <a:latin typeface="Arial"/>
                <a:cs typeface="Arial"/>
              </a:rPr>
              <a:t>Light concentrator to scan the </a:t>
            </a:r>
            <a:r>
              <a:rPr lang="en-US" sz="1500" dirty="0" err="1" smtClean="0">
                <a:latin typeface="Arial"/>
                <a:cs typeface="Arial"/>
              </a:rPr>
              <a:t>pensor</a:t>
            </a:r>
            <a:r>
              <a:rPr lang="en-US" sz="1500" dirty="0" smtClean="0">
                <a:latin typeface="Arial"/>
                <a:cs typeface="Arial"/>
              </a:rPr>
              <a:t> surface</a:t>
            </a:r>
          </a:p>
          <a:p>
            <a:r>
              <a:rPr lang="en-US" sz="1500" dirty="0" smtClean="0">
                <a:latin typeface="Arial"/>
                <a:cs typeface="Arial"/>
              </a:rPr>
              <a:t>Flexible layout supporting various sensors and</a:t>
            </a:r>
          </a:p>
          <a:p>
            <a:r>
              <a:rPr lang="en-US" sz="1500" dirty="0" smtClean="0">
                <a:latin typeface="Arial"/>
                <a:cs typeface="Arial"/>
              </a:rPr>
              <a:t>Front-End electronics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431" y="954205"/>
            <a:ext cx="49247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Detailed characterization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Sensors:  gain, efficiency, cross-talk, radiation tolerance  </a:t>
            </a:r>
          </a:p>
          <a:p>
            <a:r>
              <a:rPr lang="en-US" sz="1500" dirty="0" smtClean="0">
                <a:solidFill>
                  <a:srgbClr val="000000"/>
                </a:solidFill>
                <a:latin typeface="Arial"/>
                <a:cs typeface="Arial"/>
              </a:rPr>
              <a:t>Electronics: gain, cross-talk, thresholds, time resolution</a:t>
            </a:r>
            <a:endParaRPr lang="en-US" sz="1500" dirty="0" smtClean="0">
              <a:latin typeface="Arial"/>
              <a:cs typeface="Arial"/>
            </a:endParaRPr>
          </a:p>
        </p:txBody>
      </p:sp>
      <p:pic>
        <p:nvPicPr>
          <p:cNvPr id="11" name="Picture 10" descr="DSC_7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638000"/>
            <a:ext cx="3877508" cy="2580146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 bwMode="auto">
          <a:xfrm>
            <a:off x="5272795" y="2625869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220018"/>
              <a:gd name="adj4" fmla="val 1176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3" name="Line Callout 1 12"/>
          <p:cNvSpPr/>
          <p:nvPr/>
        </p:nvSpPr>
        <p:spPr bwMode="auto">
          <a:xfrm>
            <a:off x="7600281" y="2625869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6686" y="2625868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diffuser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6566" y="2742124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pic>
        <p:nvPicPr>
          <p:cNvPr id="16" name="Picture 15" descr="IMG_20190107_170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3466587"/>
            <a:ext cx="3853018" cy="2889763"/>
          </a:xfrm>
          <a:prstGeom prst="rect">
            <a:avLst/>
          </a:prstGeom>
        </p:spPr>
      </p:pic>
      <p:sp>
        <p:nvSpPr>
          <p:cNvPr id="17" name="Line Callout 1 16"/>
          <p:cNvSpPr/>
          <p:nvPr/>
        </p:nvSpPr>
        <p:spPr bwMode="auto">
          <a:xfrm>
            <a:off x="5642910" y="5723722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181875"/>
              <a:gd name="adj4" fmla="val 12069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8" name="Line Callout 1 17"/>
          <p:cNvSpPr/>
          <p:nvPr/>
        </p:nvSpPr>
        <p:spPr bwMode="auto">
          <a:xfrm>
            <a:off x="7600281" y="5723722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6801" y="572372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collimator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36566" y="583997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123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>
            <a:off x="397593" y="365989"/>
            <a:ext cx="8504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Electronics </a:t>
            </a:r>
            <a:r>
              <a:rPr lang="mr-IN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 err="1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Maroc</a:t>
            </a:r>
            <a:r>
              <a:rPr lang="en-US" altLang="x-none" sz="28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x-none" sz="24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(used for FY17-18 </a:t>
            </a:r>
            <a:r>
              <a:rPr lang="en-US" altLang="x-none" sz="2400" dirty="0" err="1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mRICH</a:t>
            </a:r>
            <a:r>
              <a:rPr lang="en-US" altLang="x-none" sz="24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beam tests)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3" y="1485278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21" y="1423457"/>
            <a:ext cx="1428686" cy="1428686"/>
          </a:xfrm>
          <a:prstGeom prst="rect">
            <a:avLst/>
          </a:prstGeom>
        </p:spPr>
      </p:pic>
      <p:pic>
        <p:nvPicPr>
          <p:cNvPr id="6" name="Picture 5" descr="FP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81" y="2852143"/>
            <a:ext cx="2441575" cy="937391"/>
          </a:xfrm>
          <a:prstGeom prst="rect">
            <a:avLst/>
          </a:prstGeom>
        </p:spPr>
      </p:pic>
      <p:pic>
        <p:nvPicPr>
          <p:cNvPr id="7" name="Picture 6" descr="Service_SS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42" y="1746580"/>
            <a:ext cx="1579381" cy="19035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7638" y="1342177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 SSP Fiber-Optic DAQ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547" y="1496065"/>
            <a:ext cx="804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Adapter</a:t>
            </a:r>
          </a:p>
          <a:p>
            <a:pPr algn="ctr"/>
            <a:r>
              <a:rPr lang="en-US" sz="1400" b="1" dirty="0"/>
              <a:t>&amp; Asics</a:t>
            </a:r>
          </a:p>
          <a:p>
            <a:pPr algn="ctr"/>
            <a:r>
              <a:rPr lang="en-US" sz="1400" b="1" dirty="0"/>
              <a:t>Boards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9352" y="2812865"/>
            <a:ext cx="63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FPGA </a:t>
            </a:r>
          </a:p>
          <a:p>
            <a:pPr algn="ctr"/>
            <a:r>
              <a:rPr lang="en-US" sz="1400" b="1" dirty="0"/>
              <a:t>Board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924" y="4240193"/>
            <a:ext cx="269817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SiPMs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sz="1000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Mass production technology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Photon counting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Excellent time resolution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Compatible with magnetic field</a:t>
            </a:r>
          </a:p>
          <a:p>
            <a:r>
              <a:rPr lang="en-US" sz="1000" dirty="0"/>
              <a:t> </a:t>
            </a:r>
          </a:p>
          <a:p>
            <a:r>
              <a:rPr lang="en-US" sz="1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/>
              <a:t>High dark rate </a:t>
            </a:r>
            <a:endParaRPr lang="en-US" sz="1400" dirty="0">
              <a:sym typeface="Wingdings"/>
            </a:endParaRPr>
          </a:p>
          <a:p>
            <a:r>
              <a:rPr lang="en-US" sz="14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>
                <a:sym typeface="Wingdings"/>
              </a:rPr>
              <a:t>Low radiation tolerance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22668" y="5727781"/>
            <a:ext cx="2046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Work at low temperature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2707640" y="5698790"/>
            <a:ext cx="203200" cy="37971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IPM_matrix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59" y="4372364"/>
            <a:ext cx="1560776" cy="1857940"/>
          </a:xfrm>
          <a:prstGeom prst="rect">
            <a:avLst/>
          </a:prstGeom>
        </p:spPr>
      </p:pic>
      <p:pic>
        <p:nvPicPr>
          <p:cNvPr id="17" name="Picture 16" descr="SIPM_matrix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1" y="4464000"/>
            <a:ext cx="3003499" cy="11284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2045" y="1010245"/>
            <a:ext cx="248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CLAS12 RICH electronics</a:t>
            </a:r>
          </a:p>
        </p:txBody>
      </p:sp>
    </p:spTree>
    <p:extLst>
      <p:ext uri="{BB962C8B-B14F-4D97-AF65-F5344CB8AC3E}">
        <p14:creationId xmlns:p14="http://schemas.microsoft.com/office/powerpoint/2010/main" val="19094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8870</TotalTime>
  <Words>865</Words>
  <Application>Microsoft Macintosh PowerPoint</Application>
  <PresentationFormat>On-screen Show (4:3)</PresentationFormat>
  <Paragraphs>136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Theme</vt:lpstr>
      <vt:lpstr>PowerPoint Presentation</vt:lpstr>
      <vt:lpstr>PowerPoint Presentation</vt:lpstr>
      <vt:lpstr>Next Generation Photosensor Readout</vt:lpstr>
      <vt:lpstr>Current Nalu’s SoC-ASIC Projects</vt:lpstr>
      <vt:lpstr>SiREAD Electronics Evaluation</vt:lpstr>
      <vt:lpstr>MaPMT Readout</vt:lpstr>
      <vt:lpstr>HW/FW Development</vt:lpstr>
      <vt:lpstr>Pulsed Laser Test Benches</vt:lpstr>
      <vt:lpstr>PowerPoint Presentation</vt:lpstr>
      <vt:lpstr>SiPM Radiation Tolerance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psTOF Self-Determined Start Time Study</dc:title>
  <dc:creator>Mickey Chiu</dc:creator>
  <cp:lastModifiedBy>Marco Contalbrigo</cp:lastModifiedBy>
  <cp:revision>264</cp:revision>
  <dcterms:created xsi:type="dcterms:W3CDTF">2017-01-16T16:17:30Z</dcterms:created>
  <dcterms:modified xsi:type="dcterms:W3CDTF">2019-07-05T17:07:51Z</dcterms:modified>
</cp:coreProperties>
</file>