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4" r:id="rId3"/>
    <p:sldId id="260" r:id="rId4"/>
    <p:sldId id="415" r:id="rId5"/>
    <p:sldId id="413" r:id="rId6"/>
    <p:sldId id="265" r:id="rId7"/>
    <p:sldId id="414" r:id="rId8"/>
    <p:sldId id="261" r:id="rId9"/>
    <p:sldId id="262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2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1CD98-13A1-4306-9144-E71AEBA5C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244753-E66B-40AD-8E1E-276B648BA4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934E0-4AA3-4D82-AB37-BDFEB9EB8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5AB45-888F-4BC2-B512-40B11F608549}" type="datetimeFigureOut">
              <a:rPr lang="en-US" smtClean="0"/>
              <a:t>9/18/19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D5767-C479-42EF-A32F-214D77DEE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F4C11-7B2F-4B13-B487-9513CD9B9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F58F-6B2F-40B9-9331-5B9FF34DA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8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6C117-48BF-4990-9200-D227BC52C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52D066-53F9-4FD2-9F67-58A17E99B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9DFA93-A3B4-4068-8C9B-5E59F3F77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5AB45-888F-4BC2-B512-40B11F608549}" type="datetimeFigureOut">
              <a:rPr lang="en-US" smtClean="0"/>
              <a:t>9/18/19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C820D-E2B9-4E6B-92AA-7EAA1EA22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64958-0038-4DCB-82FB-3306A296A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F58F-6B2F-40B9-9331-5B9FF34DA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94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926ED4-F11B-4A47-AF37-7883856B47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114A79-0CC4-4948-82AD-8AA5F96169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BCCD2-9DF4-4544-B4AC-F851E29F3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5AB45-888F-4BC2-B512-40B11F608549}" type="datetimeFigureOut">
              <a:rPr lang="en-US" smtClean="0"/>
              <a:t>9/18/19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46759-2EE0-442F-9CAE-C97FC45BF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DAE0D-568C-419B-BE0E-E24AA5AF5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F58F-6B2F-40B9-9331-5B9FF34DA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24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95ABA-5686-4960-8D49-93AB19D98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52B9B-4AD0-46CF-852D-95DA0A62D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3AB1E3-4174-4A93-80B2-299DA10E3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5AB45-888F-4BC2-B512-40B11F608549}" type="datetimeFigureOut">
              <a:rPr lang="en-US" smtClean="0"/>
              <a:t>9/18/19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BC742-D05C-49E9-84CF-862927890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916AA-07A2-4682-B654-C85F7F2D3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F58F-6B2F-40B9-9331-5B9FF34DA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128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C9B90-30D0-4737-A093-524A4BC9B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C11E0-24F0-4944-80EE-CDD101CF5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0B6509-4846-4007-A16C-F3D0843AA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5AB45-888F-4BC2-B512-40B11F608549}" type="datetimeFigureOut">
              <a:rPr lang="en-US" smtClean="0"/>
              <a:t>9/18/19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37351A-DCFE-4EB7-8826-8C48606C9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04079-6CEF-4176-AB21-63DF7FF6D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F58F-6B2F-40B9-9331-5B9FF34DA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58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57AD3-E7F2-44E1-AB68-931942C62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C6408-0297-4B34-ABC1-C011A70065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725851-114A-4F65-BF51-921121BD7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974AD8-C23B-4B89-ADAD-7462683AF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5AB45-888F-4BC2-B512-40B11F608549}" type="datetimeFigureOut">
              <a:rPr lang="en-US" smtClean="0"/>
              <a:t>9/18/19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5BFFB1-580C-4FF9-A87C-ED0ED9A62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DB8155-A518-4619-9611-56A1C06FC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F58F-6B2F-40B9-9331-5B9FF34DA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27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DE00C-7B3F-495C-9245-9D7EDD1E7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0F48A-C7DA-4115-8AF5-607539126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49E9F9-B4F5-40A3-B9A2-CE8F4DEF95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B2F04A-3C20-4666-BC88-4D23126FB7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59E634-DBAB-41BE-9253-E3DF410D5C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86C937-C4D3-4881-A2B8-9209B0531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5AB45-888F-4BC2-B512-40B11F608549}" type="datetimeFigureOut">
              <a:rPr lang="en-US" smtClean="0"/>
              <a:t>9/18/19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0FB79B-A349-4B79-9609-2FF00B9DC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F00FD1-94FE-4E5A-8A58-F2F4E157F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F58F-6B2F-40B9-9331-5B9FF34DA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16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091C7-DEF0-4E6E-BD5B-E81423D3C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CCDC27-3D43-4C0B-97F0-0917A593C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5AB45-888F-4BC2-B512-40B11F608549}" type="datetimeFigureOut">
              <a:rPr lang="en-US" smtClean="0"/>
              <a:t>9/18/19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DF97F6-A6BB-48EA-9EE5-E62D69CBB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616291-A510-4E8E-87DD-FEC24843C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F58F-6B2F-40B9-9331-5B9FF34DA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0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EF4D2D-72F5-4153-867F-B58CAB245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5AB45-888F-4BC2-B512-40B11F608549}" type="datetimeFigureOut">
              <a:rPr lang="en-US" smtClean="0"/>
              <a:t>9/18/19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857D57-A934-4580-92C3-EB7C1E6F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FD93FD-75B4-4466-95E1-1C39EB304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F58F-6B2F-40B9-9331-5B9FF34DA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37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B40EE-BCFC-48EC-8768-89F05E4A3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75934-3E1E-40C5-B2CD-1A81F6675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C74055-469D-437F-AB35-81739F62A1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AE1B7-9FE7-4203-89D5-9AFEF4915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5AB45-888F-4BC2-B512-40B11F608549}" type="datetimeFigureOut">
              <a:rPr lang="en-US" smtClean="0"/>
              <a:t>9/18/19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399005-F84E-4424-8967-A5639E7A4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E122C4-DC23-45B7-8ACB-C20D0CFC4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F58F-6B2F-40B9-9331-5B9FF34DA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24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D1825-9E99-42FA-A78D-EC7042CF7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CEF9CB-A969-4FEC-B638-98D4B513A8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2E2727-F452-4B01-981A-5410F18FC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91ED5A-4254-4C25-9F5A-A02A9F1FF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5AB45-888F-4BC2-B512-40B11F608549}" type="datetimeFigureOut">
              <a:rPr lang="en-US" smtClean="0"/>
              <a:t>9/18/19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6DFD63-20D4-439E-8DF3-D20EA96E0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C7F7BD-9D93-4187-987B-EC6EC3766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F58F-6B2F-40B9-9331-5B9FF34DA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63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66158F-22A8-45FE-92E4-57FEF292C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C0DF2-A422-403B-9FC6-9C47A3AE9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5AC8D-1DBE-45DE-AED5-0569543D28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5AB45-888F-4BC2-B512-40B11F608549}" type="datetimeFigureOut">
              <a:rPr lang="en-US" smtClean="0"/>
              <a:t>9/18/19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250EE-6653-4846-BAD0-D87E6C3850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5011E-6330-49EB-962A-4801512A4B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8F58F-6B2F-40B9-9331-5B9FF34DA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66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C09196-D427-4EB0-B701-80B4002FF50C}"/>
              </a:ext>
            </a:extLst>
          </p:cNvPr>
          <p:cNvSpPr/>
          <p:nvPr/>
        </p:nvSpPr>
        <p:spPr>
          <a:xfrm>
            <a:off x="0" y="0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BO #1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: What are the projections and recorded luminosity for Run-19 for the 4.59 and 3.85 GeV/n</a:t>
            </a:r>
            <a:endParaRPr lang="en-US" sz="20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84741AA-A1EA-48F9-B38A-03819F2E5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23" y="867332"/>
            <a:ext cx="8104700" cy="282514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5249334-DA0A-4028-BFC6-627C89D48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164" y="3692472"/>
            <a:ext cx="7960959" cy="216742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FEC1B36-C286-4ADA-A874-DE98CDD273A4}"/>
              </a:ext>
            </a:extLst>
          </p:cNvPr>
          <p:cNvSpPr/>
          <p:nvPr/>
        </p:nvSpPr>
        <p:spPr>
          <a:xfrm>
            <a:off x="114423" y="867332"/>
            <a:ext cx="8104700" cy="498820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AA0ECF2-9AAD-4C41-99A9-EFA25501E188}"/>
              </a:ext>
            </a:extLst>
          </p:cNvPr>
          <p:cNvCxnSpPr/>
          <p:nvPr/>
        </p:nvCxnSpPr>
        <p:spPr>
          <a:xfrm>
            <a:off x="150471" y="576079"/>
            <a:ext cx="11667281" cy="0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0BF7A46-5079-4F39-A44F-B3BF62097F60}"/>
              </a:ext>
            </a:extLst>
          </p:cNvPr>
          <p:cNvSpPr txBox="1"/>
          <p:nvPr/>
        </p:nvSpPr>
        <p:spPr>
          <a:xfrm>
            <a:off x="8417246" y="1402419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Achieved events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F980BC-A44A-4AB0-A9AC-F9BEC33EF8D1}"/>
              </a:ext>
            </a:extLst>
          </p:cNvPr>
          <p:cNvSpPr txBox="1"/>
          <p:nvPr/>
        </p:nvSpPr>
        <p:spPr>
          <a:xfrm>
            <a:off x="8352702" y="2215144"/>
            <a:ext cx="21932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582M 2/24/19-4/3/19</a:t>
            </a:r>
          </a:p>
          <a:p>
            <a:r>
              <a:rPr lang="en-US" sz="1600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201M 6/28/19-6/30/19</a:t>
            </a:r>
          </a:p>
          <a:p>
            <a:r>
              <a:rPr lang="en-US" sz="1600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324M 4/3/19-6/3/19</a:t>
            </a:r>
          </a:p>
          <a:p>
            <a:r>
              <a:rPr lang="en-US" sz="1600" dirty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53M 6/18/19</a:t>
            </a:r>
          </a:p>
          <a:p>
            <a:r>
              <a:rPr lang="en-US" sz="1600" dirty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51M 7/8/19-7/9/19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80967C-0B74-4B7A-9282-076FE6E1186D}"/>
              </a:ext>
            </a:extLst>
          </p:cNvPr>
          <p:cNvSpPr/>
          <p:nvPr/>
        </p:nvSpPr>
        <p:spPr>
          <a:xfrm>
            <a:off x="5154703" y="1684570"/>
            <a:ext cx="895109" cy="18540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1274AF-25FC-4B76-9CD8-1FB30540A546}"/>
              </a:ext>
            </a:extLst>
          </p:cNvPr>
          <p:cNvSpPr txBox="1"/>
          <p:nvPr/>
        </p:nvSpPr>
        <p:spPr>
          <a:xfrm>
            <a:off x="4980279" y="5516581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J.H. Lee, RHIC Retreat 2019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06AAF8-3E08-4225-95A5-1AC51EF10436}"/>
              </a:ext>
            </a:extLst>
          </p:cNvPr>
          <p:cNvSpPr txBox="1"/>
          <p:nvPr/>
        </p:nvSpPr>
        <p:spPr>
          <a:xfrm>
            <a:off x="106064" y="6362728"/>
            <a:ext cx="1203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+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LEReC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commissioning: 3.85 GeV/n, 2 shifts/weekday, 168 days total, 4.59 GeV/n, 2 shifts/weekday, 18 days total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281B181-5A6D-4507-973B-21C7839BFF21}"/>
              </a:ext>
            </a:extLst>
          </p:cNvPr>
          <p:cNvSpPr/>
          <p:nvPr/>
        </p:nvSpPr>
        <p:spPr>
          <a:xfrm>
            <a:off x="8417246" y="3805407"/>
            <a:ext cx="34005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PAC Comment (10-11 June, 2019): “The highest priority for C-AD at RHIC is </a:t>
            </a:r>
            <a:r>
              <a:rPr lang="en-US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LEReC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, which allows execution of the lower energy BES-II runs. This is essential to realize the significant discovery potential of the BES-II physics program.” </a:t>
            </a:r>
          </a:p>
        </p:txBody>
      </p:sp>
    </p:spTree>
    <p:extLst>
      <p:ext uri="{BB962C8B-B14F-4D97-AF65-F5344CB8AC3E}">
        <p14:creationId xmlns:p14="http://schemas.microsoft.com/office/powerpoint/2010/main" val="685043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ECCAA5-3F8A-47F2-9730-647F9E1D7811}"/>
              </a:ext>
            </a:extLst>
          </p:cNvPr>
          <p:cNvSpPr txBox="1"/>
          <p:nvPr/>
        </p:nvSpPr>
        <p:spPr>
          <a:xfrm>
            <a:off x="22183" y="0"/>
            <a:ext cx="3942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LEReC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commissioning: 3.85 GeV/n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0D4BC7-6235-4632-AD1D-C1FFF7528CD3}"/>
              </a:ext>
            </a:extLst>
          </p:cNvPr>
          <p:cNvSpPr txBox="1"/>
          <p:nvPr/>
        </p:nvSpPr>
        <p:spPr>
          <a:xfrm>
            <a:off x="0" y="3527862"/>
            <a:ext cx="3942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LEReC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commissioning: 4.59 GeV/n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69B4E5-200D-4BE4-8C35-45B4A8CAB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8" y="480375"/>
            <a:ext cx="4656432" cy="27258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4E7867-CCE4-481F-97CA-D3E0A865A8D4}"/>
              </a:ext>
            </a:extLst>
          </p:cNvPr>
          <p:cNvSpPr txBox="1"/>
          <p:nvPr/>
        </p:nvSpPr>
        <p:spPr>
          <a:xfrm>
            <a:off x="3218716" y="651594"/>
            <a:ext cx="1437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3.85 GeV/n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C4E2B1-9A4F-48BD-B91F-705D5084C801}"/>
              </a:ext>
            </a:extLst>
          </p:cNvPr>
          <p:cNvSpPr txBox="1"/>
          <p:nvPr/>
        </p:nvSpPr>
        <p:spPr>
          <a:xfrm>
            <a:off x="4749564" y="534924"/>
            <a:ext cx="613501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Mostly without collisions (concentration on beam cooling). </a:t>
            </a: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slightly higher bunch intensities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longer lifetimes (new 9 MHz rf cavities)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reduced beta* (6 m) 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C6191659-C020-4287-BBF1-A55B1BEEC151}"/>
              </a:ext>
            </a:extLst>
          </p:cNvPr>
          <p:cNvSpPr/>
          <p:nvPr/>
        </p:nvSpPr>
        <p:spPr>
          <a:xfrm>
            <a:off x="9618558" y="1111170"/>
            <a:ext cx="69448" cy="901082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428620-5D1E-4D18-8283-8A248BD43AAD}"/>
              </a:ext>
            </a:extLst>
          </p:cNvPr>
          <p:cNvSpPr txBox="1"/>
          <p:nvPr/>
        </p:nvSpPr>
        <p:spPr>
          <a:xfrm>
            <a:off x="9706153" y="1299633"/>
            <a:ext cx="2481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average luminosity 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~ 2 times that of 2010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F6D4C6-8654-408F-AD8E-6225FD10B259}"/>
              </a:ext>
            </a:extLst>
          </p:cNvPr>
          <p:cNvSpPr txBox="1"/>
          <p:nvPr/>
        </p:nvSpPr>
        <p:spPr>
          <a:xfrm>
            <a:off x="4749564" y="2159974"/>
            <a:ext cx="4226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STAR “good” events in +/- 70 cm vertex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215843-1D18-4C20-B0A0-0DA2233BCBA7}"/>
              </a:ext>
            </a:extLst>
          </p:cNvPr>
          <p:cNvSpPr txBox="1"/>
          <p:nvPr/>
        </p:nvSpPr>
        <p:spPr>
          <a:xfrm>
            <a:off x="5576174" y="2636839"/>
            <a:ext cx="55130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average “good event” rate in 2019 similar to 2010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    (without cooling)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C48AD0-451E-4AA1-A27E-73BA6FA07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58" y="4077968"/>
            <a:ext cx="4575683" cy="27995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14DB726-620A-4974-BE02-63DA0BA2458A}"/>
              </a:ext>
            </a:extLst>
          </p:cNvPr>
          <p:cNvSpPr txBox="1"/>
          <p:nvPr/>
        </p:nvSpPr>
        <p:spPr>
          <a:xfrm>
            <a:off x="3322301" y="4174044"/>
            <a:ext cx="1283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4.59 GeV/n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736D50-B8E7-4A07-8563-CB1C582366FF}"/>
              </a:ext>
            </a:extLst>
          </p:cNvPr>
          <p:cNvSpPr txBox="1"/>
          <p:nvPr/>
        </p:nvSpPr>
        <p:spPr>
          <a:xfrm>
            <a:off x="4830478" y="3527862"/>
            <a:ext cx="68684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Mostly without collisions (concentration on beam cooling). </a:t>
            </a: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higher bunch intensities (3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1 vs 21 bunch merge in AGS)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and longer lifetimes (both due to higher energy and use of both 9 MHz and 28 MHz rf cavities)</a:t>
            </a: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 55% increase in – uncorrected - good event rate 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	     in 2019 compared to 2008 (without cooling)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295D58-BDBC-49FA-91C8-4F9FDD9935F7}"/>
              </a:ext>
            </a:extLst>
          </p:cNvPr>
          <p:cNvSpPr/>
          <p:nvPr/>
        </p:nvSpPr>
        <p:spPr>
          <a:xfrm>
            <a:off x="5576174" y="2636839"/>
            <a:ext cx="5602814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BBF481-81E4-4111-9F76-CD0480784C2E}"/>
              </a:ext>
            </a:extLst>
          </p:cNvPr>
          <p:cNvSpPr/>
          <p:nvPr/>
        </p:nvSpPr>
        <p:spPr>
          <a:xfrm>
            <a:off x="5665821" y="5208307"/>
            <a:ext cx="5602814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80587D8-7523-4F7D-AE5D-7D491D21F8AB}"/>
              </a:ext>
            </a:extLst>
          </p:cNvPr>
          <p:cNvCxnSpPr/>
          <p:nvPr/>
        </p:nvCxnSpPr>
        <p:spPr>
          <a:xfrm>
            <a:off x="150471" y="3462713"/>
            <a:ext cx="11667281" cy="0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186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5AF3DD-0F9E-4B68-8B81-FF3456874210}"/>
              </a:ext>
            </a:extLst>
          </p:cNvPr>
          <p:cNvSpPr/>
          <p:nvPr/>
        </p:nvSpPr>
        <p:spPr>
          <a:xfrm>
            <a:off x="0" y="0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BO #2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: In Michiko slide 12 Highlights: quantify (where appropriate) outcome of highlights.</a:t>
            </a:r>
            <a:endParaRPr lang="en-US" sz="20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0446A5-9F96-4D79-8280-FC21A67E26A4}"/>
              </a:ext>
            </a:extLst>
          </p:cNvPr>
          <p:cNvSpPr txBox="1"/>
          <p:nvPr/>
        </p:nvSpPr>
        <p:spPr>
          <a:xfrm>
            <a:off x="1842169" y="680266"/>
            <a:ext cx="8802788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Low Energy RHIC Electron Cooling (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LEReC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) to mitigate IBS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new  9 MHz cavities to reduce space charge effects (longer bunches)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new lattice to accommodate larger tune shifts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new magnet demagnetization cycle to reduce persistent current effects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63AB78-65ED-455C-9F31-8498B578B207}"/>
              </a:ext>
            </a:extLst>
          </p:cNvPr>
          <p:cNvSpPr txBox="1"/>
          <p:nvPr/>
        </p:nvSpPr>
        <p:spPr>
          <a:xfrm>
            <a:off x="1888112" y="528328"/>
            <a:ext cx="880278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Highlights (Run-19)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276C3D-EC53-498E-92B3-9FC98718CCF2}"/>
              </a:ext>
            </a:extLst>
          </p:cNvPr>
          <p:cNvSpPr/>
          <p:nvPr/>
        </p:nvSpPr>
        <p:spPr>
          <a:xfrm>
            <a:off x="1801904" y="528328"/>
            <a:ext cx="8041341" cy="167509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88E3A4-3963-487F-9922-ECC0253AC0E4}"/>
              </a:ext>
            </a:extLst>
          </p:cNvPr>
          <p:cNvSpPr txBox="1"/>
          <p:nvPr/>
        </p:nvSpPr>
        <p:spPr>
          <a:xfrm>
            <a:off x="126060" y="2782669"/>
            <a:ext cx="116714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Low Energy RHIC Electron Cooling (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LEReC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) to mitigate IBS  </a:t>
            </a:r>
            <a:r>
              <a:rPr lang="en-US" dirty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… see slides 16-20 of A. </a:t>
            </a:r>
            <a:r>
              <a:rPr lang="en-US" dirty="0" err="1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Fedotov’s</a:t>
            </a:r>
            <a:r>
              <a:rPr lang="en-US" dirty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presentation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3D5FCD0-0F50-4CF1-AF60-2193AA06C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934" y="3655961"/>
            <a:ext cx="5023543" cy="305412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60E2923-007F-4591-BFA3-D361395951D8}"/>
              </a:ext>
            </a:extLst>
          </p:cNvPr>
          <p:cNvSpPr/>
          <p:nvPr/>
        </p:nvSpPr>
        <p:spPr>
          <a:xfrm>
            <a:off x="4912658" y="6624916"/>
            <a:ext cx="5298141" cy="206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6">
            <a:extLst>
              <a:ext uri="{FF2B5EF4-FFF2-40B4-BE49-F238E27FC236}">
                <a16:creationId xmlns:a16="http://schemas.microsoft.com/office/drawing/2014/main" id="{F096015D-1438-415C-9858-160863FDA02F}"/>
              </a:ext>
            </a:extLst>
          </p:cNvPr>
          <p:cNvSpPr txBox="1">
            <a:spLocks/>
          </p:cNvSpPr>
          <p:nvPr/>
        </p:nvSpPr>
        <p:spPr>
          <a:xfrm>
            <a:off x="966519" y="3767268"/>
            <a:ext cx="3825116" cy="757644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cooling of 111x111 ion bunches at 3.85GeV (1.6MeV 9MHz CW electrons)</a:t>
            </a:r>
          </a:p>
        </p:txBody>
      </p:sp>
    </p:spTree>
    <p:extLst>
      <p:ext uri="{BB962C8B-B14F-4D97-AF65-F5344CB8AC3E}">
        <p14:creationId xmlns:p14="http://schemas.microsoft.com/office/powerpoint/2010/main" val="2317884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404A73-83CF-40E3-BEA7-EC1D856F377E}"/>
              </a:ext>
            </a:extLst>
          </p:cNvPr>
          <p:cNvSpPr txBox="1"/>
          <p:nvPr/>
        </p:nvSpPr>
        <p:spPr>
          <a:xfrm>
            <a:off x="126058" y="232551"/>
            <a:ext cx="11841824" cy="61863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new  9 MHz cavities: 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        3 cavities / ring (60 kV/cavity)</a:t>
            </a: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    anticipated benefits:</a:t>
            </a: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        1)  larger bucket and ramp speed for protons (avoids squeeze out on early part of ramp, faster crossing of 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             spin resonances) </a:t>
            </a:r>
            <a:r>
              <a:rPr lang="en-US" dirty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… not yet tested</a:t>
            </a: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        2)  lower peak current for transition crossing (increase in bunch intensity) </a:t>
            </a:r>
            <a:r>
              <a:rPr lang="en-US" dirty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… negligible losses to date</a:t>
            </a:r>
          </a:p>
          <a:p>
            <a:endParaRPr lang="en-US" dirty="0">
              <a:solidFill>
                <a:srgbClr val="0000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        3)  operation with long bunches for low energy ions (reduced space charge) </a:t>
            </a:r>
            <a:r>
              <a:rPr lang="en-US" dirty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… ~ 5 times longer beam lifetime </a:t>
            </a:r>
          </a:p>
          <a:p>
            <a:r>
              <a:rPr lang="en-US" dirty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       at 3.85 GeV/n (see plots on previous slide)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1E458B-F99A-4C2A-B28E-BD6411EA4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3065" y="1111234"/>
            <a:ext cx="7934979" cy="1981590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74F7AC8B-FF53-4C53-9488-50C86BD91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47" y="1111234"/>
            <a:ext cx="3395229" cy="198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541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CB81F-427D-4999-B336-AA817D600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543" y="703511"/>
            <a:ext cx="11315887" cy="3626917"/>
          </a:xfrm>
        </p:spPr>
        <p:txBody>
          <a:bodyPr>
            <a:normAutofit/>
          </a:bodyPr>
          <a:lstStyle/>
          <a:p>
            <a:r>
              <a:rPr lang="en-US" sz="1900" dirty="0">
                <a:latin typeface="Helvetica" panose="020B0604020202020204" pitchFamily="34" charset="0"/>
                <a:cs typeface="Helvetica" panose="020B0604020202020204" pitchFamily="34" charset="0"/>
              </a:rPr>
              <a:t>At the BES-I/II beam energies, the ions in the beam experience a strong direct space charge force. The space charge force introduces incoherent and coherent tune shifts.</a:t>
            </a:r>
          </a:p>
          <a:p>
            <a:r>
              <a:rPr lang="en-US" sz="1900" dirty="0">
                <a:latin typeface="Helvetica" panose="020B0604020202020204" pitchFamily="34" charset="0"/>
                <a:cs typeface="Helvetica" panose="020B0604020202020204" pitchFamily="34" charset="0"/>
              </a:rPr>
              <a:t>The space charge effects are significantly reduced by using the new 9 MHz cavities due to reduced peak beam intensity.</a:t>
            </a:r>
          </a:p>
          <a:p>
            <a:r>
              <a:rPr lang="en-US" sz="1900" dirty="0">
                <a:latin typeface="Helvetica" panose="020B0604020202020204" pitchFamily="34" charset="0"/>
                <a:cs typeface="Helvetica" panose="020B0604020202020204" pitchFamily="34" charset="0"/>
              </a:rPr>
              <a:t>The 9 MHz cavities provide a larger bucket area than the 28 MHz cavities.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6C5BEA-A493-4DBC-8395-7C1B22B56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43" y="2727610"/>
            <a:ext cx="4214271" cy="32344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B1E0AD-B0CC-46C0-84E5-B70113291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101" y="2727610"/>
            <a:ext cx="3946415" cy="32344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448B7A-B247-47F5-BEF4-E5B24DC57F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8003" y="2706634"/>
            <a:ext cx="3506770" cy="25577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B47C51-FAC4-4080-AAC9-FE704D9787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1490" y="5375050"/>
            <a:ext cx="3333268" cy="10214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2D075A0-8AC7-4C54-A829-81A719A9E21D}"/>
              </a:ext>
            </a:extLst>
          </p:cNvPr>
          <p:cNvSpPr txBox="1"/>
          <p:nvPr/>
        </p:nvSpPr>
        <p:spPr>
          <a:xfrm>
            <a:off x="10191955" y="88285"/>
            <a:ext cx="1862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C. Liu et al, NAPAC2019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AEF4EA-43B8-4A5C-A0C3-448AA4FD4795}"/>
              </a:ext>
            </a:extLst>
          </p:cNvPr>
          <p:cNvSpPr/>
          <p:nvPr/>
        </p:nvSpPr>
        <p:spPr>
          <a:xfrm>
            <a:off x="137227" y="180618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Space charge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8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B8D962-B528-4E98-93A3-40927EC24CA2}"/>
              </a:ext>
            </a:extLst>
          </p:cNvPr>
          <p:cNvSpPr txBox="1"/>
          <p:nvPr/>
        </p:nvSpPr>
        <p:spPr>
          <a:xfrm>
            <a:off x="0" y="0"/>
            <a:ext cx="88027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new lattice to accommodate larger tune shifts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0D9038-69CB-4AD7-BD38-EC2926532C74}"/>
              </a:ext>
            </a:extLst>
          </p:cNvPr>
          <p:cNvSpPr txBox="1">
            <a:spLocks/>
          </p:cNvSpPr>
          <p:nvPr/>
        </p:nvSpPr>
        <p:spPr>
          <a:xfrm>
            <a:off x="687941" y="561503"/>
            <a:ext cx="10966177" cy="1593939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beam-beam is relative weak however beam-beam + space charge hurts lifetime</a:t>
            </a:r>
          </a:p>
          <a:p>
            <a:pPr marL="0" indent="0">
              <a:buNone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   </a:t>
            </a:r>
            <a:r>
              <a:rPr lang="en-US" sz="1600" i="1" dirty="0">
                <a:latin typeface="Helvetica" panose="020B0604020202020204" pitchFamily="34" charset="0"/>
                <a:cs typeface="Helvetica" panose="020B0604020202020204" pitchFamily="34" charset="0"/>
              </a:rPr>
              <a:t>ref: A.V. Fedotov et al, ‘Beam lifetime and limitations during low-energy RHIC operation’, Proc. PAC’11, THP081</a:t>
            </a:r>
          </a:p>
          <a:p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working point below 0.1 provides large tune space and mitigates beam loss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A08E9-22F9-4D2C-B203-C2DAFB275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248" y="2183656"/>
            <a:ext cx="8050638" cy="3481899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6F51FFE-D7D0-428E-81B2-1E7D5242A743}"/>
              </a:ext>
            </a:extLst>
          </p:cNvPr>
          <p:cNvSpPr txBox="1">
            <a:spLocks/>
          </p:cNvSpPr>
          <p:nvPr/>
        </p:nvSpPr>
        <p:spPr>
          <a:xfrm>
            <a:off x="759658" y="6140446"/>
            <a:ext cx="10966177" cy="369333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  Working points during 9.8 GeV/n and 7.3 GeV/n colliding beam runs: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Q</a:t>
            </a:r>
            <a:r>
              <a:rPr lang="en-US" sz="1800" baseline="-25000" dirty="0" err="1">
                <a:latin typeface="Helvetica" panose="020B0604020202020204" pitchFamily="34" charset="0"/>
                <a:cs typeface="Helvetica" panose="020B0604020202020204" pitchFamily="34" charset="0"/>
              </a:rPr>
              <a:t>x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= 0.093,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Q</a:t>
            </a:r>
            <a:r>
              <a:rPr lang="en-US" sz="1800" baseline="-25000" dirty="0" err="1">
                <a:latin typeface="Helvetica" panose="020B0604020202020204" pitchFamily="34" charset="0"/>
                <a:cs typeface="Helvetica" panose="020B0604020202020204" pitchFamily="34" charset="0"/>
              </a:rPr>
              <a:t>y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= 0.085</a:t>
            </a:r>
          </a:p>
          <a:p>
            <a:pPr marL="0" indent="0">
              <a:buNone/>
            </a:pP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40A8283-7D81-43B4-B373-D3B7C85A023F}"/>
              </a:ext>
            </a:extLst>
          </p:cNvPr>
          <p:cNvSpPr txBox="1">
            <a:spLocks/>
          </p:cNvSpPr>
          <p:nvPr/>
        </p:nvSpPr>
        <p:spPr>
          <a:xfrm>
            <a:off x="759658" y="6460599"/>
            <a:ext cx="10966177" cy="369333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  (at higher beam energies, historically used tunes are ~ 0.22 and ~0.23) </a:t>
            </a:r>
          </a:p>
          <a:p>
            <a:pPr marL="0" indent="0">
              <a:buNone/>
            </a:pP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468AD9-F9CC-4590-A424-D0673C1DFD76}"/>
              </a:ext>
            </a:extLst>
          </p:cNvPr>
          <p:cNvCxnSpPr/>
          <p:nvPr/>
        </p:nvCxnSpPr>
        <p:spPr>
          <a:xfrm>
            <a:off x="168401" y="5963866"/>
            <a:ext cx="11667281" cy="0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6E91489-8610-47B9-AC0A-27FADCE53003}"/>
              </a:ext>
            </a:extLst>
          </p:cNvPr>
          <p:cNvSpPr txBox="1"/>
          <p:nvPr/>
        </p:nvSpPr>
        <p:spPr>
          <a:xfrm>
            <a:off x="4285458" y="2332021"/>
            <a:ext cx="26084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old working point        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EFD025-4B24-4057-AF85-62C3DC5C421C}"/>
              </a:ext>
            </a:extLst>
          </p:cNvPr>
          <p:cNvSpPr txBox="1"/>
          <p:nvPr/>
        </p:nvSpPr>
        <p:spPr>
          <a:xfrm>
            <a:off x="8489904" y="2220361"/>
            <a:ext cx="26725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new working point         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01E1023-F810-4539-921C-46A5F6BD0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069" y="2646929"/>
            <a:ext cx="3257405" cy="291670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478BBAC-7C00-4713-B1B7-8F78D40DADE3}"/>
              </a:ext>
            </a:extLst>
          </p:cNvPr>
          <p:cNvSpPr txBox="1"/>
          <p:nvPr/>
        </p:nvSpPr>
        <p:spPr>
          <a:xfrm>
            <a:off x="639822" y="2332021"/>
            <a:ext cx="21595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resonance diagram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8F0DD65-056B-451B-82F6-EEA400C6002B}"/>
              </a:ext>
            </a:extLst>
          </p:cNvPr>
          <p:cNvSpPr/>
          <p:nvPr/>
        </p:nvSpPr>
        <p:spPr>
          <a:xfrm>
            <a:off x="3307978" y="2976280"/>
            <a:ext cx="71718" cy="986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81433C6-6448-431E-B14C-9860D078062D}"/>
              </a:ext>
            </a:extLst>
          </p:cNvPr>
          <p:cNvSpPr/>
          <p:nvPr/>
        </p:nvSpPr>
        <p:spPr>
          <a:xfrm flipV="1">
            <a:off x="1818217" y="4390851"/>
            <a:ext cx="73335" cy="843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78DCF4-6D1B-4892-94FF-5BEA1851A632}"/>
              </a:ext>
            </a:extLst>
          </p:cNvPr>
          <p:cNvSpPr txBox="1"/>
          <p:nvPr/>
        </p:nvSpPr>
        <p:spPr>
          <a:xfrm>
            <a:off x="2522709" y="2893285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OLD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A91CA7-3151-46F4-9EFC-5B3335C07E34}"/>
              </a:ext>
            </a:extLst>
          </p:cNvPr>
          <p:cNvSpPr txBox="1"/>
          <p:nvPr/>
        </p:nvSpPr>
        <p:spPr>
          <a:xfrm>
            <a:off x="1124763" y="4303408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458857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A267D2-C820-4564-AFB6-BC9D08DE0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403" y="257695"/>
            <a:ext cx="3132878" cy="23588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7A3CEF-0A0B-403A-B310-34BC56F33A74}"/>
              </a:ext>
            </a:extLst>
          </p:cNvPr>
          <p:cNvSpPr txBox="1"/>
          <p:nvPr/>
        </p:nvSpPr>
        <p:spPr>
          <a:xfrm>
            <a:off x="0" y="4388"/>
            <a:ext cx="88027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new magnet demagnetization cycle to reduce persistent current effects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326068-6740-4420-9EE1-0079AAD3C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3592" y="2952861"/>
            <a:ext cx="3132880" cy="26519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A9F1FE-D857-4C7A-9216-2448FD446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0753" y="3028457"/>
            <a:ext cx="2424470" cy="21418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23A7E1-9B42-4D91-965C-52B50D2565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574" y="2910779"/>
            <a:ext cx="3028562" cy="24133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FE006B-3211-4C92-B97B-440359ECEE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3135" y="2875412"/>
            <a:ext cx="3132879" cy="24964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13E26EF-7E6A-411C-A23E-67946CA21DD4}"/>
              </a:ext>
            </a:extLst>
          </p:cNvPr>
          <p:cNvSpPr/>
          <p:nvPr/>
        </p:nvSpPr>
        <p:spPr>
          <a:xfrm>
            <a:off x="9193592" y="5170264"/>
            <a:ext cx="3028562" cy="2369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3B44DD-779F-44B5-8971-E87714444B19}"/>
              </a:ext>
            </a:extLst>
          </p:cNvPr>
          <p:cNvSpPr txBox="1"/>
          <p:nvPr/>
        </p:nvSpPr>
        <p:spPr>
          <a:xfrm>
            <a:off x="970004" y="331285"/>
            <a:ext cx="26087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beam position vs time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B89539-9988-445E-88EC-484C020FBD4F}"/>
              </a:ext>
            </a:extLst>
          </p:cNvPr>
          <p:cNvSpPr txBox="1"/>
          <p:nvPr/>
        </p:nvSpPr>
        <p:spPr>
          <a:xfrm>
            <a:off x="2274369" y="2606828"/>
            <a:ext cx="26087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betatron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tunes vs time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E39E91-6D53-436C-B98A-D781BAAB2876}"/>
              </a:ext>
            </a:extLst>
          </p:cNvPr>
          <p:cNvSpPr txBox="1"/>
          <p:nvPr/>
        </p:nvSpPr>
        <p:spPr>
          <a:xfrm>
            <a:off x="8334510" y="2494603"/>
            <a:ext cx="26087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chromaticities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vs time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926A13-D50E-4766-9399-331D0EDEAB41}"/>
              </a:ext>
            </a:extLst>
          </p:cNvPr>
          <p:cNvSpPr txBox="1"/>
          <p:nvPr/>
        </p:nvSpPr>
        <p:spPr>
          <a:xfrm>
            <a:off x="4038327" y="1942689"/>
            <a:ext cx="88512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before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09A2F1-BFCC-4AC6-BE7B-EC601C55CD56}"/>
              </a:ext>
            </a:extLst>
          </p:cNvPr>
          <p:cNvSpPr txBox="1"/>
          <p:nvPr/>
        </p:nvSpPr>
        <p:spPr>
          <a:xfrm>
            <a:off x="5210879" y="585760"/>
            <a:ext cx="88512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after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39A4D1-5967-4C8F-AB48-B8C280858367}"/>
              </a:ext>
            </a:extLst>
          </p:cNvPr>
          <p:cNvSpPr txBox="1"/>
          <p:nvPr/>
        </p:nvSpPr>
        <p:spPr>
          <a:xfrm>
            <a:off x="1389248" y="3850624"/>
            <a:ext cx="88512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before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CDED3C-814A-45F3-9256-376539BE9ED6}"/>
              </a:ext>
            </a:extLst>
          </p:cNvPr>
          <p:cNvSpPr txBox="1"/>
          <p:nvPr/>
        </p:nvSpPr>
        <p:spPr>
          <a:xfrm>
            <a:off x="4401393" y="3418093"/>
            <a:ext cx="88512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after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287925-96D6-4E51-8F67-6F0A4414F81F}"/>
              </a:ext>
            </a:extLst>
          </p:cNvPr>
          <p:cNvSpPr txBox="1"/>
          <p:nvPr/>
        </p:nvSpPr>
        <p:spPr>
          <a:xfrm>
            <a:off x="7614612" y="4561877"/>
            <a:ext cx="88512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before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711D0C-8FD3-40D6-B50C-C87A5970BDD1}"/>
              </a:ext>
            </a:extLst>
          </p:cNvPr>
          <p:cNvSpPr txBox="1"/>
          <p:nvPr/>
        </p:nvSpPr>
        <p:spPr>
          <a:xfrm>
            <a:off x="10500678" y="4487093"/>
            <a:ext cx="88512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after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03D97AF-730C-4589-A991-84CE0C81E99D}"/>
              </a:ext>
            </a:extLst>
          </p:cNvPr>
          <p:cNvCxnSpPr/>
          <p:nvPr/>
        </p:nvCxnSpPr>
        <p:spPr>
          <a:xfrm>
            <a:off x="214574" y="5560457"/>
            <a:ext cx="11667281" cy="0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32441AEF-7A6D-4AA5-9196-F6124BEA8CFD}"/>
              </a:ext>
            </a:extLst>
          </p:cNvPr>
          <p:cNvSpPr/>
          <p:nvPr/>
        </p:nvSpPr>
        <p:spPr>
          <a:xfrm>
            <a:off x="-1" y="5912805"/>
            <a:ext cx="121920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orbits, tunes and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chromaticities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constant with new demagnetization cycle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demagnetization cycle provided stable and reproducible conditions and enabled frequent energy changes needed for   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  operations and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LEReC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commissioning</a:t>
            </a:r>
          </a:p>
        </p:txBody>
      </p:sp>
    </p:spTree>
    <p:extLst>
      <p:ext uri="{BB962C8B-B14F-4D97-AF65-F5344CB8AC3E}">
        <p14:creationId xmlns:p14="http://schemas.microsoft.com/office/powerpoint/2010/main" val="1985970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A42DF63-5BB1-426E-86B7-5DAB5AC46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054" y="452358"/>
            <a:ext cx="6858000" cy="34956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A10CE2C-3DC6-430E-90B6-C5D5F28D5AAF}"/>
              </a:ext>
            </a:extLst>
          </p:cNvPr>
          <p:cNvSpPr/>
          <p:nvPr/>
        </p:nvSpPr>
        <p:spPr>
          <a:xfrm>
            <a:off x="-71717" y="0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BO 3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: In Michiko slide 21: quantify (where appropriate) expected improvements for RHIC Run 2020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B1B40C-E65E-4BC3-B32C-F04B48EE5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617" y="4298792"/>
            <a:ext cx="3655629" cy="25239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70ACDF9-9498-4671-866B-8CA6DCD5BEE0}"/>
              </a:ext>
            </a:extLst>
          </p:cNvPr>
          <p:cNvSpPr/>
          <p:nvPr/>
        </p:nvSpPr>
        <p:spPr>
          <a:xfrm>
            <a:off x="5504329" y="4418037"/>
            <a:ext cx="661595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fill times:</a:t>
            </a: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(fewer mode changes)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AGS main magnet power supply (Siemens rather than Westinghouse)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fewer bunch merges in the AGS 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minimization of detector off time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92CEDA-A7C3-4D67-BB22-6527EED3C405}"/>
              </a:ext>
            </a:extLst>
          </p:cNvPr>
          <p:cNvSpPr txBox="1"/>
          <p:nvPr/>
        </p:nvSpPr>
        <p:spPr>
          <a:xfrm>
            <a:off x="8839197" y="2820678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TBD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6932B5-8DB3-4817-BBF8-995446348FB2}"/>
              </a:ext>
            </a:extLst>
          </p:cNvPr>
          <p:cNvSpPr txBox="1"/>
          <p:nvPr/>
        </p:nvSpPr>
        <p:spPr>
          <a:xfrm>
            <a:off x="6208054" y="2317064"/>
            <a:ext cx="4163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operator tuning with constant conditions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4C7056-04D9-4363-9F3A-BF0D9F38FF46}"/>
              </a:ext>
            </a:extLst>
          </p:cNvPr>
          <p:cNvSpPr txBox="1"/>
          <p:nvPr/>
        </p:nvSpPr>
        <p:spPr>
          <a:xfrm>
            <a:off x="5335337" y="3569736"/>
            <a:ext cx="570990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50%</a:t>
            </a:r>
            <a:endParaRPr lang="en-US" sz="15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31D3DF-CA47-41C0-94CD-1456D318FF55}"/>
              </a:ext>
            </a:extLst>
          </p:cNvPr>
          <p:cNvSpPr/>
          <p:nvPr/>
        </p:nvSpPr>
        <p:spPr>
          <a:xfrm>
            <a:off x="2608728" y="4076544"/>
            <a:ext cx="1093694" cy="1279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33BFAB-40BA-4A35-9EFE-8F052BABF4FE}"/>
              </a:ext>
            </a:extLst>
          </p:cNvPr>
          <p:cNvSpPr txBox="1"/>
          <p:nvPr/>
        </p:nvSpPr>
        <p:spPr>
          <a:xfrm>
            <a:off x="6539748" y="1073357"/>
            <a:ext cx="2576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beam delivery scheduling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4E5948-F3E7-4458-BCFD-5CFF159BB657}"/>
              </a:ext>
            </a:extLst>
          </p:cNvPr>
          <p:cNvSpPr txBox="1"/>
          <p:nvPr/>
        </p:nvSpPr>
        <p:spPr>
          <a:xfrm>
            <a:off x="5172634" y="499645"/>
            <a:ext cx="1275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(see below)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C099F2-1B9B-4F24-A4C9-F167F2B21F1C}"/>
              </a:ext>
            </a:extLst>
          </p:cNvPr>
          <p:cNvSpPr txBox="1"/>
          <p:nvPr/>
        </p:nvSpPr>
        <p:spPr>
          <a:xfrm>
            <a:off x="9000565" y="1629261"/>
            <a:ext cx="2995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continued lattice optimization</a:t>
            </a:r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C8F2E6BD-CE8D-4B2B-8CCF-CAAA0A10E82B}"/>
              </a:ext>
            </a:extLst>
          </p:cNvPr>
          <p:cNvSpPr/>
          <p:nvPr/>
        </p:nvSpPr>
        <p:spPr>
          <a:xfrm>
            <a:off x="2348753" y="499645"/>
            <a:ext cx="259975" cy="3328282"/>
          </a:xfrm>
          <a:prstGeom prst="leftBrac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67D814-A286-42BF-A052-181FE8150077}"/>
              </a:ext>
            </a:extLst>
          </p:cNvPr>
          <p:cNvSpPr/>
          <p:nvPr/>
        </p:nvSpPr>
        <p:spPr>
          <a:xfrm>
            <a:off x="2974019" y="4204447"/>
            <a:ext cx="1093694" cy="213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2CF6751-98FC-417E-9F18-E95ACC55092A}"/>
              </a:ext>
            </a:extLst>
          </p:cNvPr>
          <p:cNvCxnSpPr/>
          <p:nvPr/>
        </p:nvCxnSpPr>
        <p:spPr>
          <a:xfrm>
            <a:off x="274980" y="4356328"/>
            <a:ext cx="11667281" cy="0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18D0486A-0686-4939-992B-F36D06BBD616}"/>
              </a:ext>
            </a:extLst>
          </p:cNvPr>
          <p:cNvSpPr/>
          <p:nvPr/>
        </p:nvSpPr>
        <p:spPr>
          <a:xfrm>
            <a:off x="594361" y="1999013"/>
            <a:ext cx="1691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multiple ~ 10% improvements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CA624E-9140-48C4-A01F-B0103E384EB1}"/>
              </a:ext>
            </a:extLst>
          </p:cNvPr>
          <p:cNvSpPr/>
          <p:nvPr/>
        </p:nvSpPr>
        <p:spPr>
          <a:xfrm>
            <a:off x="565205" y="3983564"/>
            <a:ext cx="10851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30% improvement (for RHIC Run 2020) – increased longitudinal acceptance with existing beam pipe</a:t>
            </a:r>
          </a:p>
        </p:txBody>
      </p:sp>
    </p:spTree>
    <p:extLst>
      <p:ext uri="{BB962C8B-B14F-4D97-AF65-F5344CB8AC3E}">
        <p14:creationId xmlns:p14="http://schemas.microsoft.com/office/powerpoint/2010/main" val="3122200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2253F1-7215-4D8C-85E4-CE2FF7C99B0F}"/>
              </a:ext>
            </a:extLst>
          </p:cNvPr>
          <p:cNvSpPr/>
          <p:nvPr/>
        </p:nvSpPr>
        <p:spPr>
          <a:xfrm>
            <a:off x="0" y="0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 presentation or BO #4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: How will BNL go from 20% luminosity increase (mostly intensity?) to the factor of 3-4 needed for lowest energy BES-II collider-mode collisions with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LEReC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?  This was claimed to be achievable, but we did not get details.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906AB1-64DC-46DA-BE9A-1F80E8B23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991" y="832374"/>
            <a:ext cx="6127937" cy="465749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244039-7BA8-4829-8EA9-A6EB8F97CB45}"/>
              </a:ext>
            </a:extLst>
          </p:cNvPr>
          <p:cNvSpPr txBox="1"/>
          <p:nvPr/>
        </p:nvSpPr>
        <p:spPr>
          <a:xfrm>
            <a:off x="4159624" y="3414245"/>
            <a:ext cx="2463431" cy="369332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demonstrated in Run-10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EE5C9F34-EE4B-42E1-A7C4-1C7ADDB36B48}"/>
              </a:ext>
            </a:extLst>
          </p:cNvPr>
          <p:cNvSpPr/>
          <p:nvPr/>
        </p:nvSpPr>
        <p:spPr>
          <a:xfrm flipV="1">
            <a:off x="5145741" y="3222393"/>
            <a:ext cx="89647" cy="233082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C721C43-625C-4F03-8221-D7D6D347AC84}"/>
              </a:ext>
            </a:extLst>
          </p:cNvPr>
          <p:cNvCxnSpPr/>
          <p:nvPr/>
        </p:nvCxnSpPr>
        <p:spPr>
          <a:xfrm flipH="1">
            <a:off x="6463553" y="2410195"/>
            <a:ext cx="1470211" cy="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20ACC5B-6052-4D47-A6F8-B20DBAA9D8B7}"/>
              </a:ext>
            </a:extLst>
          </p:cNvPr>
          <p:cNvSpPr txBox="1"/>
          <p:nvPr/>
        </p:nvSpPr>
        <p:spPr>
          <a:xfrm>
            <a:off x="7960659" y="2225529"/>
            <a:ext cx="3836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inject using Tandem with lower longitudinal emittance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1C7D59F-8FBC-45A4-850D-2970BFF2255E}"/>
              </a:ext>
            </a:extLst>
          </p:cNvPr>
          <p:cNvCxnSpPr/>
          <p:nvPr/>
        </p:nvCxnSpPr>
        <p:spPr>
          <a:xfrm flipH="1">
            <a:off x="6463553" y="2957040"/>
            <a:ext cx="1470211" cy="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BCD5D9A-F4D9-4032-A0E1-DFC0E0605CF0}"/>
              </a:ext>
            </a:extLst>
          </p:cNvPr>
          <p:cNvSpPr txBox="1"/>
          <p:nvPr/>
        </p:nvSpPr>
        <p:spPr>
          <a:xfrm>
            <a:off x="7960659" y="2773281"/>
            <a:ext cx="3836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Run-19: </a:t>
            </a:r>
            <a:r>
              <a:rPr lang="en-US" dirty="0">
                <a:solidFill>
                  <a:srgbClr val="0000FF"/>
                </a:solidFill>
                <a:latin typeface="Symbol" panose="05050102010706020507" pitchFamily="18" charset="2"/>
                <a:cs typeface="Helvetica" panose="020B0604020202020204" pitchFamily="34" charset="0"/>
              </a:rPr>
              <a:t>b</a:t>
            </a:r>
            <a:r>
              <a:rPr lang="en-US" dirty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* = 2m at 9.8 GeV/n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D7DF5F-5BBB-4283-A312-C1D886D832A5}"/>
              </a:ext>
            </a:extLst>
          </p:cNvPr>
          <p:cNvSpPr txBox="1"/>
          <p:nvPr/>
        </p:nvSpPr>
        <p:spPr>
          <a:xfrm>
            <a:off x="4138146" y="5632149"/>
            <a:ext cx="2463431" cy="369332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demonstrated in Run-19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C7654165-6F19-45F0-A410-4B95ACB7EF8B}"/>
              </a:ext>
            </a:extLst>
          </p:cNvPr>
          <p:cNvSpPr/>
          <p:nvPr/>
        </p:nvSpPr>
        <p:spPr>
          <a:xfrm flipV="1">
            <a:off x="5025649" y="5449262"/>
            <a:ext cx="89647" cy="233082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E34432B-FFE7-4D19-8E40-C30FFB05D5F2}"/>
              </a:ext>
            </a:extLst>
          </p:cNvPr>
          <p:cNvCxnSpPr/>
          <p:nvPr/>
        </p:nvCxnSpPr>
        <p:spPr>
          <a:xfrm flipH="1">
            <a:off x="6391839" y="5018922"/>
            <a:ext cx="1470211" cy="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367D72C-60E3-4361-92F1-C1C7292CFF3D}"/>
              </a:ext>
            </a:extLst>
          </p:cNvPr>
          <p:cNvSpPr txBox="1"/>
          <p:nvPr/>
        </p:nvSpPr>
        <p:spPr>
          <a:xfrm>
            <a:off x="7888944" y="4835163"/>
            <a:ext cx="4105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Cooling (and possibly reduced number of bunch merges in the AGS)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106B8A-247C-44FA-897A-911AD6483812}"/>
              </a:ext>
            </a:extLst>
          </p:cNvPr>
          <p:cNvSpPr txBox="1"/>
          <p:nvPr/>
        </p:nvSpPr>
        <p:spPr>
          <a:xfrm>
            <a:off x="53793" y="6131840"/>
            <a:ext cx="12138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Not included: (1) additional 30% from expanded vertex cut on good events in run-20, 50% in run-21 with new STAR beam pipe, (2) multiple 10% enhancements from improved efficiency, (3) reduced </a:t>
            </a:r>
            <a:r>
              <a:rPr lang="en-US" dirty="0">
                <a:latin typeface="Symbol" panose="05050102010706020507" pitchFamily="18" charset="2"/>
                <a:cs typeface="Helvetica" panose="020B0604020202020204" pitchFamily="34" charset="0"/>
              </a:rPr>
              <a:t>b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* with improved transverse cooling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B3A38F9-D80A-4874-B47C-9FA03A255298}"/>
              </a:ext>
            </a:extLst>
          </p:cNvPr>
          <p:cNvSpPr/>
          <p:nvPr/>
        </p:nvSpPr>
        <p:spPr>
          <a:xfrm>
            <a:off x="4930587" y="2123333"/>
            <a:ext cx="510989" cy="1290912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5F273C6-1711-4364-ABDC-BC4808358C26}"/>
              </a:ext>
            </a:extLst>
          </p:cNvPr>
          <p:cNvSpPr/>
          <p:nvPr/>
        </p:nvSpPr>
        <p:spPr>
          <a:xfrm>
            <a:off x="4858872" y="4358522"/>
            <a:ext cx="510989" cy="1290912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6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2298</TotalTime>
  <Words>903</Words>
  <Application>Microsoft Macintosh PowerPoint</Application>
  <PresentationFormat>Widescreen</PresentationFormat>
  <Paragraphs>112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Helvetica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Minty, Michiko</dc:creator>
  <cp:lastModifiedBy>Roser, Thomas</cp:lastModifiedBy>
  <cp:revision>81</cp:revision>
  <cp:lastPrinted>2019-08-27T13:59:13Z</cp:lastPrinted>
  <dcterms:created xsi:type="dcterms:W3CDTF">2019-08-27T13:43:05Z</dcterms:created>
  <dcterms:modified xsi:type="dcterms:W3CDTF">2019-09-18T14:51:13Z</dcterms:modified>
</cp:coreProperties>
</file>