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22"/>
  </p:notesMasterIdLst>
  <p:sldIdLst>
    <p:sldId id="256" r:id="rId2"/>
    <p:sldId id="257" r:id="rId3"/>
    <p:sldId id="259" r:id="rId4"/>
    <p:sldId id="264" r:id="rId5"/>
    <p:sldId id="280" r:id="rId6"/>
    <p:sldId id="261" r:id="rId7"/>
    <p:sldId id="262" r:id="rId8"/>
    <p:sldId id="263" r:id="rId9"/>
    <p:sldId id="265" r:id="rId10"/>
    <p:sldId id="267" r:id="rId11"/>
    <p:sldId id="269" r:id="rId12"/>
    <p:sldId id="270" r:id="rId13"/>
    <p:sldId id="271" r:id="rId14"/>
    <p:sldId id="272" r:id="rId15"/>
    <p:sldId id="273" r:id="rId16"/>
    <p:sldId id="274" r:id="rId17"/>
    <p:sldId id="281" r:id="rId18"/>
    <p:sldId id="276" r:id="rId19"/>
    <p:sldId id="277"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2"/>
    <p:restoredTop sz="94729"/>
  </p:normalViewPr>
  <p:slideViewPr>
    <p:cSldViewPr snapToGrid="0" snapToObjects="1">
      <p:cViewPr>
        <p:scale>
          <a:sx n="103" d="100"/>
          <a:sy n="103" d="100"/>
        </p:scale>
        <p:origin x="-104" y="-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399EA-57C3-5F43-AB12-AB6F99F03E40}" type="datetimeFigureOut">
              <a:rPr lang="en-US" smtClean="0"/>
              <a:t>9/15/19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7BC2B-E26B-B04E-AC90-D3E30B2B64D5}" type="slidenum">
              <a:rPr lang="en-US" smtClean="0"/>
              <a:t>‹#›</a:t>
            </a:fld>
            <a:endParaRPr lang="en-US"/>
          </a:p>
        </p:txBody>
      </p:sp>
    </p:spTree>
    <p:extLst>
      <p:ext uri="{BB962C8B-B14F-4D97-AF65-F5344CB8AC3E}">
        <p14:creationId xmlns:p14="http://schemas.microsoft.com/office/powerpoint/2010/main" val="1424160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57BC2B-E26B-B04E-AC90-D3E30B2B64D5}" type="slidenum">
              <a:rPr lang="en-US" smtClean="0"/>
              <a:t>2</a:t>
            </a:fld>
            <a:endParaRPr lang="en-US"/>
          </a:p>
        </p:txBody>
      </p:sp>
    </p:spTree>
    <p:extLst>
      <p:ext uri="{BB962C8B-B14F-4D97-AF65-F5344CB8AC3E}">
        <p14:creationId xmlns:p14="http://schemas.microsoft.com/office/powerpoint/2010/main" val="623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smtClean="0"/>
              <a:t>RHIC PAC Report, 2019 BNL S&amp;T Review</a:t>
            </a:r>
            <a:endParaRPr lang="en-US"/>
          </a:p>
        </p:txBody>
      </p:sp>
      <p:sp>
        <p:nvSpPr>
          <p:cNvPr id="6" name="Slide Number Placeholder 5"/>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14878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smtClean="0"/>
              <a:t>RHIC PAC Report, 2019 BNL S&amp;T Review</a:t>
            </a:r>
            <a:endParaRPr lang="en-US"/>
          </a:p>
        </p:txBody>
      </p:sp>
      <p:sp>
        <p:nvSpPr>
          <p:cNvPr id="6" name="Slide Number Placeholder 5"/>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201310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smtClean="0"/>
              <a:t>RHIC PAC Report, 2019 BNL S&amp;T Review</a:t>
            </a:r>
            <a:endParaRPr lang="en-US"/>
          </a:p>
        </p:txBody>
      </p:sp>
      <p:sp>
        <p:nvSpPr>
          <p:cNvPr id="6" name="Slide Number Placeholder 5"/>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59833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smtClean="0"/>
              <a:t>RHIC PAC Report, 2019 BNL S&amp;T Review</a:t>
            </a:r>
            <a:endParaRPr lang="en-US"/>
          </a:p>
        </p:txBody>
      </p:sp>
      <p:sp>
        <p:nvSpPr>
          <p:cNvPr id="6" name="Slide Number Placeholder 5"/>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76195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smtClean="0"/>
              <a:t>RHIC PAC Report, 2019 BNL S&amp;T Review</a:t>
            </a:r>
            <a:endParaRPr lang="en-US"/>
          </a:p>
        </p:txBody>
      </p:sp>
      <p:sp>
        <p:nvSpPr>
          <p:cNvPr id="6" name="Slide Number Placeholder 5"/>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72387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17 September 2019</a:t>
            </a:r>
            <a:endParaRPr lang="en-US"/>
          </a:p>
        </p:txBody>
      </p:sp>
      <p:sp>
        <p:nvSpPr>
          <p:cNvPr id="6" name="Footer Placeholder 5"/>
          <p:cNvSpPr>
            <a:spLocks noGrp="1"/>
          </p:cNvSpPr>
          <p:nvPr>
            <p:ph type="ftr" sz="quarter" idx="11"/>
          </p:nvPr>
        </p:nvSpPr>
        <p:spPr/>
        <p:txBody>
          <a:bodyPr/>
          <a:lstStyle/>
          <a:p>
            <a:r>
              <a:rPr lang="en-US" smtClean="0"/>
              <a:t>RHIC PAC Report, 2019 BNL S&amp;T Review</a:t>
            </a:r>
            <a:endParaRPr lang="en-US"/>
          </a:p>
        </p:txBody>
      </p:sp>
      <p:sp>
        <p:nvSpPr>
          <p:cNvPr id="7" name="Slide Number Placeholder 6"/>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65989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17 September 2019</a:t>
            </a:r>
            <a:endParaRPr lang="en-US"/>
          </a:p>
        </p:txBody>
      </p:sp>
      <p:sp>
        <p:nvSpPr>
          <p:cNvPr id="8" name="Footer Placeholder 7"/>
          <p:cNvSpPr>
            <a:spLocks noGrp="1"/>
          </p:cNvSpPr>
          <p:nvPr>
            <p:ph type="ftr" sz="quarter" idx="11"/>
          </p:nvPr>
        </p:nvSpPr>
        <p:spPr/>
        <p:txBody>
          <a:bodyPr/>
          <a:lstStyle/>
          <a:p>
            <a:r>
              <a:rPr lang="en-US" smtClean="0"/>
              <a:t>RHIC PAC Report, 2019 BNL S&amp;T Review</a:t>
            </a:r>
            <a:endParaRPr lang="en-US"/>
          </a:p>
        </p:txBody>
      </p:sp>
      <p:sp>
        <p:nvSpPr>
          <p:cNvPr id="9" name="Slide Number Placeholder 8"/>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124623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17 September 2019</a:t>
            </a:r>
            <a:endParaRPr lang="en-US"/>
          </a:p>
        </p:txBody>
      </p:sp>
      <p:sp>
        <p:nvSpPr>
          <p:cNvPr id="4" name="Footer Placeholder 3"/>
          <p:cNvSpPr>
            <a:spLocks noGrp="1"/>
          </p:cNvSpPr>
          <p:nvPr>
            <p:ph type="ftr" sz="quarter" idx="11"/>
          </p:nvPr>
        </p:nvSpPr>
        <p:spPr/>
        <p:txBody>
          <a:bodyPr/>
          <a:lstStyle/>
          <a:p>
            <a:r>
              <a:rPr lang="en-US" smtClean="0"/>
              <a:t>RHIC PAC Report, 2019 BNL S&amp;T Review</a:t>
            </a:r>
            <a:endParaRPr lang="en-US"/>
          </a:p>
        </p:txBody>
      </p:sp>
      <p:sp>
        <p:nvSpPr>
          <p:cNvPr id="5" name="Slide Number Placeholder 4"/>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1027383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17 September 2019</a:t>
            </a:r>
            <a:endParaRPr lang="en-US"/>
          </a:p>
        </p:txBody>
      </p:sp>
      <p:sp>
        <p:nvSpPr>
          <p:cNvPr id="3" name="Footer Placeholder 2"/>
          <p:cNvSpPr>
            <a:spLocks noGrp="1"/>
          </p:cNvSpPr>
          <p:nvPr>
            <p:ph type="ftr" sz="quarter" idx="11"/>
          </p:nvPr>
        </p:nvSpPr>
        <p:spPr/>
        <p:txBody>
          <a:bodyPr/>
          <a:lstStyle/>
          <a:p>
            <a:r>
              <a:rPr lang="en-US" smtClean="0"/>
              <a:t>RHIC PAC Report, 2019 BNL S&amp;T Review</a:t>
            </a:r>
            <a:endParaRPr lang="en-US"/>
          </a:p>
        </p:txBody>
      </p:sp>
      <p:sp>
        <p:nvSpPr>
          <p:cNvPr id="4" name="Slide Number Placeholder 3"/>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145940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17 September 2019</a:t>
            </a:r>
            <a:endParaRPr lang="en-US"/>
          </a:p>
        </p:txBody>
      </p:sp>
      <p:sp>
        <p:nvSpPr>
          <p:cNvPr id="6" name="Footer Placeholder 5"/>
          <p:cNvSpPr>
            <a:spLocks noGrp="1"/>
          </p:cNvSpPr>
          <p:nvPr>
            <p:ph type="ftr" sz="quarter" idx="11"/>
          </p:nvPr>
        </p:nvSpPr>
        <p:spPr/>
        <p:txBody>
          <a:bodyPr/>
          <a:lstStyle/>
          <a:p>
            <a:r>
              <a:rPr lang="en-US" smtClean="0"/>
              <a:t>RHIC PAC Report, 2019 BNL S&amp;T Review</a:t>
            </a:r>
            <a:endParaRPr lang="en-US"/>
          </a:p>
        </p:txBody>
      </p:sp>
      <p:sp>
        <p:nvSpPr>
          <p:cNvPr id="7" name="Slide Number Placeholder 6"/>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185767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17 September 2019</a:t>
            </a:r>
            <a:endParaRPr lang="en-US"/>
          </a:p>
        </p:txBody>
      </p:sp>
      <p:sp>
        <p:nvSpPr>
          <p:cNvPr id="6" name="Footer Placeholder 5"/>
          <p:cNvSpPr>
            <a:spLocks noGrp="1"/>
          </p:cNvSpPr>
          <p:nvPr>
            <p:ph type="ftr" sz="quarter" idx="11"/>
          </p:nvPr>
        </p:nvSpPr>
        <p:spPr/>
        <p:txBody>
          <a:bodyPr/>
          <a:lstStyle/>
          <a:p>
            <a:r>
              <a:rPr lang="en-US" smtClean="0"/>
              <a:t>RHIC PAC Report, 2019 BNL S&amp;T Review</a:t>
            </a:r>
            <a:endParaRPr lang="en-US"/>
          </a:p>
        </p:txBody>
      </p:sp>
      <p:sp>
        <p:nvSpPr>
          <p:cNvPr id="7" name="Slide Number Placeholder 6"/>
          <p:cNvSpPr>
            <a:spLocks noGrp="1"/>
          </p:cNvSpPr>
          <p:nvPr>
            <p:ph type="sldNum" sz="quarter" idx="12"/>
          </p:nvPr>
        </p:nvSpPr>
        <p:spPr/>
        <p:txBody>
          <a:bodyPr/>
          <a:lstStyle/>
          <a:p>
            <a:fld id="{05913EA9-2427-DA47-8D50-283D22CFB566}" type="slidenum">
              <a:rPr lang="en-US" smtClean="0"/>
              <a:t>‹#›</a:t>
            </a:fld>
            <a:endParaRPr lang="en-US"/>
          </a:p>
        </p:txBody>
      </p:sp>
    </p:spTree>
    <p:extLst>
      <p:ext uri="{BB962C8B-B14F-4D97-AF65-F5344CB8AC3E}">
        <p14:creationId xmlns:p14="http://schemas.microsoft.com/office/powerpoint/2010/main" val="18238262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17 September 2019</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RHIC PAC Report, 2019 BNL S&amp;T Review</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13EA9-2427-DA47-8D50-283D22CFB566}" type="slidenum">
              <a:rPr lang="en-US" smtClean="0"/>
              <a:t>‹#›</a:t>
            </a:fld>
            <a:endParaRPr lang="en-US"/>
          </a:p>
        </p:txBody>
      </p:sp>
    </p:spTree>
    <p:extLst>
      <p:ext uri="{BB962C8B-B14F-4D97-AF65-F5344CB8AC3E}">
        <p14:creationId xmlns:p14="http://schemas.microsoft.com/office/powerpoint/2010/main" val="1068703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632296"/>
          </a:xfrm>
        </p:spPr>
        <p:txBody>
          <a:bodyPr>
            <a:noAutofit/>
          </a:bodyPr>
          <a:lstStyle/>
          <a:p>
            <a:r>
              <a:rPr lang="en-US" sz="4000" i="1" u="sng" dirty="0" smtClean="0"/>
              <a:t>Report from the RHIC PAC</a:t>
            </a:r>
            <a:endParaRPr lang="en-US" sz="4000" i="1" u="sng" dirty="0"/>
          </a:p>
        </p:txBody>
      </p:sp>
      <p:sp>
        <p:nvSpPr>
          <p:cNvPr id="3" name="Subtitle 2"/>
          <p:cNvSpPr>
            <a:spLocks noGrp="1"/>
          </p:cNvSpPr>
          <p:nvPr>
            <p:ph type="subTitle" idx="1"/>
          </p:nvPr>
        </p:nvSpPr>
        <p:spPr>
          <a:xfrm>
            <a:off x="1524000" y="3602038"/>
            <a:ext cx="9144000" cy="636330"/>
          </a:xfrm>
        </p:spPr>
        <p:txBody>
          <a:bodyPr/>
          <a:lstStyle/>
          <a:p>
            <a:r>
              <a:rPr lang="en-US" dirty="0" smtClean="0"/>
              <a:t>K. </a:t>
            </a:r>
            <a:r>
              <a:rPr lang="en-US" dirty="0" err="1" smtClean="0"/>
              <a:t>Rajagopal</a:t>
            </a:r>
            <a:r>
              <a:rPr lang="en-US" dirty="0" smtClean="0"/>
              <a:t> / J.W. Harris</a:t>
            </a:r>
            <a:endParaRPr lang="en-US" dirty="0"/>
          </a:p>
        </p:txBody>
      </p:sp>
      <p:sp>
        <p:nvSpPr>
          <p:cNvPr id="4" name="Footer Placeholder 3"/>
          <p:cNvSpPr>
            <a:spLocks noGrp="1"/>
          </p:cNvSpPr>
          <p:nvPr>
            <p:ph type="ftr" sz="quarter" idx="11"/>
          </p:nvPr>
        </p:nvSpPr>
        <p:spPr/>
        <p:txBody>
          <a:bodyPr/>
          <a:lstStyle/>
          <a:p>
            <a:r>
              <a:rPr lang="en-US" smtClean="0"/>
              <a:t>RHIC PAC Report, 2019 BNL S&amp;T Review</a:t>
            </a:r>
            <a:endParaRPr lang="en-US" dirty="0"/>
          </a:p>
        </p:txBody>
      </p:sp>
      <p:sp>
        <p:nvSpPr>
          <p:cNvPr id="5" name="Slide Number Placeholder 4"/>
          <p:cNvSpPr>
            <a:spLocks noGrp="1"/>
          </p:cNvSpPr>
          <p:nvPr>
            <p:ph type="sldNum" sz="quarter" idx="12"/>
          </p:nvPr>
        </p:nvSpPr>
        <p:spPr/>
        <p:txBody>
          <a:bodyPr/>
          <a:lstStyle/>
          <a:p>
            <a:fld id="{05913EA9-2427-DA47-8D50-283D22CFB566}" type="slidenum">
              <a:rPr lang="en-US" smtClean="0"/>
              <a:t>2</a:t>
            </a:fld>
            <a:endParaRPr lang="en-US"/>
          </a:p>
        </p:txBody>
      </p:sp>
      <p:sp>
        <p:nvSpPr>
          <p:cNvPr id="6" name="Date Placeholder 5"/>
          <p:cNvSpPr>
            <a:spLocks noGrp="1"/>
          </p:cNvSpPr>
          <p:nvPr>
            <p:ph type="dt" sz="half" idx="10"/>
          </p:nvPr>
        </p:nvSpPr>
        <p:spPr/>
        <p:txBody>
          <a:bodyPr/>
          <a:lstStyle/>
          <a:p>
            <a:r>
              <a:rPr lang="en-US" smtClean="0"/>
              <a:t>17 September 2019</a:t>
            </a:r>
            <a:endParaRPr lang="en-US"/>
          </a:p>
        </p:txBody>
      </p:sp>
    </p:spTree>
    <p:extLst>
      <p:ext uri="{BB962C8B-B14F-4D97-AF65-F5344CB8AC3E}">
        <p14:creationId xmlns:p14="http://schemas.microsoft.com/office/powerpoint/2010/main" val="98784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20 Beam Use Requests (BUR) Perspective</a:t>
            </a:r>
            <a:endParaRPr lang="en-US" sz="3600" u="sng" dirty="0"/>
          </a:p>
        </p:txBody>
      </p:sp>
      <p:sp>
        <p:nvSpPr>
          <p:cNvPr id="3" name="Content Placeholder 2"/>
          <p:cNvSpPr>
            <a:spLocks noGrp="1"/>
          </p:cNvSpPr>
          <p:nvPr>
            <p:ph idx="1"/>
          </p:nvPr>
        </p:nvSpPr>
        <p:spPr>
          <a:xfrm>
            <a:off x="222422" y="1025611"/>
            <a:ext cx="11565923" cy="4880919"/>
          </a:xfrm>
        </p:spPr>
        <p:txBody>
          <a:bodyPr>
            <a:noAutofit/>
          </a:bodyPr>
          <a:lstStyle/>
          <a:p>
            <a:pPr marL="0" indent="0">
              <a:buNone/>
            </a:pPr>
            <a:r>
              <a:rPr lang="en-US" sz="2400" dirty="0" smtClean="0"/>
              <a:t>STATUS: The PAC described the motivations and discovery potential of the BES-II program in its reports from each of the past several years and is pleased to see it underway.</a:t>
            </a:r>
          </a:p>
          <a:p>
            <a:pPr marL="0" indent="0">
              <a:buNone/>
            </a:pPr>
            <a:r>
              <a:rPr lang="en-US" sz="2400" dirty="0" smtClean="0"/>
              <a:t>The </a:t>
            </a:r>
            <a:r>
              <a:rPr lang="en-US" sz="2400" dirty="0"/>
              <a:t>successful completion of the runs at the two highest energies in the BES-II program </a:t>
            </a:r>
            <a:r>
              <a:rPr lang="en-US" sz="2400" dirty="0" smtClean="0"/>
              <a:t>during Run </a:t>
            </a:r>
            <a:r>
              <a:rPr lang="en-US" sz="2400" dirty="0"/>
              <a:t>19 and the substantial progress made by the C-AD on commissioning </a:t>
            </a:r>
            <a:r>
              <a:rPr lang="en-US" sz="2400" dirty="0" err="1"/>
              <a:t>LEReC</a:t>
            </a:r>
            <a:r>
              <a:rPr lang="en-US" sz="2400" dirty="0"/>
              <a:t> positions </a:t>
            </a:r>
            <a:r>
              <a:rPr lang="en-US" sz="2400" dirty="0" smtClean="0"/>
              <a:t>the RHIC </a:t>
            </a:r>
            <a:r>
              <a:rPr lang="en-US" sz="2400" dirty="0"/>
              <a:t>program for successful completion of the BES-II </a:t>
            </a:r>
            <a:r>
              <a:rPr lang="en-US" sz="2400" dirty="0" smtClean="0"/>
              <a:t>research program.</a:t>
            </a:r>
          </a:p>
          <a:p>
            <a:pPr marL="0" indent="0">
              <a:buNone/>
            </a:pPr>
            <a:endParaRPr lang="en-US" sz="2400" dirty="0" smtClean="0"/>
          </a:p>
          <a:p>
            <a:pPr marL="0" indent="0">
              <a:buNone/>
            </a:pPr>
            <a:r>
              <a:rPr lang="en-US" sz="2400" dirty="0" smtClean="0"/>
              <a:t>BACKGROUND: Our recommendation for Run 20 is contingent on advice from C-AD on the ability of </a:t>
            </a:r>
            <a:r>
              <a:rPr lang="en-US" sz="2400" dirty="0" err="1" smtClean="0"/>
              <a:t>LEReC</a:t>
            </a:r>
            <a:r>
              <a:rPr lang="en-US" sz="2400" dirty="0" smtClean="0"/>
              <a:t> to operate effectively at √</a:t>
            </a:r>
            <a:r>
              <a:rPr lang="en-US" sz="2400" dirty="0" err="1" smtClean="0"/>
              <a:t>s</a:t>
            </a:r>
            <a:r>
              <a:rPr lang="en-US" sz="2400" baseline="-25000" dirty="0" err="1" smtClean="0"/>
              <a:t>NN</a:t>
            </a:r>
            <a:r>
              <a:rPr lang="en-US" sz="2400" dirty="0" smtClean="0"/>
              <a:t> = 7.7 GeV, which is preferred by all.</a:t>
            </a:r>
          </a:p>
          <a:p>
            <a:pPr marL="0" indent="0">
              <a:buNone/>
            </a:pPr>
            <a:endParaRPr lang="en-US" sz="2400" dirty="0" smtClean="0"/>
          </a:p>
          <a:p>
            <a:pPr marL="0" indent="0">
              <a:buNone/>
            </a:pPr>
            <a:r>
              <a:rPr lang="en-US" sz="2400" dirty="0" smtClean="0"/>
              <a:t>PAC PERSPECTIVE: √</a:t>
            </a:r>
            <a:r>
              <a:rPr lang="en-US" sz="2400" dirty="0" err="1" smtClean="0"/>
              <a:t>s</a:t>
            </a:r>
            <a:r>
              <a:rPr lang="en-US" sz="2400" baseline="-25000" dirty="0" err="1" smtClean="0"/>
              <a:t>NN</a:t>
            </a:r>
            <a:r>
              <a:rPr lang="en-US" sz="2400" dirty="0" smtClean="0"/>
              <a:t> = 7.7 GeV is the highest priority running for Run 20 because it is at this energy that the error bars from BES-I measurements are largest and so is the discovery potential. Run 21 would then be run at √</a:t>
            </a:r>
            <a:r>
              <a:rPr lang="en-US" sz="2400" dirty="0" err="1" smtClean="0"/>
              <a:t>s</a:t>
            </a:r>
            <a:r>
              <a:rPr lang="en-US" sz="2400" baseline="-25000" dirty="0" err="1" smtClean="0"/>
              <a:t>NN</a:t>
            </a:r>
            <a:r>
              <a:rPr lang="en-US" sz="2400" dirty="0" smtClean="0"/>
              <a:t> = 9.1 GeV. Assuming this still holds –</a:t>
            </a:r>
            <a:endParaRPr lang="en-US" sz="1200" dirty="0" smtClean="0"/>
          </a:p>
          <a:p>
            <a:pPr marL="0" indent="0">
              <a:buNone/>
            </a:pPr>
            <a:endParaRPr lang="en-US" sz="2400" dirty="0" smtClean="0"/>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11</a:t>
            </a:fld>
            <a:endParaRPr lang="en-US"/>
          </a:p>
        </p:txBody>
      </p:sp>
    </p:spTree>
    <p:extLst>
      <p:ext uri="{BB962C8B-B14F-4D97-AF65-F5344CB8AC3E}">
        <p14:creationId xmlns:p14="http://schemas.microsoft.com/office/powerpoint/2010/main" val="142854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20 BUR Recommendations</a:t>
            </a:r>
            <a:endParaRPr lang="en-US" sz="3600" u="sng" dirty="0"/>
          </a:p>
        </p:txBody>
      </p:sp>
      <p:sp>
        <p:nvSpPr>
          <p:cNvPr id="3" name="Content Placeholder 2"/>
          <p:cNvSpPr>
            <a:spLocks noGrp="1"/>
          </p:cNvSpPr>
          <p:nvPr>
            <p:ph idx="1"/>
          </p:nvPr>
        </p:nvSpPr>
        <p:spPr>
          <a:xfrm>
            <a:off x="101943" y="870853"/>
            <a:ext cx="11988114" cy="5627902"/>
          </a:xfrm>
        </p:spPr>
        <p:txBody>
          <a:bodyPr>
            <a:noAutofit/>
          </a:bodyPr>
          <a:lstStyle/>
          <a:p>
            <a:r>
              <a:rPr lang="en-US" sz="2400" dirty="0" smtClean="0"/>
              <a:t>First priority: </a:t>
            </a:r>
            <a:r>
              <a:rPr lang="en-US" sz="2400" dirty="0" smtClean="0">
                <a:solidFill>
                  <a:srgbClr val="0070C0"/>
                </a:solidFill>
              </a:rPr>
              <a:t>The PAC recommends a run with </a:t>
            </a:r>
            <a:r>
              <a:rPr lang="en-US" sz="2400" dirty="0" err="1" smtClean="0">
                <a:solidFill>
                  <a:srgbClr val="0070C0"/>
                </a:solidFill>
              </a:rPr>
              <a:t>Au+Au</a:t>
            </a:r>
            <a:r>
              <a:rPr lang="en-US" sz="2400" dirty="0" smtClean="0">
                <a:solidFill>
                  <a:srgbClr val="0070C0"/>
                </a:solidFill>
              </a:rPr>
              <a:t> collisions at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 7.7 GeV that employs </a:t>
            </a:r>
            <a:r>
              <a:rPr lang="en-US" sz="2400" dirty="0" err="1" smtClean="0">
                <a:solidFill>
                  <a:srgbClr val="0070C0"/>
                </a:solidFill>
              </a:rPr>
              <a:t>LEReC</a:t>
            </a:r>
            <a:r>
              <a:rPr lang="en-US" sz="2400" dirty="0" smtClean="0">
                <a:solidFill>
                  <a:srgbClr val="0070C0"/>
                </a:solidFill>
              </a:rPr>
              <a:t> cooling and yields at least 100M min bias collisions.</a:t>
            </a:r>
            <a:endParaRPr lang="en-US" sz="1200" dirty="0" smtClean="0">
              <a:solidFill>
                <a:srgbClr val="0070C0"/>
              </a:solidFill>
            </a:endParaRPr>
          </a:p>
          <a:p>
            <a:r>
              <a:rPr lang="en-US" sz="2400" dirty="0" smtClean="0"/>
              <a:t>Second priority: </a:t>
            </a:r>
            <a:r>
              <a:rPr lang="en-US" sz="2400" dirty="0" smtClean="0">
                <a:solidFill>
                  <a:srgbClr val="0070C0"/>
                </a:solidFill>
              </a:rPr>
              <a:t>The PAC recommends a run with </a:t>
            </a:r>
            <a:r>
              <a:rPr lang="en-US" sz="2400" dirty="0" err="1" smtClean="0">
                <a:solidFill>
                  <a:srgbClr val="0070C0"/>
                </a:solidFill>
              </a:rPr>
              <a:t>AuAu</a:t>
            </a:r>
            <a:r>
              <a:rPr lang="en-US" sz="2400" dirty="0" smtClean="0">
                <a:solidFill>
                  <a:srgbClr val="0070C0"/>
                </a:solidFill>
              </a:rPr>
              <a:t> collisions at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 11.5 GeV with no </a:t>
            </a:r>
            <a:r>
              <a:rPr lang="en-US" sz="2400" dirty="0" err="1" smtClean="0">
                <a:solidFill>
                  <a:srgbClr val="0070C0"/>
                </a:solidFill>
              </a:rPr>
              <a:t>LEReC</a:t>
            </a:r>
            <a:r>
              <a:rPr lang="en-US" sz="2400" dirty="0" smtClean="0">
                <a:solidFill>
                  <a:srgbClr val="0070C0"/>
                </a:solidFill>
              </a:rPr>
              <a:t> cooling that yields at least 230 M min bias events. This should be placed first in the RHIC run sequence with </a:t>
            </a:r>
            <a:r>
              <a:rPr lang="en-US" sz="2400" dirty="0" err="1" smtClean="0">
                <a:solidFill>
                  <a:srgbClr val="0070C0"/>
                </a:solidFill>
              </a:rPr>
              <a:t>LEReC</a:t>
            </a:r>
            <a:r>
              <a:rPr lang="en-US" sz="2400" dirty="0" smtClean="0">
                <a:solidFill>
                  <a:srgbClr val="0070C0"/>
                </a:solidFill>
              </a:rPr>
              <a:t> commissioning interspersed during this run.</a:t>
            </a:r>
            <a:endParaRPr lang="en-US" sz="1200" dirty="0" smtClean="0">
              <a:solidFill>
                <a:srgbClr val="0070C0"/>
              </a:solidFill>
            </a:endParaRPr>
          </a:p>
          <a:p>
            <a:r>
              <a:rPr lang="en-US" sz="2400" dirty="0" smtClean="0"/>
              <a:t>Third priority: </a:t>
            </a:r>
            <a:r>
              <a:rPr lang="en-US" sz="2400" dirty="0" smtClean="0">
                <a:solidFill>
                  <a:srgbClr val="0070C0"/>
                </a:solidFill>
              </a:rPr>
              <a:t>The PAC recommends 2 day runs of fixed target collisions at each of the five energies that complete the fixed target component of the BESII program, namely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 </a:t>
            </a:r>
            <a:r>
              <a:rPr lang="sk-SK" sz="2400" dirty="0" smtClean="0">
                <a:solidFill>
                  <a:srgbClr val="0070C0"/>
                </a:solidFill>
              </a:rPr>
              <a:t>3.5, </a:t>
            </a:r>
            <a:r>
              <a:rPr lang="sk-SK" sz="2400" dirty="0">
                <a:solidFill>
                  <a:srgbClr val="0070C0"/>
                </a:solidFill>
              </a:rPr>
              <a:t> </a:t>
            </a:r>
            <a:r>
              <a:rPr lang="sk-SK" sz="2400" dirty="0" smtClean="0">
                <a:solidFill>
                  <a:srgbClr val="0070C0"/>
                </a:solidFill>
              </a:rPr>
              <a:t>4.5, 5.2, 6.2 and 7.7 GeV. Of these, the top priority is 7.7 GeV, to benchmark vs collider run.</a:t>
            </a:r>
          </a:p>
          <a:p>
            <a:r>
              <a:rPr lang="sk-SK" sz="2400" dirty="0" smtClean="0"/>
              <a:t>Fourth priority:</a:t>
            </a:r>
            <a:r>
              <a:rPr lang="sk-SK" sz="2400" dirty="0" smtClean="0">
                <a:solidFill>
                  <a:srgbClr val="0070C0"/>
                </a:solidFill>
              </a:rPr>
              <a:t> 8 days of running for the CeC experiments for the purpose of demonstrating the amplification of the imprint that the ion beam leaves on the electron beam</a:t>
            </a:r>
            <a:r>
              <a:rPr lang="sk-SK" sz="2400" dirty="0">
                <a:solidFill>
                  <a:srgbClr val="0070C0"/>
                </a:solidFill>
              </a:rPr>
              <a:t>.</a:t>
            </a:r>
            <a:r>
              <a:rPr lang="sk-SK" sz="2400" dirty="0" smtClean="0">
                <a:solidFill>
                  <a:srgbClr val="0070C0"/>
                </a:solidFill>
              </a:rPr>
              <a:t> However, this recommendation is contingent on the Laboratory finalizing a decision to proceed with these experiments, eg after results from this year‘s experments are available and after a review of the CeC program by a committee with appropriate expertise.</a:t>
            </a:r>
          </a:p>
          <a:p>
            <a:pPr marL="0" indent="0">
              <a:buNone/>
            </a:pPr>
            <a:r>
              <a:rPr lang="en-US" sz="2400" i="1" dirty="0">
                <a:solidFill>
                  <a:srgbClr val="0070C0"/>
                </a:solidFill>
              </a:rPr>
              <a:t>If by the end of this summer the preference of the </a:t>
            </a:r>
            <a:r>
              <a:rPr lang="en-US" sz="2400" i="1" dirty="0" smtClean="0">
                <a:solidFill>
                  <a:srgbClr val="0070C0"/>
                </a:solidFill>
              </a:rPr>
              <a:t>CAD</a:t>
            </a:r>
            <a:r>
              <a:rPr lang="en-US" sz="2400" i="1" dirty="0">
                <a:solidFill>
                  <a:srgbClr val="0070C0"/>
                </a:solidFill>
              </a:rPr>
              <a:t> has changed such that they </a:t>
            </a:r>
            <a:r>
              <a:rPr lang="en-US" sz="2400" i="1" dirty="0" smtClean="0">
                <a:solidFill>
                  <a:srgbClr val="0070C0"/>
                </a:solidFill>
              </a:rPr>
              <a:t>prefer to run √</a:t>
            </a:r>
            <a:r>
              <a:rPr lang="en-US" sz="2400" i="1" dirty="0" err="1" smtClean="0">
                <a:solidFill>
                  <a:srgbClr val="0070C0"/>
                </a:solidFill>
              </a:rPr>
              <a:t>s</a:t>
            </a:r>
            <a:r>
              <a:rPr lang="en-US" sz="2400" i="1" baseline="-25000" dirty="0" err="1" smtClean="0">
                <a:solidFill>
                  <a:srgbClr val="0070C0"/>
                </a:solidFill>
              </a:rPr>
              <a:t>NN</a:t>
            </a:r>
            <a:r>
              <a:rPr lang="en-US" sz="2400" i="1" dirty="0" smtClean="0">
                <a:solidFill>
                  <a:srgbClr val="0070C0"/>
                </a:solidFill>
              </a:rPr>
              <a:t> = 9.1 GeV collisions with </a:t>
            </a:r>
            <a:r>
              <a:rPr lang="en-US" sz="2400" i="1" dirty="0" err="1" smtClean="0">
                <a:solidFill>
                  <a:srgbClr val="0070C0"/>
                </a:solidFill>
              </a:rPr>
              <a:t>LEReC</a:t>
            </a:r>
            <a:r>
              <a:rPr lang="en-US" sz="2400" i="1" dirty="0" smtClean="0">
                <a:solidFill>
                  <a:srgbClr val="0070C0"/>
                </a:solidFill>
              </a:rPr>
              <a:t> cooling in Run 20, then this run yielding at least 160 M collisions is the first priority recommendation of the PAC, but second in sequence for Run 20.</a:t>
            </a:r>
            <a:endParaRPr lang="en-US" sz="2400" i="1" dirty="0">
              <a:solidFill>
                <a:srgbClr val="0070C0"/>
              </a:solidFill>
            </a:endParaRPr>
          </a:p>
        </p:txBody>
      </p:sp>
      <p:sp>
        <p:nvSpPr>
          <p:cNvPr id="4" name="Date Placeholder 3"/>
          <p:cNvSpPr>
            <a:spLocks noGrp="1"/>
          </p:cNvSpPr>
          <p:nvPr>
            <p:ph type="dt" sz="half" idx="10"/>
          </p:nvPr>
        </p:nvSpPr>
        <p:spPr/>
        <p:txBody>
          <a:bodyPr/>
          <a:lstStyle/>
          <a:p>
            <a:r>
              <a:rPr lang="en-US" dirty="0" smtClean="0"/>
              <a:t>17 September 2019</a:t>
            </a:r>
            <a:endParaRPr lang="en-US" dirty="0"/>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12</a:t>
            </a:fld>
            <a:endParaRPr lang="en-US"/>
          </a:p>
        </p:txBody>
      </p:sp>
    </p:spTree>
    <p:extLst>
      <p:ext uri="{BB962C8B-B14F-4D97-AF65-F5344CB8AC3E}">
        <p14:creationId xmlns:p14="http://schemas.microsoft.com/office/powerpoint/2010/main" val="144421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21 BUR Perspective and Recommendations</a:t>
            </a:r>
            <a:endParaRPr lang="en-US" sz="3600" u="sng" dirty="0"/>
          </a:p>
        </p:txBody>
      </p:sp>
      <p:sp>
        <p:nvSpPr>
          <p:cNvPr id="3" name="Content Placeholder 2"/>
          <p:cNvSpPr>
            <a:spLocks noGrp="1"/>
          </p:cNvSpPr>
          <p:nvPr>
            <p:ph idx="1"/>
          </p:nvPr>
        </p:nvSpPr>
        <p:spPr>
          <a:xfrm>
            <a:off x="222422" y="1025611"/>
            <a:ext cx="11825416" cy="5140411"/>
          </a:xfrm>
        </p:spPr>
        <p:txBody>
          <a:bodyPr>
            <a:noAutofit/>
          </a:bodyPr>
          <a:lstStyle/>
          <a:p>
            <a:r>
              <a:rPr lang="en-US" sz="2400" dirty="0" smtClean="0"/>
              <a:t>On the assumption that the  √</a:t>
            </a:r>
            <a:r>
              <a:rPr lang="en-US" sz="2400" dirty="0" err="1" smtClean="0"/>
              <a:t>s</a:t>
            </a:r>
            <a:r>
              <a:rPr lang="en-US" sz="2400" baseline="-25000" dirty="0" err="1" smtClean="0"/>
              <a:t>NN</a:t>
            </a:r>
            <a:r>
              <a:rPr lang="en-US" sz="2400" dirty="0" smtClean="0"/>
              <a:t> = 7.7 GeV run is completed during Run 20, the PAC recommends as top priority for Run 21 a √</a:t>
            </a:r>
            <a:r>
              <a:rPr lang="en-US" sz="2400" dirty="0" err="1" smtClean="0"/>
              <a:t>s</a:t>
            </a:r>
            <a:r>
              <a:rPr lang="en-US" sz="2400" baseline="-25000" dirty="0" err="1" smtClean="0"/>
              <a:t>NN</a:t>
            </a:r>
            <a:r>
              <a:rPr lang="en-US" sz="2400" dirty="0" smtClean="0"/>
              <a:t> = 9.1 GeV run and </a:t>
            </a:r>
            <a:r>
              <a:rPr lang="en-US" sz="2400" dirty="0" err="1" smtClean="0"/>
              <a:t>LEReC</a:t>
            </a:r>
            <a:r>
              <a:rPr lang="en-US" sz="2400" dirty="0" smtClean="0"/>
              <a:t> cooling that yields at least 160 M collisions. </a:t>
            </a:r>
          </a:p>
          <a:p>
            <a:r>
              <a:rPr lang="en-US" sz="2400" dirty="0" smtClean="0"/>
              <a:t>If this run has not been accomplished in Run 20, then the PAC recommends as top priority for Run 21 a √</a:t>
            </a:r>
            <a:r>
              <a:rPr lang="en-US" sz="2400" dirty="0" err="1" smtClean="0"/>
              <a:t>s</a:t>
            </a:r>
            <a:r>
              <a:rPr lang="en-US" sz="2400" baseline="-25000" dirty="0" err="1" smtClean="0"/>
              <a:t>NN</a:t>
            </a:r>
            <a:r>
              <a:rPr lang="en-US" sz="2400" dirty="0" smtClean="0"/>
              <a:t> = 7.7 GeV run with </a:t>
            </a:r>
            <a:r>
              <a:rPr lang="en-US" sz="2400" dirty="0" err="1" smtClean="0"/>
              <a:t>LEReC</a:t>
            </a:r>
            <a:r>
              <a:rPr lang="en-US" sz="2400" dirty="0" smtClean="0"/>
              <a:t> cooling that yields at least 100 M min bias collisions.</a:t>
            </a:r>
          </a:p>
          <a:p>
            <a:r>
              <a:rPr lang="en-US" sz="2400" dirty="0" smtClean="0"/>
              <a:t>If the </a:t>
            </a:r>
            <a:r>
              <a:rPr lang="en-US" sz="2400" dirty="0" err="1" smtClean="0"/>
              <a:t>CeC</a:t>
            </a:r>
            <a:r>
              <a:rPr lang="en-US" sz="2400" dirty="0" smtClean="0"/>
              <a:t> experiment that we list as 4th priority for Run 20 has gone ahead, and has been successful in demonstrating the imprint of the ion beam on the electron beam, our second priority for Run 21 is the continuation of </a:t>
            </a:r>
            <a:r>
              <a:rPr lang="en-US" sz="2400" dirty="0" err="1" smtClean="0"/>
              <a:t>CeC</a:t>
            </a:r>
            <a:r>
              <a:rPr lang="en-US" sz="2400" dirty="0" smtClean="0"/>
              <a:t> experimentation with 14 days of running devoted to the </a:t>
            </a:r>
            <a:r>
              <a:rPr lang="en-US" sz="2400" dirty="0" err="1" smtClean="0"/>
              <a:t>CeC</a:t>
            </a:r>
            <a:r>
              <a:rPr lang="en-US" sz="2400" dirty="0" smtClean="0"/>
              <a:t> experiment to demonstrate coherent electron cooling, which is of considerable significance for planning of an EIC program and BNL. </a:t>
            </a:r>
          </a:p>
          <a:p>
            <a:pPr marL="0" indent="0">
              <a:buNone/>
            </a:pPr>
            <a:r>
              <a:rPr lang="en-US" sz="2400" dirty="0" smtClean="0">
                <a:solidFill>
                  <a:srgbClr val="0070C0"/>
                </a:solidFill>
              </a:rPr>
              <a:t>PAC Comment </a:t>
            </a:r>
            <a:r>
              <a:rPr lang="en-US" sz="2000" dirty="0" smtClean="0">
                <a:solidFill>
                  <a:srgbClr val="0070C0"/>
                </a:solidFill>
              </a:rPr>
              <a:t>→ “</a:t>
            </a:r>
            <a:r>
              <a:rPr lang="en-US" sz="2400" dirty="0" smtClean="0">
                <a:solidFill>
                  <a:srgbClr val="0070C0"/>
                </a:solidFill>
              </a:rPr>
              <a:t>After hearing the outcome of this year’s experiments, the review of the </a:t>
            </a:r>
            <a:r>
              <a:rPr lang="en-US" sz="2400" dirty="0" err="1" smtClean="0">
                <a:solidFill>
                  <a:srgbClr val="0070C0"/>
                </a:solidFill>
              </a:rPr>
              <a:t>CeC</a:t>
            </a:r>
            <a:r>
              <a:rPr lang="en-US" sz="2400" dirty="0" smtClean="0">
                <a:solidFill>
                  <a:srgbClr val="0070C0"/>
                </a:solidFill>
              </a:rPr>
              <a:t> program that we recommend, and at least an initial report on the Run 20 experiments (at next year’s PAC), we hope to frame this recommendation with fewer caveats.”</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13</a:t>
            </a:fld>
            <a:endParaRPr lang="en-US"/>
          </a:p>
        </p:txBody>
      </p:sp>
    </p:spTree>
    <p:extLst>
      <p:ext uri="{BB962C8B-B14F-4D97-AF65-F5344CB8AC3E}">
        <p14:creationId xmlns:p14="http://schemas.microsoft.com/office/powerpoint/2010/main" val="56094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21 BUR Recommendations (Part 2)</a:t>
            </a:r>
            <a:endParaRPr lang="en-US" sz="3600" u="sng" dirty="0"/>
          </a:p>
        </p:txBody>
      </p:sp>
      <p:sp>
        <p:nvSpPr>
          <p:cNvPr id="3" name="Content Placeholder 2"/>
          <p:cNvSpPr>
            <a:spLocks noGrp="1"/>
          </p:cNvSpPr>
          <p:nvPr>
            <p:ph idx="1"/>
          </p:nvPr>
        </p:nvSpPr>
        <p:spPr>
          <a:xfrm>
            <a:off x="86497" y="1025611"/>
            <a:ext cx="12105503" cy="5140411"/>
          </a:xfrm>
        </p:spPr>
        <p:txBody>
          <a:bodyPr>
            <a:noAutofit/>
          </a:bodyPr>
          <a:lstStyle/>
          <a:p>
            <a:pPr marL="0" indent="0">
              <a:buNone/>
            </a:pPr>
            <a:r>
              <a:rPr lang="en-US" sz="2400" dirty="0" smtClean="0"/>
              <a:t>The two other BURs for Run 21 are at present not ordered in priority. In both cases, the PAC will finalize recommendations only at our meeting next year as we anticipate hearing more fully articulated science cases for these possible runs at that time. </a:t>
            </a:r>
          </a:p>
          <a:p>
            <a:r>
              <a:rPr lang="en-US" sz="2400" dirty="0" smtClean="0"/>
              <a:t>One of these is an additional BES II run with </a:t>
            </a:r>
            <a:r>
              <a:rPr lang="en-US" sz="2400" dirty="0" err="1" smtClean="0"/>
              <a:t>Au+Au</a:t>
            </a:r>
            <a:r>
              <a:rPr lang="en-US" sz="2400" dirty="0" smtClean="0"/>
              <a:t> collisions with  √</a:t>
            </a:r>
            <a:r>
              <a:rPr lang="en-US" sz="2400" dirty="0" err="1" smtClean="0"/>
              <a:t>s</a:t>
            </a:r>
            <a:r>
              <a:rPr lang="en-US" sz="2400" baseline="-25000" dirty="0" err="1" smtClean="0"/>
              <a:t>NN</a:t>
            </a:r>
            <a:r>
              <a:rPr lang="en-US" sz="2400" dirty="0" smtClean="0"/>
              <a:t> = 17.1 GeV and no </a:t>
            </a:r>
            <a:r>
              <a:rPr lang="en-US" sz="2400" dirty="0" err="1" smtClean="0"/>
              <a:t>LEReC</a:t>
            </a:r>
            <a:r>
              <a:rPr lang="en-US" sz="2400" dirty="0" smtClean="0"/>
              <a:t> cooling that yields 250M min bias collisions.</a:t>
            </a:r>
          </a:p>
          <a:p>
            <a:pPr marL="0" indent="0">
              <a:buNone/>
            </a:pPr>
            <a:r>
              <a:rPr lang="en-US" sz="2400" dirty="0" smtClean="0">
                <a:solidFill>
                  <a:srgbClr val="0070C0"/>
                </a:solidFill>
              </a:rPr>
              <a:t>To make the case for a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 17.1 GeV run, the key input will be results from measurements of fluctuation observables from Run 19 data taken at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 19.6 and 14.6 GeV. If these measurements, with the smaller error bars that are anticipated, show evidence for a possible two-peaked structure in the plot of net proton kurtosis or other fluctuation observables as a function of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this could, at that time, become a strong argument for a run at  √</a:t>
            </a:r>
            <a:r>
              <a:rPr lang="en-US" sz="2400" dirty="0" err="1" smtClean="0">
                <a:solidFill>
                  <a:srgbClr val="0070C0"/>
                </a:solidFill>
              </a:rPr>
              <a:t>s</a:t>
            </a:r>
            <a:r>
              <a:rPr lang="en-US" sz="2400" baseline="-25000" dirty="0" err="1" smtClean="0">
                <a:solidFill>
                  <a:srgbClr val="0070C0"/>
                </a:solidFill>
              </a:rPr>
              <a:t>NN</a:t>
            </a:r>
            <a:r>
              <a:rPr lang="en-US" sz="2400" dirty="0" smtClean="0">
                <a:solidFill>
                  <a:srgbClr val="0070C0"/>
                </a:solidFill>
              </a:rPr>
              <a:t> = 17.1 GeV.</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14</a:t>
            </a:fld>
            <a:endParaRPr lang="en-US"/>
          </a:p>
        </p:txBody>
      </p:sp>
    </p:spTree>
    <p:extLst>
      <p:ext uri="{BB962C8B-B14F-4D97-AF65-F5344CB8AC3E}">
        <p14:creationId xmlns:p14="http://schemas.microsoft.com/office/powerpoint/2010/main" val="172853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21 BUR Recommendations (Part 3)</a:t>
            </a:r>
            <a:endParaRPr lang="en-US" sz="3600" u="sng" dirty="0"/>
          </a:p>
        </p:txBody>
      </p:sp>
      <p:sp>
        <p:nvSpPr>
          <p:cNvPr id="3" name="Content Placeholder 2"/>
          <p:cNvSpPr>
            <a:spLocks noGrp="1"/>
          </p:cNvSpPr>
          <p:nvPr>
            <p:ph idx="1"/>
          </p:nvPr>
        </p:nvSpPr>
        <p:spPr>
          <a:xfrm>
            <a:off x="86497" y="864973"/>
            <a:ext cx="12105503" cy="5602587"/>
          </a:xfrm>
        </p:spPr>
        <p:txBody>
          <a:bodyPr>
            <a:normAutofit/>
          </a:bodyPr>
          <a:lstStyle/>
          <a:p>
            <a:r>
              <a:rPr lang="en-US" sz="2400" dirty="0" smtClean="0"/>
              <a:t>The</a:t>
            </a:r>
            <a:r>
              <a:rPr lang="en-US" sz="2400" dirty="0"/>
              <a:t> </a:t>
            </a:r>
            <a:r>
              <a:rPr lang="en-US" sz="2400" dirty="0" smtClean="0"/>
              <a:t>other of these two BURs is a 1 week run of O+O collisions at √</a:t>
            </a:r>
            <a:r>
              <a:rPr lang="en-US" sz="2400" dirty="0" err="1" smtClean="0"/>
              <a:t>s</a:t>
            </a:r>
            <a:r>
              <a:rPr lang="en-US" sz="2400" baseline="-25000" dirty="0" err="1" smtClean="0"/>
              <a:t>NN</a:t>
            </a:r>
            <a:r>
              <a:rPr lang="en-US" sz="2400" dirty="0" smtClean="0"/>
              <a:t> = 200 GeV anticipating 400 M min bias collisions.</a:t>
            </a:r>
          </a:p>
          <a:p>
            <a:pPr marL="0" indent="0">
              <a:buNone/>
            </a:pPr>
            <a:r>
              <a:rPr lang="en-US" sz="2400" dirty="0" smtClean="0">
                <a:solidFill>
                  <a:srgbClr val="0070C0"/>
                </a:solidFill>
              </a:rPr>
              <a:t>With regards to an O+O run, the case for this could become persuasive if, between now and next year, theorists with expertise in hydrodynamics can provide simulations that demonstrate what hydrodynamics predicts for v</a:t>
            </a:r>
            <a:r>
              <a:rPr lang="en-US" sz="2400" baseline="-25000" dirty="0" smtClean="0">
                <a:solidFill>
                  <a:srgbClr val="0070C0"/>
                </a:solidFill>
              </a:rPr>
              <a:t>2</a:t>
            </a:r>
            <a:r>
              <a:rPr lang="en-US" sz="2400" dirty="0" smtClean="0">
                <a:solidFill>
                  <a:srgbClr val="0070C0"/>
                </a:solidFill>
              </a:rPr>
              <a:t> and v</a:t>
            </a:r>
            <a:r>
              <a:rPr lang="en-US" sz="2400" baseline="-25000" dirty="0" smtClean="0">
                <a:solidFill>
                  <a:srgbClr val="0070C0"/>
                </a:solidFill>
              </a:rPr>
              <a:t>3</a:t>
            </a:r>
            <a:r>
              <a:rPr lang="en-US" sz="2400" dirty="0" smtClean="0">
                <a:solidFill>
                  <a:srgbClr val="0070C0"/>
                </a:solidFill>
              </a:rPr>
              <a:t> behavior in O+O collisions, and how this compares to results from </a:t>
            </a:r>
            <a:r>
              <a:rPr lang="en-US" sz="2400" dirty="0" err="1" smtClean="0">
                <a:solidFill>
                  <a:srgbClr val="0070C0"/>
                </a:solidFill>
              </a:rPr>
              <a:t>p+A</a:t>
            </a:r>
            <a:r>
              <a:rPr lang="en-US" sz="2400" dirty="0" smtClean="0">
                <a:solidFill>
                  <a:srgbClr val="0070C0"/>
                </a:solidFill>
              </a:rPr>
              <a:t>, </a:t>
            </a:r>
            <a:r>
              <a:rPr lang="en-US" sz="2400" dirty="0" err="1" smtClean="0">
                <a:solidFill>
                  <a:srgbClr val="0070C0"/>
                </a:solidFill>
              </a:rPr>
              <a:t>Cu+Cu</a:t>
            </a:r>
            <a:r>
              <a:rPr lang="en-US" sz="2400" dirty="0" smtClean="0">
                <a:solidFill>
                  <a:srgbClr val="0070C0"/>
                </a:solidFill>
              </a:rPr>
              <a:t>, and </a:t>
            </a:r>
            <a:r>
              <a:rPr lang="en-US" sz="2400" dirty="0" err="1" smtClean="0">
                <a:solidFill>
                  <a:srgbClr val="0070C0"/>
                </a:solidFill>
              </a:rPr>
              <a:t>Au+Au</a:t>
            </a:r>
            <a:r>
              <a:rPr lang="en-US" sz="2400" dirty="0" smtClean="0">
                <a:solidFill>
                  <a:srgbClr val="0070C0"/>
                </a:solidFill>
              </a:rPr>
              <a:t> collisions. These calculations should also be undertaken for α+α, </a:t>
            </a:r>
            <a:r>
              <a:rPr lang="en-US" sz="2400" dirty="0" err="1" smtClean="0">
                <a:solidFill>
                  <a:srgbClr val="0070C0"/>
                </a:solidFill>
              </a:rPr>
              <a:t>Be+Be</a:t>
            </a:r>
            <a:r>
              <a:rPr lang="en-US" sz="2400" dirty="0" smtClean="0">
                <a:solidFill>
                  <a:srgbClr val="0070C0"/>
                </a:solidFill>
              </a:rPr>
              <a:t>, </a:t>
            </a:r>
            <a:r>
              <a:rPr lang="en-US" sz="2400" dirty="0" err="1" smtClean="0">
                <a:solidFill>
                  <a:srgbClr val="0070C0"/>
                </a:solidFill>
              </a:rPr>
              <a:t>Al+Al</a:t>
            </a:r>
            <a:r>
              <a:rPr lang="en-US" sz="2400" dirty="0" smtClean="0">
                <a:solidFill>
                  <a:srgbClr val="0070C0"/>
                </a:solidFill>
              </a:rPr>
              <a:t> and </a:t>
            </a:r>
            <a:r>
              <a:rPr lang="en-US" sz="2400" dirty="0" err="1" smtClean="0">
                <a:solidFill>
                  <a:srgbClr val="0070C0"/>
                </a:solidFill>
              </a:rPr>
              <a:t>Ar+Ar</a:t>
            </a:r>
            <a:r>
              <a:rPr lang="en-US" sz="2400" dirty="0" smtClean="0">
                <a:solidFill>
                  <a:srgbClr val="0070C0"/>
                </a:solidFill>
              </a:rPr>
              <a:t> collisions, for </a:t>
            </a:r>
            <a:r>
              <a:rPr lang="en-US" sz="2400" dirty="0" err="1" smtClean="0">
                <a:solidFill>
                  <a:srgbClr val="0070C0"/>
                </a:solidFill>
              </a:rPr>
              <a:t>O+Au</a:t>
            </a:r>
            <a:r>
              <a:rPr lang="en-US" sz="2400" dirty="0" smtClean="0">
                <a:solidFill>
                  <a:srgbClr val="0070C0"/>
                </a:solidFill>
              </a:rPr>
              <a:t> and other asymmetric </a:t>
            </a:r>
            <a:r>
              <a:rPr lang="en-US" sz="2400" dirty="0" err="1" smtClean="0">
                <a:solidFill>
                  <a:srgbClr val="0070C0"/>
                </a:solidFill>
              </a:rPr>
              <a:t>small+large</a:t>
            </a:r>
            <a:r>
              <a:rPr lang="en-US" sz="2400" dirty="0" smtClean="0">
                <a:solidFill>
                  <a:srgbClr val="0070C0"/>
                </a:solidFill>
              </a:rPr>
              <a:t> nuclear collision options, to justify that O+O is the optimal physics choice to yield new or substantially improved understanding of questions relating to how small droplets of QGP equilibrate and the smallest droplet of QGP possible at 200 GeV.</a:t>
            </a:r>
            <a:endParaRPr lang="en-US" sz="2400" dirty="0">
              <a:solidFill>
                <a:srgbClr val="0070C0"/>
              </a:solidFill>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15</a:t>
            </a:fld>
            <a:endParaRPr lang="en-US"/>
          </a:p>
        </p:txBody>
      </p:sp>
    </p:spTree>
    <p:extLst>
      <p:ext uri="{BB962C8B-B14F-4D97-AF65-F5344CB8AC3E}">
        <p14:creationId xmlns:p14="http://schemas.microsoft.com/office/powerpoint/2010/main" val="1795674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Looking Ahead to RHIC Run 22</a:t>
            </a:r>
            <a:endParaRPr lang="en-US" sz="3600" u="sng" dirty="0"/>
          </a:p>
        </p:txBody>
      </p:sp>
      <p:sp>
        <p:nvSpPr>
          <p:cNvPr id="3" name="Content Placeholder 2"/>
          <p:cNvSpPr>
            <a:spLocks noGrp="1"/>
          </p:cNvSpPr>
          <p:nvPr>
            <p:ph idx="1"/>
          </p:nvPr>
        </p:nvSpPr>
        <p:spPr>
          <a:xfrm>
            <a:off x="86497" y="864976"/>
            <a:ext cx="12105503" cy="5399902"/>
          </a:xfrm>
        </p:spPr>
        <p:txBody>
          <a:bodyPr>
            <a:noAutofit/>
          </a:bodyPr>
          <a:lstStyle/>
          <a:p>
            <a:pPr marL="0" indent="0">
              <a:buNone/>
            </a:pPr>
            <a:r>
              <a:rPr lang="en-US" sz="2400" dirty="0" smtClean="0"/>
              <a:t>The PAC heard the status and plan for the STAR Forward Upgrade. With planned completion of this upgrade by September 2021, STAR is considering a dedicated polarized pp run at 500 GeV in Run 22 to explore spin physics opportunities provided by the forward upgrade and </a:t>
            </a:r>
            <a:r>
              <a:rPr lang="en-US" sz="2400" dirty="0" err="1" smtClean="0"/>
              <a:t>iTPC</a:t>
            </a:r>
            <a:r>
              <a:rPr lang="en-US" sz="2400" dirty="0" smtClean="0"/>
              <a:t>. </a:t>
            </a:r>
          </a:p>
          <a:p>
            <a:pPr marL="0" indent="0">
              <a:buNone/>
            </a:pPr>
            <a:r>
              <a:rPr lang="en-US" sz="2400" dirty="0" smtClean="0"/>
              <a:t>With 16 weeks of pp running, either with longitudinally or transversely polarized beams, new kinematic regions in large and small x can be investigated. </a:t>
            </a:r>
          </a:p>
          <a:p>
            <a:r>
              <a:rPr lang="en-US" sz="2400" dirty="0" smtClean="0"/>
              <a:t>The primary physics goal presented by STAR for a possible transverse pp run is to extract the quark </a:t>
            </a:r>
            <a:r>
              <a:rPr lang="en-US" sz="2400" dirty="0" err="1" smtClean="0"/>
              <a:t>transversity</a:t>
            </a:r>
            <a:r>
              <a:rPr lang="en-US" sz="2400" dirty="0" smtClean="0"/>
              <a:t> distribution in the large x valence region, based on analysis of the 2011 transverse pp run. [As the overall uncertainty of the 2011 result is statistics dominated, timely analysis of the much higher statistics 2017 data would be crucial for evaluating the merit of obtaining additional 500 GeV transverse pp data.]</a:t>
            </a:r>
          </a:p>
          <a:p>
            <a:r>
              <a:rPr lang="en-US" sz="2400" dirty="0" smtClean="0"/>
              <a:t>The main scientific program for a possible longitudinal polarized 500 GeV pp run in 2022 would be measurement of gluon polarization at small x using </a:t>
            </a:r>
            <a:r>
              <a:rPr lang="en-US" sz="2400" dirty="0" err="1" smtClean="0"/>
              <a:t>dijet</a:t>
            </a:r>
            <a:r>
              <a:rPr lang="en-US" sz="2400" dirty="0" smtClean="0"/>
              <a:t> production. The STAR forward calorimeter system will cover the region 2.8 &lt; </a:t>
            </a:r>
            <a:r>
              <a:rPr lang="en-US" sz="2400" dirty="0" err="1" smtClean="0"/>
              <a:t>η</a:t>
            </a:r>
            <a:r>
              <a:rPr lang="en-US" sz="2400" dirty="0" smtClean="0"/>
              <a:t> &lt; 3.7, allowing the </a:t>
            </a:r>
            <a:r>
              <a:rPr lang="en-US" sz="2400" dirty="0" err="1" smtClean="0"/>
              <a:t>dijet</a:t>
            </a:r>
            <a:r>
              <a:rPr lang="en-US" sz="2400" dirty="0" smtClean="0"/>
              <a:t> measurement to probe the gluon helicity distribution down to x</a:t>
            </a:r>
            <a:r>
              <a:rPr lang="en-US" sz="2400" dirty="0"/>
              <a:t>~</a:t>
            </a:r>
            <a:r>
              <a:rPr lang="en-US" sz="2400" dirty="0" smtClean="0"/>
              <a:t>10</a:t>
            </a:r>
            <a:r>
              <a:rPr lang="en-US" sz="2400" baseline="30000" dirty="0" smtClean="0"/>
              <a:t>-3</a:t>
            </a:r>
            <a:r>
              <a:rPr lang="en-US" sz="2400" dirty="0" smtClean="0"/>
              <a:t>, currently poorly constrained from existing data. This is an important measurement to pin down further the origin of proton spin.</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16</a:t>
            </a:fld>
            <a:endParaRPr lang="en-US"/>
          </a:p>
        </p:txBody>
      </p:sp>
    </p:spTree>
    <p:extLst>
      <p:ext uri="{BB962C8B-B14F-4D97-AF65-F5344CB8AC3E}">
        <p14:creationId xmlns:p14="http://schemas.microsoft.com/office/powerpoint/2010/main" val="105320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Looking Ahead to RHIC Run 22 (Part 2)</a:t>
            </a:r>
            <a:endParaRPr lang="en-US" sz="3600" u="sng" dirty="0"/>
          </a:p>
        </p:txBody>
      </p:sp>
      <p:sp>
        <p:nvSpPr>
          <p:cNvPr id="3" name="Content Placeholder 2"/>
          <p:cNvSpPr>
            <a:spLocks noGrp="1"/>
          </p:cNvSpPr>
          <p:nvPr>
            <p:ph idx="1"/>
          </p:nvPr>
        </p:nvSpPr>
        <p:spPr>
          <a:xfrm>
            <a:off x="393357" y="996307"/>
            <a:ext cx="10960443" cy="4280028"/>
          </a:xfrm>
        </p:spPr>
        <p:txBody>
          <a:bodyPr>
            <a:noAutofit/>
          </a:bodyPr>
          <a:lstStyle/>
          <a:p>
            <a:pPr marL="0" indent="0">
              <a:buNone/>
            </a:pPr>
            <a:r>
              <a:rPr lang="en-US" sz="2400" dirty="0" smtClean="0"/>
              <a:t>To further strengthen the case for a 2022 run to improve the current knowledge on the </a:t>
            </a:r>
            <a:r>
              <a:rPr lang="en-US" sz="2400" dirty="0" err="1" smtClean="0"/>
              <a:t>transversity</a:t>
            </a:r>
            <a:r>
              <a:rPr lang="en-US" sz="2400" dirty="0" smtClean="0"/>
              <a:t> distribution and the comparison of measured tensor charges with lattice QCD calculations, it would be very helpful for STAR to evaluate the impact of the proposed measurement on the expected improvement of the precision of u and d quark tensor charges.</a:t>
            </a:r>
          </a:p>
          <a:p>
            <a:pPr marL="0" indent="0">
              <a:buNone/>
            </a:pPr>
            <a:r>
              <a:rPr lang="en-US" sz="2400" dirty="0" smtClean="0">
                <a:solidFill>
                  <a:srgbClr val="0070C0"/>
                </a:solidFill>
              </a:rPr>
              <a:t>PAC Comments </a:t>
            </a:r>
            <a:r>
              <a:rPr lang="en-US" sz="2000" dirty="0" smtClean="0">
                <a:solidFill>
                  <a:srgbClr val="0070C0"/>
                </a:solidFill>
              </a:rPr>
              <a:t>→ “</a:t>
            </a:r>
            <a:r>
              <a:rPr lang="en-US" sz="2400" dirty="0" smtClean="0">
                <a:solidFill>
                  <a:srgbClr val="0070C0"/>
                </a:solidFill>
              </a:rPr>
              <a:t>The PAC considers the physics case for a pp run at 500 GeV to be very strong, and stresses again the importance of a timely analysis of the 2017 data with transverse polarization, which should be given high priority. These results will be very important for deciding the beam polarization to be proposed for a </a:t>
            </a:r>
            <a:r>
              <a:rPr lang="en-US" sz="2400" dirty="0" err="1" smtClean="0">
                <a:solidFill>
                  <a:srgbClr val="0070C0"/>
                </a:solidFill>
              </a:rPr>
              <a:t>fSTAR</a:t>
            </a:r>
            <a:r>
              <a:rPr lang="en-US" sz="2400" dirty="0" smtClean="0">
                <a:solidFill>
                  <a:srgbClr val="0070C0"/>
                </a:solidFill>
              </a:rPr>
              <a:t> run in 2022, and for further sharpening of the physics case that we expect to hear at the PAC next year.”</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17</a:t>
            </a:fld>
            <a:endParaRPr lang="en-US"/>
          </a:p>
        </p:txBody>
      </p:sp>
    </p:spTree>
    <p:extLst>
      <p:ext uri="{BB962C8B-B14F-4D97-AF65-F5344CB8AC3E}">
        <p14:creationId xmlns:p14="http://schemas.microsoft.com/office/powerpoint/2010/main" val="165893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PAC Recommendations (Part 1)</a:t>
            </a:r>
            <a:endParaRPr lang="en-US" sz="3600" u="sng" dirty="0"/>
          </a:p>
        </p:txBody>
      </p:sp>
      <p:sp>
        <p:nvSpPr>
          <p:cNvPr id="3" name="Content Placeholder 2"/>
          <p:cNvSpPr>
            <a:spLocks noGrp="1"/>
          </p:cNvSpPr>
          <p:nvPr>
            <p:ph idx="1"/>
          </p:nvPr>
        </p:nvSpPr>
        <p:spPr>
          <a:xfrm>
            <a:off x="296562" y="753763"/>
            <a:ext cx="11491784" cy="5399902"/>
          </a:xfrm>
        </p:spPr>
        <p:txBody>
          <a:bodyPr>
            <a:noAutofit/>
          </a:bodyPr>
          <a:lstStyle/>
          <a:p>
            <a:pPr marL="0" indent="0">
              <a:buNone/>
            </a:pPr>
            <a:r>
              <a:rPr lang="en-US" sz="2400" dirty="0" smtClean="0"/>
              <a:t>STAR Analysis :</a:t>
            </a:r>
          </a:p>
          <a:p>
            <a:r>
              <a:rPr lang="en-US" sz="2400" dirty="0" smtClean="0">
                <a:solidFill>
                  <a:srgbClr val="0070C0"/>
                </a:solidFill>
              </a:rPr>
              <a:t>The PAC strongly recommends that any STAR publication regarding CME observables should contain the result after </a:t>
            </a:r>
            <a:r>
              <a:rPr lang="en-US" sz="2400" dirty="0" err="1" smtClean="0">
                <a:solidFill>
                  <a:srgbClr val="0070C0"/>
                </a:solidFill>
              </a:rPr>
              <a:t>unblinding</a:t>
            </a:r>
            <a:r>
              <a:rPr lang="en-US" sz="2400" dirty="0" smtClean="0">
                <a:solidFill>
                  <a:srgbClr val="0070C0"/>
                </a:solidFill>
              </a:rPr>
              <a:t> and without any additional corrections applied after </a:t>
            </a:r>
            <a:r>
              <a:rPr lang="en-US" sz="2400" dirty="0" err="1" smtClean="0">
                <a:solidFill>
                  <a:srgbClr val="0070C0"/>
                </a:solidFill>
              </a:rPr>
              <a:t>unblinding</a:t>
            </a:r>
            <a:r>
              <a:rPr lang="en-US" sz="2400" dirty="0" smtClean="0">
                <a:solidFill>
                  <a:srgbClr val="0070C0"/>
                </a:solidFill>
              </a:rPr>
              <a:t> that are deemed necessary by STAR. If such additional corrections are needed, then a paper containing both the </a:t>
            </a:r>
            <a:r>
              <a:rPr lang="en-US" sz="2400" dirty="0" err="1" smtClean="0">
                <a:solidFill>
                  <a:srgbClr val="0070C0"/>
                </a:solidFill>
              </a:rPr>
              <a:t>unblinded</a:t>
            </a:r>
            <a:r>
              <a:rPr lang="en-US" sz="2400" dirty="0" smtClean="0">
                <a:solidFill>
                  <a:srgbClr val="0070C0"/>
                </a:solidFill>
              </a:rPr>
              <a:t> and post-</a:t>
            </a:r>
            <a:r>
              <a:rPr lang="en-US" sz="2400" dirty="0" err="1" smtClean="0">
                <a:solidFill>
                  <a:srgbClr val="0070C0"/>
                </a:solidFill>
              </a:rPr>
              <a:t>unblinded</a:t>
            </a:r>
            <a:r>
              <a:rPr lang="en-US" sz="2400" dirty="0" smtClean="0">
                <a:solidFill>
                  <a:srgbClr val="0070C0"/>
                </a:solidFill>
              </a:rPr>
              <a:t> results should be published for reference in papers reporting the isobar data. </a:t>
            </a:r>
            <a:r>
              <a:rPr lang="en-US" sz="2400" dirty="0" smtClean="0"/>
              <a:t>The PAC makes this recommendation because even if the reason for making such corrections were the need to correct clear errors, post-processing of </a:t>
            </a:r>
            <a:r>
              <a:rPr lang="en-US" sz="2400" dirty="0" err="1" smtClean="0"/>
              <a:t>unblinded</a:t>
            </a:r>
            <a:r>
              <a:rPr lang="en-US" sz="2400" dirty="0" smtClean="0"/>
              <a:t> data may undermine the purpose of blinding, limiting credibility of the results. If any post-</a:t>
            </a:r>
            <a:r>
              <a:rPr lang="en-US" sz="2400" dirty="0" err="1" smtClean="0"/>
              <a:t>unblinding</a:t>
            </a:r>
            <a:r>
              <a:rPr lang="en-US" sz="2400" dirty="0" smtClean="0"/>
              <a:t> corrections are applied, it is important for STAR to explain how and why, and to publish two versions of the results as above.  With this in mind, the PAC encourages the STAR collaboration to vet the analysis procedures as thoroughly as possible prior to the </a:t>
            </a:r>
            <a:r>
              <a:rPr lang="en-US" sz="2400" dirty="0" err="1" smtClean="0"/>
              <a:t>unblinding</a:t>
            </a:r>
            <a:r>
              <a:rPr lang="en-US" sz="2400" dirty="0" smtClean="0"/>
              <a:t>.</a:t>
            </a:r>
            <a:endParaRPr lang="en-US" sz="2400" dirty="0" smtClean="0">
              <a:solidFill>
                <a:srgbClr val="0070C0"/>
              </a:solidFill>
            </a:endParaRPr>
          </a:p>
          <a:p>
            <a:pPr marL="0" indent="0">
              <a:buNone/>
            </a:pPr>
            <a:endParaRPr lang="en-US" sz="1100" dirty="0" smtClean="0"/>
          </a:p>
          <a:p>
            <a:pPr marL="0" indent="0">
              <a:buNone/>
            </a:pPr>
            <a:endParaRPr lang="en-US" sz="2400" dirty="0" smtClean="0">
              <a:solidFill>
                <a:srgbClr val="0070C0"/>
              </a:solidFill>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18</a:t>
            </a:fld>
            <a:endParaRPr lang="en-US" dirty="0"/>
          </a:p>
        </p:txBody>
      </p:sp>
    </p:spTree>
    <p:extLst>
      <p:ext uri="{BB962C8B-B14F-4D97-AF65-F5344CB8AC3E}">
        <p14:creationId xmlns:p14="http://schemas.microsoft.com/office/powerpoint/2010/main" val="3450978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PAC Recommendations (Part 2)</a:t>
            </a:r>
            <a:endParaRPr lang="en-US" sz="3600" u="sng" dirty="0"/>
          </a:p>
        </p:txBody>
      </p:sp>
      <p:sp>
        <p:nvSpPr>
          <p:cNvPr id="3" name="Content Placeholder 2"/>
          <p:cNvSpPr>
            <a:spLocks noGrp="1"/>
          </p:cNvSpPr>
          <p:nvPr>
            <p:ph idx="1"/>
          </p:nvPr>
        </p:nvSpPr>
        <p:spPr>
          <a:xfrm>
            <a:off x="296562" y="753763"/>
            <a:ext cx="11491784" cy="5399902"/>
          </a:xfrm>
        </p:spPr>
        <p:txBody>
          <a:bodyPr>
            <a:noAutofit/>
          </a:bodyPr>
          <a:lstStyle/>
          <a:p>
            <a:pPr marL="0" indent="0">
              <a:buNone/>
            </a:pPr>
            <a:r>
              <a:rPr lang="en-US" sz="2400" dirty="0" smtClean="0"/>
              <a:t>STAR Analysis :</a:t>
            </a:r>
          </a:p>
          <a:p>
            <a:r>
              <a:rPr lang="en-US" sz="2400" dirty="0" smtClean="0">
                <a:solidFill>
                  <a:srgbClr val="0070C0"/>
                </a:solidFill>
              </a:rPr>
              <a:t>The PAC recommends that STAR validate the time-efficient model based on the beta-binomial distribution for the efficiency correction of net-proton </a:t>
            </a:r>
            <a:r>
              <a:rPr lang="en-US" sz="2400" dirty="0" err="1" smtClean="0">
                <a:solidFill>
                  <a:srgbClr val="0070C0"/>
                </a:solidFill>
              </a:rPr>
              <a:t>cumulants</a:t>
            </a:r>
            <a:r>
              <a:rPr lang="en-US" sz="2400" dirty="0" smtClean="0">
                <a:solidFill>
                  <a:srgbClr val="0070C0"/>
                </a:solidFill>
              </a:rPr>
              <a:t> for at least one centrality bin using full embedding with sufficient statistics.</a:t>
            </a:r>
          </a:p>
          <a:p>
            <a:pPr marL="0" indent="0">
              <a:buNone/>
            </a:pPr>
            <a:endParaRPr lang="en-US" sz="1100" dirty="0" smtClean="0"/>
          </a:p>
          <a:p>
            <a:pPr marL="0" indent="0">
              <a:buNone/>
            </a:pPr>
            <a:r>
              <a:rPr lang="en-US" sz="2400" dirty="0" smtClean="0"/>
              <a:t>PHENIX Analysis:</a:t>
            </a:r>
          </a:p>
          <a:p>
            <a:r>
              <a:rPr lang="en-US" sz="2400" dirty="0" smtClean="0">
                <a:solidFill>
                  <a:srgbClr val="0070C0"/>
                </a:solidFill>
              </a:rPr>
              <a:t>The PAC encourages PHENIX to continue to work with BNL and DOE to fill the Simulation Coordinator position as quickly as possible. The PAC supports the PHENIX request of resources to ensure that the most important analyses will be completed in a timely manner.</a:t>
            </a:r>
          </a:p>
          <a:p>
            <a:pPr marL="0" indent="0">
              <a:buNone/>
            </a:pPr>
            <a:r>
              <a:rPr lang="en-US" sz="2400" dirty="0"/>
              <a:t>Forward Physics at STAR and BNL Laboratory Management:</a:t>
            </a:r>
          </a:p>
          <a:p>
            <a:r>
              <a:rPr lang="en-US" sz="2400" dirty="0">
                <a:solidFill>
                  <a:srgbClr val="0070C0"/>
                </a:solidFill>
              </a:rPr>
              <a:t>The PAC recommends that BNL management conduct a review to evaluate the status of the STAR forward upgrade, with the results presented at the next PAC meeting.</a:t>
            </a:r>
          </a:p>
          <a:p>
            <a:endParaRPr lang="en-US" sz="2400" dirty="0" smtClean="0">
              <a:solidFill>
                <a:srgbClr val="0070C0"/>
              </a:solidFill>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19</a:t>
            </a:fld>
            <a:endParaRPr lang="en-US"/>
          </a:p>
        </p:txBody>
      </p:sp>
    </p:spTree>
    <p:extLst>
      <p:ext uri="{BB962C8B-B14F-4D97-AF65-F5344CB8AC3E}">
        <p14:creationId xmlns:p14="http://schemas.microsoft.com/office/powerpoint/2010/main" val="156637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PAC Recommendations (Part 3)</a:t>
            </a:r>
            <a:endParaRPr lang="en-US" sz="3600" u="sng" dirty="0"/>
          </a:p>
        </p:txBody>
      </p:sp>
      <p:sp>
        <p:nvSpPr>
          <p:cNvPr id="3" name="Content Placeholder 2"/>
          <p:cNvSpPr>
            <a:spLocks noGrp="1"/>
          </p:cNvSpPr>
          <p:nvPr>
            <p:ph idx="1"/>
          </p:nvPr>
        </p:nvSpPr>
        <p:spPr>
          <a:xfrm>
            <a:off x="296562" y="694062"/>
            <a:ext cx="11491784" cy="5758248"/>
          </a:xfrm>
        </p:spPr>
        <p:txBody>
          <a:bodyPr>
            <a:noAutofit/>
          </a:bodyPr>
          <a:lstStyle/>
          <a:p>
            <a:endParaRPr lang="en-US" sz="1200" dirty="0" smtClean="0">
              <a:solidFill>
                <a:srgbClr val="0070C0"/>
              </a:solidFill>
            </a:endParaRPr>
          </a:p>
          <a:p>
            <a:pPr marL="0" indent="0">
              <a:buNone/>
            </a:pPr>
            <a:r>
              <a:rPr lang="en-US" sz="2400" dirty="0" err="1" smtClean="0"/>
              <a:t>CeC</a:t>
            </a:r>
            <a:r>
              <a:rPr lang="en-US" sz="2400" dirty="0" smtClean="0"/>
              <a:t> Developments:</a:t>
            </a:r>
          </a:p>
          <a:p>
            <a:r>
              <a:rPr lang="en-US" sz="2400" dirty="0" smtClean="0">
                <a:solidFill>
                  <a:srgbClr val="0070C0"/>
                </a:solidFill>
              </a:rPr>
              <a:t>The PAC strongly recommends that, prior to allocating time for further </a:t>
            </a:r>
            <a:r>
              <a:rPr lang="en-US" sz="2400" dirty="0" err="1" smtClean="0">
                <a:solidFill>
                  <a:srgbClr val="0070C0"/>
                </a:solidFill>
              </a:rPr>
              <a:t>CeC</a:t>
            </a:r>
            <a:r>
              <a:rPr lang="en-US" sz="2400" dirty="0" smtClean="0">
                <a:solidFill>
                  <a:srgbClr val="0070C0"/>
                </a:solidFill>
              </a:rPr>
              <a:t> use of RHIC beam, the Laboratory decide on whether to proceed with the </a:t>
            </a:r>
            <a:r>
              <a:rPr lang="en-US" sz="2400" dirty="0" err="1" smtClean="0">
                <a:solidFill>
                  <a:srgbClr val="0070C0"/>
                </a:solidFill>
              </a:rPr>
              <a:t>CeC</a:t>
            </a:r>
            <a:r>
              <a:rPr lang="en-US" sz="2400" dirty="0" smtClean="0">
                <a:solidFill>
                  <a:srgbClr val="0070C0"/>
                </a:solidFill>
              </a:rPr>
              <a:t> experiment, once results from this year’s experiment are known and a review is convened of the Coherent Electron Cooling program by a committee with appropriate expertise.</a:t>
            </a:r>
            <a:endParaRPr lang="en-US" sz="1200" dirty="0" smtClean="0">
              <a:solidFill>
                <a:srgbClr val="0070C0"/>
              </a:solidFill>
            </a:endParaRPr>
          </a:p>
          <a:p>
            <a:pPr marL="0" indent="0">
              <a:buNone/>
            </a:pPr>
            <a:r>
              <a:rPr lang="en-US" sz="2400" dirty="0" err="1" smtClean="0"/>
              <a:t>sPHENIX</a:t>
            </a:r>
            <a:r>
              <a:rPr lang="en-US" sz="2400" dirty="0" smtClean="0"/>
              <a:t> and BNL Laboratory Management</a:t>
            </a:r>
          </a:p>
          <a:p>
            <a:r>
              <a:rPr lang="en-US" sz="2400" dirty="0" smtClean="0">
                <a:solidFill>
                  <a:srgbClr val="0070C0"/>
                </a:solidFill>
              </a:rPr>
              <a:t>The PAC recommends that the </a:t>
            </a:r>
            <a:r>
              <a:rPr lang="en-US" sz="2400" dirty="0" err="1" smtClean="0">
                <a:solidFill>
                  <a:srgbClr val="0070C0"/>
                </a:solidFill>
              </a:rPr>
              <a:t>sPHENIX</a:t>
            </a:r>
            <a:r>
              <a:rPr lang="en-US" sz="2400" dirty="0" smtClean="0">
                <a:solidFill>
                  <a:srgbClr val="0070C0"/>
                </a:solidFill>
              </a:rPr>
              <a:t> Collaboration and the newly established BNL Physics Department HEP/NP Software Group work closely together to develop a plan that will meet the </a:t>
            </a:r>
            <a:r>
              <a:rPr lang="en-US" sz="2400" dirty="0" err="1" smtClean="0">
                <a:solidFill>
                  <a:srgbClr val="0070C0"/>
                </a:solidFill>
              </a:rPr>
              <a:t>sPHENIX</a:t>
            </a:r>
            <a:r>
              <a:rPr lang="en-US" sz="2400" dirty="0" smtClean="0">
                <a:solidFill>
                  <a:srgbClr val="0070C0"/>
                </a:solidFill>
              </a:rPr>
              <a:t> computing needs on a time scale appropriate for </a:t>
            </a:r>
            <a:r>
              <a:rPr lang="en-US" sz="2400" dirty="0" err="1" smtClean="0">
                <a:solidFill>
                  <a:srgbClr val="0070C0"/>
                </a:solidFill>
              </a:rPr>
              <a:t>sPHENIX</a:t>
            </a:r>
            <a:r>
              <a:rPr lang="en-US" sz="2400" dirty="0">
                <a:solidFill>
                  <a:srgbClr val="0070C0"/>
                </a:solidFill>
              </a:rPr>
              <a:t> </a:t>
            </a:r>
            <a:r>
              <a:rPr lang="en-US" sz="2400" dirty="0" smtClean="0">
                <a:solidFill>
                  <a:srgbClr val="0070C0"/>
                </a:solidFill>
              </a:rPr>
              <a:t>data-taking operation. The PAC expects a report on this topic at the PAC meeting next year.</a:t>
            </a:r>
          </a:p>
          <a:p>
            <a:pPr marL="0" indent="0">
              <a:buNone/>
            </a:pPr>
            <a:r>
              <a:rPr lang="en-US" sz="2400" dirty="0"/>
              <a:t>BNL Laboratory Management:</a:t>
            </a:r>
          </a:p>
          <a:p>
            <a:r>
              <a:rPr lang="en-US" sz="2400" dirty="0">
                <a:solidFill>
                  <a:srgbClr val="0070C0"/>
                </a:solidFill>
              </a:rPr>
              <a:t>The PAC recommends that sufficient resources are identified and deployed for data preservation efforts both for the data sets taken and the corresponding simulations, initially in PHENIX and subsequently in STAR.</a:t>
            </a:r>
          </a:p>
          <a:p>
            <a:endParaRPr lang="en-US" sz="2400" dirty="0">
              <a:solidFill>
                <a:srgbClr val="0070C0"/>
              </a:solidFill>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20</a:t>
            </a:fld>
            <a:endParaRPr lang="en-US"/>
          </a:p>
        </p:txBody>
      </p:sp>
    </p:spTree>
    <p:extLst>
      <p:ext uri="{BB962C8B-B14F-4D97-AF65-F5344CB8AC3E}">
        <p14:creationId xmlns:p14="http://schemas.microsoft.com/office/powerpoint/2010/main" val="56538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PAC Meeting</a:t>
            </a:r>
            <a:r>
              <a:rPr lang="en-US" sz="3600" u="sng" dirty="0"/>
              <a:t> </a:t>
            </a:r>
            <a:r>
              <a:rPr lang="en-US" sz="3600" u="sng" dirty="0" smtClean="0"/>
              <a:t>(10 – 11 June 2019)</a:t>
            </a:r>
            <a:endParaRPr lang="en-US" sz="3600" u="sng" dirty="0"/>
          </a:p>
        </p:txBody>
      </p:sp>
      <p:sp>
        <p:nvSpPr>
          <p:cNvPr id="3" name="Content Placeholder 2"/>
          <p:cNvSpPr>
            <a:spLocks noGrp="1"/>
          </p:cNvSpPr>
          <p:nvPr>
            <p:ph idx="1"/>
          </p:nvPr>
        </p:nvSpPr>
        <p:spPr>
          <a:xfrm>
            <a:off x="838200" y="864973"/>
            <a:ext cx="10515600" cy="5491377"/>
          </a:xfrm>
        </p:spPr>
        <p:txBody>
          <a:bodyPr>
            <a:noAutofit/>
          </a:bodyPr>
          <a:lstStyle/>
          <a:p>
            <a:pPr marL="12700" indent="0">
              <a:lnSpc>
                <a:spcPts val="2960"/>
              </a:lnSpc>
              <a:spcBef>
                <a:spcPts val="775"/>
              </a:spcBef>
              <a:buNone/>
            </a:pPr>
            <a:r>
              <a:rPr lang="en-US" sz="2400" u="sng" dirty="0" smtClean="0">
                <a:solidFill>
                  <a:prstClr val="black"/>
                </a:solidFill>
                <a:latin typeface="Calibri Light" charset="0"/>
                <a:ea typeface="Calibri Light" charset="0"/>
                <a:cs typeface="Calibri Light" charset="0"/>
              </a:rPr>
              <a:t>Data Analysis, Data-taking, Beam Operations &amp; </a:t>
            </a:r>
            <a:r>
              <a:rPr lang="en-US" sz="2400" i="1" u="sng" dirty="0" smtClean="0">
                <a:solidFill>
                  <a:srgbClr val="0070C0"/>
                </a:solidFill>
                <a:latin typeface="Calibri Light" charset="0"/>
                <a:ea typeface="Calibri Light" charset="0"/>
                <a:cs typeface="Calibri Light" charset="0"/>
              </a:rPr>
              <a:t>Beam Use Requests </a:t>
            </a:r>
          </a:p>
          <a:p>
            <a:pPr marL="355600" indent="-342900">
              <a:lnSpc>
                <a:spcPts val="2960"/>
              </a:lnSpc>
              <a:spcBef>
                <a:spcPts val="775"/>
              </a:spcBef>
            </a:pPr>
            <a:r>
              <a:rPr lang="en-US" sz="2400" dirty="0" smtClean="0">
                <a:solidFill>
                  <a:prstClr val="black"/>
                </a:solidFill>
                <a:latin typeface="Calibri Light" charset="0"/>
                <a:ea typeface="Calibri Light" charset="0"/>
                <a:cs typeface="Calibri Light" charset="0"/>
              </a:rPr>
              <a:t>S</a:t>
            </a:r>
            <a:r>
              <a:rPr lang="en-US" sz="2400" spc="-165" dirty="0" smtClean="0">
                <a:solidFill>
                  <a:prstClr val="black"/>
                </a:solidFill>
                <a:latin typeface="Calibri Light" charset="0"/>
                <a:ea typeface="Calibri Light" charset="0"/>
                <a:cs typeface="Calibri Light" charset="0"/>
              </a:rPr>
              <a:t>T</a:t>
            </a:r>
            <a:r>
              <a:rPr lang="en-US" sz="2400" spc="-25" dirty="0" smtClean="0">
                <a:solidFill>
                  <a:prstClr val="black"/>
                </a:solidFill>
                <a:latin typeface="Calibri Light" charset="0"/>
                <a:ea typeface="Calibri Light" charset="0"/>
                <a:cs typeface="Calibri Light" charset="0"/>
              </a:rPr>
              <a:t>A</a:t>
            </a:r>
            <a:r>
              <a:rPr lang="en-US" sz="2400" spc="-15" dirty="0" smtClean="0">
                <a:solidFill>
                  <a:prstClr val="black"/>
                </a:solidFill>
                <a:latin typeface="Calibri Light" charset="0"/>
                <a:ea typeface="Calibri Light" charset="0"/>
                <a:cs typeface="Calibri Light" charset="0"/>
              </a:rPr>
              <a:t>R</a:t>
            </a:r>
            <a:r>
              <a:rPr lang="en-US" sz="2400" spc="-100" dirty="0" smtClean="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a:t>
            </a:r>
            <a:r>
              <a:rPr lang="en-US" sz="2400" spc="-20" dirty="0">
                <a:solidFill>
                  <a:prstClr val="black"/>
                </a:solidFill>
                <a:latin typeface="Calibri Light" charset="0"/>
                <a:ea typeface="Calibri Light" charset="0"/>
                <a:cs typeface="Calibri Light" charset="0"/>
              </a:rPr>
              <a:t>r</a:t>
            </a:r>
            <a:r>
              <a:rPr lang="en-US" sz="2400" spc="-10" dirty="0">
                <a:solidFill>
                  <a:prstClr val="black"/>
                </a:solidFill>
                <a:latin typeface="Calibri Light" charset="0"/>
                <a:ea typeface="Calibri Light" charset="0"/>
                <a:cs typeface="Calibri Light" charset="0"/>
              </a:rPr>
              <a:t>e</a:t>
            </a:r>
            <a:r>
              <a:rPr lang="en-US" sz="2400" spc="-20" dirty="0">
                <a:solidFill>
                  <a:prstClr val="black"/>
                </a:solidFill>
                <a:latin typeface="Calibri Light" charset="0"/>
                <a:ea typeface="Calibri Light" charset="0"/>
                <a:cs typeface="Calibri Light" charset="0"/>
              </a:rPr>
              <a:t>s</a:t>
            </a:r>
            <a:r>
              <a:rPr lang="en-US" sz="2400" spc="-10" dirty="0">
                <a:solidFill>
                  <a:prstClr val="black"/>
                </a:solidFill>
                <a:latin typeface="Calibri Light" charset="0"/>
                <a:ea typeface="Calibri Light" charset="0"/>
                <a:cs typeface="Calibri Light" charset="0"/>
              </a:rPr>
              <a:t>e</a:t>
            </a:r>
            <a:r>
              <a:rPr lang="en-US" sz="2400" spc="30" dirty="0">
                <a:solidFill>
                  <a:prstClr val="black"/>
                </a:solidFill>
                <a:latin typeface="Calibri Light" charset="0"/>
                <a:ea typeface="Calibri Light" charset="0"/>
                <a:cs typeface="Calibri Light" charset="0"/>
              </a:rPr>
              <a:t>n</a:t>
            </a:r>
            <a:r>
              <a:rPr lang="en-US" sz="2400" spc="20" dirty="0">
                <a:solidFill>
                  <a:prstClr val="black"/>
                </a:solidFill>
                <a:latin typeface="Calibri Light" charset="0"/>
                <a:ea typeface="Calibri Light" charset="0"/>
                <a:cs typeface="Calibri Light" charset="0"/>
              </a:rPr>
              <a:t>t</a:t>
            </a:r>
            <a:r>
              <a:rPr lang="en-US" sz="2400" spc="-50" dirty="0">
                <a:solidFill>
                  <a:prstClr val="black"/>
                </a:solidFill>
                <a:latin typeface="Calibri Light" charset="0"/>
                <a:ea typeface="Calibri Light" charset="0"/>
                <a:cs typeface="Calibri Light" charset="0"/>
              </a:rPr>
              <a:t>a</a:t>
            </a:r>
            <a:r>
              <a:rPr lang="en-US" sz="2400" spc="20" dirty="0">
                <a:solidFill>
                  <a:prstClr val="black"/>
                </a:solidFill>
                <a:latin typeface="Calibri Light" charset="0"/>
                <a:ea typeface="Calibri Light" charset="0"/>
                <a:cs typeface="Calibri Light" charset="0"/>
              </a:rPr>
              <a:t>t</a:t>
            </a:r>
            <a:r>
              <a:rPr lang="en-US" sz="2400" dirty="0">
                <a:solidFill>
                  <a:prstClr val="black"/>
                </a:solidFill>
                <a:latin typeface="Calibri Light" charset="0"/>
                <a:ea typeface="Calibri Light" charset="0"/>
                <a:cs typeface="Calibri Light" charset="0"/>
              </a:rPr>
              <a:t>i</a:t>
            </a:r>
            <a:r>
              <a:rPr lang="en-US" sz="2400" spc="-75" dirty="0">
                <a:solidFill>
                  <a:prstClr val="black"/>
                </a:solidFill>
                <a:latin typeface="Calibri Light" charset="0"/>
                <a:ea typeface="Calibri Light" charset="0"/>
                <a:cs typeface="Calibri Light" charset="0"/>
              </a:rPr>
              <a:t>o</a:t>
            </a:r>
            <a:r>
              <a:rPr lang="en-US" sz="2400" dirty="0">
                <a:solidFill>
                  <a:prstClr val="black"/>
                </a:solidFill>
                <a:latin typeface="Calibri Light" charset="0"/>
                <a:ea typeface="Calibri Light" charset="0"/>
                <a:cs typeface="Calibri Light" charset="0"/>
              </a:rPr>
              <a:t>n</a:t>
            </a:r>
            <a:r>
              <a:rPr lang="en-US" sz="2400" spc="-155" dirty="0">
                <a:solidFill>
                  <a:prstClr val="black"/>
                </a:solidFill>
                <a:latin typeface="Calibri Light" charset="0"/>
                <a:ea typeface="Calibri Light" charset="0"/>
                <a:cs typeface="Calibri Light" charset="0"/>
              </a:rPr>
              <a:t> </a:t>
            </a:r>
            <a:r>
              <a:rPr lang="en-US" sz="2400" spc="25" dirty="0">
                <a:solidFill>
                  <a:prstClr val="black"/>
                </a:solidFill>
                <a:latin typeface="Calibri Light" charset="0"/>
                <a:ea typeface="Calibri Light" charset="0"/>
                <a:cs typeface="Calibri Light" charset="0"/>
              </a:rPr>
              <a:t>o</a:t>
            </a:r>
            <a:r>
              <a:rPr lang="en-US" sz="2400" dirty="0">
                <a:solidFill>
                  <a:prstClr val="black"/>
                </a:solidFill>
                <a:latin typeface="Calibri Light" charset="0"/>
                <a:ea typeface="Calibri Light" charset="0"/>
                <a:cs typeface="Calibri Light" charset="0"/>
              </a:rPr>
              <a:t>f</a:t>
            </a:r>
          </a:p>
          <a:p>
            <a:pPr marL="12700" lvl="0" indent="0">
              <a:lnSpc>
                <a:spcPts val="2750"/>
              </a:lnSpc>
              <a:spcBef>
                <a:spcPts val="0"/>
              </a:spcBef>
              <a:buNone/>
              <a:tabLst>
                <a:tab pos="254000" algn="l"/>
              </a:tabLst>
            </a:pPr>
            <a:r>
              <a:rPr lang="en-US" sz="2400" dirty="0" smtClean="0">
                <a:solidFill>
                  <a:prstClr val="black"/>
                </a:solidFill>
                <a:latin typeface="Calibri Light" charset="0"/>
                <a:ea typeface="Calibri Light" charset="0"/>
                <a:cs typeface="Calibri Light" charset="0"/>
              </a:rPr>
              <a:t>		D</a:t>
            </a:r>
            <a:r>
              <a:rPr lang="en-US" sz="2400" spc="-50" dirty="0" smtClean="0">
                <a:solidFill>
                  <a:prstClr val="black"/>
                </a:solidFill>
                <a:latin typeface="Calibri Light" charset="0"/>
                <a:ea typeface="Calibri Light" charset="0"/>
                <a:cs typeface="Calibri Light" charset="0"/>
              </a:rPr>
              <a:t>a</a:t>
            </a:r>
            <a:r>
              <a:rPr lang="en-US" sz="2400" spc="15" dirty="0" smtClean="0">
                <a:solidFill>
                  <a:prstClr val="black"/>
                </a:solidFill>
                <a:latin typeface="Calibri Light" charset="0"/>
                <a:ea typeface="Calibri Light" charset="0"/>
                <a:cs typeface="Calibri Light" charset="0"/>
              </a:rPr>
              <a:t>t</a:t>
            </a:r>
            <a:r>
              <a:rPr lang="en-US" sz="2400" spc="-50" dirty="0" smtClean="0">
                <a:solidFill>
                  <a:prstClr val="black"/>
                </a:solidFill>
                <a:latin typeface="Calibri Light" charset="0"/>
                <a:ea typeface="Calibri Light" charset="0"/>
                <a:cs typeface="Calibri Light" charset="0"/>
              </a:rPr>
              <a:t>a</a:t>
            </a:r>
            <a:r>
              <a:rPr lang="en-US" sz="2400" dirty="0" smtClean="0">
                <a:solidFill>
                  <a:prstClr val="black"/>
                </a:solidFill>
                <a:latin typeface="Calibri Light" charset="0"/>
                <a:ea typeface="Calibri Light" charset="0"/>
                <a:cs typeface="Calibri Light" charset="0"/>
              </a:rPr>
              <a:t>-</a:t>
            </a:r>
            <a:r>
              <a:rPr lang="en-US" sz="2400" spc="15" dirty="0" smtClean="0">
                <a:solidFill>
                  <a:prstClr val="black"/>
                </a:solidFill>
                <a:latin typeface="Calibri Light" charset="0"/>
                <a:ea typeface="Calibri Light" charset="0"/>
                <a:cs typeface="Calibri Light" charset="0"/>
              </a:rPr>
              <a:t>t</a:t>
            </a:r>
            <a:r>
              <a:rPr lang="en-US" sz="2400" spc="-65" dirty="0" smtClean="0">
                <a:solidFill>
                  <a:prstClr val="black"/>
                </a:solidFill>
                <a:latin typeface="Calibri Light" charset="0"/>
                <a:ea typeface="Calibri Light" charset="0"/>
                <a:cs typeface="Calibri Light" charset="0"/>
              </a:rPr>
              <a:t>a</a:t>
            </a:r>
            <a:r>
              <a:rPr lang="en-US" sz="2400" dirty="0" smtClean="0">
                <a:solidFill>
                  <a:prstClr val="black"/>
                </a:solidFill>
                <a:latin typeface="Calibri Light" charset="0"/>
                <a:ea typeface="Calibri Light" charset="0"/>
                <a:cs typeface="Calibri Light" charset="0"/>
              </a:rPr>
              <a:t>ki</a:t>
            </a:r>
            <a:r>
              <a:rPr lang="en-US" sz="2400" spc="30" dirty="0" smtClean="0">
                <a:solidFill>
                  <a:prstClr val="black"/>
                </a:solidFill>
                <a:latin typeface="Calibri Light" charset="0"/>
                <a:ea typeface="Calibri Light" charset="0"/>
                <a:cs typeface="Calibri Light" charset="0"/>
              </a:rPr>
              <a:t>n</a:t>
            </a:r>
            <a:r>
              <a:rPr lang="en-US" sz="2400" spc="-40" dirty="0" smtClean="0">
                <a:solidFill>
                  <a:prstClr val="black"/>
                </a:solidFill>
                <a:latin typeface="Calibri Light" charset="0"/>
                <a:ea typeface="Calibri Light" charset="0"/>
                <a:cs typeface="Calibri Light" charset="0"/>
              </a:rPr>
              <a:t>g</a:t>
            </a:r>
            <a:r>
              <a:rPr lang="en-US" sz="2400" spc="-10" dirty="0">
                <a:solidFill>
                  <a:prstClr val="black"/>
                </a:solidFill>
                <a:latin typeface="Calibri Light" charset="0"/>
                <a:ea typeface="Calibri Light" charset="0"/>
                <a:cs typeface="Calibri Light" charset="0"/>
              </a:rPr>
              <a:t>,</a:t>
            </a:r>
            <a:r>
              <a:rPr lang="en-US" sz="2400" spc="-235" dirty="0">
                <a:solidFill>
                  <a:prstClr val="black"/>
                </a:solidFill>
                <a:latin typeface="Calibri Light" charset="0"/>
                <a:ea typeface="Calibri Light" charset="0"/>
                <a:cs typeface="Calibri Light" charset="0"/>
              </a:rPr>
              <a:t> </a:t>
            </a:r>
            <a:r>
              <a:rPr lang="en-US" sz="2400" spc="-50" dirty="0">
                <a:solidFill>
                  <a:prstClr val="black"/>
                </a:solidFill>
                <a:latin typeface="Calibri Light" charset="0"/>
                <a:ea typeface="Calibri Light" charset="0"/>
                <a:cs typeface="Calibri Light" charset="0"/>
              </a:rPr>
              <a:t>a</a:t>
            </a:r>
            <a:r>
              <a:rPr lang="en-US" sz="2400" spc="30" dirty="0">
                <a:solidFill>
                  <a:prstClr val="black"/>
                </a:solidFill>
                <a:latin typeface="Calibri Light" charset="0"/>
                <a:ea typeface="Calibri Light" charset="0"/>
                <a:cs typeface="Calibri Light" charset="0"/>
              </a:rPr>
              <a:t>n</a:t>
            </a:r>
            <a:r>
              <a:rPr lang="en-US" sz="2400" spc="-50" dirty="0">
                <a:solidFill>
                  <a:prstClr val="black"/>
                </a:solidFill>
                <a:latin typeface="Calibri Light" charset="0"/>
                <a:ea typeface="Calibri Light" charset="0"/>
                <a:cs typeface="Calibri Light" charset="0"/>
              </a:rPr>
              <a:t>a</a:t>
            </a:r>
            <a:r>
              <a:rPr lang="en-US" sz="2400" dirty="0">
                <a:solidFill>
                  <a:prstClr val="black"/>
                </a:solidFill>
                <a:latin typeface="Calibri Light" charset="0"/>
                <a:ea typeface="Calibri Light" charset="0"/>
                <a:cs typeface="Calibri Light" charset="0"/>
              </a:rPr>
              <a:t>ly</a:t>
            </a:r>
            <a:r>
              <a:rPr lang="en-US" sz="2400" spc="-20" dirty="0">
                <a:solidFill>
                  <a:prstClr val="black"/>
                </a:solidFill>
                <a:latin typeface="Calibri Light" charset="0"/>
                <a:ea typeface="Calibri Light" charset="0"/>
                <a:cs typeface="Calibri Light" charset="0"/>
              </a:rPr>
              <a:t>s</a:t>
            </a:r>
            <a:r>
              <a:rPr lang="en-US" sz="2400" dirty="0">
                <a:solidFill>
                  <a:prstClr val="black"/>
                </a:solidFill>
                <a:latin typeface="Calibri Light" charset="0"/>
                <a:ea typeface="Calibri Light" charset="0"/>
                <a:cs typeface="Calibri Light" charset="0"/>
              </a:rPr>
              <a:t>is</a:t>
            </a:r>
            <a:r>
              <a:rPr lang="en-US" sz="2400" spc="-110"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a:t>
            </a:r>
            <a:r>
              <a:rPr lang="en-US" sz="2400" spc="-20" dirty="0">
                <a:solidFill>
                  <a:prstClr val="black"/>
                </a:solidFill>
                <a:latin typeface="Calibri Light" charset="0"/>
                <a:ea typeface="Calibri Light" charset="0"/>
                <a:cs typeface="Calibri Light" charset="0"/>
              </a:rPr>
              <a:t>r</a:t>
            </a:r>
            <a:r>
              <a:rPr lang="en-US" sz="2400" spc="25" dirty="0">
                <a:solidFill>
                  <a:prstClr val="black"/>
                </a:solidFill>
                <a:latin typeface="Calibri Light" charset="0"/>
                <a:ea typeface="Calibri Light" charset="0"/>
                <a:cs typeface="Calibri Light" charset="0"/>
              </a:rPr>
              <a:t>o</a:t>
            </a:r>
            <a:r>
              <a:rPr lang="en-US" sz="2400" spc="-25" dirty="0">
                <a:solidFill>
                  <a:prstClr val="black"/>
                </a:solidFill>
                <a:latin typeface="Calibri Light" charset="0"/>
                <a:ea typeface="Calibri Light" charset="0"/>
                <a:cs typeface="Calibri Light" charset="0"/>
              </a:rPr>
              <a:t>g</a:t>
            </a:r>
            <a:r>
              <a:rPr lang="en-US" sz="2400" spc="-20" dirty="0">
                <a:solidFill>
                  <a:prstClr val="black"/>
                </a:solidFill>
                <a:latin typeface="Calibri Light" charset="0"/>
                <a:ea typeface="Calibri Light" charset="0"/>
                <a:cs typeface="Calibri Light" charset="0"/>
              </a:rPr>
              <a:t>r</a:t>
            </a:r>
            <a:r>
              <a:rPr lang="en-US" sz="2400" spc="-10" dirty="0">
                <a:solidFill>
                  <a:prstClr val="black"/>
                </a:solidFill>
                <a:latin typeface="Calibri Light" charset="0"/>
                <a:ea typeface="Calibri Light" charset="0"/>
                <a:cs typeface="Calibri Light" charset="0"/>
              </a:rPr>
              <a:t>e</a:t>
            </a:r>
            <a:r>
              <a:rPr lang="en-US" sz="2400" spc="-20" dirty="0">
                <a:solidFill>
                  <a:prstClr val="black"/>
                </a:solidFill>
                <a:latin typeface="Calibri Light" charset="0"/>
                <a:ea typeface="Calibri Light" charset="0"/>
                <a:cs typeface="Calibri Light" charset="0"/>
              </a:rPr>
              <a:t>s</a:t>
            </a:r>
            <a:r>
              <a:rPr lang="en-US" sz="2400" dirty="0">
                <a:solidFill>
                  <a:prstClr val="black"/>
                </a:solidFill>
                <a:latin typeface="Calibri Light" charset="0"/>
                <a:ea typeface="Calibri Light" charset="0"/>
                <a:cs typeface="Calibri Light" charset="0"/>
              </a:rPr>
              <a:t>s</a:t>
            </a:r>
            <a:r>
              <a:rPr lang="en-US" sz="2400" spc="-200" dirty="0">
                <a:solidFill>
                  <a:prstClr val="black"/>
                </a:solidFill>
                <a:latin typeface="Calibri Light" charset="0"/>
                <a:ea typeface="Calibri Light" charset="0"/>
                <a:cs typeface="Calibri Light" charset="0"/>
              </a:rPr>
              <a:t> </a:t>
            </a:r>
            <a:r>
              <a:rPr lang="en-US" sz="2400" dirty="0">
                <a:solidFill>
                  <a:prstClr val="black"/>
                </a:solidFill>
                <a:latin typeface="Calibri Light" charset="0"/>
                <a:ea typeface="Calibri Light" charset="0"/>
                <a:cs typeface="Calibri Light" charset="0"/>
              </a:rPr>
              <a:t>&amp;</a:t>
            </a:r>
            <a:r>
              <a:rPr lang="en-US" sz="2400" spc="-65" dirty="0">
                <a:solidFill>
                  <a:prstClr val="black"/>
                </a:solidFill>
                <a:latin typeface="Calibri Light" charset="0"/>
                <a:ea typeface="Calibri Light" charset="0"/>
                <a:cs typeface="Calibri Light" charset="0"/>
              </a:rPr>
              <a:t> </a:t>
            </a:r>
            <a:r>
              <a:rPr lang="en-US" sz="2400" spc="-100" dirty="0">
                <a:solidFill>
                  <a:prstClr val="black"/>
                </a:solidFill>
                <a:latin typeface="Calibri Light" charset="0"/>
                <a:ea typeface="Calibri Light" charset="0"/>
                <a:cs typeface="Calibri Light" charset="0"/>
              </a:rPr>
              <a:t>k</a:t>
            </a:r>
            <a:r>
              <a:rPr lang="en-US" sz="2400" spc="-10" dirty="0">
                <a:solidFill>
                  <a:prstClr val="black"/>
                </a:solidFill>
                <a:latin typeface="Calibri Light" charset="0"/>
                <a:ea typeface="Calibri Light" charset="0"/>
                <a:cs typeface="Calibri Light" charset="0"/>
              </a:rPr>
              <a:t>e</a:t>
            </a:r>
            <a:r>
              <a:rPr lang="en-US" sz="2400" spc="-15" dirty="0">
                <a:solidFill>
                  <a:prstClr val="black"/>
                </a:solidFill>
                <a:latin typeface="Calibri Light" charset="0"/>
                <a:ea typeface="Calibri Light" charset="0"/>
                <a:cs typeface="Calibri Light" charset="0"/>
              </a:rPr>
              <a:t>y</a:t>
            </a:r>
            <a:r>
              <a:rPr lang="en-US" sz="2400" spc="-65"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pub</a:t>
            </a:r>
            <a:r>
              <a:rPr lang="en-US" sz="2400" dirty="0">
                <a:solidFill>
                  <a:prstClr val="black"/>
                </a:solidFill>
                <a:latin typeface="Calibri Light" charset="0"/>
                <a:ea typeface="Calibri Light" charset="0"/>
                <a:cs typeface="Calibri Light" charset="0"/>
              </a:rPr>
              <a:t>s</a:t>
            </a:r>
            <a:r>
              <a:rPr lang="en-US" sz="2400" spc="-105" dirty="0">
                <a:solidFill>
                  <a:prstClr val="black"/>
                </a:solidFill>
                <a:latin typeface="Calibri Light" charset="0"/>
                <a:ea typeface="Calibri Light" charset="0"/>
                <a:cs typeface="Calibri Light" charset="0"/>
              </a:rPr>
              <a:t> </a:t>
            </a:r>
            <a:r>
              <a:rPr lang="en-US" sz="2400" spc="-5" dirty="0">
                <a:solidFill>
                  <a:prstClr val="black"/>
                </a:solidFill>
                <a:latin typeface="Calibri Light" charset="0"/>
                <a:ea typeface="Calibri Light" charset="0"/>
                <a:cs typeface="Calibri Light" charset="0"/>
              </a:rPr>
              <a:t>f</a:t>
            </a:r>
            <a:r>
              <a:rPr lang="en-US" sz="2400" spc="-20" dirty="0">
                <a:solidFill>
                  <a:prstClr val="black"/>
                </a:solidFill>
                <a:latin typeface="Calibri Light" charset="0"/>
                <a:ea typeface="Calibri Light" charset="0"/>
                <a:cs typeface="Calibri Light" charset="0"/>
              </a:rPr>
              <a:t>r</a:t>
            </a:r>
            <a:r>
              <a:rPr lang="en-US" sz="2400" spc="25" dirty="0">
                <a:solidFill>
                  <a:prstClr val="black"/>
                </a:solidFill>
                <a:latin typeface="Calibri Light" charset="0"/>
                <a:ea typeface="Calibri Light" charset="0"/>
                <a:cs typeface="Calibri Light" charset="0"/>
              </a:rPr>
              <a:t>o</a:t>
            </a:r>
            <a:r>
              <a:rPr lang="en-US" sz="2400" spc="-25" dirty="0">
                <a:solidFill>
                  <a:prstClr val="black"/>
                </a:solidFill>
                <a:latin typeface="Calibri Light" charset="0"/>
                <a:ea typeface="Calibri Light" charset="0"/>
                <a:cs typeface="Calibri Light" charset="0"/>
              </a:rPr>
              <a:t>m</a:t>
            </a:r>
            <a:r>
              <a:rPr lang="en-US" sz="2400" spc="-165" dirty="0">
                <a:solidFill>
                  <a:prstClr val="black"/>
                </a:solidFill>
                <a:latin typeface="Calibri Light" charset="0"/>
                <a:ea typeface="Calibri Light" charset="0"/>
                <a:cs typeface="Calibri Light" charset="0"/>
              </a:rPr>
              <a:t> </a:t>
            </a:r>
            <a:r>
              <a:rPr lang="en-US" sz="2400" spc="-30" dirty="0" smtClean="0">
                <a:solidFill>
                  <a:prstClr val="black"/>
                </a:solidFill>
                <a:latin typeface="Calibri Light" charset="0"/>
                <a:ea typeface="Calibri Light" charset="0"/>
                <a:cs typeface="Calibri Light" charset="0"/>
              </a:rPr>
              <a:t>R</a:t>
            </a:r>
            <a:r>
              <a:rPr lang="en-US" sz="2400" spc="30" dirty="0" smtClean="0">
                <a:solidFill>
                  <a:prstClr val="black"/>
                </a:solidFill>
                <a:latin typeface="Calibri Light" charset="0"/>
                <a:ea typeface="Calibri Light" charset="0"/>
                <a:cs typeface="Calibri Light" charset="0"/>
              </a:rPr>
              <a:t>un</a:t>
            </a:r>
            <a:r>
              <a:rPr lang="en-US" sz="2400" dirty="0" smtClean="0">
                <a:solidFill>
                  <a:prstClr val="black"/>
                </a:solidFill>
                <a:latin typeface="Calibri Light" charset="0"/>
                <a:ea typeface="Calibri Light" charset="0"/>
                <a:cs typeface="Calibri Light" charset="0"/>
              </a:rPr>
              <a:t>s 18 &amp; 19</a:t>
            </a:r>
          </a:p>
          <a:p>
            <a:pPr marL="12700" lvl="0" indent="0">
              <a:lnSpc>
                <a:spcPts val="2910"/>
              </a:lnSpc>
              <a:spcBef>
                <a:spcPts val="0"/>
              </a:spcBef>
              <a:buNone/>
              <a:tabLst>
                <a:tab pos="254000" algn="l"/>
              </a:tabLst>
            </a:pPr>
            <a:r>
              <a:rPr lang="en-US" sz="2400" i="1" spc="-30" dirty="0" smtClean="0">
                <a:solidFill>
                  <a:srgbClr val="0070C0"/>
                </a:solidFill>
                <a:latin typeface="Calibri Light" charset="0"/>
                <a:ea typeface="Calibri Light" charset="0"/>
                <a:cs typeface="Calibri Light" charset="0"/>
              </a:rPr>
              <a:t>		B</a:t>
            </a:r>
            <a:r>
              <a:rPr lang="en-US" sz="2400" i="1" spc="-10" dirty="0" smtClean="0">
                <a:solidFill>
                  <a:srgbClr val="0070C0"/>
                </a:solidFill>
                <a:latin typeface="Calibri Light" charset="0"/>
                <a:ea typeface="Calibri Light" charset="0"/>
                <a:cs typeface="Calibri Light" charset="0"/>
              </a:rPr>
              <a:t>e</a:t>
            </a:r>
            <a:r>
              <a:rPr lang="en-US" sz="2400" i="1" spc="-50" dirty="0" smtClean="0">
                <a:solidFill>
                  <a:srgbClr val="0070C0"/>
                </a:solidFill>
                <a:latin typeface="Calibri Light" charset="0"/>
                <a:ea typeface="Calibri Light" charset="0"/>
                <a:cs typeface="Calibri Light" charset="0"/>
              </a:rPr>
              <a:t>a</a:t>
            </a:r>
            <a:r>
              <a:rPr lang="en-US" sz="2400" i="1" spc="-25" dirty="0" smtClean="0">
                <a:solidFill>
                  <a:srgbClr val="0070C0"/>
                </a:solidFill>
                <a:latin typeface="Calibri Light" charset="0"/>
                <a:ea typeface="Calibri Light" charset="0"/>
                <a:cs typeface="Calibri Light" charset="0"/>
              </a:rPr>
              <a:t>m</a:t>
            </a:r>
            <a:r>
              <a:rPr lang="en-US" sz="2400" i="1" spc="-65" dirty="0" smtClean="0">
                <a:solidFill>
                  <a:srgbClr val="0070C0"/>
                </a:solidFill>
                <a:latin typeface="Calibri Light" charset="0"/>
                <a:ea typeface="Calibri Light" charset="0"/>
                <a:cs typeface="Calibri Light" charset="0"/>
              </a:rPr>
              <a:t> </a:t>
            </a:r>
            <a:r>
              <a:rPr lang="en-US" sz="2400" i="1" spc="10" dirty="0">
                <a:solidFill>
                  <a:srgbClr val="0070C0"/>
                </a:solidFill>
                <a:latin typeface="Calibri Light" charset="0"/>
                <a:ea typeface="Calibri Light" charset="0"/>
                <a:cs typeface="Calibri Light" charset="0"/>
              </a:rPr>
              <a:t>U</a:t>
            </a:r>
            <a:r>
              <a:rPr lang="en-US" sz="2400" i="1" spc="-20" dirty="0">
                <a:solidFill>
                  <a:srgbClr val="0070C0"/>
                </a:solidFill>
                <a:latin typeface="Calibri Light" charset="0"/>
                <a:ea typeface="Calibri Light" charset="0"/>
                <a:cs typeface="Calibri Light" charset="0"/>
              </a:rPr>
              <a:t>s</a:t>
            </a:r>
            <a:r>
              <a:rPr lang="en-US" sz="2400" i="1" spc="-15" dirty="0">
                <a:solidFill>
                  <a:srgbClr val="0070C0"/>
                </a:solidFill>
                <a:latin typeface="Calibri Light" charset="0"/>
                <a:ea typeface="Calibri Light" charset="0"/>
                <a:cs typeface="Calibri Light" charset="0"/>
              </a:rPr>
              <a:t>e</a:t>
            </a:r>
            <a:r>
              <a:rPr lang="en-US" sz="2400" i="1" spc="-80" dirty="0">
                <a:solidFill>
                  <a:srgbClr val="0070C0"/>
                </a:solidFill>
                <a:latin typeface="Calibri Light" charset="0"/>
                <a:ea typeface="Calibri Light" charset="0"/>
                <a:cs typeface="Calibri Light" charset="0"/>
              </a:rPr>
              <a:t> </a:t>
            </a:r>
            <a:r>
              <a:rPr lang="en-US" sz="2400" i="1" spc="-30" dirty="0">
                <a:solidFill>
                  <a:srgbClr val="0070C0"/>
                </a:solidFill>
                <a:latin typeface="Calibri Light" charset="0"/>
                <a:ea typeface="Calibri Light" charset="0"/>
                <a:cs typeface="Calibri Light" charset="0"/>
              </a:rPr>
              <a:t>R</a:t>
            </a:r>
            <a:r>
              <a:rPr lang="en-US" sz="2400" i="1" spc="-10" dirty="0">
                <a:solidFill>
                  <a:srgbClr val="0070C0"/>
                </a:solidFill>
                <a:latin typeface="Calibri Light" charset="0"/>
                <a:ea typeface="Calibri Light" charset="0"/>
                <a:cs typeface="Calibri Light" charset="0"/>
              </a:rPr>
              <a:t>e</a:t>
            </a:r>
            <a:r>
              <a:rPr lang="en-US" sz="2400" i="1" spc="30" dirty="0">
                <a:solidFill>
                  <a:srgbClr val="0070C0"/>
                </a:solidFill>
                <a:latin typeface="Calibri Light" charset="0"/>
                <a:ea typeface="Calibri Light" charset="0"/>
                <a:cs typeface="Calibri Light" charset="0"/>
              </a:rPr>
              <a:t>qu</a:t>
            </a:r>
            <a:r>
              <a:rPr lang="en-US" sz="2400" i="1" spc="-10" dirty="0">
                <a:solidFill>
                  <a:srgbClr val="0070C0"/>
                </a:solidFill>
                <a:latin typeface="Calibri Light" charset="0"/>
                <a:ea typeface="Calibri Light" charset="0"/>
                <a:cs typeface="Calibri Light" charset="0"/>
              </a:rPr>
              <a:t>e</a:t>
            </a:r>
            <a:r>
              <a:rPr lang="en-US" sz="2400" i="1" spc="-20" dirty="0">
                <a:solidFill>
                  <a:srgbClr val="0070C0"/>
                </a:solidFill>
                <a:latin typeface="Calibri Light" charset="0"/>
                <a:ea typeface="Calibri Light" charset="0"/>
                <a:cs typeface="Calibri Light" charset="0"/>
              </a:rPr>
              <a:t>s</a:t>
            </a:r>
            <a:r>
              <a:rPr lang="en-US" sz="2400" i="1" spc="-10" dirty="0">
                <a:solidFill>
                  <a:srgbClr val="0070C0"/>
                </a:solidFill>
                <a:latin typeface="Calibri Light" charset="0"/>
                <a:ea typeface="Calibri Light" charset="0"/>
                <a:cs typeface="Calibri Light" charset="0"/>
              </a:rPr>
              <a:t>t</a:t>
            </a:r>
            <a:r>
              <a:rPr lang="en-US" sz="2400" i="1" spc="-160" dirty="0">
                <a:solidFill>
                  <a:srgbClr val="0070C0"/>
                </a:solidFill>
                <a:latin typeface="Calibri Light" charset="0"/>
                <a:ea typeface="Calibri Light" charset="0"/>
                <a:cs typeface="Calibri Light" charset="0"/>
              </a:rPr>
              <a:t> </a:t>
            </a:r>
            <a:r>
              <a:rPr lang="en-US" sz="2400" i="1" spc="-95" dirty="0">
                <a:solidFill>
                  <a:srgbClr val="0070C0"/>
                </a:solidFill>
                <a:latin typeface="Calibri Light" charset="0"/>
                <a:ea typeface="Calibri Light" charset="0"/>
                <a:cs typeface="Calibri Light" charset="0"/>
              </a:rPr>
              <a:t>f</a:t>
            </a:r>
            <a:r>
              <a:rPr lang="en-US" sz="2400" i="1" spc="25" dirty="0">
                <a:solidFill>
                  <a:srgbClr val="0070C0"/>
                </a:solidFill>
                <a:latin typeface="Calibri Light" charset="0"/>
                <a:ea typeface="Calibri Light" charset="0"/>
                <a:cs typeface="Calibri Light" charset="0"/>
              </a:rPr>
              <a:t>o</a:t>
            </a:r>
            <a:r>
              <a:rPr lang="en-US" sz="2400" i="1" spc="-10" dirty="0">
                <a:solidFill>
                  <a:srgbClr val="0070C0"/>
                </a:solidFill>
                <a:latin typeface="Calibri Light" charset="0"/>
                <a:ea typeface="Calibri Light" charset="0"/>
                <a:cs typeface="Calibri Light" charset="0"/>
              </a:rPr>
              <a:t>r</a:t>
            </a:r>
            <a:r>
              <a:rPr lang="en-US" sz="2400" i="1" spc="-95" dirty="0">
                <a:solidFill>
                  <a:srgbClr val="0070C0"/>
                </a:solidFill>
                <a:latin typeface="Calibri Light" charset="0"/>
                <a:ea typeface="Calibri Light" charset="0"/>
                <a:cs typeface="Calibri Light" charset="0"/>
              </a:rPr>
              <a:t> </a:t>
            </a:r>
            <a:r>
              <a:rPr lang="en-US" sz="2400" i="1" spc="-30" dirty="0">
                <a:solidFill>
                  <a:srgbClr val="0070C0"/>
                </a:solidFill>
                <a:latin typeface="Calibri Light" charset="0"/>
                <a:ea typeface="Calibri Light" charset="0"/>
                <a:cs typeface="Calibri Light" charset="0"/>
              </a:rPr>
              <a:t>R</a:t>
            </a:r>
            <a:r>
              <a:rPr lang="en-US" sz="2400" i="1" spc="30" dirty="0">
                <a:solidFill>
                  <a:srgbClr val="0070C0"/>
                </a:solidFill>
                <a:latin typeface="Calibri Light" charset="0"/>
                <a:ea typeface="Calibri Light" charset="0"/>
                <a:cs typeface="Calibri Light" charset="0"/>
              </a:rPr>
              <a:t>un</a:t>
            </a:r>
            <a:r>
              <a:rPr lang="en-US" sz="2400" i="1" dirty="0">
                <a:solidFill>
                  <a:srgbClr val="0070C0"/>
                </a:solidFill>
                <a:latin typeface="Calibri Light" charset="0"/>
                <a:ea typeface="Calibri Light" charset="0"/>
                <a:cs typeface="Calibri Light" charset="0"/>
              </a:rPr>
              <a:t>s</a:t>
            </a:r>
            <a:r>
              <a:rPr lang="en-US" sz="2400" i="1" spc="-105" dirty="0">
                <a:solidFill>
                  <a:srgbClr val="0070C0"/>
                </a:solidFill>
                <a:latin typeface="Calibri Light" charset="0"/>
                <a:ea typeface="Calibri Light" charset="0"/>
                <a:cs typeface="Calibri Light" charset="0"/>
              </a:rPr>
              <a:t> </a:t>
            </a:r>
            <a:r>
              <a:rPr lang="en-US" sz="2400" i="1" spc="-35" dirty="0">
                <a:solidFill>
                  <a:srgbClr val="0070C0"/>
                </a:solidFill>
                <a:latin typeface="Calibri Light" charset="0"/>
                <a:ea typeface="Calibri Light" charset="0"/>
                <a:cs typeface="Calibri Light" charset="0"/>
              </a:rPr>
              <a:t>20</a:t>
            </a:r>
            <a:r>
              <a:rPr lang="en-US" sz="2400" i="1" spc="-110" dirty="0">
                <a:solidFill>
                  <a:srgbClr val="0070C0"/>
                </a:solidFill>
                <a:latin typeface="Calibri Light" charset="0"/>
                <a:ea typeface="Calibri Light" charset="0"/>
                <a:cs typeface="Calibri Light" charset="0"/>
              </a:rPr>
              <a:t> </a:t>
            </a:r>
            <a:r>
              <a:rPr lang="en-US" sz="2400" i="1" spc="-50" dirty="0">
                <a:solidFill>
                  <a:srgbClr val="0070C0"/>
                </a:solidFill>
                <a:latin typeface="Calibri Light" charset="0"/>
                <a:ea typeface="Calibri Light" charset="0"/>
                <a:cs typeface="Calibri Light" charset="0"/>
              </a:rPr>
              <a:t>a</a:t>
            </a:r>
            <a:r>
              <a:rPr lang="en-US" sz="2400" i="1" spc="30" dirty="0">
                <a:solidFill>
                  <a:srgbClr val="0070C0"/>
                </a:solidFill>
                <a:latin typeface="Calibri Light" charset="0"/>
                <a:ea typeface="Calibri Light" charset="0"/>
                <a:cs typeface="Calibri Light" charset="0"/>
              </a:rPr>
              <a:t>n</a:t>
            </a:r>
            <a:r>
              <a:rPr lang="en-US" sz="2400" i="1" dirty="0">
                <a:solidFill>
                  <a:srgbClr val="0070C0"/>
                </a:solidFill>
                <a:latin typeface="Calibri Light" charset="0"/>
                <a:ea typeface="Calibri Light" charset="0"/>
                <a:cs typeface="Calibri Light" charset="0"/>
              </a:rPr>
              <a:t>d</a:t>
            </a:r>
            <a:r>
              <a:rPr lang="en-US" sz="2400" i="1" spc="-60" dirty="0">
                <a:solidFill>
                  <a:srgbClr val="0070C0"/>
                </a:solidFill>
                <a:latin typeface="Calibri Light" charset="0"/>
                <a:ea typeface="Calibri Light" charset="0"/>
                <a:cs typeface="Calibri Light" charset="0"/>
              </a:rPr>
              <a:t> </a:t>
            </a:r>
            <a:r>
              <a:rPr lang="en-US" sz="2400" i="1" spc="-35" dirty="0">
                <a:solidFill>
                  <a:srgbClr val="0070C0"/>
                </a:solidFill>
                <a:latin typeface="Calibri Light" charset="0"/>
                <a:ea typeface="Calibri Light" charset="0"/>
                <a:cs typeface="Calibri Light" charset="0"/>
              </a:rPr>
              <a:t>21 (Beam Energy Scan Years 2-3)</a:t>
            </a:r>
          </a:p>
          <a:p>
            <a:pPr marL="12700" indent="0">
              <a:lnSpc>
                <a:spcPts val="2910"/>
              </a:lnSpc>
              <a:spcBef>
                <a:spcPts val="0"/>
              </a:spcBef>
              <a:buNone/>
              <a:tabLst>
                <a:tab pos="254000" algn="l"/>
              </a:tabLst>
            </a:pPr>
            <a:r>
              <a:rPr lang="en-US" sz="2400" i="1" spc="-30" dirty="0" smtClean="0">
                <a:solidFill>
                  <a:srgbClr val="0070C0"/>
                </a:solidFill>
                <a:latin typeface="Calibri Light" charset="0"/>
                <a:ea typeface="Calibri Light" charset="0"/>
                <a:cs typeface="Calibri Light" charset="0"/>
              </a:rPr>
              <a:t>		B</a:t>
            </a:r>
            <a:r>
              <a:rPr lang="en-US" sz="2400" i="1" spc="-10" dirty="0" smtClean="0">
                <a:solidFill>
                  <a:srgbClr val="0070C0"/>
                </a:solidFill>
                <a:latin typeface="Calibri Light" charset="0"/>
                <a:ea typeface="Calibri Light" charset="0"/>
                <a:cs typeface="Calibri Light" charset="0"/>
              </a:rPr>
              <a:t>e</a:t>
            </a:r>
            <a:r>
              <a:rPr lang="en-US" sz="2400" i="1" spc="-50" dirty="0" smtClean="0">
                <a:solidFill>
                  <a:srgbClr val="0070C0"/>
                </a:solidFill>
                <a:latin typeface="Calibri Light" charset="0"/>
                <a:ea typeface="Calibri Light" charset="0"/>
                <a:cs typeface="Calibri Light" charset="0"/>
              </a:rPr>
              <a:t>a</a:t>
            </a:r>
            <a:r>
              <a:rPr lang="en-US" sz="2400" i="1" spc="-25" dirty="0" smtClean="0">
                <a:solidFill>
                  <a:srgbClr val="0070C0"/>
                </a:solidFill>
                <a:latin typeface="Calibri Light" charset="0"/>
                <a:ea typeface="Calibri Light" charset="0"/>
                <a:cs typeface="Calibri Light" charset="0"/>
              </a:rPr>
              <a:t>m</a:t>
            </a:r>
            <a:r>
              <a:rPr lang="en-US" sz="2400" i="1" spc="-65" dirty="0" smtClean="0">
                <a:solidFill>
                  <a:srgbClr val="0070C0"/>
                </a:solidFill>
                <a:latin typeface="Calibri Light" charset="0"/>
                <a:ea typeface="Calibri Light" charset="0"/>
                <a:cs typeface="Calibri Light" charset="0"/>
              </a:rPr>
              <a:t> </a:t>
            </a:r>
            <a:r>
              <a:rPr lang="en-US" sz="2400" i="1" spc="10" dirty="0">
                <a:solidFill>
                  <a:srgbClr val="0070C0"/>
                </a:solidFill>
                <a:latin typeface="Calibri Light" charset="0"/>
                <a:ea typeface="Calibri Light" charset="0"/>
                <a:cs typeface="Calibri Light" charset="0"/>
              </a:rPr>
              <a:t>U</a:t>
            </a:r>
            <a:r>
              <a:rPr lang="en-US" sz="2400" i="1" spc="-20" dirty="0">
                <a:solidFill>
                  <a:srgbClr val="0070C0"/>
                </a:solidFill>
                <a:latin typeface="Calibri Light" charset="0"/>
                <a:ea typeface="Calibri Light" charset="0"/>
                <a:cs typeface="Calibri Light" charset="0"/>
              </a:rPr>
              <a:t>s</a:t>
            </a:r>
            <a:r>
              <a:rPr lang="en-US" sz="2400" i="1" spc="-15" dirty="0">
                <a:solidFill>
                  <a:srgbClr val="0070C0"/>
                </a:solidFill>
                <a:latin typeface="Calibri Light" charset="0"/>
                <a:ea typeface="Calibri Light" charset="0"/>
                <a:cs typeface="Calibri Light" charset="0"/>
              </a:rPr>
              <a:t>e</a:t>
            </a:r>
            <a:r>
              <a:rPr lang="en-US" sz="2400" i="1" spc="-80" dirty="0">
                <a:solidFill>
                  <a:srgbClr val="0070C0"/>
                </a:solidFill>
                <a:latin typeface="Calibri Light" charset="0"/>
                <a:ea typeface="Calibri Light" charset="0"/>
                <a:cs typeface="Calibri Light" charset="0"/>
              </a:rPr>
              <a:t> </a:t>
            </a:r>
            <a:r>
              <a:rPr lang="en-US" sz="2400" i="1" spc="-30" dirty="0">
                <a:solidFill>
                  <a:srgbClr val="0070C0"/>
                </a:solidFill>
                <a:latin typeface="Calibri Light" charset="0"/>
                <a:ea typeface="Calibri Light" charset="0"/>
                <a:cs typeface="Calibri Light" charset="0"/>
              </a:rPr>
              <a:t>R</a:t>
            </a:r>
            <a:r>
              <a:rPr lang="en-US" sz="2400" i="1" spc="-10" dirty="0">
                <a:solidFill>
                  <a:srgbClr val="0070C0"/>
                </a:solidFill>
                <a:latin typeface="Calibri Light" charset="0"/>
                <a:ea typeface="Calibri Light" charset="0"/>
                <a:cs typeface="Calibri Light" charset="0"/>
              </a:rPr>
              <a:t>e</a:t>
            </a:r>
            <a:r>
              <a:rPr lang="en-US" sz="2400" i="1" spc="30" dirty="0">
                <a:solidFill>
                  <a:srgbClr val="0070C0"/>
                </a:solidFill>
                <a:latin typeface="Calibri Light" charset="0"/>
                <a:ea typeface="Calibri Light" charset="0"/>
                <a:cs typeface="Calibri Light" charset="0"/>
              </a:rPr>
              <a:t>qu</a:t>
            </a:r>
            <a:r>
              <a:rPr lang="en-US" sz="2400" i="1" spc="-10" dirty="0">
                <a:solidFill>
                  <a:srgbClr val="0070C0"/>
                </a:solidFill>
                <a:latin typeface="Calibri Light" charset="0"/>
                <a:ea typeface="Calibri Light" charset="0"/>
                <a:cs typeface="Calibri Light" charset="0"/>
              </a:rPr>
              <a:t>e</a:t>
            </a:r>
            <a:r>
              <a:rPr lang="en-US" sz="2400" i="1" spc="-20" dirty="0">
                <a:solidFill>
                  <a:srgbClr val="0070C0"/>
                </a:solidFill>
                <a:latin typeface="Calibri Light" charset="0"/>
                <a:ea typeface="Calibri Light" charset="0"/>
                <a:cs typeface="Calibri Light" charset="0"/>
              </a:rPr>
              <a:t>s</a:t>
            </a:r>
            <a:r>
              <a:rPr lang="en-US" sz="2400" i="1" spc="-10" dirty="0">
                <a:solidFill>
                  <a:srgbClr val="0070C0"/>
                </a:solidFill>
                <a:latin typeface="Calibri Light" charset="0"/>
                <a:ea typeface="Calibri Light" charset="0"/>
                <a:cs typeface="Calibri Light" charset="0"/>
              </a:rPr>
              <a:t>t</a:t>
            </a:r>
            <a:r>
              <a:rPr lang="en-US" sz="2400" i="1" spc="-160" dirty="0">
                <a:solidFill>
                  <a:srgbClr val="0070C0"/>
                </a:solidFill>
                <a:latin typeface="Calibri Light" charset="0"/>
                <a:ea typeface="Calibri Light" charset="0"/>
                <a:cs typeface="Calibri Light" charset="0"/>
              </a:rPr>
              <a:t> </a:t>
            </a:r>
            <a:r>
              <a:rPr lang="en-US" sz="2400" i="1" spc="-95" dirty="0">
                <a:solidFill>
                  <a:srgbClr val="0070C0"/>
                </a:solidFill>
                <a:latin typeface="Calibri Light" charset="0"/>
                <a:ea typeface="Calibri Light" charset="0"/>
                <a:cs typeface="Calibri Light" charset="0"/>
              </a:rPr>
              <a:t>f</a:t>
            </a:r>
            <a:r>
              <a:rPr lang="en-US" sz="2400" i="1" spc="25" dirty="0">
                <a:solidFill>
                  <a:srgbClr val="0070C0"/>
                </a:solidFill>
                <a:latin typeface="Calibri Light" charset="0"/>
                <a:ea typeface="Calibri Light" charset="0"/>
                <a:cs typeface="Calibri Light" charset="0"/>
              </a:rPr>
              <a:t>o</a:t>
            </a:r>
            <a:r>
              <a:rPr lang="en-US" sz="2400" i="1" spc="-10" dirty="0">
                <a:solidFill>
                  <a:srgbClr val="0070C0"/>
                </a:solidFill>
                <a:latin typeface="Calibri Light" charset="0"/>
                <a:ea typeface="Calibri Light" charset="0"/>
                <a:cs typeface="Calibri Light" charset="0"/>
              </a:rPr>
              <a:t>r</a:t>
            </a:r>
            <a:r>
              <a:rPr lang="en-US" sz="2400" i="1" spc="-95" dirty="0">
                <a:solidFill>
                  <a:srgbClr val="0070C0"/>
                </a:solidFill>
                <a:latin typeface="Calibri Light" charset="0"/>
                <a:ea typeface="Calibri Light" charset="0"/>
                <a:cs typeface="Calibri Light" charset="0"/>
              </a:rPr>
              <a:t> </a:t>
            </a:r>
            <a:r>
              <a:rPr lang="en-US" sz="2400" i="1" spc="-30" dirty="0">
                <a:solidFill>
                  <a:srgbClr val="0070C0"/>
                </a:solidFill>
                <a:latin typeface="Calibri Light" charset="0"/>
                <a:ea typeface="Calibri Light" charset="0"/>
                <a:cs typeface="Calibri Light" charset="0"/>
              </a:rPr>
              <a:t>R</a:t>
            </a:r>
            <a:r>
              <a:rPr lang="en-US" sz="2400" i="1" spc="30" dirty="0">
                <a:solidFill>
                  <a:srgbClr val="0070C0"/>
                </a:solidFill>
                <a:latin typeface="Calibri Light" charset="0"/>
                <a:ea typeface="Calibri Light" charset="0"/>
                <a:cs typeface="Calibri Light" charset="0"/>
              </a:rPr>
              <a:t>un</a:t>
            </a:r>
            <a:r>
              <a:rPr lang="en-US" sz="2400" i="1" dirty="0">
                <a:solidFill>
                  <a:srgbClr val="0070C0"/>
                </a:solidFill>
                <a:latin typeface="Calibri Light" charset="0"/>
                <a:ea typeface="Calibri Light" charset="0"/>
                <a:cs typeface="Calibri Light" charset="0"/>
              </a:rPr>
              <a:t> 22 (500 GeV pp run</a:t>
            </a:r>
            <a:r>
              <a:rPr lang="en-US" sz="2400" i="1" dirty="0" smtClean="0">
                <a:solidFill>
                  <a:srgbClr val="0070C0"/>
                </a:solidFill>
                <a:latin typeface="Calibri Light" charset="0"/>
                <a:ea typeface="Calibri Light" charset="0"/>
                <a:cs typeface="Calibri Light" charset="0"/>
              </a:rPr>
              <a:t>)</a:t>
            </a:r>
          </a:p>
          <a:p>
            <a:pPr marL="254000" lvl="0" indent="-241300">
              <a:lnSpc>
                <a:spcPts val="2750"/>
              </a:lnSpc>
              <a:spcBef>
                <a:spcPts val="0"/>
              </a:spcBef>
              <a:tabLst>
                <a:tab pos="254000" algn="l"/>
              </a:tabLst>
            </a:pPr>
            <a:endParaRPr lang="en-US" sz="2400" dirty="0">
              <a:solidFill>
                <a:prstClr val="black"/>
              </a:solidFill>
              <a:latin typeface="Calibri Light" charset="0"/>
              <a:ea typeface="Calibri Light" charset="0"/>
              <a:cs typeface="Calibri Light" charset="0"/>
            </a:endParaRPr>
          </a:p>
          <a:p>
            <a:pPr marL="355600" indent="-342900">
              <a:lnSpc>
                <a:spcPts val="2960"/>
              </a:lnSpc>
              <a:spcBef>
                <a:spcPts val="0"/>
              </a:spcBef>
            </a:pPr>
            <a:r>
              <a:rPr lang="en-US" sz="2400" spc="-60" dirty="0">
                <a:solidFill>
                  <a:prstClr val="black"/>
                </a:solidFill>
                <a:latin typeface="Calibri Light" charset="0"/>
                <a:ea typeface="Calibri Light" charset="0"/>
                <a:cs typeface="Calibri Light" charset="0"/>
              </a:rPr>
              <a:t>P</a:t>
            </a:r>
            <a:r>
              <a:rPr lang="en-US" sz="2400" spc="-45" dirty="0">
                <a:solidFill>
                  <a:prstClr val="black"/>
                </a:solidFill>
                <a:latin typeface="Calibri Light" charset="0"/>
                <a:ea typeface="Calibri Light" charset="0"/>
                <a:cs typeface="Calibri Light" charset="0"/>
              </a:rPr>
              <a:t>H</a:t>
            </a:r>
            <a:r>
              <a:rPr lang="en-US" sz="2400" spc="30" dirty="0">
                <a:solidFill>
                  <a:prstClr val="black"/>
                </a:solidFill>
                <a:latin typeface="Calibri Light" charset="0"/>
                <a:ea typeface="Calibri Light" charset="0"/>
                <a:cs typeface="Calibri Light" charset="0"/>
              </a:rPr>
              <a:t>E</a:t>
            </a:r>
            <a:r>
              <a:rPr lang="en-US" sz="2400" dirty="0">
                <a:solidFill>
                  <a:prstClr val="black"/>
                </a:solidFill>
                <a:latin typeface="Calibri Light" charset="0"/>
                <a:ea typeface="Calibri Light" charset="0"/>
                <a:cs typeface="Calibri Light" charset="0"/>
              </a:rPr>
              <a:t>N</a:t>
            </a:r>
            <a:r>
              <a:rPr lang="en-US" sz="2400" spc="25" dirty="0">
                <a:solidFill>
                  <a:prstClr val="black"/>
                </a:solidFill>
                <a:latin typeface="Calibri Light" charset="0"/>
                <a:ea typeface="Calibri Light" charset="0"/>
                <a:cs typeface="Calibri Light" charset="0"/>
              </a:rPr>
              <a:t>I</a:t>
            </a:r>
            <a:r>
              <a:rPr lang="en-US" sz="2400" dirty="0">
                <a:solidFill>
                  <a:prstClr val="black"/>
                </a:solidFill>
                <a:latin typeface="Calibri Light" charset="0"/>
                <a:ea typeface="Calibri Light" charset="0"/>
                <a:cs typeface="Calibri Light" charset="0"/>
              </a:rPr>
              <a:t>X</a:t>
            </a:r>
            <a:r>
              <a:rPr lang="en-US" sz="2400" spc="-140" dirty="0">
                <a:solidFill>
                  <a:prstClr val="black"/>
                </a:solidFill>
                <a:latin typeface="Calibri Light" charset="0"/>
                <a:ea typeface="Calibri Light" charset="0"/>
                <a:cs typeface="Calibri Light" charset="0"/>
              </a:rPr>
              <a:t> </a:t>
            </a:r>
            <a:r>
              <a:rPr lang="en-US" sz="2400" spc="35" dirty="0">
                <a:solidFill>
                  <a:prstClr val="black"/>
                </a:solidFill>
                <a:latin typeface="Calibri Light" charset="0"/>
                <a:ea typeface="Calibri Light" charset="0"/>
                <a:cs typeface="Calibri Light" charset="0"/>
              </a:rPr>
              <a:t>p</a:t>
            </a:r>
            <a:r>
              <a:rPr lang="en-US" sz="2400" spc="-20" dirty="0">
                <a:solidFill>
                  <a:prstClr val="black"/>
                </a:solidFill>
                <a:latin typeface="Calibri Light" charset="0"/>
                <a:ea typeface="Calibri Light" charset="0"/>
                <a:cs typeface="Calibri Light" charset="0"/>
              </a:rPr>
              <a:t>r</a:t>
            </a:r>
            <a:r>
              <a:rPr lang="en-US" sz="2400" spc="-10" dirty="0">
                <a:solidFill>
                  <a:prstClr val="black"/>
                </a:solidFill>
                <a:latin typeface="Calibri Light" charset="0"/>
                <a:ea typeface="Calibri Light" charset="0"/>
                <a:cs typeface="Calibri Light" charset="0"/>
              </a:rPr>
              <a:t>e</a:t>
            </a:r>
            <a:r>
              <a:rPr lang="en-US" sz="2400" spc="-20" dirty="0">
                <a:solidFill>
                  <a:prstClr val="black"/>
                </a:solidFill>
                <a:latin typeface="Calibri Light" charset="0"/>
                <a:ea typeface="Calibri Light" charset="0"/>
                <a:cs typeface="Calibri Light" charset="0"/>
              </a:rPr>
              <a:t>s</a:t>
            </a:r>
            <a:r>
              <a:rPr lang="en-US" sz="2400" spc="-10" dirty="0">
                <a:solidFill>
                  <a:prstClr val="black"/>
                </a:solidFill>
                <a:latin typeface="Calibri Light" charset="0"/>
                <a:ea typeface="Calibri Light" charset="0"/>
                <a:cs typeface="Calibri Light" charset="0"/>
              </a:rPr>
              <a:t>e</a:t>
            </a:r>
            <a:r>
              <a:rPr lang="en-US" sz="2400" spc="35" dirty="0">
                <a:solidFill>
                  <a:prstClr val="black"/>
                </a:solidFill>
                <a:latin typeface="Calibri Light" charset="0"/>
                <a:ea typeface="Calibri Light" charset="0"/>
                <a:cs typeface="Calibri Light" charset="0"/>
              </a:rPr>
              <a:t>n</a:t>
            </a:r>
            <a:r>
              <a:rPr lang="en-US" sz="2400" spc="15" dirty="0">
                <a:solidFill>
                  <a:prstClr val="black"/>
                </a:solidFill>
                <a:latin typeface="Calibri Light" charset="0"/>
                <a:ea typeface="Calibri Light" charset="0"/>
                <a:cs typeface="Calibri Light" charset="0"/>
              </a:rPr>
              <a:t>t</a:t>
            </a:r>
            <a:r>
              <a:rPr lang="en-US" sz="2400" spc="-50" dirty="0">
                <a:solidFill>
                  <a:prstClr val="black"/>
                </a:solidFill>
                <a:latin typeface="Calibri Light" charset="0"/>
                <a:ea typeface="Calibri Light" charset="0"/>
                <a:cs typeface="Calibri Light" charset="0"/>
              </a:rPr>
              <a:t>a</a:t>
            </a:r>
            <a:r>
              <a:rPr lang="en-US" sz="2400" spc="15" dirty="0">
                <a:solidFill>
                  <a:prstClr val="black"/>
                </a:solidFill>
                <a:latin typeface="Calibri Light" charset="0"/>
                <a:ea typeface="Calibri Light" charset="0"/>
                <a:cs typeface="Calibri Light" charset="0"/>
              </a:rPr>
              <a:t>t</a:t>
            </a:r>
            <a:r>
              <a:rPr lang="en-US" sz="2400" dirty="0">
                <a:solidFill>
                  <a:prstClr val="black"/>
                </a:solidFill>
                <a:latin typeface="Calibri Light" charset="0"/>
                <a:ea typeface="Calibri Light" charset="0"/>
                <a:cs typeface="Calibri Light" charset="0"/>
              </a:rPr>
              <a:t>i</a:t>
            </a:r>
            <a:r>
              <a:rPr lang="en-US" sz="2400" spc="-75" dirty="0">
                <a:solidFill>
                  <a:prstClr val="black"/>
                </a:solidFill>
                <a:latin typeface="Calibri Light" charset="0"/>
                <a:ea typeface="Calibri Light" charset="0"/>
                <a:cs typeface="Calibri Light" charset="0"/>
              </a:rPr>
              <a:t>o</a:t>
            </a:r>
            <a:r>
              <a:rPr lang="en-US" sz="2400" dirty="0">
                <a:solidFill>
                  <a:prstClr val="black"/>
                </a:solidFill>
                <a:latin typeface="Calibri Light" charset="0"/>
                <a:ea typeface="Calibri Light" charset="0"/>
                <a:cs typeface="Calibri Light" charset="0"/>
              </a:rPr>
              <a:t>n</a:t>
            </a:r>
            <a:r>
              <a:rPr lang="en-US" sz="2400" spc="-155"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o</a:t>
            </a:r>
            <a:r>
              <a:rPr lang="en-US" sz="2400" dirty="0">
                <a:solidFill>
                  <a:prstClr val="black"/>
                </a:solidFill>
                <a:latin typeface="Calibri Light" charset="0"/>
                <a:ea typeface="Calibri Light" charset="0"/>
                <a:cs typeface="Calibri Light" charset="0"/>
              </a:rPr>
              <a:t>f</a:t>
            </a:r>
          </a:p>
          <a:p>
            <a:pPr marL="12700" lvl="0" indent="0">
              <a:lnSpc>
                <a:spcPts val="2750"/>
              </a:lnSpc>
              <a:spcBef>
                <a:spcPts val="0"/>
              </a:spcBef>
              <a:buNone/>
              <a:tabLst>
                <a:tab pos="254000" algn="l"/>
              </a:tabLst>
            </a:pPr>
            <a:r>
              <a:rPr lang="en-US" sz="2400" dirty="0" smtClean="0">
                <a:solidFill>
                  <a:prstClr val="black"/>
                </a:solidFill>
                <a:latin typeface="Calibri Light" charset="0"/>
                <a:ea typeface="Calibri Light" charset="0"/>
                <a:cs typeface="Calibri Light" charset="0"/>
              </a:rPr>
              <a:t>		D</a:t>
            </a:r>
            <a:r>
              <a:rPr lang="en-US" sz="2400" spc="-50" dirty="0" smtClean="0">
                <a:solidFill>
                  <a:prstClr val="black"/>
                </a:solidFill>
                <a:latin typeface="Calibri Light" charset="0"/>
                <a:ea typeface="Calibri Light" charset="0"/>
                <a:cs typeface="Calibri Light" charset="0"/>
              </a:rPr>
              <a:t>a</a:t>
            </a:r>
            <a:r>
              <a:rPr lang="en-US" sz="2400" spc="15" dirty="0" smtClean="0">
                <a:solidFill>
                  <a:prstClr val="black"/>
                </a:solidFill>
                <a:latin typeface="Calibri Light" charset="0"/>
                <a:ea typeface="Calibri Light" charset="0"/>
                <a:cs typeface="Calibri Light" charset="0"/>
              </a:rPr>
              <a:t>t</a:t>
            </a:r>
            <a:r>
              <a:rPr lang="en-US" sz="2400" spc="-50" dirty="0" smtClean="0">
                <a:solidFill>
                  <a:prstClr val="black"/>
                </a:solidFill>
                <a:latin typeface="Calibri Light" charset="0"/>
                <a:ea typeface="Calibri Light" charset="0"/>
                <a:cs typeface="Calibri Light" charset="0"/>
              </a:rPr>
              <a:t>a</a:t>
            </a:r>
            <a:r>
              <a:rPr lang="en-US" sz="2400" dirty="0" smtClean="0">
                <a:solidFill>
                  <a:prstClr val="black"/>
                </a:solidFill>
                <a:latin typeface="Calibri Light" charset="0"/>
                <a:ea typeface="Calibri Light" charset="0"/>
                <a:cs typeface="Calibri Light" charset="0"/>
              </a:rPr>
              <a:t>-</a:t>
            </a:r>
            <a:r>
              <a:rPr lang="en-US" sz="2400" spc="15" dirty="0" smtClean="0">
                <a:solidFill>
                  <a:prstClr val="black"/>
                </a:solidFill>
                <a:latin typeface="Calibri Light" charset="0"/>
                <a:ea typeface="Calibri Light" charset="0"/>
                <a:cs typeface="Calibri Light" charset="0"/>
              </a:rPr>
              <a:t>t</a:t>
            </a:r>
            <a:r>
              <a:rPr lang="en-US" sz="2400" spc="-65" dirty="0" smtClean="0">
                <a:solidFill>
                  <a:prstClr val="black"/>
                </a:solidFill>
                <a:latin typeface="Calibri Light" charset="0"/>
                <a:ea typeface="Calibri Light" charset="0"/>
                <a:cs typeface="Calibri Light" charset="0"/>
              </a:rPr>
              <a:t>a</a:t>
            </a:r>
            <a:r>
              <a:rPr lang="en-US" sz="2400" dirty="0" smtClean="0">
                <a:solidFill>
                  <a:prstClr val="black"/>
                </a:solidFill>
                <a:latin typeface="Calibri Light" charset="0"/>
                <a:ea typeface="Calibri Light" charset="0"/>
                <a:cs typeface="Calibri Light" charset="0"/>
              </a:rPr>
              <a:t>ki</a:t>
            </a:r>
            <a:r>
              <a:rPr lang="en-US" sz="2400" spc="30" dirty="0" smtClean="0">
                <a:solidFill>
                  <a:prstClr val="black"/>
                </a:solidFill>
                <a:latin typeface="Calibri Light" charset="0"/>
                <a:ea typeface="Calibri Light" charset="0"/>
                <a:cs typeface="Calibri Light" charset="0"/>
              </a:rPr>
              <a:t>n</a:t>
            </a:r>
            <a:r>
              <a:rPr lang="en-US" sz="2400" spc="-40" dirty="0" smtClean="0">
                <a:solidFill>
                  <a:prstClr val="black"/>
                </a:solidFill>
                <a:latin typeface="Calibri Light" charset="0"/>
                <a:ea typeface="Calibri Light" charset="0"/>
                <a:cs typeface="Calibri Light" charset="0"/>
              </a:rPr>
              <a:t>g</a:t>
            </a:r>
            <a:r>
              <a:rPr lang="en-US" sz="2400" spc="-10" dirty="0">
                <a:solidFill>
                  <a:prstClr val="black"/>
                </a:solidFill>
                <a:latin typeface="Calibri Light" charset="0"/>
                <a:ea typeface="Calibri Light" charset="0"/>
                <a:cs typeface="Calibri Light" charset="0"/>
              </a:rPr>
              <a:t>,</a:t>
            </a:r>
            <a:r>
              <a:rPr lang="en-US" sz="2400" spc="-240" dirty="0">
                <a:solidFill>
                  <a:prstClr val="black"/>
                </a:solidFill>
                <a:latin typeface="Calibri Light" charset="0"/>
                <a:ea typeface="Calibri Light" charset="0"/>
                <a:cs typeface="Calibri Light" charset="0"/>
              </a:rPr>
              <a:t> </a:t>
            </a:r>
            <a:r>
              <a:rPr lang="en-US" sz="2400" spc="-45" dirty="0">
                <a:solidFill>
                  <a:prstClr val="black"/>
                </a:solidFill>
                <a:latin typeface="Calibri Light" charset="0"/>
                <a:ea typeface="Calibri Light" charset="0"/>
                <a:cs typeface="Calibri Light" charset="0"/>
              </a:rPr>
              <a:t>a</a:t>
            </a:r>
            <a:r>
              <a:rPr lang="en-US" sz="2400" spc="30" dirty="0">
                <a:solidFill>
                  <a:prstClr val="black"/>
                </a:solidFill>
                <a:latin typeface="Calibri Light" charset="0"/>
                <a:ea typeface="Calibri Light" charset="0"/>
                <a:cs typeface="Calibri Light" charset="0"/>
              </a:rPr>
              <a:t>n</a:t>
            </a:r>
            <a:r>
              <a:rPr lang="en-US" sz="2400" spc="-45" dirty="0">
                <a:solidFill>
                  <a:prstClr val="black"/>
                </a:solidFill>
                <a:latin typeface="Calibri Light" charset="0"/>
                <a:ea typeface="Calibri Light" charset="0"/>
                <a:cs typeface="Calibri Light" charset="0"/>
              </a:rPr>
              <a:t>a</a:t>
            </a:r>
            <a:r>
              <a:rPr lang="en-US" sz="2400" dirty="0">
                <a:solidFill>
                  <a:prstClr val="black"/>
                </a:solidFill>
                <a:latin typeface="Calibri Light" charset="0"/>
                <a:ea typeface="Calibri Light" charset="0"/>
                <a:cs typeface="Calibri Light" charset="0"/>
              </a:rPr>
              <a:t>ly</a:t>
            </a:r>
            <a:r>
              <a:rPr lang="en-US" sz="2400" spc="-20" dirty="0">
                <a:solidFill>
                  <a:prstClr val="black"/>
                </a:solidFill>
                <a:latin typeface="Calibri Light" charset="0"/>
                <a:ea typeface="Calibri Light" charset="0"/>
                <a:cs typeface="Calibri Light" charset="0"/>
              </a:rPr>
              <a:t>s</a:t>
            </a:r>
            <a:r>
              <a:rPr lang="en-US" sz="2400" dirty="0">
                <a:solidFill>
                  <a:prstClr val="black"/>
                </a:solidFill>
                <a:latin typeface="Calibri Light" charset="0"/>
                <a:ea typeface="Calibri Light" charset="0"/>
                <a:cs typeface="Calibri Light" charset="0"/>
              </a:rPr>
              <a:t>is</a:t>
            </a:r>
            <a:r>
              <a:rPr lang="en-US" sz="2400" spc="-110"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a:t>
            </a:r>
            <a:r>
              <a:rPr lang="en-US" sz="2400" spc="-20" dirty="0">
                <a:solidFill>
                  <a:prstClr val="black"/>
                </a:solidFill>
                <a:latin typeface="Calibri Light" charset="0"/>
                <a:ea typeface="Calibri Light" charset="0"/>
                <a:cs typeface="Calibri Light" charset="0"/>
              </a:rPr>
              <a:t>r</a:t>
            </a:r>
            <a:r>
              <a:rPr lang="en-US" sz="2400" spc="25" dirty="0">
                <a:solidFill>
                  <a:prstClr val="black"/>
                </a:solidFill>
                <a:latin typeface="Calibri Light" charset="0"/>
                <a:ea typeface="Calibri Light" charset="0"/>
                <a:cs typeface="Calibri Light" charset="0"/>
              </a:rPr>
              <a:t>o</a:t>
            </a:r>
            <a:r>
              <a:rPr lang="en-US" sz="2400" spc="-40" dirty="0">
                <a:solidFill>
                  <a:prstClr val="black"/>
                </a:solidFill>
                <a:latin typeface="Calibri Light" charset="0"/>
                <a:ea typeface="Calibri Light" charset="0"/>
                <a:cs typeface="Calibri Light" charset="0"/>
              </a:rPr>
              <a:t>g</a:t>
            </a:r>
            <a:r>
              <a:rPr lang="en-US" sz="2400" spc="-20" dirty="0">
                <a:solidFill>
                  <a:prstClr val="black"/>
                </a:solidFill>
                <a:latin typeface="Calibri Light" charset="0"/>
                <a:ea typeface="Calibri Light" charset="0"/>
                <a:cs typeface="Calibri Light" charset="0"/>
              </a:rPr>
              <a:t>r</a:t>
            </a:r>
            <a:r>
              <a:rPr lang="en-US" sz="2400" spc="-10" dirty="0">
                <a:solidFill>
                  <a:prstClr val="black"/>
                </a:solidFill>
                <a:latin typeface="Calibri Light" charset="0"/>
                <a:ea typeface="Calibri Light" charset="0"/>
                <a:cs typeface="Calibri Light" charset="0"/>
              </a:rPr>
              <a:t>e</a:t>
            </a:r>
            <a:r>
              <a:rPr lang="en-US" sz="2400" spc="-20" dirty="0">
                <a:solidFill>
                  <a:prstClr val="black"/>
                </a:solidFill>
                <a:latin typeface="Calibri Light" charset="0"/>
                <a:ea typeface="Calibri Light" charset="0"/>
                <a:cs typeface="Calibri Light" charset="0"/>
              </a:rPr>
              <a:t>s</a:t>
            </a:r>
            <a:r>
              <a:rPr lang="en-US" sz="2400" dirty="0">
                <a:solidFill>
                  <a:prstClr val="black"/>
                </a:solidFill>
                <a:latin typeface="Calibri Light" charset="0"/>
                <a:ea typeface="Calibri Light" charset="0"/>
                <a:cs typeface="Calibri Light" charset="0"/>
              </a:rPr>
              <a:t>s</a:t>
            </a:r>
            <a:r>
              <a:rPr lang="en-US" sz="2400" spc="-204" dirty="0">
                <a:solidFill>
                  <a:prstClr val="black"/>
                </a:solidFill>
                <a:latin typeface="Calibri Light" charset="0"/>
                <a:ea typeface="Calibri Light" charset="0"/>
                <a:cs typeface="Calibri Light" charset="0"/>
              </a:rPr>
              <a:t> </a:t>
            </a:r>
            <a:r>
              <a:rPr lang="en-US" sz="2400" spc="-45" dirty="0">
                <a:solidFill>
                  <a:prstClr val="black"/>
                </a:solidFill>
                <a:latin typeface="Calibri Light" charset="0"/>
                <a:ea typeface="Calibri Light" charset="0"/>
                <a:cs typeface="Calibri Light" charset="0"/>
              </a:rPr>
              <a:t>a</a:t>
            </a:r>
            <a:r>
              <a:rPr lang="en-US" sz="2400" spc="30" dirty="0">
                <a:solidFill>
                  <a:prstClr val="black"/>
                </a:solidFill>
                <a:latin typeface="Calibri Light" charset="0"/>
                <a:ea typeface="Calibri Light" charset="0"/>
                <a:cs typeface="Calibri Light" charset="0"/>
              </a:rPr>
              <a:t>n</a:t>
            </a:r>
            <a:r>
              <a:rPr lang="en-US" sz="2400" dirty="0">
                <a:solidFill>
                  <a:prstClr val="black"/>
                </a:solidFill>
                <a:latin typeface="Calibri Light" charset="0"/>
                <a:ea typeface="Calibri Light" charset="0"/>
                <a:cs typeface="Calibri Light" charset="0"/>
              </a:rPr>
              <a:t>d</a:t>
            </a:r>
            <a:r>
              <a:rPr lang="en-US" sz="2400" spc="-55" dirty="0">
                <a:solidFill>
                  <a:prstClr val="black"/>
                </a:solidFill>
                <a:latin typeface="Calibri Light" charset="0"/>
                <a:ea typeface="Calibri Light" charset="0"/>
                <a:cs typeface="Calibri Light" charset="0"/>
              </a:rPr>
              <a:t> </a:t>
            </a:r>
            <a:r>
              <a:rPr lang="en-US" sz="2400" spc="-100" dirty="0">
                <a:solidFill>
                  <a:prstClr val="black"/>
                </a:solidFill>
                <a:latin typeface="Calibri Light" charset="0"/>
                <a:ea typeface="Calibri Light" charset="0"/>
                <a:cs typeface="Calibri Light" charset="0"/>
              </a:rPr>
              <a:t>k</a:t>
            </a:r>
            <a:r>
              <a:rPr lang="en-US" sz="2400" spc="-10" dirty="0">
                <a:solidFill>
                  <a:prstClr val="black"/>
                </a:solidFill>
                <a:latin typeface="Calibri Light" charset="0"/>
                <a:ea typeface="Calibri Light" charset="0"/>
                <a:cs typeface="Calibri Light" charset="0"/>
              </a:rPr>
              <a:t>e</a:t>
            </a:r>
            <a:r>
              <a:rPr lang="en-US" sz="2400" spc="-15" dirty="0">
                <a:solidFill>
                  <a:prstClr val="black"/>
                </a:solidFill>
                <a:latin typeface="Calibri Light" charset="0"/>
                <a:ea typeface="Calibri Light" charset="0"/>
                <a:cs typeface="Calibri Light" charset="0"/>
              </a:rPr>
              <a:t>y</a:t>
            </a:r>
            <a:r>
              <a:rPr lang="en-US" sz="2400" spc="-70"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pub</a:t>
            </a:r>
            <a:r>
              <a:rPr lang="en-US" sz="2400" dirty="0">
                <a:solidFill>
                  <a:prstClr val="black"/>
                </a:solidFill>
                <a:latin typeface="Calibri Light" charset="0"/>
                <a:ea typeface="Calibri Light" charset="0"/>
                <a:cs typeface="Calibri Light" charset="0"/>
              </a:rPr>
              <a:t>s</a:t>
            </a:r>
            <a:r>
              <a:rPr lang="en-US" sz="2400" spc="-210" dirty="0">
                <a:solidFill>
                  <a:prstClr val="black"/>
                </a:solidFill>
                <a:latin typeface="Calibri Light" charset="0"/>
                <a:ea typeface="Calibri Light" charset="0"/>
                <a:cs typeface="Calibri Light" charset="0"/>
              </a:rPr>
              <a:t> </a:t>
            </a:r>
            <a:r>
              <a:rPr lang="en-US" sz="2400" spc="20" dirty="0">
                <a:solidFill>
                  <a:prstClr val="black"/>
                </a:solidFill>
                <a:latin typeface="Calibri Light" charset="0"/>
                <a:ea typeface="Calibri Light" charset="0"/>
                <a:cs typeface="Calibri Light" charset="0"/>
              </a:rPr>
              <a:t>t</a:t>
            </a:r>
            <a:r>
              <a:rPr lang="en-US" sz="2400" spc="30" dirty="0">
                <a:solidFill>
                  <a:prstClr val="black"/>
                </a:solidFill>
                <a:latin typeface="Calibri Light" charset="0"/>
                <a:ea typeface="Calibri Light" charset="0"/>
                <a:cs typeface="Calibri Light" charset="0"/>
              </a:rPr>
              <a:t>h</a:t>
            </a:r>
            <a:r>
              <a:rPr lang="en-US" sz="2400" spc="-10" dirty="0">
                <a:solidFill>
                  <a:prstClr val="black"/>
                </a:solidFill>
                <a:latin typeface="Calibri Light" charset="0"/>
                <a:ea typeface="Calibri Light" charset="0"/>
                <a:cs typeface="Calibri Light" charset="0"/>
              </a:rPr>
              <a:t>r</a:t>
            </a:r>
            <a:r>
              <a:rPr lang="en-US" sz="2400" spc="25" dirty="0">
                <a:solidFill>
                  <a:prstClr val="black"/>
                </a:solidFill>
                <a:latin typeface="Calibri Light" charset="0"/>
                <a:ea typeface="Calibri Light" charset="0"/>
                <a:cs typeface="Calibri Light" charset="0"/>
              </a:rPr>
              <a:t>o</a:t>
            </a:r>
            <a:r>
              <a:rPr lang="en-US" sz="2400" spc="30" dirty="0">
                <a:solidFill>
                  <a:prstClr val="black"/>
                </a:solidFill>
                <a:latin typeface="Calibri Light" charset="0"/>
                <a:ea typeface="Calibri Light" charset="0"/>
                <a:cs typeface="Calibri Light" charset="0"/>
              </a:rPr>
              <a:t>u</a:t>
            </a:r>
            <a:r>
              <a:rPr lang="en-US" sz="2400" spc="-25" dirty="0">
                <a:solidFill>
                  <a:prstClr val="black"/>
                </a:solidFill>
                <a:latin typeface="Calibri Light" charset="0"/>
                <a:ea typeface="Calibri Light" charset="0"/>
                <a:cs typeface="Calibri Light" charset="0"/>
              </a:rPr>
              <a:t>g</a:t>
            </a:r>
            <a:r>
              <a:rPr lang="en-US" sz="2400" dirty="0">
                <a:solidFill>
                  <a:prstClr val="black"/>
                </a:solidFill>
                <a:latin typeface="Calibri Light" charset="0"/>
                <a:ea typeface="Calibri Light" charset="0"/>
                <a:cs typeface="Calibri Light" charset="0"/>
              </a:rPr>
              <a:t>h</a:t>
            </a:r>
            <a:r>
              <a:rPr lang="en-US" sz="2400" spc="-155"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R</a:t>
            </a:r>
            <a:r>
              <a:rPr lang="en-US" sz="2400" spc="30" dirty="0">
                <a:solidFill>
                  <a:prstClr val="black"/>
                </a:solidFill>
                <a:latin typeface="Calibri Light" charset="0"/>
                <a:ea typeface="Calibri Light" charset="0"/>
                <a:cs typeface="Calibri Light" charset="0"/>
              </a:rPr>
              <a:t>u</a:t>
            </a:r>
            <a:r>
              <a:rPr lang="en-US" sz="2400" dirty="0">
                <a:solidFill>
                  <a:prstClr val="black"/>
                </a:solidFill>
                <a:latin typeface="Calibri Light" charset="0"/>
                <a:ea typeface="Calibri Light" charset="0"/>
                <a:cs typeface="Calibri Light" charset="0"/>
              </a:rPr>
              <a:t>n</a:t>
            </a:r>
            <a:r>
              <a:rPr lang="en-US" sz="2400" spc="-155" dirty="0">
                <a:solidFill>
                  <a:prstClr val="black"/>
                </a:solidFill>
                <a:latin typeface="Calibri Light" charset="0"/>
                <a:ea typeface="Calibri Light" charset="0"/>
                <a:cs typeface="Calibri Light" charset="0"/>
              </a:rPr>
              <a:t> </a:t>
            </a:r>
            <a:r>
              <a:rPr lang="en-US" sz="2400" spc="-35" dirty="0" smtClean="0">
                <a:solidFill>
                  <a:prstClr val="black"/>
                </a:solidFill>
                <a:latin typeface="Calibri Light" charset="0"/>
                <a:ea typeface="Calibri Light" charset="0"/>
                <a:cs typeface="Calibri Light" charset="0"/>
              </a:rPr>
              <a:t>1</a:t>
            </a:r>
            <a:r>
              <a:rPr lang="en-US" sz="2400" spc="-15" dirty="0" smtClean="0">
                <a:solidFill>
                  <a:prstClr val="black"/>
                </a:solidFill>
                <a:latin typeface="Calibri Light" charset="0"/>
                <a:ea typeface="Calibri Light" charset="0"/>
                <a:cs typeface="Calibri Light" charset="0"/>
              </a:rPr>
              <a:t>9</a:t>
            </a:r>
            <a:endParaRPr lang="en-US" sz="2400" dirty="0">
              <a:solidFill>
                <a:prstClr val="black"/>
              </a:solidFill>
              <a:latin typeface="Calibri Light" charset="0"/>
              <a:ea typeface="Calibri Light" charset="0"/>
              <a:cs typeface="Calibri Light" charset="0"/>
            </a:endParaRPr>
          </a:p>
          <a:p>
            <a:pPr marL="12700" lvl="0" indent="0">
              <a:lnSpc>
                <a:spcPts val="2910"/>
              </a:lnSpc>
              <a:spcBef>
                <a:spcPts val="0"/>
              </a:spcBef>
              <a:buNone/>
              <a:tabLst>
                <a:tab pos="254000" algn="l"/>
              </a:tabLst>
            </a:pPr>
            <a:r>
              <a:rPr lang="en-US" sz="2400" dirty="0" smtClean="0">
                <a:solidFill>
                  <a:prstClr val="black"/>
                </a:solidFill>
                <a:latin typeface="Calibri Light" charset="0"/>
                <a:ea typeface="Calibri Light" charset="0"/>
                <a:cs typeface="Calibri Light" charset="0"/>
              </a:rPr>
              <a:t>		D</a:t>
            </a:r>
            <a:r>
              <a:rPr lang="en-US" sz="2400" spc="-65" dirty="0" smtClean="0">
                <a:solidFill>
                  <a:prstClr val="black"/>
                </a:solidFill>
                <a:latin typeface="Calibri Light" charset="0"/>
                <a:ea typeface="Calibri Light" charset="0"/>
                <a:cs typeface="Calibri Light" charset="0"/>
              </a:rPr>
              <a:t>a</a:t>
            </a:r>
            <a:r>
              <a:rPr lang="en-US" sz="2400" spc="20" dirty="0" smtClean="0">
                <a:solidFill>
                  <a:prstClr val="black"/>
                </a:solidFill>
                <a:latin typeface="Calibri Light" charset="0"/>
                <a:ea typeface="Calibri Light" charset="0"/>
                <a:cs typeface="Calibri Light" charset="0"/>
              </a:rPr>
              <a:t>t</a:t>
            </a:r>
            <a:r>
              <a:rPr lang="en-US" sz="2400" dirty="0" smtClean="0">
                <a:solidFill>
                  <a:prstClr val="black"/>
                </a:solidFill>
                <a:latin typeface="Calibri Light" charset="0"/>
                <a:ea typeface="Calibri Light" charset="0"/>
                <a:cs typeface="Calibri Light" charset="0"/>
              </a:rPr>
              <a:t>a</a:t>
            </a:r>
            <a:r>
              <a:rPr lang="en-US" sz="2400" spc="-135" dirty="0" smtClean="0">
                <a:solidFill>
                  <a:prstClr val="black"/>
                </a:solidFill>
                <a:latin typeface="Calibri Light" charset="0"/>
                <a:ea typeface="Calibri Light" charset="0"/>
                <a:cs typeface="Calibri Light" charset="0"/>
              </a:rPr>
              <a:t> </a:t>
            </a:r>
            <a:r>
              <a:rPr lang="en-US" sz="2400" spc="-20" dirty="0">
                <a:solidFill>
                  <a:prstClr val="black"/>
                </a:solidFill>
                <a:latin typeface="Calibri Light" charset="0"/>
                <a:ea typeface="Calibri Light" charset="0"/>
                <a:cs typeface="Calibri Light" charset="0"/>
              </a:rPr>
              <a:t>r</a:t>
            </a:r>
            <a:r>
              <a:rPr lang="en-US" sz="2400" spc="-10" dirty="0">
                <a:solidFill>
                  <a:prstClr val="black"/>
                </a:solidFill>
                <a:latin typeface="Calibri Light" charset="0"/>
                <a:ea typeface="Calibri Light" charset="0"/>
                <a:cs typeface="Calibri Light" charset="0"/>
              </a:rPr>
              <a:t>e</a:t>
            </a:r>
            <a:r>
              <a:rPr lang="en-US" sz="2400" dirty="0">
                <a:solidFill>
                  <a:prstClr val="black"/>
                </a:solidFill>
                <a:latin typeface="Calibri Light" charset="0"/>
                <a:ea typeface="Calibri Light" charset="0"/>
                <a:cs typeface="Calibri Light" charset="0"/>
              </a:rPr>
              <a:t>l</a:t>
            </a:r>
            <a:r>
              <a:rPr lang="en-US" sz="2400" spc="-10" dirty="0">
                <a:solidFill>
                  <a:prstClr val="black"/>
                </a:solidFill>
                <a:latin typeface="Calibri Light" charset="0"/>
                <a:ea typeface="Calibri Light" charset="0"/>
                <a:cs typeface="Calibri Light" charset="0"/>
              </a:rPr>
              <a:t>e</a:t>
            </a:r>
            <a:r>
              <a:rPr lang="en-US" sz="2400" spc="-50" dirty="0">
                <a:solidFill>
                  <a:prstClr val="black"/>
                </a:solidFill>
                <a:latin typeface="Calibri Light" charset="0"/>
                <a:ea typeface="Calibri Light" charset="0"/>
                <a:cs typeface="Calibri Light" charset="0"/>
              </a:rPr>
              <a:t>a</a:t>
            </a:r>
            <a:r>
              <a:rPr lang="en-US" sz="2400" spc="-20" dirty="0">
                <a:solidFill>
                  <a:prstClr val="black"/>
                </a:solidFill>
                <a:latin typeface="Calibri Light" charset="0"/>
                <a:ea typeface="Calibri Light" charset="0"/>
                <a:cs typeface="Calibri Light" charset="0"/>
              </a:rPr>
              <a:t>s</a:t>
            </a:r>
            <a:r>
              <a:rPr lang="en-US" sz="2400" spc="-15" dirty="0">
                <a:solidFill>
                  <a:prstClr val="black"/>
                </a:solidFill>
                <a:latin typeface="Calibri Light" charset="0"/>
                <a:ea typeface="Calibri Light" charset="0"/>
                <a:cs typeface="Calibri Light" charset="0"/>
              </a:rPr>
              <a:t>e</a:t>
            </a:r>
            <a:r>
              <a:rPr lang="en-US" sz="2400" spc="-85"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a:t>
            </a:r>
            <a:r>
              <a:rPr lang="en-US" sz="2400" dirty="0">
                <a:solidFill>
                  <a:prstClr val="black"/>
                </a:solidFill>
                <a:latin typeface="Calibri Light" charset="0"/>
                <a:ea typeface="Calibri Light" charset="0"/>
                <a:cs typeface="Calibri Light" charset="0"/>
              </a:rPr>
              <a:t>l</a:t>
            </a:r>
            <a:r>
              <a:rPr lang="en-US" sz="2400" spc="-50" dirty="0">
                <a:solidFill>
                  <a:prstClr val="black"/>
                </a:solidFill>
                <a:latin typeface="Calibri Light" charset="0"/>
                <a:ea typeface="Calibri Light" charset="0"/>
                <a:cs typeface="Calibri Light" charset="0"/>
              </a:rPr>
              <a:t>a</a:t>
            </a:r>
            <a:r>
              <a:rPr lang="en-US" sz="2400" dirty="0">
                <a:solidFill>
                  <a:prstClr val="black"/>
                </a:solidFill>
                <a:latin typeface="Calibri Light" charset="0"/>
                <a:ea typeface="Calibri Light" charset="0"/>
                <a:cs typeface="Calibri Light" charset="0"/>
              </a:rPr>
              <a:t>n</a:t>
            </a:r>
          </a:p>
          <a:p>
            <a:pPr marL="0" lvl="0" indent="0">
              <a:lnSpc>
                <a:spcPct val="100000"/>
              </a:lnSpc>
              <a:spcBef>
                <a:spcPts val="12"/>
              </a:spcBef>
            </a:pPr>
            <a:endParaRPr lang="en-US" sz="2400" dirty="0">
              <a:solidFill>
                <a:prstClr val="black"/>
              </a:solidFill>
              <a:latin typeface="Calibri Light" charset="0"/>
              <a:ea typeface="Calibri Light" charset="0"/>
              <a:cs typeface="Calibri Light" charset="0"/>
            </a:endParaRPr>
          </a:p>
          <a:p>
            <a:pPr marL="355600" indent="-342900">
              <a:lnSpc>
                <a:spcPts val="2960"/>
              </a:lnSpc>
              <a:spcBef>
                <a:spcPts val="775"/>
              </a:spcBef>
            </a:pPr>
            <a:r>
              <a:rPr lang="en-US" sz="2400" dirty="0" err="1" smtClean="0">
                <a:solidFill>
                  <a:prstClr val="black"/>
                </a:solidFill>
                <a:latin typeface="Calibri Light" charset="0"/>
                <a:ea typeface="Calibri Light" charset="0"/>
                <a:cs typeface="Calibri Light" charset="0"/>
              </a:rPr>
              <a:t>RHICf</a:t>
            </a:r>
            <a:r>
              <a:rPr lang="en-US" sz="2400" dirty="0" smtClean="0">
                <a:solidFill>
                  <a:prstClr val="black"/>
                </a:solidFill>
                <a:latin typeface="Calibri Light" charset="0"/>
                <a:ea typeface="Calibri Light" charset="0"/>
                <a:cs typeface="Calibri Light" charset="0"/>
              </a:rPr>
              <a:t> </a:t>
            </a:r>
            <a:r>
              <a:rPr lang="en-US" sz="2400" spc="30" dirty="0" smtClean="0">
                <a:solidFill>
                  <a:prstClr val="black"/>
                </a:solidFill>
                <a:latin typeface="Calibri Light" charset="0"/>
                <a:ea typeface="Calibri Light" charset="0"/>
                <a:cs typeface="Calibri Light" charset="0"/>
              </a:rPr>
              <a:t>p</a:t>
            </a:r>
            <a:r>
              <a:rPr lang="en-US" sz="2400" spc="-20" dirty="0" smtClean="0">
                <a:solidFill>
                  <a:prstClr val="black"/>
                </a:solidFill>
                <a:latin typeface="Calibri Light" charset="0"/>
                <a:ea typeface="Calibri Light" charset="0"/>
                <a:cs typeface="Calibri Light" charset="0"/>
              </a:rPr>
              <a:t>r</a:t>
            </a:r>
            <a:r>
              <a:rPr lang="en-US" sz="2400" spc="-10" dirty="0" smtClean="0">
                <a:solidFill>
                  <a:prstClr val="black"/>
                </a:solidFill>
                <a:latin typeface="Calibri Light" charset="0"/>
                <a:ea typeface="Calibri Light" charset="0"/>
                <a:cs typeface="Calibri Light" charset="0"/>
              </a:rPr>
              <a:t>e</a:t>
            </a:r>
            <a:r>
              <a:rPr lang="en-US" sz="2400" spc="-20" dirty="0" smtClean="0">
                <a:solidFill>
                  <a:prstClr val="black"/>
                </a:solidFill>
                <a:latin typeface="Calibri Light" charset="0"/>
                <a:ea typeface="Calibri Light" charset="0"/>
                <a:cs typeface="Calibri Light" charset="0"/>
              </a:rPr>
              <a:t>s</a:t>
            </a:r>
            <a:r>
              <a:rPr lang="en-US" sz="2400" spc="-10" dirty="0" smtClean="0">
                <a:solidFill>
                  <a:prstClr val="black"/>
                </a:solidFill>
                <a:latin typeface="Calibri Light" charset="0"/>
                <a:ea typeface="Calibri Light" charset="0"/>
                <a:cs typeface="Calibri Light" charset="0"/>
              </a:rPr>
              <a:t>e</a:t>
            </a:r>
            <a:r>
              <a:rPr lang="en-US" sz="2400" spc="30" dirty="0" smtClean="0">
                <a:solidFill>
                  <a:prstClr val="black"/>
                </a:solidFill>
                <a:latin typeface="Calibri Light" charset="0"/>
                <a:ea typeface="Calibri Light" charset="0"/>
                <a:cs typeface="Calibri Light" charset="0"/>
              </a:rPr>
              <a:t>n</a:t>
            </a:r>
            <a:r>
              <a:rPr lang="en-US" sz="2400" spc="20" dirty="0" smtClean="0">
                <a:solidFill>
                  <a:prstClr val="black"/>
                </a:solidFill>
                <a:latin typeface="Calibri Light" charset="0"/>
                <a:ea typeface="Calibri Light" charset="0"/>
                <a:cs typeface="Calibri Light" charset="0"/>
              </a:rPr>
              <a:t>t</a:t>
            </a:r>
            <a:r>
              <a:rPr lang="en-US" sz="2400" spc="-50" dirty="0" smtClean="0">
                <a:solidFill>
                  <a:prstClr val="black"/>
                </a:solidFill>
                <a:latin typeface="Calibri Light" charset="0"/>
                <a:ea typeface="Calibri Light" charset="0"/>
                <a:cs typeface="Calibri Light" charset="0"/>
              </a:rPr>
              <a:t>a</a:t>
            </a:r>
            <a:r>
              <a:rPr lang="en-US" sz="2400" spc="20" dirty="0" smtClean="0">
                <a:solidFill>
                  <a:prstClr val="black"/>
                </a:solidFill>
                <a:latin typeface="Calibri Light" charset="0"/>
                <a:ea typeface="Calibri Light" charset="0"/>
                <a:cs typeface="Calibri Light" charset="0"/>
              </a:rPr>
              <a:t>t</a:t>
            </a:r>
            <a:r>
              <a:rPr lang="en-US" sz="2400" dirty="0" smtClean="0">
                <a:solidFill>
                  <a:prstClr val="black"/>
                </a:solidFill>
                <a:latin typeface="Calibri Light" charset="0"/>
                <a:ea typeface="Calibri Light" charset="0"/>
                <a:cs typeface="Calibri Light" charset="0"/>
              </a:rPr>
              <a:t>i</a:t>
            </a:r>
            <a:r>
              <a:rPr lang="en-US" sz="2400" spc="-75" dirty="0" smtClean="0">
                <a:solidFill>
                  <a:prstClr val="black"/>
                </a:solidFill>
                <a:latin typeface="Calibri Light" charset="0"/>
                <a:ea typeface="Calibri Light" charset="0"/>
                <a:cs typeface="Calibri Light" charset="0"/>
              </a:rPr>
              <a:t>o</a:t>
            </a:r>
            <a:r>
              <a:rPr lang="en-US" sz="2400" dirty="0" smtClean="0">
                <a:solidFill>
                  <a:prstClr val="black"/>
                </a:solidFill>
                <a:latin typeface="Calibri Light" charset="0"/>
                <a:ea typeface="Calibri Light" charset="0"/>
                <a:cs typeface="Calibri Light" charset="0"/>
              </a:rPr>
              <a:t>n</a:t>
            </a:r>
            <a:r>
              <a:rPr lang="en-US" sz="2400" spc="-155" dirty="0" smtClean="0">
                <a:solidFill>
                  <a:prstClr val="black"/>
                </a:solidFill>
                <a:latin typeface="Calibri Light" charset="0"/>
                <a:ea typeface="Calibri Light" charset="0"/>
                <a:cs typeface="Calibri Light" charset="0"/>
              </a:rPr>
              <a:t> </a:t>
            </a:r>
            <a:r>
              <a:rPr lang="en-US" sz="2400" spc="25" dirty="0">
                <a:solidFill>
                  <a:prstClr val="black"/>
                </a:solidFill>
                <a:latin typeface="Calibri Light" charset="0"/>
                <a:ea typeface="Calibri Light" charset="0"/>
                <a:cs typeface="Calibri Light" charset="0"/>
              </a:rPr>
              <a:t>o</a:t>
            </a:r>
            <a:r>
              <a:rPr lang="en-US" sz="2400" dirty="0">
                <a:solidFill>
                  <a:prstClr val="black"/>
                </a:solidFill>
                <a:latin typeface="Calibri Light" charset="0"/>
                <a:ea typeface="Calibri Light" charset="0"/>
                <a:cs typeface="Calibri Light" charset="0"/>
              </a:rPr>
              <a:t>f</a:t>
            </a:r>
          </a:p>
          <a:p>
            <a:pPr marL="12700" lvl="0" indent="0">
              <a:lnSpc>
                <a:spcPts val="2750"/>
              </a:lnSpc>
              <a:spcBef>
                <a:spcPts val="0"/>
              </a:spcBef>
              <a:buNone/>
              <a:tabLst>
                <a:tab pos="254000" algn="l"/>
              </a:tabLst>
            </a:pPr>
            <a:r>
              <a:rPr lang="en-US" sz="2400" dirty="0" smtClean="0">
                <a:solidFill>
                  <a:prstClr val="black"/>
                </a:solidFill>
                <a:latin typeface="Calibri Light" charset="0"/>
                <a:ea typeface="Calibri Light" charset="0"/>
                <a:cs typeface="Calibri Light" charset="0"/>
              </a:rPr>
              <a:t>		D</a:t>
            </a:r>
            <a:r>
              <a:rPr lang="en-US" sz="2400" spc="-50" dirty="0" smtClean="0">
                <a:solidFill>
                  <a:prstClr val="black"/>
                </a:solidFill>
                <a:latin typeface="Calibri Light" charset="0"/>
                <a:ea typeface="Calibri Light" charset="0"/>
                <a:cs typeface="Calibri Light" charset="0"/>
              </a:rPr>
              <a:t>a</a:t>
            </a:r>
            <a:r>
              <a:rPr lang="en-US" sz="2400" spc="15" dirty="0" smtClean="0">
                <a:solidFill>
                  <a:prstClr val="black"/>
                </a:solidFill>
                <a:latin typeface="Calibri Light" charset="0"/>
                <a:ea typeface="Calibri Light" charset="0"/>
                <a:cs typeface="Calibri Light" charset="0"/>
              </a:rPr>
              <a:t>t</a:t>
            </a:r>
            <a:r>
              <a:rPr lang="en-US" sz="2400" spc="-50" dirty="0" smtClean="0">
                <a:solidFill>
                  <a:prstClr val="black"/>
                </a:solidFill>
                <a:latin typeface="Calibri Light" charset="0"/>
                <a:ea typeface="Calibri Light" charset="0"/>
                <a:cs typeface="Calibri Light" charset="0"/>
              </a:rPr>
              <a:t>a</a:t>
            </a:r>
            <a:r>
              <a:rPr lang="en-US" sz="2400" dirty="0" smtClean="0">
                <a:solidFill>
                  <a:prstClr val="black"/>
                </a:solidFill>
                <a:latin typeface="Calibri Light" charset="0"/>
                <a:ea typeface="Calibri Light" charset="0"/>
                <a:cs typeface="Calibri Light" charset="0"/>
              </a:rPr>
              <a:t>-</a:t>
            </a:r>
            <a:r>
              <a:rPr lang="en-US" sz="2400" spc="15" dirty="0" smtClean="0">
                <a:solidFill>
                  <a:prstClr val="black"/>
                </a:solidFill>
                <a:latin typeface="Calibri Light" charset="0"/>
                <a:ea typeface="Calibri Light" charset="0"/>
                <a:cs typeface="Calibri Light" charset="0"/>
              </a:rPr>
              <a:t>t</a:t>
            </a:r>
            <a:r>
              <a:rPr lang="en-US" sz="2400" spc="-65" dirty="0" smtClean="0">
                <a:solidFill>
                  <a:prstClr val="black"/>
                </a:solidFill>
                <a:latin typeface="Calibri Light" charset="0"/>
                <a:ea typeface="Calibri Light" charset="0"/>
                <a:cs typeface="Calibri Light" charset="0"/>
              </a:rPr>
              <a:t>a</a:t>
            </a:r>
            <a:r>
              <a:rPr lang="en-US" sz="2400" dirty="0" smtClean="0">
                <a:solidFill>
                  <a:prstClr val="black"/>
                </a:solidFill>
                <a:latin typeface="Calibri Light" charset="0"/>
                <a:ea typeface="Calibri Light" charset="0"/>
                <a:cs typeface="Calibri Light" charset="0"/>
              </a:rPr>
              <a:t>ki</a:t>
            </a:r>
            <a:r>
              <a:rPr lang="en-US" sz="2400" spc="30" dirty="0" smtClean="0">
                <a:solidFill>
                  <a:prstClr val="black"/>
                </a:solidFill>
                <a:latin typeface="Calibri Light" charset="0"/>
                <a:ea typeface="Calibri Light" charset="0"/>
                <a:cs typeface="Calibri Light" charset="0"/>
              </a:rPr>
              <a:t>n</a:t>
            </a:r>
            <a:r>
              <a:rPr lang="en-US" sz="2400" spc="-40" dirty="0" smtClean="0">
                <a:solidFill>
                  <a:prstClr val="black"/>
                </a:solidFill>
                <a:latin typeface="Calibri Light" charset="0"/>
                <a:ea typeface="Calibri Light" charset="0"/>
                <a:cs typeface="Calibri Light" charset="0"/>
              </a:rPr>
              <a:t>g</a:t>
            </a:r>
            <a:r>
              <a:rPr lang="en-US" sz="2400" spc="-10" dirty="0">
                <a:solidFill>
                  <a:prstClr val="black"/>
                </a:solidFill>
                <a:latin typeface="Calibri Light" charset="0"/>
                <a:ea typeface="Calibri Light" charset="0"/>
                <a:cs typeface="Calibri Light" charset="0"/>
              </a:rPr>
              <a:t>,</a:t>
            </a:r>
            <a:r>
              <a:rPr lang="en-US" sz="2400" spc="-235" dirty="0">
                <a:solidFill>
                  <a:prstClr val="black"/>
                </a:solidFill>
                <a:latin typeface="Calibri Light" charset="0"/>
                <a:ea typeface="Calibri Light" charset="0"/>
                <a:cs typeface="Calibri Light" charset="0"/>
              </a:rPr>
              <a:t> </a:t>
            </a:r>
            <a:r>
              <a:rPr lang="en-US" sz="2400" spc="-50" dirty="0">
                <a:solidFill>
                  <a:prstClr val="black"/>
                </a:solidFill>
                <a:latin typeface="Calibri Light" charset="0"/>
                <a:ea typeface="Calibri Light" charset="0"/>
                <a:cs typeface="Calibri Light" charset="0"/>
              </a:rPr>
              <a:t>a</a:t>
            </a:r>
            <a:r>
              <a:rPr lang="en-US" sz="2400" spc="30" dirty="0">
                <a:solidFill>
                  <a:prstClr val="black"/>
                </a:solidFill>
                <a:latin typeface="Calibri Light" charset="0"/>
                <a:ea typeface="Calibri Light" charset="0"/>
                <a:cs typeface="Calibri Light" charset="0"/>
              </a:rPr>
              <a:t>n</a:t>
            </a:r>
            <a:r>
              <a:rPr lang="en-US" sz="2400" spc="-50" dirty="0">
                <a:solidFill>
                  <a:prstClr val="black"/>
                </a:solidFill>
                <a:latin typeface="Calibri Light" charset="0"/>
                <a:ea typeface="Calibri Light" charset="0"/>
                <a:cs typeface="Calibri Light" charset="0"/>
              </a:rPr>
              <a:t>a</a:t>
            </a:r>
            <a:r>
              <a:rPr lang="en-US" sz="2400" dirty="0">
                <a:solidFill>
                  <a:prstClr val="black"/>
                </a:solidFill>
                <a:latin typeface="Calibri Light" charset="0"/>
                <a:ea typeface="Calibri Light" charset="0"/>
                <a:cs typeface="Calibri Light" charset="0"/>
              </a:rPr>
              <a:t>ly</a:t>
            </a:r>
            <a:r>
              <a:rPr lang="en-US" sz="2400" spc="-20" dirty="0">
                <a:solidFill>
                  <a:prstClr val="black"/>
                </a:solidFill>
                <a:latin typeface="Calibri Light" charset="0"/>
                <a:ea typeface="Calibri Light" charset="0"/>
                <a:cs typeface="Calibri Light" charset="0"/>
              </a:rPr>
              <a:t>s</a:t>
            </a:r>
            <a:r>
              <a:rPr lang="en-US" sz="2400" dirty="0">
                <a:solidFill>
                  <a:prstClr val="black"/>
                </a:solidFill>
                <a:latin typeface="Calibri Light" charset="0"/>
                <a:ea typeface="Calibri Light" charset="0"/>
                <a:cs typeface="Calibri Light" charset="0"/>
              </a:rPr>
              <a:t>is</a:t>
            </a:r>
            <a:r>
              <a:rPr lang="en-US" sz="2400" spc="-110"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p</a:t>
            </a:r>
            <a:r>
              <a:rPr lang="en-US" sz="2400" spc="-20" dirty="0">
                <a:solidFill>
                  <a:prstClr val="black"/>
                </a:solidFill>
                <a:latin typeface="Calibri Light" charset="0"/>
                <a:ea typeface="Calibri Light" charset="0"/>
                <a:cs typeface="Calibri Light" charset="0"/>
              </a:rPr>
              <a:t>r</a:t>
            </a:r>
            <a:r>
              <a:rPr lang="en-US" sz="2400" spc="25" dirty="0">
                <a:solidFill>
                  <a:prstClr val="black"/>
                </a:solidFill>
                <a:latin typeface="Calibri Light" charset="0"/>
                <a:ea typeface="Calibri Light" charset="0"/>
                <a:cs typeface="Calibri Light" charset="0"/>
              </a:rPr>
              <a:t>o</a:t>
            </a:r>
            <a:r>
              <a:rPr lang="en-US" sz="2400" spc="-25" dirty="0">
                <a:solidFill>
                  <a:prstClr val="black"/>
                </a:solidFill>
                <a:latin typeface="Calibri Light" charset="0"/>
                <a:ea typeface="Calibri Light" charset="0"/>
                <a:cs typeface="Calibri Light" charset="0"/>
              </a:rPr>
              <a:t>g</a:t>
            </a:r>
            <a:r>
              <a:rPr lang="en-US" sz="2400" spc="-20" dirty="0">
                <a:solidFill>
                  <a:prstClr val="black"/>
                </a:solidFill>
                <a:latin typeface="Calibri Light" charset="0"/>
                <a:ea typeface="Calibri Light" charset="0"/>
                <a:cs typeface="Calibri Light" charset="0"/>
              </a:rPr>
              <a:t>r</a:t>
            </a:r>
            <a:r>
              <a:rPr lang="en-US" sz="2400" spc="-10" dirty="0">
                <a:solidFill>
                  <a:prstClr val="black"/>
                </a:solidFill>
                <a:latin typeface="Calibri Light" charset="0"/>
                <a:ea typeface="Calibri Light" charset="0"/>
                <a:cs typeface="Calibri Light" charset="0"/>
              </a:rPr>
              <a:t>e</a:t>
            </a:r>
            <a:r>
              <a:rPr lang="en-US" sz="2400" spc="-20" dirty="0">
                <a:solidFill>
                  <a:prstClr val="black"/>
                </a:solidFill>
                <a:latin typeface="Calibri Light" charset="0"/>
                <a:ea typeface="Calibri Light" charset="0"/>
                <a:cs typeface="Calibri Light" charset="0"/>
              </a:rPr>
              <a:t>s</a:t>
            </a:r>
            <a:r>
              <a:rPr lang="en-US" sz="2400" dirty="0">
                <a:solidFill>
                  <a:prstClr val="black"/>
                </a:solidFill>
                <a:latin typeface="Calibri Light" charset="0"/>
                <a:ea typeface="Calibri Light" charset="0"/>
                <a:cs typeface="Calibri Light" charset="0"/>
              </a:rPr>
              <a:t>s</a:t>
            </a:r>
            <a:r>
              <a:rPr lang="en-US" sz="2400" spc="-200" dirty="0">
                <a:solidFill>
                  <a:prstClr val="black"/>
                </a:solidFill>
                <a:latin typeface="Calibri Light" charset="0"/>
                <a:ea typeface="Calibri Light" charset="0"/>
                <a:cs typeface="Calibri Light" charset="0"/>
              </a:rPr>
              <a:t> </a:t>
            </a:r>
            <a:r>
              <a:rPr lang="en-US" sz="2400" dirty="0">
                <a:solidFill>
                  <a:prstClr val="black"/>
                </a:solidFill>
                <a:latin typeface="Calibri Light" charset="0"/>
                <a:ea typeface="Calibri Light" charset="0"/>
                <a:cs typeface="Calibri Light" charset="0"/>
              </a:rPr>
              <a:t>&amp;</a:t>
            </a:r>
            <a:r>
              <a:rPr lang="en-US" sz="2400" spc="-65" dirty="0">
                <a:solidFill>
                  <a:prstClr val="black"/>
                </a:solidFill>
                <a:latin typeface="Calibri Light" charset="0"/>
                <a:ea typeface="Calibri Light" charset="0"/>
                <a:cs typeface="Calibri Light" charset="0"/>
              </a:rPr>
              <a:t> </a:t>
            </a:r>
            <a:r>
              <a:rPr lang="en-US" sz="2400" spc="30" dirty="0" smtClean="0">
                <a:solidFill>
                  <a:prstClr val="black"/>
                </a:solidFill>
                <a:latin typeface="Calibri Light" charset="0"/>
                <a:ea typeface="Calibri Light" charset="0"/>
                <a:cs typeface="Calibri Light" charset="0"/>
              </a:rPr>
              <a:t>pub</a:t>
            </a:r>
            <a:r>
              <a:rPr lang="en-US" sz="2400" dirty="0" smtClean="0">
                <a:solidFill>
                  <a:prstClr val="black"/>
                </a:solidFill>
                <a:latin typeface="Calibri Light" charset="0"/>
                <a:ea typeface="Calibri Light" charset="0"/>
                <a:cs typeface="Calibri Light" charset="0"/>
              </a:rPr>
              <a:t>s</a:t>
            </a:r>
            <a:r>
              <a:rPr lang="en-US" sz="2400" spc="-105" dirty="0" smtClean="0">
                <a:solidFill>
                  <a:prstClr val="black"/>
                </a:solidFill>
                <a:latin typeface="Calibri Light" charset="0"/>
                <a:ea typeface="Calibri Light" charset="0"/>
                <a:cs typeface="Calibri Light" charset="0"/>
              </a:rPr>
              <a:t> </a:t>
            </a:r>
            <a:r>
              <a:rPr lang="en-US" sz="2400" spc="-5" dirty="0">
                <a:solidFill>
                  <a:prstClr val="black"/>
                </a:solidFill>
                <a:latin typeface="Calibri Light" charset="0"/>
                <a:ea typeface="Calibri Light" charset="0"/>
                <a:cs typeface="Calibri Light" charset="0"/>
              </a:rPr>
              <a:t>f</a:t>
            </a:r>
            <a:r>
              <a:rPr lang="en-US" sz="2400" spc="-20" dirty="0">
                <a:solidFill>
                  <a:prstClr val="black"/>
                </a:solidFill>
                <a:latin typeface="Calibri Light" charset="0"/>
                <a:ea typeface="Calibri Light" charset="0"/>
                <a:cs typeface="Calibri Light" charset="0"/>
              </a:rPr>
              <a:t>r</a:t>
            </a:r>
            <a:r>
              <a:rPr lang="en-US" sz="2400" spc="25" dirty="0">
                <a:solidFill>
                  <a:prstClr val="black"/>
                </a:solidFill>
                <a:latin typeface="Calibri Light" charset="0"/>
                <a:ea typeface="Calibri Light" charset="0"/>
                <a:cs typeface="Calibri Light" charset="0"/>
              </a:rPr>
              <a:t>o</a:t>
            </a:r>
            <a:r>
              <a:rPr lang="en-US" sz="2400" spc="-25" dirty="0">
                <a:solidFill>
                  <a:prstClr val="black"/>
                </a:solidFill>
                <a:latin typeface="Calibri Light" charset="0"/>
                <a:ea typeface="Calibri Light" charset="0"/>
                <a:cs typeface="Calibri Light" charset="0"/>
              </a:rPr>
              <a:t>m</a:t>
            </a:r>
            <a:r>
              <a:rPr lang="en-US" sz="2400" spc="-165" dirty="0">
                <a:solidFill>
                  <a:prstClr val="black"/>
                </a:solidFill>
                <a:latin typeface="Calibri Light" charset="0"/>
                <a:ea typeface="Calibri Light" charset="0"/>
                <a:cs typeface="Calibri Light" charset="0"/>
              </a:rPr>
              <a:t> </a:t>
            </a:r>
            <a:r>
              <a:rPr lang="en-US" sz="2400" spc="-30" dirty="0">
                <a:solidFill>
                  <a:prstClr val="black"/>
                </a:solidFill>
                <a:latin typeface="Calibri Light" charset="0"/>
                <a:ea typeface="Calibri Light" charset="0"/>
                <a:cs typeface="Calibri Light" charset="0"/>
              </a:rPr>
              <a:t>R</a:t>
            </a:r>
            <a:r>
              <a:rPr lang="en-US" sz="2400" spc="30" dirty="0">
                <a:solidFill>
                  <a:prstClr val="black"/>
                </a:solidFill>
                <a:latin typeface="Calibri Light" charset="0"/>
                <a:ea typeface="Calibri Light" charset="0"/>
                <a:cs typeface="Calibri Light" charset="0"/>
              </a:rPr>
              <a:t>un</a:t>
            </a:r>
            <a:r>
              <a:rPr lang="en-US" sz="2400" dirty="0">
                <a:solidFill>
                  <a:prstClr val="black"/>
                </a:solidFill>
                <a:latin typeface="Calibri Light" charset="0"/>
                <a:ea typeface="Calibri Light" charset="0"/>
                <a:cs typeface="Calibri Light" charset="0"/>
              </a:rPr>
              <a:t>s 18 &amp; </a:t>
            </a:r>
            <a:r>
              <a:rPr lang="en-US" sz="2400" dirty="0" smtClean="0">
                <a:solidFill>
                  <a:prstClr val="black"/>
                </a:solidFill>
                <a:latin typeface="Calibri Light" charset="0"/>
                <a:ea typeface="Calibri Light" charset="0"/>
                <a:cs typeface="Calibri Light" charset="0"/>
              </a:rPr>
              <a:t>19</a:t>
            </a:r>
          </a:p>
          <a:p>
            <a:pPr marL="254000" indent="-241300">
              <a:lnSpc>
                <a:spcPts val="2910"/>
              </a:lnSpc>
              <a:spcBef>
                <a:spcPts val="0"/>
              </a:spcBef>
              <a:tabLst>
                <a:tab pos="254000" algn="l"/>
              </a:tabLst>
            </a:pPr>
            <a:endParaRPr lang="en-US" sz="2400" dirty="0">
              <a:solidFill>
                <a:prstClr val="black"/>
              </a:solidFill>
              <a:latin typeface="Calibri Light" charset="0"/>
              <a:ea typeface="Calibri Light" charset="0"/>
              <a:cs typeface="Calibri Light" charset="0"/>
            </a:endParaRPr>
          </a:p>
          <a:p>
            <a:pPr marL="355600" indent="-342900">
              <a:lnSpc>
                <a:spcPts val="2910"/>
              </a:lnSpc>
              <a:spcBef>
                <a:spcPts val="0"/>
              </a:spcBef>
            </a:pPr>
            <a:r>
              <a:rPr lang="en-US" sz="2400" i="1" spc="10" dirty="0" err="1">
                <a:solidFill>
                  <a:srgbClr val="0070C0"/>
                </a:solidFill>
                <a:latin typeface="Calibri Light" charset="0"/>
                <a:ea typeface="Calibri Light" charset="0"/>
                <a:cs typeface="Calibri Light" charset="0"/>
              </a:rPr>
              <a:t>CeC</a:t>
            </a:r>
            <a:r>
              <a:rPr lang="en-US" sz="2400" i="1" spc="10" dirty="0">
                <a:solidFill>
                  <a:srgbClr val="0070C0"/>
                </a:solidFill>
                <a:latin typeface="Calibri Light" charset="0"/>
                <a:ea typeface="Calibri Light" charset="0"/>
                <a:cs typeface="Calibri Light" charset="0"/>
              </a:rPr>
              <a:t> Beam Use Request</a:t>
            </a:r>
            <a:endParaRPr lang="en-US" sz="2400" i="1" dirty="0" smtClean="0">
              <a:solidFill>
                <a:srgbClr val="0070C0"/>
              </a:solidFill>
            </a:endParaRPr>
          </a:p>
          <a:p>
            <a:pPr marL="254000" lvl="0" indent="-241300">
              <a:lnSpc>
                <a:spcPts val="2750"/>
              </a:lnSpc>
              <a:spcBef>
                <a:spcPts val="0"/>
              </a:spcBef>
              <a:tabLst>
                <a:tab pos="254000" algn="l"/>
              </a:tabLst>
            </a:pPr>
            <a:endParaRPr lang="en-US" sz="2400" spc="-30" dirty="0" smtClean="0">
              <a:solidFill>
                <a:prstClr val="black"/>
              </a:solidFill>
              <a:latin typeface="Calibri Light" charset="0"/>
              <a:ea typeface="Calibri Light" charset="0"/>
              <a:cs typeface="Calibri Light" charset="0"/>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3</a:t>
            </a:fld>
            <a:endParaRPr lang="en-US"/>
          </a:p>
        </p:txBody>
      </p:sp>
    </p:spTree>
    <p:extLst>
      <p:ext uri="{BB962C8B-B14F-4D97-AF65-F5344CB8AC3E}">
        <p14:creationId xmlns:p14="http://schemas.microsoft.com/office/powerpoint/2010/main" val="1546386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08" y="98854"/>
            <a:ext cx="11714206" cy="766119"/>
          </a:xfrm>
        </p:spPr>
        <p:txBody>
          <a:bodyPr>
            <a:normAutofit fontScale="90000"/>
          </a:bodyPr>
          <a:lstStyle/>
          <a:p>
            <a:pPr algn="ctr"/>
            <a:r>
              <a:rPr lang="en-US" sz="3600" u="sng" dirty="0" smtClean="0"/>
              <a:t>2019 BNL Nuclear and Particle Physics Program Advisory Committee</a:t>
            </a:r>
          </a:p>
        </p:txBody>
      </p:sp>
      <p:sp>
        <p:nvSpPr>
          <p:cNvPr id="3" name="Content Placeholder 2"/>
          <p:cNvSpPr>
            <a:spLocks noGrp="1"/>
          </p:cNvSpPr>
          <p:nvPr>
            <p:ph idx="1"/>
          </p:nvPr>
        </p:nvSpPr>
        <p:spPr>
          <a:xfrm>
            <a:off x="197708" y="1210963"/>
            <a:ext cx="11491784" cy="4164226"/>
          </a:xfrm>
        </p:spPr>
        <p:txBody>
          <a:bodyPr>
            <a:noAutofit/>
          </a:bodyPr>
          <a:lstStyle/>
          <a:p>
            <a:pPr marL="0" indent="0">
              <a:buNone/>
            </a:pPr>
            <a:r>
              <a:rPr lang="en-US" sz="2400" dirty="0" smtClean="0"/>
              <a:t>Masayuki </a:t>
            </a:r>
            <a:r>
              <a:rPr lang="en-US" sz="2400" dirty="0" err="1" smtClean="0"/>
              <a:t>Asakawa</a:t>
            </a:r>
            <a:r>
              <a:rPr lang="en-US" sz="2400" dirty="0" smtClean="0"/>
              <a:t>, Osaka</a:t>
            </a:r>
          </a:p>
          <a:p>
            <a:pPr marL="0" indent="0">
              <a:buNone/>
            </a:pPr>
            <a:r>
              <a:rPr lang="en-US" sz="2400" dirty="0" smtClean="0"/>
              <a:t>John Harris, Yale (chair)</a:t>
            </a:r>
          </a:p>
          <a:p>
            <a:pPr marL="0" indent="0">
              <a:buNone/>
            </a:pPr>
            <a:r>
              <a:rPr lang="en-US" sz="2400" dirty="0" err="1" smtClean="0"/>
              <a:t>Huan</a:t>
            </a:r>
            <a:r>
              <a:rPr lang="en-US" sz="2400" dirty="0" smtClean="0"/>
              <a:t> Huang, UCLA</a:t>
            </a:r>
          </a:p>
          <a:p>
            <a:pPr marL="0" indent="0">
              <a:buNone/>
            </a:pPr>
            <a:r>
              <a:rPr lang="en-US" sz="2400" dirty="0" smtClean="0"/>
              <a:t>Volker Koch, LBNL</a:t>
            </a:r>
          </a:p>
          <a:p>
            <a:pPr marL="0" indent="0">
              <a:buNone/>
            </a:pPr>
            <a:r>
              <a:rPr lang="en-US" sz="2400" dirty="0" smtClean="0"/>
              <a:t>Jen-</a:t>
            </a:r>
            <a:r>
              <a:rPr lang="en-US" sz="2400" dirty="0" err="1" smtClean="0"/>
              <a:t>Chieh</a:t>
            </a:r>
            <a:r>
              <a:rPr lang="en-US" sz="2400" dirty="0" smtClean="0"/>
              <a:t> Peng, UIUC</a:t>
            </a:r>
          </a:p>
          <a:p>
            <a:pPr marL="0" indent="0">
              <a:buNone/>
            </a:pPr>
            <a:r>
              <a:rPr lang="en-US" sz="2400" dirty="0" smtClean="0"/>
              <a:t>Scott Pratt, MSU</a:t>
            </a:r>
          </a:p>
          <a:p>
            <a:pPr marL="0" indent="0">
              <a:buNone/>
            </a:pPr>
            <a:r>
              <a:rPr lang="en-US" sz="2400" dirty="0" smtClean="0"/>
              <a:t>Krishna </a:t>
            </a:r>
            <a:r>
              <a:rPr lang="en-US" sz="2400" dirty="0" err="1" smtClean="0"/>
              <a:t>Rajagopal</a:t>
            </a:r>
            <a:r>
              <a:rPr lang="en-US" sz="2400" dirty="0" smtClean="0"/>
              <a:t>, MIT</a:t>
            </a:r>
          </a:p>
          <a:p>
            <a:pPr marL="0" indent="0">
              <a:buNone/>
            </a:pPr>
            <a:r>
              <a:rPr lang="en-US" sz="2400" dirty="0" smtClean="0"/>
              <a:t>Mikhail </a:t>
            </a:r>
            <a:r>
              <a:rPr lang="en-US" sz="2400" dirty="0" err="1" smtClean="0"/>
              <a:t>Stephanov</a:t>
            </a:r>
            <a:r>
              <a:rPr lang="en-US" sz="2400" dirty="0" smtClean="0"/>
              <a:t>, UIC</a:t>
            </a:r>
          </a:p>
          <a:p>
            <a:pPr marL="0" indent="0">
              <a:buNone/>
            </a:pPr>
            <a:r>
              <a:rPr lang="en-US" sz="2400" dirty="0" smtClean="0"/>
              <a:t>Julia </a:t>
            </a:r>
            <a:r>
              <a:rPr lang="en-US" sz="2400" dirty="0" err="1" smtClean="0"/>
              <a:t>Velkovska</a:t>
            </a:r>
            <a:r>
              <a:rPr lang="en-US" sz="2400" dirty="0" smtClean="0"/>
              <a:t>, Vanderbilt</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21</a:t>
            </a:fld>
            <a:endParaRPr lang="en-US"/>
          </a:p>
        </p:txBody>
      </p:sp>
    </p:spTree>
    <p:extLst>
      <p:ext uri="{BB962C8B-B14F-4D97-AF65-F5344CB8AC3E}">
        <p14:creationId xmlns:p14="http://schemas.microsoft.com/office/powerpoint/2010/main" val="214417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PAC Meeting</a:t>
            </a:r>
            <a:r>
              <a:rPr lang="en-US" sz="3600" u="sng" dirty="0"/>
              <a:t> </a:t>
            </a:r>
            <a:r>
              <a:rPr lang="en-US" sz="3600" u="sng" dirty="0" smtClean="0"/>
              <a:t>(10 – 11 June 2019)</a:t>
            </a:r>
            <a:endParaRPr lang="en-US" sz="3600" u="sng" dirty="0"/>
          </a:p>
        </p:txBody>
      </p:sp>
      <p:sp>
        <p:nvSpPr>
          <p:cNvPr id="3" name="Content Placeholder 2"/>
          <p:cNvSpPr>
            <a:spLocks noGrp="1"/>
          </p:cNvSpPr>
          <p:nvPr>
            <p:ph idx="1"/>
          </p:nvPr>
        </p:nvSpPr>
        <p:spPr>
          <a:xfrm>
            <a:off x="838200" y="864973"/>
            <a:ext cx="10515600" cy="5491377"/>
          </a:xfrm>
        </p:spPr>
        <p:txBody>
          <a:bodyPr>
            <a:noAutofit/>
          </a:bodyPr>
          <a:lstStyle/>
          <a:p>
            <a:pPr marL="12700" indent="0">
              <a:lnSpc>
                <a:spcPts val="2960"/>
              </a:lnSpc>
              <a:spcBef>
                <a:spcPts val="775"/>
              </a:spcBef>
              <a:buNone/>
            </a:pPr>
            <a:r>
              <a:rPr lang="en-US" sz="2400" u="sng" dirty="0" smtClean="0">
                <a:solidFill>
                  <a:prstClr val="black"/>
                </a:solidFill>
                <a:latin typeface="Calibri Light" charset="0"/>
                <a:ea typeface="Calibri Light" charset="0"/>
                <a:cs typeface="Calibri Light" charset="0"/>
              </a:rPr>
              <a:t>Reports and Upgrades</a:t>
            </a:r>
            <a:endParaRPr lang="en-US" sz="2400" i="1" u="sng" dirty="0" smtClean="0">
              <a:solidFill>
                <a:srgbClr val="0070C0"/>
              </a:solidFill>
              <a:latin typeface="Calibri Light" charset="0"/>
              <a:ea typeface="Calibri Light" charset="0"/>
              <a:cs typeface="Calibri Light" charset="0"/>
            </a:endParaRPr>
          </a:p>
          <a:p>
            <a:pPr marL="355600" indent="-342900">
              <a:lnSpc>
                <a:spcPct val="150000"/>
              </a:lnSpc>
              <a:spcBef>
                <a:spcPts val="775"/>
              </a:spcBef>
            </a:pPr>
            <a:r>
              <a:rPr lang="en-US" sz="2400" dirty="0">
                <a:solidFill>
                  <a:prstClr val="black"/>
                </a:solidFill>
                <a:latin typeface="Calibri Light" charset="0"/>
                <a:ea typeface="Calibri Light" charset="0"/>
                <a:cs typeface="Calibri Light" charset="0"/>
              </a:rPr>
              <a:t>RHIC Run-19 </a:t>
            </a:r>
            <a:r>
              <a:rPr lang="en-US" sz="2400" dirty="0" smtClean="0">
                <a:solidFill>
                  <a:prstClr val="black"/>
                </a:solidFill>
                <a:latin typeface="Calibri Light" charset="0"/>
                <a:ea typeface="Calibri Light" charset="0"/>
                <a:cs typeface="Calibri Light" charset="0"/>
              </a:rPr>
              <a:t>Performance</a:t>
            </a:r>
            <a:endParaRPr lang="en-US" sz="2400" dirty="0">
              <a:solidFill>
                <a:prstClr val="black"/>
              </a:solidFill>
              <a:latin typeface="Calibri Light" charset="0"/>
              <a:ea typeface="Calibri Light" charset="0"/>
              <a:cs typeface="Calibri Light" charset="0"/>
            </a:endParaRPr>
          </a:p>
          <a:p>
            <a:pPr marL="355600" indent="-342900">
              <a:lnSpc>
                <a:spcPct val="150000"/>
              </a:lnSpc>
              <a:spcBef>
                <a:spcPts val="775"/>
              </a:spcBef>
            </a:pPr>
            <a:r>
              <a:rPr lang="en-US" sz="2400" dirty="0" err="1" smtClean="0">
                <a:solidFill>
                  <a:prstClr val="black"/>
                </a:solidFill>
                <a:latin typeface="Calibri Light" charset="0"/>
                <a:ea typeface="Calibri Light" charset="0"/>
                <a:cs typeface="Calibri Light" charset="0"/>
              </a:rPr>
              <a:t>LEReC</a:t>
            </a:r>
            <a:r>
              <a:rPr lang="en-US" sz="2400" dirty="0" smtClean="0">
                <a:solidFill>
                  <a:prstClr val="black"/>
                </a:solidFill>
                <a:latin typeface="Calibri Light" charset="0"/>
                <a:ea typeface="Calibri Light" charset="0"/>
                <a:cs typeface="Calibri Light" charset="0"/>
              </a:rPr>
              <a:t> Status</a:t>
            </a:r>
          </a:p>
          <a:p>
            <a:pPr marL="355600" indent="-342900">
              <a:lnSpc>
                <a:spcPct val="150000"/>
              </a:lnSpc>
              <a:spcBef>
                <a:spcPts val="775"/>
              </a:spcBef>
            </a:pPr>
            <a:r>
              <a:rPr lang="en-US" sz="2400" dirty="0" err="1" smtClean="0">
                <a:solidFill>
                  <a:prstClr val="black"/>
                </a:solidFill>
                <a:latin typeface="Calibri Light" charset="0"/>
                <a:ea typeface="Calibri Light" charset="0"/>
                <a:cs typeface="Calibri Light" charset="0"/>
              </a:rPr>
              <a:t>CeC</a:t>
            </a:r>
            <a:r>
              <a:rPr lang="en-US" sz="2400" dirty="0" smtClean="0">
                <a:solidFill>
                  <a:prstClr val="black"/>
                </a:solidFill>
                <a:latin typeface="Calibri Light" charset="0"/>
                <a:ea typeface="Calibri Light" charset="0"/>
                <a:cs typeface="Calibri Light" charset="0"/>
              </a:rPr>
              <a:t> Status</a:t>
            </a:r>
            <a:endParaRPr lang="en-US" sz="2400" dirty="0">
              <a:solidFill>
                <a:prstClr val="black"/>
              </a:solidFill>
              <a:latin typeface="Calibri Light" charset="0"/>
              <a:ea typeface="Calibri Light" charset="0"/>
              <a:cs typeface="Calibri Light" charset="0"/>
            </a:endParaRPr>
          </a:p>
          <a:p>
            <a:pPr marL="355600" indent="-342900">
              <a:lnSpc>
                <a:spcPct val="150000"/>
              </a:lnSpc>
              <a:spcBef>
                <a:spcPts val="775"/>
              </a:spcBef>
            </a:pPr>
            <a:r>
              <a:rPr lang="en-US" sz="2400" dirty="0" err="1" smtClean="0">
                <a:solidFill>
                  <a:prstClr val="black"/>
                </a:solidFill>
                <a:latin typeface="Calibri Light" charset="0"/>
                <a:ea typeface="Calibri Light" charset="0"/>
                <a:cs typeface="Calibri Light" charset="0"/>
              </a:rPr>
              <a:t>sPHENIX</a:t>
            </a:r>
            <a:r>
              <a:rPr lang="en-US" sz="2400" dirty="0" smtClean="0">
                <a:solidFill>
                  <a:prstClr val="black"/>
                </a:solidFill>
                <a:latin typeface="Calibri Light" charset="0"/>
                <a:ea typeface="Calibri Light" charset="0"/>
                <a:cs typeface="Calibri Light" charset="0"/>
              </a:rPr>
              <a:t> Progress</a:t>
            </a:r>
            <a:endParaRPr lang="en-US" sz="2400" dirty="0">
              <a:solidFill>
                <a:prstClr val="black"/>
              </a:solidFill>
              <a:latin typeface="Calibri Light" charset="0"/>
              <a:ea typeface="Calibri Light" charset="0"/>
              <a:cs typeface="Calibri Light" charset="0"/>
            </a:endParaRPr>
          </a:p>
          <a:p>
            <a:pPr marL="355600" indent="-342900">
              <a:lnSpc>
                <a:spcPct val="150000"/>
              </a:lnSpc>
              <a:spcBef>
                <a:spcPts val="775"/>
              </a:spcBef>
            </a:pPr>
            <a:r>
              <a:rPr lang="en-US" sz="2400" dirty="0" smtClean="0">
                <a:solidFill>
                  <a:prstClr val="black"/>
                </a:solidFill>
                <a:latin typeface="Calibri Light" charset="0"/>
                <a:ea typeface="Calibri Light" charset="0"/>
                <a:cs typeface="Calibri Light" charset="0"/>
              </a:rPr>
              <a:t>STAR upgrades</a:t>
            </a:r>
            <a:endParaRPr lang="en-US" sz="2400" dirty="0">
              <a:solidFill>
                <a:prstClr val="black"/>
              </a:solidFill>
              <a:latin typeface="Calibri Light" charset="0"/>
              <a:ea typeface="Calibri Light" charset="0"/>
              <a:cs typeface="Calibri Light" charset="0"/>
            </a:endParaRPr>
          </a:p>
          <a:p>
            <a:pPr marL="355600" indent="-342900">
              <a:lnSpc>
                <a:spcPct val="150000"/>
              </a:lnSpc>
              <a:spcBef>
                <a:spcPts val="775"/>
              </a:spcBef>
            </a:pPr>
            <a:r>
              <a:rPr lang="en-US" sz="2400" dirty="0" smtClean="0">
                <a:solidFill>
                  <a:prstClr val="black"/>
                </a:solidFill>
                <a:latin typeface="Calibri Light" charset="0"/>
                <a:ea typeface="Calibri Light" charset="0"/>
                <a:cs typeface="Calibri Light" charset="0"/>
              </a:rPr>
              <a:t>EIC News</a:t>
            </a:r>
            <a:endParaRPr lang="en-US" sz="2400" dirty="0">
              <a:solidFill>
                <a:prstClr val="black"/>
              </a:solidFill>
              <a:latin typeface="Calibri Light" charset="0"/>
              <a:ea typeface="Calibri Light" charset="0"/>
              <a:cs typeface="Calibri Light" charset="0"/>
            </a:endParaRPr>
          </a:p>
          <a:p>
            <a:pPr marL="254000" lvl="0" indent="-241300">
              <a:lnSpc>
                <a:spcPts val="2750"/>
              </a:lnSpc>
              <a:spcBef>
                <a:spcPts val="0"/>
              </a:spcBef>
              <a:tabLst>
                <a:tab pos="254000" algn="l"/>
              </a:tabLst>
            </a:pPr>
            <a:endParaRPr lang="en-US" sz="2400" spc="-30" dirty="0" smtClean="0">
              <a:solidFill>
                <a:prstClr val="black"/>
              </a:solidFill>
              <a:latin typeface="Calibri Light" charset="0"/>
              <a:ea typeface="Calibri Light" charset="0"/>
              <a:cs typeface="Calibri Light" charset="0"/>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4</a:t>
            </a:fld>
            <a:endParaRPr lang="en-US"/>
          </a:p>
        </p:txBody>
      </p:sp>
    </p:spTree>
    <p:extLst>
      <p:ext uri="{BB962C8B-B14F-4D97-AF65-F5344CB8AC3E}">
        <p14:creationId xmlns:p14="http://schemas.microsoft.com/office/powerpoint/2010/main" val="110110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19 Summary</a:t>
            </a:r>
            <a:endParaRPr lang="en-US" sz="3600" u="sng" dirty="0"/>
          </a:p>
        </p:txBody>
      </p:sp>
      <p:sp>
        <p:nvSpPr>
          <p:cNvPr id="3" name="Content Placeholder 2"/>
          <p:cNvSpPr>
            <a:spLocks noGrp="1"/>
          </p:cNvSpPr>
          <p:nvPr>
            <p:ph idx="1"/>
          </p:nvPr>
        </p:nvSpPr>
        <p:spPr>
          <a:xfrm>
            <a:off x="271849" y="864973"/>
            <a:ext cx="11565923" cy="5491377"/>
          </a:xfrm>
        </p:spPr>
        <p:txBody>
          <a:bodyPr>
            <a:noAutofit/>
          </a:bodyPr>
          <a:lstStyle/>
          <a:p>
            <a:pPr marL="12700" indent="0">
              <a:lnSpc>
                <a:spcPts val="2960"/>
              </a:lnSpc>
              <a:spcBef>
                <a:spcPts val="0"/>
              </a:spcBef>
              <a:buNone/>
            </a:pPr>
            <a:r>
              <a:rPr lang="en-US" sz="2400" spc="-70" dirty="0">
                <a:solidFill>
                  <a:prstClr val="black"/>
                </a:solidFill>
                <a:cs typeface="Calibri"/>
              </a:rPr>
              <a:t>E</a:t>
            </a:r>
            <a:r>
              <a:rPr lang="en-US" sz="2400" spc="5" dirty="0">
                <a:solidFill>
                  <a:prstClr val="black"/>
                </a:solidFill>
                <a:cs typeface="Calibri"/>
              </a:rPr>
              <a:t>f</a:t>
            </a:r>
            <a:r>
              <a:rPr lang="en-US" sz="2400" spc="-95" dirty="0">
                <a:solidFill>
                  <a:prstClr val="black"/>
                </a:solidFill>
                <a:cs typeface="Calibri"/>
              </a:rPr>
              <a:t>f</a:t>
            </a:r>
            <a:r>
              <a:rPr lang="en-US" sz="2400" spc="-10" dirty="0">
                <a:solidFill>
                  <a:prstClr val="black"/>
                </a:solidFill>
                <a:cs typeface="Calibri"/>
              </a:rPr>
              <a:t>e</a:t>
            </a:r>
            <a:r>
              <a:rPr lang="en-US" sz="2400" spc="-15" dirty="0">
                <a:solidFill>
                  <a:prstClr val="black"/>
                </a:solidFill>
                <a:cs typeface="Calibri"/>
              </a:rPr>
              <a:t>c</a:t>
            </a:r>
            <a:r>
              <a:rPr lang="en-US" sz="2400" spc="20" dirty="0">
                <a:solidFill>
                  <a:prstClr val="black"/>
                </a:solidFill>
                <a:cs typeface="Calibri"/>
              </a:rPr>
              <a:t>t</a:t>
            </a:r>
            <a:r>
              <a:rPr lang="en-US" sz="2400" dirty="0">
                <a:solidFill>
                  <a:prstClr val="black"/>
                </a:solidFill>
                <a:cs typeface="Calibri"/>
              </a:rPr>
              <a:t>i</a:t>
            </a:r>
            <a:r>
              <a:rPr lang="en-US" sz="2400" spc="10" dirty="0">
                <a:solidFill>
                  <a:prstClr val="black"/>
                </a:solidFill>
                <a:cs typeface="Calibri"/>
              </a:rPr>
              <a:t>v</a:t>
            </a:r>
            <a:r>
              <a:rPr lang="en-US" sz="2400" spc="-15" dirty="0">
                <a:solidFill>
                  <a:prstClr val="black"/>
                </a:solidFill>
                <a:cs typeface="Calibri"/>
              </a:rPr>
              <a:t>e and efficient</a:t>
            </a:r>
            <a:r>
              <a:rPr lang="en-US" sz="2400" spc="-185" dirty="0">
                <a:solidFill>
                  <a:prstClr val="black"/>
                </a:solidFill>
                <a:cs typeface="Calibri"/>
              </a:rPr>
              <a:t> </a:t>
            </a:r>
            <a:r>
              <a:rPr lang="en-US" sz="2400" spc="25" dirty="0">
                <a:solidFill>
                  <a:prstClr val="black"/>
                </a:solidFill>
                <a:cs typeface="Calibri"/>
              </a:rPr>
              <a:t>o</a:t>
            </a:r>
            <a:r>
              <a:rPr lang="en-US" sz="2400" spc="30" dirty="0">
                <a:solidFill>
                  <a:prstClr val="black"/>
                </a:solidFill>
                <a:cs typeface="Calibri"/>
              </a:rPr>
              <a:t>p</a:t>
            </a:r>
            <a:r>
              <a:rPr lang="en-US" sz="2400" spc="-10" dirty="0">
                <a:solidFill>
                  <a:prstClr val="black"/>
                </a:solidFill>
                <a:cs typeface="Calibri"/>
              </a:rPr>
              <a:t>e</a:t>
            </a:r>
            <a:r>
              <a:rPr lang="en-US" sz="2400" spc="-120" dirty="0">
                <a:solidFill>
                  <a:prstClr val="black"/>
                </a:solidFill>
                <a:cs typeface="Calibri"/>
              </a:rPr>
              <a:t>r</a:t>
            </a:r>
            <a:r>
              <a:rPr lang="en-US" sz="2400" spc="-50" dirty="0">
                <a:solidFill>
                  <a:prstClr val="black"/>
                </a:solidFill>
                <a:cs typeface="Calibri"/>
              </a:rPr>
              <a:t>a</a:t>
            </a:r>
            <a:r>
              <a:rPr lang="en-US" sz="2400" spc="20" dirty="0">
                <a:solidFill>
                  <a:prstClr val="black"/>
                </a:solidFill>
                <a:cs typeface="Calibri"/>
              </a:rPr>
              <a:t>t</a:t>
            </a:r>
            <a:r>
              <a:rPr lang="en-US" sz="2400" dirty="0">
                <a:solidFill>
                  <a:prstClr val="black"/>
                </a:solidFill>
                <a:cs typeface="Calibri"/>
              </a:rPr>
              <a:t>i</a:t>
            </a:r>
            <a:r>
              <a:rPr lang="en-US" sz="2400" spc="25" dirty="0">
                <a:solidFill>
                  <a:prstClr val="black"/>
                </a:solidFill>
                <a:cs typeface="Calibri"/>
              </a:rPr>
              <a:t>o</a:t>
            </a:r>
            <a:r>
              <a:rPr lang="en-US" sz="2400" dirty="0">
                <a:solidFill>
                  <a:prstClr val="black"/>
                </a:solidFill>
                <a:cs typeface="Calibri"/>
              </a:rPr>
              <a:t>n</a:t>
            </a:r>
            <a:r>
              <a:rPr lang="en-US" sz="2400" spc="-155" dirty="0">
                <a:solidFill>
                  <a:prstClr val="black"/>
                </a:solidFill>
                <a:cs typeface="Calibri"/>
              </a:rPr>
              <a:t> </a:t>
            </a:r>
            <a:r>
              <a:rPr lang="en-US" sz="2400" spc="25" dirty="0">
                <a:solidFill>
                  <a:prstClr val="black"/>
                </a:solidFill>
                <a:cs typeface="Calibri"/>
              </a:rPr>
              <a:t>o</a:t>
            </a:r>
            <a:r>
              <a:rPr lang="en-US" sz="2400" dirty="0">
                <a:solidFill>
                  <a:prstClr val="black"/>
                </a:solidFill>
                <a:cs typeface="Calibri"/>
              </a:rPr>
              <a:t>f</a:t>
            </a:r>
            <a:r>
              <a:rPr lang="en-US" sz="2400" spc="-185" dirty="0">
                <a:solidFill>
                  <a:prstClr val="black"/>
                </a:solidFill>
                <a:cs typeface="Calibri"/>
              </a:rPr>
              <a:t> </a:t>
            </a:r>
            <a:r>
              <a:rPr lang="en-US" sz="2400" spc="30" dirty="0">
                <a:solidFill>
                  <a:prstClr val="black"/>
                </a:solidFill>
                <a:cs typeface="Calibri"/>
              </a:rPr>
              <a:t>d</a:t>
            </a:r>
            <a:r>
              <a:rPr lang="en-US" sz="2400" spc="-10" dirty="0">
                <a:solidFill>
                  <a:prstClr val="black"/>
                </a:solidFill>
                <a:cs typeface="Calibri"/>
              </a:rPr>
              <a:t>e</a:t>
            </a:r>
            <a:r>
              <a:rPr lang="en-US" sz="2400" spc="20" dirty="0">
                <a:solidFill>
                  <a:prstClr val="black"/>
                </a:solidFill>
                <a:cs typeface="Calibri"/>
              </a:rPr>
              <a:t>t</a:t>
            </a:r>
            <a:r>
              <a:rPr lang="en-US" sz="2400" spc="-10" dirty="0">
                <a:solidFill>
                  <a:prstClr val="black"/>
                </a:solidFill>
                <a:cs typeface="Calibri"/>
              </a:rPr>
              <a:t>e</a:t>
            </a:r>
            <a:r>
              <a:rPr lang="en-US" sz="2400" spc="-15" dirty="0">
                <a:solidFill>
                  <a:prstClr val="black"/>
                </a:solidFill>
                <a:cs typeface="Calibri"/>
              </a:rPr>
              <a:t>c</a:t>
            </a:r>
            <a:r>
              <a:rPr lang="en-US" sz="2400" spc="20" dirty="0">
                <a:solidFill>
                  <a:prstClr val="black"/>
                </a:solidFill>
                <a:cs typeface="Calibri"/>
              </a:rPr>
              <a:t>t</a:t>
            </a:r>
            <a:r>
              <a:rPr lang="en-US" sz="2400" spc="25" dirty="0">
                <a:solidFill>
                  <a:prstClr val="black"/>
                </a:solidFill>
                <a:cs typeface="Calibri"/>
              </a:rPr>
              <a:t>o</a:t>
            </a:r>
            <a:r>
              <a:rPr lang="en-US" sz="2400" spc="-20" dirty="0">
                <a:solidFill>
                  <a:prstClr val="black"/>
                </a:solidFill>
                <a:cs typeface="Calibri"/>
              </a:rPr>
              <a:t>r</a:t>
            </a:r>
            <a:r>
              <a:rPr lang="en-US" sz="2400" dirty="0">
                <a:solidFill>
                  <a:prstClr val="black"/>
                </a:solidFill>
                <a:cs typeface="Calibri"/>
              </a:rPr>
              <a:t>s</a:t>
            </a:r>
            <a:r>
              <a:rPr lang="en-US" sz="2400" spc="-210" dirty="0">
                <a:solidFill>
                  <a:prstClr val="black"/>
                </a:solidFill>
                <a:cs typeface="Calibri"/>
              </a:rPr>
              <a:t> </a:t>
            </a:r>
            <a:r>
              <a:rPr lang="en-US" sz="2400" spc="-50" dirty="0">
                <a:solidFill>
                  <a:prstClr val="black"/>
                </a:solidFill>
                <a:cs typeface="Calibri"/>
              </a:rPr>
              <a:t>a</a:t>
            </a:r>
            <a:r>
              <a:rPr lang="en-US" sz="2400" spc="30" dirty="0">
                <a:solidFill>
                  <a:prstClr val="black"/>
                </a:solidFill>
                <a:cs typeface="Calibri"/>
              </a:rPr>
              <a:t>n</a:t>
            </a:r>
            <a:r>
              <a:rPr lang="en-US" sz="2400" dirty="0">
                <a:solidFill>
                  <a:prstClr val="black"/>
                </a:solidFill>
                <a:cs typeface="Calibri"/>
              </a:rPr>
              <a:t>d</a:t>
            </a:r>
            <a:r>
              <a:rPr lang="en-US" sz="2400" spc="-155" dirty="0">
                <a:solidFill>
                  <a:prstClr val="black"/>
                </a:solidFill>
                <a:cs typeface="Calibri"/>
              </a:rPr>
              <a:t> </a:t>
            </a:r>
            <a:r>
              <a:rPr lang="en-US" sz="2400" spc="-15" dirty="0">
                <a:solidFill>
                  <a:prstClr val="black"/>
                </a:solidFill>
                <a:cs typeface="Calibri"/>
              </a:rPr>
              <a:t>c</a:t>
            </a:r>
            <a:r>
              <a:rPr lang="en-US" sz="2400" spc="25" dirty="0">
                <a:solidFill>
                  <a:prstClr val="black"/>
                </a:solidFill>
                <a:cs typeface="Calibri"/>
              </a:rPr>
              <a:t>o</a:t>
            </a:r>
            <a:r>
              <a:rPr lang="en-US" sz="2400" dirty="0">
                <a:solidFill>
                  <a:prstClr val="black"/>
                </a:solidFill>
                <a:cs typeface="Calibri"/>
              </a:rPr>
              <a:t>lli</a:t>
            </a:r>
            <a:r>
              <a:rPr lang="en-US" sz="2400" spc="30" dirty="0">
                <a:solidFill>
                  <a:prstClr val="black"/>
                </a:solidFill>
                <a:cs typeface="Calibri"/>
              </a:rPr>
              <a:t>d</a:t>
            </a:r>
            <a:r>
              <a:rPr lang="en-US" sz="2400" spc="-10" dirty="0">
                <a:solidFill>
                  <a:prstClr val="black"/>
                </a:solidFill>
                <a:cs typeface="Calibri"/>
              </a:rPr>
              <a:t>e</a:t>
            </a:r>
            <a:r>
              <a:rPr lang="en-US" sz="2400" spc="-20" dirty="0">
                <a:solidFill>
                  <a:prstClr val="black"/>
                </a:solidFill>
                <a:cs typeface="Calibri"/>
              </a:rPr>
              <a:t>r</a:t>
            </a:r>
            <a:r>
              <a:rPr lang="en-US" sz="2400" spc="-10" dirty="0" smtClean="0">
                <a:solidFill>
                  <a:prstClr val="black"/>
                </a:solidFill>
                <a:cs typeface="Calibri"/>
              </a:rPr>
              <a:t>:</a:t>
            </a:r>
            <a:endParaRPr lang="en-US" sz="2400" dirty="0">
              <a:solidFill>
                <a:prstClr val="black"/>
              </a:solidFill>
              <a:cs typeface="Calibri"/>
            </a:endParaRPr>
          </a:p>
          <a:p>
            <a:pPr marL="254000" marR="663575" indent="-241300">
              <a:lnSpc>
                <a:spcPts val="2700"/>
              </a:lnSpc>
              <a:spcBef>
                <a:spcPts val="280"/>
              </a:spcBef>
              <a:tabLst>
                <a:tab pos="254000" algn="l"/>
              </a:tabLst>
            </a:pPr>
            <a:r>
              <a:rPr lang="en-US" sz="2400" spc="-15" dirty="0" smtClean="0">
                <a:solidFill>
                  <a:prstClr val="black"/>
                </a:solidFill>
                <a:cs typeface="Calibri"/>
              </a:rPr>
              <a:t>RHIC – </a:t>
            </a:r>
            <a:r>
              <a:rPr lang="en-US" sz="2400" dirty="0" smtClean="0">
                <a:solidFill>
                  <a:prstClr val="black"/>
                </a:solidFill>
                <a:cs typeface="Calibri"/>
              </a:rPr>
              <a:t>performance in Run 19 was </a:t>
            </a:r>
            <a:r>
              <a:rPr lang="en-US" sz="2400" dirty="0">
                <a:solidFill>
                  <a:prstClr val="black"/>
                </a:solidFill>
                <a:cs typeface="Calibri"/>
              </a:rPr>
              <a:t>outstanding. </a:t>
            </a:r>
            <a:endParaRPr lang="en-US" sz="2400" dirty="0" smtClean="0">
              <a:solidFill>
                <a:prstClr val="black"/>
              </a:solidFill>
              <a:cs typeface="Calibri"/>
            </a:endParaRPr>
          </a:p>
          <a:p>
            <a:pPr marL="12700" marR="663575" indent="0">
              <a:lnSpc>
                <a:spcPts val="2700"/>
              </a:lnSpc>
              <a:spcBef>
                <a:spcPts val="280"/>
              </a:spcBef>
              <a:buNone/>
              <a:tabLst>
                <a:tab pos="254000" algn="l"/>
              </a:tabLst>
            </a:pPr>
            <a:r>
              <a:rPr lang="en-US" sz="2400" spc="-110" dirty="0" smtClean="0">
                <a:solidFill>
                  <a:prstClr val="black"/>
                </a:solidFill>
                <a:cs typeface="Calibri"/>
              </a:rPr>
              <a:t>		S</a:t>
            </a:r>
            <a:r>
              <a:rPr lang="en-US" sz="2400" spc="30" dirty="0" smtClean="0">
                <a:solidFill>
                  <a:prstClr val="black"/>
                </a:solidFill>
                <a:cs typeface="Calibri"/>
              </a:rPr>
              <a:t>u</a:t>
            </a:r>
            <a:r>
              <a:rPr lang="en-US" sz="2400" spc="-15" dirty="0" smtClean="0">
                <a:solidFill>
                  <a:prstClr val="black"/>
                </a:solidFill>
                <a:cs typeface="Calibri"/>
              </a:rPr>
              <a:t>cc</a:t>
            </a:r>
            <a:r>
              <a:rPr lang="en-US" sz="2400" spc="-10" dirty="0" smtClean="0">
                <a:solidFill>
                  <a:prstClr val="black"/>
                </a:solidFill>
                <a:cs typeface="Calibri"/>
              </a:rPr>
              <a:t>e</a:t>
            </a:r>
            <a:r>
              <a:rPr lang="en-US" sz="2400" spc="-20" dirty="0" smtClean="0">
                <a:solidFill>
                  <a:prstClr val="black"/>
                </a:solidFill>
                <a:cs typeface="Calibri"/>
              </a:rPr>
              <a:t>ss</a:t>
            </a:r>
            <a:r>
              <a:rPr lang="en-US" sz="2400" spc="5" dirty="0" smtClean="0">
                <a:solidFill>
                  <a:prstClr val="black"/>
                </a:solidFill>
                <a:cs typeface="Calibri"/>
              </a:rPr>
              <a:t>f</a:t>
            </a:r>
            <a:r>
              <a:rPr lang="en-US" sz="2400" spc="30" dirty="0" smtClean="0">
                <a:solidFill>
                  <a:prstClr val="black"/>
                </a:solidFill>
                <a:cs typeface="Calibri"/>
              </a:rPr>
              <a:t>u</a:t>
            </a:r>
            <a:r>
              <a:rPr lang="en-US" sz="2400" dirty="0" smtClean="0">
                <a:solidFill>
                  <a:prstClr val="black"/>
                </a:solidFill>
                <a:cs typeface="Calibri"/>
              </a:rPr>
              <a:t>l</a:t>
            </a:r>
            <a:r>
              <a:rPr lang="en-US" sz="2400" spc="-190" dirty="0" smtClean="0">
                <a:solidFill>
                  <a:prstClr val="black"/>
                </a:solidFill>
                <a:cs typeface="Calibri"/>
              </a:rPr>
              <a:t> </a:t>
            </a:r>
            <a:r>
              <a:rPr lang="en-US" sz="2400" dirty="0">
                <a:solidFill>
                  <a:prstClr val="black"/>
                </a:solidFill>
                <a:cs typeface="Calibri"/>
              </a:rPr>
              <a:t>completion of </a:t>
            </a:r>
            <a:r>
              <a:rPr lang="en-US" sz="2400" dirty="0" smtClean="0">
                <a:solidFill>
                  <a:prstClr val="black"/>
                </a:solidFill>
                <a:cs typeface="Calibri"/>
              </a:rPr>
              <a:t>runs </a:t>
            </a:r>
            <a:r>
              <a:rPr lang="en-US" sz="2400" dirty="0">
                <a:solidFill>
                  <a:prstClr val="black"/>
                </a:solidFill>
                <a:cs typeface="Calibri"/>
              </a:rPr>
              <a:t>at </a:t>
            </a:r>
            <a:r>
              <a:rPr lang="en-US" sz="2400" dirty="0" smtClean="0">
                <a:solidFill>
                  <a:prstClr val="black"/>
                </a:solidFill>
                <a:cs typeface="Calibri"/>
              </a:rPr>
              <a:t>two energies (</a:t>
            </a:r>
            <a:r>
              <a:rPr lang="en-US" sz="2400" dirty="0"/>
              <a:t>√</a:t>
            </a:r>
            <a:r>
              <a:rPr lang="en-US" sz="2400" dirty="0" err="1"/>
              <a:t>s</a:t>
            </a:r>
            <a:r>
              <a:rPr lang="en-US" sz="2400" baseline="-25000" dirty="0" err="1"/>
              <a:t>NN</a:t>
            </a:r>
            <a:r>
              <a:rPr lang="en-US" sz="2400" dirty="0"/>
              <a:t> = </a:t>
            </a:r>
            <a:r>
              <a:rPr lang="en-US" sz="2400" dirty="0" smtClean="0"/>
              <a:t>19.6 and 14.6 </a:t>
            </a:r>
            <a:r>
              <a:rPr lang="en-US" sz="2400" dirty="0" err="1" smtClean="0"/>
              <a:t>GeV</a:t>
            </a:r>
            <a:r>
              <a:rPr lang="en-US" sz="2400" dirty="0" smtClean="0"/>
              <a:t>)			</a:t>
            </a:r>
            <a:r>
              <a:rPr lang="en-US" sz="2400" dirty="0" smtClean="0">
                <a:solidFill>
                  <a:prstClr val="black"/>
                </a:solidFill>
                <a:cs typeface="Calibri"/>
              </a:rPr>
              <a:t>in </a:t>
            </a:r>
            <a:r>
              <a:rPr lang="en-US" sz="2400" dirty="0">
                <a:solidFill>
                  <a:prstClr val="black"/>
                </a:solidFill>
                <a:cs typeface="Calibri"/>
              </a:rPr>
              <a:t>the BES-II </a:t>
            </a:r>
            <a:r>
              <a:rPr lang="en-US" sz="2400" dirty="0" smtClean="0">
                <a:solidFill>
                  <a:prstClr val="black"/>
                </a:solidFill>
                <a:cs typeface="Calibri"/>
              </a:rPr>
              <a:t>program</a:t>
            </a:r>
            <a:endParaRPr lang="en-US" sz="2400" spc="-15" dirty="0">
              <a:solidFill>
                <a:prstClr val="black"/>
              </a:solidFill>
              <a:cs typeface="Calibri"/>
            </a:endParaRPr>
          </a:p>
          <a:p>
            <a:pPr marL="254000" marR="663575" indent="-241300">
              <a:lnSpc>
                <a:spcPts val="2700"/>
              </a:lnSpc>
              <a:spcBef>
                <a:spcPts val="280"/>
              </a:spcBef>
              <a:tabLst>
                <a:tab pos="254000" algn="l"/>
              </a:tabLst>
            </a:pPr>
            <a:r>
              <a:rPr lang="en-US" sz="2400" dirty="0" smtClean="0">
                <a:solidFill>
                  <a:prstClr val="black"/>
                </a:solidFill>
                <a:cs typeface="Calibri"/>
              </a:rPr>
              <a:t>STAR – successful installation of the </a:t>
            </a:r>
            <a:r>
              <a:rPr lang="en-US" sz="2400" dirty="0" err="1" smtClean="0">
                <a:solidFill>
                  <a:prstClr val="black"/>
                </a:solidFill>
                <a:cs typeface="Calibri"/>
              </a:rPr>
              <a:t>iTPC</a:t>
            </a:r>
            <a:r>
              <a:rPr lang="en-US" sz="2400" dirty="0">
                <a:solidFill>
                  <a:prstClr val="black"/>
                </a:solidFill>
                <a:cs typeface="Calibri"/>
              </a:rPr>
              <a:t>;</a:t>
            </a:r>
            <a:r>
              <a:rPr lang="en-US" sz="2400" dirty="0" smtClean="0">
                <a:solidFill>
                  <a:prstClr val="black"/>
                </a:solidFill>
                <a:cs typeface="Calibri"/>
              </a:rPr>
              <a:t> successful operation </a:t>
            </a:r>
            <a:r>
              <a:rPr lang="en-US" sz="2400" dirty="0">
                <a:solidFill>
                  <a:prstClr val="black"/>
                </a:solidFill>
                <a:cs typeface="Calibri"/>
              </a:rPr>
              <a:t>and </a:t>
            </a:r>
            <a:r>
              <a:rPr lang="en-US" sz="2400" dirty="0" smtClean="0">
                <a:solidFill>
                  <a:prstClr val="black"/>
                </a:solidFill>
                <a:cs typeface="Calibri"/>
              </a:rPr>
              <a:t>performance </a:t>
            </a:r>
            <a:r>
              <a:rPr lang="en-US" sz="2400" dirty="0">
                <a:solidFill>
                  <a:prstClr val="black"/>
                </a:solidFill>
                <a:cs typeface="Calibri"/>
              </a:rPr>
              <a:t>of </a:t>
            </a:r>
            <a:r>
              <a:rPr lang="en-US" sz="2400" dirty="0" smtClean="0">
                <a:solidFill>
                  <a:prstClr val="black"/>
                </a:solidFill>
                <a:cs typeface="Calibri"/>
              </a:rPr>
              <a:t>	the </a:t>
            </a:r>
            <a:r>
              <a:rPr lang="en-US" sz="2400" dirty="0" err="1" smtClean="0">
                <a:solidFill>
                  <a:prstClr val="black"/>
                </a:solidFill>
                <a:cs typeface="Calibri"/>
              </a:rPr>
              <a:t>iTPC</a:t>
            </a:r>
            <a:r>
              <a:rPr lang="en-US" sz="2400" dirty="0" smtClean="0">
                <a:solidFill>
                  <a:prstClr val="black"/>
                </a:solidFill>
                <a:cs typeface="Calibri"/>
              </a:rPr>
              <a:t> during the above </a:t>
            </a:r>
            <a:r>
              <a:rPr lang="en-US" sz="2400" dirty="0">
                <a:solidFill>
                  <a:prstClr val="black"/>
                </a:solidFill>
                <a:cs typeface="Calibri"/>
              </a:rPr>
              <a:t>runs (582M and 324M events, respectively)</a:t>
            </a:r>
            <a:endParaRPr lang="en-US" sz="2400" dirty="0" smtClean="0">
              <a:solidFill>
                <a:prstClr val="black"/>
              </a:solidFill>
              <a:cs typeface="Calibri"/>
            </a:endParaRPr>
          </a:p>
          <a:p>
            <a:pPr marL="12700" marR="663575" indent="0">
              <a:lnSpc>
                <a:spcPts val="2700"/>
              </a:lnSpc>
              <a:spcBef>
                <a:spcPts val="280"/>
              </a:spcBef>
              <a:buNone/>
              <a:tabLst>
                <a:tab pos="254000" algn="l"/>
              </a:tabLst>
            </a:pPr>
            <a:r>
              <a:rPr lang="en-US" sz="2400" spc="-15" dirty="0">
                <a:solidFill>
                  <a:prstClr val="black"/>
                </a:solidFill>
                <a:cs typeface="Calibri"/>
              </a:rPr>
              <a:t>		</a:t>
            </a:r>
            <a:r>
              <a:rPr lang="en-US" sz="2400" dirty="0" smtClean="0">
                <a:solidFill>
                  <a:prstClr val="black"/>
                </a:solidFill>
                <a:cs typeface="Calibri"/>
              </a:rPr>
              <a:t>Positions </a:t>
            </a:r>
            <a:r>
              <a:rPr lang="en-US" sz="2400" dirty="0">
                <a:solidFill>
                  <a:prstClr val="black"/>
                </a:solidFill>
                <a:cs typeface="Calibri"/>
              </a:rPr>
              <a:t>STAR to be able </a:t>
            </a:r>
            <a:r>
              <a:rPr lang="en-US" sz="2400" dirty="0" smtClean="0">
                <a:solidFill>
                  <a:prstClr val="black"/>
                </a:solidFill>
                <a:cs typeface="Calibri"/>
              </a:rPr>
              <a:t>to complete the </a:t>
            </a:r>
            <a:r>
              <a:rPr lang="en-US" sz="2400" dirty="0">
                <a:solidFill>
                  <a:prstClr val="black"/>
                </a:solidFill>
                <a:cs typeface="Calibri"/>
              </a:rPr>
              <a:t>BES-II Run Program</a:t>
            </a:r>
            <a:r>
              <a:rPr lang="en-US" sz="2400" dirty="0" smtClean="0">
                <a:solidFill>
                  <a:prstClr val="black"/>
                </a:solidFill>
                <a:cs typeface="Calibri"/>
              </a:rPr>
              <a:t>.</a:t>
            </a:r>
            <a:endParaRPr lang="en-US" sz="2400" dirty="0">
              <a:solidFill>
                <a:prstClr val="black"/>
              </a:solidFill>
              <a:cs typeface="Calibri"/>
            </a:endParaRPr>
          </a:p>
          <a:p>
            <a:r>
              <a:rPr lang="en-US" sz="2400" dirty="0" smtClean="0"/>
              <a:t>C-AD – accomplished </a:t>
            </a:r>
            <a:r>
              <a:rPr lang="en-US" sz="2400" dirty="0"/>
              <a:t>electron cooling using a bunched </a:t>
            </a:r>
            <a:r>
              <a:rPr lang="en-US" sz="2400" dirty="0" smtClean="0"/>
              <a:t>electron (</a:t>
            </a:r>
            <a:r>
              <a:rPr lang="en-US" sz="2400" dirty="0" err="1" smtClean="0"/>
              <a:t>LEReC</a:t>
            </a:r>
            <a:r>
              <a:rPr lang="en-US" sz="2400" dirty="0" smtClean="0"/>
              <a:t>) beam.</a:t>
            </a:r>
          </a:p>
          <a:p>
            <a:pPr marL="0" indent="0">
              <a:buNone/>
            </a:pPr>
            <a:r>
              <a:rPr lang="en-US" sz="2400" dirty="0" smtClean="0"/>
              <a:t>	Once </a:t>
            </a:r>
            <a:r>
              <a:rPr lang="en-US" sz="2400" dirty="0"/>
              <a:t>commissioned in the collider, it </a:t>
            </a:r>
            <a:r>
              <a:rPr lang="en-US" sz="2400" dirty="0" smtClean="0"/>
              <a:t>enables </a:t>
            </a:r>
            <a:r>
              <a:rPr lang="en-US" sz="2400" dirty="0"/>
              <a:t>RHIC to accomplish the </a:t>
            </a:r>
            <a:r>
              <a:rPr lang="en-US" sz="2400" dirty="0" smtClean="0"/>
              <a:t>BES-II program</a:t>
            </a:r>
            <a:r>
              <a:rPr lang="en-US" sz="2400" dirty="0"/>
              <a:t>. </a:t>
            </a:r>
            <a:endParaRPr lang="en-US" sz="2400" dirty="0" smtClean="0"/>
          </a:p>
          <a:p>
            <a:pPr marL="0" indent="0">
              <a:buNone/>
            </a:pPr>
            <a:r>
              <a:rPr lang="en-US" sz="2400" dirty="0">
                <a:solidFill>
                  <a:srgbClr val="0070C0"/>
                </a:solidFill>
              </a:rPr>
              <a:t>PAC Comment </a:t>
            </a:r>
            <a:r>
              <a:rPr lang="en-US" sz="2000" dirty="0">
                <a:solidFill>
                  <a:srgbClr val="0070C0"/>
                </a:solidFill>
              </a:rPr>
              <a:t>→ </a:t>
            </a:r>
            <a:r>
              <a:rPr lang="en-US" sz="2400" dirty="0">
                <a:solidFill>
                  <a:srgbClr val="0070C0"/>
                </a:solidFill>
              </a:rPr>
              <a:t>“The highest priority for C-AD at RHIC is </a:t>
            </a:r>
            <a:r>
              <a:rPr lang="en-US" sz="2400" dirty="0" err="1">
                <a:solidFill>
                  <a:srgbClr val="0070C0"/>
                </a:solidFill>
              </a:rPr>
              <a:t>LEReC</a:t>
            </a:r>
            <a:r>
              <a:rPr lang="en-US" sz="2400" dirty="0">
                <a:solidFill>
                  <a:srgbClr val="0070C0"/>
                </a:solidFill>
              </a:rPr>
              <a:t>, which allows execution of the lower energy BES-II runs. This is essential to realize the significant discovery potential of the BES-II physics program.” </a:t>
            </a:r>
          </a:p>
          <a:p>
            <a:pPr marL="0" indent="0">
              <a:buNone/>
            </a:pPr>
            <a:endParaRPr lang="en-US" sz="2400" dirty="0" smtClean="0">
              <a:solidFill>
                <a:srgbClr val="0070C0"/>
              </a:solidFill>
            </a:endParaRPr>
          </a:p>
        </p:txBody>
      </p:sp>
      <p:sp>
        <p:nvSpPr>
          <p:cNvPr id="4" name="Date Placeholder 3"/>
          <p:cNvSpPr>
            <a:spLocks noGrp="1"/>
          </p:cNvSpPr>
          <p:nvPr>
            <p:ph type="dt" sz="half" idx="10"/>
          </p:nvPr>
        </p:nvSpPr>
        <p:spPr/>
        <p:txBody>
          <a:bodyPr/>
          <a:lstStyle/>
          <a:p>
            <a:r>
              <a:rPr lang="en-US" dirty="0" smtClean="0"/>
              <a:t>17 September 2019</a:t>
            </a:r>
            <a:endParaRPr lang="en-US" dirty="0"/>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5</a:t>
            </a:fld>
            <a:endParaRPr lang="en-US" dirty="0"/>
          </a:p>
        </p:txBody>
      </p:sp>
    </p:spTree>
    <p:extLst>
      <p:ext uri="{BB962C8B-B14F-4D97-AF65-F5344CB8AC3E}">
        <p14:creationId xmlns:p14="http://schemas.microsoft.com/office/powerpoint/2010/main" val="113564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RHIC Run 19 Summary</a:t>
            </a:r>
            <a:endParaRPr lang="en-US" sz="3600" u="sng" dirty="0"/>
          </a:p>
        </p:txBody>
      </p:sp>
      <p:sp>
        <p:nvSpPr>
          <p:cNvPr id="3" name="Content Placeholder 2"/>
          <p:cNvSpPr>
            <a:spLocks noGrp="1"/>
          </p:cNvSpPr>
          <p:nvPr>
            <p:ph idx="1"/>
          </p:nvPr>
        </p:nvSpPr>
        <p:spPr>
          <a:xfrm>
            <a:off x="271849" y="864973"/>
            <a:ext cx="11565923" cy="5491377"/>
          </a:xfrm>
        </p:spPr>
        <p:txBody>
          <a:bodyPr>
            <a:noAutofit/>
          </a:bodyPr>
          <a:lstStyle/>
          <a:p>
            <a:pPr marL="12700" indent="0">
              <a:lnSpc>
                <a:spcPts val="2960"/>
              </a:lnSpc>
              <a:spcBef>
                <a:spcPts val="0"/>
              </a:spcBef>
              <a:buNone/>
            </a:pPr>
            <a:r>
              <a:rPr lang="en-US" sz="2400" spc="-70" dirty="0">
                <a:solidFill>
                  <a:prstClr val="black"/>
                </a:solidFill>
                <a:cs typeface="Calibri"/>
              </a:rPr>
              <a:t>E</a:t>
            </a:r>
            <a:r>
              <a:rPr lang="en-US" sz="2400" spc="5" dirty="0">
                <a:solidFill>
                  <a:prstClr val="black"/>
                </a:solidFill>
                <a:cs typeface="Calibri"/>
              </a:rPr>
              <a:t>f</a:t>
            </a:r>
            <a:r>
              <a:rPr lang="en-US" sz="2400" spc="-95" dirty="0">
                <a:solidFill>
                  <a:prstClr val="black"/>
                </a:solidFill>
                <a:cs typeface="Calibri"/>
              </a:rPr>
              <a:t>f</a:t>
            </a:r>
            <a:r>
              <a:rPr lang="en-US" sz="2400" spc="-10" dirty="0">
                <a:solidFill>
                  <a:prstClr val="black"/>
                </a:solidFill>
                <a:cs typeface="Calibri"/>
              </a:rPr>
              <a:t>e</a:t>
            </a:r>
            <a:r>
              <a:rPr lang="en-US" sz="2400" spc="-15" dirty="0">
                <a:solidFill>
                  <a:prstClr val="black"/>
                </a:solidFill>
                <a:cs typeface="Calibri"/>
              </a:rPr>
              <a:t>c</a:t>
            </a:r>
            <a:r>
              <a:rPr lang="en-US" sz="2400" spc="20" dirty="0">
                <a:solidFill>
                  <a:prstClr val="black"/>
                </a:solidFill>
                <a:cs typeface="Calibri"/>
              </a:rPr>
              <a:t>t</a:t>
            </a:r>
            <a:r>
              <a:rPr lang="en-US" sz="2400" dirty="0">
                <a:solidFill>
                  <a:prstClr val="black"/>
                </a:solidFill>
                <a:cs typeface="Calibri"/>
              </a:rPr>
              <a:t>i</a:t>
            </a:r>
            <a:r>
              <a:rPr lang="en-US" sz="2400" spc="10" dirty="0">
                <a:solidFill>
                  <a:prstClr val="black"/>
                </a:solidFill>
                <a:cs typeface="Calibri"/>
              </a:rPr>
              <a:t>v</a:t>
            </a:r>
            <a:r>
              <a:rPr lang="en-US" sz="2400" spc="-15" dirty="0">
                <a:solidFill>
                  <a:prstClr val="black"/>
                </a:solidFill>
                <a:cs typeface="Calibri"/>
              </a:rPr>
              <a:t>e and efficient</a:t>
            </a:r>
            <a:r>
              <a:rPr lang="en-US" sz="2400" spc="-185" dirty="0">
                <a:solidFill>
                  <a:prstClr val="black"/>
                </a:solidFill>
                <a:cs typeface="Calibri"/>
              </a:rPr>
              <a:t> </a:t>
            </a:r>
            <a:r>
              <a:rPr lang="en-US" sz="2400" spc="25" dirty="0">
                <a:solidFill>
                  <a:prstClr val="black"/>
                </a:solidFill>
                <a:cs typeface="Calibri"/>
              </a:rPr>
              <a:t>o</a:t>
            </a:r>
            <a:r>
              <a:rPr lang="en-US" sz="2400" spc="30" dirty="0">
                <a:solidFill>
                  <a:prstClr val="black"/>
                </a:solidFill>
                <a:cs typeface="Calibri"/>
              </a:rPr>
              <a:t>p</a:t>
            </a:r>
            <a:r>
              <a:rPr lang="en-US" sz="2400" spc="-10" dirty="0">
                <a:solidFill>
                  <a:prstClr val="black"/>
                </a:solidFill>
                <a:cs typeface="Calibri"/>
              </a:rPr>
              <a:t>e</a:t>
            </a:r>
            <a:r>
              <a:rPr lang="en-US" sz="2400" spc="-120" dirty="0">
                <a:solidFill>
                  <a:prstClr val="black"/>
                </a:solidFill>
                <a:cs typeface="Calibri"/>
              </a:rPr>
              <a:t>r</a:t>
            </a:r>
            <a:r>
              <a:rPr lang="en-US" sz="2400" spc="-50" dirty="0">
                <a:solidFill>
                  <a:prstClr val="black"/>
                </a:solidFill>
                <a:cs typeface="Calibri"/>
              </a:rPr>
              <a:t>a</a:t>
            </a:r>
            <a:r>
              <a:rPr lang="en-US" sz="2400" spc="20" dirty="0">
                <a:solidFill>
                  <a:prstClr val="black"/>
                </a:solidFill>
                <a:cs typeface="Calibri"/>
              </a:rPr>
              <a:t>t</a:t>
            </a:r>
            <a:r>
              <a:rPr lang="en-US" sz="2400" dirty="0">
                <a:solidFill>
                  <a:prstClr val="black"/>
                </a:solidFill>
                <a:cs typeface="Calibri"/>
              </a:rPr>
              <a:t>i</a:t>
            </a:r>
            <a:r>
              <a:rPr lang="en-US" sz="2400" spc="25" dirty="0">
                <a:solidFill>
                  <a:prstClr val="black"/>
                </a:solidFill>
                <a:cs typeface="Calibri"/>
              </a:rPr>
              <a:t>o</a:t>
            </a:r>
            <a:r>
              <a:rPr lang="en-US" sz="2400" dirty="0">
                <a:solidFill>
                  <a:prstClr val="black"/>
                </a:solidFill>
                <a:cs typeface="Calibri"/>
              </a:rPr>
              <a:t>n</a:t>
            </a:r>
            <a:r>
              <a:rPr lang="en-US" sz="2400" spc="-155" dirty="0">
                <a:solidFill>
                  <a:prstClr val="black"/>
                </a:solidFill>
                <a:cs typeface="Calibri"/>
              </a:rPr>
              <a:t> </a:t>
            </a:r>
            <a:r>
              <a:rPr lang="en-US" sz="2400" spc="25" dirty="0">
                <a:solidFill>
                  <a:prstClr val="black"/>
                </a:solidFill>
                <a:cs typeface="Calibri"/>
              </a:rPr>
              <a:t>o</a:t>
            </a:r>
            <a:r>
              <a:rPr lang="en-US" sz="2400" dirty="0">
                <a:solidFill>
                  <a:prstClr val="black"/>
                </a:solidFill>
                <a:cs typeface="Calibri"/>
              </a:rPr>
              <a:t>f</a:t>
            </a:r>
            <a:r>
              <a:rPr lang="en-US" sz="2400" spc="-185" dirty="0">
                <a:solidFill>
                  <a:prstClr val="black"/>
                </a:solidFill>
                <a:cs typeface="Calibri"/>
              </a:rPr>
              <a:t> </a:t>
            </a:r>
            <a:r>
              <a:rPr lang="en-US" sz="2400" spc="30" dirty="0">
                <a:solidFill>
                  <a:prstClr val="black"/>
                </a:solidFill>
                <a:cs typeface="Calibri"/>
              </a:rPr>
              <a:t>d</a:t>
            </a:r>
            <a:r>
              <a:rPr lang="en-US" sz="2400" spc="-10" dirty="0">
                <a:solidFill>
                  <a:prstClr val="black"/>
                </a:solidFill>
                <a:cs typeface="Calibri"/>
              </a:rPr>
              <a:t>e</a:t>
            </a:r>
            <a:r>
              <a:rPr lang="en-US" sz="2400" spc="20" dirty="0">
                <a:solidFill>
                  <a:prstClr val="black"/>
                </a:solidFill>
                <a:cs typeface="Calibri"/>
              </a:rPr>
              <a:t>t</a:t>
            </a:r>
            <a:r>
              <a:rPr lang="en-US" sz="2400" spc="-10" dirty="0">
                <a:solidFill>
                  <a:prstClr val="black"/>
                </a:solidFill>
                <a:cs typeface="Calibri"/>
              </a:rPr>
              <a:t>e</a:t>
            </a:r>
            <a:r>
              <a:rPr lang="en-US" sz="2400" spc="-15" dirty="0">
                <a:solidFill>
                  <a:prstClr val="black"/>
                </a:solidFill>
                <a:cs typeface="Calibri"/>
              </a:rPr>
              <a:t>c</a:t>
            </a:r>
            <a:r>
              <a:rPr lang="en-US" sz="2400" spc="20" dirty="0">
                <a:solidFill>
                  <a:prstClr val="black"/>
                </a:solidFill>
                <a:cs typeface="Calibri"/>
              </a:rPr>
              <a:t>t</a:t>
            </a:r>
            <a:r>
              <a:rPr lang="en-US" sz="2400" spc="25" dirty="0">
                <a:solidFill>
                  <a:prstClr val="black"/>
                </a:solidFill>
                <a:cs typeface="Calibri"/>
              </a:rPr>
              <a:t>o</a:t>
            </a:r>
            <a:r>
              <a:rPr lang="en-US" sz="2400" spc="-20" dirty="0">
                <a:solidFill>
                  <a:prstClr val="black"/>
                </a:solidFill>
                <a:cs typeface="Calibri"/>
              </a:rPr>
              <a:t>r</a:t>
            </a:r>
            <a:r>
              <a:rPr lang="en-US" sz="2400" dirty="0">
                <a:solidFill>
                  <a:prstClr val="black"/>
                </a:solidFill>
                <a:cs typeface="Calibri"/>
              </a:rPr>
              <a:t>s</a:t>
            </a:r>
            <a:r>
              <a:rPr lang="en-US" sz="2400" spc="-210" dirty="0">
                <a:solidFill>
                  <a:prstClr val="black"/>
                </a:solidFill>
                <a:cs typeface="Calibri"/>
              </a:rPr>
              <a:t> </a:t>
            </a:r>
            <a:r>
              <a:rPr lang="en-US" sz="2400" spc="-50" dirty="0">
                <a:solidFill>
                  <a:prstClr val="black"/>
                </a:solidFill>
                <a:cs typeface="Calibri"/>
              </a:rPr>
              <a:t>a</a:t>
            </a:r>
            <a:r>
              <a:rPr lang="en-US" sz="2400" spc="30" dirty="0">
                <a:solidFill>
                  <a:prstClr val="black"/>
                </a:solidFill>
                <a:cs typeface="Calibri"/>
              </a:rPr>
              <a:t>n</a:t>
            </a:r>
            <a:r>
              <a:rPr lang="en-US" sz="2400" dirty="0">
                <a:solidFill>
                  <a:prstClr val="black"/>
                </a:solidFill>
                <a:cs typeface="Calibri"/>
              </a:rPr>
              <a:t>d</a:t>
            </a:r>
            <a:r>
              <a:rPr lang="en-US" sz="2400" spc="-155" dirty="0">
                <a:solidFill>
                  <a:prstClr val="black"/>
                </a:solidFill>
                <a:cs typeface="Calibri"/>
              </a:rPr>
              <a:t> </a:t>
            </a:r>
            <a:r>
              <a:rPr lang="en-US" sz="2400" spc="-15" dirty="0">
                <a:solidFill>
                  <a:prstClr val="black"/>
                </a:solidFill>
                <a:cs typeface="Calibri"/>
              </a:rPr>
              <a:t>c</a:t>
            </a:r>
            <a:r>
              <a:rPr lang="en-US" sz="2400" spc="25" dirty="0">
                <a:solidFill>
                  <a:prstClr val="black"/>
                </a:solidFill>
                <a:cs typeface="Calibri"/>
              </a:rPr>
              <a:t>o</a:t>
            </a:r>
            <a:r>
              <a:rPr lang="en-US" sz="2400" dirty="0">
                <a:solidFill>
                  <a:prstClr val="black"/>
                </a:solidFill>
                <a:cs typeface="Calibri"/>
              </a:rPr>
              <a:t>lli</a:t>
            </a:r>
            <a:r>
              <a:rPr lang="en-US" sz="2400" spc="30" dirty="0">
                <a:solidFill>
                  <a:prstClr val="black"/>
                </a:solidFill>
                <a:cs typeface="Calibri"/>
              </a:rPr>
              <a:t>d</a:t>
            </a:r>
            <a:r>
              <a:rPr lang="en-US" sz="2400" spc="-10" dirty="0">
                <a:solidFill>
                  <a:prstClr val="black"/>
                </a:solidFill>
                <a:cs typeface="Calibri"/>
              </a:rPr>
              <a:t>e</a:t>
            </a:r>
            <a:r>
              <a:rPr lang="en-US" sz="2400" spc="-20" dirty="0">
                <a:solidFill>
                  <a:prstClr val="black"/>
                </a:solidFill>
                <a:cs typeface="Calibri"/>
              </a:rPr>
              <a:t>r</a:t>
            </a:r>
            <a:r>
              <a:rPr lang="en-US" sz="2400" spc="-10" dirty="0" smtClean="0">
                <a:solidFill>
                  <a:prstClr val="black"/>
                </a:solidFill>
                <a:cs typeface="Calibri"/>
              </a:rPr>
              <a:t>:</a:t>
            </a:r>
            <a:endParaRPr lang="en-US" sz="2400" dirty="0">
              <a:solidFill>
                <a:prstClr val="black"/>
              </a:solidFill>
              <a:cs typeface="Calibri"/>
            </a:endParaRPr>
          </a:p>
          <a:p>
            <a:pPr marL="254000" marR="663575" indent="-241300">
              <a:lnSpc>
                <a:spcPts val="2700"/>
              </a:lnSpc>
              <a:spcBef>
                <a:spcPts val="280"/>
              </a:spcBef>
              <a:tabLst>
                <a:tab pos="254000" algn="l"/>
              </a:tabLst>
            </a:pPr>
            <a:r>
              <a:rPr lang="en-US" sz="2400" spc="-15" dirty="0" smtClean="0">
                <a:solidFill>
                  <a:prstClr val="black"/>
                </a:solidFill>
                <a:cs typeface="Calibri"/>
              </a:rPr>
              <a:t>RHIC – </a:t>
            </a:r>
            <a:r>
              <a:rPr lang="en-US" sz="2400" dirty="0" smtClean="0">
                <a:solidFill>
                  <a:prstClr val="black"/>
                </a:solidFill>
                <a:cs typeface="Calibri"/>
              </a:rPr>
              <a:t>performance in Run 19 was </a:t>
            </a:r>
            <a:r>
              <a:rPr lang="en-US" sz="2400" dirty="0">
                <a:solidFill>
                  <a:prstClr val="black"/>
                </a:solidFill>
                <a:cs typeface="Calibri"/>
              </a:rPr>
              <a:t>outstanding. </a:t>
            </a:r>
            <a:endParaRPr lang="en-US" sz="2400" dirty="0" smtClean="0">
              <a:solidFill>
                <a:prstClr val="black"/>
              </a:solidFill>
              <a:cs typeface="Calibri"/>
            </a:endParaRPr>
          </a:p>
          <a:p>
            <a:pPr marL="12700" marR="663575" indent="0">
              <a:lnSpc>
                <a:spcPts val="2700"/>
              </a:lnSpc>
              <a:spcBef>
                <a:spcPts val="280"/>
              </a:spcBef>
              <a:buNone/>
              <a:tabLst>
                <a:tab pos="254000" algn="l"/>
              </a:tabLst>
            </a:pPr>
            <a:r>
              <a:rPr lang="en-US" sz="2400" spc="-110" dirty="0" smtClean="0">
                <a:solidFill>
                  <a:prstClr val="black"/>
                </a:solidFill>
                <a:cs typeface="Calibri"/>
              </a:rPr>
              <a:t>		S</a:t>
            </a:r>
            <a:r>
              <a:rPr lang="en-US" sz="2400" spc="30" dirty="0" smtClean="0">
                <a:solidFill>
                  <a:prstClr val="black"/>
                </a:solidFill>
                <a:cs typeface="Calibri"/>
              </a:rPr>
              <a:t>u</a:t>
            </a:r>
            <a:r>
              <a:rPr lang="en-US" sz="2400" spc="-15" dirty="0" smtClean="0">
                <a:solidFill>
                  <a:prstClr val="black"/>
                </a:solidFill>
                <a:cs typeface="Calibri"/>
              </a:rPr>
              <a:t>cc</a:t>
            </a:r>
            <a:r>
              <a:rPr lang="en-US" sz="2400" spc="-10" dirty="0" smtClean="0">
                <a:solidFill>
                  <a:prstClr val="black"/>
                </a:solidFill>
                <a:cs typeface="Calibri"/>
              </a:rPr>
              <a:t>e</a:t>
            </a:r>
            <a:r>
              <a:rPr lang="en-US" sz="2400" spc="-20" dirty="0" smtClean="0">
                <a:solidFill>
                  <a:prstClr val="black"/>
                </a:solidFill>
                <a:cs typeface="Calibri"/>
              </a:rPr>
              <a:t>ss</a:t>
            </a:r>
            <a:r>
              <a:rPr lang="en-US" sz="2400" spc="5" dirty="0" smtClean="0">
                <a:solidFill>
                  <a:prstClr val="black"/>
                </a:solidFill>
                <a:cs typeface="Calibri"/>
              </a:rPr>
              <a:t>f</a:t>
            </a:r>
            <a:r>
              <a:rPr lang="en-US" sz="2400" spc="30" dirty="0" smtClean="0">
                <a:solidFill>
                  <a:prstClr val="black"/>
                </a:solidFill>
                <a:cs typeface="Calibri"/>
              </a:rPr>
              <a:t>u</a:t>
            </a:r>
            <a:r>
              <a:rPr lang="en-US" sz="2400" dirty="0" smtClean="0">
                <a:solidFill>
                  <a:prstClr val="black"/>
                </a:solidFill>
                <a:cs typeface="Calibri"/>
              </a:rPr>
              <a:t>l</a:t>
            </a:r>
            <a:r>
              <a:rPr lang="en-US" sz="2400" spc="-190" dirty="0" smtClean="0">
                <a:solidFill>
                  <a:prstClr val="black"/>
                </a:solidFill>
                <a:cs typeface="Calibri"/>
              </a:rPr>
              <a:t> </a:t>
            </a:r>
            <a:r>
              <a:rPr lang="en-US" sz="2400" dirty="0">
                <a:solidFill>
                  <a:prstClr val="black"/>
                </a:solidFill>
                <a:cs typeface="Calibri"/>
              </a:rPr>
              <a:t>completion of </a:t>
            </a:r>
            <a:r>
              <a:rPr lang="en-US" sz="2400" dirty="0" smtClean="0">
                <a:solidFill>
                  <a:prstClr val="black"/>
                </a:solidFill>
                <a:cs typeface="Calibri"/>
              </a:rPr>
              <a:t>runs </a:t>
            </a:r>
            <a:r>
              <a:rPr lang="en-US" sz="2400" dirty="0">
                <a:solidFill>
                  <a:prstClr val="black"/>
                </a:solidFill>
                <a:cs typeface="Calibri"/>
              </a:rPr>
              <a:t>at </a:t>
            </a:r>
            <a:r>
              <a:rPr lang="en-US" sz="2400" dirty="0" smtClean="0">
                <a:solidFill>
                  <a:prstClr val="black"/>
                </a:solidFill>
                <a:cs typeface="Calibri"/>
              </a:rPr>
              <a:t>two energies (</a:t>
            </a:r>
            <a:r>
              <a:rPr lang="en-US" sz="2400" dirty="0" smtClean="0"/>
              <a:t>√</a:t>
            </a:r>
            <a:r>
              <a:rPr lang="en-US" sz="2400" dirty="0" err="1"/>
              <a:t>s</a:t>
            </a:r>
            <a:r>
              <a:rPr lang="en-US" sz="2400" baseline="-25000" dirty="0" err="1"/>
              <a:t>NN</a:t>
            </a:r>
            <a:r>
              <a:rPr lang="en-US" sz="2400" dirty="0"/>
              <a:t> = </a:t>
            </a:r>
            <a:r>
              <a:rPr lang="en-US" sz="2400" dirty="0" smtClean="0"/>
              <a:t>19.6 and 14.6 </a:t>
            </a:r>
            <a:r>
              <a:rPr lang="en-US" sz="2400" dirty="0" err="1" smtClean="0"/>
              <a:t>GeV</a:t>
            </a:r>
            <a:r>
              <a:rPr lang="en-US" sz="2400" dirty="0" smtClean="0"/>
              <a:t>)			</a:t>
            </a:r>
            <a:r>
              <a:rPr lang="en-US" sz="2400" dirty="0" smtClean="0">
                <a:solidFill>
                  <a:prstClr val="black"/>
                </a:solidFill>
                <a:cs typeface="Calibri"/>
              </a:rPr>
              <a:t>in </a:t>
            </a:r>
            <a:r>
              <a:rPr lang="en-US" sz="2400" dirty="0">
                <a:solidFill>
                  <a:prstClr val="black"/>
                </a:solidFill>
                <a:cs typeface="Calibri"/>
              </a:rPr>
              <a:t>the BES-II </a:t>
            </a:r>
            <a:r>
              <a:rPr lang="en-US" sz="2400" dirty="0" smtClean="0">
                <a:solidFill>
                  <a:prstClr val="black"/>
                </a:solidFill>
                <a:cs typeface="Calibri"/>
              </a:rPr>
              <a:t>program</a:t>
            </a:r>
            <a:endParaRPr lang="en-US" sz="2400" spc="-15" dirty="0">
              <a:solidFill>
                <a:prstClr val="black"/>
              </a:solidFill>
              <a:cs typeface="Calibri"/>
            </a:endParaRPr>
          </a:p>
          <a:p>
            <a:pPr marL="254000" marR="663575" indent="-241300">
              <a:lnSpc>
                <a:spcPts val="2700"/>
              </a:lnSpc>
              <a:spcBef>
                <a:spcPts val="280"/>
              </a:spcBef>
              <a:tabLst>
                <a:tab pos="254000" algn="l"/>
              </a:tabLst>
            </a:pPr>
            <a:r>
              <a:rPr lang="en-US" sz="2400" dirty="0" smtClean="0">
                <a:solidFill>
                  <a:prstClr val="black"/>
                </a:solidFill>
                <a:cs typeface="Calibri"/>
              </a:rPr>
              <a:t>STAR – successful installation of the </a:t>
            </a:r>
            <a:r>
              <a:rPr lang="en-US" sz="2400" dirty="0" err="1" smtClean="0">
                <a:solidFill>
                  <a:prstClr val="black"/>
                </a:solidFill>
                <a:cs typeface="Calibri"/>
              </a:rPr>
              <a:t>iTPC</a:t>
            </a:r>
            <a:r>
              <a:rPr lang="en-US" sz="2400" dirty="0">
                <a:solidFill>
                  <a:prstClr val="black"/>
                </a:solidFill>
                <a:cs typeface="Calibri"/>
              </a:rPr>
              <a:t>;</a:t>
            </a:r>
            <a:r>
              <a:rPr lang="en-US" sz="2400" dirty="0" smtClean="0">
                <a:solidFill>
                  <a:prstClr val="black"/>
                </a:solidFill>
                <a:cs typeface="Calibri"/>
              </a:rPr>
              <a:t> successful operation </a:t>
            </a:r>
            <a:r>
              <a:rPr lang="en-US" sz="2400" dirty="0">
                <a:solidFill>
                  <a:prstClr val="black"/>
                </a:solidFill>
                <a:cs typeface="Calibri"/>
              </a:rPr>
              <a:t>and </a:t>
            </a:r>
            <a:r>
              <a:rPr lang="en-US" sz="2400" dirty="0" smtClean="0">
                <a:solidFill>
                  <a:prstClr val="black"/>
                </a:solidFill>
                <a:cs typeface="Calibri"/>
              </a:rPr>
              <a:t>performance </a:t>
            </a:r>
            <a:r>
              <a:rPr lang="en-US" sz="2400" dirty="0">
                <a:solidFill>
                  <a:prstClr val="black"/>
                </a:solidFill>
                <a:cs typeface="Calibri"/>
              </a:rPr>
              <a:t>of </a:t>
            </a:r>
            <a:r>
              <a:rPr lang="en-US" sz="2400" dirty="0" smtClean="0">
                <a:solidFill>
                  <a:prstClr val="black"/>
                </a:solidFill>
                <a:cs typeface="Calibri"/>
              </a:rPr>
              <a:t>	the </a:t>
            </a:r>
            <a:r>
              <a:rPr lang="en-US" sz="2400" dirty="0" err="1" smtClean="0">
                <a:solidFill>
                  <a:prstClr val="black"/>
                </a:solidFill>
                <a:cs typeface="Calibri"/>
              </a:rPr>
              <a:t>iTPC</a:t>
            </a:r>
            <a:r>
              <a:rPr lang="en-US" sz="2400" dirty="0" smtClean="0">
                <a:solidFill>
                  <a:prstClr val="black"/>
                </a:solidFill>
                <a:cs typeface="Calibri"/>
              </a:rPr>
              <a:t> during the above runs (582M and 324M events, respectively)</a:t>
            </a:r>
          </a:p>
          <a:p>
            <a:pPr marL="12700" marR="663575" indent="0">
              <a:lnSpc>
                <a:spcPts val="2700"/>
              </a:lnSpc>
              <a:spcBef>
                <a:spcPts val="280"/>
              </a:spcBef>
              <a:buNone/>
              <a:tabLst>
                <a:tab pos="254000" algn="l"/>
              </a:tabLst>
            </a:pPr>
            <a:r>
              <a:rPr lang="en-US" sz="2400" spc="-15" dirty="0">
                <a:solidFill>
                  <a:prstClr val="black"/>
                </a:solidFill>
                <a:cs typeface="Calibri"/>
              </a:rPr>
              <a:t>		</a:t>
            </a:r>
            <a:r>
              <a:rPr lang="en-US" sz="2400" dirty="0" smtClean="0">
                <a:solidFill>
                  <a:prstClr val="black"/>
                </a:solidFill>
                <a:cs typeface="Calibri"/>
              </a:rPr>
              <a:t>Positions </a:t>
            </a:r>
            <a:r>
              <a:rPr lang="en-US" sz="2400" dirty="0">
                <a:solidFill>
                  <a:prstClr val="black"/>
                </a:solidFill>
                <a:cs typeface="Calibri"/>
              </a:rPr>
              <a:t>STAR to be able </a:t>
            </a:r>
            <a:r>
              <a:rPr lang="en-US" sz="2400" dirty="0" smtClean="0">
                <a:solidFill>
                  <a:prstClr val="black"/>
                </a:solidFill>
                <a:cs typeface="Calibri"/>
              </a:rPr>
              <a:t>to complete the </a:t>
            </a:r>
            <a:r>
              <a:rPr lang="en-US" sz="2400" dirty="0">
                <a:solidFill>
                  <a:prstClr val="black"/>
                </a:solidFill>
                <a:cs typeface="Calibri"/>
              </a:rPr>
              <a:t>BES-II Run Program</a:t>
            </a:r>
            <a:r>
              <a:rPr lang="en-US" sz="2400" dirty="0" smtClean="0">
                <a:solidFill>
                  <a:prstClr val="black"/>
                </a:solidFill>
                <a:cs typeface="Calibri"/>
              </a:rPr>
              <a:t>.</a:t>
            </a:r>
            <a:endParaRPr lang="en-US" sz="2400" dirty="0">
              <a:solidFill>
                <a:prstClr val="black"/>
              </a:solidFill>
              <a:cs typeface="Calibri"/>
            </a:endParaRPr>
          </a:p>
          <a:p>
            <a:r>
              <a:rPr lang="en-US" sz="2400" dirty="0" smtClean="0"/>
              <a:t>C-AD – accomplished </a:t>
            </a:r>
            <a:r>
              <a:rPr lang="en-US" sz="2400" dirty="0"/>
              <a:t>electron cooling using a bunched </a:t>
            </a:r>
            <a:r>
              <a:rPr lang="en-US" sz="2400" dirty="0" smtClean="0"/>
              <a:t>electron (</a:t>
            </a:r>
            <a:r>
              <a:rPr lang="en-US" sz="2400" dirty="0" err="1" smtClean="0"/>
              <a:t>LEReC</a:t>
            </a:r>
            <a:r>
              <a:rPr lang="en-US" sz="2400" dirty="0" smtClean="0"/>
              <a:t>) beam.</a:t>
            </a:r>
          </a:p>
          <a:p>
            <a:pPr marL="0" indent="0">
              <a:buNone/>
            </a:pPr>
            <a:r>
              <a:rPr lang="en-US" sz="2400" dirty="0" smtClean="0"/>
              <a:t>	Once </a:t>
            </a:r>
            <a:r>
              <a:rPr lang="en-US" sz="2400" dirty="0"/>
              <a:t>commissioned in the collider, it </a:t>
            </a:r>
            <a:r>
              <a:rPr lang="en-US" sz="2400" dirty="0" smtClean="0"/>
              <a:t>enables </a:t>
            </a:r>
            <a:r>
              <a:rPr lang="en-US" sz="2400" dirty="0"/>
              <a:t>RHIC to accomplish the </a:t>
            </a:r>
            <a:r>
              <a:rPr lang="en-US" sz="2400" dirty="0" smtClean="0"/>
              <a:t>BES-II program</a:t>
            </a:r>
            <a:r>
              <a:rPr lang="en-US" sz="2400" dirty="0"/>
              <a:t>. </a:t>
            </a:r>
          </a:p>
          <a:p>
            <a:pPr marL="0" indent="0">
              <a:buNone/>
            </a:pPr>
            <a:r>
              <a:rPr lang="en-US" sz="2400" dirty="0" smtClean="0">
                <a:solidFill>
                  <a:srgbClr val="0070C0"/>
                </a:solidFill>
              </a:rPr>
              <a:t>PAC Comment </a:t>
            </a:r>
            <a:r>
              <a:rPr lang="en-US" sz="2000" dirty="0" smtClean="0">
                <a:solidFill>
                  <a:srgbClr val="0070C0"/>
                </a:solidFill>
              </a:rPr>
              <a:t>→ “</a:t>
            </a:r>
            <a:r>
              <a:rPr lang="en-US" sz="2400" dirty="0" smtClean="0">
                <a:solidFill>
                  <a:srgbClr val="0070C0"/>
                </a:solidFill>
              </a:rPr>
              <a:t>The PAC is pleased to see that bottlenecks in data production have been addressed in both STAR and PHENIX and that plans are in place for timely production of all data sets taken. The PAC appreciates BNL management efforts to consolidate HEP and NP computing resources and provide expert support serving the RHIC experiment needs.”</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6</a:t>
            </a:fld>
            <a:endParaRPr lang="en-US"/>
          </a:p>
        </p:txBody>
      </p:sp>
    </p:spTree>
    <p:extLst>
      <p:ext uri="{BB962C8B-B14F-4D97-AF65-F5344CB8AC3E}">
        <p14:creationId xmlns:p14="http://schemas.microsoft.com/office/powerpoint/2010/main" val="325584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PHENIX Selected Heavy Ion Highlights</a:t>
            </a:r>
            <a:endParaRPr lang="en-US" sz="3600" u="sng" dirty="0"/>
          </a:p>
        </p:txBody>
      </p:sp>
      <p:sp>
        <p:nvSpPr>
          <p:cNvPr id="3" name="Content Placeholder 2"/>
          <p:cNvSpPr>
            <a:spLocks noGrp="1"/>
          </p:cNvSpPr>
          <p:nvPr>
            <p:ph idx="1"/>
          </p:nvPr>
        </p:nvSpPr>
        <p:spPr>
          <a:xfrm>
            <a:off x="98854" y="877330"/>
            <a:ext cx="11887200" cy="5585254"/>
          </a:xfrm>
        </p:spPr>
        <p:txBody>
          <a:bodyPr>
            <a:noAutofit/>
          </a:bodyPr>
          <a:lstStyle/>
          <a:p>
            <a:pPr marL="12700" lvl="0" indent="0">
              <a:lnSpc>
                <a:spcPts val="2960"/>
              </a:lnSpc>
              <a:spcBef>
                <a:spcPts val="0"/>
              </a:spcBef>
              <a:buNone/>
            </a:pPr>
            <a:r>
              <a:rPr lang="en-US" sz="2400" i="1" dirty="0" smtClean="0">
                <a:solidFill>
                  <a:srgbClr val="0070C0"/>
                </a:solidFill>
              </a:rPr>
              <a:t>Investigation </a:t>
            </a:r>
            <a:r>
              <a:rPr lang="en-US" sz="2400" i="1" dirty="0">
                <a:solidFill>
                  <a:srgbClr val="0070C0"/>
                </a:solidFill>
              </a:rPr>
              <a:t>of small systems to determine the extent to which the QGP persists as </a:t>
            </a:r>
            <a:r>
              <a:rPr lang="en-US" sz="2400" i="1" dirty="0" smtClean="0">
                <a:solidFill>
                  <a:srgbClr val="0070C0"/>
                </a:solidFill>
              </a:rPr>
              <a:t>the system </a:t>
            </a:r>
            <a:r>
              <a:rPr lang="en-US" sz="2400" i="1" dirty="0">
                <a:solidFill>
                  <a:srgbClr val="0070C0"/>
                </a:solidFill>
              </a:rPr>
              <a:t>size is decreased is a topic of intensive study at both RHIC and the LHC. </a:t>
            </a:r>
            <a:endParaRPr lang="en-US" sz="2400" i="1" dirty="0" smtClean="0">
              <a:solidFill>
                <a:srgbClr val="0070C0"/>
              </a:solidFill>
            </a:endParaRPr>
          </a:p>
          <a:p>
            <a:r>
              <a:rPr lang="en-US" sz="2400" dirty="0" smtClean="0"/>
              <a:t>A </a:t>
            </a:r>
            <a:r>
              <a:rPr lang="en-US" sz="2400" dirty="0"/>
              <a:t>highlight </a:t>
            </a:r>
            <a:r>
              <a:rPr lang="en-US" sz="2400" dirty="0" smtClean="0"/>
              <a:t>of the </a:t>
            </a:r>
            <a:r>
              <a:rPr lang="en-US" sz="2400" dirty="0"/>
              <a:t>heavy-ion program this year is the PHENIX publication indicating formation of small </a:t>
            </a:r>
            <a:r>
              <a:rPr lang="en-US" sz="2400" dirty="0" smtClean="0"/>
              <a:t>QGP droplets </a:t>
            </a:r>
            <a:r>
              <a:rPr lang="en-US" sz="2400" dirty="0"/>
              <a:t>by changing projectile nuclei (H, </a:t>
            </a:r>
            <a:r>
              <a:rPr lang="en-US" sz="2400" baseline="30000" dirty="0" smtClean="0"/>
              <a:t>2</a:t>
            </a:r>
            <a:r>
              <a:rPr lang="en-US" sz="2400" dirty="0" smtClean="0"/>
              <a:t>H </a:t>
            </a:r>
            <a:r>
              <a:rPr lang="en-US" sz="2400" dirty="0"/>
              <a:t>and </a:t>
            </a:r>
            <a:r>
              <a:rPr lang="en-US" sz="2400" baseline="30000" dirty="0" smtClean="0"/>
              <a:t>3</a:t>
            </a:r>
            <a:r>
              <a:rPr lang="en-US" sz="2400" dirty="0" smtClean="0"/>
              <a:t>He</a:t>
            </a:r>
            <a:r>
              <a:rPr lang="en-US" sz="2400" dirty="0"/>
              <a:t>) to produce three different initial </a:t>
            </a:r>
            <a:r>
              <a:rPr lang="en-US" sz="2400" dirty="0" smtClean="0"/>
              <a:t>collision geometries. </a:t>
            </a:r>
            <a:r>
              <a:rPr lang="en-US" sz="2400" dirty="0" smtClean="0">
                <a:solidFill>
                  <a:srgbClr val="0070C0"/>
                </a:solidFill>
              </a:rPr>
              <a:t>Nature Physics, Vol</a:t>
            </a:r>
            <a:r>
              <a:rPr lang="en-US" sz="2400" dirty="0">
                <a:solidFill>
                  <a:srgbClr val="0070C0"/>
                </a:solidFill>
              </a:rPr>
              <a:t>.</a:t>
            </a:r>
            <a:r>
              <a:rPr lang="en-US" sz="2400" dirty="0" smtClean="0">
                <a:solidFill>
                  <a:srgbClr val="0070C0"/>
                </a:solidFill>
              </a:rPr>
              <a:t> 15 , p. 214–220 (2019)</a:t>
            </a:r>
            <a:endParaRPr lang="en-US" sz="2400" dirty="0" smtClean="0">
              <a:solidFill>
                <a:srgbClr val="FF0000"/>
              </a:solidFill>
            </a:endParaRPr>
          </a:p>
          <a:p>
            <a:r>
              <a:rPr lang="en-US" sz="2400" dirty="0"/>
              <a:t>PHENIX </a:t>
            </a:r>
            <a:r>
              <a:rPr lang="en-US" sz="2400" dirty="0" smtClean="0"/>
              <a:t>reports </a:t>
            </a:r>
            <a:r>
              <a:rPr lang="en-US" sz="2400" dirty="0"/>
              <a:t>that in A+A collisions the yield of direct photons scales as a </a:t>
            </a:r>
            <a:r>
              <a:rPr lang="en-US" sz="2400" dirty="0" smtClean="0"/>
              <a:t>power law </a:t>
            </a:r>
            <a:r>
              <a:rPr lang="en-US" sz="2400" dirty="0"/>
              <a:t>as a function of overall multiplicity and is independent of beam energy or system </a:t>
            </a:r>
            <a:r>
              <a:rPr lang="en-US" sz="2400" dirty="0" smtClean="0"/>
              <a:t>size. This suggests </a:t>
            </a:r>
            <a:r>
              <a:rPr lang="en-US" sz="2400" dirty="0"/>
              <a:t>that direct photons at a transverse momentum </a:t>
            </a:r>
            <a:r>
              <a:rPr lang="en-US" sz="2400" dirty="0" smtClean="0"/>
              <a:t>below around </a:t>
            </a:r>
            <a:r>
              <a:rPr lang="en-US" sz="2400" dirty="0"/>
              <a:t>2</a:t>
            </a:r>
            <a:r>
              <a:rPr lang="en-US" sz="2400" dirty="0" smtClean="0"/>
              <a:t> </a:t>
            </a:r>
            <a:r>
              <a:rPr lang="en-US" sz="2400" dirty="0"/>
              <a:t>GeV/c </a:t>
            </a:r>
            <a:r>
              <a:rPr lang="en-US" sz="2400" dirty="0" smtClean="0"/>
              <a:t>are mainly produced </a:t>
            </a:r>
            <a:r>
              <a:rPr lang="en-US" sz="2400" dirty="0"/>
              <a:t>from the </a:t>
            </a:r>
            <a:r>
              <a:rPr lang="en-US" sz="2400" dirty="0" err="1"/>
              <a:t>hadronization</a:t>
            </a:r>
            <a:r>
              <a:rPr lang="en-US" sz="2400" dirty="0"/>
              <a:t> region</a:t>
            </a:r>
            <a:r>
              <a:rPr lang="en-US" sz="2400" dirty="0" smtClean="0"/>
              <a:t>. </a:t>
            </a:r>
            <a:r>
              <a:rPr lang="en-US" sz="2400" dirty="0" smtClean="0">
                <a:solidFill>
                  <a:schemeClr val="accent1"/>
                </a:solidFill>
              </a:rPr>
              <a:t>Phys. Rev. </a:t>
            </a:r>
            <a:r>
              <a:rPr lang="en-US" sz="2400" dirty="0" err="1" smtClean="0">
                <a:solidFill>
                  <a:schemeClr val="accent1"/>
                </a:solidFill>
              </a:rPr>
              <a:t>Lett</a:t>
            </a:r>
            <a:r>
              <a:rPr lang="en-US" sz="2400" dirty="0" smtClean="0">
                <a:solidFill>
                  <a:schemeClr val="accent1"/>
                </a:solidFill>
              </a:rPr>
              <a:t>, </a:t>
            </a:r>
            <a:r>
              <a:rPr lang="en-US" sz="2400" dirty="0" err="1" smtClean="0">
                <a:solidFill>
                  <a:schemeClr val="accent1"/>
                </a:solidFill>
              </a:rPr>
              <a:t>vol</a:t>
            </a:r>
            <a:r>
              <a:rPr lang="en-US" sz="2400" dirty="0" smtClean="0">
                <a:solidFill>
                  <a:schemeClr val="accent1"/>
                </a:solidFill>
              </a:rPr>
              <a:t> 123, no 022301, (2019).</a:t>
            </a:r>
          </a:p>
          <a:p>
            <a:r>
              <a:rPr lang="en-US" sz="2400" dirty="0"/>
              <a:t>Using </a:t>
            </a:r>
            <a:r>
              <a:rPr lang="en-US" sz="2400" dirty="0" smtClean="0"/>
              <a:t>their </a:t>
            </a:r>
            <a:r>
              <a:rPr lang="en-US" sz="2400" dirty="0"/>
              <a:t>VTX, PHENIX </a:t>
            </a:r>
            <a:r>
              <a:rPr lang="en-US" sz="2400" dirty="0" smtClean="0"/>
              <a:t>has been able </a:t>
            </a:r>
            <a:r>
              <a:rPr lang="en-US" sz="2400" dirty="0"/>
              <a:t>to separate electrons from </a:t>
            </a:r>
            <a:r>
              <a:rPr lang="en-US" sz="2400" dirty="0" smtClean="0"/>
              <a:t>b quarks versus </a:t>
            </a:r>
            <a:r>
              <a:rPr lang="en-US" sz="2400" dirty="0"/>
              <a:t>those from c</a:t>
            </a:r>
            <a:r>
              <a:rPr lang="en-US" sz="2400" dirty="0" smtClean="0"/>
              <a:t> </a:t>
            </a:r>
            <a:r>
              <a:rPr lang="en-US" sz="2400" dirty="0"/>
              <a:t>in </a:t>
            </a:r>
            <a:r>
              <a:rPr lang="en-US" sz="2400" dirty="0" err="1"/>
              <a:t>pp</a:t>
            </a:r>
            <a:r>
              <a:rPr lang="en-US" sz="2400"/>
              <a:t> </a:t>
            </a:r>
            <a:r>
              <a:rPr lang="en-US" sz="2400" smtClean="0"/>
              <a:t>collisions</a:t>
            </a:r>
            <a:r>
              <a:rPr lang="en-US" sz="2400"/>
              <a:t>:</a:t>
            </a:r>
            <a:r>
              <a:rPr lang="en-US" sz="2400" smtClean="0"/>
              <a:t> </a:t>
            </a:r>
            <a:r>
              <a:rPr lang="en-US" sz="2400" dirty="0"/>
              <a:t>crucial progress in understanding </a:t>
            </a:r>
            <a:r>
              <a:rPr lang="en-US" sz="2400" dirty="0" smtClean="0"/>
              <a:t>the properties </a:t>
            </a:r>
            <a:r>
              <a:rPr lang="en-US" sz="2400" dirty="0"/>
              <a:t>of open charm or bottom </a:t>
            </a:r>
            <a:r>
              <a:rPr lang="en-US" sz="2400" dirty="0" smtClean="0"/>
              <a:t>mesons; baseline for R</a:t>
            </a:r>
            <a:r>
              <a:rPr lang="en-US" sz="2400" baseline="-25000" dirty="0" smtClean="0"/>
              <a:t>AA</a:t>
            </a:r>
            <a:r>
              <a:rPr lang="en-US" sz="2400" dirty="0" smtClean="0"/>
              <a:t> </a:t>
            </a:r>
            <a:r>
              <a:rPr lang="en-US" sz="2400" dirty="0"/>
              <a:t>out to nearly 10 GeV/c</a:t>
            </a:r>
            <a:r>
              <a:rPr lang="en-US" sz="2400" dirty="0" smtClean="0"/>
              <a:t>. </a:t>
            </a:r>
            <a:r>
              <a:rPr lang="en-US" sz="2400" dirty="0" smtClean="0">
                <a:solidFill>
                  <a:schemeClr val="accent1"/>
                </a:solidFill>
              </a:rPr>
              <a:t>Phys. Rev. D99 (2019) 092003</a:t>
            </a:r>
            <a:endParaRPr lang="en-US" sz="2400" dirty="0">
              <a:solidFill>
                <a:schemeClr val="accent1"/>
              </a:solidFill>
            </a:endParaRPr>
          </a:p>
          <a:p>
            <a:pPr marL="0" indent="0">
              <a:buNone/>
            </a:pPr>
            <a:r>
              <a:rPr lang="en-US" sz="2400" dirty="0" smtClean="0">
                <a:solidFill>
                  <a:srgbClr val="0070C0"/>
                </a:solidFill>
              </a:rPr>
              <a:t>The PHENIX collaboration continues to produce high profile scientific results despite the fact that the PHENIX data-taking operation ended three years ago. This includes over 20 papers since January 2018. </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7</a:t>
            </a:fld>
            <a:endParaRPr lang="en-US"/>
          </a:p>
        </p:txBody>
      </p:sp>
    </p:spTree>
    <p:extLst>
      <p:ext uri="{BB962C8B-B14F-4D97-AF65-F5344CB8AC3E}">
        <p14:creationId xmlns:p14="http://schemas.microsoft.com/office/powerpoint/2010/main" val="1343073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STAR Selected Heavy Ion Highlights</a:t>
            </a:r>
            <a:endParaRPr lang="en-US" sz="3600" u="sng" dirty="0"/>
          </a:p>
        </p:txBody>
      </p:sp>
      <p:sp>
        <p:nvSpPr>
          <p:cNvPr id="3" name="Content Placeholder 2"/>
          <p:cNvSpPr>
            <a:spLocks noGrp="1"/>
          </p:cNvSpPr>
          <p:nvPr>
            <p:ph idx="1"/>
          </p:nvPr>
        </p:nvSpPr>
        <p:spPr>
          <a:xfrm>
            <a:off x="111212" y="864973"/>
            <a:ext cx="11911912" cy="5491377"/>
          </a:xfrm>
        </p:spPr>
        <p:txBody>
          <a:bodyPr>
            <a:noAutofit/>
          </a:bodyPr>
          <a:lstStyle/>
          <a:p>
            <a:pPr marL="0" indent="0">
              <a:buNone/>
            </a:pPr>
            <a:r>
              <a:rPr lang="en-US" sz="2400" dirty="0" smtClean="0"/>
              <a:t>STAR has published a number of important results, which include:</a:t>
            </a:r>
          </a:p>
          <a:p>
            <a:r>
              <a:rPr lang="en-US" sz="2400" dirty="0"/>
              <a:t>A</a:t>
            </a:r>
            <a:r>
              <a:rPr lang="en-US" sz="2400" dirty="0" smtClean="0"/>
              <a:t> comprehensive paper on strange hadron production over the BES I energies, </a:t>
            </a:r>
            <a:r>
              <a:rPr lang="en-US" sz="2400" dirty="0" smtClean="0">
                <a:solidFill>
                  <a:schemeClr val="accent1"/>
                </a:solidFill>
              </a:rPr>
              <a:t>arXiv:1906.03732</a:t>
            </a:r>
          </a:p>
          <a:p>
            <a:r>
              <a:rPr lang="en-US" sz="2400" dirty="0"/>
              <a:t>F</a:t>
            </a:r>
            <a:r>
              <a:rPr lang="en-US" sz="2400" dirty="0" smtClean="0"/>
              <a:t>irst measurement of the directed flow (v</a:t>
            </a:r>
            <a:r>
              <a:rPr lang="en-US" sz="2400" baseline="-25000" dirty="0" smtClean="0"/>
              <a:t>1</a:t>
            </a:r>
            <a:r>
              <a:rPr lang="en-US" sz="2400" dirty="0" smtClean="0"/>
              <a:t>) of D-mesons, </a:t>
            </a:r>
            <a:r>
              <a:rPr lang="en-US" sz="2400" dirty="0" smtClean="0">
                <a:solidFill>
                  <a:schemeClr val="accent1"/>
                </a:solidFill>
              </a:rPr>
              <a:t>arXiv:1905.02052</a:t>
            </a:r>
          </a:p>
          <a:p>
            <a:r>
              <a:rPr lang="en-US" sz="2400" dirty="0"/>
              <a:t>T</a:t>
            </a:r>
            <a:r>
              <a:rPr lang="en-US" sz="2400" dirty="0" smtClean="0"/>
              <a:t>he mass of the </a:t>
            </a:r>
            <a:r>
              <a:rPr lang="en-US" sz="2400" dirty="0" err="1" smtClean="0"/>
              <a:t>Hypertriton</a:t>
            </a:r>
            <a:r>
              <a:rPr lang="en-US" sz="2400" dirty="0" smtClean="0"/>
              <a:t>, </a:t>
            </a:r>
            <a:r>
              <a:rPr lang="en-US" sz="2400" dirty="0" smtClean="0">
                <a:solidFill>
                  <a:schemeClr val="accent1"/>
                </a:solidFill>
              </a:rPr>
              <a:t>arXiv:1904.10520</a:t>
            </a:r>
            <a:endParaRPr lang="en-US" sz="2400" dirty="0">
              <a:solidFill>
                <a:schemeClr val="accent1"/>
              </a:solidFill>
            </a:endParaRPr>
          </a:p>
          <a:p>
            <a:r>
              <a:rPr lang="en-US" sz="2400" dirty="0"/>
              <a:t>P</a:t>
            </a:r>
            <a:r>
              <a:rPr lang="en-US" sz="2400" dirty="0" smtClean="0"/>
              <a:t>apers on their investigation of </a:t>
            </a:r>
            <a:r>
              <a:rPr lang="en-US" sz="2400" dirty="0" err="1" smtClean="0"/>
              <a:t>quarkonium</a:t>
            </a:r>
            <a:r>
              <a:rPr lang="en-US" sz="2400" dirty="0"/>
              <a:t> </a:t>
            </a:r>
            <a:r>
              <a:rPr lang="en-US" sz="2400" dirty="0" smtClean="0"/>
              <a:t>production as a function of centrality and transverse momentum in </a:t>
            </a:r>
            <a:r>
              <a:rPr lang="en-US" sz="2400" dirty="0" err="1" smtClean="0"/>
              <a:t>Au+Au</a:t>
            </a:r>
            <a:r>
              <a:rPr lang="en-US" sz="2400" dirty="0" smtClean="0"/>
              <a:t> and U+U, </a:t>
            </a:r>
            <a:r>
              <a:rPr lang="en-US" sz="2400" dirty="0" err="1" smtClean="0"/>
              <a:t>eg</a:t>
            </a:r>
            <a:r>
              <a:rPr lang="en-US" sz="2400" dirty="0" smtClean="0"/>
              <a:t> </a:t>
            </a:r>
            <a:r>
              <a:rPr lang="en-US" sz="2400" dirty="0" smtClean="0">
                <a:solidFill>
                  <a:schemeClr val="accent1"/>
                </a:solidFill>
              </a:rPr>
              <a:t>arXiv:1905.13669</a:t>
            </a:r>
          </a:p>
          <a:p>
            <a:r>
              <a:rPr lang="en-US" sz="2400" dirty="0"/>
              <a:t>E</a:t>
            </a:r>
            <a:r>
              <a:rPr lang="en-US" sz="2400" dirty="0" smtClean="0"/>
              <a:t>xtended previous system comparisons of the azimuthal anisotropy with a comprehensive study of large and small systems. Although the azimuthal anisotropy (v</a:t>
            </a:r>
            <a:r>
              <a:rPr lang="en-US" sz="2400" baseline="-25000" dirty="0" smtClean="0"/>
              <a:t>2</a:t>
            </a:r>
            <a:r>
              <a:rPr lang="en-US" sz="2400" dirty="0" smtClean="0"/>
              <a:t>) is system-dependent, they have found that when it is divided by the eccentricity (</a:t>
            </a:r>
            <a:r>
              <a:rPr lang="en-US" sz="2400" dirty="0" smtClean="0">
                <a:latin typeface="Symbol" charset="2"/>
                <a:ea typeface="Symbol" charset="2"/>
                <a:cs typeface="Symbol" charset="2"/>
              </a:rPr>
              <a:t>e</a:t>
            </a:r>
            <a:r>
              <a:rPr lang="en-US" sz="2400" baseline="-25000" dirty="0" smtClean="0"/>
              <a:t>2</a:t>
            </a:r>
            <a:r>
              <a:rPr lang="en-US" sz="2400" dirty="0" smtClean="0"/>
              <a:t>), i.e. v</a:t>
            </a:r>
            <a:r>
              <a:rPr lang="en-US" sz="2400" baseline="-25000" dirty="0" smtClean="0"/>
              <a:t>2</a:t>
            </a:r>
            <a:r>
              <a:rPr lang="en-US" sz="2400" dirty="0" smtClean="0"/>
              <a:t> </a:t>
            </a:r>
            <a:r>
              <a:rPr lang="en-US" sz="2400" smtClean="0"/>
              <a:t>/ </a:t>
            </a:r>
            <a:r>
              <a:rPr lang="en-US" sz="2400" smtClean="0">
                <a:latin typeface="Symbol" charset="2"/>
                <a:ea typeface="Symbol" charset="2"/>
                <a:cs typeface="Symbol" charset="2"/>
              </a:rPr>
              <a:t>e</a:t>
            </a:r>
            <a:r>
              <a:rPr lang="en-US" sz="2400" baseline="-25000" smtClean="0"/>
              <a:t>2</a:t>
            </a:r>
            <a:r>
              <a:rPr lang="en-US" sz="2400" dirty="0"/>
              <a:t>,</a:t>
            </a:r>
            <a:r>
              <a:rPr lang="en-US" sz="2400" smtClean="0"/>
              <a:t> </a:t>
            </a:r>
            <a:r>
              <a:rPr lang="en-US" sz="2400" dirty="0" smtClean="0"/>
              <a:t>scales for all system sizes from U+U down to </a:t>
            </a:r>
            <a:r>
              <a:rPr lang="en-US" sz="2400" dirty="0" err="1" smtClean="0"/>
              <a:t>p+Au</a:t>
            </a:r>
            <a:r>
              <a:rPr lang="en-US" sz="2400" dirty="0" smtClean="0"/>
              <a:t>. </a:t>
            </a:r>
            <a:r>
              <a:rPr lang="en-US" sz="2400" dirty="0" smtClean="0">
                <a:solidFill>
                  <a:schemeClr val="accent1"/>
                </a:solidFill>
              </a:rPr>
              <a:t>Phys. Rev. </a:t>
            </a:r>
            <a:r>
              <a:rPr lang="en-US" sz="2400" dirty="0" err="1" smtClean="0">
                <a:solidFill>
                  <a:schemeClr val="accent1"/>
                </a:solidFill>
              </a:rPr>
              <a:t>Lett</a:t>
            </a:r>
            <a:r>
              <a:rPr lang="en-US" sz="2400" dirty="0" smtClean="0">
                <a:solidFill>
                  <a:schemeClr val="accent1"/>
                </a:solidFill>
              </a:rPr>
              <a:t>. 122 (2019) 172301</a:t>
            </a:r>
          </a:p>
          <a:p>
            <a:pPr marL="0" indent="0">
              <a:buNone/>
            </a:pPr>
            <a:r>
              <a:rPr lang="en-US" sz="2400" dirty="0" smtClean="0">
                <a:solidFill>
                  <a:srgbClr val="0070C0"/>
                </a:solidFill>
              </a:rPr>
              <a:t>The STAR collaboration has maintained high productivity, publishing 20 papers since the last PAC meeting, submitting 17 other papers for publication, and graduating 17 PhDs. </a:t>
            </a: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8</a:t>
            </a:fld>
            <a:endParaRPr lang="en-US"/>
          </a:p>
        </p:txBody>
      </p:sp>
    </p:spTree>
    <p:extLst>
      <p:ext uri="{BB962C8B-B14F-4D97-AF65-F5344CB8AC3E}">
        <p14:creationId xmlns:p14="http://schemas.microsoft.com/office/powerpoint/2010/main" val="92534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Selected Spin Highlights</a:t>
            </a:r>
            <a:endParaRPr lang="en-US" sz="3600" u="sng" dirty="0"/>
          </a:p>
        </p:txBody>
      </p:sp>
      <p:sp>
        <p:nvSpPr>
          <p:cNvPr id="3" name="Content Placeholder 2"/>
          <p:cNvSpPr>
            <a:spLocks noGrp="1"/>
          </p:cNvSpPr>
          <p:nvPr>
            <p:ph idx="1"/>
          </p:nvPr>
        </p:nvSpPr>
        <p:spPr>
          <a:xfrm>
            <a:off x="259492" y="864973"/>
            <a:ext cx="11565923" cy="5491377"/>
          </a:xfrm>
        </p:spPr>
        <p:txBody>
          <a:bodyPr>
            <a:noAutofit/>
          </a:bodyPr>
          <a:lstStyle/>
          <a:p>
            <a:r>
              <a:rPr lang="en-US" sz="2400" dirty="0" smtClean="0"/>
              <a:t>A highlight of the RHIC spin program is the STAR measurement of longitudinal spin asymmetries for weak boson production in polarized proton-proton collisions elucidating the role of the sea quarks in the proton spin. </a:t>
            </a:r>
            <a:r>
              <a:rPr lang="en-US" sz="2400" dirty="0" err="1" smtClean="0">
                <a:solidFill>
                  <a:schemeClr val="accent1"/>
                </a:solidFill>
              </a:rPr>
              <a:t>Phys</a:t>
            </a:r>
            <a:r>
              <a:rPr lang="en-US" sz="2400" dirty="0" smtClean="0">
                <a:solidFill>
                  <a:schemeClr val="accent1"/>
                </a:solidFill>
              </a:rPr>
              <a:t> Rev D99 (2019) 051102</a:t>
            </a:r>
          </a:p>
          <a:p>
            <a:r>
              <a:rPr lang="en-US" sz="2400" dirty="0" smtClean="0"/>
              <a:t>PHENIX also found that the transverse single-spin asymmetry of forward hadrons, A</a:t>
            </a:r>
            <a:r>
              <a:rPr lang="en-US" sz="2400" baseline="-25000" dirty="0" smtClean="0"/>
              <a:t>N</a:t>
            </a:r>
            <a:r>
              <a:rPr lang="en-US" sz="2400" dirty="0" smtClean="0"/>
              <a:t>, decreases with target mass, which represents progress towards understanding the contributions to A</a:t>
            </a:r>
            <a:r>
              <a:rPr lang="en-US" sz="2400" baseline="-25000" dirty="0" smtClean="0"/>
              <a:t>N</a:t>
            </a:r>
            <a:r>
              <a:rPr lang="en-US" sz="2400" dirty="0" smtClean="0"/>
              <a:t> of the </a:t>
            </a:r>
            <a:r>
              <a:rPr lang="en-US" sz="2400" dirty="0" err="1" smtClean="0"/>
              <a:t>Sivers</a:t>
            </a:r>
            <a:r>
              <a:rPr lang="en-US" sz="2400" dirty="0" smtClean="0"/>
              <a:t> and Collins effects. </a:t>
            </a:r>
            <a:r>
              <a:rPr lang="en-US" sz="2400" dirty="0" smtClean="0">
                <a:solidFill>
                  <a:schemeClr val="accent1"/>
                </a:solidFill>
              </a:rPr>
              <a:t>arXiv:1903.07422</a:t>
            </a:r>
          </a:p>
          <a:p>
            <a:endParaRPr lang="en-US" sz="2400" dirty="0" smtClean="0"/>
          </a:p>
          <a:p>
            <a:pPr marL="0" indent="0">
              <a:buNone/>
            </a:pPr>
            <a:r>
              <a:rPr lang="en-US" sz="2400" dirty="0" smtClean="0">
                <a:solidFill>
                  <a:srgbClr val="0070C0"/>
                </a:solidFill>
              </a:rPr>
              <a:t>PAC Comment </a:t>
            </a:r>
            <a:r>
              <a:rPr lang="en-US" sz="2000" dirty="0" smtClean="0">
                <a:solidFill>
                  <a:srgbClr val="0070C0"/>
                </a:solidFill>
              </a:rPr>
              <a:t>→ “</a:t>
            </a:r>
            <a:r>
              <a:rPr lang="en-US" sz="2400" dirty="0" smtClean="0">
                <a:solidFill>
                  <a:srgbClr val="0070C0"/>
                </a:solidFill>
              </a:rPr>
              <a:t>The PAC is pleased to see that STAR is finalizing papers from BES I on the beam energy dependence of net-proton </a:t>
            </a:r>
            <a:r>
              <a:rPr lang="en-US" sz="2400" dirty="0" err="1" smtClean="0">
                <a:solidFill>
                  <a:srgbClr val="0070C0"/>
                </a:solidFill>
              </a:rPr>
              <a:t>cumulants</a:t>
            </a:r>
            <a:r>
              <a:rPr lang="en-US" sz="2400" dirty="0" smtClean="0">
                <a:solidFill>
                  <a:srgbClr val="0070C0"/>
                </a:solidFill>
              </a:rPr>
              <a:t>, intended for Nature Physics, and a longer more detailed journal publication.” </a:t>
            </a:r>
          </a:p>
          <a:p>
            <a:pPr marL="0" indent="0">
              <a:buNone/>
            </a:pPr>
            <a:endParaRPr lang="en-US" sz="2400" dirty="0"/>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9</a:t>
            </a:fld>
            <a:endParaRPr lang="en-US"/>
          </a:p>
        </p:txBody>
      </p:sp>
    </p:spTree>
    <p:extLst>
      <p:ext uri="{BB962C8B-B14F-4D97-AF65-F5344CB8AC3E}">
        <p14:creationId xmlns:p14="http://schemas.microsoft.com/office/powerpoint/2010/main" val="84974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4"/>
            <a:ext cx="10515600" cy="766119"/>
          </a:xfrm>
        </p:spPr>
        <p:txBody>
          <a:bodyPr>
            <a:normAutofit/>
          </a:bodyPr>
          <a:lstStyle/>
          <a:p>
            <a:pPr algn="ctr"/>
            <a:r>
              <a:rPr lang="en-US" sz="3600" u="sng" dirty="0" smtClean="0"/>
              <a:t>STAR and PHENIX Science</a:t>
            </a:r>
            <a:endParaRPr lang="en-US" sz="3600" u="sng" dirty="0"/>
          </a:p>
        </p:txBody>
      </p:sp>
      <p:sp>
        <p:nvSpPr>
          <p:cNvPr id="3" name="Content Placeholder 2"/>
          <p:cNvSpPr>
            <a:spLocks noGrp="1"/>
          </p:cNvSpPr>
          <p:nvPr>
            <p:ph idx="1"/>
          </p:nvPr>
        </p:nvSpPr>
        <p:spPr>
          <a:xfrm>
            <a:off x="234778" y="1050324"/>
            <a:ext cx="11565923" cy="1087395"/>
          </a:xfrm>
        </p:spPr>
        <p:txBody>
          <a:bodyPr>
            <a:noAutofit/>
          </a:bodyPr>
          <a:lstStyle/>
          <a:p>
            <a:pPr marL="0" lvl="0" indent="0">
              <a:buNone/>
            </a:pPr>
            <a:r>
              <a:rPr lang="en-US" sz="2400" dirty="0">
                <a:solidFill>
                  <a:srgbClr val="0070C0"/>
                </a:solidFill>
              </a:rPr>
              <a:t>PAC Comment </a:t>
            </a:r>
            <a:r>
              <a:rPr lang="en-US" sz="2000" dirty="0">
                <a:solidFill>
                  <a:srgbClr val="0070C0"/>
                </a:solidFill>
              </a:rPr>
              <a:t>→ </a:t>
            </a:r>
            <a:r>
              <a:rPr lang="en-US" sz="2000" dirty="0" smtClean="0">
                <a:solidFill>
                  <a:srgbClr val="0070C0"/>
                </a:solidFill>
              </a:rPr>
              <a:t>“</a:t>
            </a:r>
            <a:r>
              <a:rPr lang="en-US" sz="2400" dirty="0" smtClean="0">
                <a:solidFill>
                  <a:srgbClr val="0070C0"/>
                </a:solidFill>
              </a:rPr>
              <a:t>The </a:t>
            </a:r>
            <a:r>
              <a:rPr lang="en-US" sz="2400" dirty="0">
                <a:solidFill>
                  <a:srgbClr val="0070C0"/>
                </a:solidFill>
              </a:rPr>
              <a:t>PAC commends both the PHENIX and the STAR collaborations for their </a:t>
            </a:r>
            <a:r>
              <a:rPr lang="en-US" sz="2400" dirty="0" smtClean="0">
                <a:solidFill>
                  <a:srgbClr val="0070C0"/>
                </a:solidFill>
              </a:rPr>
              <a:t>outstanding scientific </a:t>
            </a:r>
            <a:r>
              <a:rPr lang="en-US" sz="2400" dirty="0">
                <a:solidFill>
                  <a:srgbClr val="0070C0"/>
                </a:solidFill>
              </a:rPr>
              <a:t>productivity and for delivering stimulating discoveries and high-impact publications, and continued production of PhDs</a:t>
            </a:r>
            <a:r>
              <a:rPr lang="en-US" sz="2400" dirty="0" smtClean="0">
                <a:solidFill>
                  <a:srgbClr val="0070C0"/>
                </a:solidFill>
              </a:rPr>
              <a:t>.”</a:t>
            </a:r>
            <a:endParaRPr lang="en-US" sz="2400" dirty="0">
              <a:solidFill>
                <a:srgbClr val="0070C0"/>
              </a:solidFill>
            </a:endParaRPr>
          </a:p>
        </p:txBody>
      </p:sp>
      <p:sp>
        <p:nvSpPr>
          <p:cNvPr id="4" name="Date Placeholder 3"/>
          <p:cNvSpPr>
            <a:spLocks noGrp="1"/>
          </p:cNvSpPr>
          <p:nvPr>
            <p:ph type="dt" sz="half" idx="10"/>
          </p:nvPr>
        </p:nvSpPr>
        <p:spPr/>
        <p:txBody>
          <a:bodyPr/>
          <a:lstStyle/>
          <a:p>
            <a:r>
              <a:rPr lang="en-US" smtClean="0"/>
              <a:t>17 September 2019</a:t>
            </a:r>
            <a:endParaRPr lang="en-US"/>
          </a:p>
        </p:txBody>
      </p:sp>
      <p:sp>
        <p:nvSpPr>
          <p:cNvPr id="5" name="Footer Placeholder 4"/>
          <p:cNvSpPr>
            <a:spLocks noGrp="1"/>
          </p:cNvSpPr>
          <p:nvPr>
            <p:ph type="ftr" sz="quarter" idx="11"/>
          </p:nvPr>
        </p:nvSpPr>
        <p:spPr/>
        <p:txBody>
          <a:bodyPr/>
          <a:lstStyle/>
          <a:p>
            <a:r>
              <a:rPr lang="en-US" dirty="0" smtClean="0"/>
              <a:t>RHIC PAC Report, 2019 BNL S&amp;T Review</a:t>
            </a:r>
            <a:endParaRPr lang="en-US" dirty="0"/>
          </a:p>
        </p:txBody>
      </p:sp>
      <p:sp>
        <p:nvSpPr>
          <p:cNvPr id="6" name="Slide Number Placeholder 5"/>
          <p:cNvSpPr>
            <a:spLocks noGrp="1"/>
          </p:cNvSpPr>
          <p:nvPr>
            <p:ph type="sldNum" sz="quarter" idx="12"/>
          </p:nvPr>
        </p:nvSpPr>
        <p:spPr/>
        <p:txBody>
          <a:bodyPr/>
          <a:lstStyle/>
          <a:p>
            <a:fld id="{05913EA9-2427-DA47-8D50-283D22CFB566}" type="slidenum">
              <a:rPr lang="en-US" smtClean="0"/>
              <a:t>10</a:t>
            </a:fld>
            <a:endParaRPr lang="en-US"/>
          </a:p>
        </p:txBody>
      </p:sp>
      <p:sp>
        <p:nvSpPr>
          <p:cNvPr id="7" name="Title 1"/>
          <p:cNvSpPr txBox="1">
            <a:spLocks/>
          </p:cNvSpPr>
          <p:nvPr/>
        </p:nvSpPr>
        <p:spPr>
          <a:xfrm>
            <a:off x="813486" y="2788941"/>
            <a:ext cx="10515600" cy="7661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smtClean="0"/>
              <a:t>SPHENIX</a:t>
            </a:r>
            <a:endParaRPr lang="en-US" sz="3600" u="sng" dirty="0"/>
          </a:p>
        </p:txBody>
      </p:sp>
      <p:sp>
        <p:nvSpPr>
          <p:cNvPr id="8" name="Content Placeholder 2"/>
          <p:cNvSpPr txBox="1">
            <a:spLocks/>
          </p:cNvSpPr>
          <p:nvPr/>
        </p:nvSpPr>
        <p:spPr>
          <a:xfrm>
            <a:off x="234778" y="3555061"/>
            <a:ext cx="11565923" cy="26443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smtClean="0"/>
              <a:t>The </a:t>
            </a:r>
            <a:r>
              <a:rPr lang="en-US" sz="2400" dirty="0" err="1" smtClean="0"/>
              <a:t>sPHENIX</a:t>
            </a:r>
            <a:r>
              <a:rPr lang="en-US" sz="2400" dirty="0" smtClean="0"/>
              <a:t> collaboration has successfully completed PD-2/3 review.</a:t>
            </a:r>
          </a:p>
          <a:p>
            <a:r>
              <a:rPr lang="en-US" sz="2400" dirty="0" smtClean="0"/>
              <a:t>Significant progress in technical development towards the detector construction phase. </a:t>
            </a:r>
          </a:p>
          <a:p>
            <a:pPr marL="0" indent="0">
              <a:buFont typeface="Arial"/>
              <a:buNone/>
            </a:pPr>
            <a:endParaRPr lang="en-US" sz="2400" dirty="0" smtClean="0"/>
          </a:p>
          <a:p>
            <a:pPr marL="0" indent="0">
              <a:buFont typeface="Arial"/>
              <a:buNone/>
            </a:pPr>
            <a:r>
              <a:rPr lang="en-US" sz="2400" dirty="0" smtClean="0">
                <a:solidFill>
                  <a:srgbClr val="0070C0"/>
                </a:solidFill>
              </a:rPr>
              <a:t>PAC Comment </a:t>
            </a:r>
            <a:r>
              <a:rPr lang="en-US" sz="2000" dirty="0" smtClean="0">
                <a:solidFill>
                  <a:srgbClr val="0070C0"/>
                </a:solidFill>
              </a:rPr>
              <a:t>→ “</a:t>
            </a:r>
            <a:r>
              <a:rPr lang="en-US" sz="2400" dirty="0" smtClean="0">
                <a:solidFill>
                  <a:srgbClr val="0070C0"/>
                </a:solidFill>
              </a:rPr>
              <a:t>The PAC commends the </a:t>
            </a:r>
            <a:r>
              <a:rPr lang="en-US" sz="2400" dirty="0" err="1" smtClean="0">
                <a:solidFill>
                  <a:srgbClr val="0070C0"/>
                </a:solidFill>
              </a:rPr>
              <a:t>sPHENIX</a:t>
            </a:r>
            <a:r>
              <a:rPr lang="en-US" sz="2400" dirty="0" smtClean="0">
                <a:solidFill>
                  <a:srgbClr val="0070C0"/>
                </a:solidFill>
              </a:rPr>
              <a:t> Collaboration on the progress made on detailed studies of the </a:t>
            </a:r>
            <a:r>
              <a:rPr lang="en-US" sz="2400" dirty="0" err="1" smtClean="0">
                <a:solidFill>
                  <a:srgbClr val="0070C0"/>
                </a:solidFill>
              </a:rPr>
              <a:t>sPHENIX</a:t>
            </a:r>
            <a:r>
              <a:rPr lang="en-US" sz="2400" dirty="0" smtClean="0">
                <a:solidFill>
                  <a:srgbClr val="0070C0"/>
                </a:solidFill>
              </a:rPr>
              <a:t> capabilities on key physics topics of Upsilon production, jet structure and tagged </a:t>
            </a:r>
            <a:r>
              <a:rPr lang="en-US" sz="2400" dirty="0" err="1" smtClean="0">
                <a:solidFill>
                  <a:srgbClr val="0070C0"/>
                </a:solidFill>
              </a:rPr>
              <a:t>parton</a:t>
            </a:r>
            <a:r>
              <a:rPr lang="en-US" sz="2400" dirty="0" smtClean="0">
                <a:solidFill>
                  <a:srgbClr val="0070C0"/>
                </a:solidFill>
              </a:rPr>
              <a:t> energy loss, and heavy flavor measurements.”</a:t>
            </a:r>
            <a:endParaRPr lang="en-US" sz="2400" dirty="0">
              <a:solidFill>
                <a:srgbClr val="0070C0"/>
              </a:solidFill>
            </a:endParaRPr>
          </a:p>
        </p:txBody>
      </p:sp>
    </p:spTree>
    <p:extLst>
      <p:ext uri="{BB962C8B-B14F-4D97-AF65-F5344CB8AC3E}">
        <p14:creationId xmlns:p14="http://schemas.microsoft.com/office/powerpoint/2010/main" val="400356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1472</Words>
  <Application>Microsoft Macintosh PowerPoint</Application>
  <PresentationFormat>Custom</PresentationFormat>
  <Paragraphs>192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Report from the RHIC PAC</vt:lpstr>
      <vt:lpstr>RHIC PAC Meeting (10 – 11 June 2019)</vt:lpstr>
      <vt:lpstr>RHIC PAC Meeting (10 – 11 June 2019)</vt:lpstr>
      <vt:lpstr>RHIC Run 19 Summary</vt:lpstr>
      <vt:lpstr>RHIC Run 19 Summary</vt:lpstr>
      <vt:lpstr>PHENIX Selected Heavy Ion Highlights</vt:lpstr>
      <vt:lpstr>STAR Selected Heavy Ion Highlights</vt:lpstr>
      <vt:lpstr>Selected Spin Highlights</vt:lpstr>
      <vt:lpstr>STAR and PHENIX Science</vt:lpstr>
      <vt:lpstr>RHIC Run 20 Beam Use Requests (BUR) Perspective</vt:lpstr>
      <vt:lpstr>RHIC Run 20 BUR Recommendations</vt:lpstr>
      <vt:lpstr>RHIC Run 21 BUR Perspective and Recommendations</vt:lpstr>
      <vt:lpstr>RHIC Run 21 BUR Recommendations (Part 2)</vt:lpstr>
      <vt:lpstr>RHIC Run 21 BUR Recommendations (Part 3)</vt:lpstr>
      <vt:lpstr>Looking Ahead to RHIC Run 22</vt:lpstr>
      <vt:lpstr>Looking Ahead to RHIC Run 22 (Part 2)</vt:lpstr>
      <vt:lpstr>PAC Recommendations (Part 1)</vt:lpstr>
      <vt:lpstr>PAC Recommendations (Part 2)</vt:lpstr>
      <vt:lpstr>PAC Recommendations (Part 3)</vt:lpstr>
      <vt:lpstr>2019 BNL Nuclear and Particle Physics Program Advisory Committee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from the RHIC PAC</dc:title>
  <dc:creator>John Harris</dc:creator>
  <cp:lastModifiedBy>Krishna Rajagopal</cp:lastModifiedBy>
  <cp:revision>48</cp:revision>
  <dcterms:created xsi:type="dcterms:W3CDTF">2019-09-12T18:23:32Z</dcterms:created>
  <dcterms:modified xsi:type="dcterms:W3CDTF">2019-09-15T21:32:44Z</dcterms:modified>
</cp:coreProperties>
</file>