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Lst>
  <p:notesMasterIdLst>
    <p:notesMasterId r:id="rId33"/>
  </p:notesMasterIdLst>
  <p:handoutMasterIdLst>
    <p:handoutMasterId r:id="rId34"/>
  </p:handoutMasterIdLst>
  <p:sldIdLst>
    <p:sldId id="256" r:id="rId4"/>
    <p:sldId id="260" r:id="rId5"/>
    <p:sldId id="1342" r:id="rId6"/>
    <p:sldId id="263" r:id="rId7"/>
    <p:sldId id="1336" r:id="rId8"/>
    <p:sldId id="326" r:id="rId9"/>
    <p:sldId id="300" r:id="rId10"/>
    <p:sldId id="288" r:id="rId11"/>
    <p:sldId id="289" r:id="rId12"/>
    <p:sldId id="301" r:id="rId13"/>
    <p:sldId id="291" r:id="rId14"/>
    <p:sldId id="523" r:id="rId15"/>
    <p:sldId id="1345" r:id="rId16"/>
    <p:sldId id="1221" r:id="rId17"/>
    <p:sldId id="1220" r:id="rId18"/>
    <p:sldId id="1114" r:id="rId19"/>
    <p:sldId id="1192" r:id="rId20"/>
    <p:sldId id="1339" r:id="rId21"/>
    <p:sldId id="1315" r:id="rId22"/>
    <p:sldId id="1319" r:id="rId23"/>
    <p:sldId id="550" r:id="rId24"/>
    <p:sldId id="1320" r:id="rId25"/>
    <p:sldId id="1328" r:id="rId26"/>
    <p:sldId id="1122" r:id="rId27"/>
    <p:sldId id="1344" r:id="rId28"/>
    <p:sldId id="1333" r:id="rId29"/>
    <p:sldId id="757" r:id="rId30"/>
    <p:sldId id="765" r:id="rId31"/>
    <p:sldId id="31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00FFCC"/>
    <a:srgbClr val="BAF3FE"/>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62"/>
    <p:restoredTop sz="91898" autoAdjust="0"/>
  </p:normalViewPr>
  <p:slideViewPr>
    <p:cSldViewPr snapToGrid="0" snapToObjects="1">
      <p:cViewPr varScale="1">
        <p:scale>
          <a:sx n="90" d="100"/>
          <a:sy n="90" d="100"/>
        </p:scale>
        <p:origin x="524" y="4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40" d="100"/>
          <a:sy n="40" d="100"/>
        </p:scale>
        <p:origin x="2458"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8EBF28-4B20-448D-A2DE-615A590B6E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71BD8AB-939B-44AB-93F6-99851FF8AF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5FFDD-0ED4-4F82-8808-61B72AD191E1}" type="datetimeFigureOut">
              <a:rPr lang="en-US" smtClean="0"/>
              <a:t>9/17/2019</a:t>
            </a:fld>
            <a:endParaRPr lang="en-US"/>
          </a:p>
        </p:txBody>
      </p:sp>
      <p:sp>
        <p:nvSpPr>
          <p:cNvPr id="4" name="Footer Placeholder 3">
            <a:extLst>
              <a:ext uri="{FF2B5EF4-FFF2-40B4-BE49-F238E27FC236}">
                <a16:creationId xmlns:a16="http://schemas.microsoft.com/office/drawing/2014/main" id="{279153FB-6D53-40A2-A920-4002D548E9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56FFB8-8EE7-47F2-99B1-B157EE9B2B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BB12F4-511E-4A6C-9E3A-3F762E8D5531}" type="slidenum">
              <a:rPr lang="en-US" smtClean="0"/>
              <a:t>‹#›</a:t>
            </a:fld>
            <a:endParaRPr lang="en-US"/>
          </a:p>
        </p:txBody>
      </p:sp>
    </p:spTree>
    <p:extLst>
      <p:ext uri="{BB962C8B-B14F-4D97-AF65-F5344CB8AC3E}">
        <p14:creationId xmlns:p14="http://schemas.microsoft.com/office/powerpoint/2010/main" val="719990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6824A-3AFF-4774-941B-42E2DE6A390E}" type="datetimeFigureOut">
              <a:rPr lang="en-US" smtClean="0"/>
              <a:t>9/17/2019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734D0D57-B726-4523-8E29-3732C4FFFFD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11AA9-5820-4D42-8932-5CB25AA129DA}" type="slidenum">
              <a:rPr lang="en-US" smtClean="0"/>
              <a:t>‹#›</a:t>
            </a:fld>
            <a:endParaRPr lang="en-US"/>
          </a:p>
        </p:txBody>
      </p:sp>
    </p:spTree>
    <p:extLst>
      <p:ext uri="{BB962C8B-B14F-4D97-AF65-F5344CB8AC3E}">
        <p14:creationId xmlns:p14="http://schemas.microsoft.com/office/powerpoint/2010/main" val="2432798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311AA9-5820-4D42-8932-5CB25AA129DA}" type="slidenum">
              <a:rPr lang="en-US" smtClean="0"/>
              <a:t>1</a:t>
            </a:fld>
            <a:endParaRPr lang="en-US"/>
          </a:p>
        </p:txBody>
      </p:sp>
    </p:spTree>
    <p:extLst>
      <p:ext uri="{BB962C8B-B14F-4D97-AF65-F5344CB8AC3E}">
        <p14:creationId xmlns:p14="http://schemas.microsoft.com/office/powerpoint/2010/main" val="2115621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xfrm>
            <a:off x="700088" y="4406902"/>
            <a:ext cx="5594350" cy="4176712"/>
          </a:xfrm>
          <a:prstGeom prst="rect">
            <a:avLst/>
          </a:prstGeom>
          <a:noFill/>
        </p:spPr>
        <p:txBody>
          <a:bodyPr lIns="91431" tIns="45715" rIns="91431" bIns="45715"/>
          <a:lstStyle/>
          <a:p>
            <a:endParaRPr lang="en-US" altLang="en-US">
              <a:latin typeface="Times New Roman" pitchFamily="18" charset="0"/>
              <a:ea typeface="ＭＳ Ｐゴシック" pitchFamily="34" charset="-128"/>
            </a:endParaRPr>
          </a:p>
        </p:txBody>
      </p:sp>
      <p:sp>
        <p:nvSpPr>
          <p:cNvPr id="62468" name="Slide Number Placeholder 3"/>
          <p:cNvSpPr>
            <a:spLocks noGrp="1"/>
          </p:cNvSpPr>
          <p:nvPr>
            <p:ph type="sldNum" sz="quarter" idx="5"/>
          </p:nvPr>
        </p:nvSpPr>
        <p:spPr>
          <a:noFill/>
          <a:ln>
            <a:miter lim="800000"/>
            <a:headEnd/>
            <a:tailEnd/>
          </a:ln>
        </p:spPr>
        <p:txBody>
          <a:bodyPr/>
          <a:lstStyle/>
          <a:p>
            <a:fld id="{BEA3CF4D-AFE2-47B8-A64F-B139D5B09131}" type="slidenum">
              <a:rPr lang="en-US" altLang="en-US" smtClean="0"/>
              <a:pPr/>
              <a:t>27</a:t>
            </a:fld>
            <a:endParaRPr lang="en-US" altLang="en-US"/>
          </a:p>
        </p:txBody>
      </p:sp>
    </p:spTree>
    <p:extLst>
      <p:ext uri="{BB962C8B-B14F-4D97-AF65-F5344CB8AC3E}">
        <p14:creationId xmlns:p14="http://schemas.microsoft.com/office/powerpoint/2010/main" val="487645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311AA9-5820-4D42-8932-5CB25AA129DA}" type="slidenum">
              <a:rPr lang="en-US" smtClean="0"/>
              <a:t>2</a:t>
            </a:fld>
            <a:endParaRPr lang="en-US"/>
          </a:p>
        </p:txBody>
      </p:sp>
    </p:spTree>
    <p:extLst>
      <p:ext uri="{BB962C8B-B14F-4D97-AF65-F5344CB8AC3E}">
        <p14:creationId xmlns:p14="http://schemas.microsoft.com/office/powerpoint/2010/main" val="359945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xfrm>
            <a:off x="700088" y="4406902"/>
            <a:ext cx="5594350" cy="4176712"/>
          </a:xfrm>
          <a:prstGeom prst="rect">
            <a:avLst/>
          </a:prstGeom>
          <a:noFill/>
        </p:spPr>
        <p:txBody>
          <a:bodyPr lIns="91431" tIns="45715" rIns="91431" bIns="45715"/>
          <a:lstStyle/>
          <a:p>
            <a:endParaRPr lang="en-US" altLang="en-US" dirty="0">
              <a:latin typeface="Times New Roman" pitchFamily="18" charset="0"/>
              <a:ea typeface="ＭＳ Ｐゴシック" pitchFamily="34" charset="-128"/>
            </a:endParaRPr>
          </a:p>
        </p:txBody>
      </p:sp>
      <p:sp>
        <p:nvSpPr>
          <p:cNvPr id="62468" name="Slide Number Placeholder 3"/>
          <p:cNvSpPr>
            <a:spLocks noGrp="1"/>
          </p:cNvSpPr>
          <p:nvPr>
            <p:ph type="sldNum" sz="quarter" idx="5"/>
          </p:nvPr>
        </p:nvSpPr>
        <p:spPr>
          <a:noFill/>
          <a:ln>
            <a:miter lim="800000"/>
            <a:headEnd/>
            <a:tailEnd/>
          </a:ln>
        </p:spPr>
        <p:txBody>
          <a:bodyPr/>
          <a:lstStyle/>
          <a:p>
            <a:fld id="{BEA3CF4D-AFE2-47B8-A64F-B139D5B09131}" type="slidenum">
              <a:rPr lang="en-US" altLang="en-US" smtClean="0"/>
              <a:pPr/>
              <a:t>3</a:t>
            </a:fld>
            <a:endParaRPr lang="en-US" altLang="en-US"/>
          </a:p>
        </p:txBody>
      </p:sp>
    </p:spTree>
    <p:extLst>
      <p:ext uri="{BB962C8B-B14F-4D97-AF65-F5344CB8AC3E}">
        <p14:creationId xmlns:p14="http://schemas.microsoft.com/office/powerpoint/2010/main" val="903332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xfrm>
            <a:off x="700086" y="4406545"/>
            <a:ext cx="5594353" cy="4176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a typeface="ＭＳ Ｐゴシック" pitchFamily="34" charset="-128"/>
            </a:endParaRPr>
          </a:p>
        </p:txBody>
      </p:sp>
      <p:sp>
        <p:nvSpPr>
          <p:cNvPr id="5124" name="Slide Number Placeholder 3"/>
          <p:cNvSpPr>
            <a:spLocks noGrp="1"/>
          </p:cNvSpPr>
          <p:nvPr>
            <p:ph type="sldNum" sz="quarter" idx="5"/>
          </p:nvPr>
        </p:nvSpPr>
        <p:spPr>
          <a:xfrm>
            <a:off x="3962400" y="8839200"/>
            <a:ext cx="3048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ea typeface="ＭＳ Ｐゴシック" pitchFamily="34" charset="-128"/>
              </a:defRPr>
            </a:lvl1pPr>
            <a:lvl2pPr marL="741390" indent="-285150">
              <a:defRPr sz="2200">
                <a:solidFill>
                  <a:schemeClr val="tx1"/>
                </a:solidFill>
                <a:latin typeface="Arial" charset="0"/>
                <a:ea typeface="ＭＳ Ｐゴシック" pitchFamily="34" charset="-128"/>
              </a:defRPr>
            </a:lvl2pPr>
            <a:lvl3pPr marL="1140600" indent="-228120">
              <a:defRPr sz="2200">
                <a:solidFill>
                  <a:schemeClr val="tx1"/>
                </a:solidFill>
                <a:latin typeface="Arial" charset="0"/>
                <a:ea typeface="ＭＳ Ｐゴシック" pitchFamily="34" charset="-128"/>
              </a:defRPr>
            </a:lvl3pPr>
            <a:lvl4pPr marL="1596840" indent="-228120">
              <a:defRPr sz="2200">
                <a:solidFill>
                  <a:schemeClr val="tx1"/>
                </a:solidFill>
                <a:latin typeface="Arial" charset="0"/>
                <a:ea typeface="ＭＳ Ｐゴシック" pitchFamily="34" charset="-128"/>
              </a:defRPr>
            </a:lvl4pPr>
            <a:lvl5pPr marL="2053079" indent="-228120">
              <a:defRPr sz="2200">
                <a:solidFill>
                  <a:schemeClr val="tx1"/>
                </a:solidFill>
                <a:latin typeface="Arial" charset="0"/>
                <a:ea typeface="ＭＳ Ｐゴシック" pitchFamily="34" charset="-128"/>
              </a:defRPr>
            </a:lvl5pPr>
            <a:lvl6pPr marL="2509319" indent="-228120" eaLnBrk="0" fontAlgn="base" hangingPunct="0">
              <a:spcBef>
                <a:spcPct val="0"/>
              </a:spcBef>
              <a:spcAft>
                <a:spcPct val="0"/>
              </a:spcAft>
              <a:defRPr sz="2200">
                <a:solidFill>
                  <a:schemeClr val="tx1"/>
                </a:solidFill>
                <a:latin typeface="Arial" charset="0"/>
                <a:ea typeface="ＭＳ Ｐゴシック" pitchFamily="34" charset="-128"/>
              </a:defRPr>
            </a:lvl6pPr>
            <a:lvl7pPr marL="2965559" indent="-228120" eaLnBrk="0" fontAlgn="base" hangingPunct="0">
              <a:spcBef>
                <a:spcPct val="0"/>
              </a:spcBef>
              <a:spcAft>
                <a:spcPct val="0"/>
              </a:spcAft>
              <a:defRPr sz="2200">
                <a:solidFill>
                  <a:schemeClr val="tx1"/>
                </a:solidFill>
                <a:latin typeface="Arial" charset="0"/>
                <a:ea typeface="ＭＳ Ｐゴシック" pitchFamily="34" charset="-128"/>
              </a:defRPr>
            </a:lvl7pPr>
            <a:lvl8pPr marL="3421799" indent="-228120" eaLnBrk="0" fontAlgn="base" hangingPunct="0">
              <a:spcBef>
                <a:spcPct val="0"/>
              </a:spcBef>
              <a:spcAft>
                <a:spcPct val="0"/>
              </a:spcAft>
              <a:defRPr sz="2200">
                <a:solidFill>
                  <a:schemeClr val="tx1"/>
                </a:solidFill>
                <a:latin typeface="Arial" charset="0"/>
                <a:ea typeface="ＭＳ Ｐゴシック" pitchFamily="34" charset="-128"/>
              </a:defRPr>
            </a:lvl8pPr>
            <a:lvl9pPr marL="3878039" indent="-228120" eaLnBrk="0" fontAlgn="base" hangingPunct="0">
              <a:spcBef>
                <a:spcPct val="0"/>
              </a:spcBef>
              <a:spcAft>
                <a:spcPct val="0"/>
              </a:spcAft>
              <a:defRPr sz="2200">
                <a:solidFill>
                  <a:schemeClr val="tx1"/>
                </a:solidFill>
                <a:latin typeface="Arial" charset="0"/>
                <a:ea typeface="ＭＳ Ｐゴシック" pitchFamily="34" charset="-128"/>
              </a:defRPr>
            </a:lvl9pPr>
          </a:lstStyle>
          <a:p>
            <a:fld id="{8BCCE513-371F-4DD3-8BEF-F1923CBD5938}" type="slidenum">
              <a:rPr lang="en-US" altLang="en-US" sz="1200">
                <a:latin typeface="Helvetica" pitchFamily="34" charset="0"/>
              </a:rPr>
              <a:pPr/>
              <a:t>4</a:t>
            </a:fld>
            <a:endParaRPr lang="en-US" altLang="en-US" sz="1200">
              <a:latin typeface="Helvetica" pitchFamily="34" charset="0"/>
            </a:endParaRPr>
          </a:p>
        </p:txBody>
      </p:sp>
    </p:spTree>
    <p:extLst>
      <p:ext uri="{BB962C8B-B14F-4D97-AF65-F5344CB8AC3E}">
        <p14:creationId xmlns:p14="http://schemas.microsoft.com/office/powerpoint/2010/main" val="981056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62400" y="8839200"/>
            <a:ext cx="3048000" cy="457200"/>
          </a:xfrm>
          <a:prstGeom prst="rect">
            <a:avLst/>
          </a:prstGeom>
        </p:spPr>
        <p:txBody>
          <a:bodyPr/>
          <a:lstStyle/>
          <a:p>
            <a:pPr>
              <a:defRPr/>
            </a:pPr>
            <a:fld id="{5F6395BA-663C-4B71-B638-3F05FA4651BB}" type="slidenum">
              <a:rPr lang="en-US" smtClean="0"/>
              <a:pPr>
                <a:defRPr/>
              </a:pPr>
              <a:t>6</a:t>
            </a:fld>
            <a:endParaRPr lang="en-US"/>
          </a:p>
        </p:txBody>
      </p:sp>
    </p:spTree>
    <p:extLst>
      <p:ext uri="{BB962C8B-B14F-4D97-AF65-F5344CB8AC3E}">
        <p14:creationId xmlns:p14="http://schemas.microsoft.com/office/powerpoint/2010/main" val="2235276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311AA9-5820-4D42-8932-5CB25AA129DA}" type="slidenum">
              <a:rPr lang="en-US" smtClean="0"/>
              <a:t>7</a:t>
            </a:fld>
            <a:endParaRPr lang="en-US"/>
          </a:p>
        </p:txBody>
      </p:sp>
    </p:spTree>
    <p:extLst>
      <p:ext uri="{BB962C8B-B14F-4D97-AF65-F5344CB8AC3E}">
        <p14:creationId xmlns:p14="http://schemas.microsoft.com/office/powerpoint/2010/main" val="117117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6395BA-663C-4B71-B638-3F05FA4651BB}" type="slidenum">
              <a:rPr lang="en-US" smtClean="0"/>
              <a:pPr>
                <a:defRPr/>
              </a:pPr>
              <a:t>8</a:t>
            </a:fld>
            <a:endParaRPr lang="en-US"/>
          </a:p>
        </p:txBody>
      </p:sp>
    </p:spTree>
    <p:extLst>
      <p:ext uri="{BB962C8B-B14F-4D97-AF65-F5344CB8AC3E}">
        <p14:creationId xmlns:p14="http://schemas.microsoft.com/office/powerpoint/2010/main" val="3230424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311AA9-5820-4D42-8932-5CB25AA129DA}" type="slidenum">
              <a:rPr lang="en-US" smtClean="0"/>
              <a:t>16</a:t>
            </a:fld>
            <a:endParaRPr lang="en-US"/>
          </a:p>
        </p:txBody>
      </p:sp>
    </p:spTree>
    <p:extLst>
      <p:ext uri="{BB962C8B-B14F-4D97-AF65-F5344CB8AC3E}">
        <p14:creationId xmlns:p14="http://schemas.microsoft.com/office/powerpoint/2010/main" val="3610610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xfrm>
            <a:off x="700088" y="4406902"/>
            <a:ext cx="5594350" cy="4176712"/>
          </a:xfrm>
          <a:prstGeom prst="rect">
            <a:avLst/>
          </a:prstGeom>
          <a:noFill/>
        </p:spPr>
        <p:txBody>
          <a:bodyPr lIns="91431" tIns="45715" rIns="91431" bIns="45715"/>
          <a:lstStyle/>
          <a:p>
            <a:endParaRPr lang="en-US" altLang="en-US">
              <a:latin typeface="Times New Roman" pitchFamily="18" charset="0"/>
              <a:ea typeface="ＭＳ Ｐゴシック" pitchFamily="34" charset="-128"/>
            </a:endParaRPr>
          </a:p>
        </p:txBody>
      </p:sp>
      <p:sp>
        <p:nvSpPr>
          <p:cNvPr id="62468" name="Slide Number Placeholder 3"/>
          <p:cNvSpPr>
            <a:spLocks noGrp="1"/>
          </p:cNvSpPr>
          <p:nvPr>
            <p:ph type="sldNum" sz="quarter" idx="5"/>
          </p:nvPr>
        </p:nvSpPr>
        <p:spPr>
          <a:noFill/>
          <a:ln>
            <a:miter lim="800000"/>
            <a:headEnd/>
            <a:tailEnd/>
          </a:ln>
        </p:spPr>
        <p:txBody>
          <a:bodyPr/>
          <a:lstStyle/>
          <a:p>
            <a:fld id="{BEA3CF4D-AFE2-47B8-A64F-B139D5B09131}" type="slidenum">
              <a:rPr lang="en-US" altLang="en-US" smtClean="0"/>
              <a:pPr/>
              <a:t>26</a:t>
            </a:fld>
            <a:endParaRPr lang="en-US" altLang="en-US"/>
          </a:p>
        </p:txBody>
      </p:sp>
    </p:spTree>
    <p:extLst>
      <p:ext uri="{BB962C8B-B14F-4D97-AF65-F5344CB8AC3E}">
        <p14:creationId xmlns:p14="http://schemas.microsoft.com/office/powerpoint/2010/main" val="3587512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lide Number Placeholder 3">
            <a:extLst>
              <a:ext uri="{FF2B5EF4-FFF2-40B4-BE49-F238E27FC236}">
                <a16:creationId xmlns:a16="http://schemas.microsoft.com/office/drawing/2014/main" id="{3EEEC9DF-3385-40F7-AF39-7BE04C2163B5}"/>
              </a:ext>
            </a:extLst>
          </p:cNvPr>
          <p:cNvSpPr>
            <a:spLocks noGrp="1"/>
          </p:cNvSpPr>
          <p:nvPr>
            <p:ph type="sldNum" sz="quarter" idx="10"/>
          </p:nvPr>
        </p:nvSpPr>
        <p:spPr/>
        <p:txBody>
          <a:bodyPr/>
          <a:lstStyle/>
          <a:p>
            <a:fld id="{716D9922-87B3-6043-9531-5184EA303D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2FE81527-C600-461D-8FD6-5E54FB8A0693}" type="slidenum">
              <a:rPr lang="en-US" smtClean="0"/>
              <a:pPr/>
              <a:t>‹#›</a:t>
            </a:fld>
            <a:endParaRPr lang="en-US"/>
          </a:p>
        </p:txBody>
      </p:sp>
    </p:spTree>
    <p:extLst>
      <p:ext uri="{BB962C8B-B14F-4D97-AF65-F5344CB8AC3E}">
        <p14:creationId xmlns:p14="http://schemas.microsoft.com/office/powerpoint/2010/main" val="3492006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B138506-B300-423A-9966-30E5FEBDE30E}" type="slidenum">
              <a:rPr lang="en-US" smtClean="0"/>
              <a:pPr/>
              <a:t>‹#›</a:t>
            </a:fld>
            <a:endParaRPr lang="en-US"/>
          </a:p>
        </p:txBody>
      </p:sp>
    </p:spTree>
    <p:extLst>
      <p:ext uri="{BB962C8B-B14F-4D97-AF65-F5344CB8AC3E}">
        <p14:creationId xmlns:p14="http://schemas.microsoft.com/office/powerpoint/2010/main" val="905062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CA79599-1F05-41A9-83BD-1B45EFED4681}" type="slidenum">
              <a:rPr lang="en-US" smtClean="0"/>
              <a:pPr/>
              <a:t>‹#›</a:t>
            </a:fld>
            <a:endParaRPr lang="en-US"/>
          </a:p>
        </p:txBody>
      </p:sp>
    </p:spTree>
    <p:extLst>
      <p:ext uri="{BB962C8B-B14F-4D97-AF65-F5344CB8AC3E}">
        <p14:creationId xmlns:p14="http://schemas.microsoft.com/office/powerpoint/2010/main" val="2677747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90E361F-384A-4E57-9359-27F603A80011}" type="slidenum">
              <a:rPr lang="en-US" smtClean="0"/>
              <a:pPr/>
              <a:t>‹#›</a:t>
            </a:fld>
            <a:endParaRPr lang="en-US"/>
          </a:p>
        </p:txBody>
      </p:sp>
    </p:spTree>
    <p:extLst>
      <p:ext uri="{BB962C8B-B14F-4D97-AF65-F5344CB8AC3E}">
        <p14:creationId xmlns:p14="http://schemas.microsoft.com/office/powerpoint/2010/main" val="3087217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0FB0BC9D-5BE1-4DFB-B1AF-E1BFB89C0DC9}" type="slidenum">
              <a:rPr lang="en-US" smtClean="0"/>
              <a:pPr/>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4197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716D019-05DA-41CE-ACD8-0CEF3B96EF88}" type="slidenum">
              <a:rPr lang="en-US" smtClean="0"/>
              <a:pPr/>
              <a:t>‹#›</a:t>
            </a:fld>
            <a:endParaRPr lang="en-US"/>
          </a:p>
        </p:txBody>
      </p:sp>
    </p:spTree>
    <p:extLst>
      <p:ext uri="{BB962C8B-B14F-4D97-AF65-F5344CB8AC3E}">
        <p14:creationId xmlns:p14="http://schemas.microsoft.com/office/powerpoint/2010/main" val="2808674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E0B7FB1-A335-4AA9-AA98-B13B6CF32A0E}" type="slidenum">
              <a:rPr lang="en-US" smtClean="0"/>
              <a:pPr/>
              <a:t>‹#›</a:t>
            </a:fld>
            <a:endParaRPr lang="en-US"/>
          </a:p>
        </p:txBody>
      </p:sp>
    </p:spTree>
    <p:extLst>
      <p:ext uri="{BB962C8B-B14F-4D97-AF65-F5344CB8AC3E}">
        <p14:creationId xmlns:p14="http://schemas.microsoft.com/office/powerpoint/2010/main" val="2710017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Raster ppt them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470"/>
          <p:cNvSpPr>
            <a:spLocks noGrp="1" noChangeArrowheads="1"/>
          </p:cNvSpPr>
          <p:nvPr>
            <p:ph type="sldNum" sz="quarter" idx="10"/>
          </p:nvPr>
        </p:nvSpPr>
        <p:spPr>
          <a:ln/>
        </p:spPr>
        <p:txBody>
          <a:bodyPr/>
          <a:lstStyle>
            <a:lvl1pPr>
              <a:defRPr/>
            </a:lvl1pPr>
          </a:lstStyle>
          <a:p>
            <a:pPr>
              <a:defRPr/>
            </a:pPr>
            <a:fld id="{7F48A861-3026-433D-9E2B-DF3D26C318D7}" type="slidenum">
              <a:rPr lang="en-US"/>
              <a:pPr>
                <a:defRPr/>
              </a:pPr>
              <a:t>‹#›</a:t>
            </a:fld>
            <a:endParaRPr lang="en-US"/>
          </a:p>
        </p:txBody>
      </p:sp>
    </p:spTree>
    <p:extLst>
      <p:ext uri="{BB962C8B-B14F-4D97-AF65-F5344CB8AC3E}">
        <p14:creationId xmlns:p14="http://schemas.microsoft.com/office/powerpoint/2010/main" val="2720762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30" descr="ppt_BG_Title_BNL_blue"/>
          <p:cNvPicPr>
            <a:picLocks noChangeAspect="1" noChangeArrowheads="1"/>
          </p:cNvPicPr>
          <p:nvPr userDrawn="1"/>
        </p:nvPicPr>
        <p:blipFill>
          <a:blip r:embed="rId2"/>
          <a:srcRect/>
          <a:stretch>
            <a:fillRect/>
          </a:stretch>
        </p:blipFill>
        <p:spPr bwMode="auto">
          <a:xfrm>
            <a:off x="-38100" y="0"/>
            <a:ext cx="9182100" cy="6859588"/>
          </a:xfrm>
          <a:prstGeom prst="rect">
            <a:avLst/>
          </a:prstGeom>
          <a:noFill/>
          <a:ln w="9525">
            <a:noFill/>
            <a:miter lim="800000"/>
            <a:headEnd/>
            <a:tailEnd/>
          </a:ln>
        </p:spPr>
      </p:pic>
      <p:sp>
        <p:nvSpPr>
          <p:cNvPr id="6" name="Rectangle 5"/>
          <p:cNvSpPr>
            <a:spLocks/>
          </p:cNvSpPr>
          <p:nvPr/>
        </p:nvSpPr>
        <p:spPr bwMode="auto">
          <a:xfrm>
            <a:off x="661471" y="4343400"/>
            <a:ext cx="4315939" cy="1600438"/>
          </a:xfrm>
          <a:prstGeom prst="rect">
            <a:avLst/>
          </a:prstGeom>
          <a:noFill/>
          <a:ln w="9525">
            <a:noFill/>
            <a:miter lim="800000"/>
            <a:headEnd/>
            <a:tailEnd/>
          </a:ln>
        </p:spPr>
        <p:txBody>
          <a:bodyPr wrap="none" lIns="0" tIns="0" rIns="57799" bIns="0">
            <a:spAutoFit/>
          </a:bodyPr>
          <a:lstStyle/>
          <a:p>
            <a:pPr marL="57150">
              <a:defRPr/>
            </a:pPr>
            <a:endParaRPr lang="en-US" sz="2000" dirty="0">
              <a:solidFill>
                <a:srgbClr val="F6E814"/>
              </a:solidFill>
              <a:latin typeface="Helvetica" pitchFamily="-84" charset="0"/>
            </a:endParaRPr>
          </a:p>
          <a:p>
            <a:pPr marL="57150">
              <a:defRPr/>
            </a:pPr>
            <a:r>
              <a:rPr lang="en-US" sz="2800" dirty="0">
                <a:solidFill>
                  <a:srgbClr val="F6E814"/>
                </a:solidFill>
                <a:latin typeface="Helvetica" pitchFamily="-84" charset="0"/>
              </a:rPr>
              <a:t>October</a:t>
            </a:r>
            <a:r>
              <a:rPr lang="en-US" sz="2800" baseline="0" dirty="0">
                <a:solidFill>
                  <a:srgbClr val="F6E814"/>
                </a:solidFill>
                <a:latin typeface="Helvetica" pitchFamily="-84" charset="0"/>
              </a:rPr>
              <a:t> 10-12,  </a:t>
            </a:r>
            <a:r>
              <a:rPr lang="en-US" sz="2800" dirty="0">
                <a:solidFill>
                  <a:srgbClr val="F6E814"/>
                </a:solidFill>
                <a:latin typeface="Helvetica" pitchFamily="-84" charset="0"/>
              </a:rPr>
              <a:t>2017</a:t>
            </a:r>
          </a:p>
          <a:p>
            <a:pPr marL="57150">
              <a:defRPr/>
            </a:pPr>
            <a:r>
              <a:rPr lang="en-US" sz="2800" dirty="0">
                <a:solidFill>
                  <a:srgbClr val="F6E814"/>
                </a:solidFill>
                <a:latin typeface="Helvetica" pitchFamily="-84" charset="0"/>
              </a:rPr>
              <a:t>EIC</a:t>
            </a:r>
            <a:r>
              <a:rPr lang="en-US" sz="2800" baseline="0" dirty="0">
                <a:solidFill>
                  <a:srgbClr val="F6E814"/>
                </a:solidFill>
                <a:latin typeface="Helvetica" pitchFamily="-84" charset="0"/>
              </a:rPr>
              <a:t> Collaboration Meeting</a:t>
            </a:r>
          </a:p>
          <a:p>
            <a:pPr marL="57150">
              <a:defRPr/>
            </a:pPr>
            <a:r>
              <a:rPr lang="en-US" sz="2800" baseline="0" dirty="0">
                <a:solidFill>
                  <a:srgbClr val="F6E814"/>
                </a:solidFill>
                <a:latin typeface="Helvetica" pitchFamily="-84" charset="0"/>
              </a:rPr>
              <a:t>BNL, Upton, NY</a:t>
            </a:r>
            <a:endParaRPr lang="en-US" sz="2800" dirty="0">
              <a:solidFill>
                <a:srgbClr val="F6E814"/>
              </a:solidFill>
              <a:latin typeface="Helvetica" pitchFamily="-84" charset="0"/>
            </a:endParaRPr>
          </a:p>
        </p:txBody>
      </p:sp>
      <p:sp>
        <p:nvSpPr>
          <p:cNvPr id="2" name="Title 1"/>
          <p:cNvSpPr>
            <a:spLocks noGrp="1"/>
          </p:cNvSpPr>
          <p:nvPr>
            <p:ph type="ctrTitle"/>
          </p:nvPr>
        </p:nvSpPr>
        <p:spPr>
          <a:xfrm>
            <a:off x="252046" y="1138604"/>
            <a:ext cx="7772400" cy="1143000"/>
          </a:xfrm>
          <a:ln>
            <a:noFill/>
          </a:ln>
        </p:spPr>
        <p:txBody>
          <a:bodyPr/>
          <a:lstStyle>
            <a:lvl1pPr algn="l">
              <a:defRPr sz="4000" b="0" baseline="0">
                <a:solidFill>
                  <a:srgbClr val="FFFFFF"/>
                </a:solidFill>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228600" y="3429000"/>
            <a:ext cx="4343400" cy="571500"/>
          </a:xfrm>
        </p:spPr>
        <p:txBody>
          <a:bodyPr/>
          <a:lstStyle>
            <a:lvl1pPr marL="0" indent="0" algn="l">
              <a:buNone/>
              <a:defRPr sz="2400" baseline="0">
                <a:solidFill>
                  <a:schemeClr val="bg1"/>
                </a:solidFill>
              </a:defRPr>
            </a:lvl1pPr>
          </a:lstStyle>
          <a:p>
            <a:pPr lvl="0"/>
            <a:r>
              <a:rPr lang="en-US" dirty="0"/>
              <a:t>Click to edit Master text styles</a:t>
            </a:r>
          </a:p>
        </p:txBody>
      </p:sp>
      <p:sp>
        <p:nvSpPr>
          <p:cNvPr id="15" name="Text Placeholder 14"/>
          <p:cNvSpPr>
            <a:spLocks noGrp="1"/>
          </p:cNvSpPr>
          <p:nvPr>
            <p:ph type="body" sz="quarter" idx="11"/>
          </p:nvPr>
        </p:nvSpPr>
        <p:spPr>
          <a:xfrm>
            <a:off x="228600" y="2628900"/>
            <a:ext cx="6286500" cy="685800"/>
          </a:xfrm>
        </p:spPr>
        <p:txBody>
          <a:bodyPr/>
          <a:lstStyle>
            <a:lvl1pPr marL="0" indent="0">
              <a:buNone/>
              <a:defRPr sz="2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12412611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70"/>
          <p:cNvSpPr>
            <a:spLocks noGrp="1" noChangeArrowheads="1"/>
          </p:cNvSpPr>
          <p:nvPr>
            <p:ph type="sldNum" sz="quarter" idx="10"/>
          </p:nvPr>
        </p:nvSpPr>
        <p:spPr>
          <a:xfrm>
            <a:off x="7924800" y="6324600"/>
            <a:ext cx="914400" cy="304800"/>
          </a:xfrm>
        </p:spPr>
        <p:txBody>
          <a:bodyPr/>
          <a:lstStyle>
            <a:lvl1pPr>
              <a:defRPr/>
            </a:lvl1pPr>
          </a:lstStyle>
          <a:p>
            <a:pPr>
              <a:defRPr/>
            </a:pPr>
            <a:fld id="{D3F3880F-CDBA-4B7B-B937-6EB3D39E0B79}" type="slidenum">
              <a:rPr lang="en-US"/>
              <a:pPr>
                <a:defRPr/>
              </a:pPr>
              <a:t>‹#›</a:t>
            </a:fld>
            <a:endParaRPr lang="en-US"/>
          </a:p>
        </p:txBody>
      </p:sp>
    </p:spTree>
    <p:extLst>
      <p:ext uri="{BB962C8B-B14F-4D97-AF65-F5344CB8AC3E}">
        <p14:creationId xmlns:p14="http://schemas.microsoft.com/office/powerpoint/2010/main" val="3528758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86600" y="6510022"/>
            <a:ext cx="2057400" cy="365125"/>
          </a:xfrm>
        </p:spPr>
        <p:txBody>
          <a:bodyPr/>
          <a:lstStyle>
            <a:lvl1pPr>
              <a:defRPr/>
            </a:lvl1pPr>
          </a:lstStyle>
          <a:p>
            <a:endParaRPr lang="en-US" dirty="0"/>
          </a:p>
        </p:txBody>
      </p:sp>
      <p:sp>
        <p:nvSpPr>
          <p:cNvPr id="5" name="TextBox 4">
            <a:extLst>
              <a:ext uri="{FF2B5EF4-FFF2-40B4-BE49-F238E27FC236}">
                <a16:creationId xmlns:a16="http://schemas.microsoft.com/office/drawing/2014/main" id="{06FB729C-B146-4C29-8BD9-A3DBF35A9E49}"/>
              </a:ext>
            </a:extLst>
          </p:cNvPr>
          <p:cNvSpPr txBox="1"/>
          <p:nvPr userDrawn="1"/>
        </p:nvSpPr>
        <p:spPr>
          <a:xfrm>
            <a:off x="1984443" y="6504819"/>
            <a:ext cx="5175114" cy="276999"/>
          </a:xfrm>
          <a:prstGeom prst="rect">
            <a:avLst/>
          </a:prstGeom>
          <a:noFill/>
        </p:spPr>
        <p:txBody>
          <a:bodyPr wrap="square" rtlCol="0">
            <a:spAutoFit/>
          </a:bodyPr>
          <a:lstStyle/>
          <a:p>
            <a:r>
              <a:rPr lang="en-US" sz="1200" dirty="0" err="1"/>
              <a:t>LEReC</a:t>
            </a:r>
            <a:r>
              <a:rPr lang="en-US" sz="1200" dirty="0"/>
              <a:t> status and plans, RHIC S&amp;T Review,  September 17-19, 2019</a:t>
            </a:r>
          </a:p>
        </p:txBody>
      </p:sp>
      <p:sp>
        <p:nvSpPr>
          <p:cNvPr id="12" name="Title 11">
            <a:extLst>
              <a:ext uri="{FF2B5EF4-FFF2-40B4-BE49-F238E27FC236}">
                <a16:creationId xmlns:a16="http://schemas.microsoft.com/office/drawing/2014/main" id="{3EA92A22-437A-4BE5-BD8B-5E415F7A5029}"/>
              </a:ext>
            </a:extLst>
          </p:cNvPr>
          <p:cNvSpPr>
            <a:spLocks noGrp="1"/>
          </p:cNvSpPr>
          <p:nvPr>
            <p:ph type="title"/>
          </p:nvPr>
        </p:nvSpPr>
        <p:spPr/>
        <p:txBody>
          <a:bodyPr>
            <a:normAutofit/>
          </a:bodyPr>
          <a:lstStyle>
            <a:lvl1pPr>
              <a:defRPr sz="3200"/>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70"/>
          <p:cNvSpPr>
            <a:spLocks noGrp="1" noChangeArrowheads="1"/>
          </p:cNvSpPr>
          <p:nvPr>
            <p:ph type="sldNum" sz="quarter" idx="10"/>
          </p:nvPr>
        </p:nvSpPr>
        <p:spPr>
          <a:ln/>
        </p:spPr>
        <p:txBody>
          <a:bodyPr/>
          <a:lstStyle>
            <a:lvl1pPr>
              <a:defRPr/>
            </a:lvl1pPr>
          </a:lstStyle>
          <a:p>
            <a:pPr>
              <a:defRPr/>
            </a:pPr>
            <a:fld id="{F9D646E0-9C44-4CA5-B957-698DB2930CA3}" type="slidenum">
              <a:rPr lang="en-US"/>
              <a:pPr>
                <a:defRPr/>
              </a:pPr>
              <a:t>‹#›</a:t>
            </a:fld>
            <a:endParaRPr lang="en-US"/>
          </a:p>
        </p:txBody>
      </p:sp>
    </p:spTree>
    <p:extLst>
      <p:ext uri="{BB962C8B-B14F-4D97-AF65-F5344CB8AC3E}">
        <p14:creationId xmlns:p14="http://schemas.microsoft.com/office/powerpoint/2010/main" val="3152684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19200"/>
            <a:ext cx="41529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19200"/>
            <a:ext cx="41529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70"/>
          <p:cNvSpPr>
            <a:spLocks noGrp="1" noChangeArrowheads="1"/>
          </p:cNvSpPr>
          <p:nvPr>
            <p:ph type="sldNum" sz="quarter" idx="10"/>
          </p:nvPr>
        </p:nvSpPr>
        <p:spPr>
          <a:ln/>
        </p:spPr>
        <p:txBody>
          <a:bodyPr/>
          <a:lstStyle>
            <a:lvl1pPr>
              <a:defRPr/>
            </a:lvl1pPr>
          </a:lstStyle>
          <a:p>
            <a:pPr>
              <a:defRPr/>
            </a:pPr>
            <a:fld id="{A2897667-9798-4FFF-B8B8-BD082D0427CC}" type="slidenum">
              <a:rPr lang="en-US"/>
              <a:pPr>
                <a:defRPr/>
              </a:pPr>
              <a:t>‹#›</a:t>
            </a:fld>
            <a:endParaRPr lang="en-US"/>
          </a:p>
        </p:txBody>
      </p:sp>
    </p:spTree>
    <p:extLst>
      <p:ext uri="{BB962C8B-B14F-4D97-AF65-F5344CB8AC3E}">
        <p14:creationId xmlns:p14="http://schemas.microsoft.com/office/powerpoint/2010/main" val="3127187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70"/>
          <p:cNvSpPr>
            <a:spLocks noGrp="1" noChangeArrowheads="1"/>
          </p:cNvSpPr>
          <p:nvPr>
            <p:ph type="sldNum" sz="quarter" idx="10"/>
          </p:nvPr>
        </p:nvSpPr>
        <p:spPr>
          <a:ln/>
        </p:spPr>
        <p:txBody>
          <a:bodyPr/>
          <a:lstStyle>
            <a:lvl1pPr>
              <a:defRPr/>
            </a:lvl1pPr>
          </a:lstStyle>
          <a:p>
            <a:pPr>
              <a:defRPr/>
            </a:pPr>
            <a:fld id="{4B2362EE-6F15-485B-B150-991B8C805544}" type="slidenum">
              <a:rPr lang="en-US"/>
              <a:pPr>
                <a:defRPr/>
              </a:pPr>
              <a:t>‹#›</a:t>
            </a:fld>
            <a:endParaRPr lang="en-US"/>
          </a:p>
        </p:txBody>
      </p:sp>
    </p:spTree>
    <p:extLst>
      <p:ext uri="{BB962C8B-B14F-4D97-AF65-F5344CB8AC3E}">
        <p14:creationId xmlns:p14="http://schemas.microsoft.com/office/powerpoint/2010/main" val="3582582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70"/>
          <p:cNvSpPr>
            <a:spLocks noGrp="1" noChangeArrowheads="1"/>
          </p:cNvSpPr>
          <p:nvPr>
            <p:ph type="sldNum" sz="quarter" idx="10"/>
          </p:nvPr>
        </p:nvSpPr>
        <p:spPr>
          <a:ln/>
        </p:spPr>
        <p:txBody>
          <a:bodyPr/>
          <a:lstStyle>
            <a:lvl1pPr>
              <a:defRPr/>
            </a:lvl1pPr>
          </a:lstStyle>
          <a:p>
            <a:pPr>
              <a:defRPr/>
            </a:pPr>
            <a:fld id="{8ED0C254-CB5D-47C1-B3B3-2E4DFD2C032E}" type="slidenum">
              <a:rPr lang="en-US"/>
              <a:pPr>
                <a:defRPr/>
              </a:pPr>
              <a:t>‹#›</a:t>
            </a:fld>
            <a:endParaRPr lang="en-US"/>
          </a:p>
        </p:txBody>
      </p:sp>
    </p:spTree>
    <p:extLst>
      <p:ext uri="{BB962C8B-B14F-4D97-AF65-F5344CB8AC3E}">
        <p14:creationId xmlns:p14="http://schemas.microsoft.com/office/powerpoint/2010/main" val="4046888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70"/>
          <p:cNvSpPr>
            <a:spLocks noGrp="1" noChangeArrowheads="1"/>
          </p:cNvSpPr>
          <p:nvPr>
            <p:ph type="sldNum" sz="quarter" idx="10"/>
          </p:nvPr>
        </p:nvSpPr>
        <p:spPr>
          <a:ln/>
        </p:spPr>
        <p:txBody>
          <a:bodyPr/>
          <a:lstStyle>
            <a:lvl1pPr>
              <a:defRPr/>
            </a:lvl1pPr>
          </a:lstStyle>
          <a:p>
            <a:pPr>
              <a:defRPr/>
            </a:pPr>
            <a:fld id="{8BCE8109-2648-48B9-9821-1F200076BD9B}" type="slidenum">
              <a:rPr lang="en-US"/>
              <a:pPr>
                <a:defRPr/>
              </a:pPr>
              <a:t>‹#›</a:t>
            </a:fld>
            <a:endParaRPr lang="en-US"/>
          </a:p>
        </p:txBody>
      </p:sp>
    </p:spTree>
    <p:extLst>
      <p:ext uri="{BB962C8B-B14F-4D97-AF65-F5344CB8AC3E}">
        <p14:creationId xmlns:p14="http://schemas.microsoft.com/office/powerpoint/2010/main" val="1571601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70"/>
          <p:cNvSpPr>
            <a:spLocks noGrp="1" noChangeArrowheads="1"/>
          </p:cNvSpPr>
          <p:nvPr>
            <p:ph type="sldNum" sz="quarter" idx="10"/>
          </p:nvPr>
        </p:nvSpPr>
        <p:spPr>
          <a:ln/>
        </p:spPr>
        <p:txBody>
          <a:bodyPr/>
          <a:lstStyle>
            <a:lvl1pPr>
              <a:defRPr/>
            </a:lvl1pPr>
          </a:lstStyle>
          <a:p>
            <a:pPr>
              <a:defRPr/>
            </a:pPr>
            <a:fld id="{1B396F68-5B82-437C-8E80-8980716A1624}" type="slidenum">
              <a:rPr lang="en-US"/>
              <a:pPr>
                <a:defRPr/>
              </a:pPr>
              <a:t>‹#›</a:t>
            </a:fld>
            <a:endParaRPr lang="en-US"/>
          </a:p>
        </p:txBody>
      </p:sp>
    </p:spTree>
    <p:extLst>
      <p:ext uri="{BB962C8B-B14F-4D97-AF65-F5344CB8AC3E}">
        <p14:creationId xmlns:p14="http://schemas.microsoft.com/office/powerpoint/2010/main" val="3021842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52600" y="1066799"/>
            <a:ext cx="5526088"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370512"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70"/>
          <p:cNvSpPr>
            <a:spLocks noGrp="1" noChangeArrowheads="1"/>
          </p:cNvSpPr>
          <p:nvPr>
            <p:ph type="sldNum" sz="quarter" idx="10"/>
          </p:nvPr>
        </p:nvSpPr>
        <p:spPr>
          <a:ln/>
        </p:spPr>
        <p:txBody>
          <a:bodyPr/>
          <a:lstStyle>
            <a:lvl1pPr>
              <a:defRPr/>
            </a:lvl1pPr>
          </a:lstStyle>
          <a:p>
            <a:pPr>
              <a:defRPr/>
            </a:pPr>
            <a:fld id="{B105AB04-DBB2-40EC-A220-BB0728B5F17F}" type="slidenum">
              <a:rPr lang="en-US"/>
              <a:pPr>
                <a:defRPr/>
              </a:pPr>
              <a:t>‹#›</a:t>
            </a:fld>
            <a:endParaRPr lang="en-US"/>
          </a:p>
        </p:txBody>
      </p:sp>
    </p:spTree>
    <p:extLst>
      <p:ext uri="{BB962C8B-B14F-4D97-AF65-F5344CB8AC3E}">
        <p14:creationId xmlns:p14="http://schemas.microsoft.com/office/powerpoint/2010/main" val="10604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70"/>
          <p:cNvSpPr>
            <a:spLocks noGrp="1" noChangeArrowheads="1"/>
          </p:cNvSpPr>
          <p:nvPr>
            <p:ph type="sldNum" sz="quarter" idx="10"/>
          </p:nvPr>
        </p:nvSpPr>
        <p:spPr>
          <a:ln/>
        </p:spPr>
        <p:txBody>
          <a:bodyPr/>
          <a:lstStyle>
            <a:lvl1pPr>
              <a:defRPr/>
            </a:lvl1pPr>
          </a:lstStyle>
          <a:p>
            <a:pPr>
              <a:defRPr/>
            </a:pPr>
            <a:fld id="{A3E3FD0E-C321-43AF-BE24-E4C76F20C935}" type="slidenum">
              <a:rPr lang="en-US"/>
              <a:pPr>
                <a:defRPr/>
              </a:pPr>
              <a:t>‹#›</a:t>
            </a:fld>
            <a:endParaRPr lang="en-US"/>
          </a:p>
        </p:txBody>
      </p:sp>
    </p:spTree>
    <p:extLst>
      <p:ext uri="{BB962C8B-B14F-4D97-AF65-F5344CB8AC3E}">
        <p14:creationId xmlns:p14="http://schemas.microsoft.com/office/powerpoint/2010/main" val="1292225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143000"/>
            <a:ext cx="21336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143000"/>
            <a:ext cx="6248400" cy="47244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70"/>
          <p:cNvSpPr>
            <a:spLocks noGrp="1" noChangeArrowheads="1"/>
          </p:cNvSpPr>
          <p:nvPr>
            <p:ph type="sldNum" sz="quarter" idx="10"/>
          </p:nvPr>
        </p:nvSpPr>
        <p:spPr>
          <a:ln/>
        </p:spPr>
        <p:txBody>
          <a:bodyPr/>
          <a:lstStyle>
            <a:lvl1pPr>
              <a:defRPr/>
            </a:lvl1pPr>
          </a:lstStyle>
          <a:p>
            <a:pPr>
              <a:defRPr/>
            </a:pPr>
            <a:fld id="{F52F291F-0A73-4FBD-AC84-6FEB2985412C}" type="slidenum">
              <a:rPr lang="en-US"/>
              <a:pPr>
                <a:defRPr/>
              </a:pPr>
              <a:t>‹#›</a:t>
            </a:fld>
            <a:endParaRPr lang="en-US"/>
          </a:p>
        </p:txBody>
      </p:sp>
    </p:spTree>
    <p:extLst>
      <p:ext uri="{BB962C8B-B14F-4D97-AF65-F5344CB8AC3E}">
        <p14:creationId xmlns:p14="http://schemas.microsoft.com/office/powerpoint/2010/main" val="2294721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391400" cy="914400"/>
          </a:xfrm>
        </p:spPr>
        <p:txBody>
          <a:bodyPr/>
          <a:lstStyle/>
          <a:p>
            <a:r>
              <a:rPr lang="en-US"/>
              <a:t>Click to edit Master title style</a:t>
            </a:r>
          </a:p>
        </p:txBody>
      </p:sp>
      <p:sp>
        <p:nvSpPr>
          <p:cNvPr id="3" name="Table Placeholder 2"/>
          <p:cNvSpPr>
            <a:spLocks noGrp="1"/>
          </p:cNvSpPr>
          <p:nvPr>
            <p:ph type="tbl" idx="1"/>
          </p:nvPr>
        </p:nvSpPr>
        <p:spPr>
          <a:xfrm>
            <a:off x="381000" y="1219200"/>
            <a:ext cx="8458200" cy="4648200"/>
          </a:xfrm>
        </p:spPr>
        <p:txBody>
          <a:bodyPr/>
          <a:lstStyle/>
          <a:p>
            <a:pPr lvl="0"/>
            <a:endParaRPr lang="en-US" noProof="0"/>
          </a:p>
        </p:txBody>
      </p:sp>
      <p:sp>
        <p:nvSpPr>
          <p:cNvPr id="4" name="Rectangle 2470"/>
          <p:cNvSpPr>
            <a:spLocks noGrp="1" noChangeArrowheads="1"/>
          </p:cNvSpPr>
          <p:nvPr>
            <p:ph type="sldNum" sz="quarter" idx="10"/>
          </p:nvPr>
        </p:nvSpPr>
        <p:spPr>
          <a:ln/>
        </p:spPr>
        <p:txBody>
          <a:bodyPr/>
          <a:lstStyle>
            <a:lvl1pPr>
              <a:defRPr/>
            </a:lvl1pPr>
          </a:lstStyle>
          <a:p>
            <a:pPr>
              <a:defRPr/>
            </a:pPr>
            <a:fld id="{53A3F52A-0F33-4726-BBA8-EDAA874ECD29}" type="slidenum">
              <a:rPr lang="en-US"/>
              <a:pPr>
                <a:defRPr/>
              </a:pPr>
              <a:t>‹#›</a:t>
            </a:fld>
            <a:endParaRPr lang="en-US"/>
          </a:p>
        </p:txBody>
      </p:sp>
    </p:spTree>
    <p:extLst>
      <p:ext uri="{BB962C8B-B14F-4D97-AF65-F5344CB8AC3E}">
        <p14:creationId xmlns:p14="http://schemas.microsoft.com/office/powerpoint/2010/main" val="54227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3C593AC-EAF7-49AE-97DF-DFB77B7A04FF}"/>
              </a:ext>
            </a:extLst>
          </p:cNvPr>
          <p:cNvSpPr>
            <a:spLocks noGrp="1"/>
          </p:cNvSpPr>
          <p:nvPr>
            <p:ph type="ftr" sz="quarter" idx="13"/>
          </p:nvPr>
        </p:nvSpPr>
        <p:spPr>
          <a:xfrm>
            <a:off x="2979254" y="632128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
        <p:nvSpPr>
          <p:cNvPr id="7" name="Title 6">
            <a:extLst>
              <a:ext uri="{FF2B5EF4-FFF2-40B4-BE49-F238E27FC236}">
                <a16:creationId xmlns:a16="http://schemas.microsoft.com/office/drawing/2014/main" id="{81273FA7-A326-4940-A786-7C2D31D29A22}"/>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391400" cy="914400"/>
          </a:xfrm>
        </p:spPr>
        <p:txBody>
          <a:bodyPr/>
          <a:lstStyle/>
          <a:p>
            <a:r>
              <a:rPr lang="en-US"/>
              <a:t>Click to edit Master title style</a:t>
            </a:r>
          </a:p>
        </p:txBody>
      </p:sp>
      <p:sp>
        <p:nvSpPr>
          <p:cNvPr id="3" name="Text Placeholder 2"/>
          <p:cNvSpPr>
            <a:spLocks noGrp="1"/>
          </p:cNvSpPr>
          <p:nvPr>
            <p:ph type="body" sz="half" idx="1"/>
          </p:nvPr>
        </p:nvSpPr>
        <p:spPr>
          <a:xfrm>
            <a:off x="381000" y="1219200"/>
            <a:ext cx="41529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19200"/>
            <a:ext cx="41529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70"/>
          <p:cNvSpPr>
            <a:spLocks noGrp="1" noChangeArrowheads="1"/>
          </p:cNvSpPr>
          <p:nvPr>
            <p:ph type="sldNum" sz="quarter" idx="10"/>
          </p:nvPr>
        </p:nvSpPr>
        <p:spPr>
          <a:ln/>
        </p:spPr>
        <p:txBody>
          <a:bodyPr/>
          <a:lstStyle>
            <a:lvl1pPr>
              <a:defRPr/>
            </a:lvl1pPr>
          </a:lstStyle>
          <a:p>
            <a:pPr>
              <a:defRPr/>
            </a:pPr>
            <a:fld id="{8AA81AE3-1B90-4EEC-BED3-D687FCF08E4F}" type="slidenum">
              <a:rPr lang="en-US"/>
              <a:pPr>
                <a:defRPr/>
              </a:pPr>
              <a:t>‹#›</a:t>
            </a:fld>
            <a:endParaRPr lang="en-US"/>
          </a:p>
        </p:txBody>
      </p:sp>
    </p:spTree>
    <p:extLst>
      <p:ext uri="{BB962C8B-B14F-4D97-AF65-F5344CB8AC3E}">
        <p14:creationId xmlns:p14="http://schemas.microsoft.com/office/powerpoint/2010/main" val="27768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eC PoP CeC">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839200" cy="5211763"/>
          </a:xfrm>
        </p:spPr>
        <p:txBody>
          <a:bodyPr>
            <a:normAutofit/>
          </a:bodyPr>
          <a:lstStyle>
            <a:lvl1pPr marL="0" indent="0">
              <a:buNone/>
              <a:defRPr sz="2600" baseline="0">
                <a:latin typeface="Times New Roman" pitchFamily="18" charset="0"/>
              </a:defRPr>
            </a:lvl1pPr>
            <a:lvl2pPr marL="457200" indent="0">
              <a:buNone/>
              <a:defRPr sz="2600" baseline="0">
                <a:latin typeface="Times New Roman" pitchFamily="18" charset="0"/>
              </a:defRPr>
            </a:lvl2pPr>
            <a:lvl3pPr marL="225425" indent="-225425">
              <a:defRPr sz="2600" baseline="0">
                <a:latin typeface="Times New Roman" pitchFamily="18" charset="0"/>
              </a:defRPr>
            </a:lvl3pPr>
            <a:lvl4pPr marL="463550" indent="-238125">
              <a:defRPr sz="2600" baseline="0">
                <a:latin typeface="Times New Roman" pitchFamily="18" charset="0"/>
              </a:defRPr>
            </a:lvl4pPr>
            <a:lvl5pPr marL="1828800" indent="0">
              <a:buNone/>
              <a:defRPr sz="2600" baseline="0">
                <a:latin typeface="Times New Roman" pitchFamily="18" charset="0"/>
              </a:defRPr>
            </a:lvl5pPr>
          </a:lstStyle>
          <a:p>
            <a:pPr lvl="0"/>
            <a:r>
              <a:rPr lang="en-US" dirty="0"/>
              <a:t>Click to edit Master text styles</a:t>
            </a:r>
          </a:p>
          <a:p>
            <a:pPr lvl="2"/>
            <a:r>
              <a:rPr lang="en-US" dirty="0"/>
              <a:t>Second Level</a:t>
            </a:r>
          </a:p>
          <a:p>
            <a:pPr lvl="3"/>
            <a:r>
              <a:rPr lang="en-US" dirty="0"/>
              <a:t>Fourth level</a:t>
            </a:r>
          </a:p>
        </p:txBody>
      </p:sp>
      <p:sp>
        <p:nvSpPr>
          <p:cNvPr id="10" name="Title 9"/>
          <p:cNvSpPr>
            <a:spLocks noGrp="1"/>
          </p:cNvSpPr>
          <p:nvPr>
            <p:ph type="title"/>
          </p:nvPr>
        </p:nvSpPr>
        <p:spPr/>
        <p:txBody>
          <a:bodyPr/>
          <a:lstStyle/>
          <a:p>
            <a:r>
              <a:rPr lang="en-US"/>
              <a:t>Click to edit Master title style</a:t>
            </a:r>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a:defRPr b="0" i="0" baseline="0">
                <a:solidFill>
                  <a:schemeClr val="tx1"/>
                </a:solidFill>
                <a:effectLst>
                  <a:outerShdw blurRad="38100" dist="38100" sx="1000" sy="1000" algn="tl">
                    <a:srgbClr val="000000"/>
                  </a:outerShdw>
                </a:effectLst>
                <a:latin typeface="+mj-lt"/>
              </a:defRPr>
            </a:lvl1pPr>
          </a:lstStyle>
          <a:p>
            <a:pPr>
              <a:defRPr/>
            </a:pPr>
            <a:endParaRPr lang="en-US"/>
          </a:p>
        </p:txBody>
      </p:sp>
    </p:spTree>
    <p:extLst>
      <p:ext uri="{BB962C8B-B14F-4D97-AF65-F5344CB8AC3E}">
        <p14:creationId xmlns:p14="http://schemas.microsoft.com/office/powerpoint/2010/main" val="382248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
        <p:nvSpPr>
          <p:cNvPr id="2" name="Title 1">
            <a:extLst>
              <a:ext uri="{FF2B5EF4-FFF2-40B4-BE49-F238E27FC236}">
                <a16:creationId xmlns:a16="http://schemas.microsoft.com/office/drawing/2014/main" id="{76F7AE43-26D5-4B13-B399-6E52131DEF61}"/>
              </a:ext>
            </a:extLst>
          </p:cNvPr>
          <p:cNvSpPr>
            <a:spLocks noGrp="1"/>
          </p:cNvSpPr>
          <p:nvPr>
            <p:ph type="title"/>
          </p:nvPr>
        </p:nvSpPr>
        <p:spPr/>
        <p:txBody>
          <a:bodyPr>
            <a:normAutofit/>
          </a:bodyPr>
          <a:lstStyle>
            <a:lvl1pPr>
              <a:defRPr sz="3200"/>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eC PoP CeC">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839200" cy="5211763"/>
          </a:xfrm>
        </p:spPr>
        <p:txBody>
          <a:bodyPr>
            <a:normAutofit/>
          </a:bodyPr>
          <a:lstStyle>
            <a:lvl1pPr marL="0" indent="0">
              <a:buNone/>
              <a:defRPr sz="2600" baseline="0">
                <a:latin typeface="Times New Roman" pitchFamily="18" charset="0"/>
              </a:defRPr>
            </a:lvl1pPr>
            <a:lvl2pPr marL="457200" indent="0">
              <a:buNone/>
              <a:defRPr sz="2600" baseline="0">
                <a:latin typeface="Times New Roman" pitchFamily="18" charset="0"/>
              </a:defRPr>
            </a:lvl2pPr>
            <a:lvl3pPr marL="225425" indent="-225425">
              <a:defRPr sz="2600" baseline="0">
                <a:latin typeface="Times New Roman" pitchFamily="18" charset="0"/>
              </a:defRPr>
            </a:lvl3pPr>
            <a:lvl4pPr marL="463550" indent="-238125">
              <a:defRPr sz="2600" baseline="0">
                <a:latin typeface="Times New Roman" pitchFamily="18" charset="0"/>
              </a:defRPr>
            </a:lvl4pPr>
            <a:lvl5pPr marL="1828800" indent="0">
              <a:buNone/>
              <a:defRPr sz="2600" baseline="0">
                <a:latin typeface="Times New Roman" pitchFamily="18" charset="0"/>
              </a:defRPr>
            </a:lvl5pPr>
          </a:lstStyle>
          <a:p>
            <a:pPr lvl="0"/>
            <a:r>
              <a:rPr lang="en-US" dirty="0"/>
              <a:t>Click to edit Master text styles</a:t>
            </a:r>
          </a:p>
          <a:p>
            <a:pPr lvl="2"/>
            <a:r>
              <a:rPr lang="en-US" dirty="0"/>
              <a:t>Second Level</a:t>
            </a:r>
          </a:p>
          <a:p>
            <a:pPr lvl="3"/>
            <a:r>
              <a:rPr lang="en-US" dirty="0"/>
              <a:t>Fourth level</a:t>
            </a:r>
          </a:p>
        </p:txBody>
      </p:sp>
      <p:sp>
        <p:nvSpPr>
          <p:cNvPr id="10" name="Title 9"/>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CCCB4CAA-F8AF-47F1-9ECA-36B69E6CFED8}"/>
              </a:ext>
            </a:extLst>
          </p:cNvPr>
          <p:cNvSpPr>
            <a:spLocks noGrp="1"/>
          </p:cNvSpPr>
          <p:nvPr>
            <p:ph type="sldNum" sz="quarter" idx="10"/>
          </p:nvPr>
        </p:nvSpPr>
        <p:spPr/>
        <p:txBody>
          <a:bodyPr/>
          <a:lstStyle/>
          <a:p>
            <a:fld id="{716D9922-87B3-6043-9531-5184EA303DC1}" type="slidenum">
              <a:rPr lang="en-US" smtClean="0"/>
              <a:pPr/>
              <a:t>‹#›</a:t>
            </a:fld>
            <a:endParaRPr lang="en-US"/>
          </a:p>
        </p:txBody>
      </p:sp>
    </p:spTree>
    <p:extLst>
      <p:ext uri="{BB962C8B-B14F-4D97-AF65-F5344CB8AC3E}">
        <p14:creationId xmlns:p14="http://schemas.microsoft.com/office/powerpoint/2010/main" val="2590690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4367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96174C5-6044-42D1-B178-7EA7F4E8CD18}" type="slidenum">
              <a:rPr lang="en-US" smtClean="0"/>
              <a:pPr/>
              <a:t>‹#›</a:t>
            </a:fld>
            <a:endParaRPr lang="en-US"/>
          </a:p>
        </p:txBody>
      </p:sp>
    </p:spTree>
    <p:extLst>
      <p:ext uri="{BB962C8B-B14F-4D97-AF65-F5344CB8AC3E}">
        <p14:creationId xmlns:p14="http://schemas.microsoft.com/office/powerpoint/2010/main" val="3054992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BA3976B-4C5B-4CD9-BE53-CFB91A837C45}" type="slidenum">
              <a:rPr lang="en-US" smtClean="0"/>
              <a:pPr/>
              <a:t>‹#›</a:t>
            </a:fld>
            <a:endParaRPr lang="en-US"/>
          </a:p>
        </p:txBody>
      </p:sp>
    </p:spTree>
    <p:extLst>
      <p:ext uri="{BB962C8B-B14F-4D97-AF65-F5344CB8AC3E}">
        <p14:creationId xmlns:p14="http://schemas.microsoft.com/office/powerpoint/2010/main" val="5725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8EE8CC64-46AB-4936-B0E3-EA563EE5EAF5}" type="slidenum">
              <a:rPr lang="en-US" smtClean="0"/>
              <a:pPr/>
              <a:t>‹#›</a:t>
            </a:fld>
            <a:endParaRPr lang="en-US"/>
          </a:p>
        </p:txBody>
      </p:sp>
    </p:spTree>
    <p:extLst>
      <p:ext uri="{BB962C8B-B14F-4D97-AF65-F5344CB8AC3E}">
        <p14:creationId xmlns:p14="http://schemas.microsoft.com/office/powerpoint/2010/main" val="11255883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jpeg"/><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6.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086600" y="6487913"/>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703" r:id="rId5"/>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9AFB4413-069C-4E6B-9C35-9E4E3A20910D}" type="slidenum">
              <a:rPr lang="en-US" smtClean="0"/>
              <a:pPr/>
              <a:t>‹#›</a:t>
            </a:fld>
            <a:endParaRPr lang="en-US"/>
          </a:p>
        </p:txBody>
      </p:sp>
    </p:spTree>
    <p:extLst>
      <p:ext uri="{BB962C8B-B14F-4D97-AF65-F5344CB8AC3E}">
        <p14:creationId xmlns:p14="http://schemas.microsoft.com/office/powerpoint/2010/main" val="25271820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pos="5472">
          <p15:clr>
            <a:srgbClr val="F26B43"/>
          </p15:clr>
        </p15:guide>
        <p15:guide id="5" orient="horz" pos="4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410"/>
          <p:cNvSpPr>
            <a:spLocks noGrp="1" noChangeArrowheads="1"/>
          </p:cNvSpPr>
          <p:nvPr>
            <p:ph type="title"/>
          </p:nvPr>
        </p:nvSpPr>
        <p:spPr bwMode="auto">
          <a:xfrm>
            <a:off x="304800" y="-123825"/>
            <a:ext cx="7391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Slide title</a:t>
            </a:r>
          </a:p>
        </p:txBody>
      </p:sp>
      <p:sp>
        <p:nvSpPr>
          <p:cNvPr id="3075" name="Rectangle 2411"/>
          <p:cNvSpPr>
            <a:spLocks noGrp="1" noChangeArrowheads="1"/>
          </p:cNvSpPr>
          <p:nvPr>
            <p:ph type="body" idx="1"/>
          </p:nvPr>
        </p:nvSpPr>
        <p:spPr bwMode="auto">
          <a:xfrm>
            <a:off x="381000" y="1219200"/>
            <a:ext cx="84582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a:t>
            </a:r>
          </a:p>
          <a:p>
            <a:pPr lvl="4"/>
            <a:r>
              <a:rPr lang="en-US" altLang="en-US"/>
              <a:t>Fifth</a:t>
            </a:r>
          </a:p>
          <a:p>
            <a:pPr lvl="4"/>
            <a:endParaRPr lang="en-US" altLang="en-US"/>
          </a:p>
        </p:txBody>
      </p:sp>
      <p:grpSp>
        <p:nvGrpSpPr>
          <p:cNvPr id="3076" name="Group 2465"/>
          <p:cNvGrpSpPr>
            <a:grpSpLocks/>
          </p:cNvGrpSpPr>
          <p:nvPr/>
        </p:nvGrpSpPr>
        <p:grpSpPr bwMode="auto">
          <a:xfrm>
            <a:off x="381000" y="5943600"/>
            <a:ext cx="8447088" cy="38100"/>
            <a:chOff x="247" y="3980"/>
            <a:chExt cx="5321" cy="24"/>
          </a:xfrm>
        </p:grpSpPr>
        <p:sp>
          <p:nvSpPr>
            <p:cNvPr id="1071" name="Rectangle 2421"/>
            <p:cNvSpPr>
              <a:spLocks noChangeArrowheads="1"/>
            </p:cNvSpPr>
            <p:nvPr userDrawn="1"/>
          </p:nvSpPr>
          <p:spPr bwMode="auto">
            <a:xfrm>
              <a:off x="247" y="3980"/>
              <a:ext cx="313" cy="24"/>
            </a:xfrm>
            <a:prstGeom prst="rect">
              <a:avLst/>
            </a:prstGeom>
            <a:solidFill>
              <a:srgbClr val="0000FF"/>
            </a:solidFill>
            <a:ln w="9525">
              <a:noFill/>
              <a:miter lim="800000"/>
              <a:headEnd/>
              <a:tailEnd/>
            </a:ln>
          </p:spPr>
          <p:txBody>
            <a:bodyPr/>
            <a:lstStyle/>
            <a:p>
              <a:pPr>
                <a:defRPr/>
              </a:pPr>
              <a:endParaRPr lang="en-US"/>
            </a:p>
          </p:txBody>
        </p:sp>
        <p:sp>
          <p:nvSpPr>
            <p:cNvPr id="1072" name="Rectangle 2422"/>
            <p:cNvSpPr>
              <a:spLocks noChangeArrowheads="1"/>
            </p:cNvSpPr>
            <p:nvPr userDrawn="1"/>
          </p:nvSpPr>
          <p:spPr bwMode="auto">
            <a:xfrm>
              <a:off x="560" y="3980"/>
              <a:ext cx="313" cy="24"/>
            </a:xfrm>
            <a:prstGeom prst="rect">
              <a:avLst/>
            </a:prstGeom>
            <a:solidFill>
              <a:srgbClr val="0000FF"/>
            </a:solidFill>
            <a:ln w="9525">
              <a:noFill/>
              <a:miter lim="800000"/>
              <a:headEnd/>
              <a:tailEnd/>
            </a:ln>
          </p:spPr>
          <p:txBody>
            <a:bodyPr/>
            <a:lstStyle/>
            <a:p>
              <a:pPr>
                <a:defRPr/>
              </a:pPr>
              <a:endParaRPr lang="en-US"/>
            </a:p>
          </p:txBody>
        </p:sp>
        <p:sp>
          <p:nvSpPr>
            <p:cNvPr id="1073" name="Rectangle 2423"/>
            <p:cNvSpPr>
              <a:spLocks noChangeArrowheads="1"/>
            </p:cNvSpPr>
            <p:nvPr userDrawn="1"/>
          </p:nvSpPr>
          <p:spPr bwMode="auto">
            <a:xfrm>
              <a:off x="873" y="3980"/>
              <a:ext cx="313" cy="24"/>
            </a:xfrm>
            <a:prstGeom prst="rect">
              <a:avLst/>
            </a:prstGeom>
            <a:solidFill>
              <a:srgbClr val="0000FF"/>
            </a:solidFill>
            <a:ln w="9525">
              <a:noFill/>
              <a:miter lim="800000"/>
              <a:headEnd/>
              <a:tailEnd/>
            </a:ln>
          </p:spPr>
          <p:txBody>
            <a:bodyPr/>
            <a:lstStyle/>
            <a:p>
              <a:pPr>
                <a:defRPr/>
              </a:pPr>
              <a:endParaRPr lang="en-US"/>
            </a:p>
          </p:txBody>
        </p:sp>
        <p:sp>
          <p:nvSpPr>
            <p:cNvPr id="1074" name="Rectangle 2424"/>
            <p:cNvSpPr>
              <a:spLocks noChangeArrowheads="1"/>
            </p:cNvSpPr>
            <p:nvPr userDrawn="1"/>
          </p:nvSpPr>
          <p:spPr bwMode="auto">
            <a:xfrm>
              <a:off x="1186" y="3980"/>
              <a:ext cx="313" cy="24"/>
            </a:xfrm>
            <a:prstGeom prst="rect">
              <a:avLst/>
            </a:prstGeom>
            <a:solidFill>
              <a:srgbClr val="0000FF"/>
            </a:solidFill>
            <a:ln w="9525">
              <a:noFill/>
              <a:miter lim="800000"/>
              <a:headEnd/>
              <a:tailEnd/>
            </a:ln>
          </p:spPr>
          <p:txBody>
            <a:bodyPr/>
            <a:lstStyle/>
            <a:p>
              <a:pPr>
                <a:defRPr/>
              </a:pPr>
              <a:endParaRPr lang="en-US"/>
            </a:p>
          </p:txBody>
        </p:sp>
        <p:sp>
          <p:nvSpPr>
            <p:cNvPr id="1075" name="Rectangle 2425"/>
            <p:cNvSpPr>
              <a:spLocks noChangeArrowheads="1"/>
            </p:cNvSpPr>
            <p:nvPr userDrawn="1"/>
          </p:nvSpPr>
          <p:spPr bwMode="auto">
            <a:xfrm>
              <a:off x="1499" y="3980"/>
              <a:ext cx="313" cy="24"/>
            </a:xfrm>
            <a:prstGeom prst="rect">
              <a:avLst/>
            </a:prstGeom>
            <a:solidFill>
              <a:srgbClr val="0000FF"/>
            </a:solidFill>
            <a:ln w="9525">
              <a:noFill/>
              <a:miter lim="800000"/>
              <a:headEnd/>
              <a:tailEnd/>
            </a:ln>
          </p:spPr>
          <p:txBody>
            <a:bodyPr/>
            <a:lstStyle/>
            <a:p>
              <a:pPr>
                <a:defRPr/>
              </a:pPr>
              <a:endParaRPr lang="en-US"/>
            </a:p>
          </p:txBody>
        </p:sp>
        <p:sp>
          <p:nvSpPr>
            <p:cNvPr id="1076" name="Rectangle 2426"/>
            <p:cNvSpPr>
              <a:spLocks noChangeArrowheads="1"/>
            </p:cNvSpPr>
            <p:nvPr userDrawn="1"/>
          </p:nvSpPr>
          <p:spPr bwMode="auto">
            <a:xfrm>
              <a:off x="1812" y="3980"/>
              <a:ext cx="313" cy="24"/>
            </a:xfrm>
            <a:prstGeom prst="rect">
              <a:avLst/>
            </a:prstGeom>
            <a:solidFill>
              <a:srgbClr val="0000FF"/>
            </a:solidFill>
            <a:ln w="9525">
              <a:noFill/>
              <a:miter lim="800000"/>
              <a:headEnd/>
              <a:tailEnd/>
            </a:ln>
          </p:spPr>
          <p:txBody>
            <a:bodyPr/>
            <a:lstStyle/>
            <a:p>
              <a:pPr>
                <a:defRPr/>
              </a:pPr>
              <a:endParaRPr lang="en-US"/>
            </a:p>
          </p:txBody>
        </p:sp>
        <p:sp>
          <p:nvSpPr>
            <p:cNvPr id="1077" name="Rectangle 2427"/>
            <p:cNvSpPr>
              <a:spLocks noChangeArrowheads="1"/>
            </p:cNvSpPr>
            <p:nvPr userDrawn="1"/>
          </p:nvSpPr>
          <p:spPr bwMode="auto">
            <a:xfrm>
              <a:off x="2125" y="3980"/>
              <a:ext cx="313" cy="24"/>
            </a:xfrm>
            <a:prstGeom prst="rect">
              <a:avLst/>
            </a:prstGeom>
            <a:solidFill>
              <a:srgbClr val="0000FF"/>
            </a:solidFill>
            <a:ln w="9525">
              <a:noFill/>
              <a:miter lim="800000"/>
              <a:headEnd/>
              <a:tailEnd/>
            </a:ln>
          </p:spPr>
          <p:txBody>
            <a:bodyPr/>
            <a:lstStyle/>
            <a:p>
              <a:pPr>
                <a:defRPr/>
              </a:pPr>
              <a:endParaRPr lang="en-US"/>
            </a:p>
          </p:txBody>
        </p:sp>
        <p:sp>
          <p:nvSpPr>
            <p:cNvPr id="1078" name="Rectangle 2428"/>
            <p:cNvSpPr>
              <a:spLocks noChangeArrowheads="1"/>
            </p:cNvSpPr>
            <p:nvPr userDrawn="1"/>
          </p:nvSpPr>
          <p:spPr bwMode="auto">
            <a:xfrm>
              <a:off x="2438" y="3980"/>
              <a:ext cx="313" cy="24"/>
            </a:xfrm>
            <a:prstGeom prst="rect">
              <a:avLst/>
            </a:prstGeom>
            <a:solidFill>
              <a:srgbClr val="0000FF"/>
            </a:solidFill>
            <a:ln w="9525">
              <a:noFill/>
              <a:miter lim="800000"/>
              <a:headEnd/>
              <a:tailEnd/>
            </a:ln>
          </p:spPr>
          <p:txBody>
            <a:bodyPr/>
            <a:lstStyle/>
            <a:p>
              <a:pPr>
                <a:defRPr/>
              </a:pPr>
              <a:endParaRPr lang="en-US"/>
            </a:p>
          </p:txBody>
        </p:sp>
        <p:sp>
          <p:nvSpPr>
            <p:cNvPr id="1079" name="Rectangle 2429"/>
            <p:cNvSpPr>
              <a:spLocks noChangeArrowheads="1"/>
            </p:cNvSpPr>
            <p:nvPr userDrawn="1"/>
          </p:nvSpPr>
          <p:spPr bwMode="auto">
            <a:xfrm>
              <a:off x="2751" y="3980"/>
              <a:ext cx="313" cy="24"/>
            </a:xfrm>
            <a:prstGeom prst="rect">
              <a:avLst/>
            </a:prstGeom>
            <a:solidFill>
              <a:srgbClr val="0000FF"/>
            </a:solidFill>
            <a:ln w="9525">
              <a:noFill/>
              <a:miter lim="800000"/>
              <a:headEnd/>
              <a:tailEnd/>
            </a:ln>
          </p:spPr>
          <p:txBody>
            <a:bodyPr/>
            <a:lstStyle/>
            <a:p>
              <a:pPr>
                <a:defRPr/>
              </a:pPr>
              <a:endParaRPr lang="en-US"/>
            </a:p>
          </p:txBody>
        </p:sp>
        <p:sp>
          <p:nvSpPr>
            <p:cNvPr id="1080" name="Rectangle 2430"/>
            <p:cNvSpPr>
              <a:spLocks noChangeArrowheads="1"/>
            </p:cNvSpPr>
            <p:nvPr userDrawn="1"/>
          </p:nvSpPr>
          <p:spPr bwMode="auto">
            <a:xfrm>
              <a:off x="3064" y="3980"/>
              <a:ext cx="313" cy="24"/>
            </a:xfrm>
            <a:prstGeom prst="rect">
              <a:avLst/>
            </a:prstGeom>
            <a:solidFill>
              <a:srgbClr val="0000FF"/>
            </a:solidFill>
            <a:ln w="9525">
              <a:noFill/>
              <a:miter lim="800000"/>
              <a:headEnd/>
              <a:tailEnd/>
            </a:ln>
          </p:spPr>
          <p:txBody>
            <a:bodyPr/>
            <a:lstStyle/>
            <a:p>
              <a:pPr>
                <a:defRPr/>
              </a:pPr>
              <a:endParaRPr lang="en-US"/>
            </a:p>
          </p:txBody>
        </p:sp>
        <p:sp>
          <p:nvSpPr>
            <p:cNvPr id="1081" name="Rectangle 2431"/>
            <p:cNvSpPr>
              <a:spLocks noChangeArrowheads="1"/>
            </p:cNvSpPr>
            <p:nvPr userDrawn="1"/>
          </p:nvSpPr>
          <p:spPr bwMode="auto">
            <a:xfrm>
              <a:off x="3377" y="3980"/>
              <a:ext cx="313" cy="24"/>
            </a:xfrm>
            <a:prstGeom prst="rect">
              <a:avLst/>
            </a:prstGeom>
            <a:solidFill>
              <a:srgbClr val="0000FF"/>
            </a:solidFill>
            <a:ln w="9525">
              <a:noFill/>
              <a:miter lim="800000"/>
              <a:headEnd/>
              <a:tailEnd/>
            </a:ln>
          </p:spPr>
          <p:txBody>
            <a:bodyPr/>
            <a:lstStyle/>
            <a:p>
              <a:pPr>
                <a:defRPr/>
              </a:pPr>
              <a:endParaRPr lang="en-US"/>
            </a:p>
          </p:txBody>
        </p:sp>
        <p:sp>
          <p:nvSpPr>
            <p:cNvPr id="1082" name="Rectangle 2432"/>
            <p:cNvSpPr>
              <a:spLocks noChangeArrowheads="1"/>
            </p:cNvSpPr>
            <p:nvPr userDrawn="1"/>
          </p:nvSpPr>
          <p:spPr bwMode="auto">
            <a:xfrm>
              <a:off x="3690" y="3980"/>
              <a:ext cx="313" cy="24"/>
            </a:xfrm>
            <a:prstGeom prst="rect">
              <a:avLst/>
            </a:prstGeom>
            <a:solidFill>
              <a:srgbClr val="0000FF"/>
            </a:solidFill>
            <a:ln w="9525">
              <a:noFill/>
              <a:miter lim="800000"/>
              <a:headEnd/>
              <a:tailEnd/>
            </a:ln>
          </p:spPr>
          <p:txBody>
            <a:bodyPr/>
            <a:lstStyle/>
            <a:p>
              <a:pPr>
                <a:defRPr/>
              </a:pPr>
              <a:endParaRPr lang="en-US"/>
            </a:p>
          </p:txBody>
        </p:sp>
        <p:sp>
          <p:nvSpPr>
            <p:cNvPr id="1083" name="Rectangle 2433"/>
            <p:cNvSpPr>
              <a:spLocks noChangeArrowheads="1"/>
            </p:cNvSpPr>
            <p:nvPr userDrawn="1"/>
          </p:nvSpPr>
          <p:spPr bwMode="auto">
            <a:xfrm>
              <a:off x="4003" y="3980"/>
              <a:ext cx="313" cy="24"/>
            </a:xfrm>
            <a:prstGeom prst="rect">
              <a:avLst/>
            </a:prstGeom>
            <a:solidFill>
              <a:srgbClr val="0000FF"/>
            </a:solidFill>
            <a:ln w="9525">
              <a:noFill/>
              <a:miter lim="800000"/>
              <a:headEnd/>
              <a:tailEnd/>
            </a:ln>
          </p:spPr>
          <p:txBody>
            <a:bodyPr/>
            <a:lstStyle/>
            <a:p>
              <a:pPr>
                <a:defRPr/>
              </a:pPr>
              <a:endParaRPr lang="en-US"/>
            </a:p>
          </p:txBody>
        </p:sp>
        <p:sp>
          <p:nvSpPr>
            <p:cNvPr id="1084" name="Rectangle 2434"/>
            <p:cNvSpPr>
              <a:spLocks noChangeArrowheads="1"/>
            </p:cNvSpPr>
            <p:nvPr userDrawn="1"/>
          </p:nvSpPr>
          <p:spPr bwMode="auto">
            <a:xfrm>
              <a:off x="4316" y="3980"/>
              <a:ext cx="313" cy="24"/>
            </a:xfrm>
            <a:prstGeom prst="rect">
              <a:avLst/>
            </a:prstGeom>
            <a:solidFill>
              <a:srgbClr val="0000FF"/>
            </a:solidFill>
            <a:ln w="9525">
              <a:noFill/>
              <a:miter lim="800000"/>
              <a:headEnd/>
              <a:tailEnd/>
            </a:ln>
          </p:spPr>
          <p:txBody>
            <a:bodyPr/>
            <a:lstStyle/>
            <a:p>
              <a:pPr>
                <a:defRPr/>
              </a:pPr>
              <a:endParaRPr lang="en-US"/>
            </a:p>
          </p:txBody>
        </p:sp>
        <p:sp>
          <p:nvSpPr>
            <p:cNvPr id="1085" name="Rectangle 2435"/>
            <p:cNvSpPr>
              <a:spLocks noChangeArrowheads="1"/>
            </p:cNvSpPr>
            <p:nvPr userDrawn="1"/>
          </p:nvSpPr>
          <p:spPr bwMode="auto">
            <a:xfrm>
              <a:off x="4629" y="3980"/>
              <a:ext cx="313" cy="24"/>
            </a:xfrm>
            <a:prstGeom prst="rect">
              <a:avLst/>
            </a:prstGeom>
            <a:solidFill>
              <a:srgbClr val="0000FF"/>
            </a:solidFill>
            <a:ln w="9525">
              <a:noFill/>
              <a:miter lim="800000"/>
              <a:headEnd/>
              <a:tailEnd/>
            </a:ln>
          </p:spPr>
          <p:txBody>
            <a:bodyPr/>
            <a:lstStyle/>
            <a:p>
              <a:pPr>
                <a:defRPr/>
              </a:pPr>
              <a:endParaRPr lang="en-US"/>
            </a:p>
          </p:txBody>
        </p:sp>
        <p:sp>
          <p:nvSpPr>
            <p:cNvPr id="1086" name="Rectangle 2436"/>
            <p:cNvSpPr>
              <a:spLocks noChangeArrowheads="1"/>
            </p:cNvSpPr>
            <p:nvPr userDrawn="1"/>
          </p:nvSpPr>
          <p:spPr bwMode="auto">
            <a:xfrm>
              <a:off x="4942" y="3980"/>
              <a:ext cx="313" cy="24"/>
            </a:xfrm>
            <a:prstGeom prst="rect">
              <a:avLst/>
            </a:prstGeom>
            <a:solidFill>
              <a:srgbClr val="0000FF"/>
            </a:solidFill>
            <a:ln w="9525">
              <a:noFill/>
              <a:miter lim="800000"/>
              <a:headEnd/>
              <a:tailEnd/>
            </a:ln>
          </p:spPr>
          <p:txBody>
            <a:bodyPr/>
            <a:lstStyle/>
            <a:p>
              <a:pPr>
                <a:defRPr/>
              </a:pPr>
              <a:endParaRPr lang="en-US"/>
            </a:p>
          </p:txBody>
        </p:sp>
        <p:sp>
          <p:nvSpPr>
            <p:cNvPr id="1087" name="Rectangle 2437"/>
            <p:cNvSpPr>
              <a:spLocks noChangeArrowheads="1"/>
            </p:cNvSpPr>
            <p:nvPr userDrawn="1"/>
          </p:nvSpPr>
          <p:spPr bwMode="auto">
            <a:xfrm>
              <a:off x="5255" y="3980"/>
              <a:ext cx="313" cy="24"/>
            </a:xfrm>
            <a:prstGeom prst="rect">
              <a:avLst/>
            </a:prstGeom>
            <a:solidFill>
              <a:srgbClr val="0000FF"/>
            </a:solidFill>
            <a:ln w="9525">
              <a:noFill/>
              <a:miter lim="800000"/>
              <a:headEnd/>
              <a:tailEnd/>
            </a:ln>
          </p:spPr>
          <p:txBody>
            <a:bodyPr/>
            <a:lstStyle/>
            <a:p>
              <a:pPr>
                <a:defRPr/>
              </a:pPr>
              <a:endParaRPr lang="en-US"/>
            </a:p>
          </p:txBody>
        </p:sp>
        <p:sp>
          <p:nvSpPr>
            <p:cNvPr id="1088" name="Freeform 2440"/>
            <p:cNvSpPr>
              <a:spLocks/>
            </p:cNvSpPr>
            <p:nvPr userDrawn="1"/>
          </p:nvSpPr>
          <p:spPr bwMode="auto">
            <a:xfrm>
              <a:off x="247" y="3980"/>
              <a:ext cx="5321" cy="24"/>
            </a:xfrm>
            <a:custGeom>
              <a:avLst/>
              <a:gdLst>
                <a:gd name="T0" fmla="*/ 166 w 10642"/>
                <a:gd name="T1" fmla="*/ 0 h 48"/>
                <a:gd name="T2" fmla="*/ 165 w 10642"/>
                <a:gd name="T3" fmla="*/ 0 h 48"/>
                <a:gd name="T4" fmla="*/ 162 w 10642"/>
                <a:gd name="T5" fmla="*/ 0 h 48"/>
                <a:gd name="T6" fmla="*/ 159 w 10642"/>
                <a:gd name="T7" fmla="*/ 0 h 48"/>
                <a:gd name="T8" fmla="*/ 154 w 10642"/>
                <a:gd name="T9" fmla="*/ 0 h 48"/>
                <a:gd name="T10" fmla="*/ 149 w 10642"/>
                <a:gd name="T11" fmla="*/ 0 h 48"/>
                <a:gd name="T12" fmla="*/ 143 w 10642"/>
                <a:gd name="T13" fmla="*/ 0 h 48"/>
                <a:gd name="T14" fmla="*/ 136 w 10642"/>
                <a:gd name="T15" fmla="*/ 0 h 48"/>
                <a:gd name="T16" fmla="*/ 129 w 10642"/>
                <a:gd name="T17" fmla="*/ 0 h 48"/>
                <a:gd name="T18" fmla="*/ 122 w 10642"/>
                <a:gd name="T19" fmla="*/ 0 h 48"/>
                <a:gd name="T20" fmla="*/ 114 w 10642"/>
                <a:gd name="T21" fmla="*/ 0 h 48"/>
                <a:gd name="T22" fmla="*/ 106 w 10642"/>
                <a:gd name="T23" fmla="*/ 0 h 48"/>
                <a:gd name="T24" fmla="*/ 97 w 10642"/>
                <a:gd name="T25" fmla="*/ 0 h 48"/>
                <a:gd name="T26" fmla="*/ 89 w 10642"/>
                <a:gd name="T27" fmla="*/ 0 h 48"/>
                <a:gd name="T28" fmla="*/ 80 w 10642"/>
                <a:gd name="T29" fmla="*/ 0 h 48"/>
                <a:gd name="T30" fmla="*/ 72 w 10642"/>
                <a:gd name="T31" fmla="*/ 0 h 48"/>
                <a:gd name="T32" fmla="*/ 63 w 10642"/>
                <a:gd name="T33" fmla="*/ 0 h 48"/>
                <a:gd name="T34" fmla="*/ 55 w 10642"/>
                <a:gd name="T35" fmla="*/ 0 h 48"/>
                <a:gd name="T36" fmla="*/ 47 w 10642"/>
                <a:gd name="T37" fmla="*/ 0 h 48"/>
                <a:gd name="T38" fmla="*/ 39 w 10642"/>
                <a:gd name="T39" fmla="*/ 0 h 48"/>
                <a:gd name="T40" fmla="*/ 32 w 10642"/>
                <a:gd name="T41" fmla="*/ 0 h 48"/>
                <a:gd name="T42" fmla="*/ 26 w 10642"/>
                <a:gd name="T43" fmla="*/ 0 h 48"/>
                <a:gd name="T44" fmla="*/ 19 w 10642"/>
                <a:gd name="T45" fmla="*/ 0 h 48"/>
                <a:gd name="T46" fmla="*/ 14 w 10642"/>
                <a:gd name="T47" fmla="*/ 0 h 48"/>
                <a:gd name="T48" fmla="*/ 10 w 10642"/>
                <a:gd name="T49" fmla="*/ 0 h 48"/>
                <a:gd name="T50" fmla="*/ 6 w 10642"/>
                <a:gd name="T51" fmla="*/ 0 h 48"/>
                <a:gd name="T52" fmla="*/ 3 w 10642"/>
                <a:gd name="T53" fmla="*/ 0 h 48"/>
                <a:gd name="T54" fmla="*/ 1 w 10642"/>
                <a:gd name="T55" fmla="*/ 0 h 48"/>
                <a:gd name="T56" fmla="*/ 0 w 10642"/>
                <a:gd name="T57" fmla="*/ 0 h 48"/>
                <a:gd name="T58" fmla="*/ 1 w 10642"/>
                <a:gd name="T59" fmla="*/ 1 h 48"/>
                <a:gd name="T60" fmla="*/ 2 w 10642"/>
                <a:gd name="T61" fmla="*/ 1 h 48"/>
                <a:gd name="T62" fmla="*/ 4 w 10642"/>
                <a:gd name="T63" fmla="*/ 1 h 48"/>
                <a:gd name="T64" fmla="*/ 8 w 10642"/>
                <a:gd name="T65" fmla="*/ 1 h 48"/>
                <a:gd name="T66" fmla="*/ 12 w 10642"/>
                <a:gd name="T67" fmla="*/ 1 h 48"/>
                <a:gd name="T68" fmla="*/ 17 w 10642"/>
                <a:gd name="T69" fmla="*/ 1 h 48"/>
                <a:gd name="T70" fmla="*/ 22 w 10642"/>
                <a:gd name="T71" fmla="*/ 1 h 48"/>
                <a:gd name="T72" fmla="*/ 29 w 10642"/>
                <a:gd name="T73" fmla="*/ 1 h 48"/>
                <a:gd name="T74" fmla="*/ 36 w 10642"/>
                <a:gd name="T75" fmla="*/ 1 h 48"/>
                <a:gd name="T76" fmla="*/ 43 w 10642"/>
                <a:gd name="T77" fmla="*/ 1 h 48"/>
                <a:gd name="T78" fmla="*/ 51 w 10642"/>
                <a:gd name="T79" fmla="*/ 1 h 48"/>
                <a:gd name="T80" fmla="*/ 59 w 10642"/>
                <a:gd name="T81" fmla="*/ 1 h 48"/>
                <a:gd name="T82" fmla="*/ 67 w 10642"/>
                <a:gd name="T83" fmla="*/ 1 h 48"/>
                <a:gd name="T84" fmla="*/ 76 w 10642"/>
                <a:gd name="T85" fmla="*/ 1 h 48"/>
                <a:gd name="T86" fmla="*/ 84 w 10642"/>
                <a:gd name="T87" fmla="*/ 1 h 48"/>
                <a:gd name="T88" fmla="*/ 93 w 10642"/>
                <a:gd name="T89" fmla="*/ 1 h 48"/>
                <a:gd name="T90" fmla="*/ 102 w 10642"/>
                <a:gd name="T91" fmla="*/ 1 h 48"/>
                <a:gd name="T92" fmla="*/ 110 w 10642"/>
                <a:gd name="T93" fmla="*/ 1 h 48"/>
                <a:gd name="T94" fmla="*/ 118 w 10642"/>
                <a:gd name="T95" fmla="*/ 1 h 48"/>
                <a:gd name="T96" fmla="*/ 126 w 10642"/>
                <a:gd name="T97" fmla="*/ 1 h 48"/>
                <a:gd name="T98" fmla="*/ 133 w 10642"/>
                <a:gd name="T99" fmla="*/ 1 h 48"/>
                <a:gd name="T100" fmla="*/ 140 w 10642"/>
                <a:gd name="T101" fmla="*/ 1 h 48"/>
                <a:gd name="T102" fmla="*/ 146 w 10642"/>
                <a:gd name="T103" fmla="*/ 1 h 48"/>
                <a:gd name="T104" fmla="*/ 152 w 10642"/>
                <a:gd name="T105" fmla="*/ 1 h 48"/>
                <a:gd name="T106" fmla="*/ 156 w 10642"/>
                <a:gd name="T107" fmla="*/ 1 h 48"/>
                <a:gd name="T108" fmla="*/ 160 w 10642"/>
                <a:gd name="T109" fmla="*/ 1 h 48"/>
                <a:gd name="T110" fmla="*/ 163 w 10642"/>
                <a:gd name="T111" fmla="*/ 1 h 48"/>
                <a:gd name="T112" fmla="*/ 166 w 10642"/>
                <a:gd name="T113" fmla="*/ 1 h 48"/>
                <a:gd name="T114" fmla="*/ 167 w 10642"/>
                <a:gd name="T115" fmla="*/ 1 h 48"/>
                <a:gd name="T116" fmla="*/ 167 w 10642"/>
                <a:gd name="T117" fmla="*/ 1 h 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642" h="48">
                  <a:moveTo>
                    <a:pt x="10641" y="0"/>
                  </a:moveTo>
                  <a:lnTo>
                    <a:pt x="10641" y="0"/>
                  </a:lnTo>
                  <a:lnTo>
                    <a:pt x="10640" y="0"/>
                  </a:lnTo>
                  <a:lnTo>
                    <a:pt x="10638" y="0"/>
                  </a:lnTo>
                  <a:lnTo>
                    <a:pt x="10636" y="0"/>
                  </a:lnTo>
                  <a:lnTo>
                    <a:pt x="10632" y="0"/>
                  </a:lnTo>
                  <a:lnTo>
                    <a:pt x="10628" y="0"/>
                  </a:lnTo>
                  <a:lnTo>
                    <a:pt x="10623" y="0"/>
                  </a:lnTo>
                  <a:lnTo>
                    <a:pt x="10617" y="0"/>
                  </a:lnTo>
                  <a:lnTo>
                    <a:pt x="10612" y="0"/>
                  </a:lnTo>
                  <a:lnTo>
                    <a:pt x="10604" y="0"/>
                  </a:lnTo>
                  <a:lnTo>
                    <a:pt x="10596" y="0"/>
                  </a:lnTo>
                  <a:lnTo>
                    <a:pt x="10589" y="0"/>
                  </a:lnTo>
                  <a:lnTo>
                    <a:pt x="10579" y="0"/>
                  </a:lnTo>
                  <a:lnTo>
                    <a:pt x="10570" y="0"/>
                  </a:lnTo>
                  <a:lnTo>
                    <a:pt x="10559" y="0"/>
                  </a:lnTo>
                  <a:lnTo>
                    <a:pt x="10548" y="0"/>
                  </a:lnTo>
                  <a:lnTo>
                    <a:pt x="10536" y="0"/>
                  </a:lnTo>
                  <a:lnTo>
                    <a:pt x="10524" y="0"/>
                  </a:lnTo>
                  <a:lnTo>
                    <a:pt x="10511" y="0"/>
                  </a:lnTo>
                  <a:lnTo>
                    <a:pt x="10496" y="0"/>
                  </a:lnTo>
                  <a:lnTo>
                    <a:pt x="10482" y="0"/>
                  </a:lnTo>
                  <a:lnTo>
                    <a:pt x="10467" y="0"/>
                  </a:lnTo>
                  <a:lnTo>
                    <a:pt x="10451" y="0"/>
                  </a:lnTo>
                  <a:lnTo>
                    <a:pt x="10435" y="0"/>
                  </a:lnTo>
                  <a:lnTo>
                    <a:pt x="10417" y="0"/>
                  </a:lnTo>
                  <a:lnTo>
                    <a:pt x="10400" y="0"/>
                  </a:lnTo>
                  <a:lnTo>
                    <a:pt x="10382" y="0"/>
                  </a:lnTo>
                  <a:lnTo>
                    <a:pt x="10363" y="0"/>
                  </a:lnTo>
                  <a:lnTo>
                    <a:pt x="10344" y="0"/>
                  </a:lnTo>
                  <a:lnTo>
                    <a:pt x="10323" y="0"/>
                  </a:lnTo>
                  <a:lnTo>
                    <a:pt x="10302" y="0"/>
                  </a:lnTo>
                  <a:lnTo>
                    <a:pt x="10281" y="0"/>
                  </a:lnTo>
                  <a:lnTo>
                    <a:pt x="10259" y="0"/>
                  </a:lnTo>
                  <a:lnTo>
                    <a:pt x="10236" y="0"/>
                  </a:lnTo>
                  <a:lnTo>
                    <a:pt x="10213" y="0"/>
                  </a:lnTo>
                  <a:lnTo>
                    <a:pt x="10190" y="0"/>
                  </a:lnTo>
                  <a:lnTo>
                    <a:pt x="10166" y="0"/>
                  </a:lnTo>
                  <a:lnTo>
                    <a:pt x="10141" y="0"/>
                  </a:lnTo>
                  <a:lnTo>
                    <a:pt x="10116" y="0"/>
                  </a:lnTo>
                  <a:lnTo>
                    <a:pt x="10090" y="0"/>
                  </a:lnTo>
                  <a:lnTo>
                    <a:pt x="10063" y="0"/>
                  </a:lnTo>
                  <a:lnTo>
                    <a:pt x="10037" y="0"/>
                  </a:lnTo>
                  <a:lnTo>
                    <a:pt x="10009" y="0"/>
                  </a:lnTo>
                  <a:lnTo>
                    <a:pt x="9981" y="0"/>
                  </a:lnTo>
                  <a:lnTo>
                    <a:pt x="9952" y="0"/>
                  </a:lnTo>
                  <a:lnTo>
                    <a:pt x="9924" y="0"/>
                  </a:lnTo>
                  <a:lnTo>
                    <a:pt x="9894" y="0"/>
                  </a:lnTo>
                  <a:lnTo>
                    <a:pt x="9863" y="0"/>
                  </a:lnTo>
                  <a:lnTo>
                    <a:pt x="9832" y="0"/>
                  </a:lnTo>
                  <a:lnTo>
                    <a:pt x="9802" y="0"/>
                  </a:lnTo>
                  <a:lnTo>
                    <a:pt x="9770" y="0"/>
                  </a:lnTo>
                  <a:lnTo>
                    <a:pt x="9738" y="0"/>
                  </a:lnTo>
                  <a:lnTo>
                    <a:pt x="9705" y="0"/>
                  </a:lnTo>
                  <a:lnTo>
                    <a:pt x="9672" y="0"/>
                  </a:lnTo>
                  <a:lnTo>
                    <a:pt x="9638" y="0"/>
                  </a:lnTo>
                  <a:lnTo>
                    <a:pt x="9604" y="0"/>
                  </a:lnTo>
                  <a:lnTo>
                    <a:pt x="9569" y="0"/>
                  </a:lnTo>
                  <a:lnTo>
                    <a:pt x="9535" y="0"/>
                  </a:lnTo>
                  <a:lnTo>
                    <a:pt x="9499" y="0"/>
                  </a:lnTo>
                  <a:lnTo>
                    <a:pt x="9464" y="0"/>
                  </a:lnTo>
                  <a:lnTo>
                    <a:pt x="9426" y="0"/>
                  </a:lnTo>
                  <a:lnTo>
                    <a:pt x="9390" y="0"/>
                  </a:lnTo>
                  <a:lnTo>
                    <a:pt x="9353" y="0"/>
                  </a:lnTo>
                  <a:lnTo>
                    <a:pt x="9316" y="0"/>
                  </a:lnTo>
                  <a:lnTo>
                    <a:pt x="9277" y="0"/>
                  </a:lnTo>
                  <a:lnTo>
                    <a:pt x="9239" y="0"/>
                  </a:lnTo>
                  <a:lnTo>
                    <a:pt x="9199" y="0"/>
                  </a:lnTo>
                  <a:lnTo>
                    <a:pt x="9161" y="0"/>
                  </a:lnTo>
                  <a:lnTo>
                    <a:pt x="9120" y="0"/>
                  </a:lnTo>
                  <a:lnTo>
                    <a:pt x="9081" y="0"/>
                  </a:lnTo>
                  <a:lnTo>
                    <a:pt x="9040" y="0"/>
                  </a:lnTo>
                  <a:lnTo>
                    <a:pt x="9000" y="0"/>
                  </a:lnTo>
                  <a:lnTo>
                    <a:pt x="8958" y="0"/>
                  </a:lnTo>
                  <a:lnTo>
                    <a:pt x="8916" y="0"/>
                  </a:lnTo>
                  <a:lnTo>
                    <a:pt x="8874" y="0"/>
                  </a:lnTo>
                  <a:lnTo>
                    <a:pt x="8832" y="0"/>
                  </a:lnTo>
                  <a:lnTo>
                    <a:pt x="8789" y="0"/>
                  </a:lnTo>
                  <a:lnTo>
                    <a:pt x="8746" y="0"/>
                  </a:lnTo>
                  <a:lnTo>
                    <a:pt x="8702" y="0"/>
                  </a:lnTo>
                  <a:lnTo>
                    <a:pt x="8658" y="0"/>
                  </a:lnTo>
                  <a:lnTo>
                    <a:pt x="8614" y="0"/>
                  </a:lnTo>
                  <a:lnTo>
                    <a:pt x="8569" y="0"/>
                  </a:lnTo>
                  <a:lnTo>
                    <a:pt x="8525" y="0"/>
                  </a:lnTo>
                  <a:lnTo>
                    <a:pt x="8479" y="0"/>
                  </a:lnTo>
                  <a:lnTo>
                    <a:pt x="8434" y="0"/>
                  </a:lnTo>
                  <a:lnTo>
                    <a:pt x="8388" y="0"/>
                  </a:lnTo>
                  <a:lnTo>
                    <a:pt x="8342" y="0"/>
                  </a:lnTo>
                  <a:lnTo>
                    <a:pt x="8296" y="0"/>
                  </a:lnTo>
                  <a:lnTo>
                    <a:pt x="8250" y="0"/>
                  </a:lnTo>
                  <a:lnTo>
                    <a:pt x="8203" y="0"/>
                  </a:lnTo>
                  <a:lnTo>
                    <a:pt x="8156" y="0"/>
                  </a:lnTo>
                  <a:lnTo>
                    <a:pt x="8107" y="0"/>
                  </a:lnTo>
                  <a:lnTo>
                    <a:pt x="8060" y="0"/>
                  </a:lnTo>
                  <a:lnTo>
                    <a:pt x="8012" y="0"/>
                  </a:lnTo>
                  <a:lnTo>
                    <a:pt x="7964" y="0"/>
                  </a:lnTo>
                  <a:lnTo>
                    <a:pt x="7914" y="0"/>
                  </a:lnTo>
                  <a:lnTo>
                    <a:pt x="7866" y="0"/>
                  </a:lnTo>
                  <a:lnTo>
                    <a:pt x="7817" y="0"/>
                  </a:lnTo>
                  <a:lnTo>
                    <a:pt x="7767" y="0"/>
                  </a:lnTo>
                  <a:lnTo>
                    <a:pt x="7718" y="0"/>
                  </a:lnTo>
                  <a:lnTo>
                    <a:pt x="7667" y="0"/>
                  </a:lnTo>
                  <a:lnTo>
                    <a:pt x="7618" y="0"/>
                  </a:lnTo>
                  <a:lnTo>
                    <a:pt x="7567" y="0"/>
                  </a:lnTo>
                  <a:lnTo>
                    <a:pt x="7517" y="0"/>
                  </a:lnTo>
                  <a:lnTo>
                    <a:pt x="7466" y="0"/>
                  </a:lnTo>
                  <a:lnTo>
                    <a:pt x="7415" y="0"/>
                  </a:lnTo>
                  <a:lnTo>
                    <a:pt x="7364" y="0"/>
                  </a:lnTo>
                  <a:lnTo>
                    <a:pt x="7313" y="0"/>
                  </a:lnTo>
                  <a:lnTo>
                    <a:pt x="7261" y="0"/>
                  </a:lnTo>
                  <a:lnTo>
                    <a:pt x="7210" y="0"/>
                  </a:lnTo>
                  <a:lnTo>
                    <a:pt x="7157" y="0"/>
                  </a:lnTo>
                  <a:lnTo>
                    <a:pt x="7105" y="0"/>
                  </a:lnTo>
                  <a:lnTo>
                    <a:pt x="7053" y="0"/>
                  </a:lnTo>
                  <a:lnTo>
                    <a:pt x="7000" y="0"/>
                  </a:lnTo>
                  <a:lnTo>
                    <a:pt x="6947" y="0"/>
                  </a:lnTo>
                  <a:lnTo>
                    <a:pt x="6895" y="0"/>
                  </a:lnTo>
                  <a:lnTo>
                    <a:pt x="6842" y="0"/>
                  </a:lnTo>
                  <a:lnTo>
                    <a:pt x="6789" y="0"/>
                  </a:lnTo>
                  <a:lnTo>
                    <a:pt x="6736" y="0"/>
                  </a:lnTo>
                  <a:lnTo>
                    <a:pt x="6683" y="0"/>
                  </a:lnTo>
                  <a:lnTo>
                    <a:pt x="6629" y="0"/>
                  </a:lnTo>
                  <a:lnTo>
                    <a:pt x="6575" y="0"/>
                  </a:lnTo>
                  <a:lnTo>
                    <a:pt x="6522" y="0"/>
                  </a:lnTo>
                  <a:lnTo>
                    <a:pt x="6468" y="0"/>
                  </a:lnTo>
                  <a:lnTo>
                    <a:pt x="6414" y="0"/>
                  </a:lnTo>
                  <a:lnTo>
                    <a:pt x="6360" y="0"/>
                  </a:lnTo>
                  <a:lnTo>
                    <a:pt x="6305" y="0"/>
                  </a:lnTo>
                  <a:lnTo>
                    <a:pt x="6252" y="0"/>
                  </a:lnTo>
                  <a:lnTo>
                    <a:pt x="6197" y="0"/>
                  </a:lnTo>
                  <a:lnTo>
                    <a:pt x="6143" y="0"/>
                  </a:lnTo>
                  <a:lnTo>
                    <a:pt x="6088" y="0"/>
                  </a:lnTo>
                  <a:lnTo>
                    <a:pt x="6033" y="0"/>
                  </a:lnTo>
                  <a:lnTo>
                    <a:pt x="5979" y="0"/>
                  </a:lnTo>
                  <a:lnTo>
                    <a:pt x="5925" y="0"/>
                  </a:lnTo>
                  <a:lnTo>
                    <a:pt x="5870" y="0"/>
                  </a:lnTo>
                  <a:lnTo>
                    <a:pt x="5815" y="0"/>
                  </a:lnTo>
                  <a:lnTo>
                    <a:pt x="5760" y="0"/>
                  </a:lnTo>
                  <a:lnTo>
                    <a:pt x="5705" y="0"/>
                  </a:lnTo>
                  <a:lnTo>
                    <a:pt x="5650" y="0"/>
                  </a:lnTo>
                  <a:lnTo>
                    <a:pt x="5595" y="0"/>
                  </a:lnTo>
                  <a:lnTo>
                    <a:pt x="5540" y="0"/>
                  </a:lnTo>
                  <a:lnTo>
                    <a:pt x="5485" y="0"/>
                  </a:lnTo>
                  <a:lnTo>
                    <a:pt x="5430" y="0"/>
                  </a:lnTo>
                  <a:lnTo>
                    <a:pt x="5375" y="0"/>
                  </a:lnTo>
                  <a:lnTo>
                    <a:pt x="5321" y="0"/>
                  </a:lnTo>
                  <a:lnTo>
                    <a:pt x="5266" y="0"/>
                  </a:lnTo>
                  <a:lnTo>
                    <a:pt x="5211" y="0"/>
                  </a:lnTo>
                  <a:lnTo>
                    <a:pt x="5156" y="0"/>
                  </a:lnTo>
                  <a:lnTo>
                    <a:pt x="5100" y="0"/>
                  </a:lnTo>
                  <a:lnTo>
                    <a:pt x="5046" y="0"/>
                  </a:lnTo>
                  <a:lnTo>
                    <a:pt x="4991" y="0"/>
                  </a:lnTo>
                  <a:lnTo>
                    <a:pt x="4936" y="0"/>
                  </a:lnTo>
                  <a:lnTo>
                    <a:pt x="4881" y="0"/>
                  </a:lnTo>
                  <a:lnTo>
                    <a:pt x="4826" y="0"/>
                  </a:lnTo>
                  <a:lnTo>
                    <a:pt x="4771" y="0"/>
                  </a:lnTo>
                  <a:lnTo>
                    <a:pt x="4716" y="0"/>
                  </a:lnTo>
                  <a:lnTo>
                    <a:pt x="4661" y="0"/>
                  </a:lnTo>
                  <a:lnTo>
                    <a:pt x="4608" y="0"/>
                  </a:lnTo>
                  <a:lnTo>
                    <a:pt x="4553" y="0"/>
                  </a:lnTo>
                  <a:lnTo>
                    <a:pt x="4498" y="0"/>
                  </a:lnTo>
                  <a:lnTo>
                    <a:pt x="4444" y="0"/>
                  </a:lnTo>
                  <a:lnTo>
                    <a:pt x="4389" y="0"/>
                  </a:lnTo>
                  <a:lnTo>
                    <a:pt x="4336" y="0"/>
                  </a:lnTo>
                  <a:lnTo>
                    <a:pt x="4281" y="0"/>
                  </a:lnTo>
                  <a:lnTo>
                    <a:pt x="4227" y="0"/>
                  </a:lnTo>
                  <a:lnTo>
                    <a:pt x="4173" y="0"/>
                  </a:lnTo>
                  <a:lnTo>
                    <a:pt x="4119" y="0"/>
                  </a:lnTo>
                  <a:lnTo>
                    <a:pt x="4066" y="0"/>
                  </a:lnTo>
                  <a:lnTo>
                    <a:pt x="4012" y="0"/>
                  </a:lnTo>
                  <a:lnTo>
                    <a:pt x="3958" y="0"/>
                  </a:lnTo>
                  <a:lnTo>
                    <a:pt x="3905" y="0"/>
                  </a:lnTo>
                  <a:lnTo>
                    <a:pt x="3852" y="0"/>
                  </a:lnTo>
                  <a:lnTo>
                    <a:pt x="3799" y="0"/>
                  </a:lnTo>
                  <a:lnTo>
                    <a:pt x="3746" y="0"/>
                  </a:lnTo>
                  <a:lnTo>
                    <a:pt x="3694" y="0"/>
                  </a:lnTo>
                  <a:lnTo>
                    <a:pt x="3641" y="0"/>
                  </a:lnTo>
                  <a:lnTo>
                    <a:pt x="3588" y="0"/>
                  </a:lnTo>
                  <a:lnTo>
                    <a:pt x="3536" y="0"/>
                  </a:lnTo>
                  <a:lnTo>
                    <a:pt x="3484" y="0"/>
                  </a:lnTo>
                  <a:lnTo>
                    <a:pt x="3431" y="0"/>
                  </a:lnTo>
                  <a:lnTo>
                    <a:pt x="3380" y="0"/>
                  </a:lnTo>
                  <a:lnTo>
                    <a:pt x="3328" y="0"/>
                  </a:lnTo>
                  <a:lnTo>
                    <a:pt x="3277" y="0"/>
                  </a:lnTo>
                  <a:lnTo>
                    <a:pt x="3226" y="0"/>
                  </a:lnTo>
                  <a:lnTo>
                    <a:pt x="3174" y="0"/>
                  </a:lnTo>
                  <a:lnTo>
                    <a:pt x="3124" y="0"/>
                  </a:lnTo>
                  <a:lnTo>
                    <a:pt x="3073" y="0"/>
                  </a:lnTo>
                  <a:lnTo>
                    <a:pt x="3023" y="0"/>
                  </a:lnTo>
                  <a:lnTo>
                    <a:pt x="2974" y="0"/>
                  </a:lnTo>
                  <a:lnTo>
                    <a:pt x="2923" y="0"/>
                  </a:lnTo>
                  <a:lnTo>
                    <a:pt x="2874" y="0"/>
                  </a:lnTo>
                  <a:lnTo>
                    <a:pt x="2824" y="0"/>
                  </a:lnTo>
                  <a:lnTo>
                    <a:pt x="2775" y="0"/>
                  </a:lnTo>
                  <a:lnTo>
                    <a:pt x="2727" y="0"/>
                  </a:lnTo>
                  <a:lnTo>
                    <a:pt x="2677" y="0"/>
                  </a:lnTo>
                  <a:lnTo>
                    <a:pt x="2629" y="0"/>
                  </a:lnTo>
                  <a:lnTo>
                    <a:pt x="2581" y="0"/>
                  </a:lnTo>
                  <a:lnTo>
                    <a:pt x="2534" y="0"/>
                  </a:lnTo>
                  <a:lnTo>
                    <a:pt x="2485" y="0"/>
                  </a:lnTo>
                  <a:lnTo>
                    <a:pt x="2438" y="0"/>
                  </a:lnTo>
                  <a:lnTo>
                    <a:pt x="2392" y="0"/>
                  </a:lnTo>
                  <a:lnTo>
                    <a:pt x="2345" y="0"/>
                  </a:lnTo>
                  <a:lnTo>
                    <a:pt x="2299" y="0"/>
                  </a:lnTo>
                  <a:lnTo>
                    <a:pt x="2253" y="0"/>
                  </a:lnTo>
                  <a:lnTo>
                    <a:pt x="2207" y="0"/>
                  </a:lnTo>
                  <a:lnTo>
                    <a:pt x="2162" y="0"/>
                  </a:lnTo>
                  <a:lnTo>
                    <a:pt x="2115" y="0"/>
                  </a:lnTo>
                  <a:lnTo>
                    <a:pt x="2072" y="0"/>
                  </a:lnTo>
                  <a:lnTo>
                    <a:pt x="2027" y="0"/>
                  </a:lnTo>
                  <a:lnTo>
                    <a:pt x="1983" y="0"/>
                  </a:lnTo>
                  <a:lnTo>
                    <a:pt x="1939" y="0"/>
                  </a:lnTo>
                  <a:lnTo>
                    <a:pt x="1895" y="0"/>
                  </a:lnTo>
                  <a:lnTo>
                    <a:pt x="1852" y="0"/>
                  </a:lnTo>
                  <a:lnTo>
                    <a:pt x="1809" y="0"/>
                  </a:lnTo>
                  <a:lnTo>
                    <a:pt x="1766" y="0"/>
                  </a:lnTo>
                  <a:lnTo>
                    <a:pt x="1725" y="0"/>
                  </a:lnTo>
                  <a:lnTo>
                    <a:pt x="1683" y="0"/>
                  </a:lnTo>
                  <a:lnTo>
                    <a:pt x="1641" y="0"/>
                  </a:lnTo>
                  <a:lnTo>
                    <a:pt x="1601" y="0"/>
                  </a:lnTo>
                  <a:lnTo>
                    <a:pt x="1560" y="0"/>
                  </a:lnTo>
                  <a:lnTo>
                    <a:pt x="1521" y="0"/>
                  </a:lnTo>
                  <a:lnTo>
                    <a:pt x="1481" y="0"/>
                  </a:lnTo>
                  <a:lnTo>
                    <a:pt x="1442" y="0"/>
                  </a:lnTo>
                  <a:lnTo>
                    <a:pt x="1402" y="0"/>
                  </a:lnTo>
                  <a:lnTo>
                    <a:pt x="1364" y="0"/>
                  </a:lnTo>
                  <a:lnTo>
                    <a:pt x="1325" y="0"/>
                  </a:lnTo>
                  <a:lnTo>
                    <a:pt x="1288" y="0"/>
                  </a:lnTo>
                  <a:lnTo>
                    <a:pt x="1251" y="0"/>
                  </a:lnTo>
                  <a:lnTo>
                    <a:pt x="1214" y="0"/>
                  </a:lnTo>
                  <a:lnTo>
                    <a:pt x="1178" y="0"/>
                  </a:lnTo>
                  <a:lnTo>
                    <a:pt x="1142" y="0"/>
                  </a:lnTo>
                  <a:lnTo>
                    <a:pt x="1107" y="0"/>
                  </a:lnTo>
                  <a:lnTo>
                    <a:pt x="1072" y="0"/>
                  </a:lnTo>
                  <a:lnTo>
                    <a:pt x="1037" y="0"/>
                  </a:lnTo>
                  <a:lnTo>
                    <a:pt x="1003" y="0"/>
                  </a:lnTo>
                  <a:lnTo>
                    <a:pt x="969" y="0"/>
                  </a:lnTo>
                  <a:lnTo>
                    <a:pt x="936" y="0"/>
                  </a:lnTo>
                  <a:lnTo>
                    <a:pt x="904" y="0"/>
                  </a:lnTo>
                  <a:lnTo>
                    <a:pt x="871" y="0"/>
                  </a:lnTo>
                  <a:lnTo>
                    <a:pt x="839" y="0"/>
                  </a:lnTo>
                  <a:lnTo>
                    <a:pt x="808" y="0"/>
                  </a:lnTo>
                  <a:lnTo>
                    <a:pt x="778" y="0"/>
                  </a:lnTo>
                  <a:lnTo>
                    <a:pt x="748" y="0"/>
                  </a:lnTo>
                  <a:lnTo>
                    <a:pt x="718" y="0"/>
                  </a:lnTo>
                  <a:lnTo>
                    <a:pt x="689" y="0"/>
                  </a:lnTo>
                  <a:lnTo>
                    <a:pt x="660" y="0"/>
                  </a:lnTo>
                  <a:lnTo>
                    <a:pt x="632" y="0"/>
                  </a:lnTo>
                  <a:lnTo>
                    <a:pt x="604" y="0"/>
                  </a:lnTo>
                  <a:lnTo>
                    <a:pt x="578" y="0"/>
                  </a:lnTo>
                  <a:lnTo>
                    <a:pt x="552" y="0"/>
                  </a:lnTo>
                  <a:lnTo>
                    <a:pt x="525" y="0"/>
                  </a:lnTo>
                  <a:lnTo>
                    <a:pt x="500" y="0"/>
                  </a:lnTo>
                  <a:lnTo>
                    <a:pt x="475" y="0"/>
                  </a:lnTo>
                  <a:lnTo>
                    <a:pt x="451" y="0"/>
                  </a:lnTo>
                  <a:lnTo>
                    <a:pt x="428" y="0"/>
                  </a:lnTo>
                  <a:lnTo>
                    <a:pt x="405" y="0"/>
                  </a:lnTo>
                  <a:lnTo>
                    <a:pt x="382" y="0"/>
                  </a:lnTo>
                  <a:lnTo>
                    <a:pt x="360" y="0"/>
                  </a:lnTo>
                  <a:lnTo>
                    <a:pt x="339" y="0"/>
                  </a:lnTo>
                  <a:lnTo>
                    <a:pt x="318" y="0"/>
                  </a:lnTo>
                  <a:lnTo>
                    <a:pt x="297" y="0"/>
                  </a:lnTo>
                  <a:lnTo>
                    <a:pt x="278" y="0"/>
                  </a:lnTo>
                  <a:lnTo>
                    <a:pt x="259" y="0"/>
                  </a:lnTo>
                  <a:lnTo>
                    <a:pt x="241" y="0"/>
                  </a:lnTo>
                  <a:lnTo>
                    <a:pt x="224" y="0"/>
                  </a:lnTo>
                  <a:lnTo>
                    <a:pt x="206" y="0"/>
                  </a:lnTo>
                  <a:lnTo>
                    <a:pt x="189" y="0"/>
                  </a:lnTo>
                  <a:lnTo>
                    <a:pt x="174" y="0"/>
                  </a:lnTo>
                  <a:lnTo>
                    <a:pt x="159" y="0"/>
                  </a:lnTo>
                  <a:lnTo>
                    <a:pt x="144" y="0"/>
                  </a:lnTo>
                  <a:lnTo>
                    <a:pt x="130" y="0"/>
                  </a:lnTo>
                  <a:lnTo>
                    <a:pt x="117" y="0"/>
                  </a:lnTo>
                  <a:lnTo>
                    <a:pt x="105" y="0"/>
                  </a:lnTo>
                  <a:lnTo>
                    <a:pt x="93" y="0"/>
                  </a:lnTo>
                  <a:lnTo>
                    <a:pt x="82" y="0"/>
                  </a:lnTo>
                  <a:lnTo>
                    <a:pt x="72" y="0"/>
                  </a:lnTo>
                  <a:lnTo>
                    <a:pt x="62" y="0"/>
                  </a:lnTo>
                  <a:lnTo>
                    <a:pt x="52" y="0"/>
                  </a:lnTo>
                  <a:lnTo>
                    <a:pt x="45" y="0"/>
                  </a:lnTo>
                  <a:lnTo>
                    <a:pt x="37" y="0"/>
                  </a:lnTo>
                  <a:lnTo>
                    <a:pt x="29" y="0"/>
                  </a:lnTo>
                  <a:lnTo>
                    <a:pt x="24" y="0"/>
                  </a:lnTo>
                  <a:lnTo>
                    <a:pt x="18" y="0"/>
                  </a:lnTo>
                  <a:lnTo>
                    <a:pt x="13" y="0"/>
                  </a:lnTo>
                  <a:lnTo>
                    <a:pt x="8" y="0"/>
                  </a:lnTo>
                  <a:lnTo>
                    <a:pt x="5" y="0"/>
                  </a:lnTo>
                  <a:lnTo>
                    <a:pt x="3" y="0"/>
                  </a:lnTo>
                  <a:lnTo>
                    <a:pt x="1" y="0"/>
                  </a:lnTo>
                  <a:lnTo>
                    <a:pt x="0" y="0"/>
                  </a:lnTo>
                  <a:lnTo>
                    <a:pt x="0" y="48"/>
                  </a:lnTo>
                  <a:lnTo>
                    <a:pt x="1" y="48"/>
                  </a:lnTo>
                  <a:lnTo>
                    <a:pt x="3" y="48"/>
                  </a:lnTo>
                  <a:lnTo>
                    <a:pt x="5" y="48"/>
                  </a:lnTo>
                  <a:lnTo>
                    <a:pt x="8" y="48"/>
                  </a:lnTo>
                  <a:lnTo>
                    <a:pt x="13" y="48"/>
                  </a:lnTo>
                  <a:lnTo>
                    <a:pt x="18" y="48"/>
                  </a:lnTo>
                  <a:lnTo>
                    <a:pt x="24" y="48"/>
                  </a:lnTo>
                  <a:lnTo>
                    <a:pt x="29" y="48"/>
                  </a:lnTo>
                  <a:lnTo>
                    <a:pt x="37" y="48"/>
                  </a:lnTo>
                  <a:lnTo>
                    <a:pt x="45" y="48"/>
                  </a:lnTo>
                  <a:lnTo>
                    <a:pt x="52" y="48"/>
                  </a:lnTo>
                  <a:lnTo>
                    <a:pt x="62" y="48"/>
                  </a:lnTo>
                  <a:lnTo>
                    <a:pt x="72" y="48"/>
                  </a:lnTo>
                  <a:lnTo>
                    <a:pt x="82" y="48"/>
                  </a:lnTo>
                  <a:lnTo>
                    <a:pt x="93" y="48"/>
                  </a:lnTo>
                  <a:lnTo>
                    <a:pt x="105" y="48"/>
                  </a:lnTo>
                  <a:lnTo>
                    <a:pt x="117" y="48"/>
                  </a:lnTo>
                  <a:lnTo>
                    <a:pt x="130" y="48"/>
                  </a:lnTo>
                  <a:lnTo>
                    <a:pt x="144" y="48"/>
                  </a:lnTo>
                  <a:lnTo>
                    <a:pt x="159" y="48"/>
                  </a:lnTo>
                  <a:lnTo>
                    <a:pt x="174" y="48"/>
                  </a:lnTo>
                  <a:lnTo>
                    <a:pt x="189" y="48"/>
                  </a:lnTo>
                  <a:lnTo>
                    <a:pt x="206" y="48"/>
                  </a:lnTo>
                  <a:lnTo>
                    <a:pt x="224" y="48"/>
                  </a:lnTo>
                  <a:lnTo>
                    <a:pt x="241" y="48"/>
                  </a:lnTo>
                  <a:lnTo>
                    <a:pt x="259" y="48"/>
                  </a:lnTo>
                  <a:lnTo>
                    <a:pt x="278" y="48"/>
                  </a:lnTo>
                  <a:lnTo>
                    <a:pt x="297" y="48"/>
                  </a:lnTo>
                  <a:lnTo>
                    <a:pt x="318" y="48"/>
                  </a:lnTo>
                  <a:lnTo>
                    <a:pt x="339" y="48"/>
                  </a:lnTo>
                  <a:lnTo>
                    <a:pt x="360" y="48"/>
                  </a:lnTo>
                  <a:lnTo>
                    <a:pt x="382" y="48"/>
                  </a:lnTo>
                  <a:lnTo>
                    <a:pt x="403" y="48"/>
                  </a:lnTo>
                  <a:lnTo>
                    <a:pt x="427" y="48"/>
                  </a:lnTo>
                  <a:lnTo>
                    <a:pt x="451" y="48"/>
                  </a:lnTo>
                  <a:lnTo>
                    <a:pt x="475" y="48"/>
                  </a:lnTo>
                  <a:lnTo>
                    <a:pt x="500" y="48"/>
                  </a:lnTo>
                  <a:lnTo>
                    <a:pt x="525" y="48"/>
                  </a:lnTo>
                  <a:lnTo>
                    <a:pt x="551" y="48"/>
                  </a:lnTo>
                  <a:lnTo>
                    <a:pt x="577" y="48"/>
                  </a:lnTo>
                  <a:lnTo>
                    <a:pt x="604" y="48"/>
                  </a:lnTo>
                  <a:lnTo>
                    <a:pt x="632" y="48"/>
                  </a:lnTo>
                  <a:lnTo>
                    <a:pt x="660" y="48"/>
                  </a:lnTo>
                  <a:lnTo>
                    <a:pt x="689" y="48"/>
                  </a:lnTo>
                  <a:lnTo>
                    <a:pt x="717" y="48"/>
                  </a:lnTo>
                  <a:lnTo>
                    <a:pt x="747" y="48"/>
                  </a:lnTo>
                  <a:lnTo>
                    <a:pt x="778" y="48"/>
                  </a:lnTo>
                  <a:lnTo>
                    <a:pt x="808" y="48"/>
                  </a:lnTo>
                  <a:lnTo>
                    <a:pt x="839" y="48"/>
                  </a:lnTo>
                  <a:lnTo>
                    <a:pt x="871" y="48"/>
                  </a:lnTo>
                  <a:lnTo>
                    <a:pt x="903" y="48"/>
                  </a:lnTo>
                  <a:lnTo>
                    <a:pt x="936" y="48"/>
                  </a:lnTo>
                  <a:lnTo>
                    <a:pt x="969" y="48"/>
                  </a:lnTo>
                  <a:lnTo>
                    <a:pt x="1003" y="48"/>
                  </a:lnTo>
                  <a:lnTo>
                    <a:pt x="1037" y="48"/>
                  </a:lnTo>
                  <a:lnTo>
                    <a:pt x="1071" y="48"/>
                  </a:lnTo>
                  <a:lnTo>
                    <a:pt x="1106" y="48"/>
                  </a:lnTo>
                  <a:lnTo>
                    <a:pt x="1141" y="48"/>
                  </a:lnTo>
                  <a:lnTo>
                    <a:pt x="1177" y="48"/>
                  </a:lnTo>
                  <a:lnTo>
                    <a:pt x="1213" y="48"/>
                  </a:lnTo>
                  <a:lnTo>
                    <a:pt x="1251" y="48"/>
                  </a:lnTo>
                  <a:lnTo>
                    <a:pt x="1288" y="48"/>
                  </a:lnTo>
                  <a:lnTo>
                    <a:pt x="1325" y="48"/>
                  </a:lnTo>
                  <a:lnTo>
                    <a:pt x="1364" y="48"/>
                  </a:lnTo>
                  <a:lnTo>
                    <a:pt x="1402" y="48"/>
                  </a:lnTo>
                  <a:lnTo>
                    <a:pt x="1441" y="48"/>
                  </a:lnTo>
                  <a:lnTo>
                    <a:pt x="1480" y="48"/>
                  </a:lnTo>
                  <a:lnTo>
                    <a:pt x="1520" y="48"/>
                  </a:lnTo>
                  <a:lnTo>
                    <a:pt x="1560" y="48"/>
                  </a:lnTo>
                  <a:lnTo>
                    <a:pt x="1601" y="48"/>
                  </a:lnTo>
                  <a:lnTo>
                    <a:pt x="1641" y="48"/>
                  </a:lnTo>
                  <a:lnTo>
                    <a:pt x="1683" y="48"/>
                  </a:lnTo>
                  <a:lnTo>
                    <a:pt x="1725" y="48"/>
                  </a:lnTo>
                  <a:lnTo>
                    <a:pt x="1766" y="48"/>
                  </a:lnTo>
                  <a:lnTo>
                    <a:pt x="1808" y="48"/>
                  </a:lnTo>
                  <a:lnTo>
                    <a:pt x="1851" y="48"/>
                  </a:lnTo>
                  <a:lnTo>
                    <a:pt x="1895" y="48"/>
                  </a:lnTo>
                  <a:lnTo>
                    <a:pt x="1938" y="48"/>
                  </a:lnTo>
                  <a:lnTo>
                    <a:pt x="1982" y="48"/>
                  </a:lnTo>
                  <a:lnTo>
                    <a:pt x="2025" y="48"/>
                  </a:lnTo>
                  <a:lnTo>
                    <a:pt x="2070" y="48"/>
                  </a:lnTo>
                  <a:lnTo>
                    <a:pt x="2115" y="48"/>
                  </a:lnTo>
                  <a:lnTo>
                    <a:pt x="2160" y="48"/>
                  </a:lnTo>
                  <a:lnTo>
                    <a:pt x="2205" y="48"/>
                  </a:lnTo>
                  <a:lnTo>
                    <a:pt x="2252" y="48"/>
                  </a:lnTo>
                  <a:lnTo>
                    <a:pt x="2298" y="48"/>
                  </a:lnTo>
                  <a:lnTo>
                    <a:pt x="2344" y="48"/>
                  </a:lnTo>
                  <a:lnTo>
                    <a:pt x="2391" y="48"/>
                  </a:lnTo>
                  <a:lnTo>
                    <a:pt x="2438" y="48"/>
                  </a:lnTo>
                  <a:lnTo>
                    <a:pt x="2485" y="48"/>
                  </a:lnTo>
                  <a:lnTo>
                    <a:pt x="2532" y="48"/>
                  </a:lnTo>
                  <a:lnTo>
                    <a:pt x="2581" y="48"/>
                  </a:lnTo>
                  <a:lnTo>
                    <a:pt x="2628" y="48"/>
                  </a:lnTo>
                  <a:lnTo>
                    <a:pt x="2676" y="48"/>
                  </a:lnTo>
                  <a:lnTo>
                    <a:pt x="2726" y="48"/>
                  </a:lnTo>
                  <a:lnTo>
                    <a:pt x="2774" y="48"/>
                  </a:lnTo>
                  <a:lnTo>
                    <a:pt x="2823" y="48"/>
                  </a:lnTo>
                  <a:lnTo>
                    <a:pt x="2873" y="48"/>
                  </a:lnTo>
                  <a:lnTo>
                    <a:pt x="2922" y="48"/>
                  </a:lnTo>
                  <a:lnTo>
                    <a:pt x="2973" y="48"/>
                  </a:lnTo>
                  <a:lnTo>
                    <a:pt x="3022" y="48"/>
                  </a:lnTo>
                  <a:lnTo>
                    <a:pt x="3072" y="48"/>
                  </a:lnTo>
                  <a:lnTo>
                    <a:pt x="3123" y="48"/>
                  </a:lnTo>
                  <a:lnTo>
                    <a:pt x="3173" y="48"/>
                  </a:lnTo>
                  <a:lnTo>
                    <a:pt x="3225" y="48"/>
                  </a:lnTo>
                  <a:lnTo>
                    <a:pt x="3275" y="48"/>
                  </a:lnTo>
                  <a:lnTo>
                    <a:pt x="3327" y="48"/>
                  </a:lnTo>
                  <a:lnTo>
                    <a:pt x="3379" y="48"/>
                  </a:lnTo>
                  <a:lnTo>
                    <a:pt x="3430" y="48"/>
                  </a:lnTo>
                  <a:lnTo>
                    <a:pt x="3483" y="48"/>
                  </a:lnTo>
                  <a:lnTo>
                    <a:pt x="3534" y="48"/>
                  </a:lnTo>
                  <a:lnTo>
                    <a:pt x="3587" y="48"/>
                  </a:lnTo>
                  <a:lnTo>
                    <a:pt x="3639" y="48"/>
                  </a:lnTo>
                  <a:lnTo>
                    <a:pt x="3691" y="48"/>
                  </a:lnTo>
                  <a:lnTo>
                    <a:pt x="3744" y="48"/>
                  </a:lnTo>
                  <a:lnTo>
                    <a:pt x="3798" y="48"/>
                  </a:lnTo>
                  <a:lnTo>
                    <a:pt x="3850" y="48"/>
                  </a:lnTo>
                  <a:lnTo>
                    <a:pt x="3903" y="48"/>
                  </a:lnTo>
                  <a:lnTo>
                    <a:pt x="3957" y="48"/>
                  </a:lnTo>
                  <a:lnTo>
                    <a:pt x="4011" y="48"/>
                  </a:lnTo>
                  <a:lnTo>
                    <a:pt x="4064" y="48"/>
                  </a:lnTo>
                  <a:lnTo>
                    <a:pt x="4118" y="48"/>
                  </a:lnTo>
                  <a:lnTo>
                    <a:pt x="4172" y="48"/>
                  </a:lnTo>
                  <a:lnTo>
                    <a:pt x="4226" y="48"/>
                  </a:lnTo>
                  <a:lnTo>
                    <a:pt x="4280" y="48"/>
                  </a:lnTo>
                  <a:lnTo>
                    <a:pt x="4333" y="48"/>
                  </a:lnTo>
                  <a:lnTo>
                    <a:pt x="4388" y="48"/>
                  </a:lnTo>
                  <a:lnTo>
                    <a:pt x="4442" y="48"/>
                  </a:lnTo>
                  <a:lnTo>
                    <a:pt x="4497" y="48"/>
                  </a:lnTo>
                  <a:lnTo>
                    <a:pt x="4551" y="48"/>
                  </a:lnTo>
                  <a:lnTo>
                    <a:pt x="4605" y="48"/>
                  </a:lnTo>
                  <a:lnTo>
                    <a:pt x="4660" y="48"/>
                  </a:lnTo>
                  <a:lnTo>
                    <a:pt x="4715" y="48"/>
                  </a:lnTo>
                  <a:lnTo>
                    <a:pt x="4770" y="48"/>
                  </a:lnTo>
                  <a:lnTo>
                    <a:pt x="4825" y="48"/>
                  </a:lnTo>
                  <a:lnTo>
                    <a:pt x="4880" y="48"/>
                  </a:lnTo>
                  <a:lnTo>
                    <a:pt x="4935" y="48"/>
                  </a:lnTo>
                  <a:lnTo>
                    <a:pt x="4990" y="48"/>
                  </a:lnTo>
                  <a:lnTo>
                    <a:pt x="5044" y="48"/>
                  </a:lnTo>
                  <a:lnTo>
                    <a:pt x="5099" y="48"/>
                  </a:lnTo>
                  <a:lnTo>
                    <a:pt x="5154" y="48"/>
                  </a:lnTo>
                  <a:lnTo>
                    <a:pt x="5209" y="48"/>
                  </a:lnTo>
                  <a:lnTo>
                    <a:pt x="5264" y="48"/>
                  </a:lnTo>
                  <a:lnTo>
                    <a:pt x="5319" y="48"/>
                  </a:lnTo>
                  <a:lnTo>
                    <a:pt x="5373" y="48"/>
                  </a:lnTo>
                  <a:lnTo>
                    <a:pt x="5429" y="48"/>
                  </a:lnTo>
                  <a:lnTo>
                    <a:pt x="5483" y="48"/>
                  </a:lnTo>
                  <a:lnTo>
                    <a:pt x="5538" y="48"/>
                  </a:lnTo>
                  <a:lnTo>
                    <a:pt x="5593" y="48"/>
                  </a:lnTo>
                  <a:lnTo>
                    <a:pt x="5648" y="48"/>
                  </a:lnTo>
                  <a:lnTo>
                    <a:pt x="5703" y="48"/>
                  </a:lnTo>
                  <a:lnTo>
                    <a:pt x="5758" y="48"/>
                  </a:lnTo>
                  <a:lnTo>
                    <a:pt x="5813" y="48"/>
                  </a:lnTo>
                  <a:lnTo>
                    <a:pt x="5868" y="48"/>
                  </a:lnTo>
                  <a:lnTo>
                    <a:pt x="5922" y="48"/>
                  </a:lnTo>
                  <a:lnTo>
                    <a:pt x="5977" y="48"/>
                  </a:lnTo>
                  <a:lnTo>
                    <a:pt x="6031" y="48"/>
                  </a:lnTo>
                  <a:lnTo>
                    <a:pt x="6086" y="48"/>
                  </a:lnTo>
                  <a:lnTo>
                    <a:pt x="6141" y="48"/>
                  </a:lnTo>
                  <a:lnTo>
                    <a:pt x="6195" y="48"/>
                  </a:lnTo>
                  <a:lnTo>
                    <a:pt x="6249" y="48"/>
                  </a:lnTo>
                  <a:lnTo>
                    <a:pt x="6303" y="48"/>
                  </a:lnTo>
                  <a:lnTo>
                    <a:pt x="6358" y="48"/>
                  </a:lnTo>
                  <a:lnTo>
                    <a:pt x="6412" y="48"/>
                  </a:lnTo>
                  <a:lnTo>
                    <a:pt x="6466" y="48"/>
                  </a:lnTo>
                  <a:lnTo>
                    <a:pt x="6519" y="48"/>
                  </a:lnTo>
                  <a:lnTo>
                    <a:pt x="6573" y="48"/>
                  </a:lnTo>
                  <a:lnTo>
                    <a:pt x="6627" y="48"/>
                  </a:lnTo>
                  <a:lnTo>
                    <a:pt x="6681" y="48"/>
                  </a:lnTo>
                  <a:lnTo>
                    <a:pt x="6733" y="48"/>
                  </a:lnTo>
                  <a:lnTo>
                    <a:pt x="6787" y="48"/>
                  </a:lnTo>
                  <a:lnTo>
                    <a:pt x="6840" y="48"/>
                  </a:lnTo>
                  <a:lnTo>
                    <a:pt x="6892" y="48"/>
                  </a:lnTo>
                  <a:lnTo>
                    <a:pt x="6945" y="48"/>
                  </a:lnTo>
                  <a:lnTo>
                    <a:pt x="6998" y="48"/>
                  </a:lnTo>
                  <a:lnTo>
                    <a:pt x="7051" y="48"/>
                  </a:lnTo>
                  <a:lnTo>
                    <a:pt x="7103" y="48"/>
                  </a:lnTo>
                  <a:lnTo>
                    <a:pt x="7155" y="48"/>
                  </a:lnTo>
                  <a:lnTo>
                    <a:pt x="7206" y="48"/>
                  </a:lnTo>
                  <a:lnTo>
                    <a:pt x="7258" y="48"/>
                  </a:lnTo>
                  <a:lnTo>
                    <a:pt x="7310" y="48"/>
                  </a:lnTo>
                  <a:lnTo>
                    <a:pt x="7361" y="48"/>
                  </a:lnTo>
                  <a:lnTo>
                    <a:pt x="7413" y="48"/>
                  </a:lnTo>
                  <a:lnTo>
                    <a:pt x="7463" y="48"/>
                  </a:lnTo>
                  <a:lnTo>
                    <a:pt x="7514" y="48"/>
                  </a:lnTo>
                  <a:lnTo>
                    <a:pt x="7565" y="48"/>
                  </a:lnTo>
                  <a:lnTo>
                    <a:pt x="7615" y="48"/>
                  </a:lnTo>
                  <a:lnTo>
                    <a:pt x="7665" y="48"/>
                  </a:lnTo>
                  <a:lnTo>
                    <a:pt x="7714" y="48"/>
                  </a:lnTo>
                  <a:lnTo>
                    <a:pt x="7765" y="48"/>
                  </a:lnTo>
                  <a:lnTo>
                    <a:pt x="7814" y="48"/>
                  </a:lnTo>
                  <a:lnTo>
                    <a:pt x="7863" y="48"/>
                  </a:lnTo>
                  <a:lnTo>
                    <a:pt x="7912" y="48"/>
                  </a:lnTo>
                  <a:lnTo>
                    <a:pt x="7960" y="48"/>
                  </a:lnTo>
                  <a:lnTo>
                    <a:pt x="8009" y="48"/>
                  </a:lnTo>
                  <a:lnTo>
                    <a:pt x="8057" y="48"/>
                  </a:lnTo>
                  <a:lnTo>
                    <a:pt x="8105" y="48"/>
                  </a:lnTo>
                  <a:lnTo>
                    <a:pt x="8152" y="48"/>
                  </a:lnTo>
                  <a:lnTo>
                    <a:pt x="8200" y="48"/>
                  </a:lnTo>
                  <a:lnTo>
                    <a:pt x="8247" y="48"/>
                  </a:lnTo>
                  <a:lnTo>
                    <a:pt x="8293" y="48"/>
                  </a:lnTo>
                  <a:lnTo>
                    <a:pt x="8340" y="48"/>
                  </a:lnTo>
                  <a:lnTo>
                    <a:pt x="8386" y="48"/>
                  </a:lnTo>
                  <a:lnTo>
                    <a:pt x="8431" y="48"/>
                  </a:lnTo>
                  <a:lnTo>
                    <a:pt x="8477" y="48"/>
                  </a:lnTo>
                  <a:lnTo>
                    <a:pt x="8522" y="48"/>
                  </a:lnTo>
                  <a:lnTo>
                    <a:pt x="8567" y="48"/>
                  </a:lnTo>
                  <a:lnTo>
                    <a:pt x="8611" y="48"/>
                  </a:lnTo>
                  <a:lnTo>
                    <a:pt x="8655" y="48"/>
                  </a:lnTo>
                  <a:lnTo>
                    <a:pt x="8699" y="48"/>
                  </a:lnTo>
                  <a:lnTo>
                    <a:pt x="8743" y="48"/>
                  </a:lnTo>
                  <a:lnTo>
                    <a:pt x="8786" y="48"/>
                  </a:lnTo>
                  <a:lnTo>
                    <a:pt x="8828" y="48"/>
                  </a:lnTo>
                  <a:lnTo>
                    <a:pt x="8871" y="48"/>
                  </a:lnTo>
                  <a:lnTo>
                    <a:pt x="8913" y="48"/>
                  </a:lnTo>
                  <a:lnTo>
                    <a:pt x="8955" y="48"/>
                  </a:lnTo>
                  <a:lnTo>
                    <a:pt x="8996" y="48"/>
                  </a:lnTo>
                  <a:lnTo>
                    <a:pt x="9037" y="48"/>
                  </a:lnTo>
                  <a:lnTo>
                    <a:pt x="9077" y="48"/>
                  </a:lnTo>
                  <a:lnTo>
                    <a:pt x="9117" y="48"/>
                  </a:lnTo>
                  <a:lnTo>
                    <a:pt x="9158" y="48"/>
                  </a:lnTo>
                  <a:lnTo>
                    <a:pt x="9196" y="48"/>
                  </a:lnTo>
                  <a:lnTo>
                    <a:pt x="9235" y="48"/>
                  </a:lnTo>
                  <a:lnTo>
                    <a:pt x="9274" y="48"/>
                  </a:lnTo>
                  <a:lnTo>
                    <a:pt x="9312" y="48"/>
                  </a:lnTo>
                  <a:lnTo>
                    <a:pt x="9350" y="48"/>
                  </a:lnTo>
                  <a:lnTo>
                    <a:pt x="9387" y="48"/>
                  </a:lnTo>
                  <a:lnTo>
                    <a:pt x="9423" y="48"/>
                  </a:lnTo>
                  <a:lnTo>
                    <a:pt x="9459" y="48"/>
                  </a:lnTo>
                  <a:lnTo>
                    <a:pt x="9496" y="48"/>
                  </a:lnTo>
                  <a:lnTo>
                    <a:pt x="9531" y="48"/>
                  </a:lnTo>
                  <a:lnTo>
                    <a:pt x="9566" y="48"/>
                  </a:lnTo>
                  <a:lnTo>
                    <a:pt x="9601" y="48"/>
                  </a:lnTo>
                  <a:lnTo>
                    <a:pt x="9635" y="48"/>
                  </a:lnTo>
                  <a:lnTo>
                    <a:pt x="9668" y="48"/>
                  </a:lnTo>
                  <a:lnTo>
                    <a:pt x="9702" y="48"/>
                  </a:lnTo>
                  <a:lnTo>
                    <a:pt x="9734" y="48"/>
                  </a:lnTo>
                  <a:lnTo>
                    <a:pt x="9767" y="48"/>
                  </a:lnTo>
                  <a:lnTo>
                    <a:pt x="9797" y="48"/>
                  </a:lnTo>
                  <a:lnTo>
                    <a:pt x="9829" y="48"/>
                  </a:lnTo>
                  <a:lnTo>
                    <a:pt x="9860" y="48"/>
                  </a:lnTo>
                  <a:lnTo>
                    <a:pt x="9890" y="48"/>
                  </a:lnTo>
                  <a:lnTo>
                    <a:pt x="9919" y="48"/>
                  </a:lnTo>
                  <a:lnTo>
                    <a:pt x="9949" y="48"/>
                  </a:lnTo>
                  <a:lnTo>
                    <a:pt x="9977" y="48"/>
                  </a:lnTo>
                  <a:lnTo>
                    <a:pt x="10005" y="48"/>
                  </a:lnTo>
                  <a:lnTo>
                    <a:pt x="10033" y="48"/>
                  </a:lnTo>
                  <a:lnTo>
                    <a:pt x="10060" y="48"/>
                  </a:lnTo>
                  <a:lnTo>
                    <a:pt x="10086" y="48"/>
                  </a:lnTo>
                  <a:lnTo>
                    <a:pt x="10112" y="48"/>
                  </a:lnTo>
                  <a:lnTo>
                    <a:pt x="10138" y="48"/>
                  </a:lnTo>
                  <a:lnTo>
                    <a:pt x="10163" y="48"/>
                  </a:lnTo>
                  <a:lnTo>
                    <a:pt x="10187" y="48"/>
                  </a:lnTo>
                  <a:lnTo>
                    <a:pt x="10210" y="48"/>
                  </a:lnTo>
                  <a:lnTo>
                    <a:pt x="10233" y="48"/>
                  </a:lnTo>
                  <a:lnTo>
                    <a:pt x="10256" y="48"/>
                  </a:lnTo>
                  <a:lnTo>
                    <a:pt x="10278" y="48"/>
                  </a:lnTo>
                  <a:lnTo>
                    <a:pt x="10299" y="48"/>
                  </a:lnTo>
                  <a:lnTo>
                    <a:pt x="10320" y="48"/>
                  </a:lnTo>
                  <a:lnTo>
                    <a:pt x="10339" y="48"/>
                  </a:lnTo>
                  <a:lnTo>
                    <a:pt x="10359" y="48"/>
                  </a:lnTo>
                  <a:lnTo>
                    <a:pt x="10378" y="48"/>
                  </a:lnTo>
                  <a:lnTo>
                    <a:pt x="10397" y="48"/>
                  </a:lnTo>
                  <a:lnTo>
                    <a:pt x="10414" y="48"/>
                  </a:lnTo>
                  <a:lnTo>
                    <a:pt x="10431" y="48"/>
                  </a:lnTo>
                  <a:lnTo>
                    <a:pt x="10447" y="48"/>
                  </a:lnTo>
                  <a:lnTo>
                    <a:pt x="10463" y="48"/>
                  </a:lnTo>
                  <a:lnTo>
                    <a:pt x="10479" y="48"/>
                  </a:lnTo>
                  <a:lnTo>
                    <a:pt x="10493" y="48"/>
                  </a:lnTo>
                  <a:lnTo>
                    <a:pt x="10506" y="48"/>
                  </a:lnTo>
                  <a:lnTo>
                    <a:pt x="10519" y="48"/>
                  </a:lnTo>
                  <a:lnTo>
                    <a:pt x="10533" y="48"/>
                  </a:lnTo>
                  <a:lnTo>
                    <a:pt x="10544" y="48"/>
                  </a:lnTo>
                  <a:lnTo>
                    <a:pt x="10556" y="48"/>
                  </a:lnTo>
                  <a:lnTo>
                    <a:pt x="10566" y="48"/>
                  </a:lnTo>
                  <a:lnTo>
                    <a:pt x="10575" y="48"/>
                  </a:lnTo>
                  <a:lnTo>
                    <a:pt x="10584" y="48"/>
                  </a:lnTo>
                  <a:lnTo>
                    <a:pt x="10593" y="48"/>
                  </a:lnTo>
                  <a:lnTo>
                    <a:pt x="10601" y="48"/>
                  </a:lnTo>
                  <a:lnTo>
                    <a:pt x="10607" y="48"/>
                  </a:lnTo>
                  <a:lnTo>
                    <a:pt x="10614" y="48"/>
                  </a:lnTo>
                  <a:lnTo>
                    <a:pt x="10619" y="48"/>
                  </a:lnTo>
                  <a:lnTo>
                    <a:pt x="10624" y="48"/>
                  </a:lnTo>
                  <a:lnTo>
                    <a:pt x="10628" y="48"/>
                  </a:lnTo>
                  <a:lnTo>
                    <a:pt x="10631" y="48"/>
                  </a:lnTo>
                  <a:lnTo>
                    <a:pt x="10635" y="48"/>
                  </a:lnTo>
                  <a:lnTo>
                    <a:pt x="10636" y="48"/>
                  </a:lnTo>
                  <a:lnTo>
                    <a:pt x="10637" y="48"/>
                  </a:lnTo>
                  <a:lnTo>
                    <a:pt x="10638" y="48"/>
                  </a:lnTo>
                  <a:lnTo>
                    <a:pt x="10639" y="48"/>
                  </a:lnTo>
                  <a:lnTo>
                    <a:pt x="10641" y="48"/>
                  </a:lnTo>
                  <a:lnTo>
                    <a:pt x="10642" y="48"/>
                  </a:lnTo>
                  <a:lnTo>
                    <a:pt x="10641" y="32"/>
                  </a:lnTo>
                  <a:lnTo>
                    <a:pt x="10641" y="16"/>
                  </a:lnTo>
                  <a:lnTo>
                    <a:pt x="10641" y="0"/>
                  </a:lnTo>
                  <a:close/>
                </a:path>
              </a:pathLst>
            </a:custGeom>
            <a:solidFill>
              <a:srgbClr val="0000FF"/>
            </a:solidFill>
            <a:ln w="9525">
              <a:noFill/>
              <a:round/>
              <a:headEnd/>
              <a:tailEnd/>
            </a:ln>
          </p:spPr>
          <p:txBody>
            <a:bodyPr/>
            <a:lstStyle/>
            <a:p>
              <a:pPr>
                <a:defRPr/>
              </a:pPr>
              <a:endParaRPr lang="en-US"/>
            </a:p>
          </p:txBody>
        </p:sp>
        <p:sp>
          <p:nvSpPr>
            <p:cNvPr id="1089" name="Rectangle 2442"/>
            <p:cNvSpPr>
              <a:spLocks noChangeArrowheads="1"/>
            </p:cNvSpPr>
            <p:nvPr userDrawn="1"/>
          </p:nvSpPr>
          <p:spPr bwMode="auto">
            <a:xfrm>
              <a:off x="247" y="3980"/>
              <a:ext cx="313" cy="24"/>
            </a:xfrm>
            <a:prstGeom prst="rect">
              <a:avLst/>
            </a:prstGeom>
            <a:solidFill>
              <a:srgbClr val="0000FF"/>
            </a:solidFill>
            <a:ln w="9525">
              <a:noFill/>
              <a:miter lim="800000"/>
              <a:headEnd/>
              <a:tailEnd/>
            </a:ln>
          </p:spPr>
          <p:txBody>
            <a:bodyPr/>
            <a:lstStyle/>
            <a:p>
              <a:pPr>
                <a:defRPr/>
              </a:pPr>
              <a:endParaRPr lang="en-US"/>
            </a:p>
          </p:txBody>
        </p:sp>
        <p:sp>
          <p:nvSpPr>
            <p:cNvPr id="1090" name="Rectangle 2443"/>
            <p:cNvSpPr>
              <a:spLocks noChangeArrowheads="1"/>
            </p:cNvSpPr>
            <p:nvPr userDrawn="1"/>
          </p:nvSpPr>
          <p:spPr bwMode="auto">
            <a:xfrm>
              <a:off x="560" y="3980"/>
              <a:ext cx="313" cy="24"/>
            </a:xfrm>
            <a:prstGeom prst="rect">
              <a:avLst/>
            </a:prstGeom>
            <a:solidFill>
              <a:srgbClr val="0000FF"/>
            </a:solidFill>
            <a:ln w="9525">
              <a:noFill/>
              <a:miter lim="800000"/>
              <a:headEnd/>
              <a:tailEnd/>
            </a:ln>
          </p:spPr>
          <p:txBody>
            <a:bodyPr/>
            <a:lstStyle/>
            <a:p>
              <a:pPr>
                <a:defRPr/>
              </a:pPr>
              <a:endParaRPr lang="en-US"/>
            </a:p>
          </p:txBody>
        </p:sp>
        <p:sp>
          <p:nvSpPr>
            <p:cNvPr id="1091" name="Rectangle 2444"/>
            <p:cNvSpPr>
              <a:spLocks noChangeArrowheads="1"/>
            </p:cNvSpPr>
            <p:nvPr userDrawn="1"/>
          </p:nvSpPr>
          <p:spPr bwMode="auto">
            <a:xfrm>
              <a:off x="873" y="3980"/>
              <a:ext cx="313" cy="24"/>
            </a:xfrm>
            <a:prstGeom prst="rect">
              <a:avLst/>
            </a:prstGeom>
            <a:solidFill>
              <a:srgbClr val="0000FF"/>
            </a:solidFill>
            <a:ln w="9525">
              <a:noFill/>
              <a:miter lim="800000"/>
              <a:headEnd/>
              <a:tailEnd/>
            </a:ln>
          </p:spPr>
          <p:txBody>
            <a:bodyPr/>
            <a:lstStyle/>
            <a:p>
              <a:pPr>
                <a:defRPr/>
              </a:pPr>
              <a:endParaRPr lang="en-US"/>
            </a:p>
          </p:txBody>
        </p:sp>
        <p:sp>
          <p:nvSpPr>
            <p:cNvPr id="1092" name="Rectangle 2445"/>
            <p:cNvSpPr>
              <a:spLocks noChangeArrowheads="1"/>
            </p:cNvSpPr>
            <p:nvPr userDrawn="1"/>
          </p:nvSpPr>
          <p:spPr bwMode="auto">
            <a:xfrm>
              <a:off x="1186" y="3980"/>
              <a:ext cx="313" cy="24"/>
            </a:xfrm>
            <a:prstGeom prst="rect">
              <a:avLst/>
            </a:prstGeom>
            <a:solidFill>
              <a:srgbClr val="0000FF"/>
            </a:solidFill>
            <a:ln w="9525">
              <a:noFill/>
              <a:miter lim="800000"/>
              <a:headEnd/>
              <a:tailEnd/>
            </a:ln>
          </p:spPr>
          <p:txBody>
            <a:bodyPr/>
            <a:lstStyle/>
            <a:p>
              <a:pPr>
                <a:defRPr/>
              </a:pPr>
              <a:endParaRPr lang="en-US"/>
            </a:p>
          </p:txBody>
        </p:sp>
        <p:sp>
          <p:nvSpPr>
            <p:cNvPr id="1093" name="Rectangle 2446"/>
            <p:cNvSpPr>
              <a:spLocks noChangeArrowheads="1"/>
            </p:cNvSpPr>
            <p:nvPr userDrawn="1"/>
          </p:nvSpPr>
          <p:spPr bwMode="auto">
            <a:xfrm>
              <a:off x="1499" y="3980"/>
              <a:ext cx="313" cy="24"/>
            </a:xfrm>
            <a:prstGeom prst="rect">
              <a:avLst/>
            </a:prstGeom>
            <a:solidFill>
              <a:srgbClr val="0000FF"/>
            </a:solidFill>
            <a:ln w="9525">
              <a:noFill/>
              <a:miter lim="800000"/>
              <a:headEnd/>
              <a:tailEnd/>
            </a:ln>
          </p:spPr>
          <p:txBody>
            <a:bodyPr/>
            <a:lstStyle/>
            <a:p>
              <a:pPr>
                <a:defRPr/>
              </a:pPr>
              <a:endParaRPr lang="en-US"/>
            </a:p>
          </p:txBody>
        </p:sp>
        <p:sp>
          <p:nvSpPr>
            <p:cNvPr id="1094" name="Rectangle 2447"/>
            <p:cNvSpPr>
              <a:spLocks noChangeArrowheads="1"/>
            </p:cNvSpPr>
            <p:nvPr userDrawn="1"/>
          </p:nvSpPr>
          <p:spPr bwMode="auto">
            <a:xfrm>
              <a:off x="1812" y="3980"/>
              <a:ext cx="313" cy="24"/>
            </a:xfrm>
            <a:prstGeom prst="rect">
              <a:avLst/>
            </a:prstGeom>
            <a:solidFill>
              <a:srgbClr val="0000FF"/>
            </a:solidFill>
            <a:ln w="9525">
              <a:noFill/>
              <a:miter lim="800000"/>
              <a:headEnd/>
              <a:tailEnd/>
            </a:ln>
          </p:spPr>
          <p:txBody>
            <a:bodyPr/>
            <a:lstStyle/>
            <a:p>
              <a:pPr>
                <a:defRPr/>
              </a:pPr>
              <a:endParaRPr lang="en-US"/>
            </a:p>
          </p:txBody>
        </p:sp>
        <p:sp>
          <p:nvSpPr>
            <p:cNvPr id="1095" name="Rectangle 2448"/>
            <p:cNvSpPr>
              <a:spLocks noChangeArrowheads="1"/>
            </p:cNvSpPr>
            <p:nvPr userDrawn="1"/>
          </p:nvSpPr>
          <p:spPr bwMode="auto">
            <a:xfrm>
              <a:off x="2125" y="3980"/>
              <a:ext cx="313" cy="24"/>
            </a:xfrm>
            <a:prstGeom prst="rect">
              <a:avLst/>
            </a:prstGeom>
            <a:solidFill>
              <a:srgbClr val="0000FF"/>
            </a:solidFill>
            <a:ln w="9525">
              <a:noFill/>
              <a:miter lim="800000"/>
              <a:headEnd/>
              <a:tailEnd/>
            </a:ln>
          </p:spPr>
          <p:txBody>
            <a:bodyPr/>
            <a:lstStyle/>
            <a:p>
              <a:pPr>
                <a:defRPr/>
              </a:pPr>
              <a:endParaRPr lang="en-US"/>
            </a:p>
          </p:txBody>
        </p:sp>
        <p:sp>
          <p:nvSpPr>
            <p:cNvPr id="1096" name="Rectangle 2449"/>
            <p:cNvSpPr>
              <a:spLocks noChangeArrowheads="1"/>
            </p:cNvSpPr>
            <p:nvPr userDrawn="1"/>
          </p:nvSpPr>
          <p:spPr bwMode="auto">
            <a:xfrm>
              <a:off x="2438" y="3980"/>
              <a:ext cx="313" cy="24"/>
            </a:xfrm>
            <a:prstGeom prst="rect">
              <a:avLst/>
            </a:prstGeom>
            <a:solidFill>
              <a:srgbClr val="0000FF"/>
            </a:solidFill>
            <a:ln w="9525">
              <a:noFill/>
              <a:miter lim="800000"/>
              <a:headEnd/>
              <a:tailEnd/>
            </a:ln>
          </p:spPr>
          <p:txBody>
            <a:bodyPr/>
            <a:lstStyle/>
            <a:p>
              <a:pPr>
                <a:defRPr/>
              </a:pPr>
              <a:endParaRPr lang="en-US"/>
            </a:p>
          </p:txBody>
        </p:sp>
        <p:sp>
          <p:nvSpPr>
            <p:cNvPr id="1097" name="Rectangle 2450"/>
            <p:cNvSpPr>
              <a:spLocks noChangeArrowheads="1"/>
            </p:cNvSpPr>
            <p:nvPr userDrawn="1"/>
          </p:nvSpPr>
          <p:spPr bwMode="auto">
            <a:xfrm>
              <a:off x="2751" y="3980"/>
              <a:ext cx="313" cy="24"/>
            </a:xfrm>
            <a:prstGeom prst="rect">
              <a:avLst/>
            </a:prstGeom>
            <a:solidFill>
              <a:srgbClr val="0000FF"/>
            </a:solidFill>
            <a:ln w="9525">
              <a:noFill/>
              <a:miter lim="800000"/>
              <a:headEnd/>
              <a:tailEnd/>
            </a:ln>
          </p:spPr>
          <p:txBody>
            <a:bodyPr/>
            <a:lstStyle/>
            <a:p>
              <a:pPr>
                <a:defRPr/>
              </a:pPr>
              <a:endParaRPr lang="en-US"/>
            </a:p>
          </p:txBody>
        </p:sp>
        <p:sp>
          <p:nvSpPr>
            <p:cNvPr id="1098" name="Rectangle 2451"/>
            <p:cNvSpPr>
              <a:spLocks noChangeArrowheads="1"/>
            </p:cNvSpPr>
            <p:nvPr userDrawn="1"/>
          </p:nvSpPr>
          <p:spPr bwMode="auto">
            <a:xfrm>
              <a:off x="3064" y="3980"/>
              <a:ext cx="313" cy="24"/>
            </a:xfrm>
            <a:prstGeom prst="rect">
              <a:avLst/>
            </a:prstGeom>
            <a:solidFill>
              <a:srgbClr val="0000FF"/>
            </a:solidFill>
            <a:ln w="9525">
              <a:noFill/>
              <a:miter lim="800000"/>
              <a:headEnd/>
              <a:tailEnd/>
            </a:ln>
          </p:spPr>
          <p:txBody>
            <a:bodyPr/>
            <a:lstStyle/>
            <a:p>
              <a:pPr>
                <a:defRPr/>
              </a:pPr>
              <a:endParaRPr lang="en-US"/>
            </a:p>
          </p:txBody>
        </p:sp>
        <p:sp>
          <p:nvSpPr>
            <p:cNvPr id="1099" name="Rectangle 2452"/>
            <p:cNvSpPr>
              <a:spLocks noChangeArrowheads="1"/>
            </p:cNvSpPr>
            <p:nvPr userDrawn="1"/>
          </p:nvSpPr>
          <p:spPr bwMode="auto">
            <a:xfrm>
              <a:off x="3377" y="3980"/>
              <a:ext cx="313" cy="24"/>
            </a:xfrm>
            <a:prstGeom prst="rect">
              <a:avLst/>
            </a:prstGeom>
            <a:solidFill>
              <a:srgbClr val="0000FF"/>
            </a:solidFill>
            <a:ln w="9525">
              <a:noFill/>
              <a:miter lim="800000"/>
              <a:headEnd/>
              <a:tailEnd/>
            </a:ln>
          </p:spPr>
          <p:txBody>
            <a:bodyPr/>
            <a:lstStyle/>
            <a:p>
              <a:pPr>
                <a:defRPr/>
              </a:pPr>
              <a:endParaRPr lang="en-US"/>
            </a:p>
          </p:txBody>
        </p:sp>
        <p:sp>
          <p:nvSpPr>
            <p:cNvPr id="1100" name="Rectangle 2453"/>
            <p:cNvSpPr>
              <a:spLocks noChangeArrowheads="1"/>
            </p:cNvSpPr>
            <p:nvPr userDrawn="1"/>
          </p:nvSpPr>
          <p:spPr bwMode="auto">
            <a:xfrm>
              <a:off x="3690" y="3980"/>
              <a:ext cx="313" cy="24"/>
            </a:xfrm>
            <a:prstGeom prst="rect">
              <a:avLst/>
            </a:prstGeom>
            <a:solidFill>
              <a:srgbClr val="0000FF"/>
            </a:solidFill>
            <a:ln w="9525">
              <a:noFill/>
              <a:miter lim="800000"/>
              <a:headEnd/>
              <a:tailEnd/>
            </a:ln>
          </p:spPr>
          <p:txBody>
            <a:bodyPr/>
            <a:lstStyle/>
            <a:p>
              <a:pPr>
                <a:defRPr/>
              </a:pPr>
              <a:endParaRPr lang="en-US"/>
            </a:p>
          </p:txBody>
        </p:sp>
        <p:sp>
          <p:nvSpPr>
            <p:cNvPr id="1101" name="Rectangle 2454"/>
            <p:cNvSpPr>
              <a:spLocks noChangeArrowheads="1"/>
            </p:cNvSpPr>
            <p:nvPr userDrawn="1"/>
          </p:nvSpPr>
          <p:spPr bwMode="auto">
            <a:xfrm>
              <a:off x="4003" y="3980"/>
              <a:ext cx="313" cy="24"/>
            </a:xfrm>
            <a:prstGeom prst="rect">
              <a:avLst/>
            </a:prstGeom>
            <a:solidFill>
              <a:srgbClr val="0000FF"/>
            </a:solidFill>
            <a:ln w="9525">
              <a:noFill/>
              <a:miter lim="800000"/>
              <a:headEnd/>
              <a:tailEnd/>
            </a:ln>
          </p:spPr>
          <p:txBody>
            <a:bodyPr/>
            <a:lstStyle/>
            <a:p>
              <a:pPr>
                <a:defRPr/>
              </a:pPr>
              <a:endParaRPr lang="en-US"/>
            </a:p>
          </p:txBody>
        </p:sp>
        <p:sp>
          <p:nvSpPr>
            <p:cNvPr id="1102" name="Rectangle 2455"/>
            <p:cNvSpPr>
              <a:spLocks noChangeArrowheads="1"/>
            </p:cNvSpPr>
            <p:nvPr userDrawn="1"/>
          </p:nvSpPr>
          <p:spPr bwMode="auto">
            <a:xfrm>
              <a:off x="4316" y="3980"/>
              <a:ext cx="313" cy="24"/>
            </a:xfrm>
            <a:prstGeom prst="rect">
              <a:avLst/>
            </a:prstGeom>
            <a:solidFill>
              <a:srgbClr val="0000FF"/>
            </a:solidFill>
            <a:ln w="9525">
              <a:noFill/>
              <a:miter lim="800000"/>
              <a:headEnd/>
              <a:tailEnd/>
            </a:ln>
          </p:spPr>
          <p:txBody>
            <a:bodyPr/>
            <a:lstStyle/>
            <a:p>
              <a:pPr>
                <a:defRPr/>
              </a:pPr>
              <a:endParaRPr lang="en-US"/>
            </a:p>
          </p:txBody>
        </p:sp>
        <p:sp>
          <p:nvSpPr>
            <p:cNvPr id="1103" name="Rectangle 2456"/>
            <p:cNvSpPr>
              <a:spLocks noChangeArrowheads="1"/>
            </p:cNvSpPr>
            <p:nvPr userDrawn="1"/>
          </p:nvSpPr>
          <p:spPr bwMode="auto">
            <a:xfrm>
              <a:off x="4629" y="3980"/>
              <a:ext cx="313" cy="24"/>
            </a:xfrm>
            <a:prstGeom prst="rect">
              <a:avLst/>
            </a:prstGeom>
            <a:solidFill>
              <a:srgbClr val="0000FF"/>
            </a:solidFill>
            <a:ln w="9525">
              <a:noFill/>
              <a:miter lim="800000"/>
              <a:headEnd/>
              <a:tailEnd/>
            </a:ln>
          </p:spPr>
          <p:txBody>
            <a:bodyPr/>
            <a:lstStyle/>
            <a:p>
              <a:pPr>
                <a:defRPr/>
              </a:pPr>
              <a:endParaRPr lang="en-US"/>
            </a:p>
          </p:txBody>
        </p:sp>
        <p:sp>
          <p:nvSpPr>
            <p:cNvPr id="1104" name="Rectangle 2457"/>
            <p:cNvSpPr>
              <a:spLocks noChangeArrowheads="1"/>
            </p:cNvSpPr>
            <p:nvPr userDrawn="1"/>
          </p:nvSpPr>
          <p:spPr bwMode="auto">
            <a:xfrm>
              <a:off x="4942" y="3980"/>
              <a:ext cx="313" cy="24"/>
            </a:xfrm>
            <a:prstGeom prst="rect">
              <a:avLst/>
            </a:prstGeom>
            <a:solidFill>
              <a:srgbClr val="0000FF"/>
            </a:solidFill>
            <a:ln w="9525">
              <a:noFill/>
              <a:miter lim="800000"/>
              <a:headEnd/>
              <a:tailEnd/>
            </a:ln>
          </p:spPr>
          <p:txBody>
            <a:bodyPr/>
            <a:lstStyle/>
            <a:p>
              <a:pPr>
                <a:defRPr/>
              </a:pPr>
              <a:endParaRPr lang="en-US"/>
            </a:p>
          </p:txBody>
        </p:sp>
        <p:sp>
          <p:nvSpPr>
            <p:cNvPr id="1105" name="Rectangle 2458"/>
            <p:cNvSpPr>
              <a:spLocks noChangeArrowheads="1"/>
            </p:cNvSpPr>
            <p:nvPr userDrawn="1"/>
          </p:nvSpPr>
          <p:spPr bwMode="auto">
            <a:xfrm>
              <a:off x="5255" y="3980"/>
              <a:ext cx="313" cy="24"/>
            </a:xfrm>
            <a:prstGeom prst="rect">
              <a:avLst/>
            </a:prstGeom>
            <a:solidFill>
              <a:srgbClr val="0000FF"/>
            </a:solidFill>
            <a:ln w="9525">
              <a:noFill/>
              <a:miter lim="800000"/>
              <a:headEnd/>
              <a:tailEnd/>
            </a:ln>
          </p:spPr>
          <p:txBody>
            <a:bodyPr/>
            <a:lstStyle/>
            <a:p>
              <a:pPr>
                <a:defRPr/>
              </a:pPr>
              <a:endParaRPr lang="en-US"/>
            </a:p>
          </p:txBody>
        </p:sp>
        <p:sp>
          <p:nvSpPr>
            <p:cNvPr id="1106" name="Freeform 2461"/>
            <p:cNvSpPr>
              <a:spLocks/>
            </p:cNvSpPr>
            <p:nvPr userDrawn="1"/>
          </p:nvSpPr>
          <p:spPr bwMode="auto">
            <a:xfrm>
              <a:off x="247" y="3980"/>
              <a:ext cx="5321" cy="24"/>
            </a:xfrm>
            <a:custGeom>
              <a:avLst/>
              <a:gdLst>
                <a:gd name="T0" fmla="*/ 166 w 10642"/>
                <a:gd name="T1" fmla="*/ 0 h 48"/>
                <a:gd name="T2" fmla="*/ 165 w 10642"/>
                <a:gd name="T3" fmla="*/ 0 h 48"/>
                <a:gd name="T4" fmla="*/ 162 w 10642"/>
                <a:gd name="T5" fmla="*/ 0 h 48"/>
                <a:gd name="T6" fmla="*/ 159 w 10642"/>
                <a:gd name="T7" fmla="*/ 0 h 48"/>
                <a:gd name="T8" fmla="*/ 154 w 10642"/>
                <a:gd name="T9" fmla="*/ 0 h 48"/>
                <a:gd name="T10" fmla="*/ 149 w 10642"/>
                <a:gd name="T11" fmla="*/ 0 h 48"/>
                <a:gd name="T12" fmla="*/ 143 w 10642"/>
                <a:gd name="T13" fmla="*/ 0 h 48"/>
                <a:gd name="T14" fmla="*/ 136 w 10642"/>
                <a:gd name="T15" fmla="*/ 0 h 48"/>
                <a:gd name="T16" fmla="*/ 129 w 10642"/>
                <a:gd name="T17" fmla="*/ 0 h 48"/>
                <a:gd name="T18" fmla="*/ 122 w 10642"/>
                <a:gd name="T19" fmla="*/ 0 h 48"/>
                <a:gd name="T20" fmla="*/ 114 w 10642"/>
                <a:gd name="T21" fmla="*/ 0 h 48"/>
                <a:gd name="T22" fmla="*/ 106 w 10642"/>
                <a:gd name="T23" fmla="*/ 0 h 48"/>
                <a:gd name="T24" fmla="*/ 97 w 10642"/>
                <a:gd name="T25" fmla="*/ 0 h 48"/>
                <a:gd name="T26" fmla="*/ 89 w 10642"/>
                <a:gd name="T27" fmla="*/ 0 h 48"/>
                <a:gd name="T28" fmla="*/ 80 w 10642"/>
                <a:gd name="T29" fmla="*/ 0 h 48"/>
                <a:gd name="T30" fmla="*/ 72 w 10642"/>
                <a:gd name="T31" fmla="*/ 0 h 48"/>
                <a:gd name="T32" fmla="*/ 63 w 10642"/>
                <a:gd name="T33" fmla="*/ 0 h 48"/>
                <a:gd name="T34" fmla="*/ 55 w 10642"/>
                <a:gd name="T35" fmla="*/ 0 h 48"/>
                <a:gd name="T36" fmla="*/ 47 w 10642"/>
                <a:gd name="T37" fmla="*/ 0 h 48"/>
                <a:gd name="T38" fmla="*/ 39 w 10642"/>
                <a:gd name="T39" fmla="*/ 0 h 48"/>
                <a:gd name="T40" fmla="*/ 32 w 10642"/>
                <a:gd name="T41" fmla="*/ 0 h 48"/>
                <a:gd name="T42" fmla="*/ 26 w 10642"/>
                <a:gd name="T43" fmla="*/ 0 h 48"/>
                <a:gd name="T44" fmla="*/ 19 w 10642"/>
                <a:gd name="T45" fmla="*/ 0 h 48"/>
                <a:gd name="T46" fmla="*/ 14 w 10642"/>
                <a:gd name="T47" fmla="*/ 0 h 48"/>
                <a:gd name="T48" fmla="*/ 10 w 10642"/>
                <a:gd name="T49" fmla="*/ 0 h 48"/>
                <a:gd name="T50" fmla="*/ 6 w 10642"/>
                <a:gd name="T51" fmla="*/ 0 h 48"/>
                <a:gd name="T52" fmla="*/ 3 w 10642"/>
                <a:gd name="T53" fmla="*/ 0 h 48"/>
                <a:gd name="T54" fmla="*/ 1 w 10642"/>
                <a:gd name="T55" fmla="*/ 0 h 48"/>
                <a:gd name="T56" fmla="*/ 0 w 10642"/>
                <a:gd name="T57" fmla="*/ 0 h 48"/>
                <a:gd name="T58" fmla="*/ 1 w 10642"/>
                <a:gd name="T59" fmla="*/ 1 h 48"/>
                <a:gd name="T60" fmla="*/ 2 w 10642"/>
                <a:gd name="T61" fmla="*/ 1 h 48"/>
                <a:gd name="T62" fmla="*/ 4 w 10642"/>
                <a:gd name="T63" fmla="*/ 1 h 48"/>
                <a:gd name="T64" fmla="*/ 8 w 10642"/>
                <a:gd name="T65" fmla="*/ 1 h 48"/>
                <a:gd name="T66" fmla="*/ 12 w 10642"/>
                <a:gd name="T67" fmla="*/ 1 h 48"/>
                <a:gd name="T68" fmla="*/ 17 w 10642"/>
                <a:gd name="T69" fmla="*/ 1 h 48"/>
                <a:gd name="T70" fmla="*/ 22 w 10642"/>
                <a:gd name="T71" fmla="*/ 1 h 48"/>
                <a:gd name="T72" fmla="*/ 29 w 10642"/>
                <a:gd name="T73" fmla="*/ 1 h 48"/>
                <a:gd name="T74" fmla="*/ 36 w 10642"/>
                <a:gd name="T75" fmla="*/ 1 h 48"/>
                <a:gd name="T76" fmla="*/ 43 w 10642"/>
                <a:gd name="T77" fmla="*/ 1 h 48"/>
                <a:gd name="T78" fmla="*/ 51 w 10642"/>
                <a:gd name="T79" fmla="*/ 1 h 48"/>
                <a:gd name="T80" fmla="*/ 59 w 10642"/>
                <a:gd name="T81" fmla="*/ 1 h 48"/>
                <a:gd name="T82" fmla="*/ 67 w 10642"/>
                <a:gd name="T83" fmla="*/ 1 h 48"/>
                <a:gd name="T84" fmla="*/ 76 w 10642"/>
                <a:gd name="T85" fmla="*/ 1 h 48"/>
                <a:gd name="T86" fmla="*/ 84 w 10642"/>
                <a:gd name="T87" fmla="*/ 1 h 48"/>
                <a:gd name="T88" fmla="*/ 93 w 10642"/>
                <a:gd name="T89" fmla="*/ 1 h 48"/>
                <a:gd name="T90" fmla="*/ 102 w 10642"/>
                <a:gd name="T91" fmla="*/ 1 h 48"/>
                <a:gd name="T92" fmla="*/ 110 w 10642"/>
                <a:gd name="T93" fmla="*/ 1 h 48"/>
                <a:gd name="T94" fmla="*/ 118 w 10642"/>
                <a:gd name="T95" fmla="*/ 1 h 48"/>
                <a:gd name="T96" fmla="*/ 126 w 10642"/>
                <a:gd name="T97" fmla="*/ 1 h 48"/>
                <a:gd name="T98" fmla="*/ 133 w 10642"/>
                <a:gd name="T99" fmla="*/ 1 h 48"/>
                <a:gd name="T100" fmla="*/ 140 w 10642"/>
                <a:gd name="T101" fmla="*/ 1 h 48"/>
                <a:gd name="T102" fmla="*/ 146 w 10642"/>
                <a:gd name="T103" fmla="*/ 1 h 48"/>
                <a:gd name="T104" fmla="*/ 152 w 10642"/>
                <a:gd name="T105" fmla="*/ 1 h 48"/>
                <a:gd name="T106" fmla="*/ 156 w 10642"/>
                <a:gd name="T107" fmla="*/ 1 h 48"/>
                <a:gd name="T108" fmla="*/ 160 w 10642"/>
                <a:gd name="T109" fmla="*/ 1 h 48"/>
                <a:gd name="T110" fmla="*/ 163 w 10642"/>
                <a:gd name="T111" fmla="*/ 1 h 48"/>
                <a:gd name="T112" fmla="*/ 166 w 10642"/>
                <a:gd name="T113" fmla="*/ 1 h 48"/>
                <a:gd name="T114" fmla="*/ 167 w 10642"/>
                <a:gd name="T115" fmla="*/ 1 h 48"/>
                <a:gd name="T116" fmla="*/ 167 w 10642"/>
                <a:gd name="T117" fmla="*/ 1 h 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642" h="48">
                  <a:moveTo>
                    <a:pt x="10641" y="0"/>
                  </a:moveTo>
                  <a:lnTo>
                    <a:pt x="10641" y="0"/>
                  </a:lnTo>
                  <a:lnTo>
                    <a:pt x="10640" y="0"/>
                  </a:lnTo>
                  <a:lnTo>
                    <a:pt x="10638" y="0"/>
                  </a:lnTo>
                  <a:lnTo>
                    <a:pt x="10636" y="0"/>
                  </a:lnTo>
                  <a:lnTo>
                    <a:pt x="10632" y="0"/>
                  </a:lnTo>
                  <a:lnTo>
                    <a:pt x="10628" y="0"/>
                  </a:lnTo>
                  <a:lnTo>
                    <a:pt x="10623" y="0"/>
                  </a:lnTo>
                  <a:lnTo>
                    <a:pt x="10617" y="0"/>
                  </a:lnTo>
                  <a:lnTo>
                    <a:pt x="10612" y="0"/>
                  </a:lnTo>
                  <a:lnTo>
                    <a:pt x="10604" y="0"/>
                  </a:lnTo>
                  <a:lnTo>
                    <a:pt x="10596" y="0"/>
                  </a:lnTo>
                  <a:lnTo>
                    <a:pt x="10589" y="0"/>
                  </a:lnTo>
                  <a:lnTo>
                    <a:pt x="10579" y="0"/>
                  </a:lnTo>
                  <a:lnTo>
                    <a:pt x="10570" y="0"/>
                  </a:lnTo>
                  <a:lnTo>
                    <a:pt x="10559" y="0"/>
                  </a:lnTo>
                  <a:lnTo>
                    <a:pt x="10548" y="0"/>
                  </a:lnTo>
                  <a:lnTo>
                    <a:pt x="10536" y="0"/>
                  </a:lnTo>
                  <a:lnTo>
                    <a:pt x="10524" y="0"/>
                  </a:lnTo>
                  <a:lnTo>
                    <a:pt x="10511" y="0"/>
                  </a:lnTo>
                  <a:lnTo>
                    <a:pt x="10496" y="0"/>
                  </a:lnTo>
                  <a:lnTo>
                    <a:pt x="10482" y="0"/>
                  </a:lnTo>
                  <a:lnTo>
                    <a:pt x="10467" y="0"/>
                  </a:lnTo>
                  <a:lnTo>
                    <a:pt x="10451" y="0"/>
                  </a:lnTo>
                  <a:lnTo>
                    <a:pt x="10435" y="0"/>
                  </a:lnTo>
                  <a:lnTo>
                    <a:pt x="10417" y="0"/>
                  </a:lnTo>
                  <a:lnTo>
                    <a:pt x="10400" y="0"/>
                  </a:lnTo>
                  <a:lnTo>
                    <a:pt x="10382" y="0"/>
                  </a:lnTo>
                  <a:lnTo>
                    <a:pt x="10363" y="0"/>
                  </a:lnTo>
                  <a:lnTo>
                    <a:pt x="10344" y="0"/>
                  </a:lnTo>
                  <a:lnTo>
                    <a:pt x="10323" y="0"/>
                  </a:lnTo>
                  <a:lnTo>
                    <a:pt x="10302" y="0"/>
                  </a:lnTo>
                  <a:lnTo>
                    <a:pt x="10281" y="0"/>
                  </a:lnTo>
                  <a:lnTo>
                    <a:pt x="10259" y="0"/>
                  </a:lnTo>
                  <a:lnTo>
                    <a:pt x="10236" y="0"/>
                  </a:lnTo>
                  <a:lnTo>
                    <a:pt x="10213" y="0"/>
                  </a:lnTo>
                  <a:lnTo>
                    <a:pt x="10190" y="0"/>
                  </a:lnTo>
                  <a:lnTo>
                    <a:pt x="10166" y="0"/>
                  </a:lnTo>
                  <a:lnTo>
                    <a:pt x="10141" y="0"/>
                  </a:lnTo>
                  <a:lnTo>
                    <a:pt x="10116" y="0"/>
                  </a:lnTo>
                  <a:lnTo>
                    <a:pt x="10090" y="0"/>
                  </a:lnTo>
                  <a:lnTo>
                    <a:pt x="10063" y="0"/>
                  </a:lnTo>
                  <a:lnTo>
                    <a:pt x="10037" y="0"/>
                  </a:lnTo>
                  <a:lnTo>
                    <a:pt x="10009" y="0"/>
                  </a:lnTo>
                  <a:lnTo>
                    <a:pt x="9981" y="0"/>
                  </a:lnTo>
                  <a:lnTo>
                    <a:pt x="9952" y="0"/>
                  </a:lnTo>
                  <a:lnTo>
                    <a:pt x="9924" y="0"/>
                  </a:lnTo>
                  <a:lnTo>
                    <a:pt x="9894" y="0"/>
                  </a:lnTo>
                  <a:lnTo>
                    <a:pt x="9863" y="0"/>
                  </a:lnTo>
                  <a:lnTo>
                    <a:pt x="9832" y="0"/>
                  </a:lnTo>
                  <a:lnTo>
                    <a:pt x="9802" y="0"/>
                  </a:lnTo>
                  <a:lnTo>
                    <a:pt x="9770" y="0"/>
                  </a:lnTo>
                  <a:lnTo>
                    <a:pt x="9738" y="0"/>
                  </a:lnTo>
                  <a:lnTo>
                    <a:pt x="9705" y="0"/>
                  </a:lnTo>
                  <a:lnTo>
                    <a:pt x="9672" y="0"/>
                  </a:lnTo>
                  <a:lnTo>
                    <a:pt x="9638" y="0"/>
                  </a:lnTo>
                  <a:lnTo>
                    <a:pt x="9604" y="0"/>
                  </a:lnTo>
                  <a:lnTo>
                    <a:pt x="9569" y="0"/>
                  </a:lnTo>
                  <a:lnTo>
                    <a:pt x="9535" y="0"/>
                  </a:lnTo>
                  <a:lnTo>
                    <a:pt x="9499" y="0"/>
                  </a:lnTo>
                  <a:lnTo>
                    <a:pt x="9464" y="0"/>
                  </a:lnTo>
                  <a:lnTo>
                    <a:pt x="9426" y="0"/>
                  </a:lnTo>
                  <a:lnTo>
                    <a:pt x="9390" y="0"/>
                  </a:lnTo>
                  <a:lnTo>
                    <a:pt x="9353" y="0"/>
                  </a:lnTo>
                  <a:lnTo>
                    <a:pt x="9316" y="0"/>
                  </a:lnTo>
                  <a:lnTo>
                    <a:pt x="9277" y="0"/>
                  </a:lnTo>
                  <a:lnTo>
                    <a:pt x="9239" y="0"/>
                  </a:lnTo>
                  <a:lnTo>
                    <a:pt x="9199" y="0"/>
                  </a:lnTo>
                  <a:lnTo>
                    <a:pt x="9161" y="0"/>
                  </a:lnTo>
                  <a:lnTo>
                    <a:pt x="9120" y="0"/>
                  </a:lnTo>
                  <a:lnTo>
                    <a:pt x="9081" y="0"/>
                  </a:lnTo>
                  <a:lnTo>
                    <a:pt x="9040" y="0"/>
                  </a:lnTo>
                  <a:lnTo>
                    <a:pt x="9000" y="0"/>
                  </a:lnTo>
                  <a:lnTo>
                    <a:pt x="8958" y="0"/>
                  </a:lnTo>
                  <a:lnTo>
                    <a:pt x="8916" y="0"/>
                  </a:lnTo>
                  <a:lnTo>
                    <a:pt x="8874" y="0"/>
                  </a:lnTo>
                  <a:lnTo>
                    <a:pt x="8832" y="0"/>
                  </a:lnTo>
                  <a:lnTo>
                    <a:pt x="8789" y="0"/>
                  </a:lnTo>
                  <a:lnTo>
                    <a:pt x="8746" y="0"/>
                  </a:lnTo>
                  <a:lnTo>
                    <a:pt x="8702" y="0"/>
                  </a:lnTo>
                  <a:lnTo>
                    <a:pt x="8658" y="0"/>
                  </a:lnTo>
                  <a:lnTo>
                    <a:pt x="8614" y="0"/>
                  </a:lnTo>
                  <a:lnTo>
                    <a:pt x="8569" y="0"/>
                  </a:lnTo>
                  <a:lnTo>
                    <a:pt x="8525" y="0"/>
                  </a:lnTo>
                  <a:lnTo>
                    <a:pt x="8479" y="0"/>
                  </a:lnTo>
                  <a:lnTo>
                    <a:pt x="8434" y="0"/>
                  </a:lnTo>
                  <a:lnTo>
                    <a:pt x="8388" y="0"/>
                  </a:lnTo>
                  <a:lnTo>
                    <a:pt x="8342" y="0"/>
                  </a:lnTo>
                  <a:lnTo>
                    <a:pt x="8296" y="0"/>
                  </a:lnTo>
                  <a:lnTo>
                    <a:pt x="8250" y="0"/>
                  </a:lnTo>
                  <a:lnTo>
                    <a:pt x="8203" y="0"/>
                  </a:lnTo>
                  <a:lnTo>
                    <a:pt x="8156" y="0"/>
                  </a:lnTo>
                  <a:lnTo>
                    <a:pt x="8107" y="0"/>
                  </a:lnTo>
                  <a:lnTo>
                    <a:pt x="8060" y="0"/>
                  </a:lnTo>
                  <a:lnTo>
                    <a:pt x="8012" y="0"/>
                  </a:lnTo>
                  <a:lnTo>
                    <a:pt x="7964" y="0"/>
                  </a:lnTo>
                  <a:lnTo>
                    <a:pt x="7914" y="0"/>
                  </a:lnTo>
                  <a:lnTo>
                    <a:pt x="7866" y="0"/>
                  </a:lnTo>
                  <a:lnTo>
                    <a:pt x="7817" y="0"/>
                  </a:lnTo>
                  <a:lnTo>
                    <a:pt x="7767" y="0"/>
                  </a:lnTo>
                  <a:lnTo>
                    <a:pt x="7718" y="0"/>
                  </a:lnTo>
                  <a:lnTo>
                    <a:pt x="7667" y="0"/>
                  </a:lnTo>
                  <a:lnTo>
                    <a:pt x="7618" y="0"/>
                  </a:lnTo>
                  <a:lnTo>
                    <a:pt x="7567" y="0"/>
                  </a:lnTo>
                  <a:lnTo>
                    <a:pt x="7517" y="0"/>
                  </a:lnTo>
                  <a:lnTo>
                    <a:pt x="7466" y="0"/>
                  </a:lnTo>
                  <a:lnTo>
                    <a:pt x="7415" y="0"/>
                  </a:lnTo>
                  <a:lnTo>
                    <a:pt x="7364" y="0"/>
                  </a:lnTo>
                  <a:lnTo>
                    <a:pt x="7313" y="0"/>
                  </a:lnTo>
                  <a:lnTo>
                    <a:pt x="7261" y="0"/>
                  </a:lnTo>
                  <a:lnTo>
                    <a:pt x="7210" y="0"/>
                  </a:lnTo>
                  <a:lnTo>
                    <a:pt x="7157" y="0"/>
                  </a:lnTo>
                  <a:lnTo>
                    <a:pt x="7105" y="0"/>
                  </a:lnTo>
                  <a:lnTo>
                    <a:pt x="7053" y="0"/>
                  </a:lnTo>
                  <a:lnTo>
                    <a:pt x="7000" y="0"/>
                  </a:lnTo>
                  <a:lnTo>
                    <a:pt x="6947" y="0"/>
                  </a:lnTo>
                  <a:lnTo>
                    <a:pt x="6895" y="0"/>
                  </a:lnTo>
                  <a:lnTo>
                    <a:pt x="6842" y="0"/>
                  </a:lnTo>
                  <a:lnTo>
                    <a:pt x="6789" y="0"/>
                  </a:lnTo>
                  <a:lnTo>
                    <a:pt x="6736" y="0"/>
                  </a:lnTo>
                  <a:lnTo>
                    <a:pt x="6683" y="0"/>
                  </a:lnTo>
                  <a:lnTo>
                    <a:pt x="6629" y="0"/>
                  </a:lnTo>
                  <a:lnTo>
                    <a:pt x="6575" y="0"/>
                  </a:lnTo>
                  <a:lnTo>
                    <a:pt x="6522" y="0"/>
                  </a:lnTo>
                  <a:lnTo>
                    <a:pt x="6468" y="0"/>
                  </a:lnTo>
                  <a:lnTo>
                    <a:pt x="6414" y="0"/>
                  </a:lnTo>
                  <a:lnTo>
                    <a:pt x="6360" y="0"/>
                  </a:lnTo>
                  <a:lnTo>
                    <a:pt x="6305" y="0"/>
                  </a:lnTo>
                  <a:lnTo>
                    <a:pt x="6252" y="0"/>
                  </a:lnTo>
                  <a:lnTo>
                    <a:pt x="6197" y="0"/>
                  </a:lnTo>
                  <a:lnTo>
                    <a:pt x="6143" y="0"/>
                  </a:lnTo>
                  <a:lnTo>
                    <a:pt x="6088" y="0"/>
                  </a:lnTo>
                  <a:lnTo>
                    <a:pt x="6033" y="0"/>
                  </a:lnTo>
                  <a:lnTo>
                    <a:pt x="5979" y="0"/>
                  </a:lnTo>
                  <a:lnTo>
                    <a:pt x="5925" y="0"/>
                  </a:lnTo>
                  <a:lnTo>
                    <a:pt x="5870" y="0"/>
                  </a:lnTo>
                  <a:lnTo>
                    <a:pt x="5815" y="0"/>
                  </a:lnTo>
                  <a:lnTo>
                    <a:pt x="5760" y="0"/>
                  </a:lnTo>
                  <a:lnTo>
                    <a:pt x="5705" y="0"/>
                  </a:lnTo>
                  <a:lnTo>
                    <a:pt x="5650" y="0"/>
                  </a:lnTo>
                  <a:lnTo>
                    <a:pt x="5595" y="0"/>
                  </a:lnTo>
                  <a:lnTo>
                    <a:pt x="5540" y="0"/>
                  </a:lnTo>
                  <a:lnTo>
                    <a:pt x="5485" y="0"/>
                  </a:lnTo>
                  <a:lnTo>
                    <a:pt x="5430" y="0"/>
                  </a:lnTo>
                  <a:lnTo>
                    <a:pt x="5375" y="0"/>
                  </a:lnTo>
                  <a:lnTo>
                    <a:pt x="5321" y="0"/>
                  </a:lnTo>
                  <a:lnTo>
                    <a:pt x="5266" y="0"/>
                  </a:lnTo>
                  <a:lnTo>
                    <a:pt x="5211" y="0"/>
                  </a:lnTo>
                  <a:lnTo>
                    <a:pt x="5156" y="0"/>
                  </a:lnTo>
                  <a:lnTo>
                    <a:pt x="5100" y="0"/>
                  </a:lnTo>
                  <a:lnTo>
                    <a:pt x="5046" y="0"/>
                  </a:lnTo>
                  <a:lnTo>
                    <a:pt x="4991" y="0"/>
                  </a:lnTo>
                  <a:lnTo>
                    <a:pt x="4936" y="0"/>
                  </a:lnTo>
                  <a:lnTo>
                    <a:pt x="4881" y="0"/>
                  </a:lnTo>
                  <a:lnTo>
                    <a:pt x="4826" y="0"/>
                  </a:lnTo>
                  <a:lnTo>
                    <a:pt x="4771" y="0"/>
                  </a:lnTo>
                  <a:lnTo>
                    <a:pt x="4716" y="0"/>
                  </a:lnTo>
                  <a:lnTo>
                    <a:pt x="4661" y="0"/>
                  </a:lnTo>
                  <a:lnTo>
                    <a:pt x="4608" y="0"/>
                  </a:lnTo>
                  <a:lnTo>
                    <a:pt x="4553" y="0"/>
                  </a:lnTo>
                  <a:lnTo>
                    <a:pt x="4498" y="0"/>
                  </a:lnTo>
                  <a:lnTo>
                    <a:pt x="4444" y="0"/>
                  </a:lnTo>
                  <a:lnTo>
                    <a:pt x="4389" y="0"/>
                  </a:lnTo>
                  <a:lnTo>
                    <a:pt x="4336" y="0"/>
                  </a:lnTo>
                  <a:lnTo>
                    <a:pt x="4281" y="0"/>
                  </a:lnTo>
                  <a:lnTo>
                    <a:pt x="4227" y="0"/>
                  </a:lnTo>
                  <a:lnTo>
                    <a:pt x="4173" y="0"/>
                  </a:lnTo>
                  <a:lnTo>
                    <a:pt x="4119" y="0"/>
                  </a:lnTo>
                  <a:lnTo>
                    <a:pt x="4066" y="0"/>
                  </a:lnTo>
                  <a:lnTo>
                    <a:pt x="4012" y="0"/>
                  </a:lnTo>
                  <a:lnTo>
                    <a:pt x="3958" y="0"/>
                  </a:lnTo>
                  <a:lnTo>
                    <a:pt x="3905" y="0"/>
                  </a:lnTo>
                  <a:lnTo>
                    <a:pt x="3852" y="0"/>
                  </a:lnTo>
                  <a:lnTo>
                    <a:pt x="3799" y="0"/>
                  </a:lnTo>
                  <a:lnTo>
                    <a:pt x="3746" y="0"/>
                  </a:lnTo>
                  <a:lnTo>
                    <a:pt x="3694" y="0"/>
                  </a:lnTo>
                  <a:lnTo>
                    <a:pt x="3641" y="0"/>
                  </a:lnTo>
                  <a:lnTo>
                    <a:pt x="3588" y="0"/>
                  </a:lnTo>
                  <a:lnTo>
                    <a:pt x="3536" y="0"/>
                  </a:lnTo>
                  <a:lnTo>
                    <a:pt x="3484" y="0"/>
                  </a:lnTo>
                  <a:lnTo>
                    <a:pt x="3431" y="0"/>
                  </a:lnTo>
                  <a:lnTo>
                    <a:pt x="3380" y="0"/>
                  </a:lnTo>
                  <a:lnTo>
                    <a:pt x="3328" y="0"/>
                  </a:lnTo>
                  <a:lnTo>
                    <a:pt x="3277" y="0"/>
                  </a:lnTo>
                  <a:lnTo>
                    <a:pt x="3226" y="0"/>
                  </a:lnTo>
                  <a:lnTo>
                    <a:pt x="3174" y="0"/>
                  </a:lnTo>
                  <a:lnTo>
                    <a:pt x="3124" y="0"/>
                  </a:lnTo>
                  <a:lnTo>
                    <a:pt x="3073" y="0"/>
                  </a:lnTo>
                  <a:lnTo>
                    <a:pt x="3023" y="0"/>
                  </a:lnTo>
                  <a:lnTo>
                    <a:pt x="2974" y="0"/>
                  </a:lnTo>
                  <a:lnTo>
                    <a:pt x="2923" y="0"/>
                  </a:lnTo>
                  <a:lnTo>
                    <a:pt x="2874" y="0"/>
                  </a:lnTo>
                  <a:lnTo>
                    <a:pt x="2824" y="0"/>
                  </a:lnTo>
                  <a:lnTo>
                    <a:pt x="2775" y="0"/>
                  </a:lnTo>
                  <a:lnTo>
                    <a:pt x="2727" y="0"/>
                  </a:lnTo>
                  <a:lnTo>
                    <a:pt x="2677" y="0"/>
                  </a:lnTo>
                  <a:lnTo>
                    <a:pt x="2629" y="0"/>
                  </a:lnTo>
                  <a:lnTo>
                    <a:pt x="2581" y="0"/>
                  </a:lnTo>
                  <a:lnTo>
                    <a:pt x="2534" y="0"/>
                  </a:lnTo>
                  <a:lnTo>
                    <a:pt x="2485" y="0"/>
                  </a:lnTo>
                  <a:lnTo>
                    <a:pt x="2438" y="0"/>
                  </a:lnTo>
                  <a:lnTo>
                    <a:pt x="2392" y="0"/>
                  </a:lnTo>
                  <a:lnTo>
                    <a:pt x="2345" y="0"/>
                  </a:lnTo>
                  <a:lnTo>
                    <a:pt x="2299" y="0"/>
                  </a:lnTo>
                  <a:lnTo>
                    <a:pt x="2253" y="0"/>
                  </a:lnTo>
                  <a:lnTo>
                    <a:pt x="2207" y="0"/>
                  </a:lnTo>
                  <a:lnTo>
                    <a:pt x="2162" y="0"/>
                  </a:lnTo>
                  <a:lnTo>
                    <a:pt x="2115" y="0"/>
                  </a:lnTo>
                  <a:lnTo>
                    <a:pt x="2072" y="0"/>
                  </a:lnTo>
                  <a:lnTo>
                    <a:pt x="2027" y="0"/>
                  </a:lnTo>
                  <a:lnTo>
                    <a:pt x="1983" y="0"/>
                  </a:lnTo>
                  <a:lnTo>
                    <a:pt x="1939" y="0"/>
                  </a:lnTo>
                  <a:lnTo>
                    <a:pt x="1895" y="0"/>
                  </a:lnTo>
                  <a:lnTo>
                    <a:pt x="1852" y="0"/>
                  </a:lnTo>
                  <a:lnTo>
                    <a:pt x="1809" y="0"/>
                  </a:lnTo>
                  <a:lnTo>
                    <a:pt x="1766" y="0"/>
                  </a:lnTo>
                  <a:lnTo>
                    <a:pt x="1725" y="0"/>
                  </a:lnTo>
                  <a:lnTo>
                    <a:pt x="1683" y="0"/>
                  </a:lnTo>
                  <a:lnTo>
                    <a:pt x="1641" y="0"/>
                  </a:lnTo>
                  <a:lnTo>
                    <a:pt x="1601" y="0"/>
                  </a:lnTo>
                  <a:lnTo>
                    <a:pt x="1560" y="0"/>
                  </a:lnTo>
                  <a:lnTo>
                    <a:pt x="1521" y="0"/>
                  </a:lnTo>
                  <a:lnTo>
                    <a:pt x="1481" y="0"/>
                  </a:lnTo>
                  <a:lnTo>
                    <a:pt x="1442" y="0"/>
                  </a:lnTo>
                  <a:lnTo>
                    <a:pt x="1402" y="0"/>
                  </a:lnTo>
                  <a:lnTo>
                    <a:pt x="1364" y="0"/>
                  </a:lnTo>
                  <a:lnTo>
                    <a:pt x="1325" y="0"/>
                  </a:lnTo>
                  <a:lnTo>
                    <a:pt x="1288" y="0"/>
                  </a:lnTo>
                  <a:lnTo>
                    <a:pt x="1251" y="0"/>
                  </a:lnTo>
                  <a:lnTo>
                    <a:pt x="1214" y="0"/>
                  </a:lnTo>
                  <a:lnTo>
                    <a:pt x="1178" y="0"/>
                  </a:lnTo>
                  <a:lnTo>
                    <a:pt x="1142" y="0"/>
                  </a:lnTo>
                  <a:lnTo>
                    <a:pt x="1107" y="0"/>
                  </a:lnTo>
                  <a:lnTo>
                    <a:pt x="1072" y="0"/>
                  </a:lnTo>
                  <a:lnTo>
                    <a:pt x="1037" y="0"/>
                  </a:lnTo>
                  <a:lnTo>
                    <a:pt x="1003" y="0"/>
                  </a:lnTo>
                  <a:lnTo>
                    <a:pt x="969" y="0"/>
                  </a:lnTo>
                  <a:lnTo>
                    <a:pt x="936" y="0"/>
                  </a:lnTo>
                  <a:lnTo>
                    <a:pt x="904" y="0"/>
                  </a:lnTo>
                  <a:lnTo>
                    <a:pt x="871" y="0"/>
                  </a:lnTo>
                  <a:lnTo>
                    <a:pt x="839" y="0"/>
                  </a:lnTo>
                  <a:lnTo>
                    <a:pt x="808" y="0"/>
                  </a:lnTo>
                  <a:lnTo>
                    <a:pt x="778" y="0"/>
                  </a:lnTo>
                  <a:lnTo>
                    <a:pt x="748" y="0"/>
                  </a:lnTo>
                  <a:lnTo>
                    <a:pt x="718" y="0"/>
                  </a:lnTo>
                  <a:lnTo>
                    <a:pt x="689" y="0"/>
                  </a:lnTo>
                  <a:lnTo>
                    <a:pt x="660" y="0"/>
                  </a:lnTo>
                  <a:lnTo>
                    <a:pt x="632" y="0"/>
                  </a:lnTo>
                  <a:lnTo>
                    <a:pt x="604" y="0"/>
                  </a:lnTo>
                  <a:lnTo>
                    <a:pt x="578" y="0"/>
                  </a:lnTo>
                  <a:lnTo>
                    <a:pt x="552" y="0"/>
                  </a:lnTo>
                  <a:lnTo>
                    <a:pt x="525" y="0"/>
                  </a:lnTo>
                  <a:lnTo>
                    <a:pt x="500" y="0"/>
                  </a:lnTo>
                  <a:lnTo>
                    <a:pt x="475" y="0"/>
                  </a:lnTo>
                  <a:lnTo>
                    <a:pt x="451" y="0"/>
                  </a:lnTo>
                  <a:lnTo>
                    <a:pt x="428" y="0"/>
                  </a:lnTo>
                  <a:lnTo>
                    <a:pt x="405" y="0"/>
                  </a:lnTo>
                  <a:lnTo>
                    <a:pt x="382" y="0"/>
                  </a:lnTo>
                  <a:lnTo>
                    <a:pt x="360" y="0"/>
                  </a:lnTo>
                  <a:lnTo>
                    <a:pt x="339" y="0"/>
                  </a:lnTo>
                  <a:lnTo>
                    <a:pt x="318" y="0"/>
                  </a:lnTo>
                  <a:lnTo>
                    <a:pt x="297" y="0"/>
                  </a:lnTo>
                  <a:lnTo>
                    <a:pt x="278" y="0"/>
                  </a:lnTo>
                  <a:lnTo>
                    <a:pt x="259" y="0"/>
                  </a:lnTo>
                  <a:lnTo>
                    <a:pt x="241" y="0"/>
                  </a:lnTo>
                  <a:lnTo>
                    <a:pt x="224" y="0"/>
                  </a:lnTo>
                  <a:lnTo>
                    <a:pt x="206" y="0"/>
                  </a:lnTo>
                  <a:lnTo>
                    <a:pt x="189" y="0"/>
                  </a:lnTo>
                  <a:lnTo>
                    <a:pt x="174" y="0"/>
                  </a:lnTo>
                  <a:lnTo>
                    <a:pt x="159" y="0"/>
                  </a:lnTo>
                  <a:lnTo>
                    <a:pt x="144" y="0"/>
                  </a:lnTo>
                  <a:lnTo>
                    <a:pt x="130" y="0"/>
                  </a:lnTo>
                  <a:lnTo>
                    <a:pt x="117" y="0"/>
                  </a:lnTo>
                  <a:lnTo>
                    <a:pt x="105" y="0"/>
                  </a:lnTo>
                  <a:lnTo>
                    <a:pt x="93" y="0"/>
                  </a:lnTo>
                  <a:lnTo>
                    <a:pt x="82" y="0"/>
                  </a:lnTo>
                  <a:lnTo>
                    <a:pt x="72" y="0"/>
                  </a:lnTo>
                  <a:lnTo>
                    <a:pt x="62" y="0"/>
                  </a:lnTo>
                  <a:lnTo>
                    <a:pt x="52" y="0"/>
                  </a:lnTo>
                  <a:lnTo>
                    <a:pt x="45" y="0"/>
                  </a:lnTo>
                  <a:lnTo>
                    <a:pt x="37" y="0"/>
                  </a:lnTo>
                  <a:lnTo>
                    <a:pt x="29" y="0"/>
                  </a:lnTo>
                  <a:lnTo>
                    <a:pt x="24" y="0"/>
                  </a:lnTo>
                  <a:lnTo>
                    <a:pt x="18" y="0"/>
                  </a:lnTo>
                  <a:lnTo>
                    <a:pt x="13" y="0"/>
                  </a:lnTo>
                  <a:lnTo>
                    <a:pt x="8" y="0"/>
                  </a:lnTo>
                  <a:lnTo>
                    <a:pt x="5" y="0"/>
                  </a:lnTo>
                  <a:lnTo>
                    <a:pt x="3" y="0"/>
                  </a:lnTo>
                  <a:lnTo>
                    <a:pt x="1" y="0"/>
                  </a:lnTo>
                  <a:lnTo>
                    <a:pt x="0" y="0"/>
                  </a:lnTo>
                  <a:lnTo>
                    <a:pt x="0" y="48"/>
                  </a:lnTo>
                  <a:lnTo>
                    <a:pt x="1" y="48"/>
                  </a:lnTo>
                  <a:lnTo>
                    <a:pt x="3" y="48"/>
                  </a:lnTo>
                  <a:lnTo>
                    <a:pt x="5" y="48"/>
                  </a:lnTo>
                  <a:lnTo>
                    <a:pt x="8" y="48"/>
                  </a:lnTo>
                  <a:lnTo>
                    <a:pt x="13" y="48"/>
                  </a:lnTo>
                  <a:lnTo>
                    <a:pt x="18" y="48"/>
                  </a:lnTo>
                  <a:lnTo>
                    <a:pt x="24" y="48"/>
                  </a:lnTo>
                  <a:lnTo>
                    <a:pt x="29" y="48"/>
                  </a:lnTo>
                  <a:lnTo>
                    <a:pt x="37" y="48"/>
                  </a:lnTo>
                  <a:lnTo>
                    <a:pt x="45" y="48"/>
                  </a:lnTo>
                  <a:lnTo>
                    <a:pt x="52" y="48"/>
                  </a:lnTo>
                  <a:lnTo>
                    <a:pt x="62" y="48"/>
                  </a:lnTo>
                  <a:lnTo>
                    <a:pt x="72" y="48"/>
                  </a:lnTo>
                  <a:lnTo>
                    <a:pt x="82" y="48"/>
                  </a:lnTo>
                  <a:lnTo>
                    <a:pt x="93" y="48"/>
                  </a:lnTo>
                  <a:lnTo>
                    <a:pt x="105" y="48"/>
                  </a:lnTo>
                  <a:lnTo>
                    <a:pt x="117" y="48"/>
                  </a:lnTo>
                  <a:lnTo>
                    <a:pt x="130" y="48"/>
                  </a:lnTo>
                  <a:lnTo>
                    <a:pt x="144" y="48"/>
                  </a:lnTo>
                  <a:lnTo>
                    <a:pt x="159" y="48"/>
                  </a:lnTo>
                  <a:lnTo>
                    <a:pt x="174" y="48"/>
                  </a:lnTo>
                  <a:lnTo>
                    <a:pt x="189" y="48"/>
                  </a:lnTo>
                  <a:lnTo>
                    <a:pt x="206" y="48"/>
                  </a:lnTo>
                  <a:lnTo>
                    <a:pt x="224" y="48"/>
                  </a:lnTo>
                  <a:lnTo>
                    <a:pt x="241" y="48"/>
                  </a:lnTo>
                  <a:lnTo>
                    <a:pt x="259" y="48"/>
                  </a:lnTo>
                  <a:lnTo>
                    <a:pt x="278" y="48"/>
                  </a:lnTo>
                  <a:lnTo>
                    <a:pt x="297" y="48"/>
                  </a:lnTo>
                  <a:lnTo>
                    <a:pt x="318" y="48"/>
                  </a:lnTo>
                  <a:lnTo>
                    <a:pt x="339" y="48"/>
                  </a:lnTo>
                  <a:lnTo>
                    <a:pt x="360" y="48"/>
                  </a:lnTo>
                  <a:lnTo>
                    <a:pt x="382" y="48"/>
                  </a:lnTo>
                  <a:lnTo>
                    <a:pt x="403" y="48"/>
                  </a:lnTo>
                  <a:lnTo>
                    <a:pt x="427" y="48"/>
                  </a:lnTo>
                  <a:lnTo>
                    <a:pt x="451" y="48"/>
                  </a:lnTo>
                  <a:lnTo>
                    <a:pt x="475" y="48"/>
                  </a:lnTo>
                  <a:lnTo>
                    <a:pt x="500" y="48"/>
                  </a:lnTo>
                  <a:lnTo>
                    <a:pt x="525" y="48"/>
                  </a:lnTo>
                  <a:lnTo>
                    <a:pt x="551" y="48"/>
                  </a:lnTo>
                  <a:lnTo>
                    <a:pt x="577" y="48"/>
                  </a:lnTo>
                  <a:lnTo>
                    <a:pt x="604" y="48"/>
                  </a:lnTo>
                  <a:lnTo>
                    <a:pt x="632" y="48"/>
                  </a:lnTo>
                  <a:lnTo>
                    <a:pt x="660" y="48"/>
                  </a:lnTo>
                  <a:lnTo>
                    <a:pt x="689" y="48"/>
                  </a:lnTo>
                  <a:lnTo>
                    <a:pt x="717" y="48"/>
                  </a:lnTo>
                  <a:lnTo>
                    <a:pt x="747" y="48"/>
                  </a:lnTo>
                  <a:lnTo>
                    <a:pt x="778" y="48"/>
                  </a:lnTo>
                  <a:lnTo>
                    <a:pt x="808" y="48"/>
                  </a:lnTo>
                  <a:lnTo>
                    <a:pt x="839" y="48"/>
                  </a:lnTo>
                  <a:lnTo>
                    <a:pt x="871" y="48"/>
                  </a:lnTo>
                  <a:lnTo>
                    <a:pt x="903" y="48"/>
                  </a:lnTo>
                  <a:lnTo>
                    <a:pt x="936" y="48"/>
                  </a:lnTo>
                  <a:lnTo>
                    <a:pt x="969" y="48"/>
                  </a:lnTo>
                  <a:lnTo>
                    <a:pt x="1003" y="48"/>
                  </a:lnTo>
                  <a:lnTo>
                    <a:pt x="1037" y="48"/>
                  </a:lnTo>
                  <a:lnTo>
                    <a:pt x="1071" y="48"/>
                  </a:lnTo>
                  <a:lnTo>
                    <a:pt x="1106" y="48"/>
                  </a:lnTo>
                  <a:lnTo>
                    <a:pt x="1141" y="48"/>
                  </a:lnTo>
                  <a:lnTo>
                    <a:pt x="1177" y="48"/>
                  </a:lnTo>
                  <a:lnTo>
                    <a:pt x="1213" y="48"/>
                  </a:lnTo>
                  <a:lnTo>
                    <a:pt x="1251" y="48"/>
                  </a:lnTo>
                  <a:lnTo>
                    <a:pt x="1288" y="48"/>
                  </a:lnTo>
                  <a:lnTo>
                    <a:pt x="1325" y="48"/>
                  </a:lnTo>
                  <a:lnTo>
                    <a:pt x="1364" y="48"/>
                  </a:lnTo>
                  <a:lnTo>
                    <a:pt x="1402" y="48"/>
                  </a:lnTo>
                  <a:lnTo>
                    <a:pt x="1441" y="48"/>
                  </a:lnTo>
                  <a:lnTo>
                    <a:pt x="1480" y="48"/>
                  </a:lnTo>
                  <a:lnTo>
                    <a:pt x="1520" y="48"/>
                  </a:lnTo>
                  <a:lnTo>
                    <a:pt x="1560" y="48"/>
                  </a:lnTo>
                  <a:lnTo>
                    <a:pt x="1601" y="48"/>
                  </a:lnTo>
                  <a:lnTo>
                    <a:pt x="1641" y="48"/>
                  </a:lnTo>
                  <a:lnTo>
                    <a:pt x="1683" y="48"/>
                  </a:lnTo>
                  <a:lnTo>
                    <a:pt x="1725" y="48"/>
                  </a:lnTo>
                  <a:lnTo>
                    <a:pt x="1766" y="48"/>
                  </a:lnTo>
                  <a:lnTo>
                    <a:pt x="1808" y="48"/>
                  </a:lnTo>
                  <a:lnTo>
                    <a:pt x="1851" y="48"/>
                  </a:lnTo>
                  <a:lnTo>
                    <a:pt x="1895" y="48"/>
                  </a:lnTo>
                  <a:lnTo>
                    <a:pt x="1938" y="48"/>
                  </a:lnTo>
                  <a:lnTo>
                    <a:pt x="1982" y="48"/>
                  </a:lnTo>
                  <a:lnTo>
                    <a:pt x="2025" y="48"/>
                  </a:lnTo>
                  <a:lnTo>
                    <a:pt x="2070" y="48"/>
                  </a:lnTo>
                  <a:lnTo>
                    <a:pt x="2115" y="48"/>
                  </a:lnTo>
                  <a:lnTo>
                    <a:pt x="2160" y="48"/>
                  </a:lnTo>
                  <a:lnTo>
                    <a:pt x="2205" y="48"/>
                  </a:lnTo>
                  <a:lnTo>
                    <a:pt x="2252" y="48"/>
                  </a:lnTo>
                  <a:lnTo>
                    <a:pt x="2298" y="48"/>
                  </a:lnTo>
                  <a:lnTo>
                    <a:pt x="2344" y="48"/>
                  </a:lnTo>
                  <a:lnTo>
                    <a:pt x="2391" y="48"/>
                  </a:lnTo>
                  <a:lnTo>
                    <a:pt x="2438" y="48"/>
                  </a:lnTo>
                  <a:lnTo>
                    <a:pt x="2485" y="48"/>
                  </a:lnTo>
                  <a:lnTo>
                    <a:pt x="2532" y="48"/>
                  </a:lnTo>
                  <a:lnTo>
                    <a:pt x="2581" y="48"/>
                  </a:lnTo>
                  <a:lnTo>
                    <a:pt x="2628" y="48"/>
                  </a:lnTo>
                  <a:lnTo>
                    <a:pt x="2676" y="48"/>
                  </a:lnTo>
                  <a:lnTo>
                    <a:pt x="2726" y="48"/>
                  </a:lnTo>
                  <a:lnTo>
                    <a:pt x="2774" y="48"/>
                  </a:lnTo>
                  <a:lnTo>
                    <a:pt x="2823" y="48"/>
                  </a:lnTo>
                  <a:lnTo>
                    <a:pt x="2873" y="48"/>
                  </a:lnTo>
                  <a:lnTo>
                    <a:pt x="2922" y="48"/>
                  </a:lnTo>
                  <a:lnTo>
                    <a:pt x="2973" y="48"/>
                  </a:lnTo>
                  <a:lnTo>
                    <a:pt x="3022" y="48"/>
                  </a:lnTo>
                  <a:lnTo>
                    <a:pt x="3072" y="48"/>
                  </a:lnTo>
                  <a:lnTo>
                    <a:pt x="3123" y="48"/>
                  </a:lnTo>
                  <a:lnTo>
                    <a:pt x="3173" y="48"/>
                  </a:lnTo>
                  <a:lnTo>
                    <a:pt x="3225" y="48"/>
                  </a:lnTo>
                  <a:lnTo>
                    <a:pt x="3275" y="48"/>
                  </a:lnTo>
                  <a:lnTo>
                    <a:pt x="3327" y="48"/>
                  </a:lnTo>
                  <a:lnTo>
                    <a:pt x="3379" y="48"/>
                  </a:lnTo>
                  <a:lnTo>
                    <a:pt x="3430" y="48"/>
                  </a:lnTo>
                  <a:lnTo>
                    <a:pt x="3483" y="48"/>
                  </a:lnTo>
                  <a:lnTo>
                    <a:pt x="3534" y="48"/>
                  </a:lnTo>
                  <a:lnTo>
                    <a:pt x="3587" y="48"/>
                  </a:lnTo>
                  <a:lnTo>
                    <a:pt x="3639" y="48"/>
                  </a:lnTo>
                  <a:lnTo>
                    <a:pt x="3691" y="48"/>
                  </a:lnTo>
                  <a:lnTo>
                    <a:pt x="3744" y="48"/>
                  </a:lnTo>
                  <a:lnTo>
                    <a:pt x="3798" y="48"/>
                  </a:lnTo>
                  <a:lnTo>
                    <a:pt x="3850" y="48"/>
                  </a:lnTo>
                  <a:lnTo>
                    <a:pt x="3903" y="48"/>
                  </a:lnTo>
                  <a:lnTo>
                    <a:pt x="3957" y="48"/>
                  </a:lnTo>
                  <a:lnTo>
                    <a:pt x="4011" y="48"/>
                  </a:lnTo>
                  <a:lnTo>
                    <a:pt x="4064" y="48"/>
                  </a:lnTo>
                  <a:lnTo>
                    <a:pt x="4118" y="48"/>
                  </a:lnTo>
                  <a:lnTo>
                    <a:pt x="4172" y="48"/>
                  </a:lnTo>
                  <a:lnTo>
                    <a:pt x="4226" y="48"/>
                  </a:lnTo>
                  <a:lnTo>
                    <a:pt x="4280" y="48"/>
                  </a:lnTo>
                  <a:lnTo>
                    <a:pt x="4333" y="48"/>
                  </a:lnTo>
                  <a:lnTo>
                    <a:pt x="4388" y="48"/>
                  </a:lnTo>
                  <a:lnTo>
                    <a:pt x="4442" y="48"/>
                  </a:lnTo>
                  <a:lnTo>
                    <a:pt x="4497" y="48"/>
                  </a:lnTo>
                  <a:lnTo>
                    <a:pt x="4551" y="48"/>
                  </a:lnTo>
                  <a:lnTo>
                    <a:pt x="4605" y="48"/>
                  </a:lnTo>
                  <a:lnTo>
                    <a:pt x="4660" y="48"/>
                  </a:lnTo>
                  <a:lnTo>
                    <a:pt x="4715" y="48"/>
                  </a:lnTo>
                  <a:lnTo>
                    <a:pt x="4770" y="48"/>
                  </a:lnTo>
                  <a:lnTo>
                    <a:pt x="4825" y="48"/>
                  </a:lnTo>
                  <a:lnTo>
                    <a:pt x="4880" y="48"/>
                  </a:lnTo>
                  <a:lnTo>
                    <a:pt x="4935" y="48"/>
                  </a:lnTo>
                  <a:lnTo>
                    <a:pt x="4990" y="48"/>
                  </a:lnTo>
                  <a:lnTo>
                    <a:pt x="5044" y="48"/>
                  </a:lnTo>
                  <a:lnTo>
                    <a:pt x="5099" y="48"/>
                  </a:lnTo>
                  <a:lnTo>
                    <a:pt x="5154" y="48"/>
                  </a:lnTo>
                  <a:lnTo>
                    <a:pt x="5209" y="48"/>
                  </a:lnTo>
                  <a:lnTo>
                    <a:pt x="5264" y="48"/>
                  </a:lnTo>
                  <a:lnTo>
                    <a:pt x="5319" y="48"/>
                  </a:lnTo>
                  <a:lnTo>
                    <a:pt x="5373" y="48"/>
                  </a:lnTo>
                  <a:lnTo>
                    <a:pt x="5429" y="48"/>
                  </a:lnTo>
                  <a:lnTo>
                    <a:pt x="5483" y="48"/>
                  </a:lnTo>
                  <a:lnTo>
                    <a:pt x="5538" y="48"/>
                  </a:lnTo>
                  <a:lnTo>
                    <a:pt x="5593" y="48"/>
                  </a:lnTo>
                  <a:lnTo>
                    <a:pt x="5648" y="48"/>
                  </a:lnTo>
                  <a:lnTo>
                    <a:pt x="5703" y="48"/>
                  </a:lnTo>
                  <a:lnTo>
                    <a:pt x="5758" y="48"/>
                  </a:lnTo>
                  <a:lnTo>
                    <a:pt x="5813" y="48"/>
                  </a:lnTo>
                  <a:lnTo>
                    <a:pt x="5868" y="48"/>
                  </a:lnTo>
                  <a:lnTo>
                    <a:pt x="5922" y="48"/>
                  </a:lnTo>
                  <a:lnTo>
                    <a:pt x="5977" y="48"/>
                  </a:lnTo>
                  <a:lnTo>
                    <a:pt x="6031" y="48"/>
                  </a:lnTo>
                  <a:lnTo>
                    <a:pt x="6086" y="48"/>
                  </a:lnTo>
                  <a:lnTo>
                    <a:pt x="6141" y="48"/>
                  </a:lnTo>
                  <a:lnTo>
                    <a:pt x="6195" y="48"/>
                  </a:lnTo>
                  <a:lnTo>
                    <a:pt x="6249" y="48"/>
                  </a:lnTo>
                  <a:lnTo>
                    <a:pt x="6303" y="48"/>
                  </a:lnTo>
                  <a:lnTo>
                    <a:pt x="6358" y="48"/>
                  </a:lnTo>
                  <a:lnTo>
                    <a:pt x="6412" y="48"/>
                  </a:lnTo>
                  <a:lnTo>
                    <a:pt x="6466" y="48"/>
                  </a:lnTo>
                  <a:lnTo>
                    <a:pt x="6519" y="48"/>
                  </a:lnTo>
                  <a:lnTo>
                    <a:pt x="6573" y="48"/>
                  </a:lnTo>
                  <a:lnTo>
                    <a:pt x="6627" y="48"/>
                  </a:lnTo>
                  <a:lnTo>
                    <a:pt x="6681" y="48"/>
                  </a:lnTo>
                  <a:lnTo>
                    <a:pt x="6733" y="48"/>
                  </a:lnTo>
                  <a:lnTo>
                    <a:pt x="6787" y="48"/>
                  </a:lnTo>
                  <a:lnTo>
                    <a:pt x="6840" y="48"/>
                  </a:lnTo>
                  <a:lnTo>
                    <a:pt x="6892" y="48"/>
                  </a:lnTo>
                  <a:lnTo>
                    <a:pt x="6945" y="48"/>
                  </a:lnTo>
                  <a:lnTo>
                    <a:pt x="6998" y="48"/>
                  </a:lnTo>
                  <a:lnTo>
                    <a:pt x="7051" y="48"/>
                  </a:lnTo>
                  <a:lnTo>
                    <a:pt x="7103" y="48"/>
                  </a:lnTo>
                  <a:lnTo>
                    <a:pt x="7155" y="48"/>
                  </a:lnTo>
                  <a:lnTo>
                    <a:pt x="7206" y="48"/>
                  </a:lnTo>
                  <a:lnTo>
                    <a:pt x="7258" y="48"/>
                  </a:lnTo>
                  <a:lnTo>
                    <a:pt x="7310" y="48"/>
                  </a:lnTo>
                  <a:lnTo>
                    <a:pt x="7361" y="48"/>
                  </a:lnTo>
                  <a:lnTo>
                    <a:pt x="7413" y="48"/>
                  </a:lnTo>
                  <a:lnTo>
                    <a:pt x="7463" y="48"/>
                  </a:lnTo>
                  <a:lnTo>
                    <a:pt x="7514" y="48"/>
                  </a:lnTo>
                  <a:lnTo>
                    <a:pt x="7565" y="48"/>
                  </a:lnTo>
                  <a:lnTo>
                    <a:pt x="7615" y="48"/>
                  </a:lnTo>
                  <a:lnTo>
                    <a:pt x="7665" y="48"/>
                  </a:lnTo>
                  <a:lnTo>
                    <a:pt x="7714" y="48"/>
                  </a:lnTo>
                  <a:lnTo>
                    <a:pt x="7765" y="48"/>
                  </a:lnTo>
                  <a:lnTo>
                    <a:pt x="7814" y="48"/>
                  </a:lnTo>
                  <a:lnTo>
                    <a:pt x="7863" y="48"/>
                  </a:lnTo>
                  <a:lnTo>
                    <a:pt x="7912" y="48"/>
                  </a:lnTo>
                  <a:lnTo>
                    <a:pt x="7960" y="48"/>
                  </a:lnTo>
                  <a:lnTo>
                    <a:pt x="8009" y="48"/>
                  </a:lnTo>
                  <a:lnTo>
                    <a:pt x="8057" y="48"/>
                  </a:lnTo>
                  <a:lnTo>
                    <a:pt x="8105" y="48"/>
                  </a:lnTo>
                  <a:lnTo>
                    <a:pt x="8152" y="48"/>
                  </a:lnTo>
                  <a:lnTo>
                    <a:pt x="8200" y="48"/>
                  </a:lnTo>
                  <a:lnTo>
                    <a:pt x="8247" y="48"/>
                  </a:lnTo>
                  <a:lnTo>
                    <a:pt x="8293" y="48"/>
                  </a:lnTo>
                  <a:lnTo>
                    <a:pt x="8340" y="48"/>
                  </a:lnTo>
                  <a:lnTo>
                    <a:pt x="8386" y="48"/>
                  </a:lnTo>
                  <a:lnTo>
                    <a:pt x="8431" y="48"/>
                  </a:lnTo>
                  <a:lnTo>
                    <a:pt x="8477" y="48"/>
                  </a:lnTo>
                  <a:lnTo>
                    <a:pt x="8522" y="48"/>
                  </a:lnTo>
                  <a:lnTo>
                    <a:pt x="8567" y="48"/>
                  </a:lnTo>
                  <a:lnTo>
                    <a:pt x="8611" y="48"/>
                  </a:lnTo>
                  <a:lnTo>
                    <a:pt x="8655" y="48"/>
                  </a:lnTo>
                  <a:lnTo>
                    <a:pt x="8699" y="48"/>
                  </a:lnTo>
                  <a:lnTo>
                    <a:pt x="8743" y="48"/>
                  </a:lnTo>
                  <a:lnTo>
                    <a:pt x="8786" y="48"/>
                  </a:lnTo>
                  <a:lnTo>
                    <a:pt x="8828" y="48"/>
                  </a:lnTo>
                  <a:lnTo>
                    <a:pt x="8871" y="48"/>
                  </a:lnTo>
                  <a:lnTo>
                    <a:pt x="8913" y="48"/>
                  </a:lnTo>
                  <a:lnTo>
                    <a:pt x="8955" y="48"/>
                  </a:lnTo>
                  <a:lnTo>
                    <a:pt x="8996" y="48"/>
                  </a:lnTo>
                  <a:lnTo>
                    <a:pt x="9037" y="48"/>
                  </a:lnTo>
                  <a:lnTo>
                    <a:pt x="9077" y="48"/>
                  </a:lnTo>
                  <a:lnTo>
                    <a:pt x="9117" y="48"/>
                  </a:lnTo>
                  <a:lnTo>
                    <a:pt x="9158" y="48"/>
                  </a:lnTo>
                  <a:lnTo>
                    <a:pt x="9196" y="48"/>
                  </a:lnTo>
                  <a:lnTo>
                    <a:pt x="9235" y="48"/>
                  </a:lnTo>
                  <a:lnTo>
                    <a:pt x="9274" y="48"/>
                  </a:lnTo>
                  <a:lnTo>
                    <a:pt x="9312" y="48"/>
                  </a:lnTo>
                  <a:lnTo>
                    <a:pt x="9350" y="48"/>
                  </a:lnTo>
                  <a:lnTo>
                    <a:pt x="9387" y="48"/>
                  </a:lnTo>
                  <a:lnTo>
                    <a:pt x="9423" y="48"/>
                  </a:lnTo>
                  <a:lnTo>
                    <a:pt x="9459" y="48"/>
                  </a:lnTo>
                  <a:lnTo>
                    <a:pt x="9496" y="48"/>
                  </a:lnTo>
                  <a:lnTo>
                    <a:pt x="9531" y="48"/>
                  </a:lnTo>
                  <a:lnTo>
                    <a:pt x="9566" y="48"/>
                  </a:lnTo>
                  <a:lnTo>
                    <a:pt x="9601" y="48"/>
                  </a:lnTo>
                  <a:lnTo>
                    <a:pt x="9635" y="48"/>
                  </a:lnTo>
                  <a:lnTo>
                    <a:pt x="9668" y="48"/>
                  </a:lnTo>
                  <a:lnTo>
                    <a:pt x="9702" y="48"/>
                  </a:lnTo>
                  <a:lnTo>
                    <a:pt x="9734" y="48"/>
                  </a:lnTo>
                  <a:lnTo>
                    <a:pt x="9767" y="48"/>
                  </a:lnTo>
                  <a:lnTo>
                    <a:pt x="9797" y="48"/>
                  </a:lnTo>
                  <a:lnTo>
                    <a:pt x="9829" y="48"/>
                  </a:lnTo>
                  <a:lnTo>
                    <a:pt x="9860" y="48"/>
                  </a:lnTo>
                  <a:lnTo>
                    <a:pt x="9890" y="48"/>
                  </a:lnTo>
                  <a:lnTo>
                    <a:pt x="9919" y="48"/>
                  </a:lnTo>
                  <a:lnTo>
                    <a:pt x="9949" y="48"/>
                  </a:lnTo>
                  <a:lnTo>
                    <a:pt x="9977" y="48"/>
                  </a:lnTo>
                  <a:lnTo>
                    <a:pt x="10005" y="48"/>
                  </a:lnTo>
                  <a:lnTo>
                    <a:pt x="10033" y="48"/>
                  </a:lnTo>
                  <a:lnTo>
                    <a:pt x="10060" y="48"/>
                  </a:lnTo>
                  <a:lnTo>
                    <a:pt x="10086" y="48"/>
                  </a:lnTo>
                  <a:lnTo>
                    <a:pt x="10112" y="48"/>
                  </a:lnTo>
                  <a:lnTo>
                    <a:pt x="10138" y="48"/>
                  </a:lnTo>
                  <a:lnTo>
                    <a:pt x="10163" y="48"/>
                  </a:lnTo>
                  <a:lnTo>
                    <a:pt x="10187" y="48"/>
                  </a:lnTo>
                  <a:lnTo>
                    <a:pt x="10210" y="48"/>
                  </a:lnTo>
                  <a:lnTo>
                    <a:pt x="10233" y="48"/>
                  </a:lnTo>
                  <a:lnTo>
                    <a:pt x="10256" y="48"/>
                  </a:lnTo>
                  <a:lnTo>
                    <a:pt x="10278" y="48"/>
                  </a:lnTo>
                  <a:lnTo>
                    <a:pt x="10299" y="48"/>
                  </a:lnTo>
                  <a:lnTo>
                    <a:pt x="10320" y="48"/>
                  </a:lnTo>
                  <a:lnTo>
                    <a:pt x="10339" y="48"/>
                  </a:lnTo>
                  <a:lnTo>
                    <a:pt x="10359" y="48"/>
                  </a:lnTo>
                  <a:lnTo>
                    <a:pt x="10378" y="48"/>
                  </a:lnTo>
                  <a:lnTo>
                    <a:pt x="10397" y="48"/>
                  </a:lnTo>
                  <a:lnTo>
                    <a:pt x="10414" y="48"/>
                  </a:lnTo>
                  <a:lnTo>
                    <a:pt x="10431" y="48"/>
                  </a:lnTo>
                  <a:lnTo>
                    <a:pt x="10447" y="48"/>
                  </a:lnTo>
                  <a:lnTo>
                    <a:pt x="10463" y="48"/>
                  </a:lnTo>
                  <a:lnTo>
                    <a:pt x="10479" y="48"/>
                  </a:lnTo>
                  <a:lnTo>
                    <a:pt x="10493" y="48"/>
                  </a:lnTo>
                  <a:lnTo>
                    <a:pt x="10506" y="48"/>
                  </a:lnTo>
                  <a:lnTo>
                    <a:pt x="10519" y="48"/>
                  </a:lnTo>
                  <a:lnTo>
                    <a:pt x="10533" y="48"/>
                  </a:lnTo>
                  <a:lnTo>
                    <a:pt x="10544" y="48"/>
                  </a:lnTo>
                  <a:lnTo>
                    <a:pt x="10556" y="48"/>
                  </a:lnTo>
                  <a:lnTo>
                    <a:pt x="10566" y="48"/>
                  </a:lnTo>
                  <a:lnTo>
                    <a:pt x="10575" y="48"/>
                  </a:lnTo>
                  <a:lnTo>
                    <a:pt x="10584" y="48"/>
                  </a:lnTo>
                  <a:lnTo>
                    <a:pt x="10593" y="48"/>
                  </a:lnTo>
                  <a:lnTo>
                    <a:pt x="10601" y="48"/>
                  </a:lnTo>
                  <a:lnTo>
                    <a:pt x="10607" y="48"/>
                  </a:lnTo>
                  <a:lnTo>
                    <a:pt x="10614" y="48"/>
                  </a:lnTo>
                  <a:lnTo>
                    <a:pt x="10619" y="48"/>
                  </a:lnTo>
                  <a:lnTo>
                    <a:pt x="10624" y="48"/>
                  </a:lnTo>
                  <a:lnTo>
                    <a:pt x="10628" y="48"/>
                  </a:lnTo>
                  <a:lnTo>
                    <a:pt x="10631" y="48"/>
                  </a:lnTo>
                  <a:lnTo>
                    <a:pt x="10635" y="48"/>
                  </a:lnTo>
                  <a:lnTo>
                    <a:pt x="10636" y="48"/>
                  </a:lnTo>
                  <a:lnTo>
                    <a:pt x="10637" y="48"/>
                  </a:lnTo>
                  <a:lnTo>
                    <a:pt x="10638" y="48"/>
                  </a:lnTo>
                  <a:lnTo>
                    <a:pt x="10639" y="48"/>
                  </a:lnTo>
                  <a:lnTo>
                    <a:pt x="10641" y="48"/>
                  </a:lnTo>
                  <a:lnTo>
                    <a:pt x="10642" y="48"/>
                  </a:lnTo>
                  <a:lnTo>
                    <a:pt x="10641" y="32"/>
                  </a:lnTo>
                  <a:lnTo>
                    <a:pt x="10641" y="16"/>
                  </a:lnTo>
                  <a:lnTo>
                    <a:pt x="10641" y="0"/>
                  </a:lnTo>
                </a:path>
              </a:pathLst>
            </a:custGeom>
            <a:solidFill>
              <a:srgbClr val="0000FF"/>
            </a:solidFill>
            <a:ln w="4763">
              <a:solidFill>
                <a:srgbClr val="000000"/>
              </a:solidFill>
              <a:prstDash val="solid"/>
              <a:round/>
              <a:headEnd/>
              <a:tailEnd/>
            </a:ln>
          </p:spPr>
          <p:txBody>
            <a:bodyPr/>
            <a:lstStyle/>
            <a:p>
              <a:pPr>
                <a:defRPr/>
              </a:pPr>
              <a:endParaRPr lang="en-US"/>
            </a:p>
          </p:txBody>
        </p:sp>
      </p:grpSp>
      <p:sp>
        <p:nvSpPr>
          <p:cNvPr id="4518" name="Rectangle 2470"/>
          <p:cNvSpPr>
            <a:spLocks noGrp="1" noChangeArrowheads="1"/>
          </p:cNvSpPr>
          <p:nvPr>
            <p:ph type="sldNum" sz="quarter" idx="4"/>
          </p:nvPr>
        </p:nvSpPr>
        <p:spPr bwMode="auto">
          <a:xfrm>
            <a:off x="228600" y="6324600"/>
            <a:ext cx="914400" cy="3810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900"/>
            </a:lvl1pPr>
          </a:lstStyle>
          <a:p>
            <a:pPr>
              <a:defRPr/>
            </a:pPr>
            <a:fld id="{999DC147-8904-44A6-92E7-0C14631ABD77}" type="slidenum">
              <a:rPr lang="en-US"/>
              <a:pPr>
                <a:defRPr/>
              </a:pPr>
              <a:t>‹#›</a:t>
            </a:fld>
            <a:endParaRPr lang="en-US" dirty="0"/>
          </a:p>
        </p:txBody>
      </p:sp>
      <p:sp>
        <p:nvSpPr>
          <p:cNvPr id="1030" name="Text Box 2474"/>
          <p:cNvSpPr txBox="1">
            <a:spLocks noChangeArrowheads="1"/>
          </p:cNvSpPr>
          <p:nvPr userDrawn="1"/>
        </p:nvSpPr>
        <p:spPr bwMode="auto">
          <a:xfrm>
            <a:off x="2579737" y="6591299"/>
            <a:ext cx="3962400" cy="533401"/>
          </a:xfrm>
          <a:prstGeom prst="rect">
            <a:avLst/>
          </a:prstGeom>
          <a:noFill/>
          <a:ln>
            <a:noFill/>
          </a:ln>
          <a:extLst/>
        </p:spPr>
        <p:txBody>
          <a:bodyPr/>
          <a:lstStyle>
            <a:lvl1pPr eaLnBrk="0" hangingPunct="0">
              <a:defRPr sz="2200">
                <a:solidFill>
                  <a:schemeClr val="tx1"/>
                </a:solidFill>
                <a:latin typeface="Arial" pitchFamily="34" charset="0"/>
                <a:ea typeface="ＭＳ Ｐゴシック" pitchFamily="34" charset="-128"/>
              </a:defRPr>
            </a:lvl1pPr>
            <a:lvl2pPr marL="742950" indent="-285750" eaLnBrk="0" hangingPunct="0">
              <a:defRPr sz="2200">
                <a:solidFill>
                  <a:schemeClr val="tx1"/>
                </a:solidFill>
                <a:latin typeface="Arial" pitchFamily="34" charset="0"/>
                <a:ea typeface="ＭＳ Ｐゴシック" pitchFamily="34" charset="-128"/>
              </a:defRPr>
            </a:lvl2pPr>
            <a:lvl3pPr marL="1143000" indent="-228600" eaLnBrk="0" hangingPunct="0">
              <a:defRPr sz="2200">
                <a:solidFill>
                  <a:schemeClr val="tx1"/>
                </a:solidFill>
                <a:latin typeface="Arial" pitchFamily="34" charset="0"/>
                <a:ea typeface="ＭＳ Ｐゴシック" pitchFamily="34" charset="-128"/>
              </a:defRPr>
            </a:lvl3pPr>
            <a:lvl4pPr marL="1600200" indent="-228600" eaLnBrk="0" hangingPunct="0">
              <a:defRPr sz="2200">
                <a:solidFill>
                  <a:schemeClr val="tx1"/>
                </a:solidFill>
                <a:latin typeface="Arial" pitchFamily="34" charset="0"/>
                <a:ea typeface="ＭＳ Ｐゴシック" pitchFamily="34" charset="-128"/>
              </a:defRPr>
            </a:lvl4pPr>
            <a:lvl5pPr marL="2057400" indent="-228600" eaLnBrk="0" hangingPunct="0">
              <a:defRPr sz="2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200">
                <a:solidFill>
                  <a:schemeClr val="tx1"/>
                </a:solidFill>
                <a:latin typeface="Arial" pitchFamily="34" charset="0"/>
                <a:ea typeface="ＭＳ Ｐゴシック" pitchFamily="34" charset="-128"/>
              </a:defRPr>
            </a:lvl9pPr>
          </a:lstStyle>
          <a:p>
            <a:pPr algn="r" eaLnBrk="1" hangingPunct="1">
              <a:defRPr/>
            </a:pPr>
            <a:r>
              <a:rPr lang="en-US" sz="1200" b="0" i="0" baseline="0" dirty="0"/>
              <a:t>EIC Collaboration Meeting, BNL, October 10-12, 2017</a:t>
            </a:r>
            <a:endParaRPr lang="en-US" sz="1200" b="0" i="0" dirty="0"/>
          </a:p>
        </p:txBody>
      </p:sp>
      <p:grpSp>
        <p:nvGrpSpPr>
          <p:cNvPr id="3079" name="Group 2475"/>
          <p:cNvGrpSpPr>
            <a:grpSpLocks/>
          </p:cNvGrpSpPr>
          <p:nvPr userDrawn="1"/>
        </p:nvGrpSpPr>
        <p:grpSpPr bwMode="auto">
          <a:xfrm>
            <a:off x="381000" y="838200"/>
            <a:ext cx="8447088" cy="74613"/>
            <a:chOff x="247" y="3980"/>
            <a:chExt cx="5321" cy="24"/>
          </a:xfrm>
        </p:grpSpPr>
        <p:sp>
          <p:nvSpPr>
            <p:cNvPr id="1035" name="Rectangle 2476"/>
            <p:cNvSpPr>
              <a:spLocks noChangeArrowheads="1"/>
            </p:cNvSpPr>
            <p:nvPr userDrawn="1"/>
          </p:nvSpPr>
          <p:spPr bwMode="auto">
            <a:xfrm>
              <a:off x="247" y="3980"/>
              <a:ext cx="313" cy="24"/>
            </a:xfrm>
            <a:prstGeom prst="rect">
              <a:avLst/>
            </a:prstGeom>
            <a:solidFill>
              <a:srgbClr val="0000FF"/>
            </a:solidFill>
            <a:ln w="9525">
              <a:noFill/>
              <a:miter lim="800000"/>
              <a:headEnd/>
              <a:tailEnd/>
            </a:ln>
          </p:spPr>
          <p:txBody>
            <a:bodyPr/>
            <a:lstStyle/>
            <a:p>
              <a:pPr>
                <a:defRPr/>
              </a:pPr>
              <a:endParaRPr lang="en-US"/>
            </a:p>
          </p:txBody>
        </p:sp>
        <p:sp>
          <p:nvSpPr>
            <p:cNvPr id="1036" name="Rectangle 2477"/>
            <p:cNvSpPr>
              <a:spLocks noChangeArrowheads="1"/>
            </p:cNvSpPr>
            <p:nvPr userDrawn="1"/>
          </p:nvSpPr>
          <p:spPr bwMode="auto">
            <a:xfrm>
              <a:off x="560" y="3980"/>
              <a:ext cx="313" cy="24"/>
            </a:xfrm>
            <a:prstGeom prst="rect">
              <a:avLst/>
            </a:prstGeom>
            <a:solidFill>
              <a:srgbClr val="0000FF"/>
            </a:solidFill>
            <a:ln w="9525">
              <a:noFill/>
              <a:miter lim="800000"/>
              <a:headEnd/>
              <a:tailEnd/>
            </a:ln>
          </p:spPr>
          <p:txBody>
            <a:bodyPr/>
            <a:lstStyle/>
            <a:p>
              <a:pPr>
                <a:defRPr/>
              </a:pPr>
              <a:endParaRPr lang="en-US"/>
            </a:p>
          </p:txBody>
        </p:sp>
        <p:sp>
          <p:nvSpPr>
            <p:cNvPr id="1037" name="Rectangle 2478"/>
            <p:cNvSpPr>
              <a:spLocks noChangeArrowheads="1"/>
            </p:cNvSpPr>
            <p:nvPr userDrawn="1"/>
          </p:nvSpPr>
          <p:spPr bwMode="auto">
            <a:xfrm>
              <a:off x="873" y="3980"/>
              <a:ext cx="313" cy="24"/>
            </a:xfrm>
            <a:prstGeom prst="rect">
              <a:avLst/>
            </a:prstGeom>
            <a:solidFill>
              <a:srgbClr val="0000FF"/>
            </a:solidFill>
            <a:ln w="9525">
              <a:noFill/>
              <a:miter lim="800000"/>
              <a:headEnd/>
              <a:tailEnd/>
            </a:ln>
          </p:spPr>
          <p:txBody>
            <a:bodyPr/>
            <a:lstStyle/>
            <a:p>
              <a:pPr>
                <a:defRPr/>
              </a:pPr>
              <a:endParaRPr lang="en-US"/>
            </a:p>
          </p:txBody>
        </p:sp>
        <p:sp>
          <p:nvSpPr>
            <p:cNvPr id="1038" name="Rectangle 2479"/>
            <p:cNvSpPr>
              <a:spLocks noChangeArrowheads="1"/>
            </p:cNvSpPr>
            <p:nvPr userDrawn="1"/>
          </p:nvSpPr>
          <p:spPr bwMode="auto">
            <a:xfrm>
              <a:off x="1186" y="3980"/>
              <a:ext cx="313" cy="24"/>
            </a:xfrm>
            <a:prstGeom prst="rect">
              <a:avLst/>
            </a:prstGeom>
            <a:solidFill>
              <a:srgbClr val="0000FF"/>
            </a:solidFill>
            <a:ln w="9525">
              <a:noFill/>
              <a:miter lim="800000"/>
              <a:headEnd/>
              <a:tailEnd/>
            </a:ln>
          </p:spPr>
          <p:txBody>
            <a:bodyPr/>
            <a:lstStyle/>
            <a:p>
              <a:pPr>
                <a:defRPr/>
              </a:pPr>
              <a:endParaRPr lang="en-US"/>
            </a:p>
          </p:txBody>
        </p:sp>
        <p:sp>
          <p:nvSpPr>
            <p:cNvPr id="1039" name="Rectangle 2480"/>
            <p:cNvSpPr>
              <a:spLocks noChangeArrowheads="1"/>
            </p:cNvSpPr>
            <p:nvPr userDrawn="1"/>
          </p:nvSpPr>
          <p:spPr bwMode="auto">
            <a:xfrm>
              <a:off x="1499" y="3980"/>
              <a:ext cx="313" cy="24"/>
            </a:xfrm>
            <a:prstGeom prst="rect">
              <a:avLst/>
            </a:prstGeom>
            <a:solidFill>
              <a:srgbClr val="0000FF"/>
            </a:solidFill>
            <a:ln w="9525">
              <a:noFill/>
              <a:miter lim="800000"/>
              <a:headEnd/>
              <a:tailEnd/>
            </a:ln>
          </p:spPr>
          <p:txBody>
            <a:bodyPr/>
            <a:lstStyle/>
            <a:p>
              <a:pPr>
                <a:defRPr/>
              </a:pPr>
              <a:endParaRPr lang="en-US"/>
            </a:p>
          </p:txBody>
        </p:sp>
        <p:sp>
          <p:nvSpPr>
            <p:cNvPr id="1040" name="Rectangle 2481"/>
            <p:cNvSpPr>
              <a:spLocks noChangeArrowheads="1"/>
            </p:cNvSpPr>
            <p:nvPr userDrawn="1"/>
          </p:nvSpPr>
          <p:spPr bwMode="auto">
            <a:xfrm>
              <a:off x="1812" y="3980"/>
              <a:ext cx="313" cy="24"/>
            </a:xfrm>
            <a:prstGeom prst="rect">
              <a:avLst/>
            </a:prstGeom>
            <a:solidFill>
              <a:srgbClr val="0000FF"/>
            </a:solidFill>
            <a:ln w="9525">
              <a:noFill/>
              <a:miter lim="800000"/>
              <a:headEnd/>
              <a:tailEnd/>
            </a:ln>
          </p:spPr>
          <p:txBody>
            <a:bodyPr/>
            <a:lstStyle/>
            <a:p>
              <a:pPr>
                <a:defRPr/>
              </a:pPr>
              <a:endParaRPr lang="en-US"/>
            </a:p>
          </p:txBody>
        </p:sp>
        <p:sp>
          <p:nvSpPr>
            <p:cNvPr id="1041" name="Rectangle 2482"/>
            <p:cNvSpPr>
              <a:spLocks noChangeArrowheads="1"/>
            </p:cNvSpPr>
            <p:nvPr userDrawn="1"/>
          </p:nvSpPr>
          <p:spPr bwMode="auto">
            <a:xfrm>
              <a:off x="2125" y="3980"/>
              <a:ext cx="313" cy="24"/>
            </a:xfrm>
            <a:prstGeom prst="rect">
              <a:avLst/>
            </a:prstGeom>
            <a:solidFill>
              <a:srgbClr val="0000FF"/>
            </a:solidFill>
            <a:ln w="9525">
              <a:noFill/>
              <a:miter lim="800000"/>
              <a:headEnd/>
              <a:tailEnd/>
            </a:ln>
          </p:spPr>
          <p:txBody>
            <a:bodyPr/>
            <a:lstStyle/>
            <a:p>
              <a:pPr>
                <a:defRPr/>
              </a:pPr>
              <a:endParaRPr lang="en-US"/>
            </a:p>
          </p:txBody>
        </p:sp>
        <p:sp>
          <p:nvSpPr>
            <p:cNvPr id="1042" name="Rectangle 2483"/>
            <p:cNvSpPr>
              <a:spLocks noChangeArrowheads="1"/>
            </p:cNvSpPr>
            <p:nvPr userDrawn="1"/>
          </p:nvSpPr>
          <p:spPr bwMode="auto">
            <a:xfrm>
              <a:off x="2438" y="3980"/>
              <a:ext cx="313" cy="24"/>
            </a:xfrm>
            <a:prstGeom prst="rect">
              <a:avLst/>
            </a:prstGeom>
            <a:solidFill>
              <a:srgbClr val="0000FF"/>
            </a:solidFill>
            <a:ln w="9525">
              <a:noFill/>
              <a:miter lim="800000"/>
              <a:headEnd/>
              <a:tailEnd/>
            </a:ln>
          </p:spPr>
          <p:txBody>
            <a:bodyPr/>
            <a:lstStyle/>
            <a:p>
              <a:pPr>
                <a:defRPr/>
              </a:pPr>
              <a:endParaRPr lang="en-US"/>
            </a:p>
          </p:txBody>
        </p:sp>
        <p:sp>
          <p:nvSpPr>
            <p:cNvPr id="1043" name="Rectangle 2484"/>
            <p:cNvSpPr>
              <a:spLocks noChangeArrowheads="1"/>
            </p:cNvSpPr>
            <p:nvPr userDrawn="1"/>
          </p:nvSpPr>
          <p:spPr bwMode="auto">
            <a:xfrm>
              <a:off x="2751" y="3980"/>
              <a:ext cx="313" cy="24"/>
            </a:xfrm>
            <a:prstGeom prst="rect">
              <a:avLst/>
            </a:prstGeom>
            <a:solidFill>
              <a:srgbClr val="0000FF"/>
            </a:solidFill>
            <a:ln w="9525">
              <a:noFill/>
              <a:miter lim="800000"/>
              <a:headEnd/>
              <a:tailEnd/>
            </a:ln>
          </p:spPr>
          <p:txBody>
            <a:bodyPr/>
            <a:lstStyle/>
            <a:p>
              <a:pPr>
                <a:defRPr/>
              </a:pPr>
              <a:endParaRPr lang="en-US"/>
            </a:p>
          </p:txBody>
        </p:sp>
        <p:sp>
          <p:nvSpPr>
            <p:cNvPr id="1044" name="Rectangle 2485"/>
            <p:cNvSpPr>
              <a:spLocks noChangeArrowheads="1"/>
            </p:cNvSpPr>
            <p:nvPr userDrawn="1"/>
          </p:nvSpPr>
          <p:spPr bwMode="auto">
            <a:xfrm>
              <a:off x="3064" y="3980"/>
              <a:ext cx="313" cy="24"/>
            </a:xfrm>
            <a:prstGeom prst="rect">
              <a:avLst/>
            </a:prstGeom>
            <a:solidFill>
              <a:srgbClr val="0000FF"/>
            </a:solidFill>
            <a:ln w="9525">
              <a:noFill/>
              <a:miter lim="800000"/>
              <a:headEnd/>
              <a:tailEnd/>
            </a:ln>
          </p:spPr>
          <p:txBody>
            <a:bodyPr/>
            <a:lstStyle/>
            <a:p>
              <a:pPr>
                <a:defRPr/>
              </a:pPr>
              <a:endParaRPr lang="en-US"/>
            </a:p>
          </p:txBody>
        </p:sp>
        <p:sp>
          <p:nvSpPr>
            <p:cNvPr id="1045" name="Rectangle 2486"/>
            <p:cNvSpPr>
              <a:spLocks noChangeArrowheads="1"/>
            </p:cNvSpPr>
            <p:nvPr userDrawn="1"/>
          </p:nvSpPr>
          <p:spPr bwMode="auto">
            <a:xfrm>
              <a:off x="3377" y="3980"/>
              <a:ext cx="313" cy="24"/>
            </a:xfrm>
            <a:prstGeom prst="rect">
              <a:avLst/>
            </a:prstGeom>
            <a:solidFill>
              <a:srgbClr val="0000FF"/>
            </a:solidFill>
            <a:ln w="9525">
              <a:noFill/>
              <a:miter lim="800000"/>
              <a:headEnd/>
              <a:tailEnd/>
            </a:ln>
          </p:spPr>
          <p:txBody>
            <a:bodyPr/>
            <a:lstStyle/>
            <a:p>
              <a:pPr>
                <a:defRPr/>
              </a:pPr>
              <a:endParaRPr lang="en-US"/>
            </a:p>
          </p:txBody>
        </p:sp>
        <p:sp>
          <p:nvSpPr>
            <p:cNvPr id="1046" name="Rectangle 2487"/>
            <p:cNvSpPr>
              <a:spLocks noChangeArrowheads="1"/>
            </p:cNvSpPr>
            <p:nvPr userDrawn="1"/>
          </p:nvSpPr>
          <p:spPr bwMode="auto">
            <a:xfrm>
              <a:off x="3690" y="3980"/>
              <a:ext cx="313" cy="24"/>
            </a:xfrm>
            <a:prstGeom prst="rect">
              <a:avLst/>
            </a:prstGeom>
            <a:solidFill>
              <a:srgbClr val="0000FF"/>
            </a:solidFill>
            <a:ln w="9525">
              <a:noFill/>
              <a:miter lim="800000"/>
              <a:headEnd/>
              <a:tailEnd/>
            </a:ln>
          </p:spPr>
          <p:txBody>
            <a:bodyPr/>
            <a:lstStyle/>
            <a:p>
              <a:pPr>
                <a:defRPr/>
              </a:pPr>
              <a:endParaRPr lang="en-US"/>
            </a:p>
          </p:txBody>
        </p:sp>
        <p:sp>
          <p:nvSpPr>
            <p:cNvPr id="1047" name="Rectangle 2488"/>
            <p:cNvSpPr>
              <a:spLocks noChangeArrowheads="1"/>
            </p:cNvSpPr>
            <p:nvPr userDrawn="1"/>
          </p:nvSpPr>
          <p:spPr bwMode="auto">
            <a:xfrm>
              <a:off x="4003" y="3980"/>
              <a:ext cx="313" cy="24"/>
            </a:xfrm>
            <a:prstGeom prst="rect">
              <a:avLst/>
            </a:prstGeom>
            <a:solidFill>
              <a:srgbClr val="0000FF"/>
            </a:solidFill>
            <a:ln w="9525">
              <a:noFill/>
              <a:miter lim="800000"/>
              <a:headEnd/>
              <a:tailEnd/>
            </a:ln>
          </p:spPr>
          <p:txBody>
            <a:bodyPr/>
            <a:lstStyle/>
            <a:p>
              <a:pPr>
                <a:defRPr/>
              </a:pPr>
              <a:endParaRPr lang="en-US"/>
            </a:p>
          </p:txBody>
        </p:sp>
        <p:sp>
          <p:nvSpPr>
            <p:cNvPr id="1048" name="Rectangle 2489"/>
            <p:cNvSpPr>
              <a:spLocks noChangeArrowheads="1"/>
            </p:cNvSpPr>
            <p:nvPr userDrawn="1"/>
          </p:nvSpPr>
          <p:spPr bwMode="auto">
            <a:xfrm>
              <a:off x="4316" y="3980"/>
              <a:ext cx="313" cy="24"/>
            </a:xfrm>
            <a:prstGeom prst="rect">
              <a:avLst/>
            </a:prstGeom>
            <a:solidFill>
              <a:srgbClr val="0000FF"/>
            </a:solidFill>
            <a:ln w="9525">
              <a:noFill/>
              <a:miter lim="800000"/>
              <a:headEnd/>
              <a:tailEnd/>
            </a:ln>
          </p:spPr>
          <p:txBody>
            <a:bodyPr/>
            <a:lstStyle/>
            <a:p>
              <a:pPr>
                <a:defRPr/>
              </a:pPr>
              <a:endParaRPr lang="en-US"/>
            </a:p>
          </p:txBody>
        </p:sp>
        <p:sp>
          <p:nvSpPr>
            <p:cNvPr id="1049" name="Rectangle 2490"/>
            <p:cNvSpPr>
              <a:spLocks noChangeArrowheads="1"/>
            </p:cNvSpPr>
            <p:nvPr userDrawn="1"/>
          </p:nvSpPr>
          <p:spPr bwMode="auto">
            <a:xfrm>
              <a:off x="4629" y="3980"/>
              <a:ext cx="313" cy="24"/>
            </a:xfrm>
            <a:prstGeom prst="rect">
              <a:avLst/>
            </a:prstGeom>
            <a:solidFill>
              <a:srgbClr val="0000FF"/>
            </a:solidFill>
            <a:ln w="9525">
              <a:noFill/>
              <a:miter lim="800000"/>
              <a:headEnd/>
              <a:tailEnd/>
            </a:ln>
          </p:spPr>
          <p:txBody>
            <a:bodyPr/>
            <a:lstStyle/>
            <a:p>
              <a:pPr>
                <a:defRPr/>
              </a:pPr>
              <a:endParaRPr lang="en-US"/>
            </a:p>
          </p:txBody>
        </p:sp>
        <p:sp>
          <p:nvSpPr>
            <p:cNvPr id="1050" name="Rectangle 2491"/>
            <p:cNvSpPr>
              <a:spLocks noChangeArrowheads="1"/>
            </p:cNvSpPr>
            <p:nvPr userDrawn="1"/>
          </p:nvSpPr>
          <p:spPr bwMode="auto">
            <a:xfrm>
              <a:off x="4942" y="3980"/>
              <a:ext cx="313" cy="24"/>
            </a:xfrm>
            <a:prstGeom prst="rect">
              <a:avLst/>
            </a:prstGeom>
            <a:solidFill>
              <a:srgbClr val="0000FF"/>
            </a:solidFill>
            <a:ln w="9525">
              <a:noFill/>
              <a:miter lim="800000"/>
              <a:headEnd/>
              <a:tailEnd/>
            </a:ln>
          </p:spPr>
          <p:txBody>
            <a:bodyPr/>
            <a:lstStyle/>
            <a:p>
              <a:pPr>
                <a:defRPr/>
              </a:pPr>
              <a:endParaRPr lang="en-US"/>
            </a:p>
          </p:txBody>
        </p:sp>
        <p:sp>
          <p:nvSpPr>
            <p:cNvPr id="1051" name="Rectangle 2492"/>
            <p:cNvSpPr>
              <a:spLocks noChangeArrowheads="1"/>
            </p:cNvSpPr>
            <p:nvPr userDrawn="1"/>
          </p:nvSpPr>
          <p:spPr bwMode="auto">
            <a:xfrm>
              <a:off x="5255" y="3980"/>
              <a:ext cx="313" cy="24"/>
            </a:xfrm>
            <a:prstGeom prst="rect">
              <a:avLst/>
            </a:prstGeom>
            <a:solidFill>
              <a:srgbClr val="0000FF"/>
            </a:solidFill>
            <a:ln w="9525">
              <a:noFill/>
              <a:miter lim="800000"/>
              <a:headEnd/>
              <a:tailEnd/>
            </a:ln>
          </p:spPr>
          <p:txBody>
            <a:bodyPr/>
            <a:lstStyle/>
            <a:p>
              <a:pPr>
                <a:defRPr/>
              </a:pPr>
              <a:endParaRPr lang="en-US"/>
            </a:p>
          </p:txBody>
        </p:sp>
        <p:sp>
          <p:nvSpPr>
            <p:cNvPr id="1052" name="Freeform 2493"/>
            <p:cNvSpPr>
              <a:spLocks/>
            </p:cNvSpPr>
            <p:nvPr userDrawn="1"/>
          </p:nvSpPr>
          <p:spPr bwMode="auto">
            <a:xfrm>
              <a:off x="247" y="3980"/>
              <a:ext cx="5321" cy="24"/>
            </a:xfrm>
            <a:custGeom>
              <a:avLst/>
              <a:gdLst>
                <a:gd name="T0" fmla="*/ 166 w 10642"/>
                <a:gd name="T1" fmla="*/ 0 h 48"/>
                <a:gd name="T2" fmla="*/ 165 w 10642"/>
                <a:gd name="T3" fmla="*/ 0 h 48"/>
                <a:gd name="T4" fmla="*/ 162 w 10642"/>
                <a:gd name="T5" fmla="*/ 0 h 48"/>
                <a:gd name="T6" fmla="*/ 159 w 10642"/>
                <a:gd name="T7" fmla="*/ 0 h 48"/>
                <a:gd name="T8" fmla="*/ 154 w 10642"/>
                <a:gd name="T9" fmla="*/ 0 h 48"/>
                <a:gd name="T10" fmla="*/ 149 w 10642"/>
                <a:gd name="T11" fmla="*/ 0 h 48"/>
                <a:gd name="T12" fmla="*/ 143 w 10642"/>
                <a:gd name="T13" fmla="*/ 0 h 48"/>
                <a:gd name="T14" fmla="*/ 136 w 10642"/>
                <a:gd name="T15" fmla="*/ 0 h 48"/>
                <a:gd name="T16" fmla="*/ 129 w 10642"/>
                <a:gd name="T17" fmla="*/ 0 h 48"/>
                <a:gd name="T18" fmla="*/ 122 w 10642"/>
                <a:gd name="T19" fmla="*/ 0 h 48"/>
                <a:gd name="T20" fmla="*/ 114 w 10642"/>
                <a:gd name="T21" fmla="*/ 0 h 48"/>
                <a:gd name="T22" fmla="*/ 106 w 10642"/>
                <a:gd name="T23" fmla="*/ 0 h 48"/>
                <a:gd name="T24" fmla="*/ 97 w 10642"/>
                <a:gd name="T25" fmla="*/ 0 h 48"/>
                <a:gd name="T26" fmla="*/ 89 w 10642"/>
                <a:gd name="T27" fmla="*/ 0 h 48"/>
                <a:gd name="T28" fmla="*/ 80 w 10642"/>
                <a:gd name="T29" fmla="*/ 0 h 48"/>
                <a:gd name="T30" fmla="*/ 72 w 10642"/>
                <a:gd name="T31" fmla="*/ 0 h 48"/>
                <a:gd name="T32" fmla="*/ 63 w 10642"/>
                <a:gd name="T33" fmla="*/ 0 h 48"/>
                <a:gd name="T34" fmla="*/ 55 w 10642"/>
                <a:gd name="T35" fmla="*/ 0 h 48"/>
                <a:gd name="T36" fmla="*/ 47 w 10642"/>
                <a:gd name="T37" fmla="*/ 0 h 48"/>
                <a:gd name="T38" fmla="*/ 39 w 10642"/>
                <a:gd name="T39" fmla="*/ 0 h 48"/>
                <a:gd name="T40" fmla="*/ 32 w 10642"/>
                <a:gd name="T41" fmla="*/ 0 h 48"/>
                <a:gd name="T42" fmla="*/ 26 w 10642"/>
                <a:gd name="T43" fmla="*/ 0 h 48"/>
                <a:gd name="T44" fmla="*/ 19 w 10642"/>
                <a:gd name="T45" fmla="*/ 0 h 48"/>
                <a:gd name="T46" fmla="*/ 14 w 10642"/>
                <a:gd name="T47" fmla="*/ 0 h 48"/>
                <a:gd name="T48" fmla="*/ 10 w 10642"/>
                <a:gd name="T49" fmla="*/ 0 h 48"/>
                <a:gd name="T50" fmla="*/ 6 w 10642"/>
                <a:gd name="T51" fmla="*/ 0 h 48"/>
                <a:gd name="T52" fmla="*/ 3 w 10642"/>
                <a:gd name="T53" fmla="*/ 0 h 48"/>
                <a:gd name="T54" fmla="*/ 1 w 10642"/>
                <a:gd name="T55" fmla="*/ 0 h 48"/>
                <a:gd name="T56" fmla="*/ 0 w 10642"/>
                <a:gd name="T57" fmla="*/ 0 h 48"/>
                <a:gd name="T58" fmla="*/ 1 w 10642"/>
                <a:gd name="T59" fmla="*/ 1 h 48"/>
                <a:gd name="T60" fmla="*/ 2 w 10642"/>
                <a:gd name="T61" fmla="*/ 1 h 48"/>
                <a:gd name="T62" fmla="*/ 4 w 10642"/>
                <a:gd name="T63" fmla="*/ 1 h 48"/>
                <a:gd name="T64" fmla="*/ 8 w 10642"/>
                <a:gd name="T65" fmla="*/ 1 h 48"/>
                <a:gd name="T66" fmla="*/ 12 w 10642"/>
                <a:gd name="T67" fmla="*/ 1 h 48"/>
                <a:gd name="T68" fmla="*/ 17 w 10642"/>
                <a:gd name="T69" fmla="*/ 1 h 48"/>
                <a:gd name="T70" fmla="*/ 22 w 10642"/>
                <a:gd name="T71" fmla="*/ 1 h 48"/>
                <a:gd name="T72" fmla="*/ 29 w 10642"/>
                <a:gd name="T73" fmla="*/ 1 h 48"/>
                <a:gd name="T74" fmla="*/ 36 w 10642"/>
                <a:gd name="T75" fmla="*/ 1 h 48"/>
                <a:gd name="T76" fmla="*/ 43 w 10642"/>
                <a:gd name="T77" fmla="*/ 1 h 48"/>
                <a:gd name="T78" fmla="*/ 51 w 10642"/>
                <a:gd name="T79" fmla="*/ 1 h 48"/>
                <a:gd name="T80" fmla="*/ 59 w 10642"/>
                <a:gd name="T81" fmla="*/ 1 h 48"/>
                <a:gd name="T82" fmla="*/ 67 w 10642"/>
                <a:gd name="T83" fmla="*/ 1 h 48"/>
                <a:gd name="T84" fmla="*/ 76 w 10642"/>
                <a:gd name="T85" fmla="*/ 1 h 48"/>
                <a:gd name="T86" fmla="*/ 84 w 10642"/>
                <a:gd name="T87" fmla="*/ 1 h 48"/>
                <a:gd name="T88" fmla="*/ 93 w 10642"/>
                <a:gd name="T89" fmla="*/ 1 h 48"/>
                <a:gd name="T90" fmla="*/ 102 w 10642"/>
                <a:gd name="T91" fmla="*/ 1 h 48"/>
                <a:gd name="T92" fmla="*/ 110 w 10642"/>
                <a:gd name="T93" fmla="*/ 1 h 48"/>
                <a:gd name="T94" fmla="*/ 118 w 10642"/>
                <a:gd name="T95" fmla="*/ 1 h 48"/>
                <a:gd name="T96" fmla="*/ 126 w 10642"/>
                <a:gd name="T97" fmla="*/ 1 h 48"/>
                <a:gd name="T98" fmla="*/ 133 w 10642"/>
                <a:gd name="T99" fmla="*/ 1 h 48"/>
                <a:gd name="T100" fmla="*/ 140 w 10642"/>
                <a:gd name="T101" fmla="*/ 1 h 48"/>
                <a:gd name="T102" fmla="*/ 146 w 10642"/>
                <a:gd name="T103" fmla="*/ 1 h 48"/>
                <a:gd name="T104" fmla="*/ 152 w 10642"/>
                <a:gd name="T105" fmla="*/ 1 h 48"/>
                <a:gd name="T106" fmla="*/ 156 w 10642"/>
                <a:gd name="T107" fmla="*/ 1 h 48"/>
                <a:gd name="T108" fmla="*/ 160 w 10642"/>
                <a:gd name="T109" fmla="*/ 1 h 48"/>
                <a:gd name="T110" fmla="*/ 163 w 10642"/>
                <a:gd name="T111" fmla="*/ 1 h 48"/>
                <a:gd name="T112" fmla="*/ 166 w 10642"/>
                <a:gd name="T113" fmla="*/ 1 h 48"/>
                <a:gd name="T114" fmla="*/ 167 w 10642"/>
                <a:gd name="T115" fmla="*/ 1 h 48"/>
                <a:gd name="T116" fmla="*/ 167 w 10642"/>
                <a:gd name="T117" fmla="*/ 1 h 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642" h="48">
                  <a:moveTo>
                    <a:pt x="10641" y="0"/>
                  </a:moveTo>
                  <a:lnTo>
                    <a:pt x="10641" y="0"/>
                  </a:lnTo>
                  <a:lnTo>
                    <a:pt x="10640" y="0"/>
                  </a:lnTo>
                  <a:lnTo>
                    <a:pt x="10638" y="0"/>
                  </a:lnTo>
                  <a:lnTo>
                    <a:pt x="10636" y="0"/>
                  </a:lnTo>
                  <a:lnTo>
                    <a:pt x="10632" y="0"/>
                  </a:lnTo>
                  <a:lnTo>
                    <a:pt x="10628" y="0"/>
                  </a:lnTo>
                  <a:lnTo>
                    <a:pt x="10623" y="0"/>
                  </a:lnTo>
                  <a:lnTo>
                    <a:pt x="10617" y="0"/>
                  </a:lnTo>
                  <a:lnTo>
                    <a:pt x="10612" y="0"/>
                  </a:lnTo>
                  <a:lnTo>
                    <a:pt x="10604" y="0"/>
                  </a:lnTo>
                  <a:lnTo>
                    <a:pt x="10596" y="0"/>
                  </a:lnTo>
                  <a:lnTo>
                    <a:pt x="10589" y="0"/>
                  </a:lnTo>
                  <a:lnTo>
                    <a:pt x="10579" y="0"/>
                  </a:lnTo>
                  <a:lnTo>
                    <a:pt x="10570" y="0"/>
                  </a:lnTo>
                  <a:lnTo>
                    <a:pt x="10559" y="0"/>
                  </a:lnTo>
                  <a:lnTo>
                    <a:pt x="10548" y="0"/>
                  </a:lnTo>
                  <a:lnTo>
                    <a:pt x="10536" y="0"/>
                  </a:lnTo>
                  <a:lnTo>
                    <a:pt x="10524" y="0"/>
                  </a:lnTo>
                  <a:lnTo>
                    <a:pt x="10511" y="0"/>
                  </a:lnTo>
                  <a:lnTo>
                    <a:pt x="10496" y="0"/>
                  </a:lnTo>
                  <a:lnTo>
                    <a:pt x="10482" y="0"/>
                  </a:lnTo>
                  <a:lnTo>
                    <a:pt x="10467" y="0"/>
                  </a:lnTo>
                  <a:lnTo>
                    <a:pt x="10451" y="0"/>
                  </a:lnTo>
                  <a:lnTo>
                    <a:pt x="10435" y="0"/>
                  </a:lnTo>
                  <a:lnTo>
                    <a:pt x="10417" y="0"/>
                  </a:lnTo>
                  <a:lnTo>
                    <a:pt x="10400" y="0"/>
                  </a:lnTo>
                  <a:lnTo>
                    <a:pt x="10382" y="0"/>
                  </a:lnTo>
                  <a:lnTo>
                    <a:pt x="10363" y="0"/>
                  </a:lnTo>
                  <a:lnTo>
                    <a:pt x="10344" y="0"/>
                  </a:lnTo>
                  <a:lnTo>
                    <a:pt x="10323" y="0"/>
                  </a:lnTo>
                  <a:lnTo>
                    <a:pt x="10302" y="0"/>
                  </a:lnTo>
                  <a:lnTo>
                    <a:pt x="10281" y="0"/>
                  </a:lnTo>
                  <a:lnTo>
                    <a:pt x="10259" y="0"/>
                  </a:lnTo>
                  <a:lnTo>
                    <a:pt x="10236" y="0"/>
                  </a:lnTo>
                  <a:lnTo>
                    <a:pt x="10213" y="0"/>
                  </a:lnTo>
                  <a:lnTo>
                    <a:pt x="10190" y="0"/>
                  </a:lnTo>
                  <a:lnTo>
                    <a:pt x="10166" y="0"/>
                  </a:lnTo>
                  <a:lnTo>
                    <a:pt x="10141" y="0"/>
                  </a:lnTo>
                  <a:lnTo>
                    <a:pt x="10116" y="0"/>
                  </a:lnTo>
                  <a:lnTo>
                    <a:pt x="10090" y="0"/>
                  </a:lnTo>
                  <a:lnTo>
                    <a:pt x="10063" y="0"/>
                  </a:lnTo>
                  <a:lnTo>
                    <a:pt x="10037" y="0"/>
                  </a:lnTo>
                  <a:lnTo>
                    <a:pt x="10009" y="0"/>
                  </a:lnTo>
                  <a:lnTo>
                    <a:pt x="9981" y="0"/>
                  </a:lnTo>
                  <a:lnTo>
                    <a:pt x="9952" y="0"/>
                  </a:lnTo>
                  <a:lnTo>
                    <a:pt x="9924" y="0"/>
                  </a:lnTo>
                  <a:lnTo>
                    <a:pt x="9894" y="0"/>
                  </a:lnTo>
                  <a:lnTo>
                    <a:pt x="9863" y="0"/>
                  </a:lnTo>
                  <a:lnTo>
                    <a:pt x="9832" y="0"/>
                  </a:lnTo>
                  <a:lnTo>
                    <a:pt x="9802" y="0"/>
                  </a:lnTo>
                  <a:lnTo>
                    <a:pt x="9770" y="0"/>
                  </a:lnTo>
                  <a:lnTo>
                    <a:pt x="9738" y="0"/>
                  </a:lnTo>
                  <a:lnTo>
                    <a:pt x="9705" y="0"/>
                  </a:lnTo>
                  <a:lnTo>
                    <a:pt x="9672" y="0"/>
                  </a:lnTo>
                  <a:lnTo>
                    <a:pt x="9638" y="0"/>
                  </a:lnTo>
                  <a:lnTo>
                    <a:pt x="9604" y="0"/>
                  </a:lnTo>
                  <a:lnTo>
                    <a:pt x="9569" y="0"/>
                  </a:lnTo>
                  <a:lnTo>
                    <a:pt x="9535" y="0"/>
                  </a:lnTo>
                  <a:lnTo>
                    <a:pt x="9499" y="0"/>
                  </a:lnTo>
                  <a:lnTo>
                    <a:pt x="9464" y="0"/>
                  </a:lnTo>
                  <a:lnTo>
                    <a:pt x="9426" y="0"/>
                  </a:lnTo>
                  <a:lnTo>
                    <a:pt x="9390" y="0"/>
                  </a:lnTo>
                  <a:lnTo>
                    <a:pt x="9353" y="0"/>
                  </a:lnTo>
                  <a:lnTo>
                    <a:pt x="9316" y="0"/>
                  </a:lnTo>
                  <a:lnTo>
                    <a:pt x="9277" y="0"/>
                  </a:lnTo>
                  <a:lnTo>
                    <a:pt x="9239" y="0"/>
                  </a:lnTo>
                  <a:lnTo>
                    <a:pt x="9199" y="0"/>
                  </a:lnTo>
                  <a:lnTo>
                    <a:pt x="9161" y="0"/>
                  </a:lnTo>
                  <a:lnTo>
                    <a:pt x="9120" y="0"/>
                  </a:lnTo>
                  <a:lnTo>
                    <a:pt x="9081" y="0"/>
                  </a:lnTo>
                  <a:lnTo>
                    <a:pt x="9040" y="0"/>
                  </a:lnTo>
                  <a:lnTo>
                    <a:pt x="9000" y="0"/>
                  </a:lnTo>
                  <a:lnTo>
                    <a:pt x="8958" y="0"/>
                  </a:lnTo>
                  <a:lnTo>
                    <a:pt x="8916" y="0"/>
                  </a:lnTo>
                  <a:lnTo>
                    <a:pt x="8874" y="0"/>
                  </a:lnTo>
                  <a:lnTo>
                    <a:pt x="8832" y="0"/>
                  </a:lnTo>
                  <a:lnTo>
                    <a:pt x="8789" y="0"/>
                  </a:lnTo>
                  <a:lnTo>
                    <a:pt x="8746" y="0"/>
                  </a:lnTo>
                  <a:lnTo>
                    <a:pt x="8702" y="0"/>
                  </a:lnTo>
                  <a:lnTo>
                    <a:pt x="8658" y="0"/>
                  </a:lnTo>
                  <a:lnTo>
                    <a:pt x="8614" y="0"/>
                  </a:lnTo>
                  <a:lnTo>
                    <a:pt x="8569" y="0"/>
                  </a:lnTo>
                  <a:lnTo>
                    <a:pt x="8525" y="0"/>
                  </a:lnTo>
                  <a:lnTo>
                    <a:pt x="8479" y="0"/>
                  </a:lnTo>
                  <a:lnTo>
                    <a:pt x="8434" y="0"/>
                  </a:lnTo>
                  <a:lnTo>
                    <a:pt x="8388" y="0"/>
                  </a:lnTo>
                  <a:lnTo>
                    <a:pt x="8342" y="0"/>
                  </a:lnTo>
                  <a:lnTo>
                    <a:pt x="8296" y="0"/>
                  </a:lnTo>
                  <a:lnTo>
                    <a:pt x="8250" y="0"/>
                  </a:lnTo>
                  <a:lnTo>
                    <a:pt x="8203" y="0"/>
                  </a:lnTo>
                  <a:lnTo>
                    <a:pt x="8156" y="0"/>
                  </a:lnTo>
                  <a:lnTo>
                    <a:pt x="8107" y="0"/>
                  </a:lnTo>
                  <a:lnTo>
                    <a:pt x="8060" y="0"/>
                  </a:lnTo>
                  <a:lnTo>
                    <a:pt x="8012" y="0"/>
                  </a:lnTo>
                  <a:lnTo>
                    <a:pt x="7964" y="0"/>
                  </a:lnTo>
                  <a:lnTo>
                    <a:pt x="7914" y="0"/>
                  </a:lnTo>
                  <a:lnTo>
                    <a:pt x="7866" y="0"/>
                  </a:lnTo>
                  <a:lnTo>
                    <a:pt x="7817" y="0"/>
                  </a:lnTo>
                  <a:lnTo>
                    <a:pt x="7767" y="0"/>
                  </a:lnTo>
                  <a:lnTo>
                    <a:pt x="7718" y="0"/>
                  </a:lnTo>
                  <a:lnTo>
                    <a:pt x="7667" y="0"/>
                  </a:lnTo>
                  <a:lnTo>
                    <a:pt x="7618" y="0"/>
                  </a:lnTo>
                  <a:lnTo>
                    <a:pt x="7567" y="0"/>
                  </a:lnTo>
                  <a:lnTo>
                    <a:pt x="7517" y="0"/>
                  </a:lnTo>
                  <a:lnTo>
                    <a:pt x="7466" y="0"/>
                  </a:lnTo>
                  <a:lnTo>
                    <a:pt x="7415" y="0"/>
                  </a:lnTo>
                  <a:lnTo>
                    <a:pt x="7364" y="0"/>
                  </a:lnTo>
                  <a:lnTo>
                    <a:pt x="7313" y="0"/>
                  </a:lnTo>
                  <a:lnTo>
                    <a:pt x="7261" y="0"/>
                  </a:lnTo>
                  <a:lnTo>
                    <a:pt x="7210" y="0"/>
                  </a:lnTo>
                  <a:lnTo>
                    <a:pt x="7157" y="0"/>
                  </a:lnTo>
                  <a:lnTo>
                    <a:pt x="7105" y="0"/>
                  </a:lnTo>
                  <a:lnTo>
                    <a:pt x="7053" y="0"/>
                  </a:lnTo>
                  <a:lnTo>
                    <a:pt x="7000" y="0"/>
                  </a:lnTo>
                  <a:lnTo>
                    <a:pt x="6947" y="0"/>
                  </a:lnTo>
                  <a:lnTo>
                    <a:pt x="6895" y="0"/>
                  </a:lnTo>
                  <a:lnTo>
                    <a:pt x="6842" y="0"/>
                  </a:lnTo>
                  <a:lnTo>
                    <a:pt x="6789" y="0"/>
                  </a:lnTo>
                  <a:lnTo>
                    <a:pt x="6736" y="0"/>
                  </a:lnTo>
                  <a:lnTo>
                    <a:pt x="6683" y="0"/>
                  </a:lnTo>
                  <a:lnTo>
                    <a:pt x="6629" y="0"/>
                  </a:lnTo>
                  <a:lnTo>
                    <a:pt x="6575" y="0"/>
                  </a:lnTo>
                  <a:lnTo>
                    <a:pt x="6522" y="0"/>
                  </a:lnTo>
                  <a:lnTo>
                    <a:pt x="6468" y="0"/>
                  </a:lnTo>
                  <a:lnTo>
                    <a:pt x="6414" y="0"/>
                  </a:lnTo>
                  <a:lnTo>
                    <a:pt x="6360" y="0"/>
                  </a:lnTo>
                  <a:lnTo>
                    <a:pt x="6305" y="0"/>
                  </a:lnTo>
                  <a:lnTo>
                    <a:pt x="6252" y="0"/>
                  </a:lnTo>
                  <a:lnTo>
                    <a:pt x="6197" y="0"/>
                  </a:lnTo>
                  <a:lnTo>
                    <a:pt x="6143" y="0"/>
                  </a:lnTo>
                  <a:lnTo>
                    <a:pt x="6088" y="0"/>
                  </a:lnTo>
                  <a:lnTo>
                    <a:pt x="6033" y="0"/>
                  </a:lnTo>
                  <a:lnTo>
                    <a:pt x="5979" y="0"/>
                  </a:lnTo>
                  <a:lnTo>
                    <a:pt x="5925" y="0"/>
                  </a:lnTo>
                  <a:lnTo>
                    <a:pt x="5870" y="0"/>
                  </a:lnTo>
                  <a:lnTo>
                    <a:pt x="5815" y="0"/>
                  </a:lnTo>
                  <a:lnTo>
                    <a:pt x="5760" y="0"/>
                  </a:lnTo>
                  <a:lnTo>
                    <a:pt x="5705" y="0"/>
                  </a:lnTo>
                  <a:lnTo>
                    <a:pt x="5650" y="0"/>
                  </a:lnTo>
                  <a:lnTo>
                    <a:pt x="5595" y="0"/>
                  </a:lnTo>
                  <a:lnTo>
                    <a:pt x="5540" y="0"/>
                  </a:lnTo>
                  <a:lnTo>
                    <a:pt x="5485" y="0"/>
                  </a:lnTo>
                  <a:lnTo>
                    <a:pt x="5430" y="0"/>
                  </a:lnTo>
                  <a:lnTo>
                    <a:pt x="5375" y="0"/>
                  </a:lnTo>
                  <a:lnTo>
                    <a:pt x="5321" y="0"/>
                  </a:lnTo>
                  <a:lnTo>
                    <a:pt x="5266" y="0"/>
                  </a:lnTo>
                  <a:lnTo>
                    <a:pt x="5211" y="0"/>
                  </a:lnTo>
                  <a:lnTo>
                    <a:pt x="5156" y="0"/>
                  </a:lnTo>
                  <a:lnTo>
                    <a:pt x="5100" y="0"/>
                  </a:lnTo>
                  <a:lnTo>
                    <a:pt x="5046" y="0"/>
                  </a:lnTo>
                  <a:lnTo>
                    <a:pt x="4991" y="0"/>
                  </a:lnTo>
                  <a:lnTo>
                    <a:pt x="4936" y="0"/>
                  </a:lnTo>
                  <a:lnTo>
                    <a:pt x="4881" y="0"/>
                  </a:lnTo>
                  <a:lnTo>
                    <a:pt x="4826" y="0"/>
                  </a:lnTo>
                  <a:lnTo>
                    <a:pt x="4771" y="0"/>
                  </a:lnTo>
                  <a:lnTo>
                    <a:pt x="4716" y="0"/>
                  </a:lnTo>
                  <a:lnTo>
                    <a:pt x="4661" y="0"/>
                  </a:lnTo>
                  <a:lnTo>
                    <a:pt x="4608" y="0"/>
                  </a:lnTo>
                  <a:lnTo>
                    <a:pt x="4553" y="0"/>
                  </a:lnTo>
                  <a:lnTo>
                    <a:pt x="4498" y="0"/>
                  </a:lnTo>
                  <a:lnTo>
                    <a:pt x="4444" y="0"/>
                  </a:lnTo>
                  <a:lnTo>
                    <a:pt x="4389" y="0"/>
                  </a:lnTo>
                  <a:lnTo>
                    <a:pt x="4336" y="0"/>
                  </a:lnTo>
                  <a:lnTo>
                    <a:pt x="4281" y="0"/>
                  </a:lnTo>
                  <a:lnTo>
                    <a:pt x="4227" y="0"/>
                  </a:lnTo>
                  <a:lnTo>
                    <a:pt x="4173" y="0"/>
                  </a:lnTo>
                  <a:lnTo>
                    <a:pt x="4119" y="0"/>
                  </a:lnTo>
                  <a:lnTo>
                    <a:pt x="4066" y="0"/>
                  </a:lnTo>
                  <a:lnTo>
                    <a:pt x="4012" y="0"/>
                  </a:lnTo>
                  <a:lnTo>
                    <a:pt x="3958" y="0"/>
                  </a:lnTo>
                  <a:lnTo>
                    <a:pt x="3905" y="0"/>
                  </a:lnTo>
                  <a:lnTo>
                    <a:pt x="3852" y="0"/>
                  </a:lnTo>
                  <a:lnTo>
                    <a:pt x="3799" y="0"/>
                  </a:lnTo>
                  <a:lnTo>
                    <a:pt x="3746" y="0"/>
                  </a:lnTo>
                  <a:lnTo>
                    <a:pt x="3694" y="0"/>
                  </a:lnTo>
                  <a:lnTo>
                    <a:pt x="3641" y="0"/>
                  </a:lnTo>
                  <a:lnTo>
                    <a:pt x="3588" y="0"/>
                  </a:lnTo>
                  <a:lnTo>
                    <a:pt x="3536" y="0"/>
                  </a:lnTo>
                  <a:lnTo>
                    <a:pt x="3484" y="0"/>
                  </a:lnTo>
                  <a:lnTo>
                    <a:pt x="3431" y="0"/>
                  </a:lnTo>
                  <a:lnTo>
                    <a:pt x="3380" y="0"/>
                  </a:lnTo>
                  <a:lnTo>
                    <a:pt x="3328" y="0"/>
                  </a:lnTo>
                  <a:lnTo>
                    <a:pt x="3277" y="0"/>
                  </a:lnTo>
                  <a:lnTo>
                    <a:pt x="3226" y="0"/>
                  </a:lnTo>
                  <a:lnTo>
                    <a:pt x="3174" y="0"/>
                  </a:lnTo>
                  <a:lnTo>
                    <a:pt x="3124" y="0"/>
                  </a:lnTo>
                  <a:lnTo>
                    <a:pt x="3073" y="0"/>
                  </a:lnTo>
                  <a:lnTo>
                    <a:pt x="3023" y="0"/>
                  </a:lnTo>
                  <a:lnTo>
                    <a:pt x="2974" y="0"/>
                  </a:lnTo>
                  <a:lnTo>
                    <a:pt x="2923" y="0"/>
                  </a:lnTo>
                  <a:lnTo>
                    <a:pt x="2874" y="0"/>
                  </a:lnTo>
                  <a:lnTo>
                    <a:pt x="2824" y="0"/>
                  </a:lnTo>
                  <a:lnTo>
                    <a:pt x="2775" y="0"/>
                  </a:lnTo>
                  <a:lnTo>
                    <a:pt x="2727" y="0"/>
                  </a:lnTo>
                  <a:lnTo>
                    <a:pt x="2677" y="0"/>
                  </a:lnTo>
                  <a:lnTo>
                    <a:pt x="2629" y="0"/>
                  </a:lnTo>
                  <a:lnTo>
                    <a:pt x="2581" y="0"/>
                  </a:lnTo>
                  <a:lnTo>
                    <a:pt x="2534" y="0"/>
                  </a:lnTo>
                  <a:lnTo>
                    <a:pt x="2485" y="0"/>
                  </a:lnTo>
                  <a:lnTo>
                    <a:pt x="2438" y="0"/>
                  </a:lnTo>
                  <a:lnTo>
                    <a:pt x="2392" y="0"/>
                  </a:lnTo>
                  <a:lnTo>
                    <a:pt x="2345" y="0"/>
                  </a:lnTo>
                  <a:lnTo>
                    <a:pt x="2299" y="0"/>
                  </a:lnTo>
                  <a:lnTo>
                    <a:pt x="2253" y="0"/>
                  </a:lnTo>
                  <a:lnTo>
                    <a:pt x="2207" y="0"/>
                  </a:lnTo>
                  <a:lnTo>
                    <a:pt x="2162" y="0"/>
                  </a:lnTo>
                  <a:lnTo>
                    <a:pt x="2115" y="0"/>
                  </a:lnTo>
                  <a:lnTo>
                    <a:pt x="2072" y="0"/>
                  </a:lnTo>
                  <a:lnTo>
                    <a:pt x="2027" y="0"/>
                  </a:lnTo>
                  <a:lnTo>
                    <a:pt x="1983" y="0"/>
                  </a:lnTo>
                  <a:lnTo>
                    <a:pt x="1939" y="0"/>
                  </a:lnTo>
                  <a:lnTo>
                    <a:pt x="1895" y="0"/>
                  </a:lnTo>
                  <a:lnTo>
                    <a:pt x="1852" y="0"/>
                  </a:lnTo>
                  <a:lnTo>
                    <a:pt x="1809" y="0"/>
                  </a:lnTo>
                  <a:lnTo>
                    <a:pt x="1766" y="0"/>
                  </a:lnTo>
                  <a:lnTo>
                    <a:pt x="1725" y="0"/>
                  </a:lnTo>
                  <a:lnTo>
                    <a:pt x="1683" y="0"/>
                  </a:lnTo>
                  <a:lnTo>
                    <a:pt x="1641" y="0"/>
                  </a:lnTo>
                  <a:lnTo>
                    <a:pt x="1601" y="0"/>
                  </a:lnTo>
                  <a:lnTo>
                    <a:pt x="1560" y="0"/>
                  </a:lnTo>
                  <a:lnTo>
                    <a:pt x="1521" y="0"/>
                  </a:lnTo>
                  <a:lnTo>
                    <a:pt x="1481" y="0"/>
                  </a:lnTo>
                  <a:lnTo>
                    <a:pt x="1442" y="0"/>
                  </a:lnTo>
                  <a:lnTo>
                    <a:pt x="1402" y="0"/>
                  </a:lnTo>
                  <a:lnTo>
                    <a:pt x="1364" y="0"/>
                  </a:lnTo>
                  <a:lnTo>
                    <a:pt x="1325" y="0"/>
                  </a:lnTo>
                  <a:lnTo>
                    <a:pt x="1288" y="0"/>
                  </a:lnTo>
                  <a:lnTo>
                    <a:pt x="1251" y="0"/>
                  </a:lnTo>
                  <a:lnTo>
                    <a:pt x="1214" y="0"/>
                  </a:lnTo>
                  <a:lnTo>
                    <a:pt x="1178" y="0"/>
                  </a:lnTo>
                  <a:lnTo>
                    <a:pt x="1142" y="0"/>
                  </a:lnTo>
                  <a:lnTo>
                    <a:pt x="1107" y="0"/>
                  </a:lnTo>
                  <a:lnTo>
                    <a:pt x="1072" y="0"/>
                  </a:lnTo>
                  <a:lnTo>
                    <a:pt x="1037" y="0"/>
                  </a:lnTo>
                  <a:lnTo>
                    <a:pt x="1003" y="0"/>
                  </a:lnTo>
                  <a:lnTo>
                    <a:pt x="969" y="0"/>
                  </a:lnTo>
                  <a:lnTo>
                    <a:pt x="936" y="0"/>
                  </a:lnTo>
                  <a:lnTo>
                    <a:pt x="904" y="0"/>
                  </a:lnTo>
                  <a:lnTo>
                    <a:pt x="871" y="0"/>
                  </a:lnTo>
                  <a:lnTo>
                    <a:pt x="839" y="0"/>
                  </a:lnTo>
                  <a:lnTo>
                    <a:pt x="808" y="0"/>
                  </a:lnTo>
                  <a:lnTo>
                    <a:pt x="778" y="0"/>
                  </a:lnTo>
                  <a:lnTo>
                    <a:pt x="748" y="0"/>
                  </a:lnTo>
                  <a:lnTo>
                    <a:pt x="718" y="0"/>
                  </a:lnTo>
                  <a:lnTo>
                    <a:pt x="689" y="0"/>
                  </a:lnTo>
                  <a:lnTo>
                    <a:pt x="660" y="0"/>
                  </a:lnTo>
                  <a:lnTo>
                    <a:pt x="632" y="0"/>
                  </a:lnTo>
                  <a:lnTo>
                    <a:pt x="604" y="0"/>
                  </a:lnTo>
                  <a:lnTo>
                    <a:pt x="578" y="0"/>
                  </a:lnTo>
                  <a:lnTo>
                    <a:pt x="552" y="0"/>
                  </a:lnTo>
                  <a:lnTo>
                    <a:pt x="525" y="0"/>
                  </a:lnTo>
                  <a:lnTo>
                    <a:pt x="500" y="0"/>
                  </a:lnTo>
                  <a:lnTo>
                    <a:pt x="475" y="0"/>
                  </a:lnTo>
                  <a:lnTo>
                    <a:pt x="451" y="0"/>
                  </a:lnTo>
                  <a:lnTo>
                    <a:pt x="428" y="0"/>
                  </a:lnTo>
                  <a:lnTo>
                    <a:pt x="405" y="0"/>
                  </a:lnTo>
                  <a:lnTo>
                    <a:pt x="382" y="0"/>
                  </a:lnTo>
                  <a:lnTo>
                    <a:pt x="360" y="0"/>
                  </a:lnTo>
                  <a:lnTo>
                    <a:pt x="339" y="0"/>
                  </a:lnTo>
                  <a:lnTo>
                    <a:pt x="318" y="0"/>
                  </a:lnTo>
                  <a:lnTo>
                    <a:pt x="297" y="0"/>
                  </a:lnTo>
                  <a:lnTo>
                    <a:pt x="278" y="0"/>
                  </a:lnTo>
                  <a:lnTo>
                    <a:pt x="259" y="0"/>
                  </a:lnTo>
                  <a:lnTo>
                    <a:pt x="241" y="0"/>
                  </a:lnTo>
                  <a:lnTo>
                    <a:pt x="224" y="0"/>
                  </a:lnTo>
                  <a:lnTo>
                    <a:pt x="206" y="0"/>
                  </a:lnTo>
                  <a:lnTo>
                    <a:pt x="189" y="0"/>
                  </a:lnTo>
                  <a:lnTo>
                    <a:pt x="174" y="0"/>
                  </a:lnTo>
                  <a:lnTo>
                    <a:pt x="159" y="0"/>
                  </a:lnTo>
                  <a:lnTo>
                    <a:pt x="144" y="0"/>
                  </a:lnTo>
                  <a:lnTo>
                    <a:pt x="130" y="0"/>
                  </a:lnTo>
                  <a:lnTo>
                    <a:pt x="117" y="0"/>
                  </a:lnTo>
                  <a:lnTo>
                    <a:pt x="105" y="0"/>
                  </a:lnTo>
                  <a:lnTo>
                    <a:pt x="93" y="0"/>
                  </a:lnTo>
                  <a:lnTo>
                    <a:pt x="82" y="0"/>
                  </a:lnTo>
                  <a:lnTo>
                    <a:pt x="72" y="0"/>
                  </a:lnTo>
                  <a:lnTo>
                    <a:pt x="62" y="0"/>
                  </a:lnTo>
                  <a:lnTo>
                    <a:pt x="52" y="0"/>
                  </a:lnTo>
                  <a:lnTo>
                    <a:pt x="45" y="0"/>
                  </a:lnTo>
                  <a:lnTo>
                    <a:pt x="37" y="0"/>
                  </a:lnTo>
                  <a:lnTo>
                    <a:pt x="29" y="0"/>
                  </a:lnTo>
                  <a:lnTo>
                    <a:pt x="24" y="0"/>
                  </a:lnTo>
                  <a:lnTo>
                    <a:pt x="18" y="0"/>
                  </a:lnTo>
                  <a:lnTo>
                    <a:pt x="13" y="0"/>
                  </a:lnTo>
                  <a:lnTo>
                    <a:pt x="8" y="0"/>
                  </a:lnTo>
                  <a:lnTo>
                    <a:pt x="5" y="0"/>
                  </a:lnTo>
                  <a:lnTo>
                    <a:pt x="3" y="0"/>
                  </a:lnTo>
                  <a:lnTo>
                    <a:pt x="1" y="0"/>
                  </a:lnTo>
                  <a:lnTo>
                    <a:pt x="0" y="0"/>
                  </a:lnTo>
                  <a:lnTo>
                    <a:pt x="0" y="48"/>
                  </a:lnTo>
                  <a:lnTo>
                    <a:pt x="1" y="48"/>
                  </a:lnTo>
                  <a:lnTo>
                    <a:pt x="3" y="48"/>
                  </a:lnTo>
                  <a:lnTo>
                    <a:pt x="5" y="48"/>
                  </a:lnTo>
                  <a:lnTo>
                    <a:pt x="8" y="48"/>
                  </a:lnTo>
                  <a:lnTo>
                    <a:pt x="13" y="48"/>
                  </a:lnTo>
                  <a:lnTo>
                    <a:pt x="18" y="48"/>
                  </a:lnTo>
                  <a:lnTo>
                    <a:pt x="24" y="48"/>
                  </a:lnTo>
                  <a:lnTo>
                    <a:pt x="29" y="48"/>
                  </a:lnTo>
                  <a:lnTo>
                    <a:pt x="37" y="48"/>
                  </a:lnTo>
                  <a:lnTo>
                    <a:pt x="45" y="48"/>
                  </a:lnTo>
                  <a:lnTo>
                    <a:pt x="52" y="48"/>
                  </a:lnTo>
                  <a:lnTo>
                    <a:pt x="62" y="48"/>
                  </a:lnTo>
                  <a:lnTo>
                    <a:pt x="72" y="48"/>
                  </a:lnTo>
                  <a:lnTo>
                    <a:pt x="82" y="48"/>
                  </a:lnTo>
                  <a:lnTo>
                    <a:pt x="93" y="48"/>
                  </a:lnTo>
                  <a:lnTo>
                    <a:pt x="105" y="48"/>
                  </a:lnTo>
                  <a:lnTo>
                    <a:pt x="117" y="48"/>
                  </a:lnTo>
                  <a:lnTo>
                    <a:pt x="130" y="48"/>
                  </a:lnTo>
                  <a:lnTo>
                    <a:pt x="144" y="48"/>
                  </a:lnTo>
                  <a:lnTo>
                    <a:pt x="159" y="48"/>
                  </a:lnTo>
                  <a:lnTo>
                    <a:pt x="174" y="48"/>
                  </a:lnTo>
                  <a:lnTo>
                    <a:pt x="189" y="48"/>
                  </a:lnTo>
                  <a:lnTo>
                    <a:pt x="206" y="48"/>
                  </a:lnTo>
                  <a:lnTo>
                    <a:pt x="224" y="48"/>
                  </a:lnTo>
                  <a:lnTo>
                    <a:pt x="241" y="48"/>
                  </a:lnTo>
                  <a:lnTo>
                    <a:pt x="259" y="48"/>
                  </a:lnTo>
                  <a:lnTo>
                    <a:pt x="278" y="48"/>
                  </a:lnTo>
                  <a:lnTo>
                    <a:pt x="297" y="48"/>
                  </a:lnTo>
                  <a:lnTo>
                    <a:pt x="318" y="48"/>
                  </a:lnTo>
                  <a:lnTo>
                    <a:pt x="339" y="48"/>
                  </a:lnTo>
                  <a:lnTo>
                    <a:pt x="360" y="48"/>
                  </a:lnTo>
                  <a:lnTo>
                    <a:pt x="382" y="48"/>
                  </a:lnTo>
                  <a:lnTo>
                    <a:pt x="403" y="48"/>
                  </a:lnTo>
                  <a:lnTo>
                    <a:pt x="427" y="48"/>
                  </a:lnTo>
                  <a:lnTo>
                    <a:pt x="451" y="48"/>
                  </a:lnTo>
                  <a:lnTo>
                    <a:pt x="475" y="48"/>
                  </a:lnTo>
                  <a:lnTo>
                    <a:pt x="500" y="48"/>
                  </a:lnTo>
                  <a:lnTo>
                    <a:pt x="525" y="48"/>
                  </a:lnTo>
                  <a:lnTo>
                    <a:pt x="551" y="48"/>
                  </a:lnTo>
                  <a:lnTo>
                    <a:pt x="577" y="48"/>
                  </a:lnTo>
                  <a:lnTo>
                    <a:pt x="604" y="48"/>
                  </a:lnTo>
                  <a:lnTo>
                    <a:pt x="632" y="48"/>
                  </a:lnTo>
                  <a:lnTo>
                    <a:pt x="660" y="48"/>
                  </a:lnTo>
                  <a:lnTo>
                    <a:pt x="689" y="48"/>
                  </a:lnTo>
                  <a:lnTo>
                    <a:pt x="717" y="48"/>
                  </a:lnTo>
                  <a:lnTo>
                    <a:pt x="747" y="48"/>
                  </a:lnTo>
                  <a:lnTo>
                    <a:pt x="778" y="48"/>
                  </a:lnTo>
                  <a:lnTo>
                    <a:pt x="808" y="48"/>
                  </a:lnTo>
                  <a:lnTo>
                    <a:pt x="839" y="48"/>
                  </a:lnTo>
                  <a:lnTo>
                    <a:pt x="871" y="48"/>
                  </a:lnTo>
                  <a:lnTo>
                    <a:pt x="903" y="48"/>
                  </a:lnTo>
                  <a:lnTo>
                    <a:pt x="936" y="48"/>
                  </a:lnTo>
                  <a:lnTo>
                    <a:pt x="969" y="48"/>
                  </a:lnTo>
                  <a:lnTo>
                    <a:pt x="1003" y="48"/>
                  </a:lnTo>
                  <a:lnTo>
                    <a:pt x="1037" y="48"/>
                  </a:lnTo>
                  <a:lnTo>
                    <a:pt x="1071" y="48"/>
                  </a:lnTo>
                  <a:lnTo>
                    <a:pt x="1106" y="48"/>
                  </a:lnTo>
                  <a:lnTo>
                    <a:pt x="1141" y="48"/>
                  </a:lnTo>
                  <a:lnTo>
                    <a:pt x="1177" y="48"/>
                  </a:lnTo>
                  <a:lnTo>
                    <a:pt x="1213" y="48"/>
                  </a:lnTo>
                  <a:lnTo>
                    <a:pt x="1251" y="48"/>
                  </a:lnTo>
                  <a:lnTo>
                    <a:pt x="1288" y="48"/>
                  </a:lnTo>
                  <a:lnTo>
                    <a:pt x="1325" y="48"/>
                  </a:lnTo>
                  <a:lnTo>
                    <a:pt x="1364" y="48"/>
                  </a:lnTo>
                  <a:lnTo>
                    <a:pt x="1402" y="48"/>
                  </a:lnTo>
                  <a:lnTo>
                    <a:pt x="1441" y="48"/>
                  </a:lnTo>
                  <a:lnTo>
                    <a:pt x="1480" y="48"/>
                  </a:lnTo>
                  <a:lnTo>
                    <a:pt x="1520" y="48"/>
                  </a:lnTo>
                  <a:lnTo>
                    <a:pt x="1560" y="48"/>
                  </a:lnTo>
                  <a:lnTo>
                    <a:pt x="1601" y="48"/>
                  </a:lnTo>
                  <a:lnTo>
                    <a:pt x="1641" y="48"/>
                  </a:lnTo>
                  <a:lnTo>
                    <a:pt x="1683" y="48"/>
                  </a:lnTo>
                  <a:lnTo>
                    <a:pt x="1725" y="48"/>
                  </a:lnTo>
                  <a:lnTo>
                    <a:pt x="1766" y="48"/>
                  </a:lnTo>
                  <a:lnTo>
                    <a:pt x="1808" y="48"/>
                  </a:lnTo>
                  <a:lnTo>
                    <a:pt x="1851" y="48"/>
                  </a:lnTo>
                  <a:lnTo>
                    <a:pt x="1895" y="48"/>
                  </a:lnTo>
                  <a:lnTo>
                    <a:pt x="1938" y="48"/>
                  </a:lnTo>
                  <a:lnTo>
                    <a:pt x="1982" y="48"/>
                  </a:lnTo>
                  <a:lnTo>
                    <a:pt x="2025" y="48"/>
                  </a:lnTo>
                  <a:lnTo>
                    <a:pt x="2070" y="48"/>
                  </a:lnTo>
                  <a:lnTo>
                    <a:pt x="2115" y="48"/>
                  </a:lnTo>
                  <a:lnTo>
                    <a:pt x="2160" y="48"/>
                  </a:lnTo>
                  <a:lnTo>
                    <a:pt x="2205" y="48"/>
                  </a:lnTo>
                  <a:lnTo>
                    <a:pt x="2252" y="48"/>
                  </a:lnTo>
                  <a:lnTo>
                    <a:pt x="2298" y="48"/>
                  </a:lnTo>
                  <a:lnTo>
                    <a:pt x="2344" y="48"/>
                  </a:lnTo>
                  <a:lnTo>
                    <a:pt x="2391" y="48"/>
                  </a:lnTo>
                  <a:lnTo>
                    <a:pt x="2438" y="48"/>
                  </a:lnTo>
                  <a:lnTo>
                    <a:pt x="2485" y="48"/>
                  </a:lnTo>
                  <a:lnTo>
                    <a:pt x="2532" y="48"/>
                  </a:lnTo>
                  <a:lnTo>
                    <a:pt x="2581" y="48"/>
                  </a:lnTo>
                  <a:lnTo>
                    <a:pt x="2628" y="48"/>
                  </a:lnTo>
                  <a:lnTo>
                    <a:pt x="2676" y="48"/>
                  </a:lnTo>
                  <a:lnTo>
                    <a:pt x="2726" y="48"/>
                  </a:lnTo>
                  <a:lnTo>
                    <a:pt x="2774" y="48"/>
                  </a:lnTo>
                  <a:lnTo>
                    <a:pt x="2823" y="48"/>
                  </a:lnTo>
                  <a:lnTo>
                    <a:pt x="2873" y="48"/>
                  </a:lnTo>
                  <a:lnTo>
                    <a:pt x="2922" y="48"/>
                  </a:lnTo>
                  <a:lnTo>
                    <a:pt x="2973" y="48"/>
                  </a:lnTo>
                  <a:lnTo>
                    <a:pt x="3022" y="48"/>
                  </a:lnTo>
                  <a:lnTo>
                    <a:pt x="3072" y="48"/>
                  </a:lnTo>
                  <a:lnTo>
                    <a:pt x="3123" y="48"/>
                  </a:lnTo>
                  <a:lnTo>
                    <a:pt x="3173" y="48"/>
                  </a:lnTo>
                  <a:lnTo>
                    <a:pt x="3225" y="48"/>
                  </a:lnTo>
                  <a:lnTo>
                    <a:pt x="3275" y="48"/>
                  </a:lnTo>
                  <a:lnTo>
                    <a:pt x="3327" y="48"/>
                  </a:lnTo>
                  <a:lnTo>
                    <a:pt x="3379" y="48"/>
                  </a:lnTo>
                  <a:lnTo>
                    <a:pt x="3430" y="48"/>
                  </a:lnTo>
                  <a:lnTo>
                    <a:pt x="3483" y="48"/>
                  </a:lnTo>
                  <a:lnTo>
                    <a:pt x="3534" y="48"/>
                  </a:lnTo>
                  <a:lnTo>
                    <a:pt x="3587" y="48"/>
                  </a:lnTo>
                  <a:lnTo>
                    <a:pt x="3639" y="48"/>
                  </a:lnTo>
                  <a:lnTo>
                    <a:pt x="3691" y="48"/>
                  </a:lnTo>
                  <a:lnTo>
                    <a:pt x="3744" y="48"/>
                  </a:lnTo>
                  <a:lnTo>
                    <a:pt x="3798" y="48"/>
                  </a:lnTo>
                  <a:lnTo>
                    <a:pt x="3850" y="48"/>
                  </a:lnTo>
                  <a:lnTo>
                    <a:pt x="3903" y="48"/>
                  </a:lnTo>
                  <a:lnTo>
                    <a:pt x="3957" y="48"/>
                  </a:lnTo>
                  <a:lnTo>
                    <a:pt x="4011" y="48"/>
                  </a:lnTo>
                  <a:lnTo>
                    <a:pt x="4064" y="48"/>
                  </a:lnTo>
                  <a:lnTo>
                    <a:pt x="4118" y="48"/>
                  </a:lnTo>
                  <a:lnTo>
                    <a:pt x="4172" y="48"/>
                  </a:lnTo>
                  <a:lnTo>
                    <a:pt x="4226" y="48"/>
                  </a:lnTo>
                  <a:lnTo>
                    <a:pt x="4280" y="48"/>
                  </a:lnTo>
                  <a:lnTo>
                    <a:pt x="4333" y="48"/>
                  </a:lnTo>
                  <a:lnTo>
                    <a:pt x="4388" y="48"/>
                  </a:lnTo>
                  <a:lnTo>
                    <a:pt x="4442" y="48"/>
                  </a:lnTo>
                  <a:lnTo>
                    <a:pt x="4497" y="48"/>
                  </a:lnTo>
                  <a:lnTo>
                    <a:pt x="4551" y="48"/>
                  </a:lnTo>
                  <a:lnTo>
                    <a:pt x="4605" y="48"/>
                  </a:lnTo>
                  <a:lnTo>
                    <a:pt x="4660" y="48"/>
                  </a:lnTo>
                  <a:lnTo>
                    <a:pt x="4715" y="48"/>
                  </a:lnTo>
                  <a:lnTo>
                    <a:pt x="4770" y="48"/>
                  </a:lnTo>
                  <a:lnTo>
                    <a:pt x="4825" y="48"/>
                  </a:lnTo>
                  <a:lnTo>
                    <a:pt x="4880" y="48"/>
                  </a:lnTo>
                  <a:lnTo>
                    <a:pt x="4935" y="48"/>
                  </a:lnTo>
                  <a:lnTo>
                    <a:pt x="4990" y="48"/>
                  </a:lnTo>
                  <a:lnTo>
                    <a:pt x="5044" y="48"/>
                  </a:lnTo>
                  <a:lnTo>
                    <a:pt x="5099" y="48"/>
                  </a:lnTo>
                  <a:lnTo>
                    <a:pt x="5154" y="48"/>
                  </a:lnTo>
                  <a:lnTo>
                    <a:pt x="5209" y="48"/>
                  </a:lnTo>
                  <a:lnTo>
                    <a:pt x="5264" y="48"/>
                  </a:lnTo>
                  <a:lnTo>
                    <a:pt x="5319" y="48"/>
                  </a:lnTo>
                  <a:lnTo>
                    <a:pt x="5373" y="48"/>
                  </a:lnTo>
                  <a:lnTo>
                    <a:pt x="5429" y="48"/>
                  </a:lnTo>
                  <a:lnTo>
                    <a:pt x="5483" y="48"/>
                  </a:lnTo>
                  <a:lnTo>
                    <a:pt x="5538" y="48"/>
                  </a:lnTo>
                  <a:lnTo>
                    <a:pt x="5593" y="48"/>
                  </a:lnTo>
                  <a:lnTo>
                    <a:pt x="5648" y="48"/>
                  </a:lnTo>
                  <a:lnTo>
                    <a:pt x="5703" y="48"/>
                  </a:lnTo>
                  <a:lnTo>
                    <a:pt x="5758" y="48"/>
                  </a:lnTo>
                  <a:lnTo>
                    <a:pt x="5813" y="48"/>
                  </a:lnTo>
                  <a:lnTo>
                    <a:pt x="5868" y="48"/>
                  </a:lnTo>
                  <a:lnTo>
                    <a:pt x="5922" y="48"/>
                  </a:lnTo>
                  <a:lnTo>
                    <a:pt x="5977" y="48"/>
                  </a:lnTo>
                  <a:lnTo>
                    <a:pt x="6031" y="48"/>
                  </a:lnTo>
                  <a:lnTo>
                    <a:pt x="6086" y="48"/>
                  </a:lnTo>
                  <a:lnTo>
                    <a:pt x="6141" y="48"/>
                  </a:lnTo>
                  <a:lnTo>
                    <a:pt x="6195" y="48"/>
                  </a:lnTo>
                  <a:lnTo>
                    <a:pt x="6249" y="48"/>
                  </a:lnTo>
                  <a:lnTo>
                    <a:pt x="6303" y="48"/>
                  </a:lnTo>
                  <a:lnTo>
                    <a:pt x="6358" y="48"/>
                  </a:lnTo>
                  <a:lnTo>
                    <a:pt x="6412" y="48"/>
                  </a:lnTo>
                  <a:lnTo>
                    <a:pt x="6466" y="48"/>
                  </a:lnTo>
                  <a:lnTo>
                    <a:pt x="6519" y="48"/>
                  </a:lnTo>
                  <a:lnTo>
                    <a:pt x="6573" y="48"/>
                  </a:lnTo>
                  <a:lnTo>
                    <a:pt x="6627" y="48"/>
                  </a:lnTo>
                  <a:lnTo>
                    <a:pt x="6681" y="48"/>
                  </a:lnTo>
                  <a:lnTo>
                    <a:pt x="6733" y="48"/>
                  </a:lnTo>
                  <a:lnTo>
                    <a:pt x="6787" y="48"/>
                  </a:lnTo>
                  <a:lnTo>
                    <a:pt x="6840" y="48"/>
                  </a:lnTo>
                  <a:lnTo>
                    <a:pt x="6892" y="48"/>
                  </a:lnTo>
                  <a:lnTo>
                    <a:pt x="6945" y="48"/>
                  </a:lnTo>
                  <a:lnTo>
                    <a:pt x="6998" y="48"/>
                  </a:lnTo>
                  <a:lnTo>
                    <a:pt x="7051" y="48"/>
                  </a:lnTo>
                  <a:lnTo>
                    <a:pt x="7103" y="48"/>
                  </a:lnTo>
                  <a:lnTo>
                    <a:pt x="7155" y="48"/>
                  </a:lnTo>
                  <a:lnTo>
                    <a:pt x="7206" y="48"/>
                  </a:lnTo>
                  <a:lnTo>
                    <a:pt x="7258" y="48"/>
                  </a:lnTo>
                  <a:lnTo>
                    <a:pt x="7310" y="48"/>
                  </a:lnTo>
                  <a:lnTo>
                    <a:pt x="7361" y="48"/>
                  </a:lnTo>
                  <a:lnTo>
                    <a:pt x="7413" y="48"/>
                  </a:lnTo>
                  <a:lnTo>
                    <a:pt x="7463" y="48"/>
                  </a:lnTo>
                  <a:lnTo>
                    <a:pt x="7514" y="48"/>
                  </a:lnTo>
                  <a:lnTo>
                    <a:pt x="7565" y="48"/>
                  </a:lnTo>
                  <a:lnTo>
                    <a:pt x="7615" y="48"/>
                  </a:lnTo>
                  <a:lnTo>
                    <a:pt x="7665" y="48"/>
                  </a:lnTo>
                  <a:lnTo>
                    <a:pt x="7714" y="48"/>
                  </a:lnTo>
                  <a:lnTo>
                    <a:pt x="7765" y="48"/>
                  </a:lnTo>
                  <a:lnTo>
                    <a:pt x="7814" y="48"/>
                  </a:lnTo>
                  <a:lnTo>
                    <a:pt x="7863" y="48"/>
                  </a:lnTo>
                  <a:lnTo>
                    <a:pt x="7912" y="48"/>
                  </a:lnTo>
                  <a:lnTo>
                    <a:pt x="7960" y="48"/>
                  </a:lnTo>
                  <a:lnTo>
                    <a:pt x="8009" y="48"/>
                  </a:lnTo>
                  <a:lnTo>
                    <a:pt x="8057" y="48"/>
                  </a:lnTo>
                  <a:lnTo>
                    <a:pt x="8105" y="48"/>
                  </a:lnTo>
                  <a:lnTo>
                    <a:pt x="8152" y="48"/>
                  </a:lnTo>
                  <a:lnTo>
                    <a:pt x="8200" y="48"/>
                  </a:lnTo>
                  <a:lnTo>
                    <a:pt x="8247" y="48"/>
                  </a:lnTo>
                  <a:lnTo>
                    <a:pt x="8293" y="48"/>
                  </a:lnTo>
                  <a:lnTo>
                    <a:pt x="8340" y="48"/>
                  </a:lnTo>
                  <a:lnTo>
                    <a:pt x="8386" y="48"/>
                  </a:lnTo>
                  <a:lnTo>
                    <a:pt x="8431" y="48"/>
                  </a:lnTo>
                  <a:lnTo>
                    <a:pt x="8477" y="48"/>
                  </a:lnTo>
                  <a:lnTo>
                    <a:pt x="8522" y="48"/>
                  </a:lnTo>
                  <a:lnTo>
                    <a:pt x="8567" y="48"/>
                  </a:lnTo>
                  <a:lnTo>
                    <a:pt x="8611" y="48"/>
                  </a:lnTo>
                  <a:lnTo>
                    <a:pt x="8655" y="48"/>
                  </a:lnTo>
                  <a:lnTo>
                    <a:pt x="8699" y="48"/>
                  </a:lnTo>
                  <a:lnTo>
                    <a:pt x="8743" y="48"/>
                  </a:lnTo>
                  <a:lnTo>
                    <a:pt x="8786" y="48"/>
                  </a:lnTo>
                  <a:lnTo>
                    <a:pt x="8828" y="48"/>
                  </a:lnTo>
                  <a:lnTo>
                    <a:pt x="8871" y="48"/>
                  </a:lnTo>
                  <a:lnTo>
                    <a:pt x="8913" y="48"/>
                  </a:lnTo>
                  <a:lnTo>
                    <a:pt x="8955" y="48"/>
                  </a:lnTo>
                  <a:lnTo>
                    <a:pt x="8996" y="48"/>
                  </a:lnTo>
                  <a:lnTo>
                    <a:pt x="9037" y="48"/>
                  </a:lnTo>
                  <a:lnTo>
                    <a:pt x="9077" y="48"/>
                  </a:lnTo>
                  <a:lnTo>
                    <a:pt x="9117" y="48"/>
                  </a:lnTo>
                  <a:lnTo>
                    <a:pt x="9158" y="48"/>
                  </a:lnTo>
                  <a:lnTo>
                    <a:pt x="9196" y="48"/>
                  </a:lnTo>
                  <a:lnTo>
                    <a:pt x="9235" y="48"/>
                  </a:lnTo>
                  <a:lnTo>
                    <a:pt x="9274" y="48"/>
                  </a:lnTo>
                  <a:lnTo>
                    <a:pt x="9312" y="48"/>
                  </a:lnTo>
                  <a:lnTo>
                    <a:pt x="9350" y="48"/>
                  </a:lnTo>
                  <a:lnTo>
                    <a:pt x="9387" y="48"/>
                  </a:lnTo>
                  <a:lnTo>
                    <a:pt x="9423" y="48"/>
                  </a:lnTo>
                  <a:lnTo>
                    <a:pt x="9459" y="48"/>
                  </a:lnTo>
                  <a:lnTo>
                    <a:pt x="9496" y="48"/>
                  </a:lnTo>
                  <a:lnTo>
                    <a:pt x="9531" y="48"/>
                  </a:lnTo>
                  <a:lnTo>
                    <a:pt x="9566" y="48"/>
                  </a:lnTo>
                  <a:lnTo>
                    <a:pt x="9601" y="48"/>
                  </a:lnTo>
                  <a:lnTo>
                    <a:pt x="9635" y="48"/>
                  </a:lnTo>
                  <a:lnTo>
                    <a:pt x="9668" y="48"/>
                  </a:lnTo>
                  <a:lnTo>
                    <a:pt x="9702" y="48"/>
                  </a:lnTo>
                  <a:lnTo>
                    <a:pt x="9734" y="48"/>
                  </a:lnTo>
                  <a:lnTo>
                    <a:pt x="9767" y="48"/>
                  </a:lnTo>
                  <a:lnTo>
                    <a:pt x="9797" y="48"/>
                  </a:lnTo>
                  <a:lnTo>
                    <a:pt x="9829" y="48"/>
                  </a:lnTo>
                  <a:lnTo>
                    <a:pt x="9860" y="48"/>
                  </a:lnTo>
                  <a:lnTo>
                    <a:pt x="9890" y="48"/>
                  </a:lnTo>
                  <a:lnTo>
                    <a:pt x="9919" y="48"/>
                  </a:lnTo>
                  <a:lnTo>
                    <a:pt x="9949" y="48"/>
                  </a:lnTo>
                  <a:lnTo>
                    <a:pt x="9977" y="48"/>
                  </a:lnTo>
                  <a:lnTo>
                    <a:pt x="10005" y="48"/>
                  </a:lnTo>
                  <a:lnTo>
                    <a:pt x="10033" y="48"/>
                  </a:lnTo>
                  <a:lnTo>
                    <a:pt x="10060" y="48"/>
                  </a:lnTo>
                  <a:lnTo>
                    <a:pt x="10086" y="48"/>
                  </a:lnTo>
                  <a:lnTo>
                    <a:pt x="10112" y="48"/>
                  </a:lnTo>
                  <a:lnTo>
                    <a:pt x="10138" y="48"/>
                  </a:lnTo>
                  <a:lnTo>
                    <a:pt x="10163" y="48"/>
                  </a:lnTo>
                  <a:lnTo>
                    <a:pt x="10187" y="48"/>
                  </a:lnTo>
                  <a:lnTo>
                    <a:pt x="10210" y="48"/>
                  </a:lnTo>
                  <a:lnTo>
                    <a:pt x="10233" y="48"/>
                  </a:lnTo>
                  <a:lnTo>
                    <a:pt x="10256" y="48"/>
                  </a:lnTo>
                  <a:lnTo>
                    <a:pt x="10278" y="48"/>
                  </a:lnTo>
                  <a:lnTo>
                    <a:pt x="10299" y="48"/>
                  </a:lnTo>
                  <a:lnTo>
                    <a:pt x="10320" y="48"/>
                  </a:lnTo>
                  <a:lnTo>
                    <a:pt x="10339" y="48"/>
                  </a:lnTo>
                  <a:lnTo>
                    <a:pt x="10359" y="48"/>
                  </a:lnTo>
                  <a:lnTo>
                    <a:pt x="10378" y="48"/>
                  </a:lnTo>
                  <a:lnTo>
                    <a:pt x="10397" y="48"/>
                  </a:lnTo>
                  <a:lnTo>
                    <a:pt x="10414" y="48"/>
                  </a:lnTo>
                  <a:lnTo>
                    <a:pt x="10431" y="48"/>
                  </a:lnTo>
                  <a:lnTo>
                    <a:pt x="10447" y="48"/>
                  </a:lnTo>
                  <a:lnTo>
                    <a:pt x="10463" y="48"/>
                  </a:lnTo>
                  <a:lnTo>
                    <a:pt x="10479" y="48"/>
                  </a:lnTo>
                  <a:lnTo>
                    <a:pt x="10493" y="48"/>
                  </a:lnTo>
                  <a:lnTo>
                    <a:pt x="10506" y="48"/>
                  </a:lnTo>
                  <a:lnTo>
                    <a:pt x="10519" y="48"/>
                  </a:lnTo>
                  <a:lnTo>
                    <a:pt x="10533" y="48"/>
                  </a:lnTo>
                  <a:lnTo>
                    <a:pt x="10544" y="48"/>
                  </a:lnTo>
                  <a:lnTo>
                    <a:pt x="10556" y="48"/>
                  </a:lnTo>
                  <a:lnTo>
                    <a:pt x="10566" y="48"/>
                  </a:lnTo>
                  <a:lnTo>
                    <a:pt x="10575" y="48"/>
                  </a:lnTo>
                  <a:lnTo>
                    <a:pt x="10584" y="48"/>
                  </a:lnTo>
                  <a:lnTo>
                    <a:pt x="10593" y="48"/>
                  </a:lnTo>
                  <a:lnTo>
                    <a:pt x="10601" y="48"/>
                  </a:lnTo>
                  <a:lnTo>
                    <a:pt x="10607" y="48"/>
                  </a:lnTo>
                  <a:lnTo>
                    <a:pt x="10614" y="48"/>
                  </a:lnTo>
                  <a:lnTo>
                    <a:pt x="10619" y="48"/>
                  </a:lnTo>
                  <a:lnTo>
                    <a:pt x="10624" y="48"/>
                  </a:lnTo>
                  <a:lnTo>
                    <a:pt x="10628" y="48"/>
                  </a:lnTo>
                  <a:lnTo>
                    <a:pt x="10631" y="48"/>
                  </a:lnTo>
                  <a:lnTo>
                    <a:pt x="10635" y="48"/>
                  </a:lnTo>
                  <a:lnTo>
                    <a:pt x="10636" y="48"/>
                  </a:lnTo>
                  <a:lnTo>
                    <a:pt x="10637" y="48"/>
                  </a:lnTo>
                  <a:lnTo>
                    <a:pt x="10638" y="48"/>
                  </a:lnTo>
                  <a:lnTo>
                    <a:pt x="10639" y="48"/>
                  </a:lnTo>
                  <a:lnTo>
                    <a:pt x="10641" y="48"/>
                  </a:lnTo>
                  <a:lnTo>
                    <a:pt x="10642" y="48"/>
                  </a:lnTo>
                  <a:lnTo>
                    <a:pt x="10641" y="32"/>
                  </a:lnTo>
                  <a:lnTo>
                    <a:pt x="10641" y="16"/>
                  </a:lnTo>
                  <a:lnTo>
                    <a:pt x="10641" y="0"/>
                  </a:lnTo>
                  <a:close/>
                </a:path>
              </a:pathLst>
            </a:custGeom>
            <a:solidFill>
              <a:srgbClr val="0000FF"/>
            </a:solidFill>
            <a:ln w="9525">
              <a:noFill/>
              <a:round/>
              <a:headEnd/>
              <a:tailEnd/>
            </a:ln>
          </p:spPr>
          <p:txBody>
            <a:bodyPr/>
            <a:lstStyle/>
            <a:p>
              <a:pPr>
                <a:defRPr/>
              </a:pPr>
              <a:endParaRPr lang="en-US"/>
            </a:p>
          </p:txBody>
        </p:sp>
        <p:sp>
          <p:nvSpPr>
            <p:cNvPr id="1053" name="Rectangle 2494"/>
            <p:cNvSpPr>
              <a:spLocks noChangeArrowheads="1"/>
            </p:cNvSpPr>
            <p:nvPr userDrawn="1"/>
          </p:nvSpPr>
          <p:spPr bwMode="auto">
            <a:xfrm>
              <a:off x="247" y="3980"/>
              <a:ext cx="313" cy="24"/>
            </a:xfrm>
            <a:prstGeom prst="rect">
              <a:avLst/>
            </a:prstGeom>
            <a:solidFill>
              <a:srgbClr val="0000FF"/>
            </a:solidFill>
            <a:ln w="9525">
              <a:noFill/>
              <a:miter lim="800000"/>
              <a:headEnd/>
              <a:tailEnd/>
            </a:ln>
          </p:spPr>
          <p:txBody>
            <a:bodyPr/>
            <a:lstStyle/>
            <a:p>
              <a:pPr>
                <a:defRPr/>
              </a:pPr>
              <a:endParaRPr lang="en-US"/>
            </a:p>
          </p:txBody>
        </p:sp>
        <p:sp>
          <p:nvSpPr>
            <p:cNvPr id="1054" name="Rectangle 2495"/>
            <p:cNvSpPr>
              <a:spLocks noChangeArrowheads="1"/>
            </p:cNvSpPr>
            <p:nvPr userDrawn="1"/>
          </p:nvSpPr>
          <p:spPr bwMode="auto">
            <a:xfrm>
              <a:off x="560" y="3980"/>
              <a:ext cx="313" cy="24"/>
            </a:xfrm>
            <a:prstGeom prst="rect">
              <a:avLst/>
            </a:prstGeom>
            <a:solidFill>
              <a:srgbClr val="0000FF"/>
            </a:solidFill>
            <a:ln w="9525">
              <a:noFill/>
              <a:miter lim="800000"/>
              <a:headEnd/>
              <a:tailEnd/>
            </a:ln>
          </p:spPr>
          <p:txBody>
            <a:bodyPr/>
            <a:lstStyle/>
            <a:p>
              <a:pPr>
                <a:defRPr/>
              </a:pPr>
              <a:endParaRPr lang="en-US"/>
            </a:p>
          </p:txBody>
        </p:sp>
        <p:sp>
          <p:nvSpPr>
            <p:cNvPr id="1055" name="Rectangle 2496"/>
            <p:cNvSpPr>
              <a:spLocks noChangeArrowheads="1"/>
            </p:cNvSpPr>
            <p:nvPr userDrawn="1"/>
          </p:nvSpPr>
          <p:spPr bwMode="auto">
            <a:xfrm>
              <a:off x="873" y="3980"/>
              <a:ext cx="313" cy="24"/>
            </a:xfrm>
            <a:prstGeom prst="rect">
              <a:avLst/>
            </a:prstGeom>
            <a:solidFill>
              <a:srgbClr val="0000FF"/>
            </a:solidFill>
            <a:ln w="9525">
              <a:noFill/>
              <a:miter lim="800000"/>
              <a:headEnd/>
              <a:tailEnd/>
            </a:ln>
          </p:spPr>
          <p:txBody>
            <a:bodyPr/>
            <a:lstStyle/>
            <a:p>
              <a:pPr>
                <a:defRPr/>
              </a:pPr>
              <a:endParaRPr lang="en-US"/>
            </a:p>
          </p:txBody>
        </p:sp>
        <p:sp>
          <p:nvSpPr>
            <p:cNvPr id="1056" name="Rectangle 2497"/>
            <p:cNvSpPr>
              <a:spLocks noChangeArrowheads="1"/>
            </p:cNvSpPr>
            <p:nvPr userDrawn="1"/>
          </p:nvSpPr>
          <p:spPr bwMode="auto">
            <a:xfrm>
              <a:off x="1186" y="3980"/>
              <a:ext cx="313" cy="24"/>
            </a:xfrm>
            <a:prstGeom prst="rect">
              <a:avLst/>
            </a:prstGeom>
            <a:solidFill>
              <a:srgbClr val="0000FF"/>
            </a:solidFill>
            <a:ln w="9525">
              <a:noFill/>
              <a:miter lim="800000"/>
              <a:headEnd/>
              <a:tailEnd/>
            </a:ln>
          </p:spPr>
          <p:txBody>
            <a:bodyPr/>
            <a:lstStyle/>
            <a:p>
              <a:pPr>
                <a:defRPr/>
              </a:pPr>
              <a:endParaRPr lang="en-US"/>
            </a:p>
          </p:txBody>
        </p:sp>
        <p:sp>
          <p:nvSpPr>
            <p:cNvPr id="1057" name="Rectangle 2498"/>
            <p:cNvSpPr>
              <a:spLocks noChangeArrowheads="1"/>
            </p:cNvSpPr>
            <p:nvPr userDrawn="1"/>
          </p:nvSpPr>
          <p:spPr bwMode="auto">
            <a:xfrm>
              <a:off x="1499" y="3980"/>
              <a:ext cx="313" cy="24"/>
            </a:xfrm>
            <a:prstGeom prst="rect">
              <a:avLst/>
            </a:prstGeom>
            <a:solidFill>
              <a:srgbClr val="0000FF"/>
            </a:solidFill>
            <a:ln w="9525">
              <a:noFill/>
              <a:miter lim="800000"/>
              <a:headEnd/>
              <a:tailEnd/>
            </a:ln>
          </p:spPr>
          <p:txBody>
            <a:bodyPr/>
            <a:lstStyle/>
            <a:p>
              <a:pPr>
                <a:defRPr/>
              </a:pPr>
              <a:endParaRPr lang="en-US"/>
            </a:p>
          </p:txBody>
        </p:sp>
        <p:sp>
          <p:nvSpPr>
            <p:cNvPr id="1058" name="Rectangle 2499"/>
            <p:cNvSpPr>
              <a:spLocks noChangeArrowheads="1"/>
            </p:cNvSpPr>
            <p:nvPr userDrawn="1"/>
          </p:nvSpPr>
          <p:spPr bwMode="auto">
            <a:xfrm>
              <a:off x="1812" y="3980"/>
              <a:ext cx="313" cy="24"/>
            </a:xfrm>
            <a:prstGeom prst="rect">
              <a:avLst/>
            </a:prstGeom>
            <a:solidFill>
              <a:srgbClr val="0000FF"/>
            </a:solidFill>
            <a:ln w="9525">
              <a:noFill/>
              <a:miter lim="800000"/>
              <a:headEnd/>
              <a:tailEnd/>
            </a:ln>
          </p:spPr>
          <p:txBody>
            <a:bodyPr/>
            <a:lstStyle/>
            <a:p>
              <a:pPr>
                <a:defRPr/>
              </a:pPr>
              <a:endParaRPr lang="en-US"/>
            </a:p>
          </p:txBody>
        </p:sp>
        <p:sp>
          <p:nvSpPr>
            <p:cNvPr id="1059" name="Rectangle 2500"/>
            <p:cNvSpPr>
              <a:spLocks noChangeArrowheads="1"/>
            </p:cNvSpPr>
            <p:nvPr userDrawn="1"/>
          </p:nvSpPr>
          <p:spPr bwMode="auto">
            <a:xfrm>
              <a:off x="2125" y="3980"/>
              <a:ext cx="313" cy="24"/>
            </a:xfrm>
            <a:prstGeom prst="rect">
              <a:avLst/>
            </a:prstGeom>
            <a:solidFill>
              <a:srgbClr val="0000FF"/>
            </a:solidFill>
            <a:ln w="9525">
              <a:noFill/>
              <a:miter lim="800000"/>
              <a:headEnd/>
              <a:tailEnd/>
            </a:ln>
          </p:spPr>
          <p:txBody>
            <a:bodyPr/>
            <a:lstStyle/>
            <a:p>
              <a:pPr>
                <a:defRPr/>
              </a:pPr>
              <a:endParaRPr lang="en-US"/>
            </a:p>
          </p:txBody>
        </p:sp>
        <p:sp>
          <p:nvSpPr>
            <p:cNvPr id="1060" name="Rectangle 2501"/>
            <p:cNvSpPr>
              <a:spLocks noChangeArrowheads="1"/>
            </p:cNvSpPr>
            <p:nvPr userDrawn="1"/>
          </p:nvSpPr>
          <p:spPr bwMode="auto">
            <a:xfrm>
              <a:off x="2438" y="3980"/>
              <a:ext cx="313" cy="24"/>
            </a:xfrm>
            <a:prstGeom prst="rect">
              <a:avLst/>
            </a:prstGeom>
            <a:solidFill>
              <a:srgbClr val="0000FF"/>
            </a:solidFill>
            <a:ln w="9525">
              <a:noFill/>
              <a:miter lim="800000"/>
              <a:headEnd/>
              <a:tailEnd/>
            </a:ln>
          </p:spPr>
          <p:txBody>
            <a:bodyPr/>
            <a:lstStyle/>
            <a:p>
              <a:pPr>
                <a:defRPr/>
              </a:pPr>
              <a:endParaRPr lang="en-US"/>
            </a:p>
          </p:txBody>
        </p:sp>
        <p:sp>
          <p:nvSpPr>
            <p:cNvPr id="1061" name="Rectangle 2502"/>
            <p:cNvSpPr>
              <a:spLocks noChangeArrowheads="1"/>
            </p:cNvSpPr>
            <p:nvPr userDrawn="1"/>
          </p:nvSpPr>
          <p:spPr bwMode="auto">
            <a:xfrm>
              <a:off x="2751" y="3980"/>
              <a:ext cx="313" cy="24"/>
            </a:xfrm>
            <a:prstGeom prst="rect">
              <a:avLst/>
            </a:prstGeom>
            <a:solidFill>
              <a:srgbClr val="0000FF"/>
            </a:solidFill>
            <a:ln w="9525">
              <a:noFill/>
              <a:miter lim="800000"/>
              <a:headEnd/>
              <a:tailEnd/>
            </a:ln>
          </p:spPr>
          <p:txBody>
            <a:bodyPr/>
            <a:lstStyle/>
            <a:p>
              <a:pPr>
                <a:defRPr/>
              </a:pPr>
              <a:endParaRPr lang="en-US"/>
            </a:p>
          </p:txBody>
        </p:sp>
        <p:sp>
          <p:nvSpPr>
            <p:cNvPr id="1062" name="Rectangle 2503"/>
            <p:cNvSpPr>
              <a:spLocks noChangeArrowheads="1"/>
            </p:cNvSpPr>
            <p:nvPr userDrawn="1"/>
          </p:nvSpPr>
          <p:spPr bwMode="auto">
            <a:xfrm>
              <a:off x="3064" y="3980"/>
              <a:ext cx="313" cy="24"/>
            </a:xfrm>
            <a:prstGeom prst="rect">
              <a:avLst/>
            </a:prstGeom>
            <a:solidFill>
              <a:srgbClr val="0000FF"/>
            </a:solidFill>
            <a:ln w="9525">
              <a:noFill/>
              <a:miter lim="800000"/>
              <a:headEnd/>
              <a:tailEnd/>
            </a:ln>
          </p:spPr>
          <p:txBody>
            <a:bodyPr/>
            <a:lstStyle/>
            <a:p>
              <a:pPr>
                <a:defRPr/>
              </a:pPr>
              <a:endParaRPr lang="en-US"/>
            </a:p>
          </p:txBody>
        </p:sp>
        <p:sp>
          <p:nvSpPr>
            <p:cNvPr id="1063" name="Rectangle 2504"/>
            <p:cNvSpPr>
              <a:spLocks noChangeArrowheads="1"/>
            </p:cNvSpPr>
            <p:nvPr userDrawn="1"/>
          </p:nvSpPr>
          <p:spPr bwMode="auto">
            <a:xfrm>
              <a:off x="3377" y="3980"/>
              <a:ext cx="313" cy="24"/>
            </a:xfrm>
            <a:prstGeom prst="rect">
              <a:avLst/>
            </a:prstGeom>
            <a:solidFill>
              <a:srgbClr val="0000FF"/>
            </a:solidFill>
            <a:ln w="9525">
              <a:noFill/>
              <a:miter lim="800000"/>
              <a:headEnd/>
              <a:tailEnd/>
            </a:ln>
          </p:spPr>
          <p:txBody>
            <a:bodyPr/>
            <a:lstStyle/>
            <a:p>
              <a:pPr>
                <a:defRPr/>
              </a:pPr>
              <a:endParaRPr lang="en-US"/>
            </a:p>
          </p:txBody>
        </p:sp>
        <p:sp>
          <p:nvSpPr>
            <p:cNvPr id="1064" name="Rectangle 2505"/>
            <p:cNvSpPr>
              <a:spLocks noChangeArrowheads="1"/>
            </p:cNvSpPr>
            <p:nvPr userDrawn="1"/>
          </p:nvSpPr>
          <p:spPr bwMode="auto">
            <a:xfrm>
              <a:off x="3690" y="3980"/>
              <a:ext cx="313" cy="24"/>
            </a:xfrm>
            <a:prstGeom prst="rect">
              <a:avLst/>
            </a:prstGeom>
            <a:solidFill>
              <a:srgbClr val="0000FF"/>
            </a:solidFill>
            <a:ln w="9525">
              <a:noFill/>
              <a:miter lim="800000"/>
              <a:headEnd/>
              <a:tailEnd/>
            </a:ln>
          </p:spPr>
          <p:txBody>
            <a:bodyPr/>
            <a:lstStyle/>
            <a:p>
              <a:pPr>
                <a:defRPr/>
              </a:pPr>
              <a:endParaRPr lang="en-US"/>
            </a:p>
          </p:txBody>
        </p:sp>
        <p:sp>
          <p:nvSpPr>
            <p:cNvPr id="1065" name="Rectangle 2506"/>
            <p:cNvSpPr>
              <a:spLocks noChangeArrowheads="1"/>
            </p:cNvSpPr>
            <p:nvPr userDrawn="1"/>
          </p:nvSpPr>
          <p:spPr bwMode="auto">
            <a:xfrm>
              <a:off x="4003" y="3980"/>
              <a:ext cx="313" cy="24"/>
            </a:xfrm>
            <a:prstGeom prst="rect">
              <a:avLst/>
            </a:prstGeom>
            <a:solidFill>
              <a:srgbClr val="0000FF"/>
            </a:solidFill>
            <a:ln w="9525">
              <a:noFill/>
              <a:miter lim="800000"/>
              <a:headEnd/>
              <a:tailEnd/>
            </a:ln>
          </p:spPr>
          <p:txBody>
            <a:bodyPr/>
            <a:lstStyle/>
            <a:p>
              <a:pPr>
                <a:defRPr/>
              </a:pPr>
              <a:endParaRPr lang="en-US"/>
            </a:p>
          </p:txBody>
        </p:sp>
        <p:sp>
          <p:nvSpPr>
            <p:cNvPr id="1066" name="Rectangle 2507"/>
            <p:cNvSpPr>
              <a:spLocks noChangeArrowheads="1"/>
            </p:cNvSpPr>
            <p:nvPr userDrawn="1"/>
          </p:nvSpPr>
          <p:spPr bwMode="auto">
            <a:xfrm>
              <a:off x="4316" y="3980"/>
              <a:ext cx="313" cy="24"/>
            </a:xfrm>
            <a:prstGeom prst="rect">
              <a:avLst/>
            </a:prstGeom>
            <a:solidFill>
              <a:srgbClr val="0000FF"/>
            </a:solidFill>
            <a:ln w="9525">
              <a:noFill/>
              <a:miter lim="800000"/>
              <a:headEnd/>
              <a:tailEnd/>
            </a:ln>
          </p:spPr>
          <p:txBody>
            <a:bodyPr/>
            <a:lstStyle/>
            <a:p>
              <a:pPr>
                <a:defRPr/>
              </a:pPr>
              <a:endParaRPr lang="en-US"/>
            </a:p>
          </p:txBody>
        </p:sp>
        <p:sp>
          <p:nvSpPr>
            <p:cNvPr id="1067" name="Rectangle 2508"/>
            <p:cNvSpPr>
              <a:spLocks noChangeArrowheads="1"/>
            </p:cNvSpPr>
            <p:nvPr userDrawn="1"/>
          </p:nvSpPr>
          <p:spPr bwMode="auto">
            <a:xfrm>
              <a:off x="4629" y="3980"/>
              <a:ext cx="313" cy="24"/>
            </a:xfrm>
            <a:prstGeom prst="rect">
              <a:avLst/>
            </a:prstGeom>
            <a:solidFill>
              <a:srgbClr val="0000FF"/>
            </a:solidFill>
            <a:ln w="9525">
              <a:noFill/>
              <a:miter lim="800000"/>
              <a:headEnd/>
              <a:tailEnd/>
            </a:ln>
          </p:spPr>
          <p:txBody>
            <a:bodyPr/>
            <a:lstStyle/>
            <a:p>
              <a:pPr>
                <a:defRPr/>
              </a:pPr>
              <a:endParaRPr lang="en-US"/>
            </a:p>
          </p:txBody>
        </p:sp>
        <p:sp>
          <p:nvSpPr>
            <p:cNvPr id="1068" name="Rectangle 2509"/>
            <p:cNvSpPr>
              <a:spLocks noChangeArrowheads="1"/>
            </p:cNvSpPr>
            <p:nvPr userDrawn="1"/>
          </p:nvSpPr>
          <p:spPr bwMode="auto">
            <a:xfrm>
              <a:off x="4942" y="3980"/>
              <a:ext cx="313" cy="24"/>
            </a:xfrm>
            <a:prstGeom prst="rect">
              <a:avLst/>
            </a:prstGeom>
            <a:solidFill>
              <a:srgbClr val="0000FF"/>
            </a:solidFill>
            <a:ln w="9525">
              <a:noFill/>
              <a:miter lim="800000"/>
              <a:headEnd/>
              <a:tailEnd/>
            </a:ln>
          </p:spPr>
          <p:txBody>
            <a:bodyPr/>
            <a:lstStyle/>
            <a:p>
              <a:pPr>
                <a:defRPr/>
              </a:pPr>
              <a:endParaRPr lang="en-US"/>
            </a:p>
          </p:txBody>
        </p:sp>
        <p:sp>
          <p:nvSpPr>
            <p:cNvPr id="1069" name="Rectangle 2510"/>
            <p:cNvSpPr>
              <a:spLocks noChangeArrowheads="1"/>
            </p:cNvSpPr>
            <p:nvPr userDrawn="1"/>
          </p:nvSpPr>
          <p:spPr bwMode="auto">
            <a:xfrm>
              <a:off x="5255" y="3980"/>
              <a:ext cx="313" cy="24"/>
            </a:xfrm>
            <a:prstGeom prst="rect">
              <a:avLst/>
            </a:prstGeom>
            <a:solidFill>
              <a:srgbClr val="0000FF"/>
            </a:solidFill>
            <a:ln w="9525">
              <a:noFill/>
              <a:miter lim="800000"/>
              <a:headEnd/>
              <a:tailEnd/>
            </a:ln>
          </p:spPr>
          <p:txBody>
            <a:bodyPr/>
            <a:lstStyle/>
            <a:p>
              <a:pPr>
                <a:defRPr/>
              </a:pPr>
              <a:endParaRPr lang="en-US"/>
            </a:p>
          </p:txBody>
        </p:sp>
        <p:sp>
          <p:nvSpPr>
            <p:cNvPr id="1070" name="Freeform 2511"/>
            <p:cNvSpPr>
              <a:spLocks/>
            </p:cNvSpPr>
            <p:nvPr userDrawn="1"/>
          </p:nvSpPr>
          <p:spPr bwMode="auto">
            <a:xfrm>
              <a:off x="247" y="3980"/>
              <a:ext cx="5321" cy="24"/>
            </a:xfrm>
            <a:custGeom>
              <a:avLst/>
              <a:gdLst>
                <a:gd name="T0" fmla="*/ 166 w 10642"/>
                <a:gd name="T1" fmla="*/ 0 h 48"/>
                <a:gd name="T2" fmla="*/ 165 w 10642"/>
                <a:gd name="T3" fmla="*/ 0 h 48"/>
                <a:gd name="T4" fmla="*/ 162 w 10642"/>
                <a:gd name="T5" fmla="*/ 0 h 48"/>
                <a:gd name="T6" fmla="*/ 159 w 10642"/>
                <a:gd name="T7" fmla="*/ 0 h 48"/>
                <a:gd name="T8" fmla="*/ 154 w 10642"/>
                <a:gd name="T9" fmla="*/ 0 h 48"/>
                <a:gd name="T10" fmla="*/ 149 w 10642"/>
                <a:gd name="T11" fmla="*/ 0 h 48"/>
                <a:gd name="T12" fmla="*/ 143 w 10642"/>
                <a:gd name="T13" fmla="*/ 0 h 48"/>
                <a:gd name="T14" fmla="*/ 136 w 10642"/>
                <a:gd name="T15" fmla="*/ 0 h 48"/>
                <a:gd name="T16" fmla="*/ 129 w 10642"/>
                <a:gd name="T17" fmla="*/ 0 h 48"/>
                <a:gd name="T18" fmla="*/ 122 w 10642"/>
                <a:gd name="T19" fmla="*/ 0 h 48"/>
                <a:gd name="T20" fmla="*/ 114 w 10642"/>
                <a:gd name="T21" fmla="*/ 0 h 48"/>
                <a:gd name="T22" fmla="*/ 106 w 10642"/>
                <a:gd name="T23" fmla="*/ 0 h 48"/>
                <a:gd name="T24" fmla="*/ 97 w 10642"/>
                <a:gd name="T25" fmla="*/ 0 h 48"/>
                <a:gd name="T26" fmla="*/ 89 w 10642"/>
                <a:gd name="T27" fmla="*/ 0 h 48"/>
                <a:gd name="T28" fmla="*/ 80 w 10642"/>
                <a:gd name="T29" fmla="*/ 0 h 48"/>
                <a:gd name="T30" fmla="*/ 72 w 10642"/>
                <a:gd name="T31" fmla="*/ 0 h 48"/>
                <a:gd name="T32" fmla="*/ 63 w 10642"/>
                <a:gd name="T33" fmla="*/ 0 h 48"/>
                <a:gd name="T34" fmla="*/ 55 w 10642"/>
                <a:gd name="T35" fmla="*/ 0 h 48"/>
                <a:gd name="T36" fmla="*/ 47 w 10642"/>
                <a:gd name="T37" fmla="*/ 0 h 48"/>
                <a:gd name="T38" fmla="*/ 39 w 10642"/>
                <a:gd name="T39" fmla="*/ 0 h 48"/>
                <a:gd name="T40" fmla="*/ 32 w 10642"/>
                <a:gd name="T41" fmla="*/ 0 h 48"/>
                <a:gd name="T42" fmla="*/ 26 w 10642"/>
                <a:gd name="T43" fmla="*/ 0 h 48"/>
                <a:gd name="T44" fmla="*/ 19 w 10642"/>
                <a:gd name="T45" fmla="*/ 0 h 48"/>
                <a:gd name="T46" fmla="*/ 14 w 10642"/>
                <a:gd name="T47" fmla="*/ 0 h 48"/>
                <a:gd name="T48" fmla="*/ 10 w 10642"/>
                <a:gd name="T49" fmla="*/ 0 h 48"/>
                <a:gd name="T50" fmla="*/ 6 w 10642"/>
                <a:gd name="T51" fmla="*/ 0 h 48"/>
                <a:gd name="T52" fmla="*/ 3 w 10642"/>
                <a:gd name="T53" fmla="*/ 0 h 48"/>
                <a:gd name="T54" fmla="*/ 1 w 10642"/>
                <a:gd name="T55" fmla="*/ 0 h 48"/>
                <a:gd name="T56" fmla="*/ 0 w 10642"/>
                <a:gd name="T57" fmla="*/ 0 h 48"/>
                <a:gd name="T58" fmla="*/ 1 w 10642"/>
                <a:gd name="T59" fmla="*/ 1 h 48"/>
                <a:gd name="T60" fmla="*/ 2 w 10642"/>
                <a:gd name="T61" fmla="*/ 1 h 48"/>
                <a:gd name="T62" fmla="*/ 4 w 10642"/>
                <a:gd name="T63" fmla="*/ 1 h 48"/>
                <a:gd name="T64" fmla="*/ 8 w 10642"/>
                <a:gd name="T65" fmla="*/ 1 h 48"/>
                <a:gd name="T66" fmla="*/ 12 w 10642"/>
                <a:gd name="T67" fmla="*/ 1 h 48"/>
                <a:gd name="T68" fmla="*/ 17 w 10642"/>
                <a:gd name="T69" fmla="*/ 1 h 48"/>
                <a:gd name="T70" fmla="*/ 22 w 10642"/>
                <a:gd name="T71" fmla="*/ 1 h 48"/>
                <a:gd name="T72" fmla="*/ 29 w 10642"/>
                <a:gd name="T73" fmla="*/ 1 h 48"/>
                <a:gd name="T74" fmla="*/ 36 w 10642"/>
                <a:gd name="T75" fmla="*/ 1 h 48"/>
                <a:gd name="T76" fmla="*/ 43 w 10642"/>
                <a:gd name="T77" fmla="*/ 1 h 48"/>
                <a:gd name="T78" fmla="*/ 51 w 10642"/>
                <a:gd name="T79" fmla="*/ 1 h 48"/>
                <a:gd name="T80" fmla="*/ 59 w 10642"/>
                <a:gd name="T81" fmla="*/ 1 h 48"/>
                <a:gd name="T82" fmla="*/ 67 w 10642"/>
                <a:gd name="T83" fmla="*/ 1 h 48"/>
                <a:gd name="T84" fmla="*/ 76 w 10642"/>
                <a:gd name="T85" fmla="*/ 1 h 48"/>
                <a:gd name="T86" fmla="*/ 84 w 10642"/>
                <a:gd name="T87" fmla="*/ 1 h 48"/>
                <a:gd name="T88" fmla="*/ 93 w 10642"/>
                <a:gd name="T89" fmla="*/ 1 h 48"/>
                <a:gd name="T90" fmla="*/ 102 w 10642"/>
                <a:gd name="T91" fmla="*/ 1 h 48"/>
                <a:gd name="T92" fmla="*/ 110 w 10642"/>
                <a:gd name="T93" fmla="*/ 1 h 48"/>
                <a:gd name="T94" fmla="*/ 118 w 10642"/>
                <a:gd name="T95" fmla="*/ 1 h 48"/>
                <a:gd name="T96" fmla="*/ 126 w 10642"/>
                <a:gd name="T97" fmla="*/ 1 h 48"/>
                <a:gd name="T98" fmla="*/ 133 w 10642"/>
                <a:gd name="T99" fmla="*/ 1 h 48"/>
                <a:gd name="T100" fmla="*/ 140 w 10642"/>
                <a:gd name="T101" fmla="*/ 1 h 48"/>
                <a:gd name="T102" fmla="*/ 146 w 10642"/>
                <a:gd name="T103" fmla="*/ 1 h 48"/>
                <a:gd name="T104" fmla="*/ 152 w 10642"/>
                <a:gd name="T105" fmla="*/ 1 h 48"/>
                <a:gd name="T106" fmla="*/ 156 w 10642"/>
                <a:gd name="T107" fmla="*/ 1 h 48"/>
                <a:gd name="T108" fmla="*/ 160 w 10642"/>
                <a:gd name="T109" fmla="*/ 1 h 48"/>
                <a:gd name="T110" fmla="*/ 163 w 10642"/>
                <a:gd name="T111" fmla="*/ 1 h 48"/>
                <a:gd name="T112" fmla="*/ 166 w 10642"/>
                <a:gd name="T113" fmla="*/ 1 h 48"/>
                <a:gd name="T114" fmla="*/ 167 w 10642"/>
                <a:gd name="T115" fmla="*/ 1 h 48"/>
                <a:gd name="T116" fmla="*/ 167 w 10642"/>
                <a:gd name="T117" fmla="*/ 1 h 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642" h="48">
                  <a:moveTo>
                    <a:pt x="10641" y="0"/>
                  </a:moveTo>
                  <a:lnTo>
                    <a:pt x="10641" y="0"/>
                  </a:lnTo>
                  <a:lnTo>
                    <a:pt x="10640" y="0"/>
                  </a:lnTo>
                  <a:lnTo>
                    <a:pt x="10638" y="0"/>
                  </a:lnTo>
                  <a:lnTo>
                    <a:pt x="10636" y="0"/>
                  </a:lnTo>
                  <a:lnTo>
                    <a:pt x="10632" y="0"/>
                  </a:lnTo>
                  <a:lnTo>
                    <a:pt x="10628" y="0"/>
                  </a:lnTo>
                  <a:lnTo>
                    <a:pt x="10623" y="0"/>
                  </a:lnTo>
                  <a:lnTo>
                    <a:pt x="10617" y="0"/>
                  </a:lnTo>
                  <a:lnTo>
                    <a:pt x="10612" y="0"/>
                  </a:lnTo>
                  <a:lnTo>
                    <a:pt x="10604" y="0"/>
                  </a:lnTo>
                  <a:lnTo>
                    <a:pt x="10596" y="0"/>
                  </a:lnTo>
                  <a:lnTo>
                    <a:pt x="10589" y="0"/>
                  </a:lnTo>
                  <a:lnTo>
                    <a:pt x="10579" y="0"/>
                  </a:lnTo>
                  <a:lnTo>
                    <a:pt x="10570" y="0"/>
                  </a:lnTo>
                  <a:lnTo>
                    <a:pt x="10559" y="0"/>
                  </a:lnTo>
                  <a:lnTo>
                    <a:pt x="10548" y="0"/>
                  </a:lnTo>
                  <a:lnTo>
                    <a:pt x="10536" y="0"/>
                  </a:lnTo>
                  <a:lnTo>
                    <a:pt x="10524" y="0"/>
                  </a:lnTo>
                  <a:lnTo>
                    <a:pt x="10511" y="0"/>
                  </a:lnTo>
                  <a:lnTo>
                    <a:pt x="10496" y="0"/>
                  </a:lnTo>
                  <a:lnTo>
                    <a:pt x="10482" y="0"/>
                  </a:lnTo>
                  <a:lnTo>
                    <a:pt x="10467" y="0"/>
                  </a:lnTo>
                  <a:lnTo>
                    <a:pt x="10451" y="0"/>
                  </a:lnTo>
                  <a:lnTo>
                    <a:pt x="10435" y="0"/>
                  </a:lnTo>
                  <a:lnTo>
                    <a:pt x="10417" y="0"/>
                  </a:lnTo>
                  <a:lnTo>
                    <a:pt x="10400" y="0"/>
                  </a:lnTo>
                  <a:lnTo>
                    <a:pt x="10382" y="0"/>
                  </a:lnTo>
                  <a:lnTo>
                    <a:pt x="10363" y="0"/>
                  </a:lnTo>
                  <a:lnTo>
                    <a:pt x="10344" y="0"/>
                  </a:lnTo>
                  <a:lnTo>
                    <a:pt x="10323" y="0"/>
                  </a:lnTo>
                  <a:lnTo>
                    <a:pt x="10302" y="0"/>
                  </a:lnTo>
                  <a:lnTo>
                    <a:pt x="10281" y="0"/>
                  </a:lnTo>
                  <a:lnTo>
                    <a:pt x="10259" y="0"/>
                  </a:lnTo>
                  <a:lnTo>
                    <a:pt x="10236" y="0"/>
                  </a:lnTo>
                  <a:lnTo>
                    <a:pt x="10213" y="0"/>
                  </a:lnTo>
                  <a:lnTo>
                    <a:pt x="10190" y="0"/>
                  </a:lnTo>
                  <a:lnTo>
                    <a:pt x="10166" y="0"/>
                  </a:lnTo>
                  <a:lnTo>
                    <a:pt x="10141" y="0"/>
                  </a:lnTo>
                  <a:lnTo>
                    <a:pt x="10116" y="0"/>
                  </a:lnTo>
                  <a:lnTo>
                    <a:pt x="10090" y="0"/>
                  </a:lnTo>
                  <a:lnTo>
                    <a:pt x="10063" y="0"/>
                  </a:lnTo>
                  <a:lnTo>
                    <a:pt x="10037" y="0"/>
                  </a:lnTo>
                  <a:lnTo>
                    <a:pt x="10009" y="0"/>
                  </a:lnTo>
                  <a:lnTo>
                    <a:pt x="9981" y="0"/>
                  </a:lnTo>
                  <a:lnTo>
                    <a:pt x="9952" y="0"/>
                  </a:lnTo>
                  <a:lnTo>
                    <a:pt x="9924" y="0"/>
                  </a:lnTo>
                  <a:lnTo>
                    <a:pt x="9894" y="0"/>
                  </a:lnTo>
                  <a:lnTo>
                    <a:pt x="9863" y="0"/>
                  </a:lnTo>
                  <a:lnTo>
                    <a:pt x="9832" y="0"/>
                  </a:lnTo>
                  <a:lnTo>
                    <a:pt x="9802" y="0"/>
                  </a:lnTo>
                  <a:lnTo>
                    <a:pt x="9770" y="0"/>
                  </a:lnTo>
                  <a:lnTo>
                    <a:pt x="9738" y="0"/>
                  </a:lnTo>
                  <a:lnTo>
                    <a:pt x="9705" y="0"/>
                  </a:lnTo>
                  <a:lnTo>
                    <a:pt x="9672" y="0"/>
                  </a:lnTo>
                  <a:lnTo>
                    <a:pt x="9638" y="0"/>
                  </a:lnTo>
                  <a:lnTo>
                    <a:pt x="9604" y="0"/>
                  </a:lnTo>
                  <a:lnTo>
                    <a:pt x="9569" y="0"/>
                  </a:lnTo>
                  <a:lnTo>
                    <a:pt x="9535" y="0"/>
                  </a:lnTo>
                  <a:lnTo>
                    <a:pt x="9499" y="0"/>
                  </a:lnTo>
                  <a:lnTo>
                    <a:pt x="9464" y="0"/>
                  </a:lnTo>
                  <a:lnTo>
                    <a:pt x="9426" y="0"/>
                  </a:lnTo>
                  <a:lnTo>
                    <a:pt x="9390" y="0"/>
                  </a:lnTo>
                  <a:lnTo>
                    <a:pt x="9353" y="0"/>
                  </a:lnTo>
                  <a:lnTo>
                    <a:pt x="9316" y="0"/>
                  </a:lnTo>
                  <a:lnTo>
                    <a:pt x="9277" y="0"/>
                  </a:lnTo>
                  <a:lnTo>
                    <a:pt x="9239" y="0"/>
                  </a:lnTo>
                  <a:lnTo>
                    <a:pt x="9199" y="0"/>
                  </a:lnTo>
                  <a:lnTo>
                    <a:pt x="9161" y="0"/>
                  </a:lnTo>
                  <a:lnTo>
                    <a:pt x="9120" y="0"/>
                  </a:lnTo>
                  <a:lnTo>
                    <a:pt x="9081" y="0"/>
                  </a:lnTo>
                  <a:lnTo>
                    <a:pt x="9040" y="0"/>
                  </a:lnTo>
                  <a:lnTo>
                    <a:pt x="9000" y="0"/>
                  </a:lnTo>
                  <a:lnTo>
                    <a:pt x="8958" y="0"/>
                  </a:lnTo>
                  <a:lnTo>
                    <a:pt x="8916" y="0"/>
                  </a:lnTo>
                  <a:lnTo>
                    <a:pt x="8874" y="0"/>
                  </a:lnTo>
                  <a:lnTo>
                    <a:pt x="8832" y="0"/>
                  </a:lnTo>
                  <a:lnTo>
                    <a:pt x="8789" y="0"/>
                  </a:lnTo>
                  <a:lnTo>
                    <a:pt x="8746" y="0"/>
                  </a:lnTo>
                  <a:lnTo>
                    <a:pt x="8702" y="0"/>
                  </a:lnTo>
                  <a:lnTo>
                    <a:pt x="8658" y="0"/>
                  </a:lnTo>
                  <a:lnTo>
                    <a:pt x="8614" y="0"/>
                  </a:lnTo>
                  <a:lnTo>
                    <a:pt x="8569" y="0"/>
                  </a:lnTo>
                  <a:lnTo>
                    <a:pt x="8525" y="0"/>
                  </a:lnTo>
                  <a:lnTo>
                    <a:pt x="8479" y="0"/>
                  </a:lnTo>
                  <a:lnTo>
                    <a:pt x="8434" y="0"/>
                  </a:lnTo>
                  <a:lnTo>
                    <a:pt x="8388" y="0"/>
                  </a:lnTo>
                  <a:lnTo>
                    <a:pt x="8342" y="0"/>
                  </a:lnTo>
                  <a:lnTo>
                    <a:pt x="8296" y="0"/>
                  </a:lnTo>
                  <a:lnTo>
                    <a:pt x="8250" y="0"/>
                  </a:lnTo>
                  <a:lnTo>
                    <a:pt x="8203" y="0"/>
                  </a:lnTo>
                  <a:lnTo>
                    <a:pt x="8156" y="0"/>
                  </a:lnTo>
                  <a:lnTo>
                    <a:pt x="8107" y="0"/>
                  </a:lnTo>
                  <a:lnTo>
                    <a:pt x="8060" y="0"/>
                  </a:lnTo>
                  <a:lnTo>
                    <a:pt x="8012" y="0"/>
                  </a:lnTo>
                  <a:lnTo>
                    <a:pt x="7964" y="0"/>
                  </a:lnTo>
                  <a:lnTo>
                    <a:pt x="7914" y="0"/>
                  </a:lnTo>
                  <a:lnTo>
                    <a:pt x="7866" y="0"/>
                  </a:lnTo>
                  <a:lnTo>
                    <a:pt x="7817" y="0"/>
                  </a:lnTo>
                  <a:lnTo>
                    <a:pt x="7767" y="0"/>
                  </a:lnTo>
                  <a:lnTo>
                    <a:pt x="7718" y="0"/>
                  </a:lnTo>
                  <a:lnTo>
                    <a:pt x="7667" y="0"/>
                  </a:lnTo>
                  <a:lnTo>
                    <a:pt x="7618" y="0"/>
                  </a:lnTo>
                  <a:lnTo>
                    <a:pt x="7567" y="0"/>
                  </a:lnTo>
                  <a:lnTo>
                    <a:pt x="7517" y="0"/>
                  </a:lnTo>
                  <a:lnTo>
                    <a:pt x="7466" y="0"/>
                  </a:lnTo>
                  <a:lnTo>
                    <a:pt x="7415" y="0"/>
                  </a:lnTo>
                  <a:lnTo>
                    <a:pt x="7364" y="0"/>
                  </a:lnTo>
                  <a:lnTo>
                    <a:pt x="7313" y="0"/>
                  </a:lnTo>
                  <a:lnTo>
                    <a:pt x="7261" y="0"/>
                  </a:lnTo>
                  <a:lnTo>
                    <a:pt x="7210" y="0"/>
                  </a:lnTo>
                  <a:lnTo>
                    <a:pt x="7157" y="0"/>
                  </a:lnTo>
                  <a:lnTo>
                    <a:pt x="7105" y="0"/>
                  </a:lnTo>
                  <a:lnTo>
                    <a:pt x="7053" y="0"/>
                  </a:lnTo>
                  <a:lnTo>
                    <a:pt x="7000" y="0"/>
                  </a:lnTo>
                  <a:lnTo>
                    <a:pt x="6947" y="0"/>
                  </a:lnTo>
                  <a:lnTo>
                    <a:pt x="6895" y="0"/>
                  </a:lnTo>
                  <a:lnTo>
                    <a:pt x="6842" y="0"/>
                  </a:lnTo>
                  <a:lnTo>
                    <a:pt x="6789" y="0"/>
                  </a:lnTo>
                  <a:lnTo>
                    <a:pt x="6736" y="0"/>
                  </a:lnTo>
                  <a:lnTo>
                    <a:pt x="6683" y="0"/>
                  </a:lnTo>
                  <a:lnTo>
                    <a:pt x="6629" y="0"/>
                  </a:lnTo>
                  <a:lnTo>
                    <a:pt x="6575" y="0"/>
                  </a:lnTo>
                  <a:lnTo>
                    <a:pt x="6522" y="0"/>
                  </a:lnTo>
                  <a:lnTo>
                    <a:pt x="6468" y="0"/>
                  </a:lnTo>
                  <a:lnTo>
                    <a:pt x="6414" y="0"/>
                  </a:lnTo>
                  <a:lnTo>
                    <a:pt x="6360" y="0"/>
                  </a:lnTo>
                  <a:lnTo>
                    <a:pt x="6305" y="0"/>
                  </a:lnTo>
                  <a:lnTo>
                    <a:pt x="6252" y="0"/>
                  </a:lnTo>
                  <a:lnTo>
                    <a:pt x="6197" y="0"/>
                  </a:lnTo>
                  <a:lnTo>
                    <a:pt x="6143" y="0"/>
                  </a:lnTo>
                  <a:lnTo>
                    <a:pt x="6088" y="0"/>
                  </a:lnTo>
                  <a:lnTo>
                    <a:pt x="6033" y="0"/>
                  </a:lnTo>
                  <a:lnTo>
                    <a:pt x="5979" y="0"/>
                  </a:lnTo>
                  <a:lnTo>
                    <a:pt x="5925" y="0"/>
                  </a:lnTo>
                  <a:lnTo>
                    <a:pt x="5870" y="0"/>
                  </a:lnTo>
                  <a:lnTo>
                    <a:pt x="5815" y="0"/>
                  </a:lnTo>
                  <a:lnTo>
                    <a:pt x="5760" y="0"/>
                  </a:lnTo>
                  <a:lnTo>
                    <a:pt x="5705" y="0"/>
                  </a:lnTo>
                  <a:lnTo>
                    <a:pt x="5650" y="0"/>
                  </a:lnTo>
                  <a:lnTo>
                    <a:pt x="5595" y="0"/>
                  </a:lnTo>
                  <a:lnTo>
                    <a:pt x="5540" y="0"/>
                  </a:lnTo>
                  <a:lnTo>
                    <a:pt x="5485" y="0"/>
                  </a:lnTo>
                  <a:lnTo>
                    <a:pt x="5430" y="0"/>
                  </a:lnTo>
                  <a:lnTo>
                    <a:pt x="5375" y="0"/>
                  </a:lnTo>
                  <a:lnTo>
                    <a:pt x="5321" y="0"/>
                  </a:lnTo>
                  <a:lnTo>
                    <a:pt x="5266" y="0"/>
                  </a:lnTo>
                  <a:lnTo>
                    <a:pt x="5211" y="0"/>
                  </a:lnTo>
                  <a:lnTo>
                    <a:pt x="5156" y="0"/>
                  </a:lnTo>
                  <a:lnTo>
                    <a:pt x="5100" y="0"/>
                  </a:lnTo>
                  <a:lnTo>
                    <a:pt x="5046" y="0"/>
                  </a:lnTo>
                  <a:lnTo>
                    <a:pt x="4991" y="0"/>
                  </a:lnTo>
                  <a:lnTo>
                    <a:pt x="4936" y="0"/>
                  </a:lnTo>
                  <a:lnTo>
                    <a:pt x="4881" y="0"/>
                  </a:lnTo>
                  <a:lnTo>
                    <a:pt x="4826" y="0"/>
                  </a:lnTo>
                  <a:lnTo>
                    <a:pt x="4771" y="0"/>
                  </a:lnTo>
                  <a:lnTo>
                    <a:pt x="4716" y="0"/>
                  </a:lnTo>
                  <a:lnTo>
                    <a:pt x="4661" y="0"/>
                  </a:lnTo>
                  <a:lnTo>
                    <a:pt x="4608" y="0"/>
                  </a:lnTo>
                  <a:lnTo>
                    <a:pt x="4553" y="0"/>
                  </a:lnTo>
                  <a:lnTo>
                    <a:pt x="4498" y="0"/>
                  </a:lnTo>
                  <a:lnTo>
                    <a:pt x="4444" y="0"/>
                  </a:lnTo>
                  <a:lnTo>
                    <a:pt x="4389" y="0"/>
                  </a:lnTo>
                  <a:lnTo>
                    <a:pt x="4336" y="0"/>
                  </a:lnTo>
                  <a:lnTo>
                    <a:pt x="4281" y="0"/>
                  </a:lnTo>
                  <a:lnTo>
                    <a:pt x="4227" y="0"/>
                  </a:lnTo>
                  <a:lnTo>
                    <a:pt x="4173" y="0"/>
                  </a:lnTo>
                  <a:lnTo>
                    <a:pt x="4119" y="0"/>
                  </a:lnTo>
                  <a:lnTo>
                    <a:pt x="4066" y="0"/>
                  </a:lnTo>
                  <a:lnTo>
                    <a:pt x="4012" y="0"/>
                  </a:lnTo>
                  <a:lnTo>
                    <a:pt x="3958" y="0"/>
                  </a:lnTo>
                  <a:lnTo>
                    <a:pt x="3905" y="0"/>
                  </a:lnTo>
                  <a:lnTo>
                    <a:pt x="3852" y="0"/>
                  </a:lnTo>
                  <a:lnTo>
                    <a:pt x="3799" y="0"/>
                  </a:lnTo>
                  <a:lnTo>
                    <a:pt x="3746" y="0"/>
                  </a:lnTo>
                  <a:lnTo>
                    <a:pt x="3694" y="0"/>
                  </a:lnTo>
                  <a:lnTo>
                    <a:pt x="3641" y="0"/>
                  </a:lnTo>
                  <a:lnTo>
                    <a:pt x="3588" y="0"/>
                  </a:lnTo>
                  <a:lnTo>
                    <a:pt x="3536" y="0"/>
                  </a:lnTo>
                  <a:lnTo>
                    <a:pt x="3484" y="0"/>
                  </a:lnTo>
                  <a:lnTo>
                    <a:pt x="3431" y="0"/>
                  </a:lnTo>
                  <a:lnTo>
                    <a:pt x="3380" y="0"/>
                  </a:lnTo>
                  <a:lnTo>
                    <a:pt x="3328" y="0"/>
                  </a:lnTo>
                  <a:lnTo>
                    <a:pt x="3277" y="0"/>
                  </a:lnTo>
                  <a:lnTo>
                    <a:pt x="3226" y="0"/>
                  </a:lnTo>
                  <a:lnTo>
                    <a:pt x="3174" y="0"/>
                  </a:lnTo>
                  <a:lnTo>
                    <a:pt x="3124" y="0"/>
                  </a:lnTo>
                  <a:lnTo>
                    <a:pt x="3073" y="0"/>
                  </a:lnTo>
                  <a:lnTo>
                    <a:pt x="3023" y="0"/>
                  </a:lnTo>
                  <a:lnTo>
                    <a:pt x="2974" y="0"/>
                  </a:lnTo>
                  <a:lnTo>
                    <a:pt x="2923" y="0"/>
                  </a:lnTo>
                  <a:lnTo>
                    <a:pt x="2874" y="0"/>
                  </a:lnTo>
                  <a:lnTo>
                    <a:pt x="2824" y="0"/>
                  </a:lnTo>
                  <a:lnTo>
                    <a:pt x="2775" y="0"/>
                  </a:lnTo>
                  <a:lnTo>
                    <a:pt x="2727" y="0"/>
                  </a:lnTo>
                  <a:lnTo>
                    <a:pt x="2677" y="0"/>
                  </a:lnTo>
                  <a:lnTo>
                    <a:pt x="2629" y="0"/>
                  </a:lnTo>
                  <a:lnTo>
                    <a:pt x="2581" y="0"/>
                  </a:lnTo>
                  <a:lnTo>
                    <a:pt x="2534" y="0"/>
                  </a:lnTo>
                  <a:lnTo>
                    <a:pt x="2485" y="0"/>
                  </a:lnTo>
                  <a:lnTo>
                    <a:pt x="2438" y="0"/>
                  </a:lnTo>
                  <a:lnTo>
                    <a:pt x="2392" y="0"/>
                  </a:lnTo>
                  <a:lnTo>
                    <a:pt x="2345" y="0"/>
                  </a:lnTo>
                  <a:lnTo>
                    <a:pt x="2299" y="0"/>
                  </a:lnTo>
                  <a:lnTo>
                    <a:pt x="2253" y="0"/>
                  </a:lnTo>
                  <a:lnTo>
                    <a:pt x="2207" y="0"/>
                  </a:lnTo>
                  <a:lnTo>
                    <a:pt x="2162" y="0"/>
                  </a:lnTo>
                  <a:lnTo>
                    <a:pt x="2115" y="0"/>
                  </a:lnTo>
                  <a:lnTo>
                    <a:pt x="2072" y="0"/>
                  </a:lnTo>
                  <a:lnTo>
                    <a:pt x="2027" y="0"/>
                  </a:lnTo>
                  <a:lnTo>
                    <a:pt x="1983" y="0"/>
                  </a:lnTo>
                  <a:lnTo>
                    <a:pt x="1939" y="0"/>
                  </a:lnTo>
                  <a:lnTo>
                    <a:pt x="1895" y="0"/>
                  </a:lnTo>
                  <a:lnTo>
                    <a:pt x="1852" y="0"/>
                  </a:lnTo>
                  <a:lnTo>
                    <a:pt x="1809" y="0"/>
                  </a:lnTo>
                  <a:lnTo>
                    <a:pt x="1766" y="0"/>
                  </a:lnTo>
                  <a:lnTo>
                    <a:pt x="1725" y="0"/>
                  </a:lnTo>
                  <a:lnTo>
                    <a:pt x="1683" y="0"/>
                  </a:lnTo>
                  <a:lnTo>
                    <a:pt x="1641" y="0"/>
                  </a:lnTo>
                  <a:lnTo>
                    <a:pt x="1601" y="0"/>
                  </a:lnTo>
                  <a:lnTo>
                    <a:pt x="1560" y="0"/>
                  </a:lnTo>
                  <a:lnTo>
                    <a:pt x="1521" y="0"/>
                  </a:lnTo>
                  <a:lnTo>
                    <a:pt x="1481" y="0"/>
                  </a:lnTo>
                  <a:lnTo>
                    <a:pt x="1442" y="0"/>
                  </a:lnTo>
                  <a:lnTo>
                    <a:pt x="1402" y="0"/>
                  </a:lnTo>
                  <a:lnTo>
                    <a:pt x="1364" y="0"/>
                  </a:lnTo>
                  <a:lnTo>
                    <a:pt x="1325" y="0"/>
                  </a:lnTo>
                  <a:lnTo>
                    <a:pt x="1288" y="0"/>
                  </a:lnTo>
                  <a:lnTo>
                    <a:pt x="1251" y="0"/>
                  </a:lnTo>
                  <a:lnTo>
                    <a:pt x="1214" y="0"/>
                  </a:lnTo>
                  <a:lnTo>
                    <a:pt x="1178" y="0"/>
                  </a:lnTo>
                  <a:lnTo>
                    <a:pt x="1142" y="0"/>
                  </a:lnTo>
                  <a:lnTo>
                    <a:pt x="1107" y="0"/>
                  </a:lnTo>
                  <a:lnTo>
                    <a:pt x="1072" y="0"/>
                  </a:lnTo>
                  <a:lnTo>
                    <a:pt x="1037" y="0"/>
                  </a:lnTo>
                  <a:lnTo>
                    <a:pt x="1003" y="0"/>
                  </a:lnTo>
                  <a:lnTo>
                    <a:pt x="969" y="0"/>
                  </a:lnTo>
                  <a:lnTo>
                    <a:pt x="936" y="0"/>
                  </a:lnTo>
                  <a:lnTo>
                    <a:pt x="904" y="0"/>
                  </a:lnTo>
                  <a:lnTo>
                    <a:pt x="871" y="0"/>
                  </a:lnTo>
                  <a:lnTo>
                    <a:pt x="839" y="0"/>
                  </a:lnTo>
                  <a:lnTo>
                    <a:pt x="808" y="0"/>
                  </a:lnTo>
                  <a:lnTo>
                    <a:pt x="778" y="0"/>
                  </a:lnTo>
                  <a:lnTo>
                    <a:pt x="748" y="0"/>
                  </a:lnTo>
                  <a:lnTo>
                    <a:pt x="718" y="0"/>
                  </a:lnTo>
                  <a:lnTo>
                    <a:pt x="689" y="0"/>
                  </a:lnTo>
                  <a:lnTo>
                    <a:pt x="660" y="0"/>
                  </a:lnTo>
                  <a:lnTo>
                    <a:pt x="632" y="0"/>
                  </a:lnTo>
                  <a:lnTo>
                    <a:pt x="604" y="0"/>
                  </a:lnTo>
                  <a:lnTo>
                    <a:pt x="578" y="0"/>
                  </a:lnTo>
                  <a:lnTo>
                    <a:pt x="552" y="0"/>
                  </a:lnTo>
                  <a:lnTo>
                    <a:pt x="525" y="0"/>
                  </a:lnTo>
                  <a:lnTo>
                    <a:pt x="500" y="0"/>
                  </a:lnTo>
                  <a:lnTo>
                    <a:pt x="475" y="0"/>
                  </a:lnTo>
                  <a:lnTo>
                    <a:pt x="451" y="0"/>
                  </a:lnTo>
                  <a:lnTo>
                    <a:pt x="428" y="0"/>
                  </a:lnTo>
                  <a:lnTo>
                    <a:pt x="405" y="0"/>
                  </a:lnTo>
                  <a:lnTo>
                    <a:pt x="382" y="0"/>
                  </a:lnTo>
                  <a:lnTo>
                    <a:pt x="360" y="0"/>
                  </a:lnTo>
                  <a:lnTo>
                    <a:pt x="339" y="0"/>
                  </a:lnTo>
                  <a:lnTo>
                    <a:pt x="318" y="0"/>
                  </a:lnTo>
                  <a:lnTo>
                    <a:pt x="297" y="0"/>
                  </a:lnTo>
                  <a:lnTo>
                    <a:pt x="278" y="0"/>
                  </a:lnTo>
                  <a:lnTo>
                    <a:pt x="259" y="0"/>
                  </a:lnTo>
                  <a:lnTo>
                    <a:pt x="241" y="0"/>
                  </a:lnTo>
                  <a:lnTo>
                    <a:pt x="224" y="0"/>
                  </a:lnTo>
                  <a:lnTo>
                    <a:pt x="206" y="0"/>
                  </a:lnTo>
                  <a:lnTo>
                    <a:pt x="189" y="0"/>
                  </a:lnTo>
                  <a:lnTo>
                    <a:pt x="174" y="0"/>
                  </a:lnTo>
                  <a:lnTo>
                    <a:pt x="159" y="0"/>
                  </a:lnTo>
                  <a:lnTo>
                    <a:pt x="144" y="0"/>
                  </a:lnTo>
                  <a:lnTo>
                    <a:pt x="130" y="0"/>
                  </a:lnTo>
                  <a:lnTo>
                    <a:pt x="117" y="0"/>
                  </a:lnTo>
                  <a:lnTo>
                    <a:pt x="105" y="0"/>
                  </a:lnTo>
                  <a:lnTo>
                    <a:pt x="93" y="0"/>
                  </a:lnTo>
                  <a:lnTo>
                    <a:pt x="82" y="0"/>
                  </a:lnTo>
                  <a:lnTo>
                    <a:pt x="72" y="0"/>
                  </a:lnTo>
                  <a:lnTo>
                    <a:pt x="62" y="0"/>
                  </a:lnTo>
                  <a:lnTo>
                    <a:pt x="52" y="0"/>
                  </a:lnTo>
                  <a:lnTo>
                    <a:pt x="45" y="0"/>
                  </a:lnTo>
                  <a:lnTo>
                    <a:pt x="37" y="0"/>
                  </a:lnTo>
                  <a:lnTo>
                    <a:pt x="29" y="0"/>
                  </a:lnTo>
                  <a:lnTo>
                    <a:pt x="24" y="0"/>
                  </a:lnTo>
                  <a:lnTo>
                    <a:pt x="18" y="0"/>
                  </a:lnTo>
                  <a:lnTo>
                    <a:pt x="13" y="0"/>
                  </a:lnTo>
                  <a:lnTo>
                    <a:pt x="8" y="0"/>
                  </a:lnTo>
                  <a:lnTo>
                    <a:pt x="5" y="0"/>
                  </a:lnTo>
                  <a:lnTo>
                    <a:pt x="3" y="0"/>
                  </a:lnTo>
                  <a:lnTo>
                    <a:pt x="1" y="0"/>
                  </a:lnTo>
                  <a:lnTo>
                    <a:pt x="0" y="0"/>
                  </a:lnTo>
                  <a:lnTo>
                    <a:pt x="0" y="48"/>
                  </a:lnTo>
                  <a:lnTo>
                    <a:pt x="1" y="48"/>
                  </a:lnTo>
                  <a:lnTo>
                    <a:pt x="3" y="48"/>
                  </a:lnTo>
                  <a:lnTo>
                    <a:pt x="5" y="48"/>
                  </a:lnTo>
                  <a:lnTo>
                    <a:pt x="8" y="48"/>
                  </a:lnTo>
                  <a:lnTo>
                    <a:pt x="13" y="48"/>
                  </a:lnTo>
                  <a:lnTo>
                    <a:pt x="18" y="48"/>
                  </a:lnTo>
                  <a:lnTo>
                    <a:pt x="24" y="48"/>
                  </a:lnTo>
                  <a:lnTo>
                    <a:pt x="29" y="48"/>
                  </a:lnTo>
                  <a:lnTo>
                    <a:pt x="37" y="48"/>
                  </a:lnTo>
                  <a:lnTo>
                    <a:pt x="45" y="48"/>
                  </a:lnTo>
                  <a:lnTo>
                    <a:pt x="52" y="48"/>
                  </a:lnTo>
                  <a:lnTo>
                    <a:pt x="62" y="48"/>
                  </a:lnTo>
                  <a:lnTo>
                    <a:pt x="72" y="48"/>
                  </a:lnTo>
                  <a:lnTo>
                    <a:pt x="82" y="48"/>
                  </a:lnTo>
                  <a:lnTo>
                    <a:pt x="93" y="48"/>
                  </a:lnTo>
                  <a:lnTo>
                    <a:pt x="105" y="48"/>
                  </a:lnTo>
                  <a:lnTo>
                    <a:pt x="117" y="48"/>
                  </a:lnTo>
                  <a:lnTo>
                    <a:pt x="130" y="48"/>
                  </a:lnTo>
                  <a:lnTo>
                    <a:pt x="144" y="48"/>
                  </a:lnTo>
                  <a:lnTo>
                    <a:pt x="159" y="48"/>
                  </a:lnTo>
                  <a:lnTo>
                    <a:pt x="174" y="48"/>
                  </a:lnTo>
                  <a:lnTo>
                    <a:pt x="189" y="48"/>
                  </a:lnTo>
                  <a:lnTo>
                    <a:pt x="206" y="48"/>
                  </a:lnTo>
                  <a:lnTo>
                    <a:pt x="224" y="48"/>
                  </a:lnTo>
                  <a:lnTo>
                    <a:pt x="241" y="48"/>
                  </a:lnTo>
                  <a:lnTo>
                    <a:pt x="259" y="48"/>
                  </a:lnTo>
                  <a:lnTo>
                    <a:pt x="278" y="48"/>
                  </a:lnTo>
                  <a:lnTo>
                    <a:pt x="297" y="48"/>
                  </a:lnTo>
                  <a:lnTo>
                    <a:pt x="318" y="48"/>
                  </a:lnTo>
                  <a:lnTo>
                    <a:pt x="339" y="48"/>
                  </a:lnTo>
                  <a:lnTo>
                    <a:pt x="360" y="48"/>
                  </a:lnTo>
                  <a:lnTo>
                    <a:pt x="382" y="48"/>
                  </a:lnTo>
                  <a:lnTo>
                    <a:pt x="403" y="48"/>
                  </a:lnTo>
                  <a:lnTo>
                    <a:pt x="427" y="48"/>
                  </a:lnTo>
                  <a:lnTo>
                    <a:pt x="451" y="48"/>
                  </a:lnTo>
                  <a:lnTo>
                    <a:pt x="475" y="48"/>
                  </a:lnTo>
                  <a:lnTo>
                    <a:pt x="500" y="48"/>
                  </a:lnTo>
                  <a:lnTo>
                    <a:pt x="525" y="48"/>
                  </a:lnTo>
                  <a:lnTo>
                    <a:pt x="551" y="48"/>
                  </a:lnTo>
                  <a:lnTo>
                    <a:pt x="577" y="48"/>
                  </a:lnTo>
                  <a:lnTo>
                    <a:pt x="604" y="48"/>
                  </a:lnTo>
                  <a:lnTo>
                    <a:pt x="632" y="48"/>
                  </a:lnTo>
                  <a:lnTo>
                    <a:pt x="660" y="48"/>
                  </a:lnTo>
                  <a:lnTo>
                    <a:pt x="689" y="48"/>
                  </a:lnTo>
                  <a:lnTo>
                    <a:pt x="717" y="48"/>
                  </a:lnTo>
                  <a:lnTo>
                    <a:pt x="747" y="48"/>
                  </a:lnTo>
                  <a:lnTo>
                    <a:pt x="778" y="48"/>
                  </a:lnTo>
                  <a:lnTo>
                    <a:pt x="808" y="48"/>
                  </a:lnTo>
                  <a:lnTo>
                    <a:pt x="839" y="48"/>
                  </a:lnTo>
                  <a:lnTo>
                    <a:pt x="871" y="48"/>
                  </a:lnTo>
                  <a:lnTo>
                    <a:pt x="903" y="48"/>
                  </a:lnTo>
                  <a:lnTo>
                    <a:pt x="936" y="48"/>
                  </a:lnTo>
                  <a:lnTo>
                    <a:pt x="969" y="48"/>
                  </a:lnTo>
                  <a:lnTo>
                    <a:pt x="1003" y="48"/>
                  </a:lnTo>
                  <a:lnTo>
                    <a:pt x="1037" y="48"/>
                  </a:lnTo>
                  <a:lnTo>
                    <a:pt x="1071" y="48"/>
                  </a:lnTo>
                  <a:lnTo>
                    <a:pt x="1106" y="48"/>
                  </a:lnTo>
                  <a:lnTo>
                    <a:pt x="1141" y="48"/>
                  </a:lnTo>
                  <a:lnTo>
                    <a:pt x="1177" y="48"/>
                  </a:lnTo>
                  <a:lnTo>
                    <a:pt x="1213" y="48"/>
                  </a:lnTo>
                  <a:lnTo>
                    <a:pt x="1251" y="48"/>
                  </a:lnTo>
                  <a:lnTo>
                    <a:pt x="1288" y="48"/>
                  </a:lnTo>
                  <a:lnTo>
                    <a:pt x="1325" y="48"/>
                  </a:lnTo>
                  <a:lnTo>
                    <a:pt x="1364" y="48"/>
                  </a:lnTo>
                  <a:lnTo>
                    <a:pt x="1402" y="48"/>
                  </a:lnTo>
                  <a:lnTo>
                    <a:pt x="1441" y="48"/>
                  </a:lnTo>
                  <a:lnTo>
                    <a:pt x="1480" y="48"/>
                  </a:lnTo>
                  <a:lnTo>
                    <a:pt x="1520" y="48"/>
                  </a:lnTo>
                  <a:lnTo>
                    <a:pt x="1560" y="48"/>
                  </a:lnTo>
                  <a:lnTo>
                    <a:pt x="1601" y="48"/>
                  </a:lnTo>
                  <a:lnTo>
                    <a:pt x="1641" y="48"/>
                  </a:lnTo>
                  <a:lnTo>
                    <a:pt x="1683" y="48"/>
                  </a:lnTo>
                  <a:lnTo>
                    <a:pt x="1725" y="48"/>
                  </a:lnTo>
                  <a:lnTo>
                    <a:pt x="1766" y="48"/>
                  </a:lnTo>
                  <a:lnTo>
                    <a:pt x="1808" y="48"/>
                  </a:lnTo>
                  <a:lnTo>
                    <a:pt x="1851" y="48"/>
                  </a:lnTo>
                  <a:lnTo>
                    <a:pt x="1895" y="48"/>
                  </a:lnTo>
                  <a:lnTo>
                    <a:pt x="1938" y="48"/>
                  </a:lnTo>
                  <a:lnTo>
                    <a:pt x="1982" y="48"/>
                  </a:lnTo>
                  <a:lnTo>
                    <a:pt x="2025" y="48"/>
                  </a:lnTo>
                  <a:lnTo>
                    <a:pt x="2070" y="48"/>
                  </a:lnTo>
                  <a:lnTo>
                    <a:pt x="2115" y="48"/>
                  </a:lnTo>
                  <a:lnTo>
                    <a:pt x="2160" y="48"/>
                  </a:lnTo>
                  <a:lnTo>
                    <a:pt x="2205" y="48"/>
                  </a:lnTo>
                  <a:lnTo>
                    <a:pt x="2252" y="48"/>
                  </a:lnTo>
                  <a:lnTo>
                    <a:pt x="2298" y="48"/>
                  </a:lnTo>
                  <a:lnTo>
                    <a:pt x="2344" y="48"/>
                  </a:lnTo>
                  <a:lnTo>
                    <a:pt x="2391" y="48"/>
                  </a:lnTo>
                  <a:lnTo>
                    <a:pt x="2438" y="48"/>
                  </a:lnTo>
                  <a:lnTo>
                    <a:pt x="2485" y="48"/>
                  </a:lnTo>
                  <a:lnTo>
                    <a:pt x="2532" y="48"/>
                  </a:lnTo>
                  <a:lnTo>
                    <a:pt x="2581" y="48"/>
                  </a:lnTo>
                  <a:lnTo>
                    <a:pt x="2628" y="48"/>
                  </a:lnTo>
                  <a:lnTo>
                    <a:pt x="2676" y="48"/>
                  </a:lnTo>
                  <a:lnTo>
                    <a:pt x="2726" y="48"/>
                  </a:lnTo>
                  <a:lnTo>
                    <a:pt x="2774" y="48"/>
                  </a:lnTo>
                  <a:lnTo>
                    <a:pt x="2823" y="48"/>
                  </a:lnTo>
                  <a:lnTo>
                    <a:pt x="2873" y="48"/>
                  </a:lnTo>
                  <a:lnTo>
                    <a:pt x="2922" y="48"/>
                  </a:lnTo>
                  <a:lnTo>
                    <a:pt x="2973" y="48"/>
                  </a:lnTo>
                  <a:lnTo>
                    <a:pt x="3022" y="48"/>
                  </a:lnTo>
                  <a:lnTo>
                    <a:pt x="3072" y="48"/>
                  </a:lnTo>
                  <a:lnTo>
                    <a:pt x="3123" y="48"/>
                  </a:lnTo>
                  <a:lnTo>
                    <a:pt x="3173" y="48"/>
                  </a:lnTo>
                  <a:lnTo>
                    <a:pt x="3225" y="48"/>
                  </a:lnTo>
                  <a:lnTo>
                    <a:pt x="3275" y="48"/>
                  </a:lnTo>
                  <a:lnTo>
                    <a:pt x="3327" y="48"/>
                  </a:lnTo>
                  <a:lnTo>
                    <a:pt x="3379" y="48"/>
                  </a:lnTo>
                  <a:lnTo>
                    <a:pt x="3430" y="48"/>
                  </a:lnTo>
                  <a:lnTo>
                    <a:pt x="3483" y="48"/>
                  </a:lnTo>
                  <a:lnTo>
                    <a:pt x="3534" y="48"/>
                  </a:lnTo>
                  <a:lnTo>
                    <a:pt x="3587" y="48"/>
                  </a:lnTo>
                  <a:lnTo>
                    <a:pt x="3639" y="48"/>
                  </a:lnTo>
                  <a:lnTo>
                    <a:pt x="3691" y="48"/>
                  </a:lnTo>
                  <a:lnTo>
                    <a:pt x="3744" y="48"/>
                  </a:lnTo>
                  <a:lnTo>
                    <a:pt x="3798" y="48"/>
                  </a:lnTo>
                  <a:lnTo>
                    <a:pt x="3850" y="48"/>
                  </a:lnTo>
                  <a:lnTo>
                    <a:pt x="3903" y="48"/>
                  </a:lnTo>
                  <a:lnTo>
                    <a:pt x="3957" y="48"/>
                  </a:lnTo>
                  <a:lnTo>
                    <a:pt x="4011" y="48"/>
                  </a:lnTo>
                  <a:lnTo>
                    <a:pt x="4064" y="48"/>
                  </a:lnTo>
                  <a:lnTo>
                    <a:pt x="4118" y="48"/>
                  </a:lnTo>
                  <a:lnTo>
                    <a:pt x="4172" y="48"/>
                  </a:lnTo>
                  <a:lnTo>
                    <a:pt x="4226" y="48"/>
                  </a:lnTo>
                  <a:lnTo>
                    <a:pt x="4280" y="48"/>
                  </a:lnTo>
                  <a:lnTo>
                    <a:pt x="4333" y="48"/>
                  </a:lnTo>
                  <a:lnTo>
                    <a:pt x="4388" y="48"/>
                  </a:lnTo>
                  <a:lnTo>
                    <a:pt x="4442" y="48"/>
                  </a:lnTo>
                  <a:lnTo>
                    <a:pt x="4497" y="48"/>
                  </a:lnTo>
                  <a:lnTo>
                    <a:pt x="4551" y="48"/>
                  </a:lnTo>
                  <a:lnTo>
                    <a:pt x="4605" y="48"/>
                  </a:lnTo>
                  <a:lnTo>
                    <a:pt x="4660" y="48"/>
                  </a:lnTo>
                  <a:lnTo>
                    <a:pt x="4715" y="48"/>
                  </a:lnTo>
                  <a:lnTo>
                    <a:pt x="4770" y="48"/>
                  </a:lnTo>
                  <a:lnTo>
                    <a:pt x="4825" y="48"/>
                  </a:lnTo>
                  <a:lnTo>
                    <a:pt x="4880" y="48"/>
                  </a:lnTo>
                  <a:lnTo>
                    <a:pt x="4935" y="48"/>
                  </a:lnTo>
                  <a:lnTo>
                    <a:pt x="4990" y="48"/>
                  </a:lnTo>
                  <a:lnTo>
                    <a:pt x="5044" y="48"/>
                  </a:lnTo>
                  <a:lnTo>
                    <a:pt x="5099" y="48"/>
                  </a:lnTo>
                  <a:lnTo>
                    <a:pt x="5154" y="48"/>
                  </a:lnTo>
                  <a:lnTo>
                    <a:pt x="5209" y="48"/>
                  </a:lnTo>
                  <a:lnTo>
                    <a:pt x="5264" y="48"/>
                  </a:lnTo>
                  <a:lnTo>
                    <a:pt x="5319" y="48"/>
                  </a:lnTo>
                  <a:lnTo>
                    <a:pt x="5373" y="48"/>
                  </a:lnTo>
                  <a:lnTo>
                    <a:pt x="5429" y="48"/>
                  </a:lnTo>
                  <a:lnTo>
                    <a:pt x="5483" y="48"/>
                  </a:lnTo>
                  <a:lnTo>
                    <a:pt x="5538" y="48"/>
                  </a:lnTo>
                  <a:lnTo>
                    <a:pt x="5593" y="48"/>
                  </a:lnTo>
                  <a:lnTo>
                    <a:pt x="5648" y="48"/>
                  </a:lnTo>
                  <a:lnTo>
                    <a:pt x="5703" y="48"/>
                  </a:lnTo>
                  <a:lnTo>
                    <a:pt x="5758" y="48"/>
                  </a:lnTo>
                  <a:lnTo>
                    <a:pt x="5813" y="48"/>
                  </a:lnTo>
                  <a:lnTo>
                    <a:pt x="5868" y="48"/>
                  </a:lnTo>
                  <a:lnTo>
                    <a:pt x="5922" y="48"/>
                  </a:lnTo>
                  <a:lnTo>
                    <a:pt x="5977" y="48"/>
                  </a:lnTo>
                  <a:lnTo>
                    <a:pt x="6031" y="48"/>
                  </a:lnTo>
                  <a:lnTo>
                    <a:pt x="6086" y="48"/>
                  </a:lnTo>
                  <a:lnTo>
                    <a:pt x="6141" y="48"/>
                  </a:lnTo>
                  <a:lnTo>
                    <a:pt x="6195" y="48"/>
                  </a:lnTo>
                  <a:lnTo>
                    <a:pt x="6249" y="48"/>
                  </a:lnTo>
                  <a:lnTo>
                    <a:pt x="6303" y="48"/>
                  </a:lnTo>
                  <a:lnTo>
                    <a:pt x="6358" y="48"/>
                  </a:lnTo>
                  <a:lnTo>
                    <a:pt x="6412" y="48"/>
                  </a:lnTo>
                  <a:lnTo>
                    <a:pt x="6466" y="48"/>
                  </a:lnTo>
                  <a:lnTo>
                    <a:pt x="6519" y="48"/>
                  </a:lnTo>
                  <a:lnTo>
                    <a:pt x="6573" y="48"/>
                  </a:lnTo>
                  <a:lnTo>
                    <a:pt x="6627" y="48"/>
                  </a:lnTo>
                  <a:lnTo>
                    <a:pt x="6681" y="48"/>
                  </a:lnTo>
                  <a:lnTo>
                    <a:pt x="6733" y="48"/>
                  </a:lnTo>
                  <a:lnTo>
                    <a:pt x="6787" y="48"/>
                  </a:lnTo>
                  <a:lnTo>
                    <a:pt x="6840" y="48"/>
                  </a:lnTo>
                  <a:lnTo>
                    <a:pt x="6892" y="48"/>
                  </a:lnTo>
                  <a:lnTo>
                    <a:pt x="6945" y="48"/>
                  </a:lnTo>
                  <a:lnTo>
                    <a:pt x="6998" y="48"/>
                  </a:lnTo>
                  <a:lnTo>
                    <a:pt x="7051" y="48"/>
                  </a:lnTo>
                  <a:lnTo>
                    <a:pt x="7103" y="48"/>
                  </a:lnTo>
                  <a:lnTo>
                    <a:pt x="7155" y="48"/>
                  </a:lnTo>
                  <a:lnTo>
                    <a:pt x="7206" y="48"/>
                  </a:lnTo>
                  <a:lnTo>
                    <a:pt x="7258" y="48"/>
                  </a:lnTo>
                  <a:lnTo>
                    <a:pt x="7310" y="48"/>
                  </a:lnTo>
                  <a:lnTo>
                    <a:pt x="7361" y="48"/>
                  </a:lnTo>
                  <a:lnTo>
                    <a:pt x="7413" y="48"/>
                  </a:lnTo>
                  <a:lnTo>
                    <a:pt x="7463" y="48"/>
                  </a:lnTo>
                  <a:lnTo>
                    <a:pt x="7514" y="48"/>
                  </a:lnTo>
                  <a:lnTo>
                    <a:pt x="7565" y="48"/>
                  </a:lnTo>
                  <a:lnTo>
                    <a:pt x="7615" y="48"/>
                  </a:lnTo>
                  <a:lnTo>
                    <a:pt x="7665" y="48"/>
                  </a:lnTo>
                  <a:lnTo>
                    <a:pt x="7714" y="48"/>
                  </a:lnTo>
                  <a:lnTo>
                    <a:pt x="7765" y="48"/>
                  </a:lnTo>
                  <a:lnTo>
                    <a:pt x="7814" y="48"/>
                  </a:lnTo>
                  <a:lnTo>
                    <a:pt x="7863" y="48"/>
                  </a:lnTo>
                  <a:lnTo>
                    <a:pt x="7912" y="48"/>
                  </a:lnTo>
                  <a:lnTo>
                    <a:pt x="7960" y="48"/>
                  </a:lnTo>
                  <a:lnTo>
                    <a:pt x="8009" y="48"/>
                  </a:lnTo>
                  <a:lnTo>
                    <a:pt x="8057" y="48"/>
                  </a:lnTo>
                  <a:lnTo>
                    <a:pt x="8105" y="48"/>
                  </a:lnTo>
                  <a:lnTo>
                    <a:pt x="8152" y="48"/>
                  </a:lnTo>
                  <a:lnTo>
                    <a:pt x="8200" y="48"/>
                  </a:lnTo>
                  <a:lnTo>
                    <a:pt x="8247" y="48"/>
                  </a:lnTo>
                  <a:lnTo>
                    <a:pt x="8293" y="48"/>
                  </a:lnTo>
                  <a:lnTo>
                    <a:pt x="8340" y="48"/>
                  </a:lnTo>
                  <a:lnTo>
                    <a:pt x="8386" y="48"/>
                  </a:lnTo>
                  <a:lnTo>
                    <a:pt x="8431" y="48"/>
                  </a:lnTo>
                  <a:lnTo>
                    <a:pt x="8477" y="48"/>
                  </a:lnTo>
                  <a:lnTo>
                    <a:pt x="8522" y="48"/>
                  </a:lnTo>
                  <a:lnTo>
                    <a:pt x="8567" y="48"/>
                  </a:lnTo>
                  <a:lnTo>
                    <a:pt x="8611" y="48"/>
                  </a:lnTo>
                  <a:lnTo>
                    <a:pt x="8655" y="48"/>
                  </a:lnTo>
                  <a:lnTo>
                    <a:pt x="8699" y="48"/>
                  </a:lnTo>
                  <a:lnTo>
                    <a:pt x="8743" y="48"/>
                  </a:lnTo>
                  <a:lnTo>
                    <a:pt x="8786" y="48"/>
                  </a:lnTo>
                  <a:lnTo>
                    <a:pt x="8828" y="48"/>
                  </a:lnTo>
                  <a:lnTo>
                    <a:pt x="8871" y="48"/>
                  </a:lnTo>
                  <a:lnTo>
                    <a:pt x="8913" y="48"/>
                  </a:lnTo>
                  <a:lnTo>
                    <a:pt x="8955" y="48"/>
                  </a:lnTo>
                  <a:lnTo>
                    <a:pt x="8996" y="48"/>
                  </a:lnTo>
                  <a:lnTo>
                    <a:pt x="9037" y="48"/>
                  </a:lnTo>
                  <a:lnTo>
                    <a:pt x="9077" y="48"/>
                  </a:lnTo>
                  <a:lnTo>
                    <a:pt x="9117" y="48"/>
                  </a:lnTo>
                  <a:lnTo>
                    <a:pt x="9158" y="48"/>
                  </a:lnTo>
                  <a:lnTo>
                    <a:pt x="9196" y="48"/>
                  </a:lnTo>
                  <a:lnTo>
                    <a:pt x="9235" y="48"/>
                  </a:lnTo>
                  <a:lnTo>
                    <a:pt x="9274" y="48"/>
                  </a:lnTo>
                  <a:lnTo>
                    <a:pt x="9312" y="48"/>
                  </a:lnTo>
                  <a:lnTo>
                    <a:pt x="9350" y="48"/>
                  </a:lnTo>
                  <a:lnTo>
                    <a:pt x="9387" y="48"/>
                  </a:lnTo>
                  <a:lnTo>
                    <a:pt x="9423" y="48"/>
                  </a:lnTo>
                  <a:lnTo>
                    <a:pt x="9459" y="48"/>
                  </a:lnTo>
                  <a:lnTo>
                    <a:pt x="9496" y="48"/>
                  </a:lnTo>
                  <a:lnTo>
                    <a:pt x="9531" y="48"/>
                  </a:lnTo>
                  <a:lnTo>
                    <a:pt x="9566" y="48"/>
                  </a:lnTo>
                  <a:lnTo>
                    <a:pt x="9601" y="48"/>
                  </a:lnTo>
                  <a:lnTo>
                    <a:pt x="9635" y="48"/>
                  </a:lnTo>
                  <a:lnTo>
                    <a:pt x="9668" y="48"/>
                  </a:lnTo>
                  <a:lnTo>
                    <a:pt x="9702" y="48"/>
                  </a:lnTo>
                  <a:lnTo>
                    <a:pt x="9734" y="48"/>
                  </a:lnTo>
                  <a:lnTo>
                    <a:pt x="9767" y="48"/>
                  </a:lnTo>
                  <a:lnTo>
                    <a:pt x="9797" y="48"/>
                  </a:lnTo>
                  <a:lnTo>
                    <a:pt x="9829" y="48"/>
                  </a:lnTo>
                  <a:lnTo>
                    <a:pt x="9860" y="48"/>
                  </a:lnTo>
                  <a:lnTo>
                    <a:pt x="9890" y="48"/>
                  </a:lnTo>
                  <a:lnTo>
                    <a:pt x="9919" y="48"/>
                  </a:lnTo>
                  <a:lnTo>
                    <a:pt x="9949" y="48"/>
                  </a:lnTo>
                  <a:lnTo>
                    <a:pt x="9977" y="48"/>
                  </a:lnTo>
                  <a:lnTo>
                    <a:pt x="10005" y="48"/>
                  </a:lnTo>
                  <a:lnTo>
                    <a:pt x="10033" y="48"/>
                  </a:lnTo>
                  <a:lnTo>
                    <a:pt x="10060" y="48"/>
                  </a:lnTo>
                  <a:lnTo>
                    <a:pt x="10086" y="48"/>
                  </a:lnTo>
                  <a:lnTo>
                    <a:pt x="10112" y="48"/>
                  </a:lnTo>
                  <a:lnTo>
                    <a:pt x="10138" y="48"/>
                  </a:lnTo>
                  <a:lnTo>
                    <a:pt x="10163" y="48"/>
                  </a:lnTo>
                  <a:lnTo>
                    <a:pt x="10187" y="48"/>
                  </a:lnTo>
                  <a:lnTo>
                    <a:pt x="10210" y="48"/>
                  </a:lnTo>
                  <a:lnTo>
                    <a:pt x="10233" y="48"/>
                  </a:lnTo>
                  <a:lnTo>
                    <a:pt x="10256" y="48"/>
                  </a:lnTo>
                  <a:lnTo>
                    <a:pt x="10278" y="48"/>
                  </a:lnTo>
                  <a:lnTo>
                    <a:pt x="10299" y="48"/>
                  </a:lnTo>
                  <a:lnTo>
                    <a:pt x="10320" y="48"/>
                  </a:lnTo>
                  <a:lnTo>
                    <a:pt x="10339" y="48"/>
                  </a:lnTo>
                  <a:lnTo>
                    <a:pt x="10359" y="48"/>
                  </a:lnTo>
                  <a:lnTo>
                    <a:pt x="10378" y="48"/>
                  </a:lnTo>
                  <a:lnTo>
                    <a:pt x="10397" y="48"/>
                  </a:lnTo>
                  <a:lnTo>
                    <a:pt x="10414" y="48"/>
                  </a:lnTo>
                  <a:lnTo>
                    <a:pt x="10431" y="48"/>
                  </a:lnTo>
                  <a:lnTo>
                    <a:pt x="10447" y="48"/>
                  </a:lnTo>
                  <a:lnTo>
                    <a:pt x="10463" y="48"/>
                  </a:lnTo>
                  <a:lnTo>
                    <a:pt x="10479" y="48"/>
                  </a:lnTo>
                  <a:lnTo>
                    <a:pt x="10493" y="48"/>
                  </a:lnTo>
                  <a:lnTo>
                    <a:pt x="10506" y="48"/>
                  </a:lnTo>
                  <a:lnTo>
                    <a:pt x="10519" y="48"/>
                  </a:lnTo>
                  <a:lnTo>
                    <a:pt x="10533" y="48"/>
                  </a:lnTo>
                  <a:lnTo>
                    <a:pt x="10544" y="48"/>
                  </a:lnTo>
                  <a:lnTo>
                    <a:pt x="10556" y="48"/>
                  </a:lnTo>
                  <a:lnTo>
                    <a:pt x="10566" y="48"/>
                  </a:lnTo>
                  <a:lnTo>
                    <a:pt x="10575" y="48"/>
                  </a:lnTo>
                  <a:lnTo>
                    <a:pt x="10584" y="48"/>
                  </a:lnTo>
                  <a:lnTo>
                    <a:pt x="10593" y="48"/>
                  </a:lnTo>
                  <a:lnTo>
                    <a:pt x="10601" y="48"/>
                  </a:lnTo>
                  <a:lnTo>
                    <a:pt x="10607" y="48"/>
                  </a:lnTo>
                  <a:lnTo>
                    <a:pt x="10614" y="48"/>
                  </a:lnTo>
                  <a:lnTo>
                    <a:pt x="10619" y="48"/>
                  </a:lnTo>
                  <a:lnTo>
                    <a:pt x="10624" y="48"/>
                  </a:lnTo>
                  <a:lnTo>
                    <a:pt x="10628" y="48"/>
                  </a:lnTo>
                  <a:lnTo>
                    <a:pt x="10631" y="48"/>
                  </a:lnTo>
                  <a:lnTo>
                    <a:pt x="10635" y="48"/>
                  </a:lnTo>
                  <a:lnTo>
                    <a:pt x="10636" y="48"/>
                  </a:lnTo>
                  <a:lnTo>
                    <a:pt x="10637" y="48"/>
                  </a:lnTo>
                  <a:lnTo>
                    <a:pt x="10638" y="48"/>
                  </a:lnTo>
                  <a:lnTo>
                    <a:pt x="10639" y="48"/>
                  </a:lnTo>
                  <a:lnTo>
                    <a:pt x="10641" y="48"/>
                  </a:lnTo>
                  <a:lnTo>
                    <a:pt x="10642" y="48"/>
                  </a:lnTo>
                  <a:lnTo>
                    <a:pt x="10641" y="32"/>
                  </a:lnTo>
                  <a:lnTo>
                    <a:pt x="10641" y="16"/>
                  </a:lnTo>
                  <a:lnTo>
                    <a:pt x="10641" y="0"/>
                  </a:lnTo>
                </a:path>
              </a:pathLst>
            </a:custGeom>
            <a:solidFill>
              <a:srgbClr val="0000FF"/>
            </a:solidFill>
            <a:ln w="4763">
              <a:solidFill>
                <a:srgbClr val="000000"/>
              </a:solidFill>
              <a:prstDash val="solid"/>
              <a:round/>
              <a:headEnd/>
              <a:tailEnd/>
            </a:ln>
          </p:spPr>
          <p:txBody>
            <a:bodyPr/>
            <a:lstStyle/>
            <a:p>
              <a:pPr>
                <a:defRPr/>
              </a:pPr>
              <a:endParaRPr lang="en-US"/>
            </a:p>
          </p:txBody>
        </p:sp>
      </p:grpSp>
      <p:pic>
        <p:nvPicPr>
          <p:cNvPr id="3080" name="Picture 2513" descr="BNL Logo_Small"/>
          <p:cNvPicPr>
            <a:picLocks noChangeAspect="1" noChangeArrowheads="1"/>
          </p:cNvPicPr>
          <p:nvPr userDrawn="1"/>
        </p:nvPicPr>
        <p:blipFill>
          <a:blip r:embed="rId17"/>
          <a:srcRect/>
          <a:stretch>
            <a:fillRect/>
          </a:stretch>
        </p:blipFill>
        <p:spPr bwMode="auto">
          <a:xfrm>
            <a:off x="3581400" y="6019800"/>
            <a:ext cx="1763663" cy="609600"/>
          </a:xfrm>
          <a:prstGeom prst="rect">
            <a:avLst/>
          </a:prstGeom>
          <a:noFill/>
          <a:ln w="9525">
            <a:noFill/>
            <a:miter lim="800000"/>
            <a:headEnd/>
            <a:tailEnd/>
          </a:ln>
        </p:spPr>
      </p:pic>
      <p:pic>
        <p:nvPicPr>
          <p:cNvPr id="3081" name="Picture 2" descr="Screen Shot 2013-08-01 at 9.54.44 AM.png"/>
          <p:cNvPicPr>
            <a:picLocks noChangeAspect="1"/>
          </p:cNvPicPr>
          <p:nvPr userDrawn="1"/>
        </p:nvPicPr>
        <p:blipFill>
          <a:blip r:embed="rId18"/>
          <a:srcRect/>
          <a:stretch>
            <a:fillRect/>
          </a:stretch>
        </p:blipFill>
        <p:spPr bwMode="auto">
          <a:xfrm>
            <a:off x="1066800" y="6100762"/>
            <a:ext cx="762000" cy="757238"/>
          </a:xfrm>
          <a:prstGeom prst="rect">
            <a:avLst/>
          </a:prstGeom>
          <a:noFill/>
          <a:ln w="9525">
            <a:noFill/>
            <a:miter lim="800000"/>
            <a:headEnd/>
            <a:tailEnd/>
          </a:ln>
        </p:spPr>
      </p:pic>
      <p:pic>
        <p:nvPicPr>
          <p:cNvPr id="3082" name="Picture 4" descr="SC-Banner-CMYK-whitethumb[1]"/>
          <p:cNvPicPr>
            <a:picLocks noChangeAspect="1" noChangeArrowheads="1"/>
          </p:cNvPicPr>
          <p:nvPr userDrawn="1"/>
        </p:nvPicPr>
        <p:blipFill>
          <a:blip r:embed="rId19"/>
          <a:srcRect/>
          <a:stretch>
            <a:fillRect/>
          </a:stretch>
        </p:blipFill>
        <p:spPr bwMode="auto">
          <a:xfrm>
            <a:off x="6781800" y="6096000"/>
            <a:ext cx="1390650" cy="541338"/>
          </a:xfrm>
          <a:prstGeom prst="rect">
            <a:avLst/>
          </a:prstGeom>
          <a:noFill/>
          <a:ln w="9525">
            <a:noFill/>
            <a:miter lim="800000"/>
            <a:headEnd/>
            <a:tailEnd/>
          </a:ln>
        </p:spPr>
      </p:pic>
    </p:spTree>
    <p:extLst>
      <p:ext uri="{BB962C8B-B14F-4D97-AF65-F5344CB8AC3E}">
        <p14:creationId xmlns:p14="http://schemas.microsoft.com/office/powerpoint/2010/main" val="32753828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Lst>
  <p:hf hdr="0" ftr="0" dt="0"/>
  <p:txStyles>
    <p:titleStyle>
      <a:lvl1pPr algn="l" rtl="0" eaLnBrk="0" fontAlgn="base" hangingPunct="0">
        <a:spcBef>
          <a:spcPct val="0"/>
        </a:spcBef>
        <a:spcAft>
          <a:spcPct val="0"/>
        </a:spcAft>
        <a:defRPr sz="2600" b="1">
          <a:solidFill>
            <a:schemeClr val="tx2"/>
          </a:solidFill>
          <a:latin typeface="+mj-lt"/>
          <a:ea typeface="+mj-ea"/>
          <a:cs typeface="ＭＳ Ｐゴシック" charset="0"/>
        </a:defRPr>
      </a:lvl1pPr>
      <a:lvl2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chemeClr val="tx2"/>
          </a:solidFill>
          <a:latin typeface="Arial" charset="0"/>
          <a:ea typeface="ＭＳ Ｐゴシック" charset="0"/>
        </a:defRPr>
      </a:lvl6pPr>
      <a:lvl7pPr marL="914400" algn="l" rtl="0" fontAlgn="base">
        <a:spcBef>
          <a:spcPct val="0"/>
        </a:spcBef>
        <a:spcAft>
          <a:spcPct val="0"/>
        </a:spcAft>
        <a:defRPr sz="2600" b="1">
          <a:solidFill>
            <a:schemeClr val="tx2"/>
          </a:solidFill>
          <a:latin typeface="Arial" charset="0"/>
          <a:ea typeface="ＭＳ Ｐゴシック" charset="0"/>
        </a:defRPr>
      </a:lvl7pPr>
      <a:lvl8pPr marL="1371600" algn="l" rtl="0" fontAlgn="base">
        <a:spcBef>
          <a:spcPct val="0"/>
        </a:spcBef>
        <a:spcAft>
          <a:spcPct val="0"/>
        </a:spcAft>
        <a:defRPr sz="2600" b="1">
          <a:solidFill>
            <a:schemeClr val="tx2"/>
          </a:solidFill>
          <a:latin typeface="Arial" charset="0"/>
          <a:ea typeface="ＭＳ Ｐゴシック" charset="0"/>
        </a:defRPr>
      </a:lvl8pPr>
      <a:lvl9pPr marL="1828800" algn="l" rtl="0" fontAlgn="base">
        <a:spcBef>
          <a:spcPct val="0"/>
        </a:spcBef>
        <a:spcAft>
          <a:spcPct val="0"/>
        </a:spcAft>
        <a:defRPr sz="26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1"/>
        </a:buClr>
        <a:buChar char="•"/>
        <a:defRPr sz="2200">
          <a:solidFill>
            <a:schemeClr val="tx1"/>
          </a:solidFill>
          <a:latin typeface="+mn-lt"/>
          <a:ea typeface="+mn-ea"/>
          <a:cs typeface="Helvetica"/>
        </a:defRPr>
      </a:lvl1pPr>
      <a:lvl2pPr marL="742950" indent="-285750" algn="l" rtl="0" eaLnBrk="0" fontAlgn="base" hangingPunct="0">
        <a:spcBef>
          <a:spcPct val="20000"/>
        </a:spcBef>
        <a:spcAft>
          <a:spcPct val="0"/>
        </a:spcAft>
        <a:buClr>
          <a:schemeClr val="tx1"/>
        </a:buClr>
        <a:buChar char="–"/>
        <a:defRPr sz="2200">
          <a:solidFill>
            <a:schemeClr val="tx1"/>
          </a:solidFill>
          <a:latin typeface="+mn-lt"/>
          <a:ea typeface="+mn-ea"/>
        </a:defRPr>
      </a:lvl2pPr>
      <a:lvl3pPr marL="1143000" indent="-228600" algn="l" rtl="0" eaLnBrk="0" fontAlgn="base" hangingPunct="0">
        <a:spcBef>
          <a:spcPct val="20000"/>
        </a:spcBef>
        <a:spcAft>
          <a:spcPct val="0"/>
        </a:spcAft>
        <a:buClr>
          <a:schemeClr val="tx1"/>
        </a:buClr>
        <a:buFont typeface="Wingdings" pitchFamily="2" charset="2"/>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Helvetica" charset="0"/>
          <a:ea typeface="+mn-ea"/>
        </a:defRPr>
      </a:lvl4pPr>
      <a:lvl5pPr marL="2057400" indent="-228600" algn="l" rtl="0" eaLnBrk="0" fontAlgn="base" hangingPunct="0">
        <a:spcBef>
          <a:spcPct val="20000"/>
        </a:spcBef>
        <a:spcAft>
          <a:spcPct val="0"/>
        </a:spcAft>
        <a:buChar char="»"/>
        <a:defRPr sz="2000">
          <a:solidFill>
            <a:schemeClr val="tx1"/>
          </a:solidFill>
          <a:latin typeface="Helvetica" charset="0"/>
          <a:ea typeface="+mn-ea"/>
        </a:defRPr>
      </a:lvl5pPr>
      <a:lvl6pPr marL="2514600" indent="-228600" algn="l" rtl="0" fontAlgn="base">
        <a:spcBef>
          <a:spcPct val="20000"/>
        </a:spcBef>
        <a:spcAft>
          <a:spcPct val="0"/>
        </a:spcAft>
        <a:buChar char="»"/>
        <a:defRPr sz="2000">
          <a:solidFill>
            <a:schemeClr val="tx1"/>
          </a:solidFill>
          <a:latin typeface="Helvetica" charset="0"/>
          <a:ea typeface="+mn-ea"/>
        </a:defRPr>
      </a:lvl6pPr>
      <a:lvl7pPr marL="2971800" indent="-228600" algn="l" rtl="0" fontAlgn="base">
        <a:spcBef>
          <a:spcPct val="20000"/>
        </a:spcBef>
        <a:spcAft>
          <a:spcPct val="0"/>
        </a:spcAft>
        <a:buChar char="»"/>
        <a:defRPr sz="2000">
          <a:solidFill>
            <a:schemeClr val="tx1"/>
          </a:solidFill>
          <a:latin typeface="Helvetica" charset="0"/>
          <a:ea typeface="+mn-ea"/>
        </a:defRPr>
      </a:lvl7pPr>
      <a:lvl8pPr marL="3429000" indent="-228600" algn="l" rtl="0" fontAlgn="base">
        <a:spcBef>
          <a:spcPct val="20000"/>
        </a:spcBef>
        <a:spcAft>
          <a:spcPct val="0"/>
        </a:spcAft>
        <a:buChar char="»"/>
        <a:defRPr sz="2000">
          <a:solidFill>
            <a:schemeClr val="tx1"/>
          </a:solidFill>
          <a:latin typeface="Helvetica" charset="0"/>
          <a:ea typeface="+mn-ea"/>
        </a:defRPr>
      </a:lvl8pPr>
      <a:lvl9pPr marL="3886200" indent="-228600" algn="l" rtl="0" fontAlgn="base">
        <a:spcBef>
          <a:spcPct val="20000"/>
        </a:spcBef>
        <a:spcAft>
          <a:spcPct val="0"/>
        </a:spcAft>
        <a:buChar char="»"/>
        <a:defRPr sz="2000">
          <a:solidFill>
            <a:schemeClr val="tx1"/>
          </a:solidFill>
          <a:latin typeface="Helvetica"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46.gif"/></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2.xml"/><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57.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cid:image001.jpg@01D24EF6.4F69F0B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289" y="914398"/>
            <a:ext cx="8338930" cy="1796085"/>
          </a:xfrm>
        </p:spPr>
        <p:txBody>
          <a:bodyPr>
            <a:normAutofit fontScale="90000"/>
          </a:bodyPr>
          <a:lstStyle/>
          <a:p>
            <a:r>
              <a:rPr lang="en-US" sz="3100" dirty="0">
                <a:solidFill>
                  <a:srgbClr val="FF0000"/>
                </a:solidFill>
              </a:rPr>
              <a:t>L</a:t>
            </a:r>
            <a:r>
              <a:rPr lang="en-US" sz="3100" dirty="0"/>
              <a:t>ow </a:t>
            </a:r>
            <a:r>
              <a:rPr lang="en-US" sz="3100" dirty="0">
                <a:solidFill>
                  <a:srgbClr val="FF0000"/>
                </a:solidFill>
              </a:rPr>
              <a:t>E</a:t>
            </a:r>
            <a:r>
              <a:rPr lang="en-US" sz="3100" dirty="0"/>
              <a:t>nergy </a:t>
            </a:r>
            <a:r>
              <a:rPr lang="en-US" sz="3100" dirty="0">
                <a:solidFill>
                  <a:srgbClr val="FF0000"/>
                </a:solidFill>
              </a:rPr>
              <a:t>R</a:t>
            </a:r>
            <a:r>
              <a:rPr lang="en-US" sz="3100" dirty="0"/>
              <a:t>HIC  </a:t>
            </a:r>
            <a:r>
              <a:rPr lang="en-US" sz="3100" dirty="0">
                <a:solidFill>
                  <a:srgbClr val="FF0000"/>
                </a:solidFill>
              </a:rPr>
              <a:t>e</a:t>
            </a:r>
            <a:r>
              <a:rPr lang="en-US" sz="3100" dirty="0"/>
              <a:t>lectron </a:t>
            </a:r>
            <a:r>
              <a:rPr lang="en-US" sz="3100" dirty="0">
                <a:solidFill>
                  <a:srgbClr val="FF0000"/>
                </a:solidFill>
              </a:rPr>
              <a:t>C</a:t>
            </a:r>
            <a:r>
              <a:rPr lang="en-US" sz="3100" dirty="0"/>
              <a:t>ooling (</a:t>
            </a:r>
            <a:r>
              <a:rPr lang="en-US" sz="3100" dirty="0" err="1"/>
              <a:t>LEReC</a:t>
            </a:r>
            <a:r>
              <a:rPr lang="en-US" sz="3100" dirty="0"/>
              <a:t>):</a:t>
            </a:r>
            <a:br>
              <a:rPr lang="en-US" dirty="0"/>
            </a:br>
            <a:br>
              <a:rPr lang="en-US" dirty="0"/>
            </a:br>
            <a:r>
              <a:rPr lang="en-US" sz="3600" dirty="0"/>
              <a:t>Status and Plans</a:t>
            </a:r>
          </a:p>
        </p:txBody>
      </p:sp>
      <p:sp>
        <p:nvSpPr>
          <p:cNvPr id="3" name="Subtitle 2"/>
          <p:cNvSpPr>
            <a:spLocks noGrp="1"/>
          </p:cNvSpPr>
          <p:nvPr>
            <p:ph type="subTitle" idx="1"/>
          </p:nvPr>
        </p:nvSpPr>
        <p:spPr>
          <a:xfrm>
            <a:off x="325289" y="3156323"/>
            <a:ext cx="6564609" cy="1982390"/>
          </a:xfrm>
        </p:spPr>
        <p:txBody>
          <a:bodyPr>
            <a:noAutofit/>
          </a:bodyPr>
          <a:lstStyle/>
          <a:p>
            <a:r>
              <a:rPr lang="en-US" dirty="0"/>
              <a:t>Alexei </a:t>
            </a:r>
            <a:r>
              <a:rPr lang="en-US" dirty="0" err="1"/>
              <a:t>Fedotov</a:t>
            </a:r>
            <a:endParaRPr lang="en-US" dirty="0"/>
          </a:p>
          <a:p>
            <a:r>
              <a:rPr lang="en-US" dirty="0"/>
              <a:t>on behalf of the </a:t>
            </a:r>
            <a:r>
              <a:rPr lang="en-US" dirty="0" err="1"/>
              <a:t>LEReC</a:t>
            </a:r>
            <a:r>
              <a:rPr lang="en-US" dirty="0"/>
              <a:t> team</a:t>
            </a:r>
          </a:p>
          <a:p>
            <a:endParaRPr lang="en-US" dirty="0"/>
          </a:p>
          <a:p>
            <a:r>
              <a:rPr lang="en-US" dirty="0"/>
              <a:t>RHIC Science and Technology Review 2019</a:t>
            </a:r>
          </a:p>
          <a:p>
            <a:r>
              <a:rPr lang="en-US" dirty="0"/>
              <a:t>September 17-19, 2019</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184" y="8921"/>
            <a:ext cx="8328991" cy="1325563"/>
          </a:xfrm>
        </p:spPr>
        <p:txBody>
          <a:bodyPr>
            <a:normAutofit/>
          </a:bodyPr>
          <a:lstStyle/>
          <a:p>
            <a:r>
              <a:rPr lang="en-US" sz="2800" dirty="0"/>
              <a:t>Full </a:t>
            </a:r>
            <a:r>
              <a:rPr lang="en-US" sz="2800" dirty="0" err="1"/>
              <a:t>LEReC</a:t>
            </a:r>
            <a:r>
              <a:rPr lang="en-US" sz="2800" dirty="0"/>
              <a:t> installation (October 2017)</a:t>
            </a:r>
          </a:p>
        </p:txBody>
      </p:sp>
      <p:sp>
        <p:nvSpPr>
          <p:cNvPr id="4" name="Slide Number Placeholder 3"/>
          <p:cNvSpPr>
            <a:spLocks noGrp="1"/>
          </p:cNvSpPr>
          <p:nvPr>
            <p:ph type="sldNum" sz="quarter" idx="10"/>
          </p:nvPr>
        </p:nvSpPr>
        <p:spPr/>
        <p:txBody>
          <a:bodyPr/>
          <a:lstStyle/>
          <a:p>
            <a:pPr>
              <a:defRPr/>
            </a:pP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743"/>
            <a:ext cx="4648200" cy="6381258"/>
          </a:xfrm>
          <a:prstGeom prst="rect">
            <a:avLst/>
          </a:prstGeom>
          <a:ln w="25400">
            <a:no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199" y="476743"/>
            <a:ext cx="4546399" cy="6381258"/>
          </a:xfrm>
          <a:prstGeom prst="rect">
            <a:avLst/>
          </a:prstGeom>
          <a:ln w="25400">
            <a:solidFill>
              <a:schemeClr val="bg1"/>
            </a:solidFill>
          </a:ln>
        </p:spPr>
      </p:pic>
      <p:sp>
        <p:nvSpPr>
          <p:cNvPr id="11" name="Rectangle 10"/>
          <p:cNvSpPr/>
          <p:nvPr/>
        </p:nvSpPr>
        <p:spPr>
          <a:xfrm>
            <a:off x="7284121" y="2413337"/>
            <a:ext cx="1600200" cy="1015663"/>
          </a:xfrm>
          <a:prstGeom prst="rect">
            <a:avLst/>
          </a:prstGeom>
          <a:ln w="15875">
            <a:noFill/>
          </a:ln>
        </p:spPr>
        <p:txBody>
          <a:bodyPr wrap="square">
            <a:spAutoFit/>
          </a:bodyPr>
          <a:lstStyle/>
          <a:p>
            <a:r>
              <a:rPr lang="en-US" sz="2000" dirty="0" err="1">
                <a:solidFill>
                  <a:srgbClr val="FFFFFF"/>
                </a:solidFill>
              </a:rPr>
              <a:t>LEReC</a:t>
            </a:r>
            <a:r>
              <a:rPr lang="en-US" sz="2000" dirty="0">
                <a:solidFill>
                  <a:srgbClr val="FFFFFF"/>
                </a:solidFill>
              </a:rPr>
              <a:t> transport</a:t>
            </a:r>
          </a:p>
          <a:p>
            <a:r>
              <a:rPr lang="en-US" sz="2000" dirty="0">
                <a:solidFill>
                  <a:srgbClr val="FFFFFF"/>
                </a:solidFill>
              </a:rPr>
              <a:t>beam line</a:t>
            </a:r>
          </a:p>
        </p:txBody>
      </p:sp>
      <p:sp>
        <p:nvSpPr>
          <p:cNvPr id="12" name="Rectangle 11"/>
          <p:cNvSpPr/>
          <p:nvPr/>
        </p:nvSpPr>
        <p:spPr>
          <a:xfrm>
            <a:off x="2502244" y="5685474"/>
            <a:ext cx="1981200" cy="830997"/>
          </a:xfrm>
          <a:prstGeom prst="rect">
            <a:avLst/>
          </a:prstGeom>
          <a:ln>
            <a:noFill/>
          </a:ln>
        </p:spPr>
        <p:txBody>
          <a:bodyPr wrap="square">
            <a:spAutoFit/>
          </a:bodyPr>
          <a:lstStyle/>
          <a:p>
            <a:r>
              <a:rPr lang="en-US" sz="2400" dirty="0">
                <a:solidFill>
                  <a:srgbClr val="FFFFFF"/>
                </a:solidFill>
              </a:rPr>
              <a:t>SRF Booster </a:t>
            </a:r>
          </a:p>
          <a:p>
            <a:r>
              <a:rPr lang="en-US" sz="2400" dirty="0">
                <a:solidFill>
                  <a:srgbClr val="FFFFFF"/>
                </a:solidFill>
              </a:rPr>
              <a:t>stand</a:t>
            </a:r>
          </a:p>
        </p:txBody>
      </p:sp>
      <p:sp>
        <p:nvSpPr>
          <p:cNvPr id="13" name="Rectangle 12"/>
          <p:cNvSpPr/>
          <p:nvPr/>
        </p:nvSpPr>
        <p:spPr>
          <a:xfrm>
            <a:off x="637135" y="3663504"/>
            <a:ext cx="1447800" cy="461665"/>
          </a:xfrm>
          <a:prstGeom prst="rect">
            <a:avLst/>
          </a:prstGeom>
          <a:ln>
            <a:noFill/>
          </a:ln>
        </p:spPr>
        <p:txBody>
          <a:bodyPr wrap="square">
            <a:spAutoFit/>
          </a:bodyPr>
          <a:lstStyle/>
          <a:p>
            <a:r>
              <a:rPr lang="en-US" sz="2400" dirty="0">
                <a:solidFill>
                  <a:srgbClr val="FFFFFF"/>
                </a:solidFill>
              </a:rPr>
              <a:t>DC Gun</a:t>
            </a:r>
          </a:p>
        </p:txBody>
      </p:sp>
    </p:spTree>
    <p:extLst>
      <p:ext uri="{BB962C8B-B14F-4D97-AF65-F5344CB8AC3E}">
        <p14:creationId xmlns:p14="http://schemas.microsoft.com/office/powerpoint/2010/main" val="96293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54" y="265182"/>
            <a:ext cx="7886700" cy="914400"/>
          </a:xfrm>
        </p:spPr>
        <p:txBody>
          <a:bodyPr>
            <a:normAutofit/>
          </a:bodyPr>
          <a:lstStyle/>
          <a:p>
            <a:r>
              <a:rPr lang="en-US" sz="2800" dirty="0" err="1"/>
              <a:t>LEReC</a:t>
            </a:r>
            <a:r>
              <a:rPr lang="en-US" sz="2800" dirty="0"/>
              <a:t> cooling sections fully installed (2018)</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9051" y="762000"/>
            <a:ext cx="9163050" cy="6096000"/>
          </a:xfrm>
          <a:prstGeom prst="rect">
            <a:avLst/>
          </a:prstGeom>
        </p:spPr>
      </p:pic>
    </p:spTree>
    <p:extLst>
      <p:ext uri="{BB962C8B-B14F-4D97-AF65-F5344CB8AC3E}">
        <p14:creationId xmlns:p14="http://schemas.microsoft.com/office/powerpoint/2010/main" val="690133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
            <a:ext cx="8686800" cy="914400"/>
          </a:xfrm>
        </p:spPr>
        <p:txBody>
          <a:bodyPr>
            <a:normAutofit/>
          </a:bodyPr>
          <a:lstStyle/>
          <a:p>
            <a:pPr marL="0" indent="0"/>
            <a:r>
              <a:rPr lang="en-US" sz="2800"/>
              <a:t>Attainment of “</a:t>
            </a:r>
            <a:r>
              <a:rPr lang="en-US" sz="2800" dirty="0"/>
              <a:t>cold” electron beam suitable for cooling</a:t>
            </a:r>
          </a:p>
        </p:txBody>
      </p:sp>
      <p:sp>
        <p:nvSpPr>
          <p:cNvPr id="3" name="Content Placeholder 2"/>
          <p:cNvSpPr>
            <a:spLocks noGrp="1"/>
          </p:cNvSpPr>
          <p:nvPr>
            <p:ph idx="1"/>
          </p:nvPr>
        </p:nvSpPr>
        <p:spPr>
          <a:xfrm>
            <a:off x="228600" y="1282700"/>
            <a:ext cx="9094304" cy="4292600"/>
          </a:xfrm>
        </p:spPr>
        <p:txBody>
          <a:bodyPr>
            <a:normAutofit lnSpcReduction="10000"/>
          </a:bodyPr>
          <a:lstStyle/>
          <a:p>
            <a:r>
              <a:rPr lang="en-US" sz="2200" dirty="0" err="1">
                <a:solidFill>
                  <a:srgbClr val="FF0000"/>
                </a:solidFill>
              </a:rPr>
              <a:t>LEReC</a:t>
            </a:r>
            <a:r>
              <a:rPr lang="en-US" sz="2200" dirty="0">
                <a:solidFill>
                  <a:srgbClr val="FF0000"/>
                </a:solidFill>
              </a:rPr>
              <a:t> is based on the state-of-the-art accelerator physics and technology:</a:t>
            </a:r>
          </a:p>
          <a:p>
            <a:endParaRPr lang="en-US" dirty="0"/>
          </a:p>
          <a:p>
            <a:pPr>
              <a:buFontTx/>
              <a:buChar char="-"/>
            </a:pPr>
            <a:r>
              <a:rPr lang="en-US" sz="2200" dirty="0"/>
              <a:t>Photocathodes: production and delivery system</a:t>
            </a:r>
          </a:p>
          <a:p>
            <a:pPr>
              <a:buFontTx/>
              <a:buChar char="-"/>
            </a:pPr>
            <a:r>
              <a:rPr lang="en-US" sz="2200" dirty="0"/>
              <a:t>High power fiber laser and transport</a:t>
            </a:r>
          </a:p>
          <a:p>
            <a:pPr>
              <a:buFontTx/>
              <a:buChar char="-"/>
            </a:pPr>
            <a:r>
              <a:rPr lang="en-US" sz="2200" dirty="0"/>
              <a:t>Laser beam shaping to produce electron bunches of required quality</a:t>
            </a:r>
          </a:p>
          <a:p>
            <a:pPr>
              <a:buFontTx/>
              <a:buChar char="-"/>
            </a:pPr>
            <a:r>
              <a:rPr lang="en-US" sz="2200" dirty="0"/>
              <a:t>Operation of DC gun at high voltages (around 400kV) with high charge and high average current</a:t>
            </a:r>
          </a:p>
          <a:p>
            <a:pPr>
              <a:buFontTx/>
              <a:buChar char="-"/>
            </a:pPr>
            <a:r>
              <a:rPr lang="en-US" sz="2200" dirty="0"/>
              <a:t>RF gymnastics using several RF cavities and stability control</a:t>
            </a:r>
          </a:p>
          <a:p>
            <a:pPr>
              <a:buFontTx/>
              <a:buChar char="-"/>
            </a:pPr>
            <a:r>
              <a:rPr lang="en-US" sz="2200" dirty="0"/>
              <a:t>Energy stability and control</a:t>
            </a:r>
          </a:p>
          <a:p>
            <a:pPr>
              <a:buFontTx/>
              <a:buChar char="-"/>
            </a:pPr>
            <a:r>
              <a:rPr lang="en-US" sz="2200" dirty="0"/>
              <a:t>Instrumentation and controls</a:t>
            </a:r>
          </a:p>
          <a:p>
            <a:pPr>
              <a:buFontTx/>
              <a:buChar char="-"/>
            </a:pPr>
            <a:endParaRPr lang="en-US" dirty="0"/>
          </a:p>
          <a:p>
            <a:pPr marL="0" indent="0">
              <a:buNone/>
            </a:pPr>
            <a:endParaRPr lang="en-US" dirty="0">
              <a:solidFill>
                <a:srgbClr val="0000FF"/>
              </a:solidFill>
            </a:endParaRPr>
          </a:p>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
        <p:nvSpPr>
          <p:cNvPr id="5" name="Slide Number Placeholder 6">
            <a:extLst>
              <a:ext uri="{FF2B5EF4-FFF2-40B4-BE49-F238E27FC236}">
                <a16:creationId xmlns:a16="http://schemas.microsoft.com/office/drawing/2014/main" id="{154ECF63-9CC9-4448-B2BD-F6566E264DDD}"/>
              </a:ext>
            </a:extLst>
          </p:cNvPr>
          <p:cNvSpPr>
            <a:spLocks noGrp="1"/>
          </p:cNvSpPr>
          <p:nvPr>
            <p:ph type="sldNum" sz="quarter" idx="12"/>
          </p:nvPr>
        </p:nvSpPr>
        <p:spPr>
          <a:xfrm>
            <a:off x="7086600" y="6487231"/>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207147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494" y="4430"/>
            <a:ext cx="8686800" cy="914400"/>
          </a:xfrm>
        </p:spPr>
        <p:txBody>
          <a:bodyPr>
            <a:normAutofit/>
          </a:bodyPr>
          <a:lstStyle/>
          <a:p>
            <a:pPr marL="0" indent="0"/>
            <a:r>
              <a:rPr lang="en-US" sz="2400" dirty="0"/>
              <a:t>Gun performance</a:t>
            </a:r>
          </a:p>
        </p:txBody>
      </p:sp>
      <p:sp>
        <p:nvSpPr>
          <p:cNvPr id="3" name="Content Placeholder 2"/>
          <p:cNvSpPr>
            <a:spLocks noGrp="1"/>
          </p:cNvSpPr>
          <p:nvPr>
            <p:ph idx="1"/>
          </p:nvPr>
        </p:nvSpPr>
        <p:spPr>
          <a:xfrm>
            <a:off x="228600" y="1282700"/>
            <a:ext cx="9094304" cy="4292600"/>
          </a:xfrm>
        </p:spPr>
        <p:txBody>
          <a:bodyPr>
            <a:normAutofit/>
          </a:bodyPr>
          <a:lstStyle/>
          <a:p>
            <a:pPr marL="0" indent="0">
              <a:buNone/>
            </a:pPr>
            <a:endParaRPr lang="en-US" sz="2200" dirty="0"/>
          </a:p>
          <a:p>
            <a:pPr>
              <a:buFontTx/>
              <a:buChar char="-"/>
            </a:pPr>
            <a:endParaRPr lang="en-US" dirty="0"/>
          </a:p>
          <a:p>
            <a:pPr marL="0" indent="0">
              <a:buNone/>
            </a:pPr>
            <a:endParaRPr lang="en-US" dirty="0">
              <a:solidFill>
                <a:srgbClr val="0000FF"/>
              </a:solidFill>
            </a:endParaRPr>
          </a:p>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
        <p:nvSpPr>
          <p:cNvPr id="5" name="Slide Number Placeholder 6">
            <a:extLst>
              <a:ext uri="{FF2B5EF4-FFF2-40B4-BE49-F238E27FC236}">
                <a16:creationId xmlns:a16="http://schemas.microsoft.com/office/drawing/2014/main" id="{154ECF63-9CC9-4448-B2BD-F6566E264DDD}"/>
              </a:ext>
            </a:extLst>
          </p:cNvPr>
          <p:cNvSpPr>
            <a:spLocks noGrp="1"/>
          </p:cNvSpPr>
          <p:nvPr>
            <p:ph type="sldNum" sz="quarter" idx="12"/>
          </p:nvPr>
        </p:nvSpPr>
        <p:spPr>
          <a:xfrm>
            <a:off x="7086600" y="6487231"/>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pic>
        <p:nvPicPr>
          <p:cNvPr id="6" name="Picture 5" descr="C:\Users\xgu\Documents\MATLAB\LEReC\QE_DCBeam_8hours.png">
            <a:extLst>
              <a:ext uri="{FF2B5EF4-FFF2-40B4-BE49-F238E27FC236}">
                <a16:creationId xmlns:a16="http://schemas.microsoft.com/office/drawing/2014/main" id="{A73BA171-5EEF-4D23-9AFF-7AE7E126DBA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1262" y="3170585"/>
            <a:ext cx="4343401" cy="2668142"/>
          </a:xfrm>
          <a:prstGeom prst="rect">
            <a:avLst/>
          </a:prstGeom>
          <a:noFill/>
          <a:ln>
            <a:noFill/>
          </a:ln>
        </p:spPr>
      </p:pic>
      <p:sp>
        <p:nvSpPr>
          <p:cNvPr id="7" name="Rectangle 6">
            <a:extLst>
              <a:ext uri="{FF2B5EF4-FFF2-40B4-BE49-F238E27FC236}">
                <a16:creationId xmlns:a16="http://schemas.microsoft.com/office/drawing/2014/main" id="{72F71FE1-6AED-40A1-92DA-34BFC733EC24}"/>
              </a:ext>
            </a:extLst>
          </p:cNvPr>
          <p:cNvSpPr/>
          <p:nvPr/>
        </p:nvSpPr>
        <p:spPr>
          <a:xfrm>
            <a:off x="101262" y="5832215"/>
            <a:ext cx="4572000" cy="461665"/>
          </a:xfrm>
          <a:prstGeom prst="rect">
            <a:avLst/>
          </a:prstGeom>
          <a:solidFill>
            <a:schemeClr val="bg1"/>
          </a:solidFill>
        </p:spPr>
        <p:txBody>
          <a:bodyPr>
            <a:spAutoFit/>
          </a:bodyPr>
          <a:lstStyle/>
          <a:p>
            <a:r>
              <a:rPr lang="en-GB" sz="1200" dirty="0">
                <a:latin typeface="Times New Roman" panose="02020603050405020304" pitchFamily="18" charset="0"/>
                <a:ea typeface="Times New Roman" panose="02020603050405020304" pitchFamily="18" charset="0"/>
              </a:rPr>
              <a:t>Beam current in CW operation (red line) over 8 hours, and QE (blue line) with a fitted cathode current lifetime of 142 h.</a:t>
            </a:r>
            <a:endParaRPr lang="en-US" sz="1200" dirty="0"/>
          </a:p>
        </p:txBody>
      </p:sp>
      <p:pic>
        <p:nvPicPr>
          <p:cNvPr id="8" name="Picture 7">
            <a:extLst>
              <a:ext uri="{FF2B5EF4-FFF2-40B4-BE49-F238E27FC236}">
                <a16:creationId xmlns:a16="http://schemas.microsoft.com/office/drawing/2014/main" id="{F839BB01-11FA-404A-A0D4-CA9A5314F887}"/>
              </a:ext>
            </a:extLst>
          </p:cNvPr>
          <p:cNvPicPr/>
          <p:nvPr/>
        </p:nvPicPr>
        <p:blipFill>
          <a:blip r:embed="rId3"/>
          <a:stretch>
            <a:fillRect/>
          </a:stretch>
        </p:blipFill>
        <p:spPr>
          <a:xfrm>
            <a:off x="4827175" y="3287788"/>
            <a:ext cx="3719546" cy="2550939"/>
          </a:xfrm>
          <a:prstGeom prst="rect">
            <a:avLst/>
          </a:prstGeom>
        </p:spPr>
      </p:pic>
      <p:sp>
        <p:nvSpPr>
          <p:cNvPr id="9" name="Rectangle 8">
            <a:extLst>
              <a:ext uri="{FF2B5EF4-FFF2-40B4-BE49-F238E27FC236}">
                <a16:creationId xmlns:a16="http://schemas.microsoft.com/office/drawing/2014/main" id="{66812E59-2884-4544-9921-2B4E9BB64A84}"/>
              </a:ext>
            </a:extLst>
          </p:cNvPr>
          <p:cNvSpPr/>
          <p:nvPr/>
        </p:nvSpPr>
        <p:spPr>
          <a:xfrm>
            <a:off x="4930650" y="5809209"/>
            <a:ext cx="4062644" cy="276999"/>
          </a:xfrm>
          <a:prstGeom prst="rect">
            <a:avLst/>
          </a:prstGeom>
          <a:solidFill>
            <a:schemeClr val="bg1"/>
          </a:solidFill>
        </p:spPr>
        <p:txBody>
          <a:bodyPr wrap="square">
            <a:spAutoFit/>
          </a:bodyPr>
          <a:lstStyle/>
          <a:p>
            <a:r>
              <a:rPr lang="en-GB" sz="1200" dirty="0">
                <a:latin typeface="Times New Roman" panose="02020603050405020304" pitchFamily="18" charset="0"/>
                <a:ea typeface="Times New Roman" panose="02020603050405020304" pitchFamily="18" charset="0"/>
              </a:rPr>
              <a:t>Typical CW beam current ramp-up for cooling optimization.</a:t>
            </a:r>
            <a:endParaRPr lang="en-US" sz="1200" dirty="0"/>
          </a:p>
        </p:txBody>
      </p:sp>
      <p:pic>
        <p:nvPicPr>
          <p:cNvPr id="10" name="Picture 9">
            <a:extLst>
              <a:ext uri="{FF2B5EF4-FFF2-40B4-BE49-F238E27FC236}">
                <a16:creationId xmlns:a16="http://schemas.microsoft.com/office/drawing/2014/main" id="{75547818-7B17-4EFA-B48B-EC9E0ADE43E4}"/>
              </a:ext>
            </a:extLst>
          </p:cNvPr>
          <p:cNvPicPr>
            <a:picLocks noChangeAspect="1"/>
          </p:cNvPicPr>
          <p:nvPr/>
        </p:nvPicPr>
        <p:blipFill>
          <a:blip r:embed="rId4"/>
          <a:stretch>
            <a:fillRect/>
          </a:stretch>
        </p:blipFill>
        <p:spPr>
          <a:xfrm>
            <a:off x="4010362" y="1904142"/>
            <a:ext cx="1413141" cy="1240893"/>
          </a:xfrm>
          <a:prstGeom prst="rect">
            <a:avLst/>
          </a:prstGeom>
        </p:spPr>
      </p:pic>
      <p:sp>
        <p:nvSpPr>
          <p:cNvPr id="11" name="Rectangle 10">
            <a:extLst>
              <a:ext uri="{FF2B5EF4-FFF2-40B4-BE49-F238E27FC236}">
                <a16:creationId xmlns:a16="http://schemas.microsoft.com/office/drawing/2014/main" id="{2235BF4D-D1FA-4B0D-8CB3-50378745F89A}"/>
              </a:ext>
            </a:extLst>
          </p:cNvPr>
          <p:cNvSpPr/>
          <p:nvPr/>
        </p:nvSpPr>
        <p:spPr>
          <a:xfrm>
            <a:off x="0" y="402192"/>
            <a:ext cx="6167666" cy="1384995"/>
          </a:xfrm>
          <a:prstGeom prst="rect">
            <a:avLst/>
          </a:prstGeom>
        </p:spPr>
        <p:txBody>
          <a:bodyPr wrap="square">
            <a:spAutoFit/>
          </a:bodyPr>
          <a:lstStyle/>
          <a:p>
            <a:pPr marL="285750" indent="-285750">
              <a:buFont typeface="Arial" panose="020B0604020202020204" pitchFamily="34" charset="0"/>
              <a:buChar char="•"/>
            </a:pPr>
            <a:r>
              <a:rPr lang="en-GB" sz="1400" dirty="0"/>
              <a:t>To support 24/7 operations, cathode production and exchange systems were developed which include two cathode deposition systems, three multi-cathode (up to 12 cathodes) carriers, and a mechanism allowing for cathode exchange in RHIC tunnel in less than 1 hour.</a:t>
            </a:r>
            <a:endParaRPr lang="en-GB" sz="14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GB" sz="1400" dirty="0">
                <a:latin typeface="Times New Roman" panose="02020603050405020304" pitchFamily="18" charset="0"/>
                <a:ea typeface="Times New Roman" panose="02020603050405020304" pitchFamily="18" charset="0"/>
              </a:rPr>
              <a:t>DC gun with high QE cathodes and stable laser provided reliable beam </a:t>
            </a:r>
          </a:p>
          <a:p>
            <a:r>
              <a:rPr lang="en-GB" sz="1400" dirty="0">
                <a:latin typeface="Times New Roman" panose="02020603050405020304" pitchFamily="18" charset="0"/>
                <a:ea typeface="Times New Roman" panose="02020603050405020304" pitchFamily="18" charset="0"/>
              </a:rPr>
              <a:t>      operation over a period of 7 months.</a:t>
            </a:r>
            <a:endParaRPr lang="en-US" sz="1400" dirty="0"/>
          </a:p>
        </p:txBody>
      </p:sp>
      <p:pic>
        <p:nvPicPr>
          <p:cNvPr id="12" name="Picture 11">
            <a:extLst>
              <a:ext uri="{FF2B5EF4-FFF2-40B4-BE49-F238E27FC236}">
                <a16:creationId xmlns:a16="http://schemas.microsoft.com/office/drawing/2014/main" id="{20148ECF-0662-4495-B1AB-8F63F162C7C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74741" y="1739564"/>
            <a:ext cx="3370868" cy="1515510"/>
          </a:xfrm>
          <a:prstGeom prst="rect">
            <a:avLst/>
          </a:prstGeom>
          <a:noFill/>
          <a:ln>
            <a:noFill/>
          </a:ln>
        </p:spPr>
      </p:pic>
      <p:pic>
        <p:nvPicPr>
          <p:cNvPr id="13" name="Picture 12">
            <a:extLst>
              <a:ext uri="{FF2B5EF4-FFF2-40B4-BE49-F238E27FC236}">
                <a16:creationId xmlns:a16="http://schemas.microsoft.com/office/drawing/2014/main" id="{9A5AF2C5-B5BD-44B3-BA7A-51EA33F6F7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61321" y="966720"/>
            <a:ext cx="3094757" cy="2321068"/>
          </a:xfrm>
          <a:prstGeom prst="rect">
            <a:avLst/>
          </a:prstGeom>
        </p:spPr>
      </p:pic>
    </p:spTree>
    <p:extLst>
      <p:ext uri="{BB962C8B-B14F-4D97-AF65-F5344CB8AC3E}">
        <p14:creationId xmlns:p14="http://schemas.microsoft.com/office/powerpoint/2010/main" val="2409737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C8F65522-C07F-4BC1-B34D-9CC45C6B27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6958" y="252707"/>
            <a:ext cx="8173861" cy="3487930"/>
          </a:xfrm>
          <a:prstGeom prst="rect">
            <a:avLst/>
          </a:prstGeom>
        </p:spPr>
      </p:pic>
      <p:sp>
        <p:nvSpPr>
          <p:cNvPr id="2" name="Title 1">
            <a:extLst>
              <a:ext uri="{FF2B5EF4-FFF2-40B4-BE49-F238E27FC236}">
                <a16:creationId xmlns:a16="http://schemas.microsoft.com/office/drawing/2014/main" id="{9F3317B0-E317-4B95-AE02-2A9696B1793F}"/>
              </a:ext>
            </a:extLst>
          </p:cNvPr>
          <p:cNvSpPr>
            <a:spLocks noGrp="1"/>
          </p:cNvSpPr>
          <p:nvPr>
            <p:ph type="title"/>
          </p:nvPr>
        </p:nvSpPr>
        <p:spPr>
          <a:xfrm>
            <a:off x="730103" y="-71585"/>
            <a:ext cx="9027042" cy="648585"/>
          </a:xfrm>
        </p:spPr>
        <p:txBody>
          <a:bodyPr>
            <a:noAutofit/>
          </a:bodyPr>
          <a:lstStyle/>
          <a:p>
            <a:r>
              <a:rPr lang="en-US" sz="2400" dirty="0"/>
              <a:t>T</a:t>
            </a:r>
            <a:r>
              <a:rPr lang="en-US" sz="2000" dirty="0"/>
              <a:t>ransverse phase-space measurements of electron beam </a:t>
            </a:r>
          </a:p>
        </p:txBody>
      </p:sp>
      <p:pic>
        <p:nvPicPr>
          <p:cNvPr id="5" name="Picture 4">
            <a:extLst>
              <a:ext uri="{FF2B5EF4-FFF2-40B4-BE49-F238E27FC236}">
                <a16:creationId xmlns:a16="http://schemas.microsoft.com/office/drawing/2014/main" id="{07D03BB9-8A48-4D3F-BA90-4ABAF8770E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2490" y="3212340"/>
            <a:ext cx="4841438" cy="3645660"/>
          </a:xfrm>
          <a:prstGeom prst="rect">
            <a:avLst/>
          </a:prstGeom>
        </p:spPr>
      </p:pic>
      <p:sp>
        <p:nvSpPr>
          <p:cNvPr id="3" name="Rectangle 2">
            <a:extLst>
              <a:ext uri="{FF2B5EF4-FFF2-40B4-BE49-F238E27FC236}">
                <a16:creationId xmlns:a16="http://schemas.microsoft.com/office/drawing/2014/main" id="{1CFA7CE9-FB44-4222-B8B3-FE9809AAD8F8}"/>
              </a:ext>
            </a:extLst>
          </p:cNvPr>
          <p:cNvSpPr/>
          <p:nvPr/>
        </p:nvSpPr>
        <p:spPr>
          <a:xfrm>
            <a:off x="118241" y="4126449"/>
            <a:ext cx="3358055" cy="1200329"/>
          </a:xfrm>
          <a:prstGeom prst="rect">
            <a:avLst/>
          </a:prstGeom>
        </p:spPr>
        <p:txBody>
          <a:bodyPr wrap="square">
            <a:spAutoFit/>
          </a:bodyPr>
          <a:lstStyle/>
          <a:p>
            <a:r>
              <a:rPr lang="en-US" dirty="0"/>
              <a:t>Movable slit and downstream beam profile monitors are installed at the beginning of each cooling section.  </a:t>
            </a:r>
          </a:p>
        </p:txBody>
      </p:sp>
      <p:sp>
        <p:nvSpPr>
          <p:cNvPr id="6" name="TextBox 5">
            <a:extLst>
              <a:ext uri="{FF2B5EF4-FFF2-40B4-BE49-F238E27FC236}">
                <a16:creationId xmlns:a16="http://schemas.microsoft.com/office/drawing/2014/main" id="{52A4AE2F-B62C-4824-80E9-71586F0F3E68}"/>
              </a:ext>
            </a:extLst>
          </p:cNvPr>
          <p:cNvSpPr txBox="1"/>
          <p:nvPr/>
        </p:nvSpPr>
        <p:spPr>
          <a:xfrm>
            <a:off x="5514089" y="3494135"/>
            <a:ext cx="1857817" cy="307777"/>
          </a:xfrm>
          <a:prstGeom prst="rect">
            <a:avLst/>
          </a:prstGeom>
          <a:solidFill>
            <a:schemeClr val="bg1"/>
          </a:solidFill>
        </p:spPr>
        <p:txBody>
          <a:bodyPr wrap="square" rtlCol="0">
            <a:spAutoFit/>
          </a:bodyPr>
          <a:lstStyle/>
          <a:p>
            <a:r>
              <a:rPr lang="en-US" sz="1400" dirty="0"/>
              <a:t>Bunch charge 75 </a:t>
            </a:r>
            <a:r>
              <a:rPr lang="en-US" sz="1400" dirty="0" err="1"/>
              <a:t>pC</a:t>
            </a:r>
            <a:endParaRPr lang="en-US" sz="1400" dirty="0"/>
          </a:p>
        </p:txBody>
      </p:sp>
      <p:sp>
        <p:nvSpPr>
          <p:cNvPr id="55" name="Oval 54">
            <a:extLst>
              <a:ext uri="{FF2B5EF4-FFF2-40B4-BE49-F238E27FC236}">
                <a16:creationId xmlns:a16="http://schemas.microsoft.com/office/drawing/2014/main" id="{65C609AF-456C-4705-BEA3-510A18AAB7C7}"/>
              </a:ext>
            </a:extLst>
          </p:cNvPr>
          <p:cNvSpPr/>
          <p:nvPr/>
        </p:nvSpPr>
        <p:spPr>
          <a:xfrm>
            <a:off x="1322568" y="2041390"/>
            <a:ext cx="335229" cy="1898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DE29B3ED-F560-4FB9-BAF8-35105D8725B6}"/>
              </a:ext>
            </a:extLst>
          </p:cNvPr>
          <p:cNvSpPr/>
          <p:nvPr/>
        </p:nvSpPr>
        <p:spPr>
          <a:xfrm>
            <a:off x="3476296" y="1852449"/>
            <a:ext cx="354725" cy="1898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B68B79B6-1092-4510-9DDF-BC30D9E6A0A6}"/>
              </a:ext>
            </a:extLst>
          </p:cNvPr>
          <p:cNvCxnSpPr>
            <a:cxnSpLocks/>
          </p:cNvCxnSpPr>
          <p:nvPr/>
        </p:nvCxnSpPr>
        <p:spPr>
          <a:xfrm flipV="1">
            <a:off x="1322568" y="2231282"/>
            <a:ext cx="190922" cy="20096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E23FE78-47DC-4145-A923-0AE891A47ACB}"/>
              </a:ext>
            </a:extLst>
          </p:cNvPr>
          <p:cNvCxnSpPr>
            <a:cxnSpLocks/>
          </p:cNvCxnSpPr>
          <p:nvPr/>
        </p:nvCxnSpPr>
        <p:spPr>
          <a:xfrm flipV="1">
            <a:off x="1379375" y="2079506"/>
            <a:ext cx="2204131" cy="21026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398CF9-A947-46B6-A80D-A3DD55F62940}"/>
              </a:ext>
            </a:extLst>
          </p:cNvPr>
          <p:cNvSpPr txBox="1"/>
          <p:nvPr/>
        </p:nvSpPr>
        <p:spPr>
          <a:xfrm>
            <a:off x="847727" y="5474485"/>
            <a:ext cx="2735044" cy="646331"/>
          </a:xfrm>
          <a:prstGeom prst="rect">
            <a:avLst/>
          </a:prstGeom>
          <a:noFill/>
        </p:spPr>
        <p:txBody>
          <a:bodyPr wrap="none" rtlCol="0">
            <a:spAutoFit/>
          </a:bodyPr>
          <a:lstStyle/>
          <a:p>
            <a:r>
              <a:rPr lang="en-US" sz="1200" dirty="0"/>
              <a:t>Achieved rms normalized emittances </a:t>
            </a:r>
          </a:p>
          <a:p>
            <a:r>
              <a:rPr lang="en-US" sz="1200" dirty="0"/>
              <a:t>in cooling sections &lt; 2 </a:t>
            </a:r>
            <a:r>
              <a:rPr lang="en-US" sz="1200" dirty="0">
                <a:latin typeface="Symbol" panose="05050102010706020507" pitchFamily="18" charset="2"/>
              </a:rPr>
              <a:t>m</a:t>
            </a:r>
            <a:r>
              <a:rPr lang="en-US" sz="1200" dirty="0"/>
              <a:t>m </a:t>
            </a:r>
          </a:p>
          <a:p>
            <a:r>
              <a:rPr lang="en-US" sz="1200" dirty="0">
                <a:solidFill>
                  <a:srgbClr val="FF0000"/>
                </a:solidFill>
              </a:rPr>
              <a:t>(requirement: 2.5 </a:t>
            </a:r>
            <a:r>
              <a:rPr lang="en-US" sz="1200" dirty="0">
                <a:solidFill>
                  <a:srgbClr val="FF0000"/>
                </a:solidFill>
                <a:latin typeface="Symbol" panose="05050102010706020507" pitchFamily="18" charset="2"/>
              </a:rPr>
              <a:t>m</a:t>
            </a:r>
            <a:r>
              <a:rPr lang="en-US" sz="1200" dirty="0">
                <a:solidFill>
                  <a:srgbClr val="FF0000"/>
                </a:solidFill>
              </a:rPr>
              <a:t>m)</a:t>
            </a:r>
          </a:p>
        </p:txBody>
      </p:sp>
      <p:cxnSp>
        <p:nvCxnSpPr>
          <p:cNvPr id="8" name="Straight Arrow Connector 7">
            <a:extLst>
              <a:ext uri="{FF2B5EF4-FFF2-40B4-BE49-F238E27FC236}">
                <a16:creationId xmlns:a16="http://schemas.microsoft.com/office/drawing/2014/main" id="{FBB605A4-7592-4872-A337-9F827EB0B128}"/>
              </a:ext>
            </a:extLst>
          </p:cNvPr>
          <p:cNvCxnSpPr>
            <a:cxnSpLocks/>
          </p:cNvCxnSpPr>
          <p:nvPr/>
        </p:nvCxnSpPr>
        <p:spPr>
          <a:xfrm flipV="1">
            <a:off x="3012558" y="5153248"/>
            <a:ext cx="715926" cy="321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879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F08E-246A-4E89-9C91-F9686BA482EE}"/>
              </a:ext>
            </a:extLst>
          </p:cNvPr>
          <p:cNvSpPr>
            <a:spLocks noGrp="1"/>
          </p:cNvSpPr>
          <p:nvPr>
            <p:ph type="title"/>
          </p:nvPr>
        </p:nvSpPr>
        <p:spPr>
          <a:xfrm>
            <a:off x="851198" y="150848"/>
            <a:ext cx="9087886" cy="380089"/>
          </a:xfrm>
        </p:spPr>
        <p:txBody>
          <a:bodyPr>
            <a:noAutofit/>
          </a:bodyPr>
          <a:lstStyle/>
          <a:p>
            <a:r>
              <a:rPr lang="en-US" sz="2000" dirty="0"/>
              <a:t>Longitudinal phase-space measurement of electron beam </a:t>
            </a:r>
          </a:p>
        </p:txBody>
      </p:sp>
      <p:pic>
        <p:nvPicPr>
          <p:cNvPr id="24" name="Picture 23">
            <a:extLst>
              <a:ext uri="{FF2B5EF4-FFF2-40B4-BE49-F238E27FC236}">
                <a16:creationId xmlns:a16="http://schemas.microsoft.com/office/drawing/2014/main" id="{4569F096-43EF-4C19-A078-5742C1B963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2413" y="3688141"/>
            <a:ext cx="4825473" cy="2394097"/>
          </a:xfrm>
          <a:prstGeom prst="rect">
            <a:avLst/>
          </a:prstGeom>
        </p:spPr>
      </p:pic>
      <p:sp>
        <p:nvSpPr>
          <p:cNvPr id="25" name="TextBox 24">
            <a:extLst>
              <a:ext uri="{FF2B5EF4-FFF2-40B4-BE49-F238E27FC236}">
                <a16:creationId xmlns:a16="http://schemas.microsoft.com/office/drawing/2014/main" id="{4DC8939E-FFCD-4363-8B2D-53F368A2AE76}"/>
              </a:ext>
            </a:extLst>
          </p:cNvPr>
          <p:cNvSpPr txBox="1"/>
          <p:nvPr/>
        </p:nvSpPr>
        <p:spPr>
          <a:xfrm>
            <a:off x="732683" y="395547"/>
            <a:ext cx="3016178" cy="369332"/>
          </a:xfrm>
          <a:prstGeom prst="rect">
            <a:avLst/>
          </a:prstGeom>
          <a:noFill/>
        </p:spPr>
        <p:txBody>
          <a:bodyPr wrap="square" rtlCol="0">
            <a:spAutoFit/>
          </a:bodyPr>
          <a:lstStyle/>
          <a:p>
            <a:r>
              <a:rPr lang="en-US" dirty="0"/>
              <a:t> </a:t>
            </a:r>
          </a:p>
        </p:txBody>
      </p:sp>
      <p:sp>
        <p:nvSpPr>
          <p:cNvPr id="27" name="TextBox 26">
            <a:extLst>
              <a:ext uri="{FF2B5EF4-FFF2-40B4-BE49-F238E27FC236}">
                <a16:creationId xmlns:a16="http://schemas.microsoft.com/office/drawing/2014/main" id="{C68091FB-395F-4A31-9A52-2A1BC5F42778}"/>
              </a:ext>
            </a:extLst>
          </p:cNvPr>
          <p:cNvSpPr txBox="1"/>
          <p:nvPr/>
        </p:nvSpPr>
        <p:spPr>
          <a:xfrm>
            <a:off x="4262412" y="550135"/>
            <a:ext cx="4881587" cy="369332"/>
          </a:xfrm>
          <a:prstGeom prst="rect">
            <a:avLst/>
          </a:prstGeom>
          <a:noFill/>
        </p:spPr>
        <p:txBody>
          <a:bodyPr wrap="square" rtlCol="0">
            <a:spAutoFit/>
          </a:bodyPr>
          <a:lstStyle/>
          <a:p>
            <a:r>
              <a:rPr lang="en-US" dirty="0"/>
              <a:t>1 macro-bunch of electrons (total charge 3nC)  </a:t>
            </a:r>
          </a:p>
        </p:txBody>
      </p:sp>
      <p:pic>
        <p:nvPicPr>
          <p:cNvPr id="29" name="Picture 28">
            <a:extLst>
              <a:ext uri="{FF2B5EF4-FFF2-40B4-BE49-F238E27FC236}">
                <a16:creationId xmlns:a16="http://schemas.microsoft.com/office/drawing/2014/main" id="{D62F973A-8D84-46E7-A807-7797CC48AE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527" y="969197"/>
            <a:ext cx="4825473" cy="2351809"/>
          </a:xfrm>
          <a:prstGeom prst="rect">
            <a:avLst/>
          </a:prstGeom>
        </p:spPr>
      </p:pic>
      <p:sp>
        <p:nvSpPr>
          <p:cNvPr id="30" name="TextBox 29">
            <a:extLst>
              <a:ext uri="{FF2B5EF4-FFF2-40B4-BE49-F238E27FC236}">
                <a16:creationId xmlns:a16="http://schemas.microsoft.com/office/drawing/2014/main" id="{5DD3F8D1-4B74-4ED7-97C0-54DF6C25036F}"/>
              </a:ext>
            </a:extLst>
          </p:cNvPr>
          <p:cNvSpPr txBox="1"/>
          <p:nvPr/>
        </p:nvSpPr>
        <p:spPr>
          <a:xfrm>
            <a:off x="5143775" y="3274840"/>
            <a:ext cx="3306726" cy="369332"/>
          </a:xfrm>
          <a:prstGeom prst="rect">
            <a:avLst/>
          </a:prstGeom>
          <a:noFill/>
        </p:spPr>
        <p:txBody>
          <a:bodyPr wrap="square" rtlCol="0">
            <a:spAutoFit/>
          </a:bodyPr>
          <a:lstStyle/>
          <a:p>
            <a:r>
              <a:rPr lang="en-US" dirty="0"/>
              <a:t>6 macro-bunches,  3 </a:t>
            </a:r>
            <a:r>
              <a:rPr lang="en-US" dirty="0" err="1"/>
              <a:t>nC</a:t>
            </a:r>
            <a:r>
              <a:rPr lang="en-US" dirty="0"/>
              <a:t> each. </a:t>
            </a:r>
          </a:p>
        </p:txBody>
      </p:sp>
      <p:sp>
        <p:nvSpPr>
          <p:cNvPr id="4" name="TextBox 3">
            <a:extLst>
              <a:ext uri="{FF2B5EF4-FFF2-40B4-BE49-F238E27FC236}">
                <a16:creationId xmlns:a16="http://schemas.microsoft.com/office/drawing/2014/main" id="{F89CB94F-D150-40ED-9D5D-D4718E68B433}"/>
              </a:ext>
            </a:extLst>
          </p:cNvPr>
          <p:cNvSpPr txBox="1"/>
          <p:nvPr/>
        </p:nvSpPr>
        <p:spPr>
          <a:xfrm>
            <a:off x="303440" y="619844"/>
            <a:ext cx="2510913" cy="338554"/>
          </a:xfrm>
          <a:prstGeom prst="rect">
            <a:avLst/>
          </a:prstGeom>
          <a:noFill/>
        </p:spPr>
        <p:txBody>
          <a:bodyPr wrap="square" rtlCol="0">
            <a:spAutoFit/>
          </a:bodyPr>
          <a:lstStyle/>
          <a:p>
            <a:r>
              <a:rPr lang="en-US" sz="1600" dirty="0"/>
              <a:t>704MHz deflecting cavity</a:t>
            </a:r>
          </a:p>
        </p:txBody>
      </p:sp>
      <p:sp>
        <p:nvSpPr>
          <p:cNvPr id="8" name="TextBox 7">
            <a:extLst>
              <a:ext uri="{FF2B5EF4-FFF2-40B4-BE49-F238E27FC236}">
                <a16:creationId xmlns:a16="http://schemas.microsoft.com/office/drawing/2014/main" id="{B63CF827-09B3-41E0-BE7E-B904712C3DE2}"/>
              </a:ext>
            </a:extLst>
          </p:cNvPr>
          <p:cNvSpPr txBox="1"/>
          <p:nvPr/>
        </p:nvSpPr>
        <p:spPr>
          <a:xfrm>
            <a:off x="274165" y="3859219"/>
            <a:ext cx="3981752" cy="2031325"/>
          </a:xfrm>
          <a:prstGeom prst="rect">
            <a:avLst/>
          </a:prstGeom>
          <a:noFill/>
        </p:spPr>
        <p:txBody>
          <a:bodyPr wrap="square" rtlCol="0">
            <a:spAutoFit/>
          </a:bodyPr>
          <a:lstStyle/>
          <a:p>
            <a:pPr marL="285750" indent="-285750">
              <a:buFont typeface="Arial" panose="020B0604020202020204" pitchFamily="34" charset="0"/>
              <a:buChar char="•"/>
            </a:pPr>
            <a:r>
              <a:rPr lang="en-US" dirty="0"/>
              <a:t>First dogleg merger dipole is off</a:t>
            </a:r>
          </a:p>
          <a:p>
            <a:pPr marL="285750" indent="-285750">
              <a:buFont typeface="Arial" panose="020B0604020202020204" pitchFamily="34" charset="0"/>
              <a:buChar char="•"/>
            </a:pPr>
            <a:r>
              <a:rPr lang="en-US" dirty="0"/>
              <a:t>Beam goes to RF diagnostic line</a:t>
            </a:r>
          </a:p>
          <a:p>
            <a:pPr marL="285750" indent="-285750">
              <a:buFont typeface="Arial" panose="020B0604020202020204" pitchFamily="34" charset="0"/>
              <a:buChar char="•"/>
            </a:pPr>
            <a:r>
              <a:rPr lang="en-US" dirty="0"/>
              <a:t>20 degree dipole produces dispersion </a:t>
            </a:r>
          </a:p>
          <a:p>
            <a:pPr marL="285750" indent="-285750">
              <a:buFont typeface="Arial" panose="020B0604020202020204" pitchFamily="34" charset="0"/>
              <a:buChar char="•"/>
            </a:pPr>
            <a:r>
              <a:rPr lang="en-US" dirty="0"/>
              <a:t>704MHz RF deflecting cavity produces time dependent vertical kick   </a:t>
            </a:r>
          </a:p>
        </p:txBody>
      </p:sp>
      <p:sp>
        <p:nvSpPr>
          <p:cNvPr id="14" name="TextBox 13">
            <a:extLst>
              <a:ext uri="{FF2B5EF4-FFF2-40B4-BE49-F238E27FC236}">
                <a16:creationId xmlns:a16="http://schemas.microsoft.com/office/drawing/2014/main" id="{90819DBB-A078-4028-AEAB-47D8217BA427}"/>
              </a:ext>
            </a:extLst>
          </p:cNvPr>
          <p:cNvSpPr txBox="1"/>
          <p:nvPr/>
        </p:nvSpPr>
        <p:spPr>
          <a:xfrm>
            <a:off x="1487372" y="6126207"/>
            <a:ext cx="5726743" cy="646331"/>
          </a:xfrm>
          <a:prstGeom prst="rect">
            <a:avLst/>
          </a:prstGeom>
          <a:solidFill>
            <a:schemeClr val="bg1"/>
          </a:solidFill>
        </p:spPr>
        <p:txBody>
          <a:bodyPr wrap="square" rtlCol="0">
            <a:spAutoFit/>
          </a:bodyPr>
          <a:lstStyle/>
          <a:p>
            <a:r>
              <a:rPr lang="en-US" dirty="0"/>
              <a:t>In pulsed mode, subsequent electron macro-bunches have lower energy due to beam loading in RF cavities.</a:t>
            </a:r>
          </a:p>
        </p:txBody>
      </p:sp>
      <p:cxnSp>
        <p:nvCxnSpPr>
          <p:cNvPr id="12" name="Straight Arrow Connector 11">
            <a:extLst>
              <a:ext uri="{FF2B5EF4-FFF2-40B4-BE49-F238E27FC236}">
                <a16:creationId xmlns:a16="http://schemas.microsoft.com/office/drawing/2014/main" id="{18137C0E-87B8-4717-B6AC-C1A44EA608A3}"/>
              </a:ext>
            </a:extLst>
          </p:cNvPr>
          <p:cNvCxnSpPr>
            <a:cxnSpLocks/>
          </p:cNvCxnSpPr>
          <p:nvPr/>
        </p:nvCxnSpPr>
        <p:spPr>
          <a:xfrm flipV="1">
            <a:off x="6152707" y="5716516"/>
            <a:ext cx="301881" cy="4096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65476500-10B4-4B64-9BCD-F2CB1A8583FF}"/>
              </a:ext>
            </a:extLst>
          </p:cNvPr>
          <p:cNvSpPr>
            <a:spLocks noGrp="1"/>
          </p:cNvSpPr>
          <p:nvPr>
            <p:ph type="sldNum" sz="quarter" idx="12"/>
          </p:nvPr>
        </p:nvSpPr>
        <p:spPr>
          <a:xfrm>
            <a:off x="7086600" y="6487231"/>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pic>
        <p:nvPicPr>
          <p:cNvPr id="5" name="Picture 4">
            <a:extLst>
              <a:ext uri="{FF2B5EF4-FFF2-40B4-BE49-F238E27FC236}">
                <a16:creationId xmlns:a16="http://schemas.microsoft.com/office/drawing/2014/main" id="{69692213-943F-486C-96A0-E5EAF64DD17C}"/>
              </a:ext>
            </a:extLst>
          </p:cNvPr>
          <p:cNvPicPr>
            <a:picLocks noChangeAspect="1"/>
          </p:cNvPicPr>
          <p:nvPr/>
        </p:nvPicPr>
        <p:blipFill>
          <a:blip r:embed="rId4"/>
          <a:stretch>
            <a:fillRect/>
          </a:stretch>
        </p:blipFill>
        <p:spPr>
          <a:xfrm>
            <a:off x="305170" y="1094278"/>
            <a:ext cx="3871203" cy="2549894"/>
          </a:xfrm>
          <a:prstGeom prst="rect">
            <a:avLst/>
          </a:prstGeom>
        </p:spPr>
      </p:pic>
      <p:cxnSp>
        <p:nvCxnSpPr>
          <p:cNvPr id="7" name="Straight Arrow Connector 6">
            <a:extLst>
              <a:ext uri="{FF2B5EF4-FFF2-40B4-BE49-F238E27FC236}">
                <a16:creationId xmlns:a16="http://schemas.microsoft.com/office/drawing/2014/main" id="{13FB7C21-96E2-47EA-95AA-9F339FFA08F5}"/>
              </a:ext>
            </a:extLst>
          </p:cNvPr>
          <p:cNvCxnSpPr/>
          <p:nvPr/>
        </p:nvCxnSpPr>
        <p:spPr>
          <a:xfrm flipH="1">
            <a:off x="2643307" y="1544491"/>
            <a:ext cx="968189" cy="0"/>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15A560D-8BD8-4312-B285-0153E112E122}"/>
              </a:ext>
            </a:extLst>
          </p:cNvPr>
          <p:cNvCxnSpPr/>
          <p:nvPr/>
        </p:nvCxnSpPr>
        <p:spPr>
          <a:xfrm flipH="1">
            <a:off x="737875" y="1660115"/>
            <a:ext cx="850228" cy="34578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4CEFA08-2847-4263-9F57-F57479728705}"/>
              </a:ext>
            </a:extLst>
          </p:cNvPr>
          <p:cNvSpPr txBox="1"/>
          <p:nvPr/>
        </p:nvSpPr>
        <p:spPr>
          <a:xfrm>
            <a:off x="2728142" y="1175159"/>
            <a:ext cx="966931" cy="369332"/>
          </a:xfrm>
          <a:prstGeom prst="rect">
            <a:avLst/>
          </a:prstGeom>
          <a:noFill/>
        </p:spPr>
        <p:txBody>
          <a:bodyPr wrap="none" rtlCol="0">
            <a:spAutoFit/>
          </a:bodyPr>
          <a:lstStyle/>
          <a:p>
            <a:r>
              <a:rPr lang="en-US" dirty="0">
                <a:solidFill>
                  <a:srgbClr val="C00000"/>
                </a:solidFill>
              </a:rPr>
              <a:t>e-beam</a:t>
            </a:r>
          </a:p>
        </p:txBody>
      </p:sp>
      <p:cxnSp>
        <p:nvCxnSpPr>
          <p:cNvPr id="17" name="Straight Arrow Connector 16">
            <a:extLst>
              <a:ext uri="{FF2B5EF4-FFF2-40B4-BE49-F238E27FC236}">
                <a16:creationId xmlns:a16="http://schemas.microsoft.com/office/drawing/2014/main" id="{C97EAA20-9775-4B5F-B91B-45AC62F8038C}"/>
              </a:ext>
            </a:extLst>
          </p:cNvPr>
          <p:cNvCxnSpPr>
            <a:cxnSpLocks/>
            <a:stCxn id="4" idx="2"/>
          </p:cNvCxnSpPr>
          <p:nvPr/>
        </p:nvCxnSpPr>
        <p:spPr>
          <a:xfrm>
            <a:off x="1558897" y="958398"/>
            <a:ext cx="262219" cy="6218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ED621CD-831D-4863-9051-AC71EFBD83A9}"/>
              </a:ext>
            </a:extLst>
          </p:cNvPr>
          <p:cNvCxnSpPr>
            <a:cxnSpLocks/>
          </p:cNvCxnSpPr>
          <p:nvPr/>
        </p:nvCxnSpPr>
        <p:spPr>
          <a:xfrm flipV="1">
            <a:off x="3211607" y="1920949"/>
            <a:ext cx="701174" cy="205262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3734CD3-3F18-4809-B400-82D6D2775EB7}"/>
              </a:ext>
            </a:extLst>
          </p:cNvPr>
          <p:cNvSpPr txBox="1"/>
          <p:nvPr/>
        </p:nvSpPr>
        <p:spPr>
          <a:xfrm>
            <a:off x="7428614" y="2474520"/>
            <a:ext cx="1497526" cy="276999"/>
          </a:xfrm>
          <a:prstGeom prst="rect">
            <a:avLst/>
          </a:prstGeom>
          <a:noFill/>
        </p:spPr>
        <p:txBody>
          <a:bodyPr wrap="none" rtlCol="0">
            <a:spAutoFit/>
          </a:bodyPr>
          <a:lstStyle/>
          <a:p>
            <a:r>
              <a:rPr lang="en-US" sz="1200" dirty="0">
                <a:solidFill>
                  <a:srgbClr val="FF0000"/>
                </a:solidFill>
              </a:rPr>
              <a:t>(requirement: 5e-4)</a:t>
            </a:r>
          </a:p>
        </p:txBody>
      </p:sp>
    </p:spTree>
    <p:extLst>
      <p:ext uri="{BB962C8B-B14F-4D97-AF65-F5344CB8AC3E}">
        <p14:creationId xmlns:p14="http://schemas.microsoft.com/office/powerpoint/2010/main" val="3381226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83" y="207620"/>
            <a:ext cx="8328991" cy="673965"/>
          </a:xfrm>
        </p:spPr>
        <p:txBody>
          <a:bodyPr>
            <a:normAutofit fontScale="90000"/>
          </a:bodyPr>
          <a:lstStyle/>
          <a:p>
            <a:r>
              <a:rPr lang="en-US" sz="2800" dirty="0" err="1"/>
              <a:t>LEReC</a:t>
            </a:r>
            <a:r>
              <a:rPr lang="en-US" sz="2800" dirty="0"/>
              <a:t>: First observation of electron cooling using bunched electron beam, </a:t>
            </a:r>
            <a:r>
              <a:rPr lang="en-US" sz="2800" dirty="0">
                <a:solidFill>
                  <a:srgbClr val="FF0000"/>
                </a:solidFill>
              </a:rPr>
              <a:t>April 5, 2019</a:t>
            </a:r>
          </a:p>
        </p:txBody>
      </p:sp>
      <p:sp>
        <p:nvSpPr>
          <p:cNvPr id="3" name="Content Placeholder 2"/>
          <p:cNvSpPr>
            <a:spLocks noGrp="1"/>
          </p:cNvSpPr>
          <p:nvPr>
            <p:ph idx="1"/>
          </p:nvPr>
        </p:nvSpPr>
        <p:spPr>
          <a:xfrm>
            <a:off x="289891" y="959578"/>
            <a:ext cx="8464826" cy="4715666"/>
          </a:xfrm>
        </p:spPr>
        <p:txBody>
          <a:bodyPr>
            <a:normAutofit/>
          </a:bodyPr>
          <a:lstStyle/>
          <a:p>
            <a:pPr marL="0" lvl="0" indent="0">
              <a:buNone/>
            </a:pPr>
            <a:endParaRPr lang="en-US" sz="2400" dirty="0"/>
          </a:p>
          <a:p>
            <a:pPr marL="0" lvl="0" indent="0">
              <a:buNone/>
            </a:pPr>
            <a:endParaRPr lang="en-US" sz="2400" dirty="0"/>
          </a:p>
          <a:p>
            <a:pPr lvl="0"/>
            <a:endParaRPr lang="en-US" dirty="0"/>
          </a:p>
        </p:txBody>
      </p:sp>
      <p:pic>
        <p:nvPicPr>
          <p:cNvPr id="7" name="Picture 4" descr="http://www.cadops2.bnl.gov/api/attachment/image/static/FY2019_04_5ca7b3b700103add_Fri_Apr__5_15:59:51_2019.9931.gif">
            <a:extLst>
              <a:ext uri="{FF2B5EF4-FFF2-40B4-BE49-F238E27FC236}">
                <a16:creationId xmlns:a16="http://schemas.microsoft.com/office/drawing/2014/main" id="{D66FE125-8187-4774-95A9-83729C21C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606" y="3067147"/>
            <a:ext cx="4481676" cy="37659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41F928-0D85-4888-9FD0-6FDACBC514FE}"/>
              </a:ext>
            </a:extLst>
          </p:cNvPr>
          <p:cNvPicPr>
            <a:picLocks noChangeAspect="1"/>
          </p:cNvPicPr>
          <p:nvPr/>
        </p:nvPicPr>
        <p:blipFill>
          <a:blip r:embed="rId4"/>
          <a:stretch>
            <a:fillRect/>
          </a:stretch>
        </p:blipFill>
        <p:spPr>
          <a:xfrm>
            <a:off x="31718" y="1182756"/>
            <a:ext cx="4540282" cy="3056047"/>
          </a:xfrm>
          <a:prstGeom prst="rect">
            <a:avLst/>
          </a:prstGeom>
        </p:spPr>
      </p:pic>
      <p:sp>
        <p:nvSpPr>
          <p:cNvPr id="6" name="TextBox 5">
            <a:extLst>
              <a:ext uri="{FF2B5EF4-FFF2-40B4-BE49-F238E27FC236}">
                <a16:creationId xmlns:a16="http://schemas.microsoft.com/office/drawing/2014/main" id="{2A02B3F4-1F5D-42D7-945C-1F83B642F1E5}"/>
              </a:ext>
            </a:extLst>
          </p:cNvPr>
          <p:cNvSpPr txBox="1"/>
          <p:nvPr/>
        </p:nvSpPr>
        <p:spPr>
          <a:xfrm>
            <a:off x="5332813" y="2294390"/>
            <a:ext cx="3121367" cy="369332"/>
          </a:xfrm>
          <a:prstGeom prst="rect">
            <a:avLst/>
          </a:prstGeom>
          <a:noFill/>
        </p:spPr>
        <p:txBody>
          <a:bodyPr wrap="none" rtlCol="0">
            <a:spAutoFit/>
          </a:bodyPr>
          <a:lstStyle/>
          <a:p>
            <a:r>
              <a:rPr lang="en-US" dirty="0"/>
              <a:t>Ion bunch #2 is being cooled</a:t>
            </a:r>
          </a:p>
        </p:txBody>
      </p:sp>
      <p:cxnSp>
        <p:nvCxnSpPr>
          <p:cNvPr id="9" name="Straight Arrow Connector 8">
            <a:extLst>
              <a:ext uri="{FF2B5EF4-FFF2-40B4-BE49-F238E27FC236}">
                <a16:creationId xmlns:a16="http://schemas.microsoft.com/office/drawing/2014/main" id="{2FB138F4-3933-40B4-AFA6-03A6449868D4}"/>
              </a:ext>
            </a:extLst>
          </p:cNvPr>
          <p:cNvCxnSpPr>
            <a:cxnSpLocks/>
          </p:cNvCxnSpPr>
          <p:nvPr/>
        </p:nvCxnSpPr>
        <p:spPr>
          <a:xfrm flipH="1">
            <a:off x="5791201" y="2741715"/>
            <a:ext cx="462858" cy="99208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AB00913-FE1E-4E63-9CED-F5BFE60A6FFB}"/>
              </a:ext>
            </a:extLst>
          </p:cNvPr>
          <p:cNvCxnSpPr>
            <a:cxnSpLocks/>
          </p:cNvCxnSpPr>
          <p:nvPr/>
        </p:nvCxnSpPr>
        <p:spPr>
          <a:xfrm flipH="1">
            <a:off x="3459480" y="2710779"/>
            <a:ext cx="2794579" cy="6066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0A2F198-4FFB-4D25-A57C-EDD08B411C30}"/>
              </a:ext>
            </a:extLst>
          </p:cNvPr>
          <p:cNvSpPr txBox="1"/>
          <p:nvPr/>
        </p:nvSpPr>
        <p:spPr>
          <a:xfrm>
            <a:off x="389283" y="1369824"/>
            <a:ext cx="4042699" cy="646331"/>
          </a:xfrm>
          <a:prstGeom prst="rect">
            <a:avLst/>
          </a:prstGeom>
          <a:noFill/>
        </p:spPr>
        <p:txBody>
          <a:bodyPr wrap="square" rtlCol="0">
            <a:spAutoFit/>
          </a:bodyPr>
          <a:lstStyle/>
          <a:p>
            <a:r>
              <a:rPr lang="en-US" dirty="0"/>
              <a:t>Bunch length time evolution </a:t>
            </a:r>
          </a:p>
          <a:p>
            <a:r>
              <a:rPr lang="en-US" dirty="0"/>
              <a:t>for two Au ion bunches in RHIC</a:t>
            </a:r>
          </a:p>
        </p:txBody>
      </p:sp>
      <p:sp>
        <p:nvSpPr>
          <p:cNvPr id="13" name="TextBox 12">
            <a:extLst>
              <a:ext uri="{FF2B5EF4-FFF2-40B4-BE49-F238E27FC236}">
                <a16:creationId xmlns:a16="http://schemas.microsoft.com/office/drawing/2014/main" id="{DC0A27D8-7C6E-415D-9274-28453D60104A}"/>
              </a:ext>
            </a:extLst>
          </p:cNvPr>
          <p:cNvSpPr txBox="1"/>
          <p:nvPr/>
        </p:nvSpPr>
        <p:spPr>
          <a:xfrm>
            <a:off x="71056" y="4719929"/>
            <a:ext cx="4057521" cy="369332"/>
          </a:xfrm>
          <a:prstGeom prst="rect">
            <a:avLst/>
          </a:prstGeom>
          <a:noFill/>
        </p:spPr>
        <p:txBody>
          <a:bodyPr wrap="none" rtlCol="0">
            <a:spAutoFit/>
          </a:bodyPr>
          <a:lstStyle/>
          <a:p>
            <a:r>
              <a:rPr lang="en-US" dirty="0"/>
              <a:t>Energy of electrons and ions matched</a:t>
            </a:r>
          </a:p>
        </p:txBody>
      </p:sp>
      <p:cxnSp>
        <p:nvCxnSpPr>
          <p:cNvPr id="15" name="Straight Arrow Connector 14">
            <a:extLst>
              <a:ext uri="{FF2B5EF4-FFF2-40B4-BE49-F238E27FC236}">
                <a16:creationId xmlns:a16="http://schemas.microsoft.com/office/drawing/2014/main" id="{6CB12E6E-A0D0-4C3C-9A09-50E5C73670DF}"/>
              </a:ext>
            </a:extLst>
          </p:cNvPr>
          <p:cNvCxnSpPr>
            <a:cxnSpLocks/>
          </p:cNvCxnSpPr>
          <p:nvPr/>
        </p:nvCxnSpPr>
        <p:spPr>
          <a:xfrm flipV="1">
            <a:off x="1155032" y="2927867"/>
            <a:ext cx="445168" cy="174291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E312DE5-BB95-4AD2-BBA8-16BCDC8A89E5}"/>
              </a:ext>
            </a:extLst>
          </p:cNvPr>
          <p:cNvSpPr txBox="1"/>
          <p:nvPr/>
        </p:nvSpPr>
        <p:spPr>
          <a:xfrm>
            <a:off x="4813439" y="1284379"/>
            <a:ext cx="4160113" cy="369332"/>
          </a:xfrm>
          <a:prstGeom prst="rect">
            <a:avLst/>
          </a:prstGeom>
          <a:noFill/>
        </p:spPr>
        <p:txBody>
          <a:bodyPr wrap="none" rtlCol="0">
            <a:spAutoFit/>
          </a:bodyPr>
          <a:lstStyle/>
          <a:p>
            <a:r>
              <a:rPr lang="en-US" dirty="0"/>
              <a:t>Ion bunch #4 which is not being cooled</a:t>
            </a:r>
          </a:p>
        </p:txBody>
      </p:sp>
      <p:cxnSp>
        <p:nvCxnSpPr>
          <p:cNvPr id="21" name="Straight Arrow Connector 20">
            <a:extLst>
              <a:ext uri="{FF2B5EF4-FFF2-40B4-BE49-F238E27FC236}">
                <a16:creationId xmlns:a16="http://schemas.microsoft.com/office/drawing/2014/main" id="{2C87FFDA-9AA9-4DF3-B836-77D60DBA525D}"/>
              </a:ext>
            </a:extLst>
          </p:cNvPr>
          <p:cNvCxnSpPr>
            <a:cxnSpLocks/>
          </p:cNvCxnSpPr>
          <p:nvPr/>
        </p:nvCxnSpPr>
        <p:spPr>
          <a:xfrm flipH="1">
            <a:off x="4522305" y="1653711"/>
            <a:ext cx="1268896" cy="44940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8E618C1-F8D8-48FF-B868-612EC9925AA4}"/>
              </a:ext>
            </a:extLst>
          </p:cNvPr>
          <p:cNvSpPr txBox="1"/>
          <p:nvPr/>
        </p:nvSpPr>
        <p:spPr>
          <a:xfrm>
            <a:off x="6650281" y="3706158"/>
            <a:ext cx="2236510" cy="646331"/>
          </a:xfrm>
          <a:prstGeom prst="rect">
            <a:avLst/>
          </a:prstGeom>
          <a:noFill/>
        </p:spPr>
        <p:txBody>
          <a:bodyPr wrap="none" rtlCol="0">
            <a:spAutoFit/>
          </a:bodyPr>
          <a:lstStyle/>
          <a:p>
            <a:r>
              <a:rPr lang="en-US" dirty="0">
                <a:solidFill>
                  <a:schemeClr val="bg1"/>
                </a:solidFill>
              </a:rPr>
              <a:t>Longitudinal profiles</a:t>
            </a:r>
          </a:p>
          <a:p>
            <a:r>
              <a:rPr lang="en-US" dirty="0">
                <a:solidFill>
                  <a:schemeClr val="bg1"/>
                </a:solidFill>
              </a:rPr>
              <a:t>of six ion bunches</a:t>
            </a:r>
          </a:p>
        </p:txBody>
      </p:sp>
      <p:sp>
        <p:nvSpPr>
          <p:cNvPr id="8" name="Rectangle 7">
            <a:extLst>
              <a:ext uri="{FF2B5EF4-FFF2-40B4-BE49-F238E27FC236}">
                <a16:creationId xmlns:a16="http://schemas.microsoft.com/office/drawing/2014/main" id="{A59D69CC-BFC6-4A79-8666-29F6E5B51F9F}"/>
              </a:ext>
            </a:extLst>
          </p:cNvPr>
          <p:cNvSpPr/>
          <p:nvPr/>
        </p:nvSpPr>
        <p:spPr>
          <a:xfrm>
            <a:off x="15859" y="5653831"/>
            <a:ext cx="4572000" cy="1200329"/>
          </a:xfrm>
          <a:prstGeom prst="rect">
            <a:avLst/>
          </a:prstGeom>
          <a:solidFill>
            <a:schemeClr val="bg1"/>
          </a:solidFill>
        </p:spPr>
        <p:txBody>
          <a:bodyPr>
            <a:spAutoFit/>
          </a:bodyPr>
          <a:lstStyle/>
          <a:p>
            <a:r>
              <a:rPr lang="en-US" dirty="0"/>
              <a:t>In 76kHz mode, subsequent electron macro-bunches have lower energy due to beam loading in RF cavities (can match energy/cool effectively single ion bunch).</a:t>
            </a:r>
          </a:p>
        </p:txBody>
      </p:sp>
      <p:cxnSp>
        <p:nvCxnSpPr>
          <p:cNvPr id="16" name="Straight Arrow Connector 15">
            <a:extLst>
              <a:ext uri="{FF2B5EF4-FFF2-40B4-BE49-F238E27FC236}">
                <a16:creationId xmlns:a16="http://schemas.microsoft.com/office/drawing/2014/main" id="{5D3F0178-E755-4784-9811-22E45A45BAB0}"/>
              </a:ext>
            </a:extLst>
          </p:cNvPr>
          <p:cNvCxnSpPr>
            <a:cxnSpLocks/>
          </p:cNvCxnSpPr>
          <p:nvPr/>
        </p:nvCxnSpPr>
        <p:spPr>
          <a:xfrm flipV="1">
            <a:off x="4128577" y="5675245"/>
            <a:ext cx="2742867" cy="694132"/>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307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1D2F-3E73-463C-8A0D-D5ECDD09A201}"/>
              </a:ext>
            </a:extLst>
          </p:cNvPr>
          <p:cNvSpPr>
            <a:spLocks noGrp="1"/>
          </p:cNvSpPr>
          <p:nvPr>
            <p:ph type="title"/>
          </p:nvPr>
        </p:nvSpPr>
        <p:spPr>
          <a:xfrm>
            <a:off x="100739" y="71117"/>
            <a:ext cx="9043261" cy="588020"/>
          </a:xfrm>
        </p:spPr>
        <p:txBody>
          <a:bodyPr>
            <a:noAutofit/>
          </a:bodyPr>
          <a:lstStyle/>
          <a:p>
            <a:r>
              <a:rPr lang="en-US" sz="2000" dirty="0"/>
              <a:t>Simultaneous cooling in Yellow and Blue rings (76kHz mode, 6 ion bunches: bunch #1 is being cooled; bunch #6 does not see electrons)</a:t>
            </a:r>
          </a:p>
        </p:txBody>
      </p:sp>
      <p:sp>
        <p:nvSpPr>
          <p:cNvPr id="3" name="Content Placeholder 2">
            <a:extLst>
              <a:ext uri="{FF2B5EF4-FFF2-40B4-BE49-F238E27FC236}">
                <a16:creationId xmlns:a16="http://schemas.microsoft.com/office/drawing/2014/main" id="{A9ECD597-2DF2-42F3-972B-62FC186956A4}"/>
              </a:ext>
            </a:extLst>
          </p:cNvPr>
          <p:cNvSpPr>
            <a:spLocks noGrp="1"/>
          </p:cNvSpPr>
          <p:nvPr>
            <p:ph idx="1"/>
          </p:nvPr>
        </p:nvSpPr>
        <p:spPr>
          <a:xfrm>
            <a:off x="100739" y="898903"/>
            <a:ext cx="8942522" cy="5593970"/>
          </a:xfrm>
        </p:spPr>
        <p:txBody>
          <a:bodyPr>
            <a:normAutofit/>
          </a:bodyPr>
          <a:lstStyle/>
          <a:p>
            <a:pPr marL="0" indent="0">
              <a:buNone/>
            </a:pPr>
            <a:endParaRPr lang="en-US" sz="2000" dirty="0"/>
          </a:p>
          <a:p>
            <a:pPr marL="0" indent="0">
              <a:buNone/>
            </a:pPr>
            <a:endParaRPr lang="en-US" sz="2000" dirty="0"/>
          </a:p>
          <a:p>
            <a:pPr marL="0" indent="0">
              <a:buNone/>
            </a:pPr>
            <a:endParaRPr lang="en-US" sz="1800" dirty="0"/>
          </a:p>
          <a:p>
            <a:pPr marL="0" indent="0">
              <a:buNone/>
            </a:pPr>
            <a:endParaRPr lang="en-US" sz="1800" dirty="0"/>
          </a:p>
          <a:p>
            <a:pPr marL="0" indent="0">
              <a:buNone/>
            </a:pPr>
            <a:endParaRPr lang="en-US" sz="2400" dirty="0"/>
          </a:p>
        </p:txBody>
      </p:sp>
      <p:sp>
        <p:nvSpPr>
          <p:cNvPr id="17" name="Slide Number Placeholder 6">
            <a:extLst>
              <a:ext uri="{FF2B5EF4-FFF2-40B4-BE49-F238E27FC236}">
                <a16:creationId xmlns:a16="http://schemas.microsoft.com/office/drawing/2014/main" id="{B8C68F06-B8F4-42BE-930D-4018141E577A}"/>
              </a:ext>
            </a:extLst>
          </p:cNvPr>
          <p:cNvSpPr>
            <a:spLocks noGrp="1"/>
          </p:cNvSpPr>
          <p:nvPr>
            <p:ph type="sldNum" sz="quarter" idx="12"/>
          </p:nvPr>
        </p:nvSpPr>
        <p:spPr>
          <a:xfrm>
            <a:off x="7086600" y="6487231"/>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pic>
        <p:nvPicPr>
          <p:cNvPr id="1026" name="Picture 2" descr="http://elog.pbn.bnl.gov:8080/api/attachment/image/static/FY2019_04_5cc33b0f00107a39_Fri_Apr_26_13:08:31_2019.14218.gif">
            <a:extLst>
              <a:ext uri="{FF2B5EF4-FFF2-40B4-BE49-F238E27FC236}">
                <a16:creationId xmlns:a16="http://schemas.microsoft.com/office/drawing/2014/main" id="{0998D702-C729-4C9B-8C4B-EEA08A7C2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098" y="3383723"/>
            <a:ext cx="4325781" cy="3458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log.pbn.bnl.gov:8080/api/attachment/image/static/FY2019_04_5cc33b2e00107a3a_Fri_Apr_26_13:09:02_2019.14218.gif">
            <a:extLst>
              <a:ext uri="{FF2B5EF4-FFF2-40B4-BE49-F238E27FC236}">
                <a16:creationId xmlns:a16="http://schemas.microsoft.com/office/drawing/2014/main" id="{8243BBF5-6C57-4FDC-8F7B-0B13CF7A9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7" y="848660"/>
            <a:ext cx="3529208" cy="28212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log.pbn.bnl.gov:8080/api/attachment/image/static/FY2019_04_5cc33c0e00107a3c_Fri_Apr_26_13:12:46_2019.14218.gif">
            <a:extLst>
              <a:ext uri="{FF2B5EF4-FFF2-40B4-BE49-F238E27FC236}">
                <a16:creationId xmlns:a16="http://schemas.microsoft.com/office/drawing/2014/main" id="{765378A2-2527-4F2D-BB64-AF781D529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7" y="3388468"/>
            <a:ext cx="4325781" cy="34580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elog.pbn.bnl.gov:8080/api/attachment/image/static/FY2019_04_5cc33c3500107a3e_Fri_Apr_26_13:13:25_2019.14218.gif">
            <a:extLst>
              <a:ext uri="{FF2B5EF4-FFF2-40B4-BE49-F238E27FC236}">
                <a16:creationId xmlns:a16="http://schemas.microsoft.com/office/drawing/2014/main" id="{4EBA866C-55FD-4304-8645-A264BEDB8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455" y="1693168"/>
            <a:ext cx="2629185" cy="17676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elog.pbn.bnl.gov:8080/api/attachment/image/static/FY2019_04_5cc33c3800107a3f_Fri_Apr_26_13:13:28_2019.14218.gif">
            <a:extLst>
              <a:ext uri="{FF2B5EF4-FFF2-40B4-BE49-F238E27FC236}">
                <a16:creationId xmlns:a16="http://schemas.microsoft.com/office/drawing/2014/main" id="{55940302-0C0C-4BE7-BA8E-E8A3F4EB7F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5665" y="1657651"/>
            <a:ext cx="2629185" cy="17676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0BA554-91F8-4068-A63E-2386D4F4158A}"/>
              </a:ext>
            </a:extLst>
          </p:cNvPr>
          <p:cNvSpPr txBox="1"/>
          <p:nvPr/>
        </p:nvSpPr>
        <p:spPr>
          <a:xfrm>
            <a:off x="5028441" y="3755537"/>
            <a:ext cx="3477348" cy="338554"/>
          </a:xfrm>
          <a:prstGeom prst="rect">
            <a:avLst/>
          </a:prstGeom>
          <a:noFill/>
        </p:spPr>
        <p:txBody>
          <a:bodyPr wrap="square" rtlCol="0">
            <a:spAutoFit/>
          </a:bodyPr>
          <a:lstStyle/>
          <a:p>
            <a:r>
              <a:rPr lang="en-US" sz="1600" dirty="0"/>
              <a:t>cooled and non-interacting bunches</a:t>
            </a:r>
          </a:p>
        </p:txBody>
      </p:sp>
      <p:sp>
        <p:nvSpPr>
          <p:cNvPr id="9" name="TextBox 8">
            <a:extLst>
              <a:ext uri="{FF2B5EF4-FFF2-40B4-BE49-F238E27FC236}">
                <a16:creationId xmlns:a16="http://schemas.microsoft.com/office/drawing/2014/main" id="{5A188E2F-2161-42D4-A35C-008005FDA8AD}"/>
              </a:ext>
            </a:extLst>
          </p:cNvPr>
          <p:cNvSpPr txBox="1"/>
          <p:nvPr/>
        </p:nvSpPr>
        <p:spPr>
          <a:xfrm>
            <a:off x="5267739" y="4402842"/>
            <a:ext cx="843180" cy="369332"/>
          </a:xfrm>
          <a:prstGeom prst="rect">
            <a:avLst/>
          </a:prstGeom>
          <a:noFill/>
        </p:spPr>
        <p:txBody>
          <a:bodyPr wrap="none" rtlCol="0">
            <a:spAutoFit/>
          </a:bodyPr>
          <a:lstStyle/>
          <a:p>
            <a:r>
              <a:rPr lang="en-US" dirty="0"/>
              <a:t>Yellow</a:t>
            </a:r>
          </a:p>
        </p:txBody>
      </p:sp>
      <p:sp>
        <p:nvSpPr>
          <p:cNvPr id="10" name="TextBox 9">
            <a:extLst>
              <a:ext uri="{FF2B5EF4-FFF2-40B4-BE49-F238E27FC236}">
                <a16:creationId xmlns:a16="http://schemas.microsoft.com/office/drawing/2014/main" id="{334801D1-2533-403B-BBE2-849D2A97D9DC}"/>
              </a:ext>
            </a:extLst>
          </p:cNvPr>
          <p:cNvSpPr txBox="1"/>
          <p:nvPr/>
        </p:nvSpPr>
        <p:spPr>
          <a:xfrm>
            <a:off x="5366163" y="5288482"/>
            <a:ext cx="646331" cy="369332"/>
          </a:xfrm>
          <a:prstGeom prst="rect">
            <a:avLst/>
          </a:prstGeom>
          <a:noFill/>
        </p:spPr>
        <p:txBody>
          <a:bodyPr wrap="none" rtlCol="0">
            <a:spAutoFit/>
          </a:bodyPr>
          <a:lstStyle/>
          <a:p>
            <a:r>
              <a:rPr lang="en-US" dirty="0"/>
              <a:t>Blue</a:t>
            </a:r>
          </a:p>
        </p:txBody>
      </p:sp>
      <p:sp>
        <p:nvSpPr>
          <p:cNvPr id="12" name="TextBox 11">
            <a:extLst>
              <a:ext uri="{FF2B5EF4-FFF2-40B4-BE49-F238E27FC236}">
                <a16:creationId xmlns:a16="http://schemas.microsoft.com/office/drawing/2014/main" id="{C586FB08-218E-44B2-91BF-AC8B96AE09CF}"/>
              </a:ext>
            </a:extLst>
          </p:cNvPr>
          <p:cNvSpPr txBox="1"/>
          <p:nvPr/>
        </p:nvSpPr>
        <p:spPr>
          <a:xfrm>
            <a:off x="365947" y="1611004"/>
            <a:ext cx="646331" cy="369332"/>
          </a:xfrm>
          <a:prstGeom prst="rect">
            <a:avLst/>
          </a:prstGeom>
          <a:noFill/>
        </p:spPr>
        <p:txBody>
          <a:bodyPr wrap="none" rtlCol="0">
            <a:spAutoFit/>
          </a:bodyPr>
          <a:lstStyle/>
          <a:p>
            <a:r>
              <a:rPr lang="en-US" dirty="0"/>
              <a:t>Blue</a:t>
            </a:r>
          </a:p>
        </p:txBody>
      </p:sp>
      <p:sp>
        <p:nvSpPr>
          <p:cNvPr id="13" name="TextBox 12">
            <a:extLst>
              <a:ext uri="{FF2B5EF4-FFF2-40B4-BE49-F238E27FC236}">
                <a16:creationId xmlns:a16="http://schemas.microsoft.com/office/drawing/2014/main" id="{D35B7308-8263-452A-A996-69617A15E347}"/>
              </a:ext>
            </a:extLst>
          </p:cNvPr>
          <p:cNvSpPr txBox="1"/>
          <p:nvPr/>
        </p:nvSpPr>
        <p:spPr>
          <a:xfrm>
            <a:off x="346931" y="2785194"/>
            <a:ext cx="843180" cy="369332"/>
          </a:xfrm>
          <a:prstGeom prst="rect">
            <a:avLst/>
          </a:prstGeom>
          <a:noFill/>
        </p:spPr>
        <p:txBody>
          <a:bodyPr wrap="none" rtlCol="0">
            <a:spAutoFit/>
          </a:bodyPr>
          <a:lstStyle/>
          <a:p>
            <a:r>
              <a:rPr lang="en-US" dirty="0"/>
              <a:t>Yellow</a:t>
            </a:r>
          </a:p>
        </p:txBody>
      </p:sp>
      <p:sp>
        <p:nvSpPr>
          <p:cNvPr id="14" name="TextBox 13">
            <a:extLst>
              <a:ext uri="{FF2B5EF4-FFF2-40B4-BE49-F238E27FC236}">
                <a16:creationId xmlns:a16="http://schemas.microsoft.com/office/drawing/2014/main" id="{4C25DE38-81F5-416E-8748-F901A2BD1E7B}"/>
              </a:ext>
            </a:extLst>
          </p:cNvPr>
          <p:cNvSpPr txBox="1"/>
          <p:nvPr/>
        </p:nvSpPr>
        <p:spPr>
          <a:xfrm>
            <a:off x="463117" y="5147192"/>
            <a:ext cx="3704860" cy="307777"/>
          </a:xfrm>
          <a:prstGeom prst="rect">
            <a:avLst/>
          </a:prstGeom>
          <a:noFill/>
        </p:spPr>
        <p:txBody>
          <a:bodyPr wrap="none" rtlCol="0">
            <a:spAutoFit/>
          </a:bodyPr>
          <a:lstStyle/>
          <a:p>
            <a:r>
              <a:rPr lang="en-US" sz="1400" dirty="0"/>
              <a:t>Cooled, heated and non-interacting bunches</a:t>
            </a:r>
          </a:p>
        </p:txBody>
      </p:sp>
      <p:sp>
        <p:nvSpPr>
          <p:cNvPr id="15" name="TextBox 14">
            <a:extLst>
              <a:ext uri="{FF2B5EF4-FFF2-40B4-BE49-F238E27FC236}">
                <a16:creationId xmlns:a16="http://schemas.microsoft.com/office/drawing/2014/main" id="{773F34DD-52A5-4E30-8F83-57DDC1D1352E}"/>
              </a:ext>
            </a:extLst>
          </p:cNvPr>
          <p:cNvSpPr txBox="1"/>
          <p:nvPr/>
        </p:nvSpPr>
        <p:spPr>
          <a:xfrm>
            <a:off x="689112" y="4377787"/>
            <a:ext cx="646331" cy="369332"/>
          </a:xfrm>
          <a:prstGeom prst="rect">
            <a:avLst/>
          </a:prstGeom>
          <a:noFill/>
        </p:spPr>
        <p:txBody>
          <a:bodyPr wrap="none" rtlCol="0">
            <a:spAutoFit/>
          </a:bodyPr>
          <a:lstStyle/>
          <a:p>
            <a:r>
              <a:rPr lang="en-US" dirty="0"/>
              <a:t>Blue</a:t>
            </a:r>
          </a:p>
        </p:txBody>
      </p:sp>
      <p:sp>
        <p:nvSpPr>
          <p:cNvPr id="16" name="TextBox 15">
            <a:extLst>
              <a:ext uri="{FF2B5EF4-FFF2-40B4-BE49-F238E27FC236}">
                <a16:creationId xmlns:a16="http://schemas.microsoft.com/office/drawing/2014/main" id="{60CA13E8-01CB-4224-BF13-35F93CF04DE6}"/>
              </a:ext>
            </a:extLst>
          </p:cNvPr>
          <p:cNvSpPr txBox="1"/>
          <p:nvPr/>
        </p:nvSpPr>
        <p:spPr>
          <a:xfrm>
            <a:off x="689112" y="5824674"/>
            <a:ext cx="843180" cy="369332"/>
          </a:xfrm>
          <a:prstGeom prst="rect">
            <a:avLst/>
          </a:prstGeom>
          <a:noFill/>
        </p:spPr>
        <p:txBody>
          <a:bodyPr wrap="none" rtlCol="0">
            <a:spAutoFit/>
          </a:bodyPr>
          <a:lstStyle/>
          <a:p>
            <a:r>
              <a:rPr lang="en-US" dirty="0"/>
              <a:t>Yellow</a:t>
            </a:r>
          </a:p>
        </p:txBody>
      </p:sp>
      <p:sp>
        <p:nvSpPr>
          <p:cNvPr id="4" name="Rectangle 3">
            <a:extLst>
              <a:ext uri="{FF2B5EF4-FFF2-40B4-BE49-F238E27FC236}">
                <a16:creationId xmlns:a16="http://schemas.microsoft.com/office/drawing/2014/main" id="{C5980680-790A-4B5D-96C6-D879A5B0CFD7}"/>
              </a:ext>
            </a:extLst>
          </p:cNvPr>
          <p:cNvSpPr/>
          <p:nvPr/>
        </p:nvSpPr>
        <p:spPr>
          <a:xfrm>
            <a:off x="1761993" y="1611004"/>
            <a:ext cx="1655410" cy="369332"/>
          </a:xfrm>
          <a:prstGeom prst="rect">
            <a:avLst/>
          </a:prstGeom>
        </p:spPr>
        <p:txBody>
          <a:bodyPr wrap="square">
            <a:spAutoFit/>
          </a:bodyPr>
          <a:lstStyle/>
          <a:p>
            <a:r>
              <a:rPr lang="en-US" dirty="0"/>
              <a:t>bunch length</a:t>
            </a:r>
          </a:p>
        </p:txBody>
      </p:sp>
      <p:sp>
        <p:nvSpPr>
          <p:cNvPr id="5" name="TextBox 4">
            <a:extLst>
              <a:ext uri="{FF2B5EF4-FFF2-40B4-BE49-F238E27FC236}">
                <a16:creationId xmlns:a16="http://schemas.microsoft.com/office/drawing/2014/main" id="{B1132F27-35FC-46BF-A65A-C7AD208662EC}"/>
              </a:ext>
            </a:extLst>
          </p:cNvPr>
          <p:cNvSpPr txBox="1"/>
          <p:nvPr/>
        </p:nvSpPr>
        <p:spPr>
          <a:xfrm>
            <a:off x="2315547" y="3683389"/>
            <a:ext cx="1723549" cy="369332"/>
          </a:xfrm>
          <a:prstGeom prst="rect">
            <a:avLst/>
          </a:prstGeom>
          <a:noFill/>
        </p:spPr>
        <p:txBody>
          <a:bodyPr wrap="none" rtlCol="0">
            <a:spAutoFit/>
          </a:bodyPr>
          <a:lstStyle/>
          <a:p>
            <a:r>
              <a:rPr lang="en-US" dirty="0"/>
              <a:t>bunch intensity</a:t>
            </a:r>
          </a:p>
        </p:txBody>
      </p:sp>
      <p:sp>
        <p:nvSpPr>
          <p:cNvPr id="6" name="TextBox 5">
            <a:extLst>
              <a:ext uri="{FF2B5EF4-FFF2-40B4-BE49-F238E27FC236}">
                <a16:creationId xmlns:a16="http://schemas.microsoft.com/office/drawing/2014/main" id="{DCC6FB0F-8A75-4E2D-BF7F-6961EB2771E0}"/>
              </a:ext>
            </a:extLst>
          </p:cNvPr>
          <p:cNvSpPr txBox="1"/>
          <p:nvPr/>
        </p:nvSpPr>
        <p:spPr>
          <a:xfrm>
            <a:off x="7086600" y="5288482"/>
            <a:ext cx="1056700" cy="369332"/>
          </a:xfrm>
          <a:prstGeom prst="rect">
            <a:avLst/>
          </a:prstGeom>
          <a:noFill/>
        </p:spPr>
        <p:txBody>
          <a:bodyPr wrap="none" rtlCol="0">
            <a:spAutoFit/>
          </a:bodyPr>
          <a:lstStyle/>
          <a:p>
            <a:r>
              <a:rPr lang="en-US" dirty="0"/>
              <a:t>loss rate</a:t>
            </a:r>
          </a:p>
        </p:txBody>
      </p:sp>
      <p:sp>
        <p:nvSpPr>
          <p:cNvPr id="11" name="Rectangle 10">
            <a:extLst>
              <a:ext uri="{FF2B5EF4-FFF2-40B4-BE49-F238E27FC236}">
                <a16:creationId xmlns:a16="http://schemas.microsoft.com/office/drawing/2014/main" id="{1ACD2B54-0F68-4F98-BB86-26E5842272B0}"/>
              </a:ext>
            </a:extLst>
          </p:cNvPr>
          <p:cNvSpPr/>
          <p:nvPr/>
        </p:nvSpPr>
        <p:spPr>
          <a:xfrm>
            <a:off x="4618900" y="1302861"/>
            <a:ext cx="4572000" cy="369332"/>
          </a:xfrm>
          <a:prstGeom prst="rect">
            <a:avLst/>
          </a:prstGeom>
        </p:spPr>
        <p:txBody>
          <a:bodyPr>
            <a:spAutoFit/>
          </a:bodyPr>
          <a:lstStyle/>
          <a:p>
            <a:r>
              <a:rPr lang="en-US" dirty="0"/>
              <a:t>Longitudinal bunch profiles</a:t>
            </a:r>
          </a:p>
        </p:txBody>
      </p:sp>
      <p:cxnSp>
        <p:nvCxnSpPr>
          <p:cNvPr id="18" name="Straight Arrow Connector 17">
            <a:extLst>
              <a:ext uri="{FF2B5EF4-FFF2-40B4-BE49-F238E27FC236}">
                <a16:creationId xmlns:a16="http://schemas.microsoft.com/office/drawing/2014/main" id="{4DF254DD-D1B5-45B9-A993-1332CCC6A810}"/>
              </a:ext>
            </a:extLst>
          </p:cNvPr>
          <p:cNvCxnSpPr/>
          <p:nvPr/>
        </p:nvCxnSpPr>
        <p:spPr>
          <a:xfrm>
            <a:off x="949842" y="5395460"/>
            <a:ext cx="160860" cy="109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81988D1-5682-48FD-B152-C490578B76F2}"/>
              </a:ext>
            </a:extLst>
          </p:cNvPr>
          <p:cNvCxnSpPr/>
          <p:nvPr/>
        </p:nvCxnSpPr>
        <p:spPr>
          <a:xfrm>
            <a:off x="1532292" y="5395460"/>
            <a:ext cx="452452" cy="446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955069-ADAE-4FE1-AACD-27EC5196D920}"/>
              </a:ext>
            </a:extLst>
          </p:cNvPr>
          <p:cNvCxnSpPr/>
          <p:nvPr/>
        </p:nvCxnSpPr>
        <p:spPr>
          <a:xfrm>
            <a:off x="2666220" y="5395460"/>
            <a:ext cx="365271" cy="429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5682E4B-CBED-4689-A25E-FFA24E4149D2}"/>
              </a:ext>
            </a:extLst>
          </p:cNvPr>
          <p:cNvSpPr txBox="1"/>
          <p:nvPr/>
        </p:nvSpPr>
        <p:spPr>
          <a:xfrm>
            <a:off x="1616061" y="2809181"/>
            <a:ext cx="864339" cy="369332"/>
          </a:xfrm>
          <a:prstGeom prst="rect">
            <a:avLst/>
          </a:prstGeom>
          <a:noFill/>
        </p:spPr>
        <p:txBody>
          <a:bodyPr wrap="none" rtlCol="0">
            <a:spAutoFit/>
          </a:bodyPr>
          <a:lstStyle/>
          <a:p>
            <a:r>
              <a:rPr lang="en-US" dirty="0"/>
              <a:t>cooled</a:t>
            </a:r>
          </a:p>
        </p:txBody>
      </p:sp>
      <p:cxnSp>
        <p:nvCxnSpPr>
          <p:cNvPr id="25" name="Straight Arrow Connector 24">
            <a:extLst>
              <a:ext uri="{FF2B5EF4-FFF2-40B4-BE49-F238E27FC236}">
                <a16:creationId xmlns:a16="http://schemas.microsoft.com/office/drawing/2014/main" id="{038BAE19-3899-4BB7-8C4A-63940392801C}"/>
              </a:ext>
            </a:extLst>
          </p:cNvPr>
          <p:cNvCxnSpPr/>
          <p:nvPr/>
        </p:nvCxnSpPr>
        <p:spPr>
          <a:xfrm flipV="1">
            <a:off x="2175661" y="2656567"/>
            <a:ext cx="414037" cy="152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F858F39-D62C-4004-81ED-6E1F45FFDBEF}"/>
              </a:ext>
            </a:extLst>
          </p:cNvPr>
          <p:cNvSpPr txBox="1"/>
          <p:nvPr/>
        </p:nvSpPr>
        <p:spPr>
          <a:xfrm>
            <a:off x="3889764" y="2001335"/>
            <a:ext cx="864339" cy="369332"/>
          </a:xfrm>
          <a:prstGeom prst="rect">
            <a:avLst/>
          </a:prstGeom>
          <a:noFill/>
        </p:spPr>
        <p:txBody>
          <a:bodyPr wrap="none" rtlCol="0">
            <a:spAutoFit/>
          </a:bodyPr>
          <a:lstStyle/>
          <a:p>
            <a:r>
              <a:rPr lang="en-US" dirty="0">
                <a:solidFill>
                  <a:schemeClr val="bg1"/>
                </a:solidFill>
              </a:rPr>
              <a:t>cooled</a:t>
            </a:r>
          </a:p>
        </p:txBody>
      </p:sp>
      <p:cxnSp>
        <p:nvCxnSpPr>
          <p:cNvPr id="21" name="Straight Arrow Connector 20">
            <a:extLst>
              <a:ext uri="{FF2B5EF4-FFF2-40B4-BE49-F238E27FC236}">
                <a16:creationId xmlns:a16="http://schemas.microsoft.com/office/drawing/2014/main" id="{9769A0A3-0055-4FEA-8A52-AA1C12B2DE24}"/>
              </a:ext>
            </a:extLst>
          </p:cNvPr>
          <p:cNvCxnSpPr>
            <a:cxnSpLocks/>
          </p:cNvCxnSpPr>
          <p:nvPr/>
        </p:nvCxnSpPr>
        <p:spPr>
          <a:xfrm flipH="1">
            <a:off x="3749809" y="2293997"/>
            <a:ext cx="323652" cy="18794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3653185-F8DB-4ED1-A16E-8FC221940FC2}"/>
              </a:ext>
            </a:extLst>
          </p:cNvPr>
          <p:cNvSpPr/>
          <p:nvPr/>
        </p:nvSpPr>
        <p:spPr>
          <a:xfrm>
            <a:off x="6610576" y="1991938"/>
            <a:ext cx="864339" cy="369332"/>
          </a:xfrm>
          <a:prstGeom prst="rect">
            <a:avLst/>
          </a:prstGeom>
        </p:spPr>
        <p:txBody>
          <a:bodyPr wrap="none">
            <a:spAutoFit/>
          </a:bodyPr>
          <a:lstStyle/>
          <a:p>
            <a:r>
              <a:rPr lang="en-US" dirty="0">
                <a:solidFill>
                  <a:schemeClr val="bg1"/>
                </a:solidFill>
              </a:rPr>
              <a:t>cooled</a:t>
            </a:r>
          </a:p>
        </p:txBody>
      </p:sp>
      <p:cxnSp>
        <p:nvCxnSpPr>
          <p:cNvPr id="31" name="Straight Arrow Connector 30">
            <a:extLst>
              <a:ext uri="{FF2B5EF4-FFF2-40B4-BE49-F238E27FC236}">
                <a16:creationId xmlns:a16="http://schemas.microsoft.com/office/drawing/2014/main" id="{5E3270A2-E48E-479E-8423-38EB56217CCB}"/>
              </a:ext>
            </a:extLst>
          </p:cNvPr>
          <p:cNvCxnSpPr/>
          <p:nvPr/>
        </p:nvCxnSpPr>
        <p:spPr>
          <a:xfrm flipH="1">
            <a:off x="6353748" y="2238369"/>
            <a:ext cx="289288" cy="22264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780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endParaRPr lang="en-US" dirty="0"/>
          </a:p>
        </p:txBody>
      </p:sp>
      <p:sp>
        <p:nvSpPr>
          <p:cNvPr id="1363970" name="Rectangle 2"/>
          <p:cNvSpPr>
            <a:spLocks noGrp="1" noChangeArrowheads="1"/>
          </p:cNvSpPr>
          <p:nvPr>
            <p:ph type="title"/>
          </p:nvPr>
        </p:nvSpPr>
        <p:spPr>
          <a:xfrm>
            <a:off x="77973" y="124814"/>
            <a:ext cx="8477692" cy="838200"/>
          </a:xfrm>
        </p:spPr>
        <p:txBody>
          <a:bodyPr>
            <a:normAutofit/>
          </a:bodyPr>
          <a:lstStyle/>
          <a:p>
            <a:r>
              <a:rPr lang="en-US" sz="1800" dirty="0"/>
              <a:t>Cooling of hadron beams under collisions (RHIC store with 111x111 Au ion bunches) @ 3.85GeV/n using 1.6MeV </a:t>
            </a:r>
            <a:r>
              <a:rPr lang="en-US" sz="1800" dirty="0">
                <a:solidFill>
                  <a:srgbClr val="FF0000"/>
                </a:solidFill>
              </a:rPr>
              <a:t>high-current 9MHz CW electron beam</a:t>
            </a:r>
          </a:p>
        </p:txBody>
      </p:sp>
      <p:sp>
        <p:nvSpPr>
          <p:cNvPr id="6" name="Slide Number Placeholder 6">
            <a:extLst>
              <a:ext uri="{FF2B5EF4-FFF2-40B4-BE49-F238E27FC236}">
                <a16:creationId xmlns:a16="http://schemas.microsoft.com/office/drawing/2014/main" id="{C703CAEC-60C7-4218-B43B-D11E52A7020B}"/>
              </a:ext>
            </a:extLst>
          </p:cNvPr>
          <p:cNvSpPr>
            <a:spLocks noGrp="1"/>
          </p:cNvSpPr>
          <p:nvPr>
            <p:ph type="sldNum" sz="quarter" idx="12"/>
          </p:nvPr>
        </p:nvSpPr>
        <p:spPr>
          <a:xfrm>
            <a:off x="7086600" y="6487231"/>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pic>
        <p:nvPicPr>
          <p:cNvPr id="7" name="Picture 6">
            <a:extLst>
              <a:ext uri="{FF2B5EF4-FFF2-40B4-BE49-F238E27FC236}">
                <a16:creationId xmlns:a16="http://schemas.microsoft.com/office/drawing/2014/main" id="{B9F1310A-4832-4BCC-A333-9C269F7B371A}"/>
              </a:ext>
            </a:extLst>
          </p:cNvPr>
          <p:cNvPicPr/>
          <p:nvPr/>
        </p:nvPicPr>
        <p:blipFill>
          <a:blip r:embed="rId2"/>
          <a:stretch>
            <a:fillRect/>
          </a:stretch>
        </p:blipFill>
        <p:spPr>
          <a:xfrm>
            <a:off x="1380609" y="708442"/>
            <a:ext cx="5358513" cy="4249404"/>
          </a:xfrm>
          <a:prstGeom prst="rect">
            <a:avLst/>
          </a:prstGeom>
        </p:spPr>
      </p:pic>
      <p:sp>
        <p:nvSpPr>
          <p:cNvPr id="3" name="Rectangle 2">
            <a:extLst>
              <a:ext uri="{FF2B5EF4-FFF2-40B4-BE49-F238E27FC236}">
                <a16:creationId xmlns:a16="http://schemas.microsoft.com/office/drawing/2014/main" id="{A18D8929-67FF-4E3C-8BB0-7128E1D41A2B}"/>
              </a:ext>
            </a:extLst>
          </p:cNvPr>
          <p:cNvSpPr/>
          <p:nvPr/>
        </p:nvSpPr>
        <p:spPr>
          <a:xfrm>
            <a:off x="1394637" y="4957846"/>
            <a:ext cx="5844363" cy="1200329"/>
          </a:xfrm>
          <a:prstGeom prst="rect">
            <a:avLst/>
          </a:prstGeom>
        </p:spPr>
        <p:txBody>
          <a:bodyPr wrap="square">
            <a:spAutoFit/>
          </a:bodyPr>
          <a:lstStyle/>
          <a:p>
            <a:r>
              <a:rPr lang="en-GB" dirty="0">
                <a:latin typeface="Times" panose="02020603050405020304" pitchFamily="18" charset="0"/>
                <a:ea typeface="Times New Roman" panose="02020603050405020304" pitchFamily="18" charset="0"/>
                <a:cs typeface="Times New Roman" panose="02020603050405020304" pitchFamily="18" charset="0"/>
              </a:rPr>
              <a:t>6-D cooling of a 111x111 bunch RHIC store at 3.85 GeV (1.6 MeV electrons, 9 MHz CW current of 15mA). </a:t>
            </a:r>
          </a:p>
          <a:p>
            <a:r>
              <a:rPr lang="en-GB" dirty="0">
                <a:latin typeface="Times" panose="02020603050405020304" pitchFamily="18" charset="0"/>
                <a:ea typeface="Times New Roman" panose="02020603050405020304" pitchFamily="18" charset="0"/>
                <a:cs typeface="Times New Roman" panose="02020603050405020304" pitchFamily="18" charset="0"/>
              </a:rPr>
              <a:t>Top plot - reduction of bunch length. Bottom plot - reduction of transverse beam emittances (two RHIC rings, two planes).</a:t>
            </a:r>
            <a:endParaRPr lang="en-US" dirty="0"/>
          </a:p>
        </p:txBody>
      </p:sp>
    </p:spTree>
    <p:extLst>
      <p:ext uri="{BB962C8B-B14F-4D97-AF65-F5344CB8AC3E}">
        <p14:creationId xmlns:p14="http://schemas.microsoft.com/office/powerpoint/2010/main" val="539225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09F470-3BF2-4212-8C3E-C0C4AEC5D234}"/>
              </a:ext>
            </a:extLst>
          </p:cNvPr>
          <p:cNvSpPr>
            <a:spLocks noGrp="1"/>
          </p:cNvSpPr>
          <p:nvPr>
            <p:ph type="title"/>
          </p:nvPr>
        </p:nvSpPr>
        <p:spPr>
          <a:xfrm>
            <a:off x="146247" y="179424"/>
            <a:ext cx="8328991" cy="601831"/>
          </a:xfrm>
        </p:spPr>
        <p:txBody>
          <a:bodyPr>
            <a:normAutofit fontScale="90000"/>
          </a:bodyPr>
          <a:lstStyle/>
          <a:p>
            <a:r>
              <a:rPr lang="en-US" sz="2000" dirty="0"/>
              <a:t>Cooling of 111x111 ion bunches at 3.85GeV (1.6MeV 9MHz CW electrons)</a:t>
            </a:r>
          </a:p>
        </p:txBody>
      </p:sp>
      <p:sp>
        <p:nvSpPr>
          <p:cNvPr id="9" name="TextBox 8">
            <a:extLst>
              <a:ext uri="{FF2B5EF4-FFF2-40B4-BE49-F238E27FC236}">
                <a16:creationId xmlns:a16="http://schemas.microsoft.com/office/drawing/2014/main" id="{1A1EF920-547A-4522-9CDB-86E9E278D48E}"/>
              </a:ext>
            </a:extLst>
          </p:cNvPr>
          <p:cNvSpPr txBox="1"/>
          <p:nvPr/>
        </p:nvSpPr>
        <p:spPr>
          <a:xfrm>
            <a:off x="224972" y="5482375"/>
            <a:ext cx="8171542" cy="369332"/>
          </a:xfrm>
          <a:prstGeom prst="rect">
            <a:avLst/>
          </a:prstGeom>
          <a:noFill/>
        </p:spPr>
        <p:txBody>
          <a:bodyPr wrap="square" rtlCol="0">
            <a:spAutoFit/>
          </a:bodyPr>
          <a:lstStyle/>
          <a:p>
            <a:r>
              <a:rPr lang="en-US" dirty="0"/>
              <a:t> </a:t>
            </a:r>
          </a:p>
        </p:txBody>
      </p:sp>
      <p:sp>
        <p:nvSpPr>
          <p:cNvPr id="2" name="TextBox 1">
            <a:extLst>
              <a:ext uri="{FF2B5EF4-FFF2-40B4-BE49-F238E27FC236}">
                <a16:creationId xmlns:a16="http://schemas.microsoft.com/office/drawing/2014/main" id="{6200C48F-13DD-4780-932B-4A966721E958}"/>
              </a:ext>
            </a:extLst>
          </p:cNvPr>
          <p:cNvSpPr txBox="1"/>
          <p:nvPr/>
        </p:nvSpPr>
        <p:spPr>
          <a:xfrm>
            <a:off x="4105072" y="1465634"/>
            <a:ext cx="45719"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60AF969E-E923-4DF8-9C00-A8E3C5A2ABAE}"/>
              </a:ext>
            </a:extLst>
          </p:cNvPr>
          <p:cNvSpPr txBox="1"/>
          <p:nvPr/>
        </p:nvSpPr>
        <p:spPr>
          <a:xfrm>
            <a:off x="361508" y="583590"/>
            <a:ext cx="4512774" cy="369332"/>
          </a:xfrm>
          <a:prstGeom prst="rect">
            <a:avLst/>
          </a:prstGeom>
          <a:noFill/>
        </p:spPr>
        <p:txBody>
          <a:bodyPr wrap="none" rtlCol="0">
            <a:spAutoFit/>
          </a:bodyPr>
          <a:lstStyle/>
          <a:p>
            <a:r>
              <a:rPr lang="en-US" dirty="0"/>
              <a:t>Cooled vs uncooled store (+/-0.7m trigger)</a:t>
            </a:r>
          </a:p>
        </p:txBody>
      </p:sp>
      <p:pic>
        <p:nvPicPr>
          <p:cNvPr id="4" name="Picture 3">
            <a:extLst>
              <a:ext uri="{FF2B5EF4-FFF2-40B4-BE49-F238E27FC236}">
                <a16:creationId xmlns:a16="http://schemas.microsoft.com/office/drawing/2014/main" id="{163BA8B0-9D4B-4B10-BF1E-1702ACD5B55A}"/>
              </a:ext>
            </a:extLst>
          </p:cNvPr>
          <p:cNvPicPr>
            <a:picLocks noChangeAspect="1"/>
          </p:cNvPicPr>
          <p:nvPr/>
        </p:nvPicPr>
        <p:blipFill>
          <a:blip r:embed="rId2"/>
          <a:stretch>
            <a:fillRect/>
          </a:stretch>
        </p:blipFill>
        <p:spPr>
          <a:xfrm>
            <a:off x="361508" y="965927"/>
            <a:ext cx="4836663" cy="5892073"/>
          </a:xfrm>
          <a:prstGeom prst="rect">
            <a:avLst/>
          </a:prstGeom>
        </p:spPr>
      </p:pic>
      <p:sp>
        <p:nvSpPr>
          <p:cNvPr id="3" name="TextBox 2">
            <a:extLst>
              <a:ext uri="{FF2B5EF4-FFF2-40B4-BE49-F238E27FC236}">
                <a16:creationId xmlns:a16="http://schemas.microsoft.com/office/drawing/2014/main" id="{1389D2E2-E0B2-4C1B-8F1E-8FBFB5BF17DA}"/>
              </a:ext>
            </a:extLst>
          </p:cNvPr>
          <p:cNvSpPr txBox="1"/>
          <p:nvPr/>
        </p:nvSpPr>
        <p:spPr>
          <a:xfrm>
            <a:off x="5084757" y="1773169"/>
            <a:ext cx="4185761" cy="646331"/>
          </a:xfrm>
          <a:prstGeom prst="rect">
            <a:avLst/>
          </a:prstGeom>
          <a:noFill/>
        </p:spPr>
        <p:txBody>
          <a:bodyPr wrap="none" rtlCol="0">
            <a:spAutoFit/>
          </a:bodyPr>
          <a:lstStyle/>
          <a:p>
            <a:r>
              <a:rPr lang="en-US" b="1" dirty="0">
                <a:solidFill>
                  <a:srgbClr val="FF0000"/>
                </a:solidFill>
              </a:rPr>
              <a:t>Electron cooling in a collider:</a:t>
            </a:r>
          </a:p>
          <a:p>
            <a:r>
              <a:rPr lang="en-US" dirty="0"/>
              <a:t>Cooling of hadron beams in collisions.</a:t>
            </a:r>
          </a:p>
        </p:txBody>
      </p:sp>
      <p:sp>
        <p:nvSpPr>
          <p:cNvPr id="5" name="TextBox 4">
            <a:extLst>
              <a:ext uri="{FF2B5EF4-FFF2-40B4-BE49-F238E27FC236}">
                <a16:creationId xmlns:a16="http://schemas.microsoft.com/office/drawing/2014/main" id="{32BF9D02-9580-48E3-9D86-2F86AC86EBE4}"/>
              </a:ext>
            </a:extLst>
          </p:cNvPr>
          <p:cNvSpPr txBox="1"/>
          <p:nvPr/>
        </p:nvSpPr>
        <p:spPr>
          <a:xfrm>
            <a:off x="5217925" y="4264823"/>
            <a:ext cx="3926075" cy="1815882"/>
          </a:xfrm>
          <a:prstGeom prst="rect">
            <a:avLst/>
          </a:prstGeom>
          <a:noFill/>
        </p:spPr>
        <p:txBody>
          <a:bodyPr wrap="none" rtlCol="0">
            <a:spAutoFit/>
          </a:bodyPr>
          <a:lstStyle/>
          <a:p>
            <a:r>
              <a:rPr lang="en-US" sz="1600" dirty="0"/>
              <a:t>Luminosity improvement in test stores</a:t>
            </a:r>
          </a:p>
          <a:p>
            <a:r>
              <a:rPr lang="en-US" sz="1600" dirty="0"/>
              <a:t>with longitudinal cooling.</a:t>
            </a:r>
          </a:p>
          <a:p>
            <a:endParaRPr lang="en-US" sz="1600" dirty="0"/>
          </a:p>
          <a:p>
            <a:r>
              <a:rPr lang="en-US" sz="1600" dirty="0"/>
              <a:t>Better luminosity improvement requires:</a:t>
            </a:r>
          </a:p>
          <a:p>
            <a:pPr marL="342900" indent="-342900">
              <a:buAutoNum type="arabicPeriod"/>
            </a:pPr>
            <a:r>
              <a:rPr lang="en-US" sz="1600" dirty="0"/>
              <a:t>Collecting data with longer vertex cut</a:t>
            </a:r>
          </a:p>
          <a:p>
            <a:pPr marL="342900" indent="-342900">
              <a:buAutoNum type="arabicPeriod"/>
            </a:pPr>
            <a:r>
              <a:rPr lang="en-US" sz="1600" dirty="0"/>
              <a:t>Establishing good transverse cooling </a:t>
            </a:r>
          </a:p>
          <a:p>
            <a:r>
              <a:rPr lang="en-US" sz="1600" dirty="0"/>
              <a:t>      and dynamic squeeze of beta*</a:t>
            </a:r>
          </a:p>
        </p:txBody>
      </p:sp>
    </p:spTree>
    <p:extLst>
      <p:ext uri="{BB962C8B-B14F-4D97-AF65-F5344CB8AC3E}">
        <p14:creationId xmlns:p14="http://schemas.microsoft.com/office/powerpoint/2010/main" val="1265636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0A3CFF-38CA-4A43-87FC-8C63E947B0D9}"/>
              </a:ext>
            </a:extLst>
          </p:cNvPr>
          <p:cNvSpPr>
            <a:spLocks noGrp="1"/>
          </p:cNvSpPr>
          <p:nvPr>
            <p:ph type="sldNum" sz="quarter" idx="12"/>
          </p:nvPr>
        </p:nvSpPr>
        <p:spPr/>
        <p:txBody>
          <a:bodyPr/>
          <a:lstStyle/>
          <a:p>
            <a:endParaRPr lang="en-US" dirty="0"/>
          </a:p>
        </p:txBody>
      </p:sp>
      <p:sp>
        <p:nvSpPr>
          <p:cNvPr id="19459" name="Title 1"/>
          <p:cNvSpPr>
            <a:spLocks noGrp="1"/>
          </p:cNvSpPr>
          <p:nvPr>
            <p:ph type="title"/>
          </p:nvPr>
        </p:nvSpPr>
        <p:spPr>
          <a:xfrm>
            <a:off x="1902064" y="100147"/>
            <a:ext cx="4693876" cy="488504"/>
          </a:xfrm>
        </p:spPr>
        <p:txBody>
          <a:bodyPr>
            <a:normAutofit/>
          </a:bodyPr>
          <a:lstStyle/>
          <a:p>
            <a:pPr eaLnBrk="1" hangingPunct="1"/>
            <a:r>
              <a:rPr lang="en-US" sz="2800" dirty="0"/>
              <a:t>   </a:t>
            </a:r>
            <a:r>
              <a:rPr lang="en-US" sz="2800" dirty="0" err="1"/>
              <a:t>LEReC</a:t>
            </a:r>
            <a:r>
              <a:rPr lang="en-US" sz="2800" dirty="0"/>
              <a:t> Project Overview</a:t>
            </a:r>
          </a:p>
        </p:txBody>
      </p:sp>
      <p:sp>
        <p:nvSpPr>
          <p:cNvPr id="19458" name="Content Placeholder 2"/>
          <p:cNvSpPr>
            <a:spLocks noGrp="1"/>
          </p:cNvSpPr>
          <p:nvPr>
            <p:ph idx="4294967295"/>
          </p:nvPr>
        </p:nvSpPr>
        <p:spPr>
          <a:xfrm>
            <a:off x="136358" y="703563"/>
            <a:ext cx="8871284" cy="6042025"/>
          </a:xfrm>
        </p:spPr>
        <p:txBody>
          <a:bodyPr>
            <a:normAutofit lnSpcReduction="10000"/>
          </a:bodyPr>
          <a:lstStyle/>
          <a:p>
            <a:pPr eaLnBrk="1" hangingPunct="1">
              <a:buNone/>
            </a:pPr>
            <a:r>
              <a:rPr lang="en-US" sz="2000" b="1" dirty="0">
                <a:solidFill>
                  <a:srgbClr val="FF0000"/>
                </a:solidFill>
                <a:latin typeface="Helvetica" pitchFamily="-84" charset="0"/>
                <a:cs typeface="Helvetica" pitchFamily="-84" charset="0"/>
              </a:rPr>
              <a:t>   </a:t>
            </a:r>
            <a:r>
              <a:rPr lang="en-US" sz="2000" b="1" dirty="0" err="1">
                <a:solidFill>
                  <a:srgbClr val="FF0000"/>
                </a:solidFill>
                <a:latin typeface="Helvetica" pitchFamily="-84" charset="0"/>
                <a:cs typeface="Helvetica" pitchFamily="-84" charset="0"/>
              </a:rPr>
              <a:t>LEReC</a:t>
            </a:r>
            <a:r>
              <a:rPr lang="en-US" sz="2000" b="1" dirty="0">
                <a:solidFill>
                  <a:srgbClr val="FF0000"/>
                </a:solidFill>
                <a:latin typeface="Helvetica" pitchFamily="-84" charset="0"/>
                <a:cs typeface="Helvetica" pitchFamily="-84" charset="0"/>
              </a:rPr>
              <a:t> project was successfully completed on schedule and on budget, with all project KPPs achieved September 2018.</a:t>
            </a:r>
          </a:p>
          <a:p>
            <a:pPr>
              <a:buNone/>
            </a:pPr>
            <a:r>
              <a:rPr lang="en-US" sz="2000" dirty="0">
                <a:solidFill>
                  <a:srgbClr val="FF0000"/>
                </a:solidFill>
                <a:cs typeface="Helvetica" pitchFamily="-84" charset="0"/>
              </a:rPr>
              <a:t>   </a:t>
            </a:r>
          </a:p>
          <a:p>
            <a:pPr>
              <a:buNone/>
            </a:pPr>
            <a:r>
              <a:rPr lang="en-US" sz="2000" dirty="0">
                <a:solidFill>
                  <a:srgbClr val="0000FF"/>
                </a:solidFill>
                <a:cs typeface="Helvetica" pitchFamily="-84" charset="0"/>
              </a:rPr>
              <a:t>   </a:t>
            </a:r>
            <a:r>
              <a:rPr lang="en-US" sz="2000" dirty="0" err="1">
                <a:solidFill>
                  <a:srgbClr val="0000FF"/>
                </a:solidFill>
                <a:cs typeface="Helvetica" pitchFamily="-84" charset="0"/>
              </a:rPr>
              <a:t>LEReC</a:t>
            </a:r>
            <a:r>
              <a:rPr lang="en-US" sz="2000" dirty="0">
                <a:solidFill>
                  <a:srgbClr val="0000FF"/>
                </a:solidFill>
                <a:cs typeface="Helvetica" pitchFamily="-84" charset="0"/>
              </a:rPr>
              <a:t> is world’s first electron cooler based on the RF acceleration of electron bunches (all previous coolers used DC beams)</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Such cooling approach opens a possibility of using this technique to high beam energies.</a:t>
            </a:r>
          </a:p>
          <a:p>
            <a:pPr eaLnBrk="1" hangingPunct="1">
              <a:buNone/>
            </a:pPr>
            <a:endParaRPr lang="en-US" sz="2000" dirty="0">
              <a:solidFill>
                <a:srgbClr val="0000FF"/>
              </a:solidFill>
              <a:cs typeface="Helvetica" pitchFamily="-84" charset="0"/>
            </a:endParaRPr>
          </a:p>
          <a:p>
            <a:pPr eaLnBrk="1" hangingPunct="1">
              <a:buNone/>
            </a:pPr>
            <a:r>
              <a:rPr lang="en-US" sz="2000" dirty="0">
                <a:cs typeface="Helvetica" pitchFamily="-84" charset="0"/>
              </a:rPr>
              <a:t>    All key elements and experimental demonstrations required for this new approach were successfully achieved:</a:t>
            </a:r>
          </a:p>
          <a:p>
            <a:pPr eaLnBrk="1" hangingPunct="1">
              <a:buFont typeface="Wingdings" pitchFamily="2" charset="2"/>
              <a:buChar char="q"/>
            </a:pPr>
            <a:r>
              <a:rPr lang="en-US" sz="2000" b="1" dirty="0">
                <a:solidFill>
                  <a:srgbClr val="008000"/>
                </a:solidFill>
                <a:cs typeface="Times New Roman" panose="02020603050405020304" pitchFamily="18" charset="0"/>
              </a:rPr>
              <a:t> Building and commissioning of new state of the art electron accelerator </a:t>
            </a:r>
            <a:r>
              <a:rPr lang="en-US" sz="2000" b="1" dirty="0">
                <a:solidFill>
                  <a:srgbClr val="008000"/>
                </a:solidFill>
                <a:cs typeface="Times New Roman" panose="02020603050405020304" pitchFamily="18" charset="0"/>
                <a:sym typeface="Wingdings" panose="05000000000000000000" pitchFamily="2" charset="2"/>
              </a:rPr>
              <a:t></a:t>
            </a:r>
            <a:endParaRPr lang="en-US" sz="2000" b="1" dirty="0">
              <a:solidFill>
                <a:srgbClr val="008000"/>
              </a:solidFill>
              <a:cs typeface="Times New Roman" panose="02020603050405020304" pitchFamily="18" charset="0"/>
            </a:endParaRPr>
          </a:p>
          <a:p>
            <a:pPr eaLnBrk="1" hangingPunct="1">
              <a:buFont typeface="Wingdings" pitchFamily="2" charset="2"/>
              <a:buChar char="q"/>
            </a:pPr>
            <a:r>
              <a:rPr lang="en-US" sz="2000" b="1" dirty="0">
                <a:solidFill>
                  <a:srgbClr val="008000"/>
                </a:solidFill>
                <a:cs typeface="Times New Roman" panose="02020603050405020304" pitchFamily="18" charset="0"/>
              </a:rPr>
              <a:t> Produce electron bunches with beam quality suitable for cooling</a:t>
            </a:r>
            <a:r>
              <a:rPr lang="en-US" sz="2000" b="1" dirty="0">
                <a:solidFill>
                  <a:srgbClr val="008000"/>
                </a:solidFill>
                <a:cs typeface="Times New Roman" panose="02020603050405020304" pitchFamily="18" charset="0"/>
                <a:sym typeface="Wingdings" panose="05000000000000000000" pitchFamily="2" charset="2"/>
              </a:rPr>
              <a:t></a:t>
            </a:r>
            <a:endParaRPr lang="en-US" sz="2000" b="1" dirty="0">
              <a:solidFill>
                <a:srgbClr val="008000"/>
              </a:solidFill>
              <a:cs typeface="Times New Roman" panose="02020603050405020304" pitchFamily="18" charset="0"/>
            </a:endParaRPr>
          </a:p>
          <a:p>
            <a:pPr eaLnBrk="1" hangingPunct="1">
              <a:buFont typeface="Wingdings" pitchFamily="2" charset="2"/>
              <a:buChar char="q"/>
            </a:pPr>
            <a:r>
              <a:rPr lang="en-US" sz="2000" b="1" dirty="0">
                <a:solidFill>
                  <a:srgbClr val="008000"/>
                </a:solidFill>
                <a:cs typeface="Times New Roman" panose="02020603050405020304" pitchFamily="18" charset="0"/>
              </a:rPr>
              <a:t> RF acceleration and transport maintaining required beam quality</a:t>
            </a:r>
            <a:r>
              <a:rPr lang="en-US" sz="2000" b="1" dirty="0">
                <a:solidFill>
                  <a:srgbClr val="008000"/>
                </a:solidFill>
                <a:cs typeface="Times New Roman" panose="02020603050405020304" pitchFamily="18" charset="0"/>
                <a:sym typeface="Wingdings" panose="05000000000000000000" pitchFamily="2" charset="2"/>
              </a:rPr>
              <a:t></a:t>
            </a:r>
            <a:endParaRPr lang="en-US" sz="2000" b="1" dirty="0">
              <a:solidFill>
                <a:srgbClr val="008000"/>
              </a:solidFill>
              <a:cs typeface="Times New Roman" panose="02020603050405020304" pitchFamily="18" charset="0"/>
            </a:endParaRPr>
          </a:p>
          <a:p>
            <a:pPr eaLnBrk="1" hangingPunct="1">
              <a:buFont typeface="Wingdings" pitchFamily="2" charset="2"/>
              <a:buChar char="q"/>
            </a:pPr>
            <a:r>
              <a:rPr lang="en-US" sz="2000" dirty="0">
                <a:solidFill>
                  <a:srgbClr val="008000"/>
                </a:solidFill>
                <a:cs typeface="Times New Roman" panose="02020603050405020304" pitchFamily="18" charset="0"/>
              </a:rPr>
              <a:t> </a:t>
            </a:r>
            <a:r>
              <a:rPr lang="en-US" sz="2000" b="1" dirty="0">
                <a:solidFill>
                  <a:srgbClr val="008000"/>
                </a:solidFill>
                <a:cs typeface="Times New Roman" panose="02020603050405020304" pitchFamily="18" charset="0"/>
              </a:rPr>
              <a:t>Achieve required beam parameters in cooling sections</a:t>
            </a:r>
            <a:r>
              <a:rPr lang="en-US" sz="2000" b="1" dirty="0">
                <a:solidFill>
                  <a:srgbClr val="008000"/>
                </a:solidFill>
                <a:cs typeface="Times New Roman" panose="02020603050405020304" pitchFamily="18" charset="0"/>
                <a:sym typeface="Wingdings" panose="05000000000000000000" pitchFamily="2" charset="2"/>
              </a:rPr>
              <a:t></a:t>
            </a:r>
            <a:endParaRPr lang="en-US" sz="2000" b="1" dirty="0">
              <a:solidFill>
                <a:srgbClr val="008000"/>
              </a:solidFill>
              <a:cs typeface="Times New Roman" panose="02020603050405020304" pitchFamily="18" charset="0"/>
            </a:endParaRPr>
          </a:p>
          <a:p>
            <a:pPr>
              <a:buFont typeface="Wingdings" pitchFamily="2" charset="2"/>
              <a:buChar char="q"/>
            </a:pPr>
            <a:r>
              <a:rPr lang="en-US" sz="2000" dirty="0">
                <a:solidFill>
                  <a:srgbClr val="008000"/>
                </a:solidFill>
                <a:cs typeface="Times New Roman" panose="02020603050405020304" pitchFamily="18" charset="0"/>
              </a:rPr>
              <a:t> </a:t>
            </a:r>
            <a:r>
              <a:rPr lang="en-US" sz="2000" b="1" dirty="0">
                <a:solidFill>
                  <a:srgbClr val="008000"/>
                </a:solidFill>
                <a:cs typeface="Times New Roman" panose="02020603050405020304" pitchFamily="18" charset="0"/>
              </a:rPr>
              <a:t>Commissioning of bunched electron beam cooling</a:t>
            </a:r>
            <a:r>
              <a:rPr lang="en-US" sz="2000" b="1" dirty="0">
                <a:solidFill>
                  <a:srgbClr val="008000"/>
                </a:solidFill>
                <a:cs typeface="Times New Roman" panose="02020603050405020304" pitchFamily="18" charset="0"/>
                <a:sym typeface="Wingdings" panose="05000000000000000000" pitchFamily="2" charset="2"/>
              </a:rPr>
              <a:t></a:t>
            </a:r>
            <a:endParaRPr lang="en-US" sz="2000" b="1" dirty="0">
              <a:solidFill>
                <a:srgbClr val="008000"/>
              </a:solidFill>
              <a:cs typeface="Times New Roman" panose="02020603050405020304" pitchFamily="18" charset="0"/>
            </a:endParaRPr>
          </a:p>
          <a:p>
            <a:pPr>
              <a:buFont typeface="Wingdings" pitchFamily="2" charset="2"/>
              <a:buChar char="q"/>
            </a:pPr>
            <a:r>
              <a:rPr lang="en-US" sz="2000" b="1" dirty="0">
                <a:solidFill>
                  <a:srgbClr val="008000"/>
                </a:solidFill>
                <a:cs typeface="Times New Roman" panose="02020603050405020304" pitchFamily="18" charset="0"/>
              </a:rPr>
              <a:t> Commissioning of electron cooling in a collider </a:t>
            </a:r>
            <a:r>
              <a:rPr lang="en-US" sz="2000" b="1" dirty="0">
                <a:solidFill>
                  <a:srgbClr val="008000"/>
                </a:solidFill>
                <a:cs typeface="Times New Roman" panose="02020603050405020304" pitchFamily="18" charset="0"/>
                <a:sym typeface="Wingdings" panose="05000000000000000000" pitchFamily="2" charset="2"/>
              </a:rPr>
              <a:t></a:t>
            </a:r>
            <a:endParaRPr lang="en-US" sz="2000" b="1" dirty="0">
              <a:solidFill>
                <a:srgbClr val="008000"/>
              </a:solidFill>
              <a:cs typeface="Times New Roman" panose="02020603050405020304" pitchFamily="18" charset="0"/>
            </a:endParaRPr>
          </a:p>
          <a:p>
            <a:pPr eaLnBrk="1" hangingPunct="1">
              <a:buNone/>
            </a:pPr>
            <a:r>
              <a:rPr lang="en-US" sz="2000" dirty="0">
                <a:latin typeface="Helvetica" pitchFamily="-84" charset="0"/>
                <a:cs typeface="Helvetica" pitchFamily="-84" charset="0"/>
              </a:rPr>
              <a:t>     </a:t>
            </a:r>
          </a:p>
          <a:p>
            <a:pPr eaLnBrk="1" hangingPunct="1">
              <a:buFontTx/>
              <a:buNone/>
            </a:pPr>
            <a:endParaRPr lang="en-US" dirty="0">
              <a:latin typeface="Helvetica" pitchFamily="-84" charset="0"/>
              <a:cs typeface="Helvetica" pitchFamily="-84" charset="0"/>
            </a:endParaRPr>
          </a:p>
          <a:p>
            <a:pPr eaLnBrk="1" hangingPunct="1">
              <a:buFontTx/>
              <a:buNone/>
            </a:pPr>
            <a:endParaRPr lang="en-US" dirty="0">
              <a:latin typeface="Helvetica" pitchFamily="-84" charset="0"/>
              <a:cs typeface="Helvetica" pitchFamily="-84" charset="0"/>
            </a:endParaRPr>
          </a:p>
        </p:txBody>
      </p:sp>
      <p:sp>
        <p:nvSpPr>
          <p:cNvPr id="5" name="Slide Number Placeholder 6">
            <a:extLst>
              <a:ext uri="{FF2B5EF4-FFF2-40B4-BE49-F238E27FC236}">
                <a16:creationId xmlns:a16="http://schemas.microsoft.com/office/drawing/2014/main" id="{7D6813F5-7E94-4928-8372-19E0068B3216}"/>
              </a:ext>
            </a:extLst>
          </p:cNvPr>
          <p:cNvSpPr txBox="1">
            <a:spLocks/>
          </p:cNvSpPr>
          <p:nvPr/>
        </p:nvSpPr>
        <p:spPr>
          <a:xfrm>
            <a:off x="7086600" y="6492875"/>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a:t>
            </a:fld>
            <a:endParaRPr lang="en-US" dirty="0"/>
          </a:p>
        </p:txBody>
      </p:sp>
    </p:spTree>
    <p:extLst>
      <p:ext uri="{BB962C8B-B14F-4D97-AF65-F5344CB8AC3E}">
        <p14:creationId xmlns:p14="http://schemas.microsoft.com/office/powerpoint/2010/main" val="242098810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83" y="374854"/>
            <a:ext cx="8328991" cy="673965"/>
          </a:xfrm>
        </p:spPr>
        <p:txBody>
          <a:bodyPr>
            <a:normAutofit/>
          </a:bodyPr>
          <a:lstStyle/>
          <a:p>
            <a:r>
              <a:rPr lang="en-US" sz="2000" dirty="0"/>
              <a:t>Cooling using 2MeV electron beam (ions at 4.6GeV/n)</a:t>
            </a:r>
          </a:p>
        </p:txBody>
      </p:sp>
      <p:sp>
        <p:nvSpPr>
          <p:cNvPr id="3" name="Content Placeholder 2"/>
          <p:cNvSpPr>
            <a:spLocks noGrp="1"/>
          </p:cNvSpPr>
          <p:nvPr>
            <p:ph idx="1"/>
          </p:nvPr>
        </p:nvSpPr>
        <p:spPr>
          <a:xfrm>
            <a:off x="289891" y="959578"/>
            <a:ext cx="8658166" cy="4715666"/>
          </a:xfrm>
        </p:spPr>
        <p:txBody>
          <a:bodyPr>
            <a:normAutofit/>
          </a:bodyPr>
          <a:lstStyle/>
          <a:p>
            <a:pPr marL="0" indent="0">
              <a:buNone/>
            </a:pPr>
            <a:endParaRPr lang="en-US" sz="2400" dirty="0"/>
          </a:p>
          <a:p>
            <a:pPr marL="0" indent="0">
              <a:buNone/>
            </a:pPr>
            <a:endParaRPr lang="en-US" sz="2400" dirty="0"/>
          </a:p>
          <a:p>
            <a:pPr lvl="0"/>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lvl="0"/>
            <a:endParaRPr lang="en-US" dirty="0"/>
          </a:p>
        </p:txBody>
      </p:sp>
      <p:sp>
        <p:nvSpPr>
          <p:cNvPr id="4" name="Slide Number Placeholder 6">
            <a:extLst>
              <a:ext uri="{FF2B5EF4-FFF2-40B4-BE49-F238E27FC236}">
                <a16:creationId xmlns:a16="http://schemas.microsoft.com/office/drawing/2014/main" id="{D1CA5DA3-68EE-41E6-A813-B487A35D75B9}"/>
              </a:ext>
            </a:extLst>
          </p:cNvPr>
          <p:cNvSpPr>
            <a:spLocks noGrp="1"/>
          </p:cNvSpPr>
          <p:nvPr>
            <p:ph type="sldNum" sz="quarter" idx="12"/>
          </p:nvPr>
        </p:nvSpPr>
        <p:spPr>
          <a:xfrm>
            <a:off x="7086600" y="6487231"/>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sp>
        <p:nvSpPr>
          <p:cNvPr id="9" name="TextBox 8">
            <a:extLst>
              <a:ext uri="{FF2B5EF4-FFF2-40B4-BE49-F238E27FC236}">
                <a16:creationId xmlns:a16="http://schemas.microsoft.com/office/drawing/2014/main" id="{F1EA7299-746E-4929-9B46-C1B5577E18C5}"/>
              </a:ext>
            </a:extLst>
          </p:cNvPr>
          <p:cNvSpPr txBox="1"/>
          <p:nvPr/>
        </p:nvSpPr>
        <p:spPr>
          <a:xfrm>
            <a:off x="5524506" y="4734129"/>
            <a:ext cx="248786" cy="369332"/>
          </a:xfrm>
          <a:prstGeom prst="rect">
            <a:avLst/>
          </a:prstGeom>
          <a:noFill/>
        </p:spPr>
        <p:txBody>
          <a:bodyPr wrap="none" rtlCol="0">
            <a:spAutoFit/>
          </a:bodyPr>
          <a:lstStyle/>
          <a:p>
            <a:r>
              <a:rPr lang="en-US" dirty="0"/>
              <a:t> </a:t>
            </a:r>
          </a:p>
        </p:txBody>
      </p:sp>
      <p:pic>
        <p:nvPicPr>
          <p:cNvPr id="1026" name="Picture 2" descr="http://elog.pbn.bnl.gov:8080/api/attachment/image/static/FY2019_07_5d2c73bf00105ed6_Mon_Jul_15_08:38:22_2019.17122.gif">
            <a:extLst>
              <a:ext uri="{FF2B5EF4-FFF2-40B4-BE49-F238E27FC236}">
                <a16:creationId xmlns:a16="http://schemas.microsoft.com/office/drawing/2014/main" id="{591F3D57-475A-459F-AFDA-D0B269285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902" y="829542"/>
            <a:ext cx="8328991" cy="66668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CDD9E3-686F-40AE-ACDC-AAED365FF0CB}"/>
              </a:ext>
            </a:extLst>
          </p:cNvPr>
          <p:cNvSpPr txBox="1"/>
          <p:nvPr/>
        </p:nvSpPr>
        <p:spPr>
          <a:xfrm>
            <a:off x="1309377" y="2114586"/>
            <a:ext cx="1287532" cy="369332"/>
          </a:xfrm>
          <a:prstGeom prst="rect">
            <a:avLst/>
          </a:prstGeom>
          <a:noFill/>
        </p:spPr>
        <p:txBody>
          <a:bodyPr wrap="none" rtlCol="0">
            <a:spAutoFit/>
          </a:bodyPr>
          <a:lstStyle/>
          <a:p>
            <a:r>
              <a:rPr lang="en-US" dirty="0"/>
              <a:t>Cooling on</a:t>
            </a:r>
          </a:p>
        </p:txBody>
      </p:sp>
      <p:sp>
        <p:nvSpPr>
          <p:cNvPr id="6" name="TextBox 5">
            <a:extLst>
              <a:ext uri="{FF2B5EF4-FFF2-40B4-BE49-F238E27FC236}">
                <a16:creationId xmlns:a16="http://schemas.microsoft.com/office/drawing/2014/main" id="{7765B78E-23FA-43D4-AF9B-38FEC11AA039}"/>
              </a:ext>
            </a:extLst>
          </p:cNvPr>
          <p:cNvSpPr txBox="1"/>
          <p:nvPr/>
        </p:nvSpPr>
        <p:spPr>
          <a:xfrm>
            <a:off x="2671914" y="1911066"/>
            <a:ext cx="646331" cy="369332"/>
          </a:xfrm>
          <a:prstGeom prst="rect">
            <a:avLst/>
          </a:prstGeom>
          <a:noFill/>
        </p:spPr>
        <p:txBody>
          <a:bodyPr wrap="none" rtlCol="0">
            <a:spAutoFit/>
          </a:bodyPr>
          <a:lstStyle/>
          <a:p>
            <a:r>
              <a:rPr lang="en-US" dirty="0"/>
              <a:t>OFF</a:t>
            </a:r>
          </a:p>
        </p:txBody>
      </p:sp>
      <p:sp>
        <p:nvSpPr>
          <p:cNvPr id="7" name="TextBox 6">
            <a:extLst>
              <a:ext uri="{FF2B5EF4-FFF2-40B4-BE49-F238E27FC236}">
                <a16:creationId xmlns:a16="http://schemas.microsoft.com/office/drawing/2014/main" id="{ABDD06A9-4CF0-4539-AD59-0B0D9361F638}"/>
              </a:ext>
            </a:extLst>
          </p:cNvPr>
          <p:cNvSpPr txBox="1"/>
          <p:nvPr/>
        </p:nvSpPr>
        <p:spPr>
          <a:xfrm>
            <a:off x="3755702" y="1590084"/>
            <a:ext cx="1274708" cy="369332"/>
          </a:xfrm>
          <a:prstGeom prst="rect">
            <a:avLst/>
          </a:prstGeom>
          <a:noFill/>
        </p:spPr>
        <p:txBody>
          <a:bodyPr wrap="none" rtlCol="0">
            <a:spAutoFit/>
          </a:bodyPr>
          <a:lstStyle/>
          <a:p>
            <a:r>
              <a:rPr lang="en-US" dirty="0"/>
              <a:t>No cooling</a:t>
            </a:r>
          </a:p>
        </p:txBody>
      </p:sp>
      <p:sp>
        <p:nvSpPr>
          <p:cNvPr id="8" name="TextBox 7">
            <a:extLst>
              <a:ext uri="{FF2B5EF4-FFF2-40B4-BE49-F238E27FC236}">
                <a16:creationId xmlns:a16="http://schemas.microsoft.com/office/drawing/2014/main" id="{B2CA8095-06C8-40FF-BC21-514F1D427D09}"/>
              </a:ext>
            </a:extLst>
          </p:cNvPr>
          <p:cNvSpPr txBox="1"/>
          <p:nvPr/>
        </p:nvSpPr>
        <p:spPr>
          <a:xfrm>
            <a:off x="6246207" y="2098936"/>
            <a:ext cx="1287532" cy="369332"/>
          </a:xfrm>
          <a:prstGeom prst="rect">
            <a:avLst/>
          </a:prstGeom>
          <a:noFill/>
        </p:spPr>
        <p:txBody>
          <a:bodyPr wrap="none" rtlCol="0">
            <a:spAutoFit/>
          </a:bodyPr>
          <a:lstStyle/>
          <a:p>
            <a:r>
              <a:rPr lang="en-US" dirty="0"/>
              <a:t>Cooling on</a:t>
            </a:r>
          </a:p>
        </p:txBody>
      </p:sp>
      <p:sp>
        <p:nvSpPr>
          <p:cNvPr id="10" name="TextBox 9">
            <a:extLst>
              <a:ext uri="{FF2B5EF4-FFF2-40B4-BE49-F238E27FC236}">
                <a16:creationId xmlns:a16="http://schemas.microsoft.com/office/drawing/2014/main" id="{9A4EFA3E-4532-4D2B-845F-7E51395DA9D1}"/>
              </a:ext>
            </a:extLst>
          </p:cNvPr>
          <p:cNvSpPr txBox="1"/>
          <p:nvPr/>
        </p:nvSpPr>
        <p:spPr>
          <a:xfrm>
            <a:off x="2531429" y="4022607"/>
            <a:ext cx="4044697" cy="369332"/>
          </a:xfrm>
          <a:prstGeom prst="rect">
            <a:avLst/>
          </a:prstGeom>
          <a:noFill/>
        </p:spPr>
        <p:txBody>
          <a:bodyPr wrap="none" rtlCol="0">
            <a:spAutoFit/>
          </a:bodyPr>
          <a:lstStyle/>
          <a:p>
            <a:r>
              <a:rPr lang="en-US" dirty="0"/>
              <a:t>Longitudinal cooling: ion bunch length</a:t>
            </a:r>
          </a:p>
        </p:txBody>
      </p:sp>
      <p:sp>
        <p:nvSpPr>
          <p:cNvPr id="11" name="TextBox 10">
            <a:extLst>
              <a:ext uri="{FF2B5EF4-FFF2-40B4-BE49-F238E27FC236}">
                <a16:creationId xmlns:a16="http://schemas.microsoft.com/office/drawing/2014/main" id="{021DAE41-FBD4-4F0B-9914-EAF006825F5D}"/>
              </a:ext>
            </a:extLst>
          </p:cNvPr>
          <p:cNvSpPr txBox="1"/>
          <p:nvPr/>
        </p:nvSpPr>
        <p:spPr>
          <a:xfrm>
            <a:off x="2424223" y="1178074"/>
            <a:ext cx="4100225" cy="369332"/>
          </a:xfrm>
          <a:prstGeom prst="rect">
            <a:avLst/>
          </a:prstGeom>
          <a:noFill/>
        </p:spPr>
        <p:txBody>
          <a:bodyPr wrap="none" rtlCol="0">
            <a:spAutoFit/>
          </a:bodyPr>
          <a:lstStyle/>
          <a:p>
            <a:r>
              <a:rPr lang="en-US" dirty="0"/>
              <a:t>Transverse cooling: vertical beam size</a:t>
            </a:r>
          </a:p>
        </p:txBody>
      </p:sp>
    </p:spTree>
    <p:extLst>
      <p:ext uri="{BB962C8B-B14F-4D97-AF65-F5344CB8AC3E}">
        <p14:creationId xmlns:p14="http://schemas.microsoft.com/office/powerpoint/2010/main" val="3308462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endParaRPr lang="en-US" dirty="0"/>
          </a:p>
        </p:txBody>
      </p:sp>
      <p:sp>
        <p:nvSpPr>
          <p:cNvPr id="1363970" name="Rectangle 2"/>
          <p:cNvSpPr>
            <a:spLocks noGrp="1" noChangeArrowheads="1"/>
          </p:cNvSpPr>
          <p:nvPr>
            <p:ph type="title"/>
          </p:nvPr>
        </p:nvSpPr>
        <p:spPr>
          <a:xfrm>
            <a:off x="1534633" y="121770"/>
            <a:ext cx="7432158" cy="838200"/>
          </a:xfrm>
        </p:spPr>
        <p:txBody>
          <a:bodyPr>
            <a:normAutofit/>
          </a:bodyPr>
          <a:lstStyle/>
          <a:p>
            <a:r>
              <a:rPr lang="en-US" sz="2800" dirty="0" err="1"/>
              <a:t>LEReC</a:t>
            </a:r>
            <a:r>
              <a:rPr lang="en-US" sz="2800" dirty="0"/>
              <a:t> roadmap to cooling</a:t>
            </a:r>
          </a:p>
        </p:txBody>
      </p:sp>
      <p:sp>
        <p:nvSpPr>
          <p:cNvPr id="1363971" name="Rectangle 3"/>
          <p:cNvSpPr>
            <a:spLocks noGrp="1" noChangeArrowheads="1"/>
          </p:cNvSpPr>
          <p:nvPr>
            <p:ph type="body" idx="1"/>
          </p:nvPr>
        </p:nvSpPr>
        <p:spPr>
          <a:xfrm>
            <a:off x="474117" y="832637"/>
            <a:ext cx="8669883" cy="6028024"/>
          </a:xfrm>
        </p:spPr>
        <p:txBody>
          <a:bodyPr>
            <a:normAutofit/>
          </a:bodyPr>
          <a:lstStyle/>
          <a:p>
            <a:r>
              <a:rPr lang="en-US" sz="2000" dirty="0">
                <a:solidFill>
                  <a:srgbClr val="008000"/>
                </a:solidFill>
              </a:rPr>
              <a:t>Production of 3-D high-brightness electron beams  </a:t>
            </a:r>
            <a:r>
              <a:rPr lang="en-US" sz="2000" dirty="0">
                <a:solidFill>
                  <a:srgbClr val="008000"/>
                </a:solidFill>
                <a:sym typeface="Wingdings" panose="05000000000000000000" pitchFamily="2" charset="2"/>
              </a:rPr>
              <a:t></a:t>
            </a:r>
            <a:endParaRPr lang="en-US" sz="2000" dirty="0">
              <a:solidFill>
                <a:srgbClr val="008000"/>
              </a:solidFill>
            </a:endParaRPr>
          </a:p>
          <a:p>
            <a:r>
              <a:rPr lang="en-US" sz="2000" dirty="0">
                <a:solidFill>
                  <a:srgbClr val="008000"/>
                </a:solidFill>
              </a:rPr>
              <a:t>RF acceleration and transport of electron bunches maintaining “cold” beam  </a:t>
            </a:r>
            <a:r>
              <a:rPr lang="en-US" sz="2000" dirty="0">
                <a:solidFill>
                  <a:srgbClr val="008000"/>
                </a:solidFill>
                <a:sym typeface="Wingdings" panose="05000000000000000000" pitchFamily="2" charset="2"/>
              </a:rPr>
              <a:t></a:t>
            </a:r>
            <a:endParaRPr lang="en-US" sz="2000" dirty="0">
              <a:solidFill>
                <a:srgbClr val="008000"/>
              </a:solidFill>
            </a:endParaRPr>
          </a:p>
          <a:p>
            <a:r>
              <a:rPr lang="en-US" sz="2000" dirty="0">
                <a:solidFill>
                  <a:srgbClr val="008000"/>
                </a:solidFill>
              </a:rPr>
              <a:t>Control of various contributions to electron angles in the cooling section to a very low level required for cooling </a:t>
            </a:r>
            <a:r>
              <a:rPr lang="en-US" sz="2000" dirty="0">
                <a:solidFill>
                  <a:srgbClr val="008000"/>
                </a:solidFill>
                <a:sym typeface="Wingdings" panose="05000000000000000000" pitchFamily="2" charset="2"/>
              </a:rPr>
              <a:t></a:t>
            </a:r>
            <a:endParaRPr lang="en-US" sz="2000" dirty="0">
              <a:solidFill>
                <a:srgbClr val="008000"/>
              </a:solidFill>
            </a:endParaRPr>
          </a:p>
          <a:p>
            <a:pPr lvl="0"/>
            <a:r>
              <a:rPr lang="en-US" sz="2000" dirty="0">
                <a:solidFill>
                  <a:srgbClr val="008000"/>
                </a:solidFill>
              </a:rPr>
              <a:t>Energy matching of electron and ion beams</a:t>
            </a:r>
            <a:r>
              <a:rPr lang="en-US" sz="2000" dirty="0">
                <a:solidFill>
                  <a:srgbClr val="008000"/>
                </a:solidFill>
                <a:sym typeface="Wingdings" panose="05000000000000000000" pitchFamily="2" charset="2"/>
              </a:rPr>
              <a:t> </a:t>
            </a:r>
            <a:endParaRPr lang="en-US" sz="2000" dirty="0">
              <a:solidFill>
                <a:srgbClr val="008000"/>
              </a:solidFill>
            </a:endParaRPr>
          </a:p>
          <a:p>
            <a:pPr lvl="0"/>
            <a:r>
              <a:rPr lang="en-US" sz="2000" dirty="0">
                <a:solidFill>
                  <a:srgbClr val="008000"/>
                </a:solidFill>
              </a:rPr>
              <a:t>First electron cooling demonstration in longitudinal plane</a:t>
            </a:r>
            <a:r>
              <a:rPr lang="en-US" sz="2000" dirty="0">
                <a:solidFill>
                  <a:srgbClr val="008000"/>
                </a:solidFill>
                <a:sym typeface="Wingdings" panose="05000000000000000000" pitchFamily="2" charset="2"/>
              </a:rPr>
              <a:t></a:t>
            </a:r>
            <a:endParaRPr lang="en-US" sz="2000" dirty="0">
              <a:solidFill>
                <a:srgbClr val="008000"/>
              </a:solidFill>
            </a:endParaRPr>
          </a:p>
          <a:p>
            <a:pPr lvl="0"/>
            <a:r>
              <a:rPr lang="en-US" sz="2000" dirty="0">
                <a:solidFill>
                  <a:srgbClr val="008000"/>
                </a:solidFill>
              </a:rPr>
              <a:t>Establishing cooling in 6-D</a:t>
            </a:r>
            <a:r>
              <a:rPr lang="en-US" sz="2000" dirty="0">
                <a:solidFill>
                  <a:srgbClr val="008000"/>
                </a:solidFill>
                <a:sym typeface="Wingdings" panose="05000000000000000000" pitchFamily="2" charset="2"/>
              </a:rPr>
              <a:t></a:t>
            </a:r>
            <a:endParaRPr lang="en-US" sz="2000" dirty="0">
              <a:solidFill>
                <a:srgbClr val="008000"/>
              </a:solidFill>
            </a:endParaRPr>
          </a:p>
          <a:p>
            <a:pPr lvl="0"/>
            <a:r>
              <a:rPr lang="en-US" sz="2000" dirty="0">
                <a:solidFill>
                  <a:srgbClr val="008000"/>
                </a:solidFill>
              </a:rPr>
              <a:t>Matched electron and ion energy in both Yellow and Blue RHIC rings</a:t>
            </a:r>
            <a:r>
              <a:rPr lang="en-US" sz="2000" dirty="0">
                <a:solidFill>
                  <a:srgbClr val="008000"/>
                </a:solidFill>
                <a:sym typeface="Wingdings" panose="05000000000000000000" pitchFamily="2" charset="2"/>
              </a:rPr>
              <a:t></a:t>
            </a:r>
            <a:endParaRPr lang="en-US" sz="2000" dirty="0">
              <a:solidFill>
                <a:srgbClr val="008000"/>
              </a:solidFill>
            </a:endParaRPr>
          </a:p>
          <a:p>
            <a:pPr lvl="0"/>
            <a:r>
              <a:rPr lang="en-US" sz="2000" dirty="0">
                <a:solidFill>
                  <a:srgbClr val="008000"/>
                </a:solidFill>
              </a:rPr>
              <a:t>Achieved cooling in both Yellow and Blue Rings simultaneously using the same electron beam</a:t>
            </a:r>
            <a:r>
              <a:rPr lang="en-US" sz="2000" dirty="0">
                <a:solidFill>
                  <a:srgbClr val="008000"/>
                </a:solidFill>
                <a:sym typeface="Wingdings" panose="05000000000000000000" pitchFamily="2" charset="2"/>
              </a:rPr>
              <a:t></a:t>
            </a:r>
            <a:r>
              <a:rPr lang="en-US" sz="2000" dirty="0"/>
              <a:t> </a:t>
            </a:r>
          </a:p>
          <a:p>
            <a:r>
              <a:rPr lang="en-US" sz="2000" dirty="0">
                <a:solidFill>
                  <a:srgbClr val="008000"/>
                </a:solidFill>
              </a:rPr>
              <a:t>Demonstrated longitudinal and transverse cooling of several ion bunches (high-current 9MHz CW e-beam operation) simultaneously </a:t>
            </a:r>
            <a:r>
              <a:rPr lang="en-US" sz="2000" dirty="0">
                <a:solidFill>
                  <a:srgbClr val="008000"/>
                </a:solidFill>
                <a:sym typeface="Wingdings" panose="05000000000000000000" pitchFamily="2" charset="2"/>
              </a:rPr>
              <a:t></a:t>
            </a:r>
          </a:p>
          <a:p>
            <a:r>
              <a:rPr lang="en-US" sz="2000" dirty="0">
                <a:solidFill>
                  <a:srgbClr val="008000"/>
                </a:solidFill>
              </a:rPr>
              <a:t>Cooling ion bunches in collisions, in both Yellow and Blue RHIC rings using CW electron beam </a:t>
            </a:r>
            <a:r>
              <a:rPr lang="en-US" sz="2000" dirty="0">
                <a:solidFill>
                  <a:srgbClr val="008000"/>
                </a:solidFill>
                <a:sym typeface="Wingdings" panose="05000000000000000000" pitchFamily="2" charset="2"/>
              </a:rPr>
              <a:t></a:t>
            </a:r>
          </a:p>
          <a:p>
            <a:pPr marL="0" indent="0">
              <a:buNone/>
            </a:pPr>
            <a:endParaRPr lang="en-US" sz="2000" dirty="0">
              <a:solidFill>
                <a:srgbClr val="008000"/>
              </a:solidFill>
            </a:endParaRPr>
          </a:p>
        </p:txBody>
      </p:sp>
      <p:sp>
        <p:nvSpPr>
          <p:cNvPr id="6" name="Slide Number Placeholder 6">
            <a:extLst>
              <a:ext uri="{FF2B5EF4-FFF2-40B4-BE49-F238E27FC236}">
                <a16:creationId xmlns:a16="http://schemas.microsoft.com/office/drawing/2014/main" id="{C703CAEC-60C7-4218-B43B-D11E52A7020B}"/>
              </a:ext>
            </a:extLst>
          </p:cNvPr>
          <p:cNvSpPr>
            <a:spLocks noGrp="1"/>
          </p:cNvSpPr>
          <p:nvPr>
            <p:ph type="sldNum" sz="quarter" idx="12"/>
          </p:nvPr>
        </p:nvSpPr>
        <p:spPr>
          <a:xfrm>
            <a:off x="7086600" y="6487231"/>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070476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3" y="318743"/>
            <a:ext cx="8328991" cy="673965"/>
          </a:xfrm>
        </p:spPr>
        <p:txBody>
          <a:bodyPr>
            <a:normAutofit/>
          </a:bodyPr>
          <a:lstStyle/>
          <a:p>
            <a:r>
              <a:rPr lang="en-US" sz="2400" dirty="0"/>
              <a:t>Observed issues and limitations</a:t>
            </a:r>
          </a:p>
        </p:txBody>
      </p:sp>
      <p:sp>
        <p:nvSpPr>
          <p:cNvPr id="3" name="Content Placeholder 2"/>
          <p:cNvSpPr>
            <a:spLocks noGrp="1"/>
          </p:cNvSpPr>
          <p:nvPr>
            <p:ph idx="1"/>
          </p:nvPr>
        </p:nvSpPr>
        <p:spPr>
          <a:xfrm>
            <a:off x="215039" y="837070"/>
            <a:ext cx="8328991" cy="5183859"/>
          </a:xfrm>
        </p:spPr>
        <p:txBody>
          <a:bodyPr>
            <a:noAutofit/>
          </a:bodyPr>
          <a:lstStyle/>
          <a:p>
            <a:pPr marL="0" indent="0">
              <a:buNone/>
            </a:pPr>
            <a:endParaRPr lang="en-US" sz="1800" dirty="0"/>
          </a:p>
          <a:p>
            <a:r>
              <a:rPr lang="en-GB" sz="1800" dirty="0"/>
              <a:t>With no magnetic field in the cooling sections, focusing of electrons by ions was significant. Adjusting the electron beam optics to take this into account was challenging.</a:t>
            </a:r>
            <a:endParaRPr lang="en-US" sz="1800" dirty="0"/>
          </a:p>
          <a:p>
            <a:r>
              <a:rPr lang="en-US" sz="1800" dirty="0"/>
              <a:t>Different focusing on electron bunches distributed at different longitudinal slices of ion bunch.</a:t>
            </a:r>
          </a:p>
          <a:p>
            <a:r>
              <a:rPr lang="en-GB" sz="1800" dirty="0"/>
              <a:t>Using bunched electron beam for cooling at such a low energy led to emittance growth of ions due to modulated focusing from the electrons (called “heating”). Such heating effects were reduced, but not eliminated, by a proper choice of ion beta-function in the cooling section and of a working point. However, to cope with the heating effects, which had strong dependence on electron beam density, we had to operate at electron currents lower than design values.</a:t>
            </a:r>
            <a:endParaRPr lang="en-US" sz="1800" dirty="0"/>
          </a:p>
          <a:p>
            <a:r>
              <a:rPr lang="en-US" sz="1800" dirty="0"/>
              <a:t>Ion lifetime limitations at low energy in RHIC: physical aperture, dynamics aperture, beam-beam, space charge and IBS.</a:t>
            </a:r>
          </a:p>
          <a:p>
            <a:pPr marL="0" indent="0">
              <a:buNone/>
            </a:pPr>
            <a:endParaRPr lang="en-US" sz="1800" dirty="0"/>
          </a:p>
          <a:p>
            <a:pPr marL="0" indent="0">
              <a:buNone/>
            </a:pPr>
            <a:endParaRPr lang="en-US" sz="1800" dirty="0">
              <a:solidFill>
                <a:srgbClr val="FF0000"/>
              </a:solidFill>
            </a:endParaRPr>
          </a:p>
          <a:p>
            <a:pPr marL="0" lvl="0" indent="0">
              <a:buNone/>
            </a:pPr>
            <a:endParaRPr lang="en-US" sz="1800" dirty="0"/>
          </a:p>
          <a:p>
            <a:endParaRPr lang="en-US" sz="1800" dirty="0"/>
          </a:p>
        </p:txBody>
      </p:sp>
      <p:sp>
        <p:nvSpPr>
          <p:cNvPr id="4" name="Slide Number Placeholder 6">
            <a:extLst>
              <a:ext uri="{FF2B5EF4-FFF2-40B4-BE49-F238E27FC236}">
                <a16:creationId xmlns:a16="http://schemas.microsoft.com/office/drawing/2014/main" id="{D6DE18E9-61F5-4666-A390-9A38A7DC7E3D}"/>
              </a:ext>
            </a:extLst>
          </p:cNvPr>
          <p:cNvSpPr>
            <a:spLocks noGrp="1"/>
          </p:cNvSpPr>
          <p:nvPr>
            <p:ph type="sldNum" sz="quarter" idx="12"/>
          </p:nvPr>
        </p:nvSpPr>
        <p:spPr>
          <a:xfrm>
            <a:off x="7086600" y="6487231"/>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182674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3" y="318743"/>
            <a:ext cx="8328991" cy="673965"/>
          </a:xfrm>
        </p:spPr>
        <p:txBody>
          <a:bodyPr>
            <a:normAutofit/>
          </a:bodyPr>
          <a:lstStyle/>
          <a:p>
            <a:r>
              <a:rPr lang="en-US" sz="2400" dirty="0"/>
              <a:t>Effects of electrons on ions: “heating” (March 2019)</a:t>
            </a:r>
          </a:p>
        </p:txBody>
      </p:sp>
      <p:sp>
        <p:nvSpPr>
          <p:cNvPr id="3" name="Content Placeholder 2"/>
          <p:cNvSpPr>
            <a:spLocks noGrp="1"/>
          </p:cNvSpPr>
          <p:nvPr>
            <p:ph idx="1"/>
          </p:nvPr>
        </p:nvSpPr>
        <p:spPr>
          <a:xfrm>
            <a:off x="92149" y="623777"/>
            <a:ext cx="8924259" cy="5215807"/>
          </a:xfrm>
        </p:spPr>
        <p:txBody>
          <a:bodyPr>
            <a:noAutofit/>
          </a:bodyPr>
          <a:lstStyle/>
          <a:p>
            <a:pPr marL="0" indent="0">
              <a:buNone/>
            </a:pPr>
            <a:endParaRPr lang="en-US" sz="1800" dirty="0"/>
          </a:p>
          <a:p>
            <a:r>
              <a:rPr lang="en-US" sz="1800" dirty="0"/>
              <a:t>Even before cooling was established we observed strong “heating” effects of electrons on ions (which are space-charge beam-beam kicks from e-beam on ions).</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0" indent="0">
              <a:buNone/>
            </a:pPr>
            <a:endParaRPr lang="en-US" sz="1800" dirty="0"/>
          </a:p>
          <a:p>
            <a:pPr marL="0" indent="0">
              <a:buNone/>
            </a:pPr>
            <a:endParaRPr lang="en-US" sz="1800" dirty="0"/>
          </a:p>
          <a:p>
            <a:r>
              <a:rPr lang="en-US" sz="1800" dirty="0"/>
              <a:t>These “heating” effects were reduced by going to smaller ion beta-function in cooling section and by finding better working point in tune space. </a:t>
            </a:r>
          </a:p>
          <a:p>
            <a:pPr marL="0" indent="0">
              <a:buNone/>
            </a:pPr>
            <a:endParaRPr lang="en-US" sz="1800" dirty="0"/>
          </a:p>
          <a:p>
            <a:pPr marL="0" indent="0">
              <a:buNone/>
            </a:pPr>
            <a:endParaRPr lang="en-US" sz="1800" dirty="0"/>
          </a:p>
          <a:p>
            <a:pPr marL="0" indent="0">
              <a:buNone/>
            </a:pPr>
            <a:endParaRPr lang="en-US" sz="1800" dirty="0">
              <a:solidFill>
                <a:srgbClr val="FF0000"/>
              </a:solidFill>
            </a:endParaRPr>
          </a:p>
          <a:p>
            <a:pPr marL="0" lvl="0" indent="0">
              <a:buNone/>
            </a:pPr>
            <a:endParaRPr lang="en-US" sz="1800" dirty="0"/>
          </a:p>
          <a:p>
            <a:endParaRPr lang="en-US" sz="1800" dirty="0"/>
          </a:p>
        </p:txBody>
      </p:sp>
      <p:sp>
        <p:nvSpPr>
          <p:cNvPr id="4" name="Slide Number Placeholder 6">
            <a:extLst>
              <a:ext uri="{FF2B5EF4-FFF2-40B4-BE49-F238E27FC236}">
                <a16:creationId xmlns:a16="http://schemas.microsoft.com/office/drawing/2014/main" id="{D6DE18E9-61F5-4666-A390-9A38A7DC7E3D}"/>
              </a:ext>
            </a:extLst>
          </p:cNvPr>
          <p:cNvSpPr>
            <a:spLocks noGrp="1"/>
          </p:cNvSpPr>
          <p:nvPr>
            <p:ph type="sldNum" sz="quarter" idx="12"/>
          </p:nvPr>
        </p:nvSpPr>
        <p:spPr>
          <a:xfrm>
            <a:off x="7086600" y="6487231"/>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pic>
        <p:nvPicPr>
          <p:cNvPr id="5" name="Picture 4">
            <a:extLst>
              <a:ext uri="{FF2B5EF4-FFF2-40B4-BE49-F238E27FC236}">
                <a16:creationId xmlns:a16="http://schemas.microsoft.com/office/drawing/2014/main" id="{8A41ECAF-BA3E-4D4A-A08C-BF025DA90D94}"/>
              </a:ext>
            </a:extLst>
          </p:cNvPr>
          <p:cNvPicPr>
            <a:picLocks noChangeAspect="1"/>
          </p:cNvPicPr>
          <p:nvPr/>
        </p:nvPicPr>
        <p:blipFill>
          <a:blip r:embed="rId2"/>
          <a:stretch>
            <a:fillRect/>
          </a:stretch>
        </p:blipFill>
        <p:spPr>
          <a:xfrm>
            <a:off x="5028315" y="2334960"/>
            <a:ext cx="3371370" cy="2641987"/>
          </a:xfrm>
          <a:prstGeom prst="rect">
            <a:avLst/>
          </a:prstGeom>
        </p:spPr>
      </p:pic>
      <p:sp>
        <p:nvSpPr>
          <p:cNvPr id="7" name="TextBox 6">
            <a:extLst>
              <a:ext uri="{FF2B5EF4-FFF2-40B4-BE49-F238E27FC236}">
                <a16:creationId xmlns:a16="http://schemas.microsoft.com/office/drawing/2014/main" id="{162A7E10-B0FA-4F2A-9C5D-377246267BCE}"/>
              </a:ext>
            </a:extLst>
          </p:cNvPr>
          <p:cNvSpPr txBox="1"/>
          <p:nvPr/>
        </p:nvSpPr>
        <p:spPr>
          <a:xfrm>
            <a:off x="5303966" y="1688629"/>
            <a:ext cx="3095719" cy="646331"/>
          </a:xfrm>
          <a:prstGeom prst="rect">
            <a:avLst/>
          </a:prstGeom>
          <a:noFill/>
        </p:spPr>
        <p:txBody>
          <a:bodyPr wrap="none" rtlCol="0">
            <a:spAutoFit/>
          </a:bodyPr>
          <a:lstStyle/>
          <a:p>
            <a:r>
              <a:rPr lang="en-US" dirty="0"/>
              <a:t>Electrons and ions energies </a:t>
            </a:r>
          </a:p>
          <a:p>
            <a:r>
              <a:rPr lang="en-US" dirty="0"/>
              <a:t>are NOT matched</a:t>
            </a:r>
          </a:p>
        </p:txBody>
      </p:sp>
      <p:pic>
        <p:nvPicPr>
          <p:cNvPr id="8" name="Picture 7">
            <a:extLst>
              <a:ext uri="{FF2B5EF4-FFF2-40B4-BE49-F238E27FC236}">
                <a16:creationId xmlns:a16="http://schemas.microsoft.com/office/drawing/2014/main" id="{29FF34F3-6785-4E92-B1FC-88EF7B8110F2}"/>
              </a:ext>
            </a:extLst>
          </p:cNvPr>
          <p:cNvPicPr>
            <a:picLocks noChangeAspect="1"/>
          </p:cNvPicPr>
          <p:nvPr/>
        </p:nvPicPr>
        <p:blipFill>
          <a:blip r:embed="rId3"/>
          <a:stretch>
            <a:fillRect/>
          </a:stretch>
        </p:blipFill>
        <p:spPr>
          <a:xfrm>
            <a:off x="389781" y="1715156"/>
            <a:ext cx="4164497" cy="3375434"/>
          </a:xfrm>
          <a:prstGeom prst="rect">
            <a:avLst/>
          </a:prstGeom>
        </p:spPr>
      </p:pic>
    </p:spTree>
    <p:extLst>
      <p:ext uri="{BB962C8B-B14F-4D97-AF65-F5344CB8AC3E}">
        <p14:creationId xmlns:p14="http://schemas.microsoft.com/office/powerpoint/2010/main" val="2475877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91" y="229006"/>
            <a:ext cx="8328991" cy="673965"/>
          </a:xfrm>
        </p:spPr>
        <p:txBody>
          <a:bodyPr>
            <a:noAutofit/>
          </a:bodyPr>
          <a:lstStyle/>
          <a:p>
            <a:r>
              <a:rPr lang="en-US" sz="2400" dirty="0"/>
              <a:t>Yellow RHIC Ring (76kHz mode allowing to cool single ion bunch; 6 ion bunches, 5 electron macro-bunches)</a:t>
            </a:r>
          </a:p>
        </p:txBody>
      </p:sp>
      <p:sp>
        <p:nvSpPr>
          <p:cNvPr id="3" name="Content Placeholder 2"/>
          <p:cNvSpPr>
            <a:spLocks noGrp="1"/>
          </p:cNvSpPr>
          <p:nvPr>
            <p:ph idx="1"/>
          </p:nvPr>
        </p:nvSpPr>
        <p:spPr>
          <a:xfrm>
            <a:off x="289891" y="959578"/>
            <a:ext cx="8464826" cy="4715666"/>
          </a:xfrm>
        </p:spPr>
        <p:txBody>
          <a:bodyPr>
            <a:normAutofit/>
          </a:bodyPr>
          <a:lstStyle/>
          <a:p>
            <a:pPr marL="0" lvl="0" indent="0">
              <a:buNone/>
            </a:pPr>
            <a:endParaRPr lang="en-US" sz="2400" dirty="0"/>
          </a:p>
          <a:p>
            <a:pPr marL="0" lvl="0" indent="0">
              <a:buNone/>
            </a:pPr>
            <a:endParaRPr lang="en-US" sz="2400" dirty="0"/>
          </a:p>
          <a:p>
            <a:pPr lvl="0"/>
            <a:endParaRPr lang="en-US" dirty="0"/>
          </a:p>
        </p:txBody>
      </p:sp>
      <p:sp>
        <p:nvSpPr>
          <p:cNvPr id="4" name="Slide Number Placeholder 6">
            <a:extLst>
              <a:ext uri="{FF2B5EF4-FFF2-40B4-BE49-F238E27FC236}">
                <a16:creationId xmlns:a16="http://schemas.microsoft.com/office/drawing/2014/main" id="{D1CA5DA3-68EE-41E6-A813-B487A35D75B9}"/>
              </a:ext>
            </a:extLst>
          </p:cNvPr>
          <p:cNvSpPr>
            <a:spLocks noGrp="1"/>
          </p:cNvSpPr>
          <p:nvPr>
            <p:ph type="sldNum" sz="quarter" idx="12"/>
          </p:nvPr>
        </p:nvSpPr>
        <p:spPr>
          <a:xfrm>
            <a:off x="7086600" y="6487231"/>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pic>
        <p:nvPicPr>
          <p:cNvPr id="3076" name="Picture 4" descr="http://www.cadops2.bnl.gov/api/attachment/image/static/FY2019_04_5caf95ef00104f52_Thu_Apr_11_15:30:55_2019.8037.gif">
            <a:extLst>
              <a:ext uri="{FF2B5EF4-FFF2-40B4-BE49-F238E27FC236}">
                <a16:creationId xmlns:a16="http://schemas.microsoft.com/office/drawing/2014/main" id="{90727911-3BBC-4E8F-8A29-D600D44A4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0" y="1763709"/>
            <a:ext cx="6272463" cy="5088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34EF83-16A4-45D6-A576-758720FB8BDD}"/>
              </a:ext>
            </a:extLst>
          </p:cNvPr>
          <p:cNvSpPr txBox="1"/>
          <p:nvPr/>
        </p:nvSpPr>
        <p:spPr>
          <a:xfrm>
            <a:off x="650710" y="2564541"/>
            <a:ext cx="2044149" cy="646331"/>
          </a:xfrm>
          <a:prstGeom prst="rect">
            <a:avLst/>
          </a:prstGeom>
          <a:noFill/>
        </p:spPr>
        <p:txBody>
          <a:bodyPr wrap="none" rtlCol="0">
            <a:spAutoFit/>
          </a:bodyPr>
          <a:lstStyle/>
          <a:p>
            <a:r>
              <a:rPr lang="en-US" dirty="0">
                <a:solidFill>
                  <a:schemeClr val="bg1"/>
                </a:solidFill>
              </a:rPr>
              <a:t>Cooled ion bunch </a:t>
            </a:r>
          </a:p>
          <a:p>
            <a:r>
              <a:rPr lang="en-US" dirty="0">
                <a:solidFill>
                  <a:schemeClr val="bg1"/>
                </a:solidFill>
              </a:rPr>
              <a:t>(</a:t>
            </a:r>
            <a:r>
              <a:rPr lang="en-US" dirty="0" err="1">
                <a:solidFill>
                  <a:schemeClr val="bg1"/>
                </a:solidFill>
              </a:rPr>
              <a:t>heating+cooling</a:t>
            </a:r>
            <a:r>
              <a:rPr lang="en-US" dirty="0">
                <a:solidFill>
                  <a:schemeClr val="bg1"/>
                </a:solidFill>
              </a:rPr>
              <a:t>)</a:t>
            </a:r>
            <a:r>
              <a:rPr lang="en-US" dirty="0"/>
              <a:t>)</a:t>
            </a:r>
          </a:p>
        </p:txBody>
      </p:sp>
      <p:sp>
        <p:nvSpPr>
          <p:cNvPr id="6" name="TextBox 5">
            <a:extLst>
              <a:ext uri="{FF2B5EF4-FFF2-40B4-BE49-F238E27FC236}">
                <a16:creationId xmlns:a16="http://schemas.microsoft.com/office/drawing/2014/main" id="{7F40B37A-48ED-4178-91B5-0D972D0C805C}"/>
              </a:ext>
            </a:extLst>
          </p:cNvPr>
          <p:cNvSpPr txBox="1"/>
          <p:nvPr/>
        </p:nvSpPr>
        <p:spPr>
          <a:xfrm>
            <a:off x="2198593" y="3515498"/>
            <a:ext cx="2373407" cy="646331"/>
          </a:xfrm>
          <a:prstGeom prst="rect">
            <a:avLst/>
          </a:prstGeom>
          <a:noFill/>
        </p:spPr>
        <p:txBody>
          <a:bodyPr wrap="none" rtlCol="0">
            <a:spAutoFit/>
          </a:bodyPr>
          <a:lstStyle/>
          <a:p>
            <a:r>
              <a:rPr lang="en-US" dirty="0">
                <a:solidFill>
                  <a:schemeClr val="bg1"/>
                </a:solidFill>
              </a:rPr>
              <a:t>Heating only</a:t>
            </a:r>
          </a:p>
          <a:p>
            <a:r>
              <a:rPr lang="en-US" dirty="0">
                <a:solidFill>
                  <a:schemeClr val="bg1"/>
                </a:solidFill>
              </a:rPr>
              <a:t>(off-energy electrons)</a:t>
            </a:r>
          </a:p>
        </p:txBody>
      </p:sp>
      <p:sp>
        <p:nvSpPr>
          <p:cNvPr id="7" name="TextBox 6">
            <a:extLst>
              <a:ext uri="{FF2B5EF4-FFF2-40B4-BE49-F238E27FC236}">
                <a16:creationId xmlns:a16="http://schemas.microsoft.com/office/drawing/2014/main" id="{B5932947-DC6F-4E2E-A8A2-941CCDF35923}"/>
              </a:ext>
            </a:extLst>
          </p:cNvPr>
          <p:cNvSpPr txBox="1"/>
          <p:nvPr/>
        </p:nvSpPr>
        <p:spPr>
          <a:xfrm>
            <a:off x="3055678" y="2592845"/>
            <a:ext cx="2775119" cy="646331"/>
          </a:xfrm>
          <a:prstGeom prst="rect">
            <a:avLst/>
          </a:prstGeom>
          <a:noFill/>
        </p:spPr>
        <p:txBody>
          <a:bodyPr wrap="none" rtlCol="0">
            <a:spAutoFit/>
          </a:bodyPr>
          <a:lstStyle/>
          <a:p>
            <a:r>
              <a:rPr lang="en-US" dirty="0">
                <a:solidFill>
                  <a:schemeClr val="bg1"/>
                </a:solidFill>
              </a:rPr>
              <a:t>Ion bunch not interacting </a:t>
            </a:r>
          </a:p>
          <a:p>
            <a:r>
              <a:rPr lang="en-US" dirty="0">
                <a:solidFill>
                  <a:schemeClr val="bg1"/>
                </a:solidFill>
              </a:rPr>
              <a:t>with electrons</a:t>
            </a:r>
          </a:p>
        </p:txBody>
      </p:sp>
      <p:cxnSp>
        <p:nvCxnSpPr>
          <p:cNvPr id="9" name="Straight Arrow Connector 8">
            <a:extLst>
              <a:ext uri="{FF2B5EF4-FFF2-40B4-BE49-F238E27FC236}">
                <a16:creationId xmlns:a16="http://schemas.microsoft.com/office/drawing/2014/main" id="{BA89BB78-84F8-4098-8AE3-0A43693D0864}"/>
              </a:ext>
            </a:extLst>
          </p:cNvPr>
          <p:cNvCxnSpPr>
            <a:cxnSpLocks/>
          </p:cNvCxnSpPr>
          <p:nvPr/>
        </p:nvCxnSpPr>
        <p:spPr>
          <a:xfrm flipH="1">
            <a:off x="742009" y="3239176"/>
            <a:ext cx="432088" cy="34926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54DC939-629B-4AA2-A722-9646F5CCA244}"/>
              </a:ext>
            </a:extLst>
          </p:cNvPr>
          <p:cNvCxnSpPr>
            <a:cxnSpLocks/>
          </p:cNvCxnSpPr>
          <p:nvPr/>
        </p:nvCxnSpPr>
        <p:spPr>
          <a:xfrm>
            <a:off x="4788556" y="3031958"/>
            <a:ext cx="206090" cy="568185"/>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3264F4C-405F-4BB1-A459-9DAFF3896C5A}"/>
              </a:ext>
            </a:extLst>
          </p:cNvPr>
          <p:cNvSpPr txBox="1"/>
          <p:nvPr/>
        </p:nvSpPr>
        <p:spPr>
          <a:xfrm>
            <a:off x="6350925" y="2453669"/>
            <a:ext cx="2777970" cy="3416320"/>
          </a:xfrm>
          <a:prstGeom prst="rect">
            <a:avLst/>
          </a:prstGeom>
          <a:noFill/>
        </p:spPr>
        <p:txBody>
          <a:bodyPr wrap="square" rtlCol="0">
            <a:spAutoFit/>
          </a:bodyPr>
          <a:lstStyle/>
          <a:p>
            <a:r>
              <a:rPr lang="en-GB" dirty="0"/>
              <a:t>Heating effects were reduced, but not eliminated, </a:t>
            </a:r>
          </a:p>
          <a:p>
            <a:r>
              <a:rPr lang="en-GB" dirty="0"/>
              <a:t>by a proper choice of ion beta-function in the cooling section and of a working point. </a:t>
            </a:r>
          </a:p>
          <a:p>
            <a:r>
              <a:rPr lang="en-GB" dirty="0"/>
              <a:t>We were able to counteract heating with cooling (see bunch #1, as an example).</a:t>
            </a:r>
            <a:endParaRPr lang="en-US" dirty="0"/>
          </a:p>
          <a:p>
            <a:endParaRPr lang="en-US" dirty="0"/>
          </a:p>
        </p:txBody>
      </p:sp>
    </p:spTree>
    <p:extLst>
      <p:ext uri="{BB962C8B-B14F-4D97-AF65-F5344CB8AC3E}">
        <p14:creationId xmlns:p14="http://schemas.microsoft.com/office/powerpoint/2010/main" val="4079192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07" y="124282"/>
            <a:ext cx="8737050" cy="410958"/>
          </a:xfrm>
        </p:spPr>
        <p:txBody>
          <a:bodyPr>
            <a:noAutofit/>
          </a:bodyPr>
          <a:lstStyle/>
          <a:p>
            <a:r>
              <a:rPr lang="en-US" sz="2400" dirty="0"/>
              <a:t>Potential benefits from cooling </a:t>
            </a:r>
          </a:p>
        </p:txBody>
      </p:sp>
      <p:sp>
        <p:nvSpPr>
          <p:cNvPr id="3" name="Content Placeholder 2"/>
          <p:cNvSpPr>
            <a:spLocks noGrp="1"/>
          </p:cNvSpPr>
          <p:nvPr>
            <p:ph idx="1"/>
          </p:nvPr>
        </p:nvSpPr>
        <p:spPr>
          <a:xfrm>
            <a:off x="47927" y="534386"/>
            <a:ext cx="4311206" cy="942683"/>
          </a:xfrm>
        </p:spPr>
        <p:txBody>
          <a:bodyPr>
            <a:normAutofit/>
          </a:bodyPr>
          <a:lstStyle/>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lvl="0"/>
            <a:endParaRPr lang="en-US" dirty="0"/>
          </a:p>
        </p:txBody>
      </p:sp>
      <p:sp>
        <p:nvSpPr>
          <p:cNvPr id="4" name="Slide Number Placeholder 6">
            <a:extLst>
              <a:ext uri="{FF2B5EF4-FFF2-40B4-BE49-F238E27FC236}">
                <a16:creationId xmlns:a16="http://schemas.microsoft.com/office/drawing/2014/main" id="{D1CA5DA3-68EE-41E6-A813-B487A35D75B9}"/>
              </a:ext>
            </a:extLst>
          </p:cNvPr>
          <p:cNvSpPr>
            <a:spLocks noGrp="1"/>
          </p:cNvSpPr>
          <p:nvPr>
            <p:ph type="sldNum" sz="quarter" idx="12"/>
          </p:nvPr>
        </p:nvSpPr>
        <p:spPr>
          <a:xfrm>
            <a:off x="7658100" y="6566694"/>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pic>
        <p:nvPicPr>
          <p:cNvPr id="2050" name="Picture 2" descr="http://elog.pbn.bnl.gov:8080/api/attachment/image/static/FY2019_05_5cf18fd1000f7157_Fri_May_31_16:34:24_2019.4871.gif">
            <a:extLst>
              <a:ext uri="{FF2B5EF4-FFF2-40B4-BE49-F238E27FC236}">
                <a16:creationId xmlns:a16="http://schemas.microsoft.com/office/drawing/2014/main" id="{FCA570E6-E0EC-4A9A-A5AA-D19CF8C52C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9995" y="570213"/>
            <a:ext cx="4311206" cy="6007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4F4940-3342-4153-8EFA-864F0BF662D4}"/>
              </a:ext>
            </a:extLst>
          </p:cNvPr>
          <p:cNvSpPr txBox="1"/>
          <p:nvPr/>
        </p:nvSpPr>
        <p:spPr>
          <a:xfrm>
            <a:off x="5705362" y="836877"/>
            <a:ext cx="833883" cy="338554"/>
          </a:xfrm>
          <a:prstGeom prst="rect">
            <a:avLst/>
          </a:prstGeom>
          <a:noFill/>
        </p:spPr>
        <p:txBody>
          <a:bodyPr wrap="none" rtlCol="0">
            <a:spAutoFit/>
          </a:bodyPr>
          <a:lstStyle/>
          <a:p>
            <a:r>
              <a:rPr lang="en-US" sz="1600" dirty="0"/>
              <a:t>lifetime</a:t>
            </a:r>
          </a:p>
        </p:txBody>
      </p:sp>
      <p:sp>
        <p:nvSpPr>
          <p:cNvPr id="6" name="TextBox 5">
            <a:extLst>
              <a:ext uri="{FF2B5EF4-FFF2-40B4-BE49-F238E27FC236}">
                <a16:creationId xmlns:a16="http://schemas.microsoft.com/office/drawing/2014/main" id="{7198DB73-624B-4E3F-96A5-535089502747}"/>
              </a:ext>
            </a:extLst>
          </p:cNvPr>
          <p:cNvSpPr txBox="1"/>
          <p:nvPr/>
        </p:nvSpPr>
        <p:spPr>
          <a:xfrm>
            <a:off x="5482123" y="2182909"/>
            <a:ext cx="1358064" cy="338554"/>
          </a:xfrm>
          <a:prstGeom prst="rect">
            <a:avLst/>
          </a:prstGeom>
          <a:noFill/>
        </p:spPr>
        <p:txBody>
          <a:bodyPr wrap="none" rtlCol="0">
            <a:spAutoFit/>
          </a:bodyPr>
          <a:lstStyle/>
          <a:p>
            <a:r>
              <a:rPr lang="en-US" sz="1600" dirty="0"/>
              <a:t>bunch length</a:t>
            </a:r>
          </a:p>
        </p:txBody>
      </p:sp>
      <p:sp>
        <p:nvSpPr>
          <p:cNvPr id="7" name="TextBox 6">
            <a:extLst>
              <a:ext uri="{FF2B5EF4-FFF2-40B4-BE49-F238E27FC236}">
                <a16:creationId xmlns:a16="http://schemas.microsoft.com/office/drawing/2014/main" id="{3500254E-5ACE-43EE-898B-18A2444D92CE}"/>
              </a:ext>
            </a:extLst>
          </p:cNvPr>
          <p:cNvSpPr txBox="1"/>
          <p:nvPr/>
        </p:nvSpPr>
        <p:spPr>
          <a:xfrm>
            <a:off x="5751916" y="3583310"/>
            <a:ext cx="1061116" cy="338554"/>
          </a:xfrm>
          <a:prstGeom prst="rect">
            <a:avLst/>
          </a:prstGeom>
          <a:noFill/>
        </p:spPr>
        <p:txBody>
          <a:bodyPr wrap="square" rtlCol="0">
            <a:spAutoFit/>
          </a:bodyPr>
          <a:lstStyle/>
          <a:p>
            <a:r>
              <a:rPr lang="en-US" sz="1600" dirty="0"/>
              <a:t>lifetime</a:t>
            </a:r>
          </a:p>
        </p:txBody>
      </p:sp>
      <p:sp>
        <p:nvSpPr>
          <p:cNvPr id="8" name="TextBox 7">
            <a:extLst>
              <a:ext uri="{FF2B5EF4-FFF2-40B4-BE49-F238E27FC236}">
                <a16:creationId xmlns:a16="http://schemas.microsoft.com/office/drawing/2014/main" id="{5EEF2C77-D99B-4F7F-ACDA-B978BD1268C5}"/>
              </a:ext>
            </a:extLst>
          </p:cNvPr>
          <p:cNvSpPr txBox="1"/>
          <p:nvPr/>
        </p:nvSpPr>
        <p:spPr>
          <a:xfrm>
            <a:off x="5476170" y="4911421"/>
            <a:ext cx="1358064" cy="338554"/>
          </a:xfrm>
          <a:prstGeom prst="rect">
            <a:avLst/>
          </a:prstGeom>
          <a:noFill/>
        </p:spPr>
        <p:txBody>
          <a:bodyPr wrap="none" rtlCol="0">
            <a:spAutoFit/>
          </a:bodyPr>
          <a:lstStyle/>
          <a:p>
            <a:r>
              <a:rPr lang="en-US" sz="1600" dirty="0">
                <a:latin typeface="+mj-lt"/>
              </a:rPr>
              <a:t>bunch length</a:t>
            </a:r>
          </a:p>
        </p:txBody>
      </p:sp>
      <p:sp>
        <p:nvSpPr>
          <p:cNvPr id="9" name="Rectangle 8">
            <a:extLst>
              <a:ext uri="{FF2B5EF4-FFF2-40B4-BE49-F238E27FC236}">
                <a16:creationId xmlns:a16="http://schemas.microsoft.com/office/drawing/2014/main" id="{3174B99B-011F-48A1-90CE-4CBA71BC7D1F}"/>
              </a:ext>
            </a:extLst>
          </p:cNvPr>
          <p:cNvSpPr/>
          <p:nvPr/>
        </p:nvSpPr>
        <p:spPr>
          <a:xfrm>
            <a:off x="221718" y="498109"/>
            <a:ext cx="4249157" cy="2585323"/>
          </a:xfrm>
          <a:prstGeom prst="rect">
            <a:avLst/>
          </a:prstGeom>
        </p:spPr>
        <p:txBody>
          <a:bodyPr wrap="square">
            <a:spAutoFit/>
          </a:bodyPr>
          <a:lstStyle/>
          <a:p>
            <a:pPr marL="285750" indent="-285750">
              <a:buFont typeface="Arial" panose="020B0604020202020204" pitchFamily="34" charset="0"/>
              <a:buChar char="•"/>
            </a:pPr>
            <a:r>
              <a:rPr lang="en-US" sz="1600" dirty="0"/>
              <a:t>Cooled bunch is kept shorter, more useful events within trigger window</a:t>
            </a:r>
          </a:p>
          <a:p>
            <a:pPr marL="285750" indent="-285750">
              <a:buFont typeface="Arial" panose="020B0604020202020204" pitchFamily="34" charset="0"/>
              <a:buChar char="•"/>
            </a:pPr>
            <a:r>
              <a:rPr lang="en-US" sz="1600" dirty="0"/>
              <a:t>Minimize ion beam de-bunching and losses from the RF bucket</a:t>
            </a:r>
          </a:p>
          <a:p>
            <a:pPr marL="285750" indent="-285750">
              <a:buFont typeface="Arial" panose="020B0604020202020204" pitchFamily="34" charset="0"/>
              <a:buChar char="•"/>
            </a:pPr>
            <a:r>
              <a:rPr lang="en-US" sz="1600" dirty="0"/>
              <a:t>Peak current significantly higher for cooled bunch</a:t>
            </a:r>
          </a:p>
          <a:p>
            <a:pPr marL="285750" indent="-285750">
              <a:buFont typeface="Arial" panose="020B0604020202020204" pitchFamily="34" charset="0"/>
              <a:buChar char="•"/>
            </a:pPr>
            <a:r>
              <a:rPr lang="en-US" sz="1600" dirty="0"/>
              <a:t>Allows longer stores</a:t>
            </a:r>
          </a:p>
          <a:p>
            <a:pPr marL="285750" indent="-285750">
              <a:buFont typeface="Arial" panose="020B0604020202020204" pitchFamily="34" charset="0"/>
              <a:buChar char="•"/>
            </a:pPr>
            <a:r>
              <a:rPr lang="en-US" sz="1600" dirty="0"/>
              <a:t>Transverse cooling can help with reduction of beta*</a:t>
            </a:r>
          </a:p>
          <a:p>
            <a:endParaRPr lang="en-US" dirty="0"/>
          </a:p>
        </p:txBody>
      </p:sp>
      <p:sp>
        <p:nvSpPr>
          <p:cNvPr id="10" name="Rectangle 9">
            <a:extLst>
              <a:ext uri="{FF2B5EF4-FFF2-40B4-BE49-F238E27FC236}">
                <a16:creationId xmlns:a16="http://schemas.microsoft.com/office/drawing/2014/main" id="{1B51DFC6-1EF1-4738-9937-105DFB5ACC2A}"/>
              </a:ext>
            </a:extLst>
          </p:cNvPr>
          <p:cNvSpPr/>
          <p:nvPr/>
        </p:nvSpPr>
        <p:spPr>
          <a:xfrm>
            <a:off x="7642431" y="2823293"/>
            <a:ext cx="752129" cy="307777"/>
          </a:xfrm>
          <a:prstGeom prst="rect">
            <a:avLst/>
          </a:prstGeom>
        </p:spPr>
        <p:txBody>
          <a:bodyPr wrap="none">
            <a:spAutoFit/>
          </a:bodyPr>
          <a:lstStyle/>
          <a:p>
            <a:r>
              <a:rPr lang="en-US" sz="1400" dirty="0"/>
              <a:t>Cooled</a:t>
            </a:r>
          </a:p>
        </p:txBody>
      </p:sp>
      <p:sp>
        <p:nvSpPr>
          <p:cNvPr id="13" name="Rectangle 12">
            <a:extLst>
              <a:ext uri="{FF2B5EF4-FFF2-40B4-BE49-F238E27FC236}">
                <a16:creationId xmlns:a16="http://schemas.microsoft.com/office/drawing/2014/main" id="{631ED65F-166F-4DBF-B323-5A372124C592}"/>
              </a:ext>
            </a:extLst>
          </p:cNvPr>
          <p:cNvSpPr/>
          <p:nvPr/>
        </p:nvSpPr>
        <p:spPr>
          <a:xfrm>
            <a:off x="7238968" y="2304280"/>
            <a:ext cx="1447832" cy="307777"/>
          </a:xfrm>
          <a:prstGeom prst="rect">
            <a:avLst/>
          </a:prstGeom>
        </p:spPr>
        <p:txBody>
          <a:bodyPr wrap="none">
            <a:spAutoFit/>
          </a:bodyPr>
          <a:lstStyle/>
          <a:p>
            <a:r>
              <a:rPr lang="en-US" sz="1400" dirty="0"/>
              <a:t>Non-interacting </a:t>
            </a:r>
          </a:p>
        </p:txBody>
      </p:sp>
      <p:sp>
        <p:nvSpPr>
          <p:cNvPr id="14" name="Rectangle 13">
            <a:extLst>
              <a:ext uri="{FF2B5EF4-FFF2-40B4-BE49-F238E27FC236}">
                <a16:creationId xmlns:a16="http://schemas.microsoft.com/office/drawing/2014/main" id="{D572DB75-9883-44F1-8567-62A1EF57F9EF}"/>
              </a:ext>
            </a:extLst>
          </p:cNvPr>
          <p:cNvSpPr/>
          <p:nvPr/>
        </p:nvSpPr>
        <p:spPr>
          <a:xfrm>
            <a:off x="7934671" y="5473085"/>
            <a:ext cx="752129" cy="307777"/>
          </a:xfrm>
          <a:prstGeom prst="rect">
            <a:avLst/>
          </a:prstGeom>
        </p:spPr>
        <p:txBody>
          <a:bodyPr wrap="none">
            <a:spAutoFit/>
          </a:bodyPr>
          <a:lstStyle/>
          <a:p>
            <a:r>
              <a:rPr lang="en-US" sz="1400" dirty="0"/>
              <a:t>Cooled</a:t>
            </a:r>
          </a:p>
        </p:txBody>
      </p:sp>
      <p:sp>
        <p:nvSpPr>
          <p:cNvPr id="15" name="Rectangle 14">
            <a:extLst>
              <a:ext uri="{FF2B5EF4-FFF2-40B4-BE49-F238E27FC236}">
                <a16:creationId xmlns:a16="http://schemas.microsoft.com/office/drawing/2014/main" id="{989D099B-C94C-4C25-A93C-9924D5E50042}"/>
              </a:ext>
            </a:extLst>
          </p:cNvPr>
          <p:cNvSpPr/>
          <p:nvPr/>
        </p:nvSpPr>
        <p:spPr>
          <a:xfrm>
            <a:off x="7380858" y="4908333"/>
            <a:ext cx="1447832" cy="307777"/>
          </a:xfrm>
          <a:prstGeom prst="rect">
            <a:avLst/>
          </a:prstGeom>
        </p:spPr>
        <p:txBody>
          <a:bodyPr wrap="none">
            <a:spAutoFit/>
          </a:bodyPr>
          <a:lstStyle/>
          <a:p>
            <a:r>
              <a:rPr lang="en-US" sz="1400" dirty="0"/>
              <a:t>Non-interacting </a:t>
            </a:r>
          </a:p>
        </p:txBody>
      </p:sp>
      <p:pic>
        <p:nvPicPr>
          <p:cNvPr id="16" name="Picture 2" descr="http://elog.pbn.bnl.gov:8080/api/attachment/image/static/FY2019_05_5cf1772a000f70f4_Fri_May_31_14:49:13_2019.10850.gif">
            <a:extLst>
              <a:ext uri="{FF2B5EF4-FFF2-40B4-BE49-F238E27FC236}">
                <a16:creationId xmlns:a16="http://schemas.microsoft.com/office/drawing/2014/main" id="{FE8EEC0F-7CA7-4B7B-96D4-3C2F443972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92" y="2823293"/>
            <a:ext cx="2355761" cy="18585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elog.pbn.bnl.gov:8080/api/attachment/image/static/FY2019_05_5cf1772d000f70f5_Fri_May_31_14:49:16_2019.10850.gif">
            <a:extLst>
              <a:ext uri="{FF2B5EF4-FFF2-40B4-BE49-F238E27FC236}">
                <a16:creationId xmlns:a16="http://schemas.microsoft.com/office/drawing/2014/main" id="{839B84D3-05C4-453A-8833-F7E69009FDD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 y="4699511"/>
            <a:ext cx="2263685" cy="18785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29D04BB-B0AA-43DE-808C-935F1840372A}"/>
              </a:ext>
            </a:extLst>
          </p:cNvPr>
          <p:cNvSpPr txBox="1"/>
          <p:nvPr/>
        </p:nvSpPr>
        <p:spPr>
          <a:xfrm>
            <a:off x="975728" y="2981090"/>
            <a:ext cx="1504971" cy="261610"/>
          </a:xfrm>
          <a:prstGeom prst="rect">
            <a:avLst/>
          </a:prstGeom>
          <a:noFill/>
        </p:spPr>
        <p:txBody>
          <a:bodyPr wrap="square" rtlCol="0">
            <a:spAutoFit/>
          </a:bodyPr>
          <a:lstStyle/>
          <a:p>
            <a:r>
              <a:rPr lang="en-US" sz="1100" dirty="0"/>
              <a:t>Ion bunch profiles</a:t>
            </a:r>
          </a:p>
        </p:txBody>
      </p:sp>
      <p:sp>
        <p:nvSpPr>
          <p:cNvPr id="19" name="TextBox 18">
            <a:extLst>
              <a:ext uri="{FF2B5EF4-FFF2-40B4-BE49-F238E27FC236}">
                <a16:creationId xmlns:a16="http://schemas.microsoft.com/office/drawing/2014/main" id="{21E391A2-4440-4083-B079-A83772F90A30}"/>
              </a:ext>
            </a:extLst>
          </p:cNvPr>
          <p:cNvSpPr txBox="1"/>
          <p:nvPr/>
        </p:nvSpPr>
        <p:spPr>
          <a:xfrm>
            <a:off x="701761" y="4920912"/>
            <a:ext cx="1567772" cy="600164"/>
          </a:xfrm>
          <a:prstGeom prst="rect">
            <a:avLst/>
          </a:prstGeom>
          <a:noFill/>
        </p:spPr>
        <p:txBody>
          <a:bodyPr wrap="square" rtlCol="0">
            <a:spAutoFit/>
          </a:bodyPr>
          <a:lstStyle/>
          <a:p>
            <a:r>
              <a:rPr lang="en-US" sz="1100" dirty="0"/>
              <a:t>Ion lifetime</a:t>
            </a:r>
          </a:p>
          <a:p>
            <a:r>
              <a:rPr lang="en-US" sz="1100" dirty="0"/>
              <a:t>(of cooled and non-interacting bunches)</a:t>
            </a:r>
          </a:p>
        </p:txBody>
      </p:sp>
      <p:sp>
        <p:nvSpPr>
          <p:cNvPr id="20" name="TextBox 19">
            <a:extLst>
              <a:ext uri="{FF2B5EF4-FFF2-40B4-BE49-F238E27FC236}">
                <a16:creationId xmlns:a16="http://schemas.microsoft.com/office/drawing/2014/main" id="{BC65EB10-698E-4829-BF4B-AE680E567751}"/>
              </a:ext>
            </a:extLst>
          </p:cNvPr>
          <p:cNvSpPr txBox="1"/>
          <p:nvPr/>
        </p:nvSpPr>
        <p:spPr>
          <a:xfrm>
            <a:off x="1165932" y="3871612"/>
            <a:ext cx="1277006" cy="261610"/>
          </a:xfrm>
          <a:prstGeom prst="rect">
            <a:avLst/>
          </a:prstGeom>
          <a:noFill/>
        </p:spPr>
        <p:txBody>
          <a:bodyPr wrap="square" rtlCol="0">
            <a:spAutoFit/>
          </a:bodyPr>
          <a:lstStyle/>
          <a:p>
            <a:r>
              <a:rPr lang="en-US" sz="1100" dirty="0"/>
              <a:t>Cooled bunch</a:t>
            </a:r>
          </a:p>
        </p:txBody>
      </p:sp>
      <p:cxnSp>
        <p:nvCxnSpPr>
          <p:cNvPr id="21" name="Straight Arrow Connector 20">
            <a:extLst>
              <a:ext uri="{FF2B5EF4-FFF2-40B4-BE49-F238E27FC236}">
                <a16:creationId xmlns:a16="http://schemas.microsoft.com/office/drawing/2014/main" id="{43EB34B7-8553-46D9-896A-1C0ADB48453D}"/>
              </a:ext>
            </a:extLst>
          </p:cNvPr>
          <p:cNvCxnSpPr>
            <a:cxnSpLocks/>
          </p:cNvCxnSpPr>
          <p:nvPr/>
        </p:nvCxnSpPr>
        <p:spPr>
          <a:xfrm flipH="1" flipV="1">
            <a:off x="1147019" y="3701966"/>
            <a:ext cx="355435" cy="207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Picture 4" descr="http://elog.pbn.bnl.gov:8080/api/attachment/image/static/FY2019_05_5cf1772f000f70f6_Fri_May_31_14:49:19_2019.10850.gif">
            <a:extLst>
              <a:ext uri="{FF2B5EF4-FFF2-40B4-BE49-F238E27FC236}">
                <a16:creationId xmlns:a16="http://schemas.microsoft.com/office/drawing/2014/main" id="{FE36353C-CD67-4928-9A81-06D964FC8B2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12839" y="2823294"/>
            <a:ext cx="2457156" cy="17620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elog.pbn.bnl.gov:8080/api/attachment/image/static/FY2019_05_5cf17732000f70f7_Fri_May_31_14:49:22_2019.10850.gif">
            <a:extLst>
              <a:ext uri="{FF2B5EF4-FFF2-40B4-BE49-F238E27FC236}">
                <a16:creationId xmlns:a16="http://schemas.microsoft.com/office/drawing/2014/main" id="{4F8C93B6-C867-4341-A35A-A5854CEC1EA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63489" y="4681882"/>
            <a:ext cx="2494419" cy="187857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DB4AD94-19C9-49F6-8910-461AB9AC9109}"/>
              </a:ext>
            </a:extLst>
          </p:cNvPr>
          <p:cNvSpPr txBox="1"/>
          <p:nvPr/>
        </p:nvSpPr>
        <p:spPr>
          <a:xfrm>
            <a:off x="3490108" y="3022241"/>
            <a:ext cx="1504971" cy="261610"/>
          </a:xfrm>
          <a:prstGeom prst="rect">
            <a:avLst/>
          </a:prstGeom>
          <a:noFill/>
        </p:spPr>
        <p:txBody>
          <a:bodyPr wrap="square" rtlCol="0">
            <a:spAutoFit/>
          </a:bodyPr>
          <a:lstStyle/>
          <a:p>
            <a:r>
              <a:rPr lang="en-US" sz="1100" dirty="0"/>
              <a:t>Ion bunch profiles</a:t>
            </a:r>
          </a:p>
        </p:txBody>
      </p:sp>
      <p:sp>
        <p:nvSpPr>
          <p:cNvPr id="33" name="TextBox 32">
            <a:extLst>
              <a:ext uri="{FF2B5EF4-FFF2-40B4-BE49-F238E27FC236}">
                <a16:creationId xmlns:a16="http://schemas.microsoft.com/office/drawing/2014/main" id="{741CA47A-5921-425C-A716-25DB8253E8DF}"/>
              </a:ext>
            </a:extLst>
          </p:cNvPr>
          <p:cNvSpPr txBox="1"/>
          <p:nvPr/>
        </p:nvSpPr>
        <p:spPr>
          <a:xfrm>
            <a:off x="3094560" y="4886219"/>
            <a:ext cx="1477440" cy="600164"/>
          </a:xfrm>
          <a:prstGeom prst="rect">
            <a:avLst/>
          </a:prstGeom>
          <a:noFill/>
        </p:spPr>
        <p:txBody>
          <a:bodyPr wrap="square" rtlCol="0">
            <a:spAutoFit/>
          </a:bodyPr>
          <a:lstStyle/>
          <a:p>
            <a:r>
              <a:rPr lang="en-US" sz="1100" dirty="0"/>
              <a:t>Ion lifetime</a:t>
            </a:r>
          </a:p>
          <a:p>
            <a:r>
              <a:rPr lang="en-US" sz="1100" dirty="0"/>
              <a:t>(of cooled and non-interacting bunches)</a:t>
            </a:r>
          </a:p>
        </p:txBody>
      </p:sp>
      <p:sp>
        <p:nvSpPr>
          <p:cNvPr id="34" name="TextBox 33">
            <a:extLst>
              <a:ext uri="{FF2B5EF4-FFF2-40B4-BE49-F238E27FC236}">
                <a16:creationId xmlns:a16="http://schemas.microsoft.com/office/drawing/2014/main" id="{E97CC982-8238-4821-BFA1-889AEA729032}"/>
              </a:ext>
            </a:extLst>
          </p:cNvPr>
          <p:cNvSpPr txBox="1"/>
          <p:nvPr/>
        </p:nvSpPr>
        <p:spPr>
          <a:xfrm>
            <a:off x="3676746" y="3832511"/>
            <a:ext cx="1277006" cy="261610"/>
          </a:xfrm>
          <a:prstGeom prst="rect">
            <a:avLst/>
          </a:prstGeom>
          <a:noFill/>
        </p:spPr>
        <p:txBody>
          <a:bodyPr wrap="square" rtlCol="0">
            <a:spAutoFit/>
          </a:bodyPr>
          <a:lstStyle/>
          <a:p>
            <a:r>
              <a:rPr lang="en-US" sz="1100" dirty="0"/>
              <a:t>Cooled bunch</a:t>
            </a:r>
          </a:p>
        </p:txBody>
      </p:sp>
      <p:cxnSp>
        <p:nvCxnSpPr>
          <p:cNvPr id="35" name="Straight Arrow Connector 34">
            <a:extLst>
              <a:ext uri="{FF2B5EF4-FFF2-40B4-BE49-F238E27FC236}">
                <a16:creationId xmlns:a16="http://schemas.microsoft.com/office/drawing/2014/main" id="{1C8320DD-6340-4AFC-A91D-187D2F2B12EA}"/>
              </a:ext>
            </a:extLst>
          </p:cNvPr>
          <p:cNvCxnSpPr>
            <a:cxnSpLocks/>
          </p:cNvCxnSpPr>
          <p:nvPr/>
        </p:nvCxnSpPr>
        <p:spPr>
          <a:xfrm flipH="1" flipV="1">
            <a:off x="3608761" y="3701967"/>
            <a:ext cx="346656" cy="207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1B531B-514D-4BB0-B428-3819D4DC95F8}"/>
              </a:ext>
            </a:extLst>
          </p:cNvPr>
          <p:cNvSpPr txBox="1"/>
          <p:nvPr/>
        </p:nvSpPr>
        <p:spPr>
          <a:xfrm>
            <a:off x="7899405" y="942303"/>
            <a:ext cx="787395" cy="369332"/>
          </a:xfrm>
          <a:prstGeom prst="rect">
            <a:avLst/>
          </a:prstGeom>
          <a:noFill/>
        </p:spPr>
        <p:txBody>
          <a:bodyPr wrap="none" rtlCol="0">
            <a:spAutoFit/>
          </a:bodyPr>
          <a:lstStyle/>
          <a:p>
            <a:r>
              <a:rPr lang="en-US" dirty="0"/>
              <a:t>BLUE</a:t>
            </a:r>
          </a:p>
        </p:txBody>
      </p:sp>
      <p:sp>
        <p:nvSpPr>
          <p:cNvPr id="22" name="TextBox 21">
            <a:extLst>
              <a:ext uri="{FF2B5EF4-FFF2-40B4-BE49-F238E27FC236}">
                <a16:creationId xmlns:a16="http://schemas.microsoft.com/office/drawing/2014/main" id="{7997E136-740C-4EFE-B769-5849F2D920A0}"/>
              </a:ext>
            </a:extLst>
          </p:cNvPr>
          <p:cNvSpPr txBox="1"/>
          <p:nvPr/>
        </p:nvSpPr>
        <p:spPr>
          <a:xfrm>
            <a:off x="7682222" y="3686946"/>
            <a:ext cx="1146468" cy="369332"/>
          </a:xfrm>
          <a:prstGeom prst="rect">
            <a:avLst/>
          </a:prstGeom>
          <a:noFill/>
        </p:spPr>
        <p:txBody>
          <a:bodyPr wrap="none" rtlCol="0">
            <a:spAutoFit/>
          </a:bodyPr>
          <a:lstStyle/>
          <a:p>
            <a:r>
              <a:rPr lang="en-US" dirty="0"/>
              <a:t>YELLOW</a:t>
            </a:r>
          </a:p>
        </p:txBody>
      </p:sp>
    </p:spTree>
    <p:extLst>
      <p:ext uri="{BB962C8B-B14F-4D97-AF65-F5344CB8AC3E}">
        <p14:creationId xmlns:p14="http://schemas.microsoft.com/office/powerpoint/2010/main" val="300261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idx="1"/>
          </p:nvPr>
        </p:nvSpPr>
        <p:spPr>
          <a:xfrm>
            <a:off x="304800" y="1041401"/>
            <a:ext cx="8458200" cy="5962650"/>
          </a:xfrm>
        </p:spPr>
        <p:txBody>
          <a:bodyPr>
            <a:normAutofit/>
          </a:bodyPr>
          <a:lstStyle/>
          <a:p>
            <a:pPr marL="2286000" indent="-2286000">
              <a:spcBef>
                <a:spcPts val="600"/>
              </a:spcBef>
              <a:defRPr/>
            </a:pPr>
            <a:r>
              <a:rPr lang="en-US" altLang="en-US" sz="2000" dirty="0">
                <a:solidFill>
                  <a:srgbClr val="FF0000"/>
                </a:solidFill>
                <a:latin typeface="+mn-lt"/>
                <a:cs typeface="Helvetica" pitchFamily="-84" charset="0"/>
              </a:rPr>
              <a:t>   </a:t>
            </a:r>
            <a:endParaRPr lang="en-US" altLang="en-US" sz="2000" dirty="0">
              <a:latin typeface="+mn-lt"/>
              <a:cs typeface="Helvetica" pitchFamily="-84" charset="0"/>
            </a:endParaRPr>
          </a:p>
          <a:p>
            <a:pPr marL="2286000" indent="-2286000">
              <a:spcBef>
                <a:spcPts val="600"/>
              </a:spcBef>
              <a:defRPr/>
            </a:pPr>
            <a:endParaRPr lang="en-US" altLang="en-US" sz="2100" b="1" dirty="0">
              <a:cs typeface="Helvetica" pitchFamily="-84" charset="0"/>
            </a:endParaRPr>
          </a:p>
        </p:txBody>
      </p:sp>
      <p:sp>
        <p:nvSpPr>
          <p:cNvPr id="53251" name="TextBox 4"/>
          <p:cNvSpPr txBox="1">
            <a:spLocks noChangeArrowheads="1"/>
          </p:cNvSpPr>
          <p:nvPr/>
        </p:nvSpPr>
        <p:spPr bwMode="auto">
          <a:xfrm>
            <a:off x="914400" y="134252"/>
            <a:ext cx="6053470" cy="461665"/>
          </a:xfrm>
          <a:prstGeom prst="rect">
            <a:avLst/>
          </a:prstGeom>
          <a:noFill/>
          <a:ln w="9525">
            <a:noFill/>
            <a:miter lim="800000"/>
            <a:headEnd/>
            <a:tailEnd/>
          </a:ln>
        </p:spPr>
        <p:txBody>
          <a:bodyPr wrap="square">
            <a:spAutoFit/>
          </a:bodyPr>
          <a:lstStyle/>
          <a:p>
            <a:r>
              <a:rPr lang="en-US" altLang="en-US" sz="2400" b="1" dirty="0" err="1">
                <a:solidFill>
                  <a:srgbClr val="000000"/>
                </a:solidFill>
              </a:rPr>
              <a:t>LEReC</a:t>
            </a:r>
            <a:r>
              <a:rPr lang="en-US" altLang="en-US" sz="2400" b="1" dirty="0">
                <a:solidFill>
                  <a:srgbClr val="000000"/>
                </a:solidFill>
              </a:rPr>
              <a:t> transition to operations by MCR </a:t>
            </a:r>
          </a:p>
        </p:txBody>
      </p:sp>
      <p:sp>
        <p:nvSpPr>
          <p:cNvPr id="53252" name="Rectangle 3"/>
          <p:cNvSpPr>
            <a:spLocks noChangeArrowheads="1"/>
          </p:cNvSpPr>
          <p:nvPr/>
        </p:nvSpPr>
        <p:spPr bwMode="auto">
          <a:xfrm>
            <a:off x="0" y="5486400"/>
            <a:ext cx="8763000" cy="430213"/>
          </a:xfrm>
          <a:prstGeom prst="rect">
            <a:avLst/>
          </a:prstGeom>
          <a:noFill/>
          <a:ln w="9525">
            <a:noFill/>
            <a:miter lim="800000"/>
            <a:headEnd/>
            <a:tailEnd/>
          </a:ln>
        </p:spPr>
        <p:txBody>
          <a:bodyPr>
            <a:spAutoFit/>
          </a:bodyPr>
          <a:lstStyle/>
          <a:p>
            <a:r>
              <a:rPr lang="en-US" altLang="en-US">
                <a:solidFill>
                  <a:srgbClr val="FF0000"/>
                </a:solidFill>
              </a:rPr>
              <a:t> </a:t>
            </a:r>
          </a:p>
        </p:txBody>
      </p:sp>
      <p:sp>
        <p:nvSpPr>
          <p:cNvPr id="5" name="Slide Number Placeholder 6">
            <a:extLst>
              <a:ext uri="{FF2B5EF4-FFF2-40B4-BE49-F238E27FC236}">
                <a16:creationId xmlns:a16="http://schemas.microsoft.com/office/drawing/2014/main" id="{CD12A692-F621-4B28-BE56-8FF53D27D164}"/>
              </a:ext>
            </a:extLst>
          </p:cNvPr>
          <p:cNvSpPr txBox="1">
            <a:spLocks/>
          </p:cNvSpPr>
          <p:nvPr/>
        </p:nvSpPr>
        <p:spPr>
          <a:xfrm>
            <a:off x="7086600" y="648791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 name="Rectangle 1">
            <a:extLst>
              <a:ext uri="{FF2B5EF4-FFF2-40B4-BE49-F238E27FC236}">
                <a16:creationId xmlns:a16="http://schemas.microsoft.com/office/drawing/2014/main" id="{F82F0A94-29F1-4323-A31F-759132688B43}"/>
              </a:ext>
            </a:extLst>
          </p:cNvPr>
          <p:cNvSpPr/>
          <p:nvPr/>
        </p:nvSpPr>
        <p:spPr>
          <a:xfrm>
            <a:off x="304800" y="766732"/>
            <a:ext cx="8458200" cy="5878532"/>
          </a:xfrm>
          <a:prstGeom prst="rect">
            <a:avLst/>
          </a:prstGeom>
        </p:spPr>
        <p:txBody>
          <a:bodyPr wrap="square">
            <a:spAutoFit/>
          </a:bodyPr>
          <a:lstStyle/>
          <a:p>
            <a:pPr lvl="0"/>
            <a:endParaRPr lang="en-US" sz="1600" dirty="0">
              <a:solidFill>
                <a:srgbClr val="0000FF"/>
              </a:solidFill>
            </a:endParaRPr>
          </a:p>
          <a:p>
            <a:pPr marL="285750" lvl="0" indent="-285750">
              <a:buFont typeface="Arial" panose="020B0604020202020204" pitchFamily="34" charset="0"/>
              <a:buChar char="•"/>
            </a:pPr>
            <a:r>
              <a:rPr lang="en-US" dirty="0"/>
              <a:t>In</a:t>
            </a:r>
            <a:r>
              <a:rPr lang="en-US" sz="1800" dirty="0"/>
              <a:t> 2018-2019 </a:t>
            </a:r>
            <a:r>
              <a:rPr lang="en-US" sz="1800" dirty="0" err="1"/>
              <a:t>LEReC</a:t>
            </a:r>
            <a:r>
              <a:rPr lang="en-US" sz="1800" dirty="0"/>
              <a:t> was in commissioning mode.</a:t>
            </a:r>
          </a:p>
          <a:p>
            <a:pPr marL="285750" lvl="0" indent="-285750">
              <a:buFont typeface="Arial" panose="020B0604020202020204" pitchFamily="34" charset="0"/>
              <a:buChar char="•"/>
            </a:pPr>
            <a:r>
              <a:rPr lang="en-US" sz="1800" dirty="0"/>
              <a:t>During 2019 commissioning already started transition to Ops:</a:t>
            </a:r>
          </a:p>
          <a:p>
            <a:pPr lvl="0"/>
            <a:r>
              <a:rPr lang="en-US" dirty="0"/>
              <a:t>   - </a:t>
            </a:r>
            <a:r>
              <a:rPr lang="en-US" sz="1800" dirty="0"/>
              <a:t>Various </a:t>
            </a:r>
            <a:r>
              <a:rPr lang="en-US" sz="1800" dirty="0" err="1"/>
              <a:t>LEReC</a:t>
            </a:r>
            <a:r>
              <a:rPr lang="en-US" sz="1800" dirty="0"/>
              <a:t> systems ran successfully 24/7 during 7-month period.</a:t>
            </a:r>
          </a:p>
          <a:p>
            <a:pPr marL="0" lvl="0" indent="0">
              <a:buNone/>
            </a:pPr>
            <a:r>
              <a:rPr lang="en-US" sz="1800" dirty="0"/>
              <a:t>   - Tapes and procedures for </a:t>
            </a:r>
            <a:r>
              <a:rPr lang="en-US" dirty="0"/>
              <a:t>various systems were developed and already used </a:t>
            </a:r>
          </a:p>
          <a:p>
            <a:pPr marL="0" lvl="0" indent="0">
              <a:buNone/>
            </a:pPr>
            <a:r>
              <a:rPr lang="en-US" dirty="0"/>
              <a:t>     by MCR operators.</a:t>
            </a:r>
          </a:p>
          <a:p>
            <a:r>
              <a:rPr lang="en-US" dirty="0"/>
              <a:t>   - MCR already developed tape to ramp up bunch charge and used it </a:t>
            </a:r>
          </a:p>
          <a:p>
            <a:r>
              <a:rPr lang="en-US" dirty="0"/>
              <a:t>     successfully when </a:t>
            </a:r>
            <a:r>
              <a:rPr lang="en-US" dirty="0" err="1"/>
              <a:t>LEReC</a:t>
            </a:r>
            <a:r>
              <a:rPr lang="en-US" dirty="0"/>
              <a:t> e-beam was left to run overnight. </a:t>
            </a:r>
          </a:p>
          <a:p>
            <a:pPr marL="0" lvl="0" indent="0">
              <a:buNone/>
            </a:pPr>
            <a:endParaRPr lang="en-US" dirty="0"/>
          </a:p>
          <a:p>
            <a:pPr marL="0" lvl="0" indent="0">
              <a:buNone/>
            </a:pPr>
            <a:r>
              <a:rPr lang="en-US" dirty="0"/>
              <a:t>What remains to be done:</a:t>
            </a:r>
          </a:p>
          <a:p>
            <a:pPr marL="285750" lvl="0" indent="-285750">
              <a:buFont typeface="Arial" panose="020B0604020202020204" pitchFamily="34" charset="0"/>
              <a:buChar char="•"/>
            </a:pPr>
            <a:r>
              <a:rPr lang="en-US" dirty="0"/>
              <a:t>Finish commissioning and optimization and freeze e-beam parameters and lattice which works best for cooling </a:t>
            </a:r>
          </a:p>
          <a:p>
            <a:pPr marL="285750" lvl="0" indent="-285750">
              <a:buFont typeface="Arial" panose="020B0604020202020204" pitchFamily="34" charset="0"/>
              <a:buChar char="•"/>
            </a:pPr>
            <a:r>
              <a:rPr lang="en-US" dirty="0"/>
              <a:t>Implement energy and orbit feedbacks</a:t>
            </a:r>
          </a:p>
          <a:p>
            <a:pPr marL="285750" lvl="0" indent="-285750">
              <a:buFont typeface="Arial" panose="020B0604020202020204" pitchFamily="34" charset="0"/>
              <a:buChar char="•"/>
            </a:pPr>
            <a:r>
              <a:rPr lang="en-US" dirty="0"/>
              <a:t>Convert useful commissioning scripts to Ops applications</a:t>
            </a:r>
          </a:p>
          <a:p>
            <a:pPr marL="285750" lvl="0" indent="-285750">
              <a:buFont typeface="Arial" panose="020B0604020202020204" pitchFamily="34" charset="0"/>
              <a:buChar char="•"/>
            </a:pPr>
            <a:r>
              <a:rPr lang="en-US" sz="1800" dirty="0"/>
              <a:t>Update tapes and procedures</a:t>
            </a:r>
          </a:p>
          <a:p>
            <a:pPr marL="285750" lvl="0" indent="-285750">
              <a:buFont typeface="Arial" panose="020B0604020202020204" pitchFamily="34" charset="0"/>
              <a:buChar char="•"/>
            </a:pPr>
            <a:r>
              <a:rPr lang="en-US" sz="1800" dirty="0"/>
              <a:t>Update training of operators on </a:t>
            </a:r>
            <a:r>
              <a:rPr lang="en-US" sz="1800" dirty="0" err="1"/>
              <a:t>LEReC</a:t>
            </a:r>
            <a:r>
              <a:rPr lang="en-US" sz="1800" dirty="0"/>
              <a:t> Ops</a:t>
            </a:r>
          </a:p>
          <a:p>
            <a:pPr marL="0" lvl="0" indent="0">
              <a:buNone/>
            </a:pPr>
            <a:endParaRPr lang="en-US" dirty="0"/>
          </a:p>
          <a:p>
            <a:pPr marL="0" lvl="0" indent="0">
              <a:buNone/>
            </a:pPr>
            <a:r>
              <a:rPr lang="en-US" sz="1800" dirty="0"/>
              <a:t>Nine </a:t>
            </a:r>
            <a:r>
              <a:rPr lang="en-US" sz="1800" dirty="0" err="1"/>
              <a:t>LEReC</a:t>
            </a:r>
            <a:r>
              <a:rPr lang="en-US" sz="1800" dirty="0"/>
              <a:t> shift leaders are available to provide further training of MCR operators and assist with </a:t>
            </a:r>
            <a:r>
              <a:rPr lang="en-US" sz="1800" dirty="0" err="1"/>
              <a:t>LEReC</a:t>
            </a:r>
            <a:r>
              <a:rPr lang="en-US" sz="1800" dirty="0"/>
              <a:t> running.</a:t>
            </a:r>
          </a:p>
          <a:p>
            <a:pPr marL="0" lvl="0" indent="0">
              <a:buNone/>
            </a:pPr>
            <a:endParaRPr lang="en-US" dirty="0"/>
          </a:p>
          <a:p>
            <a:pPr marL="0" lvl="0" indent="0">
              <a:buNone/>
            </a:pPr>
            <a:endParaRPr lang="en-US" dirty="0">
              <a:solidFill>
                <a:srgbClr val="0000FF"/>
              </a:solidFill>
            </a:endParaRPr>
          </a:p>
        </p:txBody>
      </p:sp>
      <p:sp>
        <p:nvSpPr>
          <p:cNvPr id="7" name="Slide Number Placeholder 6">
            <a:extLst>
              <a:ext uri="{FF2B5EF4-FFF2-40B4-BE49-F238E27FC236}">
                <a16:creationId xmlns:a16="http://schemas.microsoft.com/office/drawing/2014/main" id="{ABE98A83-E883-4E05-884A-5F990A29A267}"/>
              </a:ext>
            </a:extLst>
          </p:cNvPr>
          <p:cNvSpPr txBox="1">
            <a:spLocks/>
          </p:cNvSpPr>
          <p:nvPr/>
        </p:nvSpPr>
        <p:spPr>
          <a:xfrm>
            <a:off x="7086600" y="648723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defRPr/>
            </a:pPr>
            <a:fld id="{716D9922-87B3-6043-9531-5184EA303DC1}" type="slidenum">
              <a:rPr lang="en-US" sz="1200" smtClean="0">
                <a:solidFill>
                  <a:prstClr val="black">
                    <a:tint val="75000"/>
                  </a:prstClr>
                </a:solidFill>
                <a:latin typeface="Arial" pitchFamily="34" charset="0"/>
                <a:ea typeface="ＭＳ Ｐゴシック" charset="-128"/>
              </a:rPr>
              <a:pPr algn="ctr" eaLnBrk="0" fontAlgn="base" hangingPunct="0">
                <a:spcBef>
                  <a:spcPct val="0"/>
                </a:spcBef>
                <a:spcAft>
                  <a:spcPct val="0"/>
                </a:spcAft>
                <a:defRPr/>
              </a:pPr>
              <a:t>26</a:t>
            </a:fld>
            <a:endParaRPr lang="en-US" sz="1200" dirty="0">
              <a:solidFill>
                <a:prstClr val="black">
                  <a:tint val="75000"/>
                </a:prstClr>
              </a:solidFill>
              <a:latin typeface="Arial" pitchFamily="34" charset="0"/>
              <a:ea typeface="ＭＳ Ｐゴシック" charset="-128"/>
            </a:endParaRPr>
          </a:p>
        </p:txBody>
      </p:sp>
    </p:spTree>
    <p:extLst>
      <p:ext uri="{BB962C8B-B14F-4D97-AF65-F5344CB8AC3E}">
        <p14:creationId xmlns:p14="http://schemas.microsoft.com/office/powerpoint/2010/main" val="3417522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idx="1"/>
          </p:nvPr>
        </p:nvSpPr>
        <p:spPr>
          <a:xfrm>
            <a:off x="571500" y="870817"/>
            <a:ext cx="8458200" cy="5962650"/>
          </a:xfrm>
        </p:spPr>
        <p:txBody>
          <a:bodyPr>
            <a:normAutofit fontScale="92500" lnSpcReduction="20000"/>
          </a:bodyPr>
          <a:lstStyle/>
          <a:p>
            <a:pPr marL="2286000" indent="-2286000">
              <a:spcBef>
                <a:spcPts val="600"/>
              </a:spcBef>
              <a:defRPr/>
            </a:pPr>
            <a:r>
              <a:rPr lang="en-US" altLang="en-US" sz="1800" dirty="0">
                <a:solidFill>
                  <a:srgbClr val="FF0000"/>
                </a:solidFill>
                <a:latin typeface="+mn-lt"/>
                <a:cs typeface="Helvetica" pitchFamily="-84" charset="0"/>
              </a:rPr>
              <a:t>   </a:t>
            </a:r>
            <a:endParaRPr lang="en-US" altLang="en-US" sz="1800" dirty="0">
              <a:solidFill>
                <a:srgbClr val="008000"/>
              </a:solidFill>
              <a:latin typeface="+mn-lt"/>
              <a:cs typeface="Helvetica" pitchFamily="-84" charset="0"/>
            </a:endParaRPr>
          </a:p>
          <a:p>
            <a:pPr marL="2286000" indent="-2286000">
              <a:spcBef>
                <a:spcPts val="600"/>
              </a:spcBef>
              <a:defRPr/>
            </a:pPr>
            <a:r>
              <a:rPr lang="en-US" altLang="en-US" sz="1800" dirty="0">
                <a:latin typeface="+mn-lt"/>
                <a:cs typeface="Helvetica" pitchFamily="-84" charset="0"/>
              </a:rPr>
              <a:t>November, 2019:              Gun conditioning</a:t>
            </a:r>
          </a:p>
          <a:p>
            <a:pPr marL="2286000" indent="-2286000">
              <a:spcBef>
                <a:spcPts val="600"/>
              </a:spcBef>
              <a:defRPr/>
            </a:pPr>
            <a:r>
              <a:rPr lang="en-US" altLang="en-US" sz="1800" dirty="0">
                <a:latin typeface="+mn-lt"/>
                <a:cs typeface="Helvetica" pitchFamily="-84" charset="0"/>
              </a:rPr>
              <a:t>December, 2019:              Once SRF booster is at 2K, restart ops with</a:t>
            </a:r>
          </a:p>
          <a:p>
            <a:pPr marL="2286000" indent="-2286000">
              <a:spcBef>
                <a:spcPts val="600"/>
              </a:spcBef>
              <a:defRPr/>
            </a:pPr>
            <a:r>
              <a:rPr lang="en-US" altLang="en-US" sz="1800" dirty="0">
                <a:latin typeface="+mn-lt"/>
                <a:cs typeface="Helvetica" pitchFamily="-84" charset="0"/>
              </a:rPr>
              <a:t>                                          electron beam</a:t>
            </a:r>
          </a:p>
          <a:p>
            <a:pPr marL="2286000" indent="-2286000">
              <a:spcBef>
                <a:spcPts val="600"/>
              </a:spcBef>
              <a:defRPr/>
            </a:pPr>
            <a:r>
              <a:rPr lang="en-US" altLang="en-US" sz="1800" dirty="0">
                <a:latin typeface="+mn-lt"/>
                <a:cs typeface="Helvetica" pitchFamily="-84" charset="0"/>
              </a:rPr>
              <a:t>Dec.’19-Feb.’20:               </a:t>
            </a:r>
            <a:r>
              <a:rPr lang="en-US" altLang="en-US" sz="1800" dirty="0">
                <a:solidFill>
                  <a:srgbClr val="0000FF"/>
                </a:solidFill>
                <a:latin typeface="+mn-lt"/>
                <a:cs typeface="Helvetica" pitchFamily="-84" charset="0"/>
              </a:rPr>
              <a:t>Cooling optimization for 4.6GeV/n ions </a:t>
            </a:r>
          </a:p>
          <a:p>
            <a:pPr marL="2286000" indent="-2286000">
              <a:spcBef>
                <a:spcPts val="600"/>
              </a:spcBef>
              <a:defRPr/>
            </a:pPr>
            <a:r>
              <a:rPr lang="en-US" altLang="en-US" sz="1800" dirty="0">
                <a:solidFill>
                  <a:srgbClr val="0000FF"/>
                </a:solidFill>
                <a:latin typeface="+mn-lt"/>
                <a:cs typeface="Helvetica" pitchFamily="-84" charset="0"/>
              </a:rPr>
              <a:t>                                          (2MeV electrons):</a:t>
            </a:r>
          </a:p>
          <a:p>
            <a:pPr marL="2286000" indent="-2286000">
              <a:spcBef>
                <a:spcPts val="600"/>
              </a:spcBef>
              <a:defRPr/>
            </a:pPr>
            <a:r>
              <a:rPr lang="en-US" altLang="en-US" sz="1800" dirty="0">
                <a:latin typeface="+mn-lt"/>
                <a:cs typeface="Helvetica" pitchFamily="-84" charset="0"/>
              </a:rPr>
              <a:t>                                          2 weeks of dedicated time –</a:t>
            </a:r>
          </a:p>
          <a:p>
            <a:pPr marL="2286000" indent="-2286000">
              <a:spcBef>
                <a:spcPts val="600"/>
              </a:spcBef>
              <a:defRPr/>
            </a:pPr>
            <a:r>
              <a:rPr lang="en-US" altLang="en-US" sz="1800" dirty="0">
                <a:latin typeface="+mn-lt"/>
                <a:cs typeface="Helvetica" pitchFamily="-84" charset="0"/>
              </a:rPr>
              <a:t>                                          interleaved with Physics running at 5.75GeV. </a:t>
            </a:r>
          </a:p>
          <a:p>
            <a:pPr marL="2286000" indent="-2286000">
              <a:spcBef>
                <a:spcPts val="600"/>
              </a:spcBef>
              <a:defRPr/>
            </a:pPr>
            <a:endParaRPr lang="en-US" altLang="en-US" sz="1800" dirty="0">
              <a:latin typeface="+mn-lt"/>
              <a:cs typeface="Helvetica" pitchFamily="-84" charset="0"/>
            </a:endParaRPr>
          </a:p>
          <a:p>
            <a:pPr marL="2286000" indent="-2286000">
              <a:spcBef>
                <a:spcPts val="600"/>
              </a:spcBef>
              <a:defRPr/>
            </a:pPr>
            <a:r>
              <a:rPr lang="en-US" altLang="en-US" sz="1800" dirty="0">
                <a:latin typeface="+mn-lt"/>
                <a:cs typeface="Helvetica" pitchFamily="-84" charset="0"/>
              </a:rPr>
              <a:t>March - June, 2020:           Physics run </a:t>
            </a:r>
            <a:r>
              <a:rPr lang="en-US" altLang="en-US" sz="1800" dirty="0">
                <a:solidFill>
                  <a:srgbClr val="FF0000"/>
                </a:solidFill>
                <a:latin typeface="+mn-lt"/>
                <a:cs typeface="Helvetica" pitchFamily="-84" charset="0"/>
              </a:rPr>
              <a:t>with cooling </a:t>
            </a:r>
            <a:r>
              <a:rPr lang="en-US" altLang="en-US" sz="1800" dirty="0">
                <a:latin typeface="+mn-lt"/>
                <a:cs typeface="Helvetica" pitchFamily="-84" charset="0"/>
              </a:rPr>
              <a:t>at 4.6GeV/n </a:t>
            </a:r>
          </a:p>
          <a:p>
            <a:pPr marL="2286000" indent="-2286000">
              <a:spcBef>
                <a:spcPts val="600"/>
              </a:spcBef>
              <a:defRPr/>
            </a:pPr>
            <a:r>
              <a:rPr lang="en-US" altLang="en-US" sz="1800" dirty="0">
                <a:latin typeface="+mn-lt"/>
                <a:cs typeface="Helvetica" pitchFamily="-84" charset="0"/>
              </a:rPr>
              <a:t>                                           (2MeV electrons).</a:t>
            </a:r>
          </a:p>
          <a:p>
            <a:pPr marL="2286000" indent="-2286000">
              <a:spcBef>
                <a:spcPts val="600"/>
              </a:spcBef>
              <a:defRPr/>
            </a:pPr>
            <a:r>
              <a:rPr lang="en-US" altLang="en-US" sz="1800" dirty="0">
                <a:latin typeface="+mn-lt"/>
                <a:cs typeface="Helvetica" pitchFamily="-84" charset="0"/>
              </a:rPr>
              <a:t>                                           Transition to running </a:t>
            </a:r>
            <a:r>
              <a:rPr lang="en-US" altLang="en-US" sz="1800" dirty="0" err="1">
                <a:latin typeface="+mn-lt"/>
                <a:cs typeface="Helvetica" pitchFamily="-84" charset="0"/>
              </a:rPr>
              <a:t>LEReC</a:t>
            </a:r>
            <a:r>
              <a:rPr lang="en-US" altLang="en-US" sz="1800" dirty="0">
                <a:latin typeface="+mn-lt"/>
                <a:cs typeface="Helvetica" pitchFamily="-84" charset="0"/>
              </a:rPr>
              <a:t> by MCR.</a:t>
            </a:r>
          </a:p>
          <a:p>
            <a:pPr marL="2286000" indent="-2286000">
              <a:spcBef>
                <a:spcPts val="600"/>
              </a:spcBef>
              <a:defRPr/>
            </a:pPr>
            <a:endParaRPr lang="en-US" altLang="en-US" sz="1800" dirty="0">
              <a:latin typeface="+mn-lt"/>
              <a:cs typeface="Helvetica" pitchFamily="-84" charset="0"/>
            </a:endParaRPr>
          </a:p>
          <a:p>
            <a:pPr marL="2286000" indent="-2286000">
              <a:spcBef>
                <a:spcPts val="600"/>
              </a:spcBef>
              <a:defRPr/>
            </a:pPr>
            <a:r>
              <a:rPr lang="en-US" altLang="en-US" sz="1800" dirty="0">
                <a:latin typeface="+mn-lt"/>
                <a:cs typeface="Helvetica" pitchFamily="-84" charset="0"/>
              </a:rPr>
              <a:t>March - June, 2020:          </a:t>
            </a:r>
            <a:r>
              <a:rPr lang="en-US" altLang="en-US" sz="1800" dirty="0">
                <a:solidFill>
                  <a:srgbClr val="0000FF"/>
                </a:solidFill>
                <a:cs typeface="Helvetica" pitchFamily="-84" charset="0"/>
              </a:rPr>
              <a:t>Cooling optimization for 3.85GeV/n ions </a:t>
            </a:r>
          </a:p>
          <a:p>
            <a:pPr marL="2286000" indent="-2286000">
              <a:spcBef>
                <a:spcPts val="600"/>
              </a:spcBef>
              <a:defRPr/>
            </a:pPr>
            <a:r>
              <a:rPr lang="en-US" altLang="en-US" sz="1800" dirty="0">
                <a:solidFill>
                  <a:srgbClr val="0000FF"/>
                </a:solidFill>
                <a:cs typeface="Helvetica" pitchFamily="-84" charset="0"/>
              </a:rPr>
              <a:t>                                               (1.6MeV electrons):</a:t>
            </a:r>
          </a:p>
          <a:p>
            <a:pPr marL="2286000" indent="-2286000">
              <a:spcBef>
                <a:spcPts val="600"/>
              </a:spcBef>
              <a:defRPr/>
            </a:pPr>
            <a:r>
              <a:rPr lang="en-US" altLang="en-US" sz="1800" dirty="0">
                <a:cs typeface="Helvetica" pitchFamily="-84" charset="0"/>
              </a:rPr>
              <a:t>                                               2 weeks of dedicated time – interleaved with</a:t>
            </a:r>
          </a:p>
          <a:p>
            <a:pPr marL="2286000" indent="-2286000">
              <a:spcBef>
                <a:spcPts val="600"/>
              </a:spcBef>
              <a:defRPr/>
            </a:pPr>
            <a:r>
              <a:rPr lang="en-US" altLang="en-US" sz="1800" dirty="0">
                <a:cs typeface="Helvetica" pitchFamily="-84" charset="0"/>
              </a:rPr>
              <a:t>                                               Physics running at  4.6GeV.</a:t>
            </a:r>
          </a:p>
          <a:p>
            <a:pPr marL="2286000" indent="-2286000">
              <a:spcBef>
                <a:spcPts val="600"/>
              </a:spcBef>
              <a:defRPr/>
            </a:pPr>
            <a:endParaRPr lang="en-US" altLang="en-US" sz="1800" dirty="0">
              <a:latin typeface="+mn-lt"/>
              <a:cs typeface="Helvetica" pitchFamily="-84" charset="0"/>
            </a:endParaRPr>
          </a:p>
          <a:p>
            <a:pPr marL="2286000" indent="-2286000">
              <a:spcBef>
                <a:spcPts val="600"/>
              </a:spcBef>
              <a:defRPr/>
            </a:pPr>
            <a:r>
              <a:rPr lang="en-US" altLang="en-US" sz="1800" dirty="0">
                <a:latin typeface="+mn-lt"/>
                <a:cs typeface="Helvetica" pitchFamily="-84" charset="0"/>
              </a:rPr>
              <a:t>2021                                  </a:t>
            </a:r>
            <a:r>
              <a:rPr lang="en-US" altLang="en-US" sz="1800" dirty="0">
                <a:cs typeface="Helvetica" pitchFamily="-84" charset="0"/>
              </a:rPr>
              <a:t>Physics run </a:t>
            </a:r>
            <a:r>
              <a:rPr lang="en-US" altLang="en-US" sz="1800" dirty="0">
                <a:solidFill>
                  <a:srgbClr val="FF0000"/>
                </a:solidFill>
                <a:cs typeface="Helvetica" pitchFamily="-84" charset="0"/>
              </a:rPr>
              <a:t>with cooling </a:t>
            </a:r>
            <a:r>
              <a:rPr lang="en-US" altLang="en-US" sz="1800" dirty="0">
                <a:cs typeface="Helvetica" pitchFamily="-84" charset="0"/>
              </a:rPr>
              <a:t>at 3.85GeV/n </a:t>
            </a:r>
          </a:p>
          <a:p>
            <a:pPr marL="2286000" indent="-2286000">
              <a:spcBef>
                <a:spcPts val="600"/>
              </a:spcBef>
              <a:defRPr/>
            </a:pPr>
            <a:r>
              <a:rPr lang="en-US" altLang="en-US" sz="1800" dirty="0">
                <a:cs typeface="Helvetica" pitchFamily="-84" charset="0"/>
              </a:rPr>
              <a:t>                                               (1.6MeV electrons).</a:t>
            </a:r>
          </a:p>
          <a:p>
            <a:pPr marL="2286000" indent="-2286000">
              <a:spcBef>
                <a:spcPts val="600"/>
              </a:spcBef>
              <a:defRPr/>
            </a:pPr>
            <a:r>
              <a:rPr lang="en-US" altLang="en-US" sz="1800" dirty="0">
                <a:cs typeface="Helvetica" pitchFamily="-84" charset="0"/>
              </a:rPr>
              <a:t>                                           </a:t>
            </a:r>
          </a:p>
          <a:p>
            <a:pPr marL="2286000" indent="-2286000">
              <a:spcBef>
                <a:spcPts val="600"/>
              </a:spcBef>
              <a:defRPr/>
            </a:pPr>
            <a:endParaRPr lang="en-US" altLang="en-US" sz="1800" dirty="0">
              <a:latin typeface="+mn-lt"/>
              <a:cs typeface="Helvetica" pitchFamily="-84" charset="0"/>
            </a:endParaRPr>
          </a:p>
          <a:p>
            <a:pPr marL="2286000" indent="-2286000">
              <a:spcBef>
                <a:spcPts val="600"/>
              </a:spcBef>
              <a:defRPr/>
            </a:pPr>
            <a:endParaRPr lang="en-US" altLang="en-US" sz="2100" b="1" dirty="0">
              <a:cs typeface="Helvetica" pitchFamily="-84" charset="0"/>
            </a:endParaRPr>
          </a:p>
        </p:txBody>
      </p:sp>
      <p:sp>
        <p:nvSpPr>
          <p:cNvPr id="53251" name="TextBox 4"/>
          <p:cNvSpPr txBox="1">
            <a:spLocks noChangeArrowheads="1"/>
          </p:cNvSpPr>
          <p:nvPr/>
        </p:nvSpPr>
        <p:spPr bwMode="auto">
          <a:xfrm>
            <a:off x="571500" y="273050"/>
            <a:ext cx="7620000" cy="523220"/>
          </a:xfrm>
          <a:prstGeom prst="rect">
            <a:avLst/>
          </a:prstGeom>
          <a:noFill/>
          <a:ln w="9525">
            <a:noFill/>
            <a:miter lim="800000"/>
            <a:headEnd/>
            <a:tailEnd/>
          </a:ln>
        </p:spPr>
        <p:txBody>
          <a:bodyPr wrap="square">
            <a:spAutoFit/>
          </a:bodyPr>
          <a:lstStyle/>
          <a:p>
            <a:r>
              <a:rPr lang="en-US" altLang="en-US" sz="2800" b="1" dirty="0" err="1">
                <a:solidFill>
                  <a:srgbClr val="000000"/>
                </a:solidFill>
              </a:rPr>
              <a:t>LEReC</a:t>
            </a:r>
            <a:r>
              <a:rPr lang="en-US" altLang="en-US" sz="2800" b="1" dirty="0">
                <a:solidFill>
                  <a:srgbClr val="000000"/>
                </a:solidFill>
              </a:rPr>
              <a:t> upcoming plans </a:t>
            </a:r>
          </a:p>
        </p:txBody>
      </p:sp>
      <p:sp>
        <p:nvSpPr>
          <p:cNvPr id="53252" name="Rectangle 3"/>
          <p:cNvSpPr>
            <a:spLocks noChangeArrowheads="1"/>
          </p:cNvSpPr>
          <p:nvPr/>
        </p:nvSpPr>
        <p:spPr bwMode="auto">
          <a:xfrm>
            <a:off x="0" y="5486400"/>
            <a:ext cx="8763000" cy="430213"/>
          </a:xfrm>
          <a:prstGeom prst="rect">
            <a:avLst/>
          </a:prstGeom>
          <a:noFill/>
          <a:ln w="9525">
            <a:noFill/>
            <a:miter lim="800000"/>
            <a:headEnd/>
            <a:tailEnd/>
          </a:ln>
        </p:spPr>
        <p:txBody>
          <a:bodyPr>
            <a:spAutoFit/>
          </a:bodyPr>
          <a:lstStyle/>
          <a:p>
            <a:r>
              <a:rPr lang="en-US" altLang="en-US">
                <a:solidFill>
                  <a:srgbClr val="FF0000"/>
                </a:solidFill>
              </a:rPr>
              <a:t> </a:t>
            </a:r>
          </a:p>
        </p:txBody>
      </p:sp>
      <p:sp>
        <p:nvSpPr>
          <p:cNvPr id="5" name="Slide Number Placeholder 6">
            <a:extLst>
              <a:ext uri="{FF2B5EF4-FFF2-40B4-BE49-F238E27FC236}">
                <a16:creationId xmlns:a16="http://schemas.microsoft.com/office/drawing/2014/main" id="{CD12A692-F621-4B28-BE56-8FF53D27D164}"/>
              </a:ext>
            </a:extLst>
          </p:cNvPr>
          <p:cNvSpPr txBox="1">
            <a:spLocks/>
          </p:cNvSpPr>
          <p:nvPr/>
        </p:nvSpPr>
        <p:spPr>
          <a:xfrm>
            <a:off x="7086600" y="648791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Slide Number Placeholder 6">
            <a:extLst>
              <a:ext uri="{FF2B5EF4-FFF2-40B4-BE49-F238E27FC236}">
                <a16:creationId xmlns:a16="http://schemas.microsoft.com/office/drawing/2014/main" id="{BBFB358D-9B9C-4A6F-8CDC-E4B8C70229B7}"/>
              </a:ext>
            </a:extLst>
          </p:cNvPr>
          <p:cNvSpPr txBox="1">
            <a:spLocks/>
          </p:cNvSpPr>
          <p:nvPr/>
        </p:nvSpPr>
        <p:spPr>
          <a:xfrm>
            <a:off x="7086600" y="648723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defRPr/>
            </a:pPr>
            <a:fld id="{716D9922-87B3-6043-9531-5184EA303DC1}" type="slidenum">
              <a:rPr lang="en-US" sz="1200" smtClean="0">
                <a:solidFill>
                  <a:prstClr val="black">
                    <a:tint val="75000"/>
                  </a:prstClr>
                </a:solidFill>
                <a:latin typeface="Arial" pitchFamily="34" charset="0"/>
                <a:ea typeface="ＭＳ Ｐゴシック" charset="-128"/>
              </a:rPr>
              <a:pPr algn="ctr" eaLnBrk="0" fontAlgn="base" hangingPunct="0">
                <a:spcBef>
                  <a:spcPct val="0"/>
                </a:spcBef>
                <a:spcAft>
                  <a:spcPct val="0"/>
                </a:spcAft>
                <a:defRPr/>
              </a:pPr>
              <a:t>27</a:t>
            </a:fld>
            <a:endParaRPr lang="en-US" sz="1200" dirty="0">
              <a:solidFill>
                <a:prstClr val="black">
                  <a:tint val="75000"/>
                </a:prstClr>
              </a:solidFill>
              <a:latin typeface="Arial" pitchFamily="34" charset="0"/>
              <a:ea typeface="ＭＳ Ｐゴシック" charset="-128"/>
            </a:endParaRPr>
          </a:p>
        </p:txBody>
      </p:sp>
    </p:spTree>
    <p:extLst>
      <p:ext uri="{BB962C8B-B14F-4D97-AF65-F5344CB8AC3E}">
        <p14:creationId xmlns:p14="http://schemas.microsoft.com/office/powerpoint/2010/main" val="1132682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76" y="480231"/>
            <a:ext cx="4239298" cy="5268557"/>
          </a:xfrm>
        </p:spPr>
        <p:txBody>
          <a:bodyPr>
            <a:normAutofit fontScale="77500" lnSpcReduction="20000"/>
          </a:bodyPr>
          <a:lstStyle/>
          <a:p>
            <a:pPr marL="0" lvl="0" indent="0">
              <a:buNone/>
            </a:pPr>
            <a:endParaRPr lang="en-US" sz="3800" b="1" dirty="0">
              <a:solidFill>
                <a:srgbClr val="008000"/>
              </a:solidFill>
              <a:latin typeface="Times New Roman" panose="02020603050405020304" pitchFamily="18" charset="0"/>
              <a:cs typeface="Times New Roman" panose="02020603050405020304" pitchFamily="18" charset="0"/>
            </a:endParaRPr>
          </a:p>
          <a:p>
            <a:pPr lvl="0"/>
            <a:r>
              <a:rPr lang="en-US" sz="1900" dirty="0" err="1">
                <a:latin typeface="Times New Roman" panose="02020603050405020304" pitchFamily="18" charset="0"/>
                <a:cs typeface="Times New Roman" panose="02020603050405020304" pitchFamily="18" charset="0"/>
              </a:rPr>
              <a:t>LEReC</a:t>
            </a:r>
            <a:r>
              <a:rPr lang="en-US" sz="1900" dirty="0">
                <a:latin typeface="Times New Roman" panose="02020603050405020304" pitchFamily="18" charset="0"/>
                <a:cs typeface="Times New Roman" panose="02020603050405020304" pitchFamily="18" charset="0"/>
              </a:rPr>
              <a:t> project was completed on budget and on schedule.</a:t>
            </a:r>
          </a:p>
          <a:p>
            <a:pPr lvl="0"/>
            <a:r>
              <a:rPr lang="en-US" sz="1900" dirty="0">
                <a:latin typeface="Times New Roman" panose="02020603050405020304" pitchFamily="18" charset="0"/>
                <a:cs typeface="Times New Roman" panose="02020603050405020304" pitchFamily="18" charset="0"/>
              </a:rPr>
              <a:t>All commissioning milestones were successfully achieved.</a:t>
            </a:r>
          </a:p>
          <a:p>
            <a:pPr lvl="0"/>
            <a:r>
              <a:rPr lang="en-US" sz="1900" dirty="0">
                <a:latin typeface="Times New Roman" panose="02020603050405020304" pitchFamily="18" charset="0"/>
                <a:cs typeface="Times New Roman" panose="02020603050405020304" pitchFamily="18" charset="0"/>
              </a:rPr>
              <a:t>World’s first electron cooling of hadron beams based on RF acceleration of electron bunches was demonstrated. Such cooling approach is new (all previous coolers used DC beam) and opens the possibility of using this technique to high beam energies.</a:t>
            </a:r>
          </a:p>
          <a:p>
            <a:pPr lvl="0"/>
            <a:r>
              <a:rPr lang="en-US" sz="1900" dirty="0">
                <a:latin typeface="Times New Roman" panose="02020603050405020304" pitchFamily="18" charset="0"/>
                <a:cs typeface="Times New Roman" panose="02020603050405020304" pitchFamily="18" charset="0"/>
              </a:rPr>
              <a:t>Electron cooling using electron beam without any magnetization on the cathode or cooling section (“non-magnetized” cooling) was demonstrated.</a:t>
            </a:r>
          </a:p>
          <a:p>
            <a:pPr lvl="0"/>
            <a:r>
              <a:rPr lang="en-US" sz="1900" dirty="0">
                <a:latin typeface="Times New Roman" panose="02020603050405020304" pitchFamily="18" charset="0"/>
                <a:cs typeface="Times New Roman" panose="02020603050405020304" pitchFamily="18" charset="0"/>
              </a:rPr>
              <a:t>Cooling was commissioned at electron energy of 1.6MeV (ion energy 3.85GeV/n) and at 2MeV (ion energy of 4.6GeV/n) </a:t>
            </a:r>
          </a:p>
          <a:p>
            <a:r>
              <a:rPr lang="en-US" sz="1900" dirty="0">
                <a:latin typeface="Times New Roman" panose="02020603050405020304" pitchFamily="18" charset="0"/>
                <a:cs typeface="Times New Roman" panose="02020603050405020304" pitchFamily="18" charset="0"/>
              </a:rPr>
              <a:t>First electron cooling in a collider (cooling of ion beams in collisions with various effects impacting beam lifetime) was achieved by successfully cooling 111 ion bunches in both RHIC rings.</a:t>
            </a:r>
          </a:p>
          <a:p>
            <a:r>
              <a:rPr lang="en-US" sz="1900" dirty="0">
                <a:latin typeface="Times New Roman" panose="02020603050405020304" pitchFamily="18" charset="0"/>
                <a:cs typeface="Times New Roman" panose="02020603050405020304" pitchFamily="18" charset="0"/>
              </a:rPr>
              <a:t>The next step will be to maximize collision rates with cooling in next year’s RHIC low-energy collisions.</a:t>
            </a:r>
          </a:p>
          <a:p>
            <a:endParaRPr lang="en-US" sz="1900" dirty="0">
              <a:latin typeface="Times New Roman" panose="02020603050405020304" pitchFamily="18" charset="0"/>
              <a:cs typeface="Times New Roman" panose="02020603050405020304" pitchFamily="18" charset="0"/>
            </a:endParaRPr>
          </a:p>
          <a:p>
            <a:endParaRPr lang="en-US" sz="1900" dirty="0">
              <a:latin typeface="Times New Roman" panose="02020603050405020304" pitchFamily="18" charset="0"/>
              <a:cs typeface="Times New Roman" panose="02020603050405020304" pitchFamily="18" charset="0"/>
            </a:endParaRPr>
          </a:p>
          <a:p>
            <a:pPr marL="0" indent="0">
              <a:buNone/>
            </a:pPr>
            <a:endParaRPr lang="en-US" dirty="0"/>
          </a:p>
          <a:p>
            <a:pPr marL="0" indent="0">
              <a:buNone/>
            </a:pPr>
            <a:endParaRPr lang="en-US" dirty="0"/>
          </a:p>
          <a:p>
            <a:pPr marL="0" indent="0">
              <a:buNone/>
            </a:pPr>
            <a:endParaRPr lang="en-US" dirty="0"/>
          </a:p>
          <a:p>
            <a:pPr>
              <a:buFontTx/>
              <a:buChar char="-"/>
            </a:pPr>
            <a:endParaRPr lang="en-US" dirty="0"/>
          </a:p>
          <a:p>
            <a:pPr>
              <a:buFontTx/>
              <a:buChar char="-"/>
            </a:pPr>
            <a:endParaRPr lang="en-US" dirty="0"/>
          </a:p>
          <a:p>
            <a:endParaRPr lang="en-US" dirty="0"/>
          </a:p>
          <a:p>
            <a:pPr marL="0" indent="0">
              <a:buNone/>
            </a:pPr>
            <a:endParaRPr lang="en-US" dirty="0"/>
          </a:p>
          <a:p>
            <a:endParaRPr lang="en-US" dirty="0"/>
          </a:p>
          <a:p>
            <a:endParaRPr lang="en-US" dirty="0"/>
          </a:p>
          <a:p>
            <a:endParaRPr lang="en-US" dirty="0"/>
          </a:p>
        </p:txBody>
      </p:sp>
      <p:sp>
        <p:nvSpPr>
          <p:cNvPr id="4" name="Slide Number Placeholder 6">
            <a:extLst>
              <a:ext uri="{FF2B5EF4-FFF2-40B4-BE49-F238E27FC236}">
                <a16:creationId xmlns:a16="http://schemas.microsoft.com/office/drawing/2014/main" id="{B511A543-6FA7-42FC-AFAD-41B05D42228F}"/>
              </a:ext>
            </a:extLst>
          </p:cNvPr>
          <p:cNvSpPr>
            <a:spLocks noGrp="1"/>
          </p:cNvSpPr>
          <p:nvPr>
            <p:ph type="sldNum" sz="quarter" idx="12"/>
          </p:nvPr>
        </p:nvSpPr>
        <p:spPr>
          <a:xfrm>
            <a:off x="7086600" y="6487231"/>
            <a:ext cx="20574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charset="-128"/>
              <a:cs typeface="+mn-cs"/>
            </a:endParaRPr>
          </a:p>
        </p:txBody>
      </p:sp>
      <p:sp>
        <p:nvSpPr>
          <p:cNvPr id="7" name="Title 6">
            <a:extLst>
              <a:ext uri="{FF2B5EF4-FFF2-40B4-BE49-F238E27FC236}">
                <a16:creationId xmlns:a16="http://schemas.microsoft.com/office/drawing/2014/main" id="{4A1C8BCB-E1E2-4950-A41A-A05B334B28D6}"/>
              </a:ext>
            </a:extLst>
          </p:cNvPr>
          <p:cNvSpPr>
            <a:spLocks noGrp="1"/>
          </p:cNvSpPr>
          <p:nvPr>
            <p:ph type="title"/>
          </p:nvPr>
        </p:nvSpPr>
        <p:spPr>
          <a:xfrm>
            <a:off x="637587" y="161071"/>
            <a:ext cx="2842210" cy="638321"/>
          </a:xfrm>
        </p:spPr>
        <p:txBody>
          <a:bodyPr>
            <a:normAutofit/>
          </a:bodyPr>
          <a:lstStyle/>
          <a:p>
            <a:r>
              <a:rPr lang="en-US" sz="2400" dirty="0" err="1"/>
              <a:t>LEReC</a:t>
            </a:r>
            <a:r>
              <a:rPr lang="en-US" sz="2400" dirty="0"/>
              <a:t> summary</a:t>
            </a:r>
          </a:p>
        </p:txBody>
      </p:sp>
      <p:pic>
        <p:nvPicPr>
          <p:cNvPr id="8" name="Picture 7">
            <a:extLst>
              <a:ext uri="{FF2B5EF4-FFF2-40B4-BE49-F238E27FC236}">
                <a16:creationId xmlns:a16="http://schemas.microsoft.com/office/drawing/2014/main" id="{422D2AD4-26E8-4F57-8271-4CC7822E336E}"/>
              </a:ext>
            </a:extLst>
          </p:cNvPr>
          <p:cNvPicPr/>
          <p:nvPr/>
        </p:nvPicPr>
        <p:blipFill>
          <a:blip r:embed="rId2"/>
          <a:stretch>
            <a:fillRect/>
          </a:stretch>
        </p:blipFill>
        <p:spPr>
          <a:xfrm>
            <a:off x="4706440" y="86087"/>
            <a:ext cx="4118043" cy="2879387"/>
          </a:xfrm>
          <a:prstGeom prst="rect">
            <a:avLst/>
          </a:prstGeom>
        </p:spPr>
      </p:pic>
      <p:sp>
        <p:nvSpPr>
          <p:cNvPr id="9" name="Rectangle 8">
            <a:extLst>
              <a:ext uri="{FF2B5EF4-FFF2-40B4-BE49-F238E27FC236}">
                <a16:creationId xmlns:a16="http://schemas.microsoft.com/office/drawing/2014/main" id="{2317B86E-32C7-4936-BF86-53212445EDE0}"/>
              </a:ext>
            </a:extLst>
          </p:cNvPr>
          <p:cNvSpPr/>
          <p:nvPr/>
        </p:nvSpPr>
        <p:spPr>
          <a:xfrm>
            <a:off x="4706440" y="2965474"/>
            <a:ext cx="4225047" cy="830997"/>
          </a:xfrm>
          <a:prstGeom prst="rect">
            <a:avLst/>
          </a:prstGeom>
        </p:spPr>
        <p:txBody>
          <a:bodyPr wrap="square">
            <a:spAutoFit/>
          </a:bodyPr>
          <a:lstStyle/>
          <a:p>
            <a:r>
              <a:rPr lang="en-GB" sz="1200" dirty="0">
                <a:latin typeface="Times" panose="02020603050405020304" pitchFamily="18" charset="0"/>
                <a:ea typeface="Times New Roman" panose="02020603050405020304" pitchFamily="18" charset="0"/>
                <a:cs typeface="Times New Roman" panose="02020603050405020304" pitchFamily="18" charset="0"/>
              </a:rPr>
              <a:t>6-D cooling of a 111x111 bunch RHIC store at 3.85 GeV (1.6 MeV electrons, 9 MHz CW current of 15mA). </a:t>
            </a:r>
          </a:p>
          <a:p>
            <a:r>
              <a:rPr lang="en-GB" sz="1200" dirty="0">
                <a:latin typeface="Times" panose="02020603050405020304" pitchFamily="18" charset="0"/>
                <a:ea typeface="Times New Roman" panose="02020603050405020304" pitchFamily="18" charset="0"/>
                <a:cs typeface="Times New Roman" panose="02020603050405020304" pitchFamily="18" charset="0"/>
              </a:rPr>
              <a:t>Top plot - reduction of bunch length. Bottom plot - reduction of transverse beam emittances (two RHIC rings, two planes).</a:t>
            </a:r>
            <a:endParaRPr lang="en-US" sz="1200" dirty="0"/>
          </a:p>
        </p:txBody>
      </p:sp>
      <p:pic>
        <p:nvPicPr>
          <p:cNvPr id="10" name="Picture 9">
            <a:extLst>
              <a:ext uri="{FF2B5EF4-FFF2-40B4-BE49-F238E27FC236}">
                <a16:creationId xmlns:a16="http://schemas.microsoft.com/office/drawing/2014/main" id="{5B621AAD-2210-4049-B1B9-E4609F98D40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19823" y="3856075"/>
            <a:ext cx="4924178" cy="3001926"/>
          </a:xfrm>
          <a:prstGeom prst="rect">
            <a:avLst/>
          </a:prstGeom>
        </p:spPr>
      </p:pic>
      <p:sp>
        <p:nvSpPr>
          <p:cNvPr id="2" name="TextBox 1">
            <a:extLst>
              <a:ext uri="{FF2B5EF4-FFF2-40B4-BE49-F238E27FC236}">
                <a16:creationId xmlns:a16="http://schemas.microsoft.com/office/drawing/2014/main" id="{1A376755-9BF2-45D6-BDE9-0617406B97DE}"/>
              </a:ext>
            </a:extLst>
          </p:cNvPr>
          <p:cNvSpPr txBox="1"/>
          <p:nvPr/>
        </p:nvSpPr>
        <p:spPr>
          <a:xfrm>
            <a:off x="6404295" y="4419769"/>
            <a:ext cx="2634054" cy="369332"/>
          </a:xfrm>
          <a:prstGeom prst="rect">
            <a:avLst/>
          </a:prstGeom>
          <a:noFill/>
        </p:spPr>
        <p:txBody>
          <a:bodyPr wrap="none" rtlCol="0">
            <a:spAutoFit/>
          </a:bodyPr>
          <a:lstStyle/>
          <a:p>
            <a:r>
              <a:rPr lang="en-US" dirty="0" err="1">
                <a:solidFill>
                  <a:schemeClr val="bg1"/>
                </a:solidFill>
              </a:rPr>
              <a:t>LEReC</a:t>
            </a:r>
            <a:r>
              <a:rPr lang="en-US" dirty="0">
                <a:solidFill>
                  <a:schemeClr val="bg1"/>
                </a:solidFill>
              </a:rPr>
              <a:t> cooling sections</a:t>
            </a:r>
          </a:p>
        </p:txBody>
      </p:sp>
    </p:spTree>
    <p:extLst>
      <p:ext uri="{BB962C8B-B14F-4D97-AF65-F5344CB8AC3E}">
        <p14:creationId xmlns:p14="http://schemas.microsoft.com/office/powerpoint/2010/main" val="2841389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720" y="947420"/>
            <a:ext cx="4362450" cy="822960"/>
          </a:xfrm>
        </p:spPr>
        <p:txBody>
          <a:bodyPr/>
          <a:lstStyle/>
          <a:p>
            <a:r>
              <a:rPr lang="en-US" dirty="0"/>
              <a:t>Acknowledgement</a:t>
            </a:r>
          </a:p>
        </p:txBody>
      </p:sp>
      <p:sp>
        <p:nvSpPr>
          <p:cNvPr id="3" name="Content Placeholder 2"/>
          <p:cNvSpPr>
            <a:spLocks noGrp="1"/>
          </p:cNvSpPr>
          <p:nvPr>
            <p:ph idx="1"/>
          </p:nvPr>
        </p:nvSpPr>
        <p:spPr>
          <a:xfrm>
            <a:off x="220980" y="1351280"/>
            <a:ext cx="8839200" cy="5943600"/>
          </a:xfrm>
        </p:spPr>
        <p:txBody>
          <a:bodyPr>
            <a:normAutofit/>
          </a:bodyPr>
          <a:lstStyle/>
          <a:p>
            <a:pPr marL="0" lvl="0" indent="0" algn="just">
              <a:buNone/>
            </a:pPr>
            <a:endParaRPr lang="en-US" sz="1600" dirty="0">
              <a:solidFill>
                <a:prstClr val="black"/>
              </a:solidFill>
              <a:latin typeface="Calibri"/>
            </a:endParaRPr>
          </a:p>
          <a:p>
            <a:pPr marL="0" indent="0">
              <a:buNone/>
            </a:pPr>
            <a:r>
              <a:rPr lang="en-US" sz="2100" dirty="0">
                <a:latin typeface="Times New Roman" panose="02020603050405020304" pitchFamily="18" charset="0"/>
                <a:cs typeface="Times New Roman" panose="02020603050405020304" pitchFamily="18" charset="0"/>
              </a:rPr>
              <a:t>                    </a:t>
            </a:r>
          </a:p>
          <a:p>
            <a:pPr marL="0" indent="0">
              <a:buNone/>
            </a:pPr>
            <a:r>
              <a:rPr lang="en-US" sz="2400" dirty="0" err="1">
                <a:latin typeface="Times New Roman" panose="02020603050405020304" pitchFamily="18" charset="0"/>
                <a:cs typeface="Times New Roman" panose="02020603050405020304" pitchFamily="18" charset="0"/>
              </a:rPr>
              <a:t>LEReC</a:t>
            </a:r>
            <a:r>
              <a:rPr lang="en-US" sz="2400" dirty="0">
                <a:latin typeface="Times New Roman" panose="02020603050405020304" pitchFamily="18" charset="0"/>
                <a:cs typeface="Times New Roman" panose="02020603050405020304" pitchFamily="18" charset="0"/>
              </a:rPr>
              <a:t> project greatly benefits from help and expertise of many people from various groups of the Collider-Accelerator and other Departments of the BNL. </a:t>
            </a:r>
          </a:p>
          <a:p>
            <a:pPr marL="0" indent="0">
              <a:buNone/>
            </a:pPr>
            <a:r>
              <a:rPr lang="en-US" sz="2400" dirty="0">
                <a:latin typeface="Times New Roman" panose="02020603050405020304" pitchFamily="18" charset="0"/>
                <a:cs typeface="Times New Roman" panose="02020603050405020304" pitchFamily="18" charset="0"/>
              </a:rPr>
              <a:t>As well as FNAL, ANL, JLAB and Cornell University.</a:t>
            </a:r>
          </a:p>
          <a:p>
            <a:pPr marL="0" lvl="0" indent="0" algn="just">
              <a:buNone/>
            </a:pPr>
            <a:endParaRPr lang="en-US" sz="1600" dirty="0">
              <a:solidFill>
                <a:prstClr val="black"/>
              </a:solidFill>
              <a:latin typeface="Calibri"/>
            </a:endParaRPr>
          </a:p>
          <a:p>
            <a:pPr marL="0" lvl="0" indent="0" algn="just">
              <a:buNone/>
            </a:pPr>
            <a:endParaRPr lang="en-US" sz="1600" dirty="0">
              <a:solidFill>
                <a:prstClr val="black"/>
              </a:solidFill>
              <a:latin typeface="Calibri"/>
            </a:endParaRPr>
          </a:p>
          <a:p>
            <a:pPr marL="0" lvl="0" indent="0" algn="just">
              <a:buNone/>
            </a:pPr>
            <a:endParaRPr lang="en-US" sz="1600" dirty="0">
              <a:solidFill>
                <a:prstClr val="black"/>
              </a:solidFill>
              <a:latin typeface="Calibri"/>
            </a:endParaRPr>
          </a:p>
          <a:p>
            <a:pPr marL="0" lvl="0" indent="0" algn="just">
              <a:buNone/>
            </a:pPr>
            <a:endParaRPr lang="en-US" sz="2800" dirty="0"/>
          </a:p>
        </p:txBody>
      </p:sp>
      <p:sp>
        <p:nvSpPr>
          <p:cNvPr id="4" name="Slide Number Placeholder 6">
            <a:extLst>
              <a:ext uri="{FF2B5EF4-FFF2-40B4-BE49-F238E27FC236}">
                <a16:creationId xmlns:a16="http://schemas.microsoft.com/office/drawing/2014/main" id="{9EAAE55A-24AF-4898-80E0-CB94A9AEC3AE}"/>
              </a:ext>
            </a:extLst>
          </p:cNvPr>
          <p:cNvSpPr>
            <a:spLocks noGrp="1"/>
          </p:cNvSpPr>
          <p:nvPr>
            <p:ph type="sldNum" sz="quarter" idx="12"/>
          </p:nvPr>
        </p:nvSpPr>
        <p:spPr>
          <a:xfrm>
            <a:off x="7086600" y="6487913"/>
            <a:ext cx="2057400" cy="365125"/>
          </a:xfrm>
        </p:spPr>
        <p:txBody>
          <a:bodyPr/>
          <a:lstStyle/>
          <a:p>
            <a:fld id="{716D9922-87B3-6043-9531-5184EA303DC1}" type="slidenum">
              <a:rPr lang="en-US" smtClean="0"/>
              <a:t>29</a:t>
            </a:fld>
            <a:endParaRPr lang="en-US" dirty="0"/>
          </a:p>
        </p:txBody>
      </p:sp>
      <p:sp>
        <p:nvSpPr>
          <p:cNvPr id="5" name="TextBox 4">
            <a:extLst>
              <a:ext uri="{FF2B5EF4-FFF2-40B4-BE49-F238E27FC236}">
                <a16:creationId xmlns:a16="http://schemas.microsoft.com/office/drawing/2014/main" id="{8D79AB62-A463-44CD-9E90-4E9A3719D935}"/>
              </a:ext>
            </a:extLst>
          </p:cNvPr>
          <p:cNvSpPr txBox="1"/>
          <p:nvPr/>
        </p:nvSpPr>
        <p:spPr>
          <a:xfrm>
            <a:off x="3169920" y="4183380"/>
            <a:ext cx="2210862" cy="584775"/>
          </a:xfrm>
          <a:prstGeom prst="rect">
            <a:avLst/>
          </a:prstGeom>
          <a:noFill/>
        </p:spPr>
        <p:txBody>
          <a:bodyPr wrap="none" rtlCol="0">
            <a:spAutoFit/>
          </a:bodyPr>
          <a:lstStyle/>
          <a:p>
            <a:r>
              <a:rPr lang="en-US" sz="3200" dirty="0"/>
              <a:t>Thank you!</a:t>
            </a:r>
          </a:p>
        </p:txBody>
      </p:sp>
    </p:spTree>
    <p:extLst>
      <p:ext uri="{BB962C8B-B14F-4D97-AF65-F5344CB8AC3E}">
        <p14:creationId xmlns:p14="http://schemas.microsoft.com/office/powerpoint/2010/main" val="1212592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idx="1"/>
          </p:nvPr>
        </p:nvSpPr>
        <p:spPr>
          <a:xfrm>
            <a:off x="190499" y="1007371"/>
            <a:ext cx="8953501" cy="4843258"/>
          </a:xfrm>
          <a:solidFill>
            <a:schemeClr val="bg1"/>
          </a:solidFill>
        </p:spPr>
        <p:txBody>
          <a:bodyPr>
            <a:noAutofit/>
          </a:bodyPr>
          <a:lstStyle/>
          <a:p>
            <a:pPr marL="0" indent="0">
              <a:spcBef>
                <a:spcPts val="600"/>
              </a:spcBef>
              <a:buNone/>
              <a:defRPr/>
            </a:pPr>
            <a:r>
              <a:rPr lang="en-US" altLang="en-US" sz="1400" b="1" dirty="0">
                <a:solidFill>
                  <a:srgbClr val="008000"/>
                </a:solidFill>
                <a:latin typeface="+mn-lt"/>
                <a:cs typeface="Helvetica" pitchFamily="-84" charset="0"/>
              </a:rPr>
              <a:t>May 2015:		</a:t>
            </a:r>
            <a:r>
              <a:rPr lang="en-US" altLang="en-US" sz="1400" b="1" dirty="0" err="1">
                <a:solidFill>
                  <a:srgbClr val="008000"/>
                </a:solidFill>
                <a:latin typeface="+mn-lt"/>
                <a:cs typeface="Helvetica" pitchFamily="-84" charset="0"/>
              </a:rPr>
              <a:t>LEReC</a:t>
            </a:r>
            <a:r>
              <a:rPr lang="en-US" altLang="en-US" sz="1400" b="1" dirty="0">
                <a:solidFill>
                  <a:srgbClr val="008000"/>
                </a:solidFill>
                <a:latin typeface="+mn-lt"/>
                <a:cs typeface="Helvetica" pitchFamily="-84" charset="0"/>
              </a:rPr>
              <a:t> project approved for construction     </a:t>
            </a:r>
          </a:p>
          <a:p>
            <a:pPr marL="0" indent="0">
              <a:spcBef>
                <a:spcPts val="600"/>
              </a:spcBef>
              <a:buNone/>
              <a:defRPr/>
            </a:pPr>
            <a:r>
              <a:rPr lang="en-US" altLang="en-US" sz="1400" b="1" dirty="0">
                <a:solidFill>
                  <a:srgbClr val="008000"/>
                </a:solidFill>
                <a:latin typeface="+mn-lt"/>
                <a:cs typeface="Helvetica" pitchFamily="-84" charset="0"/>
              </a:rPr>
              <a:t>December 2016:	DC gun installed and successfully conditioned in RHIC t</a:t>
            </a:r>
            <a:r>
              <a:rPr lang="en-US" altLang="en-US" sz="1400" b="1" dirty="0">
                <a:solidFill>
                  <a:srgbClr val="008000"/>
                </a:solidFill>
                <a:cs typeface="Helvetica" pitchFamily="-84" charset="0"/>
              </a:rPr>
              <a:t>unnel</a:t>
            </a:r>
            <a:endParaRPr lang="en-US" altLang="en-US" sz="1400" b="1" dirty="0">
              <a:solidFill>
                <a:srgbClr val="008000"/>
              </a:solidFill>
              <a:latin typeface="+mn-lt"/>
              <a:cs typeface="Helvetica" pitchFamily="-84" charset="0"/>
            </a:endParaRPr>
          </a:p>
          <a:p>
            <a:pPr marL="0" indent="0">
              <a:spcBef>
                <a:spcPts val="600"/>
              </a:spcBef>
              <a:buNone/>
              <a:defRPr/>
            </a:pPr>
            <a:r>
              <a:rPr lang="en-US" altLang="en-US" sz="1400" b="1" dirty="0">
                <a:solidFill>
                  <a:srgbClr val="008000"/>
                </a:solidFill>
                <a:latin typeface="+mn-lt"/>
                <a:cs typeface="Helvetica" pitchFamily="-84" charset="0"/>
              </a:rPr>
              <a:t>February 2017: 	Gun test beamline installed</a:t>
            </a:r>
          </a:p>
          <a:p>
            <a:pPr marL="0" indent="0">
              <a:spcBef>
                <a:spcPts val="600"/>
              </a:spcBef>
              <a:buNone/>
              <a:defRPr/>
            </a:pPr>
            <a:r>
              <a:rPr lang="en-US" altLang="en-US" sz="1400" b="1" dirty="0">
                <a:solidFill>
                  <a:srgbClr val="0000FF"/>
                </a:solidFill>
                <a:latin typeface="+mn-lt"/>
                <a:cs typeface="Helvetica" pitchFamily="-84" charset="0"/>
              </a:rPr>
              <a:t>April-Aug., 2017: 	Gun tests with beam</a:t>
            </a:r>
          </a:p>
          <a:p>
            <a:pPr marL="0" indent="0">
              <a:spcBef>
                <a:spcPts val="600"/>
              </a:spcBef>
              <a:buNone/>
              <a:defRPr/>
            </a:pPr>
            <a:r>
              <a:rPr lang="en-US" altLang="en-US" sz="1400" b="1" dirty="0">
                <a:solidFill>
                  <a:srgbClr val="008000"/>
                </a:solidFill>
                <a:latin typeface="+mn-lt"/>
                <a:cs typeface="Helvetica" pitchFamily="-84" charset="0"/>
              </a:rPr>
              <a:t>July-Dec., 2017:	Installation of full </a:t>
            </a:r>
            <a:r>
              <a:rPr lang="en-US" altLang="en-US" sz="1400" b="1" dirty="0" err="1">
                <a:solidFill>
                  <a:srgbClr val="008000"/>
                </a:solidFill>
                <a:latin typeface="+mn-lt"/>
                <a:cs typeface="Helvetica" pitchFamily="-84" charset="0"/>
              </a:rPr>
              <a:t>LEReC</a:t>
            </a:r>
            <a:r>
              <a:rPr lang="en-US" altLang="en-US" sz="1400" b="1" dirty="0">
                <a:solidFill>
                  <a:srgbClr val="008000"/>
                </a:solidFill>
                <a:latin typeface="+mn-lt"/>
                <a:cs typeface="Helvetica" pitchFamily="-84" charset="0"/>
              </a:rPr>
              <a:t> accelerator</a:t>
            </a:r>
          </a:p>
          <a:p>
            <a:pPr marL="0" indent="0">
              <a:spcBef>
                <a:spcPts val="600"/>
              </a:spcBef>
              <a:buNone/>
              <a:defRPr/>
            </a:pPr>
            <a:r>
              <a:rPr lang="en-US" altLang="en-US" sz="1400" b="1" dirty="0">
                <a:solidFill>
                  <a:srgbClr val="008000"/>
                </a:solidFill>
                <a:latin typeface="+mn-lt"/>
                <a:cs typeface="Helvetica" pitchFamily="-84" charset="0"/>
              </a:rPr>
              <a:t>Jan.-Feb., 2018: 	Systems commissioning (RF, SRF, Cryogenics, Instrumentation, 				Controls, etc.)</a:t>
            </a:r>
          </a:p>
          <a:p>
            <a:pPr marL="0" indent="0">
              <a:spcBef>
                <a:spcPts val="600"/>
              </a:spcBef>
              <a:buNone/>
              <a:defRPr/>
            </a:pPr>
            <a:r>
              <a:rPr lang="en-US" altLang="en-US" sz="1400" b="1" dirty="0">
                <a:solidFill>
                  <a:srgbClr val="0000FF"/>
                </a:solidFill>
                <a:latin typeface="+mn-lt"/>
                <a:cs typeface="Helvetica" pitchFamily="-84" charset="0"/>
              </a:rPr>
              <a:t>March-Sept. 2018:	Commissioning of full </a:t>
            </a:r>
            <a:r>
              <a:rPr lang="en-US" altLang="en-US" sz="1400" b="1" dirty="0" err="1">
                <a:solidFill>
                  <a:srgbClr val="0000FF"/>
                </a:solidFill>
                <a:latin typeface="+mn-lt"/>
                <a:cs typeface="Helvetica" pitchFamily="-84" charset="0"/>
              </a:rPr>
              <a:t>LEReC</a:t>
            </a:r>
            <a:r>
              <a:rPr lang="en-US" altLang="en-US" sz="1400" b="1" dirty="0">
                <a:solidFill>
                  <a:srgbClr val="0000FF"/>
                </a:solidFill>
                <a:cs typeface="Helvetica" pitchFamily="-84" charset="0"/>
              </a:rPr>
              <a:t> accelerator with e-beam </a:t>
            </a:r>
          </a:p>
          <a:p>
            <a:pPr marL="0" indent="0">
              <a:spcBef>
                <a:spcPts val="600"/>
              </a:spcBef>
              <a:buNone/>
              <a:defRPr/>
            </a:pPr>
            <a:r>
              <a:rPr lang="en-US" altLang="en-US" sz="1400" b="1" dirty="0">
                <a:solidFill>
                  <a:srgbClr val="FF0000"/>
                </a:solidFill>
                <a:latin typeface="+mn-lt"/>
                <a:cs typeface="Helvetica" pitchFamily="-84" charset="0"/>
              </a:rPr>
              <a:t>September 2018:	All project Key Performance </a:t>
            </a:r>
            <a:r>
              <a:rPr lang="en-US" altLang="en-US" sz="1400" b="1" dirty="0">
                <a:solidFill>
                  <a:srgbClr val="FF0000"/>
                </a:solidFill>
                <a:cs typeface="Helvetica" pitchFamily="-84" charset="0"/>
              </a:rPr>
              <a:t>P</a:t>
            </a:r>
            <a:r>
              <a:rPr lang="en-US" altLang="en-US" sz="1400" b="1" dirty="0">
                <a:solidFill>
                  <a:srgbClr val="FF0000"/>
                </a:solidFill>
                <a:latin typeface="+mn-lt"/>
                <a:cs typeface="Helvetica" pitchFamily="-84" charset="0"/>
              </a:rPr>
              <a:t>arameters achieved </a:t>
            </a:r>
          </a:p>
          <a:p>
            <a:pPr marL="0" indent="0">
              <a:spcBef>
                <a:spcPts val="600"/>
              </a:spcBef>
              <a:buNone/>
              <a:defRPr/>
            </a:pPr>
            <a:r>
              <a:rPr lang="en-US" altLang="en-US" sz="1400" b="1" dirty="0">
                <a:solidFill>
                  <a:srgbClr val="008000"/>
                </a:solidFill>
                <a:cs typeface="Helvetica" pitchFamily="-84" charset="0"/>
              </a:rPr>
              <a:t>Oct.-Dec., 2018:	Scheduled upgrades and modifications  </a:t>
            </a:r>
          </a:p>
          <a:p>
            <a:pPr marL="0" indent="0">
              <a:spcBef>
                <a:spcPts val="600"/>
              </a:spcBef>
              <a:buNone/>
              <a:defRPr/>
            </a:pPr>
            <a:r>
              <a:rPr lang="en-US" altLang="en-US" sz="1400" b="1" dirty="0">
                <a:solidFill>
                  <a:srgbClr val="008000"/>
                </a:solidFill>
                <a:cs typeface="Helvetica" pitchFamily="-84" charset="0"/>
              </a:rPr>
              <a:t>Jan.-Feb., 2019: 	Restart operation with electron beam                            </a:t>
            </a:r>
          </a:p>
          <a:p>
            <a:pPr marL="0" indent="0">
              <a:spcBef>
                <a:spcPts val="600"/>
              </a:spcBef>
              <a:buNone/>
              <a:defRPr/>
            </a:pPr>
            <a:r>
              <a:rPr lang="en-US" altLang="en-US" sz="1400" b="1" dirty="0">
                <a:solidFill>
                  <a:srgbClr val="0000FF"/>
                </a:solidFill>
                <a:latin typeface="+mn-lt"/>
                <a:cs typeface="Helvetica" pitchFamily="-84" charset="0"/>
              </a:rPr>
              <a:t>March 2019: 	Start commissioning with Au ion beams</a:t>
            </a:r>
          </a:p>
          <a:p>
            <a:pPr marL="0" indent="0">
              <a:spcBef>
                <a:spcPts val="600"/>
              </a:spcBef>
              <a:buNone/>
              <a:defRPr/>
            </a:pPr>
            <a:r>
              <a:rPr lang="en-US" altLang="en-US" sz="1400" b="1" dirty="0">
                <a:solidFill>
                  <a:srgbClr val="FF0000"/>
                </a:solidFill>
                <a:cs typeface="Helvetica" pitchFamily="-84" charset="0"/>
              </a:rPr>
              <a:t>April   2019:                 First cooling demonstration.</a:t>
            </a:r>
            <a:r>
              <a:rPr lang="en-US" altLang="en-US" sz="1400" b="1" dirty="0">
                <a:solidFill>
                  <a:srgbClr val="008000"/>
                </a:solidFill>
                <a:cs typeface="Helvetica" pitchFamily="-84" charset="0"/>
              </a:rPr>
              <a:t> Cooling in both RHIC rings using e-bunches </a:t>
            </a:r>
          </a:p>
          <a:p>
            <a:pPr marL="0" indent="0">
              <a:spcBef>
                <a:spcPts val="600"/>
              </a:spcBef>
              <a:buNone/>
              <a:defRPr/>
            </a:pPr>
            <a:r>
              <a:rPr lang="en-US" altLang="en-US" sz="1400" b="1" dirty="0">
                <a:solidFill>
                  <a:srgbClr val="008000"/>
                </a:solidFill>
                <a:cs typeface="Helvetica" pitchFamily="-84" charset="0"/>
              </a:rPr>
              <a:t>                                     at 76kHz frequency.	</a:t>
            </a:r>
          </a:p>
          <a:p>
            <a:pPr marL="0" indent="0">
              <a:spcBef>
                <a:spcPts val="600"/>
              </a:spcBef>
              <a:buNone/>
              <a:defRPr/>
            </a:pPr>
            <a:r>
              <a:rPr lang="en-US" altLang="en-US" sz="1400" b="1" dirty="0">
                <a:solidFill>
                  <a:srgbClr val="008000"/>
                </a:solidFill>
                <a:cs typeface="Helvetica" pitchFamily="-84" charset="0"/>
              </a:rPr>
              <a:t>May 2019: 		Simultaneous cooling of all ion bunches with high-current 9MHz CW e-beam</a:t>
            </a:r>
          </a:p>
          <a:p>
            <a:pPr marL="0" indent="0">
              <a:lnSpc>
                <a:spcPct val="80000"/>
              </a:lnSpc>
              <a:spcBef>
                <a:spcPts val="600"/>
              </a:spcBef>
              <a:buNone/>
              <a:defRPr/>
            </a:pPr>
            <a:r>
              <a:rPr lang="en-US" altLang="en-US" sz="1400" b="1" dirty="0">
                <a:solidFill>
                  <a:srgbClr val="008000"/>
                </a:solidFill>
                <a:cs typeface="Helvetica" pitchFamily="-84" charset="0"/>
              </a:rPr>
              <a:t>June 2019: 	Cooling optimization at 1.6MeV, cooling of beams in collisions (3.85GeV/n ions)</a:t>
            </a:r>
          </a:p>
          <a:p>
            <a:pPr marL="0" indent="0">
              <a:lnSpc>
                <a:spcPct val="80000"/>
              </a:lnSpc>
              <a:spcBef>
                <a:spcPts val="600"/>
              </a:spcBef>
              <a:buNone/>
              <a:defRPr/>
            </a:pPr>
            <a:r>
              <a:rPr lang="en-US" altLang="en-US" sz="1400" b="1" dirty="0">
                <a:solidFill>
                  <a:srgbClr val="008000"/>
                </a:solidFill>
                <a:cs typeface="Helvetica" pitchFamily="-84" charset="0"/>
              </a:rPr>
              <a:t>July  2019:		Cooling commissioned at higher electron energy of 2MeV (4.6GeV/n ions) </a:t>
            </a:r>
          </a:p>
        </p:txBody>
      </p:sp>
      <p:sp>
        <p:nvSpPr>
          <p:cNvPr id="9" name="Slide Number Placeholder 6">
            <a:extLst>
              <a:ext uri="{FF2B5EF4-FFF2-40B4-BE49-F238E27FC236}">
                <a16:creationId xmlns:a16="http://schemas.microsoft.com/office/drawing/2014/main" id="{C925A0D5-343C-45EA-B944-C7EA1BCB3605}"/>
              </a:ext>
            </a:extLst>
          </p:cNvPr>
          <p:cNvSpPr>
            <a:spLocks noGrp="1"/>
          </p:cNvSpPr>
          <p:nvPr>
            <p:ph type="sldNum" sz="quarter" idx="12"/>
          </p:nvPr>
        </p:nvSpPr>
        <p:spPr/>
        <p:txBody>
          <a:bodyPr/>
          <a:lstStyle/>
          <a:p>
            <a:fld id="{716D9922-87B3-6043-9531-5184EA303DC1}" type="slidenum">
              <a:rPr lang="en-US" smtClean="0"/>
              <a:t>3</a:t>
            </a:fld>
            <a:endParaRPr lang="en-US" dirty="0"/>
          </a:p>
        </p:txBody>
      </p:sp>
      <p:sp>
        <p:nvSpPr>
          <p:cNvPr id="53251" name="TextBox 4"/>
          <p:cNvSpPr txBox="1">
            <a:spLocks noChangeArrowheads="1"/>
          </p:cNvSpPr>
          <p:nvPr/>
        </p:nvSpPr>
        <p:spPr bwMode="auto">
          <a:xfrm>
            <a:off x="381000" y="227064"/>
            <a:ext cx="7620000" cy="461665"/>
          </a:xfrm>
          <a:prstGeom prst="rect">
            <a:avLst/>
          </a:prstGeom>
          <a:noFill/>
          <a:ln w="9525">
            <a:noFill/>
            <a:miter lim="800000"/>
            <a:headEnd/>
            <a:tailEnd/>
          </a:ln>
        </p:spPr>
        <p:txBody>
          <a:bodyPr wrap="square">
            <a:spAutoFit/>
          </a:bodyPr>
          <a:lstStyle/>
          <a:p>
            <a:r>
              <a:rPr lang="en-US" altLang="en-US" sz="2400" b="1" dirty="0" err="1">
                <a:solidFill>
                  <a:srgbClr val="000000"/>
                </a:solidFill>
              </a:rPr>
              <a:t>LEReC</a:t>
            </a:r>
            <a:r>
              <a:rPr lang="en-US" altLang="en-US" sz="2400" b="1" dirty="0">
                <a:solidFill>
                  <a:srgbClr val="000000"/>
                </a:solidFill>
              </a:rPr>
              <a:t> project timeline </a:t>
            </a:r>
          </a:p>
        </p:txBody>
      </p:sp>
      <p:sp>
        <p:nvSpPr>
          <p:cNvPr id="53252" name="Rectangle 3"/>
          <p:cNvSpPr>
            <a:spLocks noChangeArrowheads="1"/>
          </p:cNvSpPr>
          <p:nvPr/>
        </p:nvSpPr>
        <p:spPr bwMode="auto">
          <a:xfrm>
            <a:off x="0" y="5486400"/>
            <a:ext cx="8763000" cy="430213"/>
          </a:xfrm>
          <a:prstGeom prst="rect">
            <a:avLst/>
          </a:prstGeom>
          <a:noFill/>
          <a:ln w="9525">
            <a:noFill/>
            <a:miter lim="800000"/>
            <a:headEnd/>
            <a:tailEnd/>
          </a:ln>
        </p:spPr>
        <p:txBody>
          <a:bodyPr>
            <a:spAutoFit/>
          </a:bodyPr>
          <a:lstStyle/>
          <a:p>
            <a:r>
              <a:rPr lang="en-US" altLang="en-US">
                <a:solidFill>
                  <a:srgbClr val="FF0000"/>
                </a:solidFill>
              </a:rPr>
              <a:t> </a:t>
            </a:r>
          </a:p>
        </p:txBody>
      </p:sp>
      <p:sp>
        <p:nvSpPr>
          <p:cNvPr id="5" name="Slide Number Placeholder 6">
            <a:extLst>
              <a:ext uri="{FF2B5EF4-FFF2-40B4-BE49-F238E27FC236}">
                <a16:creationId xmlns:a16="http://schemas.microsoft.com/office/drawing/2014/main" id="{CD12A692-F621-4B28-BE56-8FF53D27D164}"/>
              </a:ext>
            </a:extLst>
          </p:cNvPr>
          <p:cNvSpPr txBox="1">
            <a:spLocks/>
          </p:cNvSpPr>
          <p:nvPr/>
        </p:nvSpPr>
        <p:spPr>
          <a:xfrm>
            <a:off x="7086600" y="648791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121609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941638"/>
            <a:ext cx="91440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Brace 4"/>
          <p:cNvSpPr/>
          <p:nvPr/>
        </p:nvSpPr>
        <p:spPr>
          <a:xfrm rot="16200000">
            <a:off x="1406525" y="3279775"/>
            <a:ext cx="174625" cy="1584325"/>
          </a:xfrm>
          <a:prstGeom prst="leftBrace">
            <a:avLst>
              <a:gd name="adj1" fmla="val 0"/>
              <a:gd name="adj2" fmla="val 50000"/>
            </a:avLst>
          </a:prstGeom>
          <a:solidFill>
            <a:srgbClr val="00B0F0"/>
          </a:solidFill>
          <a:ln w="19050">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76" name="TextBox 5"/>
          <p:cNvSpPr txBox="1">
            <a:spLocks noChangeArrowheads="1"/>
          </p:cNvSpPr>
          <p:nvPr/>
        </p:nvSpPr>
        <p:spPr bwMode="auto">
          <a:xfrm>
            <a:off x="714375" y="4157663"/>
            <a:ext cx="1498600" cy="431800"/>
          </a:xfrm>
          <a:prstGeom prst="rect">
            <a:avLst/>
          </a:prstGeom>
          <a:solidFill>
            <a:srgbClr val="00B0F0"/>
          </a:solidFill>
          <a:ln w="9525">
            <a:solidFill>
              <a:schemeClr val="tx1"/>
            </a:solidFill>
            <a:miter lim="800000"/>
            <a:headEnd/>
            <a:tailEnd/>
          </a:ln>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COOLING</a:t>
            </a:r>
          </a:p>
          <a:p>
            <a:pPr algn="ctr">
              <a:spcBef>
                <a:spcPct val="0"/>
              </a:spcBef>
              <a:buClrTx/>
              <a:buFontTx/>
              <a:buNone/>
            </a:pPr>
            <a:r>
              <a:rPr lang="en-US" altLang="en-US" sz="1100" b="1"/>
              <a:t>in Blue RHIC ring</a:t>
            </a:r>
          </a:p>
        </p:txBody>
      </p:sp>
      <p:sp>
        <p:nvSpPr>
          <p:cNvPr id="7" name="Left Brace 6"/>
          <p:cNvSpPr/>
          <p:nvPr/>
        </p:nvSpPr>
        <p:spPr>
          <a:xfrm rot="16200000" flipH="1">
            <a:off x="1352551" y="2486025"/>
            <a:ext cx="222250" cy="1571625"/>
          </a:xfrm>
          <a:prstGeom prst="leftBrace">
            <a:avLst/>
          </a:prstGeom>
          <a:solidFill>
            <a:srgbClr val="FFFF00"/>
          </a:solidFill>
          <a:ln w="19050">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78" name="TextBox 7"/>
          <p:cNvSpPr txBox="1">
            <a:spLocks noChangeArrowheads="1"/>
          </p:cNvSpPr>
          <p:nvPr/>
        </p:nvSpPr>
        <p:spPr bwMode="auto">
          <a:xfrm>
            <a:off x="788988" y="2728913"/>
            <a:ext cx="1479550" cy="431800"/>
          </a:xfrm>
          <a:prstGeom prst="rect">
            <a:avLst/>
          </a:prstGeom>
          <a:solidFill>
            <a:srgbClr val="FFFF00"/>
          </a:solidFill>
          <a:ln w="15875">
            <a:solidFill>
              <a:schemeClr val="tx1"/>
            </a:solidFill>
            <a:miter lim="800000"/>
            <a:headEnd/>
            <a:tailEnd/>
          </a:ln>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COOLING</a:t>
            </a:r>
          </a:p>
          <a:p>
            <a:pPr algn="ctr">
              <a:spcBef>
                <a:spcPct val="0"/>
              </a:spcBef>
              <a:buClrTx/>
              <a:buFontTx/>
              <a:buNone/>
            </a:pPr>
            <a:r>
              <a:rPr lang="en-US" altLang="en-US" sz="1100" b="1"/>
              <a:t>in Yellow RHIC ring</a:t>
            </a:r>
          </a:p>
        </p:txBody>
      </p:sp>
      <p:sp>
        <p:nvSpPr>
          <p:cNvPr id="3079" name="TextBox 16"/>
          <p:cNvSpPr txBox="1">
            <a:spLocks noChangeArrowheads="1"/>
          </p:cNvSpPr>
          <p:nvPr/>
        </p:nvSpPr>
        <p:spPr bwMode="auto">
          <a:xfrm>
            <a:off x="3825875" y="5008563"/>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High-Power Beam Dump</a:t>
            </a:r>
          </a:p>
        </p:txBody>
      </p:sp>
      <p:cxnSp>
        <p:nvCxnSpPr>
          <p:cNvPr id="19" name="Straight Arrow Connector 18"/>
          <p:cNvCxnSpPr/>
          <p:nvPr/>
        </p:nvCxnSpPr>
        <p:spPr>
          <a:xfrm flipV="1">
            <a:off x="4349750" y="4062413"/>
            <a:ext cx="0" cy="9334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081" name="TextBox 19"/>
          <p:cNvSpPr txBox="1">
            <a:spLocks noChangeArrowheads="1"/>
          </p:cNvSpPr>
          <p:nvPr/>
        </p:nvSpPr>
        <p:spPr bwMode="auto">
          <a:xfrm>
            <a:off x="2771775" y="5006975"/>
            <a:ext cx="1054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Extraction beam line</a:t>
            </a:r>
          </a:p>
        </p:txBody>
      </p:sp>
      <p:cxnSp>
        <p:nvCxnSpPr>
          <p:cNvPr id="21" name="Straight Arrow Connector 20"/>
          <p:cNvCxnSpPr/>
          <p:nvPr/>
        </p:nvCxnSpPr>
        <p:spPr>
          <a:xfrm flipH="1" flipV="1">
            <a:off x="2819400" y="3802063"/>
            <a:ext cx="406400" cy="1204912"/>
          </a:xfrm>
          <a:prstGeom prst="straightConnector1">
            <a:avLst/>
          </a:prstGeom>
          <a:ln w="22225">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cxnSpLocks/>
          </p:cNvCxnSpPr>
          <p:nvPr/>
        </p:nvCxnSpPr>
        <p:spPr>
          <a:xfrm flipV="1">
            <a:off x="3225800" y="3984625"/>
            <a:ext cx="430213" cy="10223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084" name="TextBox 26"/>
          <p:cNvSpPr txBox="1">
            <a:spLocks noChangeArrowheads="1"/>
          </p:cNvSpPr>
          <p:nvPr/>
        </p:nvSpPr>
        <p:spPr bwMode="auto">
          <a:xfrm>
            <a:off x="7921625" y="3536950"/>
            <a:ext cx="67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DC </a:t>
            </a:r>
            <a:br>
              <a:rPr lang="en-US" altLang="en-US" sz="1200" b="1"/>
            </a:br>
            <a:r>
              <a:rPr lang="en-US" altLang="en-US" sz="1200" b="1"/>
              <a:t>e</a:t>
            </a:r>
            <a:r>
              <a:rPr lang="en-US" altLang="en-US" sz="1200" b="1" baseline="30000"/>
              <a:t>-</a:t>
            </a:r>
            <a:r>
              <a:rPr lang="en-US" altLang="en-US" sz="1200" b="1"/>
              <a:t> Gun</a:t>
            </a:r>
          </a:p>
        </p:txBody>
      </p:sp>
      <p:sp>
        <p:nvSpPr>
          <p:cNvPr id="3085" name="TextBox 27"/>
          <p:cNvSpPr txBox="1">
            <a:spLocks noChangeArrowheads="1"/>
          </p:cNvSpPr>
          <p:nvPr/>
        </p:nvSpPr>
        <p:spPr bwMode="auto">
          <a:xfrm>
            <a:off x="7467600" y="1219200"/>
            <a:ext cx="793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704 MHz SRF </a:t>
            </a:r>
          </a:p>
          <a:p>
            <a:pPr algn="ctr">
              <a:spcBef>
                <a:spcPct val="0"/>
              </a:spcBef>
              <a:buClrTx/>
              <a:buFontTx/>
              <a:buNone/>
            </a:pPr>
            <a:r>
              <a:rPr lang="en-US" altLang="en-US" sz="1200" b="1"/>
              <a:t>Booster Cavity</a:t>
            </a:r>
          </a:p>
        </p:txBody>
      </p:sp>
      <p:sp>
        <p:nvSpPr>
          <p:cNvPr id="3086" name="TextBox 28"/>
          <p:cNvSpPr txBox="1">
            <a:spLocks noChangeArrowheads="1"/>
          </p:cNvSpPr>
          <p:nvPr/>
        </p:nvSpPr>
        <p:spPr bwMode="auto">
          <a:xfrm>
            <a:off x="6858000" y="2105025"/>
            <a:ext cx="1055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2.1 GHz </a:t>
            </a:r>
            <a:br>
              <a:rPr lang="en-US" altLang="en-US" sz="1200" b="1"/>
            </a:br>
            <a:r>
              <a:rPr lang="en-US" altLang="en-US" sz="1200" b="1"/>
              <a:t>Cu Cavity</a:t>
            </a:r>
          </a:p>
        </p:txBody>
      </p:sp>
      <p:cxnSp>
        <p:nvCxnSpPr>
          <p:cNvPr id="30" name="Straight Arrow Connector 29"/>
          <p:cNvCxnSpPr>
            <a:stCxn id="3086" idx="2"/>
          </p:cNvCxnSpPr>
          <p:nvPr/>
        </p:nvCxnSpPr>
        <p:spPr>
          <a:xfrm>
            <a:off x="7386638" y="2565400"/>
            <a:ext cx="155575" cy="722313"/>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sp>
        <p:nvSpPr>
          <p:cNvPr id="3088" name="TextBox 31"/>
          <p:cNvSpPr txBox="1">
            <a:spLocks noChangeArrowheads="1"/>
          </p:cNvSpPr>
          <p:nvPr/>
        </p:nvSpPr>
        <p:spPr bwMode="auto">
          <a:xfrm>
            <a:off x="4849813" y="2284413"/>
            <a:ext cx="1055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9 MHz </a:t>
            </a:r>
            <a:br>
              <a:rPr lang="en-US" altLang="en-US" sz="1200" b="1"/>
            </a:br>
            <a:r>
              <a:rPr lang="en-US" altLang="en-US" sz="1200" b="1"/>
              <a:t>Cu Cavity</a:t>
            </a:r>
          </a:p>
        </p:txBody>
      </p:sp>
      <p:sp>
        <p:nvSpPr>
          <p:cNvPr id="3089" name="TextBox 32"/>
          <p:cNvSpPr txBox="1">
            <a:spLocks noChangeArrowheads="1"/>
          </p:cNvSpPr>
          <p:nvPr/>
        </p:nvSpPr>
        <p:spPr bwMode="auto">
          <a:xfrm>
            <a:off x="3505200" y="2227263"/>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704 MHz </a:t>
            </a:r>
            <a:br>
              <a:rPr lang="en-US" altLang="en-US" sz="1200" b="1" dirty="0"/>
            </a:br>
            <a:r>
              <a:rPr lang="en-US" altLang="en-US" sz="1200" b="1" dirty="0"/>
              <a:t>Cu Cavity</a:t>
            </a:r>
          </a:p>
        </p:txBody>
      </p:sp>
      <p:cxnSp>
        <p:nvCxnSpPr>
          <p:cNvPr id="34" name="Straight Arrow Connector 33"/>
          <p:cNvCxnSpPr>
            <a:stCxn id="3089" idx="2"/>
          </p:cNvCxnSpPr>
          <p:nvPr/>
        </p:nvCxnSpPr>
        <p:spPr>
          <a:xfrm>
            <a:off x="4033838" y="2689225"/>
            <a:ext cx="0" cy="50958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cxnSp>
        <p:nvCxnSpPr>
          <p:cNvPr id="36" name="Straight Arrow Connector 35"/>
          <p:cNvCxnSpPr/>
          <p:nvPr/>
        </p:nvCxnSpPr>
        <p:spPr>
          <a:xfrm>
            <a:off x="5376863" y="2768600"/>
            <a:ext cx="0" cy="45878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cxnSp>
        <p:nvCxnSpPr>
          <p:cNvPr id="38" name="Straight Arrow Connector 37"/>
          <p:cNvCxnSpPr>
            <a:stCxn id="3085" idx="2"/>
          </p:cNvCxnSpPr>
          <p:nvPr/>
        </p:nvCxnSpPr>
        <p:spPr>
          <a:xfrm>
            <a:off x="7864475" y="2049463"/>
            <a:ext cx="0" cy="1036637"/>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sp>
        <p:nvSpPr>
          <p:cNvPr id="3093" name="TextBox 45"/>
          <p:cNvSpPr txBox="1">
            <a:spLocks noChangeArrowheads="1"/>
          </p:cNvSpPr>
          <p:nvPr/>
        </p:nvSpPr>
        <p:spPr bwMode="auto">
          <a:xfrm>
            <a:off x="5643034" y="1879946"/>
            <a:ext cx="1101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Injection beam dump</a:t>
            </a:r>
          </a:p>
        </p:txBody>
      </p:sp>
      <p:cxnSp>
        <p:nvCxnSpPr>
          <p:cNvPr id="47" name="Straight Arrow Connector 46"/>
          <p:cNvCxnSpPr>
            <a:cxnSpLocks/>
          </p:cNvCxnSpPr>
          <p:nvPr/>
        </p:nvCxnSpPr>
        <p:spPr>
          <a:xfrm>
            <a:off x="6239933" y="2360613"/>
            <a:ext cx="160867" cy="542925"/>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095" name="TextBox 50"/>
          <p:cNvSpPr txBox="1">
            <a:spLocks noChangeArrowheads="1"/>
          </p:cNvSpPr>
          <p:nvPr/>
        </p:nvSpPr>
        <p:spPr bwMode="auto">
          <a:xfrm>
            <a:off x="1487488" y="1811338"/>
            <a:ext cx="1435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RF Diagnostic Beamline</a:t>
            </a:r>
          </a:p>
        </p:txBody>
      </p:sp>
      <p:cxnSp>
        <p:nvCxnSpPr>
          <p:cNvPr id="52" name="Straight Arrow Connector 51"/>
          <p:cNvCxnSpPr>
            <a:stCxn id="3095" idx="2"/>
          </p:cNvCxnSpPr>
          <p:nvPr/>
        </p:nvCxnSpPr>
        <p:spPr>
          <a:xfrm>
            <a:off x="2205038" y="2273300"/>
            <a:ext cx="385762" cy="1109663"/>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097" name="TextBox 53"/>
          <p:cNvSpPr txBox="1">
            <a:spLocks noChangeArrowheads="1"/>
          </p:cNvSpPr>
          <p:nvPr/>
        </p:nvSpPr>
        <p:spPr bwMode="auto">
          <a:xfrm>
            <a:off x="3406775" y="3521075"/>
            <a:ext cx="145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RHIC TRIPLET</a:t>
            </a:r>
          </a:p>
        </p:txBody>
      </p:sp>
      <p:sp>
        <p:nvSpPr>
          <p:cNvPr id="3098" name="TextBox 54"/>
          <p:cNvSpPr txBox="1">
            <a:spLocks noChangeArrowheads="1"/>
          </p:cNvSpPr>
          <p:nvPr/>
        </p:nvSpPr>
        <p:spPr bwMode="auto">
          <a:xfrm>
            <a:off x="6056313" y="3540125"/>
            <a:ext cx="9032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RHIC  DX</a:t>
            </a:r>
          </a:p>
        </p:txBody>
      </p:sp>
      <p:sp>
        <p:nvSpPr>
          <p:cNvPr id="3099" name="TextBox 55"/>
          <p:cNvSpPr txBox="1">
            <a:spLocks noChangeArrowheads="1"/>
          </p:cNvSpPr>
          <p:nvPr/>
        </p:nvSpPr>
        <p:spPr bwMode="auto">
          <a:xfrm>
            <a:off x="57150" y="4905375"/>
            <a:ext cx="898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180°</a:t>
            </a:r>
          </a:p>
          <a:p>
            <a:pPr algn="ctr">
              <a:spcBef>
                <a:spcPct val="0"/>
              </a:spcBef>
              <a:buClrTx/>
              <a:buFontTx/>
              <a:buNone/>
            </a:pPr>
            <a:r>
              <a:rPr lang="en-US" altLang="en-US" sz="1200" b="1"/>
              <a:t>Bending</a:t>
            </a:r>
          </a:p>
          <a:p>
            <a:pPr algn="ctr">
              <a:spcBef>
                <a:spcPct val="0"/>
              </a:spcBef>
              <a:buClrTx/>
              <a:buFontTx/>
              <a:buNone/>
            </a:pPr>
            <a:r>
              <a:rPr lang="en-US" altLang="en-US" sz="1200" b="1"/>
              <a:t>Magnet</a:t>
            </a:r>
          </a:p>
        </p:txBody>
      </p:sp>
      <p:cxnSp>
        <p:nvCxnSpPr>
          <p:cNvPr id="57" name="Straight Arrow Connector 56"/>
          <p:cNvCxnSpPr>
            <a:stCxn id="3099" idx="0"/>
          </p:cNvCxnSpPr>
          <p:nvPr/>
        </p:nvCxnSpPr>
        <p:spPr>
          <a:xfrm flipH="1" flipV="1">
            <a:off x="506413" y="3798888"/>
            <a:ext cx="0" cy="1106487"/>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59" name="Right Arrow 58"/>
          <p:cNvSpPr/>
          <p:nvPr/>
        </p:nvSpPr>
        <p:spPr>
          <a:xfrm rot="10800000" flipV="1">
            <a:off x="5715000" y="3086100"/>
            <a:ext cx="430213"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60" name="Rectangle 59"/>
          <p:cNvSpPr/>
          <p:nvPr/>
        </p:nvSpPr>
        <p:spPr>
          <a:xfrm>
            <a:off x="5791767" y="2761091"/>
            <a:ext cx="346570"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p>
        </p:txBody>
      </p:sp>
      <p:sp>
        <p:nvSpPr>
          <p:cNvPr id="61" name="Right Arrow 60"/>
          <p:cNvSpPr/>
          <p:nvPr/>
        </p:nvSpPr>
        <p:spPr>
          <a:xfrm flipV="1">
            <a:off x="1611313" y="3835400"/>
            <a:ext cx="431800"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62" name="Rectangle 61"/>
          <p:cNvSpPr/>
          <p:nvPr/>
        </p:nvSpPr>
        <p:spPr>
          <a:xfrm>
            <a:off x="1199916" y="3648281"/>
            <a:ext cx="346570"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p>
        </p:txBody>
      </p:sp>
      <p:sp>
        <p:nvSpPr>
          <p:cNvPr id="64" name="Right Arrow 63"/>
          <p:cNvSpPr/>
          <p:nvPr/>
        </p:nvSpPr>
        <p:spPr>
          <a:xfrm rot="10800000" flipV="1">
            <a:off x="5226050" y="3578225"/>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65" name="Right Arrow 64"/>
          <p:cNvSpPr/>
          <p:nvPr/>
        </p:nvSpPr>
        <p:spPr>
          <a:xfrm rot="10800000" flipV="1">
            <a:off x="2989263" y="3575050"/>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66" name="Right Arrow 65"/>
          <p:cNvSpPr/>
          <p:nvPr/>
        </p:nvSpPr>
        <p:spPr>
          <a:xfrm flipV="1">
            <a:off x="2986088" y="3695700"/>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67" name="Right Arrow 66"/>
          <p:cNvSpPr/>
          <p:nvPr/>
        </p:nvSpPr>
        <p:spPr>
          <a:xfrm flipV="1">
            <a:off x="5238750" y="3659188"/>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48" name="Right Arrow 47"/>
          <p:cNvSpPr/>
          <p:nvPr/>
        </p:nvSpPr>
        <p:spPr>
          <a:xfrm rot="10800000" flipV="1">
            <a:off x="1227138" y="3425825"/>
            <a:ext cx="430212"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 name="Rectangle 2"/>
          <p:cNvSpPr/>
          <p:nvPr/>
        </p:nvSpPr>
        <p:spPr>
          <a:xfrm>
            <a:off x="1624013" y="3230563"/>
            <a:ext cx="404812" cy="428625"/>
          </a:xfrm>
          <a:prstGeom prst="rect">
            <a:avLst/>
          </a:prstGeom>
        </p:spPr>
        <p:txBody>
          <a:bodyPr wrap="none">
            <a:spAutoFit/>
          </a:bodyPr>
          <a:lstStyle/>
          <a:p>
            <a:pP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endParaRPr lang="en-US" dirty="0"/>
          </a:p>
        </p:txBody>
      </p:sp>
      <p:sp>
        <p:nvSpPr>
          <p:cNvPr id="3112" name="TextBox 15"/>
          <p:cNvSpPr txBox="1">
            <a:spLocks noChangeArrowheads="1"/>
          </p:cNvSpPr>
          <p:nvPr/>
        </p:nvSpPr>
        <p:spPr bwMode="auto">
          <a:xfrm>
            <a:off x="1066800" y="5670550"/>
            <a:ext cx="1827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spcBef>
                <a:spcPct val="0"/>
              </a:spcBef>
              <a:buClrTx/>
              <a:buFontTx/>
              <a:buNone/>
            </a:pPr>
            <a:r>
              <a:rPr lang="en-US" altLang="en-US" sz="1100"/>
              <a:t>* </a:t>
            </a:r>
            <a:r>
              <a:rPr lang="en-US" altLang="en-US" sz="1100">
                <a:solidFill>
                  <a:srgbClr val="FF0000"/>
                </a:solidFill>
              </a:rPr>
              <a:t>NOT to scale</a:t>
            </a:r>
          </a:p>
        </p:txBody>
      </p:sp>
      <p:cxnSp>
        <p:nvCxnSpPr>
          <p:cNvPr id="63" name="Straight Arrow Connector 62"/>
          <p:cNvCxnSpPr/>
          <p:nvPr/>
        </p:nvCxnSpPr>
        <p:spPr>
          <a:xfrm flipH="1">
            <a:off x="8643939" y="2049463"/>
            <a:ext cx="103186" cy="1063625"/>
          </a:xfrm>
          <a:prstGeom prst="straightConnector1">
            <a:avLst/>
          </a:prstGeom>
          <a:ln w="22225">
            <a:tailEnd type="arrow"/>
          </a:ln>
        </p:spPr>
        <p:style>
          <a:lnRef idx="2">
            <a:schemeClr val="accent6"/>
          </a:lnRef>
          <a:fillRef idx="0">
            <a:schemeClr val="accent6"/>
          </a:fillRef>
          <a:effectRef idx="1">
            <a:schemeClr val="accent6"/>
          </a:effectRef>
          <a:fontRef idx="minor">
            <a:schemeClr val="tx1"/>
          </a:fontRef>
        </p:style>
      </p:cxnSp>
      <p:sp>
        <p:nvSpPr>
          <p:cNvPr id="3115" name="TextBox 67"/>
          <p:cNvSpPr txBox="1">
            <a:spLocks noChangeArrowheads="1"/>
          </p:cNvSpPr>
          <p:nvPr/>
        </p:nvSpPr>
        <p:spPr bwMode="auto">
          <a:xfrm>
            <a:off x="8363821" y="1396206"/>
            <a:ext cx="793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Cathode</a:t>
            </a:r>
          </a:p>
          <a:p>
            <a:pPr algn="ctr">
              <a:spcBef>
                <a:spcPct val="0"/>
              </a:spcBef>
              <a:buClrTx/>
              <a:buFontTx/>
              <a:buNone/>
            </a:pPr>
            <a:r>
              <a:rPr lang="en-US" altLang="en-US" sz="1200" b="1" dirty="0"/>
              <a:t>loading system</a:t>
            </a:r>
          </a:p>
        </p:txBody>
      </p:sp>
      <p:grpSp>
        <p:nvGrpSpPr>
          <p:cNvPr id="3116" name="Group 75"/>
          <p:cNvGrpSpPr>
            <a:grpSpLocks/>
          </p:cNvGrpSpPr>
          <p:nvPr/>
        </p:nvGrpSpPr>
        <p:grpSpPr bwMode="auto">
          <a:xfrm>
            <a:off x="5051425" y="4589463"/>
            <a:ext cx="4046538" cy="1263650"/>
            <a:chOff x="5051509" y="4589313"/>
            <a:chExt cx="4046261" cy="1264261"/>
          </a:xfrm>
        </p:grpSpPr>
        <p:pic>
          <p:nvPicPr>
            <p:cNvPr id="3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669" y="4648291"/>
              <a:ext cx="382504" cy="118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25" name="TextBox 1"/>
            <p:cNvSpPr txBox="1">
              <a:spLocks noChangeArrowheads="1"/>
            </p:cNvSpPr>
            <p:nvPr/>
          </p:nvSpPr>
          <p:spPr bwMode="auto">
            <a:xfrm>
              <a:off x="5333716" y="4628150"/>
              <a:ext cx="13074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a:t>LF solenoid</a:t>
              </a:r>
            </a:p>
            <a:p>
              <a:pPr eaLnBrk="1" hangingPunct="1">
                <a:lnSpc>
                  <a:spcPct val="200000"/>
                </a:lnSpc>
                <a:spcBef>
                  <a:spcPct val="0"/>
                </a:spcBef>
                <a:buClrTx/>
                <a:buFontTx/>
                <a:buNone/>
              </a:pPr>
              <a:r>
                <a:rPr lang="en-US" altLang="en-US" sz="900" b="1"/>
                <a:t>HF solenoid</a:t>
              </a:r>
            </a:p>
            <a:p>
              <a:pPr eaLnBrk="1" hangingPunct="1">
                <a:lnSpc>
                  <a:spcPct val="200000"/>
                </a:lnSpc>
                <a:spcBef>
                  <a:spcPct val="0"/>
                </a:spcBef>
                <a:buClrTx/>
                <a:buFontTx/>
                <a:buNone/>
              </a:pPr>
              <a:r>
                <a:rPr lang="en-US" altLang="en-US" sz="900" b="1"/>
                <a:t>Transport solenoid</a:t>
              </a:r>
            </a:p>
            <a:p>
              <a:pPr eaLnBrk="1" hangingPunct="1">
                <a:lnSpc>
                  <a:spcPct val="200000"/>
                </a:lnSpc>
                <a:spcBef>
                  <a:spcPct val="0"/>
                </a:spcBef>
                <a:buClrTx/>
                <a:buFontTx/>
                <a:buNone/>
              </a:pPr>
              <a:r>
                <a:rPr lang="en-US" altLang="en-US" sz="900" b="1"/>
                <a:t>ERL solenoid</a:t>
              </a:r>
            </a:p>
          </p:txBody>
        </p:sp>
        <p:sp>
          <p:nvSpPr>
            <p:cNvPr id="45" name="Rounded Rectangle 44"/>
            <p:cNvSpPr/>
            <p:nvPr/>
          </p:nvSpPr>
          <p:spPr>
            <a:xfrm>
              <a:off x="5051509" y="4589313"/>
              <a:ext cx="3919270" cy="1264261"/>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a:p>
          </p:txBody>
        </p:sp>
        <p:sp>
          <p:nvSpPr>
            <p:cNvPr id="3127" name="TextBox 1"/>
            <p:cNvSpPr txBox="1">
              <a:spLocks noChangeArrowheads="1"/>
            </p:cNvSpPr>
            <p:nvPr/>
          </p:nvSpPr>
          <p:spPr bwMode="auto">
            <a:xfrm>
              <a:off x="6799985" y="4621278"/>
              <a:ext cx="12951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a:t>Quad corrector</a:t>
              </a:r>
            </a:p>
            <a:p>
              <a:pPr eaLnBrk="1" hangingPunct="1">
                <a:lnSpc>
                  <a:spcPct val="200000"/>
                </a:lnSpc>
                <a:spcBef>
                  <a:spcPct val="0"/>
                </a:spcBef>
                <a:buClrTx/>
                <a:buFontTx/>
                <a:buNone/>
              </a:pPr>
              <a:r>
                <a:rPr lang="en-US" altLang="en-US" sz="900" b="1"/>
                <a:t>Trim corrector</a:t>
              </a:r>
            </a:p>
            <a:p>
              <a:pPr eaLnBrk="1" hangingPunct="1">
                <a:lnSpc>
                  <a:spcPct val="200000"/>
                </a:lnSpc>
                <a:spcBef>
                  <a:spcPct val="0"/>
                </a:spcBef>
                <a:buClrTx/>
                <a:buFontTx/>
                <a:buNone/>
              </a:pPr>
              <a:r>
                <a:rPr lang="en-US" altLang="en-US" sz="900" b="1"/>
                <a:t>Corrector 3.8 ID</a:t>
              </a:r>
            </a:p>
            <a:p>
              <a:pPr eaLnBrk="1" hangingPunct="1">
                <a:lnSpc>
                  <a:spcPct val="200000"/>
                </a:lnSpc>
                <a:spcBef>
                  <a:spcPct val="0"/>
                </a:spcBef>
                <a:buClrTx/>
                <a:buFontTx/>
                <a:buNone/>
              </a:pPr>
              <a:r>
                <a:rPr lang="en-US" altLang="en-US" sz="900" b="1"/>
                <a:t>Corrector 6.0 ID</a:t>
              </a:r>
            </a:p>
          </p:txBody>
        </p:sp>
        <p:pic>
          <p:nvPicPr>
            <p:cNvPr id="31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9644" y="4724401"/>
              <a:ext cx="204411"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1978" y="4762500"/>
              <a:ext cx="144496" cy="99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30" name="TextBox 1"/>
            <p:cNvSpPr txBox="1">
              <a:spLocks noChangeArrowheads="1"/>
            </p:cNvSpPr>
            <p:nvPr/>
          </p:nvSpPr>
          <p:spPr bwMode="auto">
            <a:xfrm>
              <a:off x="8086474" y="4625909"/>
              <a:ext cx="10112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a:t>BPM 2.4 ID</a:t>
              </a:r>
            </a:p>
            <a:p>
              <a:pPr eaLnBrk="1" hangingPunct="1">
                <a:lnSpc>
                  <a:spcPct val="200000"/>
                </a:lnSpc>
                <a:spcBef>
                  <a:spcPct val="0"/>
                </a:spcBef>
                <a:buClrTx/>
                <a:buFontTx/>
                <a:buNone/>
              </a:pPr>
              <a:r>
                <a:rPr lang="en-US" altLang="en-US" sz="900" b="1"/>
                <a:t>BPM 4.8 ID</a:t>
              </a:r>
            </a:p>
            <a:p>
              <a:pPr eaLnBrk="1" hangingPunct="1">
                <a:lnSpc>
                  <a:spcPct val="200000"/>
                </a:lnSpc>
                <a:spcBef>
                  <a:spcPct val="0"/>
                </a:spcBef>
                <a:buClrTx/>
                <a:buFontTx/>
                <a:buNone/>
              </a:pPr>
              <a:r>
                <a:rPr lang="en-US" altLang="en-US" sz="900" b="1"/>
                <a:t>Bellows</a:t>
              </a:r>
            </a:p>
            <a:p>
              <a:pPr eaLnBrk="1" hangingPunct="1">
                <a:lnSpc>
                  <a:spcPct val="200000"/>
                </a:lnSpc>
                <a:spcBef>
                  <a:spcPct val="0"/>
                </a:spcBef>
                <a:buClrTx/>
                <a:buFontTx/>
                <a:buNone/>
              </a:pPr>
              <a:r>
                <a:rPr lang="en-US" altLang="en-US" sz="900" b="1"/>
                <a:t>Ion pump</a:t>
              </a:r>
            </a:p>
          </p:txBody>
        </p:sp>
      </p:grpSp>
      <p:cxnSp>
        <p:nvCxnSpPr>
          <p:cNvPr id="54" name="Straight Arrow Connector 53"/>
          <p:cNvCxnSpPr>
            <a:stCxn id="3119" idx="2"/>
          </p:cNvCxnSpPr>
          <p:nvPr/>
        </p:nvCxnSpPr>
        <p:spPr>
          <a:xfrm flipH="1">
            <a:off x="3216275" y="2360613"/>
            <a:ext cx="111125" cy="1095375"/>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119" name="Rectangle 3"/>
          <p:cNvSpPr>
            <a:spLocks noChangeArrowheads="1"/>
          </p:cNvSpPr>
          <p:nvPr/>
        </p:nvSpPr>
        <p:spPr bwMode="auto">
          <a:xfrm>
            <a:off x="2871788" y="1898650"/>
            <a:ext cx="911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Merger</a:t>
            </a:r>
          </a:p>
          <a:p>
            <a:pPr algn="ctr">
              <a:spcBef>
                <a:spcPct val="0"/>
              </a:spcBef>
              <a:buClrTx/>
              <a:buFontTx/>
              <a:buNone/>
            </a:pPr>
            <a:r>
              <a:rPr lang="en-US" altLang="en-US" sz="1200" b="1"/>
              <a:t> Beamline</a:t>
            </a:r>
          </a:p>
        </p:txBody>
      </p:sp>
      <p:sp>
        <p:nvSpPr>
          <p:cNvPr id="3120" name="Rectangle 1"/>
          <p:cNvSpPr>
            <a:spLocks noChangeArrowheads="1"/>
          </p:cNvSpPr>
          <p:nvPr/>
        </p:nvSpPr>
        <p:spPr bwMode="auto">
          <a:xfrm>
            <a:off x="4095750" y="1673225"/>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ＭＳ Ｐゴシック" pitchFamily="34" charset="-128"/>
              </a:defRPr>
            </a:lvl1pPr>
            <a:lvl2pPr marL="742950" indent="-285750">
              <a:defRPr sz="2200">
                <a:solidFill>
                  <a:schemeClr val="tx1"/>
                </a:solidFill>
                <a:latin typeface="Arial" charset="0"/>
                <a:ea typeface="ＭＳ Ｐゴシック" pitchFamily="34" charset="-128"/>
              </a:defRPr>
            </a:lvl2pPr>
            <a:lvl3pPr marL="1143000" indent="-228600">
              <a:defRPr sz="2200">
                <a:solidFill>
                  <a:schemeClr val="tx1"/>
                </a:solidFill>
                <a:latin typeface="Arial" charset="0"/>
                <a:ea typeface="ＭＳ Ｐゴシック" pitchFamily="34" charset="-128"/>
              </a:defRPr>
            </a:lvl3pPr>
            <a:lvl4pPr marL="1600200" indent="-228600">
              <a:defRPr sz="2200">
                <a:solidFill>
                  <a:schemeClr val="tx1"/>
                </a:solidFill>
                <a:latin typeface="Arial" charset="0"/>
                <a:ea typeface="ＭＳ Ｐゴシック" pitchFamily="34" charset="-128"/>
              </a:defRPr>
            </a:lvl4pPr>
            <a:lvl5pPr marL="2057400" indent="-228600">
              <a:defRPr sz="2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200">
                <a:solidFill>
                  <a:schemeClr val="tx1"/>
                </a:solidFill>
                <a:latin typeface="Arial" charset="0"/>
                <a:ea typeface="ＭＳ Ｐゴシック" pitchFamily="34" charset="-128"/>
              </a:defRPr>
            </a:lvl9pPr>
          </a:lstStyle>
          <a:p>
            <a:pPr algn="ctr"/>
            <a:r>
              <a:rPr lang="en-US" altLang="en-US" sz="1200" b="1" dirty="0"/>
              <a:t>Transport</a:t>
            </a:r>
          </a:p>
          <a:p>
            <a:pPr algn="ctr"/>
            <a:r>
              <a:rPr lang="en-US" altLang="en-US" sz="1200" b="1" dirty="0"/>
              <a:t> Beamline</a:t>
            </a:r>
          </a:p>
        </p:txBody>
      </p:sp>
      <p:cxnSp>
        <p:nvCxnSpPr>
          <p:cNvPr id="56" name="Straight Arrow Connector 55"/>
          <p:cNvCxnSpPr/>
          <p:nvPr/>
        </p:nvCxnSpPr>
        <p:spPr>
          <a:xfrm>
            <a:off x="4724400" y="2135188"/>
            <a:ext cx="0" cy="11493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122" name="Rectangle 13"/>
          <p:cNvSpPr>
            <a:spLocks noChangeArrowheads="1"/>
          </p:cNvSpPr>
          <p:nvPr/>
        </p:nvSpPr>
        <p:spPr bwMode="auto">
          <a:xfrm>
            <a:off x="2260601" y="1341397"/>
            <a:ext cx="1674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ＭＳ Ｐゴシック" pitchFamily="34" charset="-128"/>
              </a:defRPr>
            </a:lvl1pPr>
            <a:lvl2pPr marL="742950" indent="-285750">
              <a:defRPr sz="2200">
                <a:solidFill>
                  <a:schemeClr val="tx1"/>
                </a:solidFill>
                <a:latin typeface="Arial" charset="0"/>
                <a:ea typeface="ＭＳ Ｐゴシック" pitchFamily="34" charset="-128"/>
              </a:defRPr>
            </a:lvl2pPr>
            <a:lvl3pPr marL="1143000" indent="-228600">
              <a:defRPr sz="2200">
                <a:solidFill>
                  <a:schemeClr val="tx1"/>
                </a:solidFill>
                <a:latin typeface="Arial" charset="0"/>
                <a:ea typeface="ＭＳ Ｐゴシック" pitchFamily="34" charset="-128"/>
              </a:defRPr>
            </a:lvl3pPr>
            <a:lvl4pPr marL="1600200" indent="-228600">
              <a:defRPr sz="2200">
                <a:solidFill>
                  <a:schemeClr val="tx1"/>
                </a:solidFill>
                <a:latin typeface="Arial" charset="0"/>
                <a:ea typeface="ＭＳ Ｐゴシック" pitchFamily="34" charset="-128"/>
              </a:defRPr>
            </a:lvl4pPr>
            <a:lvl5pPr marL="2057400" indent="-228600">
              <a:defRPr sz="2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200">
                <a:solidFill>
                  <a:schemeClr val="tx1"/>
                </a:solidFill>
                <a:latin typeface="Arial" charset="0"/>
                <a:ea typeface="ＭＳ Ｐゴシック" pitchFamily="34" charset="-128"/>
              </a:defRPr>
            </a:lvl9pPr>
          </a:lstStyle>
          <a:p>
            <a:pPr algn="ctr"/>
            <a:r>
              <a:rPr lang="en-US" altLang="en-US" sz="1200" b="1" dirty="0"/>
              <a:t>704 MHz </a:t>
            </a:r>
            <a:br>
              <a:rPr lang="en-US" altLang="en-US" sz="1200" b="1" dirty="0"/>
            </a:br>
            <a:r>
              <a:rPr lang="en-US" altLang="en-US" sz="1200" b="1" dirty="0"/>
              <a:t>Cu Deflector Cavity</a:t>
            </a:r>
          </a:p>
        </p:txBody>
      </p:sp>
      <p:cxnSp>
        <p:nvCxnSpPr>
          <p:cNvPr id="68" name="Straight Arrow Connector 67"/>
          <p:cNvCxnSpPr/>
          <p:nvPr/>
        </p:nvCxnSpPr>
        <p:spPr>
          <a:xfrm flipH="1">
            <a:off x="2808288" y="1760538"/>
            <a:ext cx="117475" cy="1503362"/>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sp>
        <p:nvSpPr>
          <p:cNvPr id="18" name="Title 17">
            <a:extLst>
              <a:ext uri="{FF2B5EF4-FFF2-40B4-BE49-F238E27FC236}">
                <a16:creationId xmlns:a16="http://schemas.microsoft.com/office/drawing/2014/main" id="{794F27DE-A3F1-4020-B6CB-97585E0A7836}"/>
              </a:ext>
            </a:extLst>
          </p:cNvPr>
          <p:cNvSpPr>
            <a:spLocks noGrp="1"/>
          </p:cNvSpPr>
          <p:nvPr>
            <p:ph type="title"/>
          </p:nvPr>
        </p:nvSpPr>
        <p:spPr>
          <a:xfrm>
            <a:off x="152400" y="97632"/>
            <a:ext cx="9144000" cy="808037"/>
          </a:xfrm>
        </p:spPr>
        <p:txBody>
          <a:bodyPr>
            <a:normAutofit fontScale="90000"/>
          </a:bodyPr>
          <a:lstStyle/>
          <a:p>
            <a:r>
              <a:rPr lang="en-US" sz="2400" dirty="0"/>
              <a:t>                               </a:t>
            </a:r>
            <a:r>
              <a:rPr lang="en-US" sz="2400" dirty="0" err="1"/>
              <a:t>LEReC</a:t>
            </a:r>
            <a:r>
              <a:rPr lang="en-US" sz="2400" dirty="0"/>
              <a:t> electron accelerator </a:t>
            </a:r>
            <a:br>
              <a:rPr lang="en-US" sz="2400" dirty="0"/>
            </a:br>
            <a:r>
              <a:rPr lang="en-US" sz="2400" dirty="0"/>
              <a:t>  </a:t>
            </a:r>
            <a:r>
              <a:rPr lang="en-US" sz="2200" b="0" dirty="0"/>
              <a:t>(</a:t>
            </a:r>
            <a:r>
              <a:rPr lang="en-US" sz="2200" b="0" dirty="0">
                <a:solidFill>
                  <a:srgbClr val="FF0000"/>
                </a:solidFill>
              </a:rPr>
              <a:t>100 meters of beamlines </a:t>
            </a:r>
            <a:r>
              <a:rPr lang="en-US" sz="2200" b="0" dirty="0"/>
              <a:t>with the DC Gun,  high-power fiber laser, 5 RF</a:t>
            </a:r>
            <a:br>
              <a:rPr lang="en-US" sz="2200" b="0" dirty="0"/>
            </a:br>
            <a:r>
              <a:rPr lang="en-US" sz="2200" b="0" dirty="0"/>
              <a:t>         systems, including one SRF, many magnets and instrumentation)  </a:t>
            </a:r>
          </a:p>
        </p:txBody>
      </p:sp>
      <p:sp>
        <p:nvSpPr>
          <p:cNvPr id="69" name="Slide Number Placeholder 6">
            <a:extLst>
              <a:ext uri="{FF2B5EF4-FFF2-40B4-BE49-F238E27FC236}">
                <a16:creationId xmlns:a16="http://schemas.microsoft.com/office/drawing/2014/main" id="{6D84CCB5-333D-4270-8F31-1123D672D039}"/>
              </a:ext>
            </a:extLst>
          </p:cNvPr>
          <p:cNvSpPr>
            <a:spLocks noGrp="1"/>
          </p:cNvSpPr>
          <p:nvPr>
            <p:ph type="sldNum" sz="quarter" idx="12"/>
          </p:nvPr>
        </p:nvSpPr>
        <p:spPr>
          <a:xfrm>
            <a:off x="7086600" y="6487913"/>
            <a:ext cx="2057400" cy="365125"/>
          </a:xfrm>
        </p:spPr>
        <p:txBody>
          <a:bodyPr/>
          <a:lstStyle/>
          <a:p>
            <a:fld id="{716D9922-87B3-6043-9531-5184EA303DC1}" type="slidenum">
              <a:rPr lang="en-US" smtClean="0"/>
              <a:t>4</a:t>
            </a:fld>
            <a:endParaRPr lang="en-US" dirty="0"/>
          </a:p>
        </p:txBody>
      </p:sp>
    </p:spTree>
    <p:extLst>
      <p:ext uri="{BB962C8B-B14F-4D97-AF65-F5344CB8AC3E}">
        <p14:creationId xmlns:p14="http://schemas.microsoft.com/office/powerpoint/2010/main" val="651685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520" y="248357"/>
            <a:ext cx="6096000" cy="730250"/>
          </a:xfrm>
          <a:solidFill>
            <a:schemeClr val="bg1"/>
          </a:solidFill>
        </p:spPr>
        <p:txBody>
          <a:bodyPr>
            <a:normAutofit/>
          </a:bodyPr>
          <a:lstStyle/>
          <a:p>
            <a:pPr>
              <a:defRPr/>
            </a:pPr>
            <a:r>
              <a:rPr lang="en-US" sz="2800" kern="1200" dirty="0" err="1">
                <a:solidFill>
                  <a:schemeClr val="tx1"/>
                </a:solidFill>
                <a:latin typeface="Arial" pitchFamily="34" charset="0"/>
                <a:ea typeface="+mn-ea"/>
                <a:cs typeface="Arial" pitchFamily="34" charset="0"/>
              </a:rPr>
              <a:t>LEReC</a:t>
            </a:r>
            <a:r>
              <a:rPr lang="en-US" sz="2800" kern="1200" dirty="0">
                <a:solidFill>
                  <a:schemeClr val="tx1"/>
                </a:solidFill>
                <a:latin typeface="Arial" pitchFamily="34" charset="0"/>
                <a:ea typeface="+mn-ea"/>
                <a:cs typeface="Arial" pitchFamily="34" charset="0"/>
              </a:rPr>
              <a:t> electron beam parameters</a:t>
            </a:r>
          </a:p>
        </p:txBody>
      </p:sp>
      <p:graphicFrame>
        <p:nvGraphicFramePr>
          <p:cNvPr id="7" name="Content Placeholder 4"/>
          <p:cNvGraphicFramePr>
            <a:graphicFrameLocks/>
          </p:cNvGraphicFramePr>
          <p:nvPr>
            <p:extLst/>
          </p:nvPr>
        </p:nvGraphicFramePr>
        <p:xfrm>
          <a:off x="304801" y="1517463"/>
          <a:ext cx="8489679" cy="4582930"/>
        </p:xfrm>
        <a:graphic>
          <a:graphicData uri="http://schemas.openxmlformats.org/drawingml/2006/table">
            <a:tbl>
              <a:tblPr firstRow="1" bandRow="1">
                <a:tableStyleId>{5C22544A-7EE6-4342-B048-85BDC9FD1C3A}</a:tableStyleId>
              </a:tblPr>
              <a:tblGrid>
                <a:gridCol w="4286456">
                  <a:extLst>
                    <a:ext uri="{9D8B030D-6E8A-4147-A177-3AD203B41FA5}">
                      <a16:colId xmlns:a16="http://schemas.microsoft.com/office/drawing/2014/main" val="20000"/>
                    </a:ext>
                  </a:extLst>
                </a:gridCol>
                <a:gridCol w="1581411">
                  <a:extLst>
                    <a:ext uri="{9D8B030D-6E8A-4147-A177-3AD203B41FA5}">
                      <a16:colId xmlns:a16="http://schemas.microsoft.com/office/drawing/2014/main" val="20001"/>
                    </a:ext>
                  </a:extLst>
                </a:gridCol>
                <a:gridCol w="1331714">
                  <a:extLst>
                    <a:ext uri="{9D8B030D-6E8A-4147-A177-3AD203B41FA5}">
                      <a16:colId xmlns:a16="http://schemas.microsoft.com/office/drawing/2014/main" val="20002"/>
                    </a:ext>
                  </a:extLst>
                </a:gridCol>
                <a:gridCol w="1290098">
                  <a:extLst>
                    <a:ext uri="{9D8B030D-6E8A-4147-A177-3AD203B41FA5}">
                      <a16:colId xmlns:a16="http://schemas.microsoft.com/office/drawing/2014/main" val="20003"/>
                    </a:ext>
                  </a:extLst>
                </a:gridCol>
              </a:tblGrid>
              <a:tr h="419122">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u="none" dirty="0"/>
                        <a:t>Electron beam requirement for cooling</a:t>
                      </a:r>
                    </a:p>
                  </a:txBody>
                  <a:tcPr marT="45731" marB="45731"/>
                </a:tc>
                <a:tc hMerge="1">
                  <a:txBody>
                    <a:bodyPr/>
                    <a:lstStyle/>
                    <a:p>
                      <a:endParaRPr lang="en-US" dirty="0"/>
                    </a:p>
                  </a:txBody>
                  <a:tcPr/>
                </a:tc>
                <a:tc h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u="none" dirty="0"/>
                    </a:p>
                  </a:txBody>
                  <a:tcPr marT="45731" marB="45731"/>
                </a:tc>
                <a:extLst>
                  <a:ext uri="{0D108BD9-81ED-4DB2-BD59-A6C34878D82A}">
                    <a16:rowId xmlns:a16="http://schemas.microsoft.com/office/drawing/2014/main" val="10000"/>
                  </a:ext>
                </a:extLst>
              </a:tr>
              <a:tr h="370928">
                <a:tc>
                  <a:txBody>
                    <a:bodyPr/>
                    <a:lstStyle/>
                    <a:p>
                      <a:r>
                        <a:rPr lang="en-US" sz="1600" dirty="0"/>
                        <a:t>Kinetic energy, </a:t>
                      </a:r>
                      <a:r>
                        <a:rPr lang="en-US" sz="1600" dirty="0" err="1"/>
                        <a:t>MeV</a:t>
                      </a:r>
                      <a:endParaRPr lang="en-US" sz="1600" dirty="0"/>
                    </a:p>
                  </a:txBody>
                  <a:tcPr marT="45731" marB="45731"/>
                </a:tc>
                <a:tc>
                  <a:txBody>
                    <a:bodyPr/>
                    <a:lstStyle/>
                    <a:p>
                      <a:r>
                        <a:rPr lang="en-US" sz="1600" dirty="0"/>
                        <a:t>1.6</a:t>
                      </a:r>
                    </a:p>
                  </a:txBody>
                  <a:tcPr marT="45731" marB="45731">
                    <a:solidFill>
                      <a:srgbClr val="00FFCC"/>
                    </a:solidFill>
                  </a:tcPr>
                </a:tc>
                <a:tc>
                  <a:txBody>
                    <a:bodyPr/>
                    <a:lstStyle/>
                    <a:p>
                      <a:r>
                        <a:rPr lang="en-US" sz="1600" b="0" dirty="0"/>
                        <a:t>2</a:t>
                      </a:r>
                    </a:p>
                  </a:txBody>
                  <a:tcPr marT="45731" marB="45731">
                    <a:solidFill>
                      <a:srgbClr val="00FFCC"/>
                    </a:solidFill>
                  </a:tcPr>
                </a:tc>
                <a:tc>
                  <a:txBody>
                    <a:bodyPr/>
                    <a:lstStyle/>
                    <a:p>
                      <a:r>
                        <a:rPr lang="en-US" sz="1600" b="0" dirty="0"/>
                        <a:t>2.6</a:t>
                      </a:r>
                    </a:p>
                  </a:txBody>
                  <a:tcPr marT="45731" marB="45731"/>
                </a:tc>
                <a:extLst>
                  <a:ext uri="{0D108BD9-81ED-4DB2-BD59-A6C34878D82A}">
                    <a16:rowId xmlns:a16="http://schemas.microsoft.com/office/drawing/2014/main" val="10001"/>
                  </a:ext>
                </a:extLst>
              </a:tr>
              <a:tr h="370928">
                <a:tc>
                  <a:txBody>
                    <a:bodyPr/>
                    <a:lstStyle/>
                    <a:p>
                      <a:r>
                        <a:rPr lang="en-US" sz="1600" dirty="0"/>
                        <a:t>Cooling section</a:t>
                      </a:r>
                      <a:r>
                        <a:rPr lang="en-US" sz="1600" baseline="0" dirty="0"/>
                        <a:t> length, m</a:t>
                      </a:r>
                      <a:endParaRPr lang="en-US" sz="1600" dirty="0"/>
                    </a:p>
                  </a:txBody>
                  <a:tcPr marT="45731" marB="45731"/>
                </a:tc>
                <a:tc>
                  <a:txBody>
                    <a:bodyPr/>
                    <a:lstStyle/>
                    <a:p>
                      <a:r>
                        <a:rPr lang="en-US" sz="1600" dirty="0"/>
                        <a:t>20 </a:t>
                      </a:r>
                    </a:p>
                  </a:txBody>
                  <a:tcPr marT="45731" marB="45731">
                    <a:solidFill>
                      <a:srgbClr val="00FFCC"/>
                    </a:solidFill>
                  </a:tcPr>
                </a:tc>
                <a:tc>
                  <a:txBody>
                    <a:bodyPr/>
                    <a:lstStyle/>
                    <a:p>
                      <a:r>
                        <a:rPr lang="en-US" sz="1600" b="0" baseline="0" dirty="0"/>
                        <a:t>20</a:t>
                      </a:r>
                      <a:endParaRPr lang="en-US" sz="1600" b="0" dirty="0"/>
                    </a:p>
                  </a:txBody>
                  <a:tcPr marT="45731" marB="45731">
                    <a:solidFill>
                      <a:srgbClr val="00FFCC"/>
                    </a:solidFill>
                  </a:tcPr>
                </a:tc>
                <a:tc>
                  <a:txBody>
                    <a:bodyPr/>
                    <a:lstStyle/>
                    <a:p>
                      <a:r>
                        <a:rPr lang="en-US" sz="1600" b="0" dirty="0"/>
                        <a:t>20</a:t>
                      </a:r>
                    </a:p>
                  </a:txBody>
                  <a:tcPr marT="45731" marB="45731"/>
                </a:tc>
                <a:extLst>
                  <a:ext uri="{0D108BD9-81ED-4DB2-BD59-A6C34878D82A}">
                    <a16:rowId xmlns:a16="http://schemas.microsoft.com/office/drawing/2014/main" val="10002"/>
                  </a:ext>
                </a:extLst>
              </a:tr>
              <a:tr h="370928">
                <a:tc>
                  <a:txBody>
                    <a:bodyPr/>
                    <a:lstStyle/>
                    <a:p>
                      <a:r>
                        <a:rPr lang="en-US" sz="1600" dirty="0"/>
                        <a:t>Electron bunch (704MHz) charge,</a:t>
                      </a:r>
                      <a:r>
                        <a:rPr lang="en-US" sz="1600" baseline="0" dirty="0"/>
                        <a:t> </a:t>
                      </a:r>
                      <a:r>
                        <a:rPr lang="en-US" sz="1600" baseline="0" dirty="0" err="1"/>
                        <a:t>pC</a:t>
                      </a:r>
                      <a:endParaRPr lang="en-US" sz="1600" dirty="0"/>
                    </a:p>
                  </a:txBody>
                  <a:tcPr marT="45731" marB="45731"/>
                </a:tc>
                <a:tc>
                  <a:txBody>
                    <a:bodyPr/>
                    <a:lstStyle/>
                    <a:p>
                      <a:r>
                        <a:rPr lang="en-US" sz="1600" dirty="0"/>
                        <a:t>130</a:t>
                      </a:r>
                    </a:p>
                  </a:txBody>
                  <a:tcPr marT="45731" marB="45731">
                    <a:solidFill>
                      <a:srgbClr val="00FFCC"/>
                    </a:solidFill>
                  </a:tcPr>
                </a:tc>
                <a:tc>
                  <a:txBody>
                    <a:bodyPr/>
                    <a:lstStyle/>
                    <a:p>
                      <a:r>
                        <a:rPr lang="en-US" sz="1600" b="0" dirty="0">
                          <a:solidFill>
                            <a:schemeClr val="tx1"/>
                          </a:solidFill>
                        </a:rPr>
                        <a:t>170</a:t>
                      </a:r>
                    </a:p>
                  </a:txBody>
                  <a:tcPr marT="45731" marB="45731">
                    <a:solidFill>
                      <a:srgbClr val="00FFCC"/>
                    </a:solidFill>
                  </a:tcPr>
                </a:tc>
                <a:tc>
                  <a:txBody>
                    <a:bodyPr/>
                    <a:lstStyle/>
                    <a:p>
                      <a:r>
                        <a:rPr lang="en-US" sz="1600" b="0" dirty="0">
                          <a:solidFill>
                            <a:schemeClr val="tx1"/>
                          </a:solidFill>
                        </a:rPr>
                        <a:t>200</a:t>
                      </a:r>
                    </a:p>
                  </a:txBody>
                  <a:tcPr marT="45731" marB="45731"/>
                </a:tc>
                <a:extLst>
                  <a:ext uri="{0D108BD9-81ED-4DB2-BD59-A6C34878D82A}">
                    <a16:rowId xmlns:a16="http://schemas.microsoft.com/office/drawing/2014/main" val="10004"/>
                  </a:ext>
                </a:extLst>
              </a:tr>
              <a:tr h="370928">
                <a:tc>
                  <a:txBody>
                    <a:bodyPr/>
                    <a:lstStyle/>
                    <a:p>
                      <a:r>
                        <a:rPr lang="en-US" sz="1600" dirty="0"/>
                        <a:t>Effective charge used for cooling</a:t>
                      </a:r>
                    </a:p>
                  </a:txBody>
                  <a:tcPr marT="45731" marB="45731"/>
                </a:tc>
                <a:tc>
                  <a:txBody>
                    <a:bodyPr/>
                    <a:lstStyle/>
                    <a:p>
                      <a:r>
                        <a:rPr lang="en-US" sz="1600" dirty="0"/>
                        <a:t>100</a:t>
                      </a:r>
                    </a:p>
                  </a:txBody>
                  <a:tcPr marT="45731" marB="45731">
                    <a:solidFill>
                      <a:srgbClr val="00FFCC"/>
                    </a:solidFill>
                  </a:tcPr>
                </a:tc>
                <a:tc>
                  <a:txBody>
                    <a:bodyPr/>
                    <a:lstStyle/>
                    <a:p>
                      <a:r>
                        <a:rPr lang="en-US" sz="1600" b="0" dirty="0">
                          <a:solidFill>
                            <a:schemeClr val="tx1"/>
                          </a:solidFill>
                        </a:rPr>
                        <a:t>130</a:t>
                      </a:r>
                    </a:p>
                  </a:txBody>
                  <a:tcPr marT="45731" marB="45731">
                    <a:solidFill>
                      <a:srgbClr val="00FFCC"/>
                    </a:solidFill>
                  </a:tcPr>
                </a:tc>
                <a:tc>
                  <a:txBody>
                    <a:bodyPr/>
                    <a:lstStyle/>
                    <a:p>
                      <a:r>
                        <a:rPr lang="en-US" sz="1600" b="0" dirty="0">
                          <a:solidFill>
                            <a:schemeClr val="tx1"/>
                          </a:solidFill>
                        </a:rPr>
                        <a:t>150</a:t>
                      </a:r>
                    </a:p>
                  </a:txBody>
                  <a:tcPr marT="45731" marB="45731"/>
                </a:tc>
                <a:extLst>
                  <a:ext uri="{0D108BD9-81ED-4DB2-BD59-A6C34878D82A}">
                    <a16:rowId xmlns:a16="http://schemas.microsoft.com/office/drawing/2014/main" val="10005"/>
                  </a:ext>
                </a:extLst>
              </a:tr>
              <a:tr h="370928">
                <a:tc>
                  <a:txBody>
                    <a:bodyPr/>
                    <a:lstStyle/>
                    <a:p>
                      <a:r>
                        <a:rPr lang="en-US" sz="1600" dirty="0"/>
                        <a:t>Bunches</a:t>
                      </a:r>
                      <a:r>
                        <a:rPr lang="en-US" sz="1600" baseline="0" dirty="0"/>
                        <a:t> per </a:t>
                      </a:r>
                      <a:r>
                        <a:rPr lang="en-US" sz="1600" baseline="0" dirty="0" err="1"/>
                        <a:t>macrobunch</a:t>
                      </a:r>
                      <a:r>
                        <a:rPr lang="en-US" sz="1600" baseline="0" dirty="0"/>
                        <a:t> (9 MHz)</a:t>
                      </a:r>
                      <a:endParaRPr lang="en-US" sz="1600" dirty="0"/>
                    </a:p>
                  </a:txBody>
                  <a:tcPr marT="45731" marB="45731"/>
                </a:tc>
                <a:tc>
                  <a:txBody>
                    <a:bodyPr/>
                    <a:lstStyle/>
                    <a:p>
                      <a:r>
                        <a:rPr lang="en-US" sz="1600" dirty="0"/>
                        <a:t>30</a:t>
                      </a:r>
                    </a:p>
                  </a:txBody>
                  <a:tcPr marT="45731" marB="45731">
                    <a:solidFill>
                      <a:srgbClr val="00FFCC"/>
                    </a:solidFill>
                  </a:tcPr>
                </a:tc>
                <a:tc>
                  <a:txBody>
                    <a:bodyPr/>
                    <a:lstStyle/>
                    <a:p>
                      <a:r>
                        <a:rPr lang="en-US" sz="1600" b="0" dirty="0">
                          <a:solidFill>
                            <a:schemeClr val="tx1"/>
                          </a:solidFill>
                        </a:rPr>
                        <a:t>30</a:t>
                      </a:r>
                    </a:p>
                  </a:txBody>
                  <a:tcPr marT="45731" marB="45731">
                    <a:solidFill>
                      <a:srgbClr val="00FFCC"/>
                    </a:solidFill>
                  </a:tcPr>
                </a:tc>
                <a:tc>
                  <a:txBody>
                    <a:bodyPr/>
                    <a:lstStyle/>
                    <a:p>
                      <a:r>
                        <a:rPr lang="en-US" sz="1600" b="0" dirty="0">
                          <a:solidFill>
                            <a:schemeClr val="tx1"/>
                          </a:solidFill>
                        </a:rPr>
                        <a:t>24-30</a:t>
                      </a:r>
                    </a:p>
                  </a:txBody>
                  <a:tcPr marT="45731" marB="45731"/>
                </a:tc>
                <a:extLst>
                  <a:ext uri="{0D108BD9-81ED-4DB2-BD59-A6C34878D82A}">
                    <a16:rowId xmlns:a16="http://schemas.microsoft.com/office/drawing/2014/main" val="2023388086"/>
                  </a:ext>
                </a:extLst>
              </a:tr>
              <a:tr h="370928">
                <a:tc>
                  <a:txBody>
                    <a:bodyPr/>
                    <a:lstStyle/>
                    <a:p>
                      <a:r>
                        <a:rPr lang="en-US" sz="1600" dirty="0"/>
                        <a:t>Charge in </a:t>
                      </a:r>
                      <a:r>
                        <a:rPr lang="en-US" sz="1600" dirty="0" err="1"/>
                        <a:t>macrobunch</a:t>
                      </a:r>
                      <a:r>
                        <a:rPr lang="en-US" sz="1600" dirty="0"/>
                        <a:t>,</a:t>
                      </a:r>
                      <a:r>
                        <a:rPr lang="en-US" sz="1600" baseline="0" dirty="0"/>
                        <a:t> </a:t>
                      </a:r>
                      <a:r>
                        <a:rPr lang="en-US" sz="1600" baseline="0" dirty="0" err="1"/>
                        <a:t>nC</a:t>
                      </a:r>
                      <a:endParaRPr lang="en-US" sz="1600" dirty="0"/>
                    </a:p>
                  </a:txBody>
                  <a:tcPr marT="45731" marB="45731"/>
                </a:tc>
                <a:tc>
                  <a:txBody>
                    <a:bodyPr/>
                    <a:lstStyle/>
                    <a:p>
                      <a:r>
                        <a:rPr lang="en-US" sz="1600" dirty="0"/>
                        <a:t>4</a:t>
                      </a:r>
                    </a:p>
                  </a:txBody>
                  <a:tcPr marT="45731" marB="45731">
                    <a:solidFill>
                      <a:srgbClr val="00FFCC"/>
                    </a:solidFill>
                  </a:tcPr>
                </a:tc>
                <a:tc>
                  <a:txBody>
                    <a:bodyPr/>
                    <a:lstStyle/>
                    <a:p>
                      <a:r>
                        <a:rPr lang="en-US" sz="1600" b="0" dirty="0">
                          <a:solidFill>
                            <a:schemeClr val="tx1"/>
                          </a:solidFill>
                        </a:rPr>
                        <a:t>5</a:t>
                      </a:r>
                    </a:p>
                  </a:txBody>
                  <a:tcPr marT="45731" marB="45731">
                    <a:solidFill>
                      <a:srgbClr val="00FFCC"/>
                    </a:solidFill>
                  </a:tcPr>
                </a:tc>
                <a:tc>
                  <a:txBody>
                    <a:bodyPr/>
                    <a:lstStyle/>
                    <a:p>
                      <a:r>
                        <a:rPr lang="en-US" sz="1600" b="0" dirty="0">
                          <a:solidFill>
                            <a:schemeClr val="tx1"/>
                          </a:solidFill>
                        </a:rPr>
                        <a:t>5-6</a:t>
                      </a:r>
                    </a:p>
                  </a:txBody>
                  <a:tcPr marT="45731" marB="45731"/>
                </a:tc>
                <a:extLst>
                  <a:ext uri="{0D108BD9-81ED-4DB2-BD59-A6C34878D82A}">
                    <a16:rowId xmlns:a16="http://schemas.microsoft.com/office/drawing/2014/main" val="2822040416"/>
                  </a:ext>
                </a:extLst>
              </a:tr>
              <a:tr h="370928">
                <a:tc>
                  <a:txBody>
                    <a:bodyPr/>
                    <a:lstStyle/>
                    <a:p>
                      <a:r>
                        <a:rPr lang="en-US" sz="1600" dirty="0"/>
                        <a:t>RMS normalized</a:t>
                      </a:r>
                      <a:r>
                        <a:rPr lang="en-US" sz="1600" baseline="0" dirty="0"/>
                        <a:t> emittance, um</a:t>
                      </a:r>
                      <a:endParaRPr lang="en-US" sz="1600" dirty="0"/>
                    </a:p>
                  </a:txBody>
                  <a:tcPr marT="45731" marB="45731"/>
                </a:tc>
                <a:tc>
                  <a:txBody>
                    <a:bodyPr/>
                    <a:lstStyle/>
                    <a:p>
                      <a:r>
                        <a:rPr lang="en-US" sz="1600" dirty="0"/>
                        <a:t>&lt;</a:t>
                      </a:r>
                      <a:r>
                        <a:rPr lang="en-US" sz="1600" baseline="0" dirty="0"/>
                        <a:t> 2.5</a:t>
                      </a:r>
                      <a:endParaRPr lang="en-US" sz="1600" dirty="0"/>
                    </a:p>
                  </a:txBody>
                  <a:tcPr marT="45731" marB="45731">
                    <a:solidFill>
                      <a:srgbClr val="00FFCC"/>
                    </a:solidFill>
                  </a:tcPr>
                </a:tc>
                <a:tc>
                  <a:txBody>
                    <a:bodyPr/>
                    <a:lstStyle/>
                    <a:p>
                      <a:r>
                        <a:rPr lang="en-US" sz="1600" b="0" dirty="0">
                          <a:solidFill>
                            <a:schemeClr val="tx1"/>
                          </a:solidFill>
                        </a:rPr>
                        <a:t>&lt; 2.5</a:t>
                      </a:r>
                    </a:p>
                  </a:txBody>
                  <a:tcPr marT="45731" marB="45731">
                    <a:solidFill>
                      <a:srgbClr val="00FFCC"/>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&lt; 2.5</a:t>
                      </a:r>
                      <a:r>
                        <a:rPr lang="en-US" sz="1600" b="0" baseline="0" dirty="0">
                          <a:solidFill>
                            <a:schemeClr val="tx1"/>
                          </a:solidFill>
                        </a:rPr>
                        <a:t> </a:t>
                      </a:r>
                      <a:endParaRPr lang="en-US" sz="1600" b="0" dirty="0">
                        <a:solidFill>
                          <a:schemeClr val="tx1"/>
                        </a:solidFill>
                      </a:endParaRPr>
                    </a:p>
                  </a:txBody>
                  <a:tcPr marT="45731" marB="45731"/>
                </a:tc>
                <a:extLst>
                  <a:ext uri="{0D108BD9-81ED-4DB2-BD59-A6C34878D82A}">
                    <a16:rowId xmlns:a16="http://schemas.microsoft.com/office/drawing/2014/main" val="10006"/>
                  </a:ext>
                </a:extLst>
              </a:tr>
              <a:tr h="370928">
                <a:tc>
                  <a:txBody>
                    <a:bodyPr/>
                    <a:lstStyle/>
                    <a:p>
                      <a:r>
                        <a:rPr lang="en-US" sz="1600" dirty="0"/>
                        <a:t>Average current, mA</a:t>
                      </a:r>
                    </a:p>
                  </a:txBody>
                  <a:tcPr marT="45731" marB="45731"/>
                </a:tc>
                <a:tc>
                  <a:txBody>
                    <a:bodyPr/>
                    <a:lstStyle/>
                    <a:p>
                      <a:r>
                        <a:rPr lang="en-US" sz="1600" dirty="0">
                          <a:solidFill>
                            <a:schemeClr val="tx1"/>
                          </a:solidFill>
                        </a:rPr>
                        <a:t>36</a:t>
                      </a:r>
                    </a:p>
                  </a:txBody>
                  <a:tcPr marT="45731" marB="45731">
                    <a:solidFill>
                      <a:srgbClr val="00FFCC"/>
                    </a:solidFill>
                  </a:tcPr>
                </a:tc>
                <a:tc>
                  <a:txBody>
                    <a:bodyPr/>
                    <a:lstStyle/>
                    <a:p>
                      <a:r>
                        <a:rPr lang="en-US" sz="1600" b="0" baseline="0" dirty="0">
                          <a:solidFill>
                            <a:schemeClr val="tx1"/>
                          </a:solidFill>
                        </a:rPr>
                        <a:t>47</a:t>
                      </a:r>
                      <a:endParaRPr lang="en-US" sz="1600" b="0" dirty="0">
                        <a:solidFill>
                          <a:schemeClr val="tx1"/>
                        </a:solidFill>
                      </a:endParaRPr>
                    </a:p>
                  </a:txBody>
                  <a:tcPr marT="45731" marB="45731">
                    <a:solidFill>
                      <a:srgbClr val="00FFCC"/>
                    </a:solidFill>
                  </a:tcPr>
                </a:tc>
                <a:tc>
                  <a:txBody>
                    <a:bodyPr/>
                    <a:lstStyle/>
                    <a:p>
                      <a:r>
                        <a:rPr lang="en-US" sz="1600" b="0" dirty="0">
                          <a:solidFill>
                            <a:schemeClr val="tx1"/>
                          </a:solidFill>
                        </a:rPr>
                        <a:t>45-55</a:t>
                      </a:r>
                    </a:p>
                  </a:txBody>
                  <a:tcPr marT="45731" marB="45731"/>
                </a:tc>
                <a:extLst>
                  <a:ext uri="{0D108BD9-81ED-4DB2-BD59-A6C34878D82A}">
                    <a16:rowId xmlns:a16="http://schemas.microsoft.com/office/drawing/2014/main" val="10007"/>
                  </a:ext>
                </a:extLst>
              </a:tr>
              <a:tr h="370928">
                <a:tc>
                  <a:txBody>
                    <a:bodyPr/>
                    <a:lstStyle/>
                    <a:p>
                      <a:r>
                        <a:rPr lang="en-US" sz="1600" dirty="0"/>
                        <a:t>RMS energy spread</a:t>
                      </a:r>
                    </a:p>
                  </a:txBody>
                  <a:tcPr marT="45731" marB="45731"/>
                </a:tc>
                <a:tc>
                  <a:txBody>
                    <a:bodyPr/>
                    <a:lstStyle/>
                    <a:p>
                      <a:r>
                        <a:rPr lang="en-US" sz="1600" dirty="0"/>
                        <a:t>&lt; 5e-4</a:t>
                      </a:r>
                    </a:p>
                  </a:txBody>
                  <a:tcPr marT="45731" marB="45731">
                    <a:solidFill>
                      <a:srgbClr val="00FFCC"/>
                    </a:solidFill>
                  </a:tcPr>
                </a:tc>
                <a:tc>
                  <a:txBody>
                    <a:bodyPr/>
                    <a:lstStyle/>
                    <a:p>
                      <a:r>
                        <a:rPr lang="en-US" sz="1600" b="0" dirty="0">
                          <a:solidFill>
                            <a:schemeClr val="tx1"/>
                          </a:solidFill>
                        </a:rPr>
                        <a:t>&lt; 5e-4</a:t>
                      </a:r>
                    </a:p>
                  </a:txBody>
                  <a:tcPr marT="45731" marB="45731">
                    <a:solidFill>
                      <a:srgbClr val="00FFCC"/>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&lt; 5e-4</a:t>
                      </a:r>
                    </a:p>
                    <a:p>
                      <a:endParaRPr lang="en-US" sz="1600" b="0" dirty="0">
                        <a:solidFill>
                          <a:schemeClr val="tx1"/>
                        </a:solidFill>
                      </a:endParaRPr>
                    </a:p>
                  </a:txBody>
                  <a:tcPr marT="45731" marB="45731"/>
                </a:tc>
                <a:extLst>
                  <a:ext uri="{0D108BD9-81ED-4DB2-BD59-A6C34878D82A}">
                    <a16:rowId xmlns:a16="http://schemas.microsoft.com/office/drawing/2014/main" val="10008"/>
                  </a:ext>
                </a:extLst>
              </a:tr>
              <a:tr h="370928">
                <a:tc>
                  <a:txBody>
                    <a:bodyPr/>
                    <a:lstStyle/>
                    <a:p>
                      <a:r>
                        <a:rPr lang="en-US" sz="1600" dirty="0"/>
                        <a:t>RMS angular spread</a:t>
                      </a:r>
                    </a:p>
                  </a:txBody>
                  <a:tcPr marT="45731" marB="45731"/>
                </a:tc>
                <a:tc>
                  <a:txBody>
                    <a:bodyPr/>
                    <a:lstStyle/>
                    <a:p>
                      <a:r>
                        <a:rPr lang="en-US" sz="1600" dirty="0"/>
                        <a:t>&lt;150 </a:t>
                      </a:r>
                      <a:r>
                        <a:rPr lang="en-US" sz="1600" dirty="0" err="1"/>
                        <a:t>urad</a:t>
                      </a:r>
                      <a:r>
                        <a:rPr lang="en-US" sz="1600" dirty="0"/>
                        <a:t> </a:t>
                      </a:r>
                    </a:p>
                  </a:txBody>
                  <a:tcPr marT="45731" marB="45731">
                    <a:solidFill>
                      <a:srgbClr val="00FFCC"/>
                    </a:solidFill>
                  </a:tcPr>
                </a:tc>
                <a:tc>
                  <a:txBody>
                    <a:bodyPr/>
                    <a:lstStyle/>
                    <a:p>
                      <a:r>
                        <a:rPr lang="en-US" sz="1600" b="0" dirty="0">
                          <a:solidFill>
                            <a:schemeClr val="tx1"/>
                          </a:solidFill>
                        </a:rPr>
                        <a:t>&lt;150 </a:t>
                      </a:r>
                      <a:r>
                        <a:rPr lang="en-US" sz="1600" b="0" dirty="0" err="1">
                          <a:solidFill>
                            <a:schemeClr val="tx1"/>
                          </a:solidFill>
                        </a:rPr>
                        <a:t>urad</a:t>
                      </a:r>
                      <a:r>
                        <a:rPr lang="en-US" sz="1600" b="0" dirty="0">
                          <a:solidFill>
                            <a:schemeClr val="tx1"/>
                          </a:solidFill>
                        </a:rPr>
                        <a:t> </a:t>
                      </a:r>
                    </a:p>
                  </a:txBody>
                  <a:tcPr marT="45731" marB="45731">
                    <a:solidFill>
                      <a:srgbClr val="00FFCC"/>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&lt;150 </a:t>
                      </a:r>
                      <a:r>
                        <a:rPr lang="en-US" sz="1600" b="0" dirty="0" err="1">
                          <a:solidFill>
                            <a:schemeClr val="tx1"/>
                          </a:solidFill>
                        </a:rPr>
                        <a:t>urad</a:t>
                      </a:r>
                      <a:r>
                        <a:rPr lang="en-US" sz="1600" b="0" dirty="0">
                          <a:solidFill>
                            <a:schemeClr val="tx1"/>
                          </a:solidFill>
                        </a:rPr>
                        <a:t> </a:t>
                      </a:r>
                    </a:p>
                    <a:p>
                      <a:endParaRPr lang="en-US" sz="1600" b="0" dirty="0">
                        <a:solidFill>
                          <a:schemeClr val="tx1"/>
                        </a:solidFill>
                      </a:endParaRPr>
                    </a:p>
                  </a:txBody>
                  <a:tcPr marT="45731" marB="45731"/>
                </a:tc>
                <a:extLst>
                  <a:ext uri="{0D108BD9-81ED-4DB2-BD59-A6C34878D82A}">
                    <a16:rowId xmlns:a16="http://schemas.microsoft.com/office/drawing/2014/main" val="10009"/>
                  </a:ext>
                </a:extLst>
              </a:tr>
            </a:tbl>
          </a:graphicData>
        </a:graphic>
      </p:graphicFrame>
      <p:sp>
        <p:nvSpPr>
          <p:cNvPr id="5" name="Slide Number Placeholder 6">
            <a:extLst>
              <a:ext uri="{FF2B5EF4-FFF2-40B4-BE49-F238E27FC236}">
                <a16:creationId xmlns:a16="http://schemas.microsoft.com/office/drawing/2014/main" id="{8F1495B6-0C82-4E1A-8E14-AC47135F0B8E}"/>
              </a:ext>
            </a:extLst>
          </p:cNvPr>
          <p:cNvSpPr>
            <a:spLocks noGrp="1"/>
          </p:cNvSpPr>
          <p:nvPr>
            <p:ph type="sldNum" sz="quarter" idx="12"/>
          </p:nvPr>
        </p:nvSpPr>
        <p:spPr>
          <a:xfrm>
            <a:off x="7086600" y="6487913"/>
            <a:ext cx="2057400" cy="365125"/>
          </a:xfrm>
        </p:spPr>
        <p:txBody>
          <a:bodyPr/>
          <a:lstStyle/>
          <a:p>
            <a:fld id="{716D9922-87B3-6043-9531-5184EA303DC1}" type="slidenum">
              <a:rPr lang="en-US" smtClean="0"/>
              <a:t>5</a:t>
            </a:fld>
            <a:endParaRPr lang="en-US" dirty="0"/>
          </a:p>
        </p:txBody>
      </p:sp>
      <p:sp>
        <p:nvSpPr>
          <p:cNvPr id="3" name="TextBox 2">
            <a:extLst>
              <a:ext uri="{FF2B5EF4-FFF2-40B4-BE49-F238E27FC236}">
                <a16:creationId xmlns:a16="http://schemas.microsoft.com/office/drawing/2014/main" id="{466A5F3A-F107-46CD-8546-B26FF4324CEE}"/>
              </a:ext>
            </a:extLst>
          </p:cNvPr>
          <p:cNvSpPr txBox="1"/>
          <p:nvPr/>
        </p:nvSpPr>
        <p:spPr>
          <a:xfrm>
            <a:off x="4494028" y="1129943"/>
            <a:ext cx="3537097" cy="369332"/>
          </a:xfrm>
          <a:prstGeom prst="rect">
            <a:avLst/>
          </a:prstGeom>
          <a:noFill/>
        </p:spPr>
        <p:txBody>
          <a:bodyPr wrap="square" rtlCol="0">
            <a:spAutoFit/>
          </a:bodyPr>
          <a:lstStyle/>
          <a:p>
            <a:r>
              <a:rPr lang="en-US" dirty="0">
                <a:solidFill>
                  <a:srgbClr val="008000"/>
                </a:solidFill>
              </a:rPr>
              <a:t>Two energies commissioned </a:t>
            </a:r>
            <a:r>
              <a:rPr lang="en-US" b="1" dirty="0">
                <a:solidFill>
                  <a:srgbClr val="008000"/>
                </a:solidFill>
                <a:cs typeface="Times New Roman" panose="02020603050405020304" pitchFamily="18" charset="0"/>
                <a:sym typeface="Wingdings" panose="05000000000000000000" pitchFamily="2" charset="2"/>
              </a:rPr>
              <a:t></a:t>
            </a:r>
            <a:endParaRPr lang="en-US" dirty="0">
              <a:solidFill>
                <a:srgbClr val="008000"/>
              </a:solidFill>
            </a:endParaRPr>
          </a:p>
        </p:txBody>
      </p:sp>
    </p:spTree>
    <p:extLst>
      <p:ext uri="{BB962C8B-B14F-4D97-AF65-F5344CB8AC3E}">
        <p14:creationId xmlns:p14="http://schemas.microsoft.com/office/powerpoint/2010/main" val="198788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636" y="227422"/>
            <a:ext cx="8229600" cy="307975"/>
          </a:xfrm>
        </p:spPr>
        <p:txBody>
          <a:bodyPr>
            <a:normAutofit fontScale="90000"/>
          </a:bodyPr>
          <a:lstStyle/>
          <a:p>
            <a:pPr>
              <a:defRPr/>
            </a:pPr>
            <a:r>
              <a:rPr lang="en-US" sz="3100" dirty="0" err="1">
                <a:latin typeface="+mn-lt"/>
              </a:rPr>
              <a:t>LEReC</a:t>
            </a:r>
            <a:r>
              <a:rPr lang="en-US" sz="3100" dirty="0">
                <a:latin typeface="+mn-lt"/>
              </a:rPr>
              <a:t> beam structure in cooling section </a:t>
            </a:r>
            <a:br>
              <a:rPr lang="en-US" sz="2400" dirty="0"/>
            </a:br>
            <a:endParaRPr lang="en-US" sz="2400" dirty="0"/>
          </a:p>
        </p:txBody>
      </p:sp>
      <p:pic>
        <p:nvPicPr>
          <p:cNvPr id="49155" name="Picture 3"/>
          <p:cNvPicPr>
            <a:picLocks noGrp="1" noChangeAspect="1" noChangeArrowheads="1"/>
          </p:cNvPicPr>
          <p:nvPr>
            <p:ph idx="1"/>
          </p:nvPr>
        </p:nvPicPr>
        <p:blipFill>
          <a:blip r:embed="rId3"/>
          <a:srcRect/>
          <a:stretch>
            <a:fillRect/>
          </a:stretch>
        </p:blipFill>
        <p:spPr>
          <a:xfrm>
            <a:off x="198439" y="2335215"/>
            <a:ext cx="4144962" cy="3681506"/>
          </a:xfrm>
        </p:spPr>
      </p:pic>
      <p:pic>
        <p:nvPicPr>
          <p:cNvPr id="49156" name="Picture 5"/>
          <p:cNvPicPr>
            <a:picLocks noChangeAspect="1" noChangeArrowheads="1"/>
          </p:cNvPicPr>
          <p:nvPr/>
        </p:nvPicPr>
        <p:blipFill>
          <a:blip r:embed="rId4"/>
          <a:srcRect/>
          <a:stretch>
            <a:fillRect/>
          </a:stretch>
        </p:blipFill>
        <p:spPr bwMode="auto">
          <a:xfrm>
            <a:off x="4358885" y="2252664"/>
            <a:ext cx="5005778" cy="3764058"/>
          </a:xfrm>
          <a:prstGeom prst="rect">
            <a:avLst/>
          </a:prstGeom>
          <a:noFill/>
          <a:ln w="9525">
            <a:noFill/>
            <a:miter lim="800000"/>
            <a:headEnd/>
            <a:tailEnd/>
          </a:ln>
        </p:spPr>
      </p:pic>
      <p:pic>
        <p:nvPicPr>
          <p:cNvPr id="49157" name="Picture 6"/>
          <p:cNvPicPr>
            <a:picLocks noChangeAspect="1" noChangeArrowheads="1"/>
          </p:cNvPicPr>
          <p:nvPr/>
        </p:nvPicPr>
        <p:blipFill>
          <a:blip r:embed="rId5"/>
          <a:srcRect/>
          <a:stretch>
            <a:fillRect/>
          </a:stretch>
        </p:blipFill>
        <p:spPr bwMode="auto">
          <a:xfrm>
            <a:off x="7189788" y="838200"/>
            <a:ext cx="1954212" cy="1828800"/>
          </a:xfrm>
          <a:prstGeom prst="rect">
            <a:avLst/>
          </a:prstGeom>
          <a:noFill/>
          <a:ln w="9525">
            <a:noFill/>
            <a:miter lim="800000"/>
            <a:headEnd/>
            <a:tailEnd/>
          </a:ln>
        </p:spPr>
      </p:pic>
      <p:cxnSp>
        <p:nvCxnSpPr>
          <p:cNvPr id="6" name="Straight Arrow Connector 5"/>
          <p:cNvCxnSpPr/>
          <p:nvPr/>
        </p:nvCxnSpPr>
        <p:spPr>
          <a:xfrm>
            <a:off x="1371600" y="4038600"/>
            <a:ext cx="990600"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49159" name="TextBox 7"/>
          <p:cNvSpPr txBox="1">
            <a:spLocks noChangeArrowheads="1"/>
          </p:cNvSpPr>
          <p:nvPr/>
        </p:nvSpPr>
        <p:spPr bwMode="auto">
          <a:xfrm>
            <a:off x="1580355" y="3479828"/>
            <a:ext cx="811213" cy="1169551"/>
          </a:xfrm>
          <a:prstGeom prst="rect">
            <a:avLst/>
          </a:prstGeom>
          <a:noFill/>
          <a:ln w="9525">
            <a:noFill/>
            <a:miter lim="800000"/>
            <a:headEnd/>
            <a:tailEnd/>
          </a:ln>
        </p:spPr>
        <p:txBody>
          <a:bodyPr>
            <a:spAutoFit/>
          </a:bodyPr>
          <a:lstStyle/>
          <a:p>
            <a:r>
              <a:rPr lang="en-US" altLang="en-US" sz="1400" dirty="0"/>
              <a:t>110 </a:t>
            </a:r>
            <a:r>
              <a:rPr lang="en-US" altLang="en-US" sz="1400" dirty="0" err="1"/>
              <a:t>nsec</a:t>
            </a:r>
            <a:r>
              <a:rPr lang="en-US" altLang="en-US" sz="1400" dirty="0"/>
              <a:t>,</a:t>
            </a:r>
          </a:p>
          <a:p>
            <a:endParaRPr lang="en-US" altLang="en-US" sz="1400" dirty="0"/>
          </a:p>
          <a:p>
            <a:r>
              <a:rPr lang="en-US" altLang="en-US" sz="1400" dirty="0"/>
              <a:t>f=9 MHz</a:t>
            </a:r>
          </a:p>
        </p:txBody>
      </p:sp>
      <p:sp>
        <p:nvSpPr>
          <p:cNvPr id="49160" name="TextBox 8"/>
          <p:cNvSpPr txBox="1">
            <a:spLocks noChangeArrowheads="1"/>
          </p:cNvSpPr>
          <p:nvPr/>
        </p:nvSpPr>
        <p:spPr bwMode="auto">
          <a:xfrm>
            <a:off x="228600" y="914400"/>
            <a:ext cx="3514725" cy="1508105"/>
          </a:xfrm>
          <a:prstGeom prst="rect">
            <a:avLst/>
          </a:prstGeom>
          <a:noFill/>
          <a:ln w="9525">
            <a:noFill/>
            <a:miter lim="800000"/>
            <a:headEnd/>
            <a:tailEnd/>
          </a:ln>
        </p:spPr>
        <p:txBody>
          <a:bodyPr>
            <a:spAutoFit/>
          </a:bodyPr>
          <a:lstStyle/>
          <a:p>
            <a:r>
              <a:rPr lang="en-US" altLang="en-US" sz="1600" b="1" dirty="0">
                <a:solidFill>
                  <a:srgbClr val="FF0000"/>
                </a:solidFill>
              </a:rPr>
              <a:t>Ions structure:</a:t>
            </a:r>
          </a:p>
          <a:p>
            <a:r>
              <a:rPr lang="en-US" altLang="en-US" sz="1600" dirty="0">
                <a:solidFill>
                  <a:srgbClr val="FF0000"/>
                </a:solidFill>
              </a:rPr>
              <a:t>120 bunches </a:t>
            </a:r>
          </a:p>
          <a:p>
            <a:r>
              <a:rPr lang="en-US" altLang="en-US" sz="1600" dirty="0" err="1">
                <a:solidFill>
                  <a:srgbClr val="FF0000"/>
                </a:solidFill>
              </a:rPr>
              <a:t>f_rep</a:t>
            </a:r>
            <a:r>
              <a:rPr lang="en-US" altLang="en-US" sz="1600" dirty="0">
                <a:solidFill>
                  <a:srgbClr val="FF0000"/>
                </a:solidFill>
              </a:rPr>
              <a:t>=120x75.8347 kHz=9.1 MHz</a:t>
            </a:r>
          </a:p>
          <a:p>
            <a:r>
              <a:rPr lang="en-US" altLang="en-US" sz="1600" dirty="0" err="1">
                <a:solidFill>
                  <a:srgbClr val="FF0000"/>
                </a:solidFill>
              </a:rPr>
              <a:t>N_ion</a:t>
            </a:r>
            <a:r>
              <a:rPr lang="en-US" altLang="en-US" sz="1600" dirty="0">
                <a:solidFill>
                  <a:srgbClr val="FF0000"/>
                </a:solidFill>
              </a:rPr>
              <a:t>=5e8, </a:t>
            </a:r>
            <a:r>
              <a:rPr lang="en-US" altLang="en-US" sz="1600" dirty="0" err="1">
                <a:solidFill>
                  <a:srgbClr val="FF0000"/>
                </a:solidFill>
              </a:rPr>
              <a:t>I_peak</a:t>
            </a:r>
            <a:r>
              <a:rPr lang="en-US" altLang="en-US" sz="1600" dirty="0">
                <a:solidFill>
                  <a:srgbClr val="FF0000"/>
                </a:solidFill>
              </a:rPr>
              <a:t>=0.24 A</a:t>
            </a:r>
          </a:p>
          <a:p>
            <a:r>
              <a:rPr lang="en-US" altLang="en-US" sz="1600" dirty="0">
                <a:solidFill>
                  <a:srgbClr val="FF0000"/>
                </a:solidFill>
              </a:rPr>
              <a:t>Rms length=3 meters</a:t>
            </a:r>
          </a:p>
          <a:p>
            <a:endParaRPr lang="en-US" altLang="en-US" sz="1200" dirty="0"/>
          </a:p>
        </p:txBody>
      </p:sp>
      <p:cxnSp>
        <p:nvCxnSpPr>
          <p:cNvPr id="15" name="Straight Arrow Connector 14"/>
          <p:cNvCxnSpPr/>
          <p:nvPr/>
        </p:nvCxnSpPr>
        <p:spPr>
          <a:xfrm>
            <a:off x="7924800" y="1524000"/>
            <a:ext cx="638175"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49162" name="Rectangle 10"/>
          <p:cNvSpPr>
            <a:spLocks noChangeArrowheads="1"/>
          </p:cNvSpPr>
          <p:nvPr/>
        </p:nvSpPr>
        <p:spPr bwMode="auto">
          <a:xfrm>
            <a:off x="7696200" y="1066800"/>
            <a:ext cx="1182688" cy="338138"/>
          </a:xfrm>
          <a:prstGeom prst="rect">
            <a:avLst/>
          </a:prstGeom>
          <a:noFill/>
          <a:ln w="9525">
            <a:noFill/>
            <a:miter lim="800000"/>
            <a:headEnd/>
            <a:tailEnd/>
          </a:ln>
        </p:spPr>
        <p:txBody>
          <a:bodyPr wrap="none">
            <a:spAutoFit/>
          </a:bodyPr>
          <a:lstStyle/>
          <a:p>
            <a:r>
              <a:rPr lang="en-US" altLang="en-US" sz="1600"/>
              <a:t>  1.42 nsec</a:t>
            </a:r>
          </a:p>
        </p:txBody>
      </p:sp>
      <p:cxnSp>
        <p:nvCxnSpPr>
          <p:cNvPr id="18" name="Straight Arrow Connector 17"/>
          <p:cNvCxnSpPr/>
          <p:nvPr/>
        </p:nvCxnSpPr>
        <p:spPr>
          <a:xfrm>
            <a:off x="6172200" y="3124200"/>
            <a:ext cx="1524000"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49164" name="TextBox 12"/>
          <p:cNvSpPr txBox="1">
            <a:spLocks noChangeArrowheads="1"/>
          </p:cNvSpPr>
          <p:nvPr/>
        </p:nvSpPr>
        <p:spPr bwMode="auto">
          <a:xfrm>
            <a:off x="6415087" y="3185936"/>
            <a:ext cx="1038225" cy="646331"/>
          </a:xfrm>
          <a:prstGeom prst="rect">
            <a:avLst/>
          </a:prstGeom>
          <a:solidFill>
            <a:schemeClr val="bg1"/>
          </a:solidFill>
          <a:ln w="9525">
            <a:noFill/>
            <a:miter lim="800000"/>
            <a:headEnd/>
            <a:tailEnd/>
          </a:ln>
        </p:spPr>
        <p:txBody>
          <a:bodyPr wrap="square">
            <a:spAutoFit/>
          </a:bodyPr>
          <a:lstStyle/>
          <a:p>
            <a:r>
              <a:rPr lang="en-US" altLang="en-US" sz="1200" dirty="0"/>
              <a:t>30 electron bunches per ion bunch</a:t>
            </a:r>
          </a:p>
        </p:txBody>
      </p:sp>
      <p:sp>
        <p:nvSpPr>
          <p:cNvPr id="49165" name="TextBox 15"/>
          <p:cNvSpPr txBox="1">
            <a:spLocks noChangeArrowheads="1"/>
          </p:cNvSpPr>
          <p:nvPr/>
        </p:nvSpPr>
        <p:spPr bwMode="auto">
          <a:xfrm>
            <a:off x="3581400" y="990600"/>
            <a:ext cx="3005951" cy="1200329"/>
          </a:xfrm>
          <a:prstGeom prst="rect">
            <a:avLst/>
          </a:prstGeom>
          <a:noFill/>
          <a:ln w="9525">
            <a:noFill/>
            <a:miter lim="800000"/>
            <a:headEnd/>
            <a:tailEnd/>
          </a:ln>
        </p:spPr>
        <p:txBody>
          <a:bodyPr wrap="none">
            <a:spAutoFit/>
          </a:bodyPr>
          <a:lstStyle/>
          <a:p>
            <a:r>
              <a:rPr lang="en-US" altLang="en-US" sz="1800" b="1" dirty="0">
                <a:solidFill>
                  <a:srgbClr val="0344E5"/>
                </a:solidFill>
              </a:rPr>
              <a:t>Electrons:</a:t>
            </a:r>
          </a:p>
          <a:p>
            <a:r>
              <a:rPr lang="en-US" altLang="en-US" sz="1800" dirty="0" err="1">
                <a:solidFill>
                  <a:srgbClr val="0344E5"/>
                </a:solidFill>
              </a:rPr>
              <a:t>f_SRF</a:t>
            </a:r>
            <a:r>
              <a:rPr lang="en-US" altLang="en-US" sz="1800" dirty="0">
                <a:solidFill>
                  <a:srgbClr val="0344E5"/>
                </a:solidFill>
              </a:rPr>
              <a:t>=704 MHz</a:t>
            </a:r>
          </a:p>
          <a:p>
            <a:r>
              <a:rPr lang="en-US" altLang="en-US" sz="1800" dirty="0" err="1">
                <a:solidFill>
                  <a:srgbClr val="0344E5"/>
                </a:solidFill>
              </a:rPr>
              <a:t>Q_e</a:t>
            </a:r>
            <a:r>
              <a:rPr lang="en-US" altLang="en-US" sz="1800" dirty="0">
                <a:solidFill>
                  <a:srgbClr val="0344E5"/>
                </a:solidFill>
              </a:rPr>
              <a:t>=100 </a:t>
            </a:r>
            <a:r>
              <a:rPr lang="en-US" altLang="en-US" sz="1800" dirty="0" err="1">
                <a:solidFill>
                  <a:srgbClr val="0344E5"/>
                </a:solidFill>
              </a:rPr>
              <a:t>pC</a:t>
            </a:r>
            <a:r>
              <a:rPr lang="en-US" altLang="en-US" sz="1800" dirty="0">
                <a:solidFill>
                  <a:srgbClr val="0344E5"/>
                </a:solidFill>
              </a:rPr>
              <a:t>, </a:t>
            </a:r>
            <a:r>
              <a:rPr lang="en-US" altLang="en-US" sz="1800" dirty="0" err="1">
                <a:solidFill>
                  <a:srgbClr val="0344E5"/>
                </a:solidFill>
              </a:rPr>
              <a:t>I_peak</a:t>
            </a:r>
            <a:r>
              <a:rPr lang="en-US" altLang="en-US" sz="1800" dirty="0">
                <a:solidFill>
                  <a:srgbClr val="0344E5"/>
                </a:solidFill>
              </a:rPr>
              <a:t>=0.4 A</a:t>
            </a:r>
          </a:p>
          <a:p>
            <a:r>
              <a:rPr lang="en-US" altLang="en-US" sz="1800" dirty="0" err="1">
                <a:solidFill>
                  <a:srgbClr val="0344E5"/>
                </a:solidFill>
              </a:rPr>
              <a:t>Rms</a:t>
            </a:r>
            <a:r>
              <a:rPr lang="en-US" altLang="en-US" sz="1800" dirty="0">
                <a:solidFill>
                  <a:srgbClr val="0344E5"/>
                </a:solidFill>
              </a:rPr>
              <a:t> length=3 cm</a:t>
            </a:r>
          </a:p>
        </p:txBody>
      </p:sp>
      <p:sp>
        <p:nvSpPr>
          <p:cNvPr id="49166" name="TextBox 13"/>
          <p:cNvSpPr txBox="1">
            <a:spLocks noChangeArrowheads="1"/>
          </p:cNvSpPr>
          <p:nvPr/>
        </p:nvSpPr>
        <p:spPr bwMode="auto">
          <a:xfrm>
            <a:off x="968991" y="2254497"/>
            <a:ext cx="2505814" cy="369332"/>
          </a:xfrm>
          <a:prstGeom prst="rect">
            <a:avLst/>
          </a:prstGeom>
          <a:solidFill>
            <a:schemeClr val="bg1"/>
          </a:solidFill>
          <a:ln w="9525">
            <a:noFill/>
            <a:miter lim="800000"/>
            <a:headEnd/>
            <a:tailEnd/>
          </a:ln>
        </p:spPr>
        <p:txBody>
          <a:bodyPr wrap="none">
            <a:spAutoFit/>
          </a:bodyPr>
          <a:lstStyle/>
          <a:p>
            <a:r>
              <a:rPr lang="en-US" altLang="en-US" sz="1800" dirty="0"/>
              <a:t>9 MHz bunch structure</a:t>
            </a:r>
          </a:p>
        </p:txBody>
      </p:sp>
      <p:cxnSp>
        <p:nvCxnSpPr>
          <p:cNvPr id="4" name="Straight Arrow Connector 3"/>
          <p:cNvCxnSpPr/>
          <p:nvPr/>
        </p:nvCxnSpPr>
        <p:spPr>
          <a:xfrm flipV="1">
            <a:off x="7524750" y="2584450"/>
            <a:ext cx="400050" cy="311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023828" y="4232335"/>
            <a:ext cx="2121093" cy="646331"/>
          </a:xfrm>
          <a:prstGeom prst="rect">
            <a:avLst/>
          </a:prstGeom>
          <a:noFill/>
        </p:spPr>
        <p:txBody>
          <a:bodyPr wrap="none" rtlCol="0">
            <a:spAutoFit/>
          </a:bodyPr>
          <a:lstStyle/>
          <a:p>
            <a:r>
              <a:rPr lang="en-US" sz="1800" dirty="0">
                <a:solidFill>
                  <a:srgbClr val="FF0000"/>
                </a:solidFill>
              </a:rPr>
              <a:t>Ion bunches</a:t>
            </a:r>
          </a:p>
          <a:p>
            <a:r>
              <a:rPr lang="en-US" dirty="0">
                <a:solidFill>
                  <a:srgbClr val="FF0000"/>
                </a:solidFill>
              </a:rPr>
              <a:t>with new 9MHz RF</a:t>
            </a:r>
            <a:endParaRPr lang="en-US" sz="1800" dirty="0">
              <a:solidFill>
                <a:srgbClr val="FF0000"/>
              </a:solidFill>
            </a:endParaRPr>
          </a:p>
        </p:txBody>
      </p:sp>
      <p:cxnSp>
        <p:nvCxnSpPr>
          <p:cNvPr id="10" name="Straight Arrow Connector 9"/>
          <p:cNvCxnSpPr>
            <a:cxnSpLocks/>
          </p:cNvCxnSpPr>
          <p:nvPr/>
        </p:nvCxnSpPr>
        <p:spPr>
          <a:xfrm>
            <a:off x="5257801" y="4876800"/>
            <a:ext cx="799604" cy="63003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3505201" y="4876800"/>
            <a:ext cx="1752600" cy="6858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505201" y="2882032"/>
            <a:ext cx="2441694" cy="369332"/>
          </a:xfrm>
          <a:prstGeom prst="rect">
            <a:avLst/>
          </a:prstGeom>
        </p:spPr>
        <p:txBody>
          <a:bodyPr wrap="none">
            <a:spAutoFit/>
          </a:bodyPr>
          <a:lstStyle/>
          <a:p>
            <a:r>
              <a:rPr lang="en-US" sz="1800" dirty="0">
                <a:solidFill>
                  <a:srgbClr val="0000FF"/>
                </a:solidFill>
              </a:rPr>
              <a:t>Electron Macro-bunch</a:t>
            </a:r>
          </a:p>
        </p:txBody>
      </p:sp>
      <p:cxnSp>
        <p:nvCxnSpPr>
          <p:cNvPr id="23" name="Straight Arrow Connector 22"/>
          <p:cNvCxnSpPr/>
          <p:nvPr/>
        </p:nvCxnSpPr>
        <p:spPr>
          <a:xfrm>
            <a:off x="5019674" y="3209406"/>
            <a:ext cx="1152526" cy="3719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3429000" y="3209406"/>
            <a:ext cx="1582803" cy="3719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Slide Number Placeholder 6">
            <a:extLst>
              <a:ext uri="{FF2B5EF4-FFF2-40B4-BE49-F238E27FC236}">
                <a16:creationId xmlns:a16="http://schemas.microsoft.com/office/drawing/2014/main" id="{1FCF212B-B103-4B36-BC32-C192BB93D206}"/>
              </a:ext>
            </a:extLst>
          </p:cNvPr>
          <p:cNvSpPr>
            <a:spLocks noGrp="1"/>
          </p:cNvSpPr>
          <p:nvPr>
            <p:ph type="sldNum" sz="quarter" idx="12"/>
          </p:nvPr>
        </p:nvSpPr>
        <p:spPr>
          <a:xfrm>
            <a:off x="7086600" y="6487913"/>
            <a:ext cx="2057400" cy="365125"/>
          </a:xfrm>
        </p:spPr>
        <p:txBody>
          <a:bodyPr/>
          <a:lstStyle/>
          <a:p>
            <a:fld id="{716D9922-87B3-6043-9531-5184EA303DC1}" type="slidenum">
              <a:rPr lang="en-US" smtClean="0"/>
              <a:t>6</a:t>
            </a:fld>
            <a:endParaRPr lang="en-US" dirty="0"/>
          </a:p>
        </p:txBody>
      </p:sp>
    </p:spTree>
    <p:extLst>
      <p:ext uri="{BB962C8B-B14F-4D97-AF65-F5344CB8AC3E}">
        <p14:creationId xmlns:p14="http://schemas.microsoft.com/office/powerpoint/2010/main" val="2593580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85108" y="502475"/>
            <a:ext cx="5930035" cy="2743200"/>
          </a:xfrm>
        </p:spPr>
        <p:txBody>
          <a:bodyPr>
            <a:normAutofit/>
          </a:bodyPr>
          <a:lstStyle/>
          <a:p>
            <a:r>
              <a:rPr lang="en-US" altLang="en-US" sz="2000" dirty="0">
                <a:cs typeface="Helvetica" charset="0"/>
              </a:rPr>
              <a:t>1. High-voltage photocathode electron gun</a:t>
            </a:r>
          </a:p>
          <a:p>
            <a:r>
              <a:rPr lang="en-US" altLang="en-US" sz="2000" dirty="0">
                <a:cs typeface="Helvetica" charset="0"/>
              </a:rPr>
              <a:t>2. High-power fiber laser, transport and stabilization  </a:t>
            </a:r>
          </a:p>
          <a:p>
            <a:r>
              <a:rPr lang="en-US" altLang="en-US" sz="2000" dirty="0">
                <a:cs typeface="Helvetica" charset="0"/>
              </a:rPr>
              <a:t>3. Cathode production deposition and delivery systems</a:t>
            </a:r>
          </a:p>
          <a:p>
            <a:r>
              <a:rPr lang="en-US" altLang="en-US" sz="2000" dirty="0">
                <a:cs typeface="Helvetica" charset="0"/>
              </a:rPr>
              <a:t>4. 704 MHz SRF Booster cavity</a:t>
            </a:r>
          </a:p>
          <a:p>
            <a:r>
              <a:rPr lang="en-US" altLang="en-US" sz="2000" dirty="0">
                <a:cs typeface="Helvetica" charset="0"/>
              </a:rPr>
              <a:t>5. 2.1 GHz and 704 MHz warm RF cavities</a:t>
            </a:r>
          </a:p>
        </p:txBody>
      </p:sp>
      <p:sp>
        <p:nvSpPr>
          <p:cNvPr id="20483" name="Title 1"/>
          <p:cNvSpPr>
            <a:spLocks noGrp="1"/>
          </p:cNvSpPr>
          <p:nvPr>
            <p:ph type="title"/>
          </p:nvPr>
        </p:nvSpPr>
        <p:spPr>
          <a:xfrm>
            <a:off x="123373" y="57004"/>
            <a:ext cx="6281530" cy="563563"/>
          </a:xfrm>
        </p:spPr>
        <p:txBody>
          <a:bodyPr>
            <a:normAutofit/>
          </a:bodyPr>
          <a:lstStyle/>
          <a:p>
            <a:r>
              <a:rPr lang="en-US" altLang="en-US" sz="2400" dirty="0" err="1"/>
              <a:t>LEReC</a:t>
            </a:r>
            <a:r>
              <a:rPr lang="en-US" altLang="en-US" sz="2400" dirty="0"/>
              <a:t> Critical Technical Systems</a:t>
            </a:r>
          </a:p>
        </p:txBody>
      </p:sp>
      <p:sp>
        <p:nvSpPr>
          <p:cNvPr id="20484" name="Slide Number Placeholder 3"/>
          <p:cNvSpPr>
            <a:spLocks noGrp="1"/>
          </p:cNvSpPr>
          <p:nvPr>
            <p:ph type="sldNum" sz="quarter" idx="10"/>
          </p:nvPr>
        </p:nvSpPr>
        <p:spPr>
          <a:xfrm>
            <a:off x="0" y="6553200"/>
            <a:ext cx="9144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Char char="•"/>
              <a:defRPr sz="2200">
                <a:solidFill>
                  <a:schemeClr val="tx1"/>
                </a:solidFill>
                <a:latin typeface="Arial" pitchFamily="34" charset="0"/>
                <a:ea typeface="ＭＳ Ｐゴシック" pitchFamily="34" charset="-128"/>
                <a:cs typeface="Helvetica" charset="0"/>
              </a:defRPr>
            </a:lvl1pPr>
            <a:lvl2pPr marL="742950" indent="-285750" eaLnBrk="0" hangingPunct="0">
              <a:spcBef>
                <a:spcPct val="20000"/>
              </a:spcBef>
              <a:buClr>
                <a:schemeClr val="tx1"/>
              </a:buClr>
              <a:buChar char="–"/>
              <a:defRPr sz="2200">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Font typeface="Wingdings" pitchFamily="2" charset="2"/>
              <a:buChar char="§"/>
              <a:defRPr sz="22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Helvetica" charset="0"/>
                <a:ea typeface="ＭＳ Ｐゴシック" pitchFamily="34" charset="-128"/>
              </a:defRPr>
            </a:lvl4pPr>
            <a:lvl5pPr marL="2057400" indent="-228600" eaLnBrk="0" hangingPunct="0">
              <a:spcBef>
                <a:spcPct val="20000"/>
              </a:spcBef>
              <a:buChar char="»"/>
              <a:defRPr sz="2000">
                <a:solidFill>
                  <a:schemeClr val="tx1"/>
                </a:solidFill>
                <a:latin typeface="Helvetica"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charset="0"/>
                <a:ea typeface="ＭＳ Ｐゴシック" pitchFamily="34" charset="-128"/>
              </a:defRPr>
            </a:lvl9pPr>
          </a:lstStyle>
          <a:p>
            <a:pPr eaLnBrk="1" hangingPunct="1">
              <a:spcBef>
                <a:spcPct val="0"/>
              </a:spcBef>
              <a:buClrTx/>
              <a:buFontTx/>
              <a:buNone/>
            </a:pPr>
            <a:fld id="{FFC00D8E-FEEE-4796-B69F-319490750670}" type="slidenum">
              <a:rPr lang="en-US" altLang="en-US" sz="900" smtClean="0"/>
              <a:pPr eaLnBrk="1" hangingPunct="1">
                <a:spcBef>
                  <a:spcPct val="0"/>
                </a:spcBef>
                <a:buClrTx/>
                <a:buFontTx/>
                <a:buNone/>
              </a:pPr>
              <a:t>7</a:t>
            </a:fld>
            <a:endParaRPr lang="en-US" altLang="en-US" sz="900"/>
          </a:p>
        </p:txBody>
      </p:sp>
      <p:pic>
        <p:nvPicPr>
          <p:cNvPr id="5" name="Picture 2"/>
          <p:cNvPicPr>
            <a:picLocks noChangeAspect="1"/>
          </p:cNvPicPr>
          <p:nvPr/>
        </p:nvPicPr>
        <p:blipFill>
          <a:blip r:embed="rId3" cstate="print"/>
          <a:srcRect/>
          <a:stretch>
            <a:fillRect/>
          </a:stretch>
        </p:blipFill>
        <p:spPr bwMode="auto">
          <a:xfrm>
            <a:off x="6223503" y="26937"/>
            <a:ext cx="2895600" cy="3417030"/>
          </a:xfrm>
          <a:prstGeom prst="rect">
            <a:avLst/>
          </a:prstGeom>
          <a:noFill/>
          <a:ln w="25400">
            <a:solidFill>
              <a:schemeClr val="bg1"/>
            </a:solidFill>
            <a:miter lim="800000"/>
            <a:headEnd/>
            <a:tailEnd/>
          </a:ln>
        </p:spPr>
      </p:pic>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97" y="2466876"/>
            <a:ext cx="5450015" cy="2615884"/>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8713960" y="2797637"/>
            <a:ext cx="341760" cy="430887"/>
          </a:xfrm>
          <a:prstGeom prst="rect">
            <a:avLst/>
          </a:prstGeom>
          <a:solidFill>
            <a:schemeClr val="bg1"/>
          </a:solidFill>
        </p:spPr>
        <p:txBody>
          <a:bodyPr wrap="none" rtlCol="0">
            <a:spAutoFit/>
          </a:bodyPr>
          <a:lstStyle/>
          <a:p>
            <a:r>
              <a:rPr lang="en-US" dirty="0"/>
              <a:t>1</a:t>
            </a:r>
          </a:p>
        </p:txBody>
      </p:sp>
      <p:sp>
        <p:nvSpPr>
          <p:cNvPr id="17" name="TextBox 16"/>
          <p:cNvSpPr txBox="1"/>
          <p:nvPr/>
        </p:nvSpPr>
        <p:spPr>
          <a:xfrm>
            <a:off x="8346800" y="1023303"/>
            <a:ext cx="367160" cy="369332"/>
          </a:xfrm>
          <a:prstGeom prst="rect">
            <a:avLst/>
          </a:prstGeom>
          <a:solidFill>
            <a:schemeClr val="bg1"/>
          </a:solidFill>
        </p:spPr>
        <p:txBody>
          <a:bodyPr wrap="square" rtlCol="0">
            <a:spAutoFit/>
          </a:bodyPr>
          <a:lstStyle/>
          <a:p>
            <a:r>
              <a:rPr lang="en-US" dirty="0"/>
              <a:t>1</a:t>
            </a:r>
          </a:p>
        </p:txBody>
      </p:sp>
      <p:pic>
        <p:nvPicPr>
          <p:cNvPr id="21" name="Picture 3">
            <a:extLst>
              <a:ext uri="{FF2B5EF4-FFF2-40B4-BE49-F238E27FC236}">
                <a16:creationId xmlns:a16="http://schemas.microsoft.com/office/drawing/2014/main" id="{A7240D10-B2AF-47E1-B98C-B5B59B93CE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14" y="4466481"/>
            <a:ext cx="3465644" cy="247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 descr="C:\Users\ksmith\Pictures\IMG_2701.JPG">
            <a:extLst>
              <a:ext uri="{FF2B5EF4-FFF2-40B4-BE49-F238E27FC236}">
                <a16:creationId xmlns:a16="http://schemas.microsoft.com/office/drawing/2014/main" id="{C0B5B5A3-1685-4CD4-8CA8-BDAC7034A1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934452" y="2701940"/>
            <a:ext cx="4653990" cy="378744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3" name="Picture 22" descr="C:\Users\fedotov\Desktop\image1.JPG">
            <a:extLst>
              <a:ext uri="{FF2B5EF4-FFF2-40B4-BE49-F238E27FC236}">
                <a16:creationId xmlns:a16="http://schemas.microsoft.com/office/drawing/2014/main" id="{82CF9A2C-B33C-4663-9822-EA844106759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4511" y="4436530"/>
            <a:ext cx="1999470" cy="2500101"/>
          </a:xfrm>
          <a:prstGeom prst="rect">
            <a:avLst/>
          </a:prstGeom>
          <a:noFill/>
          <a:ln w="19050">
            <a:solidFill>
              <a:schemeClr val="bg1"/>
            </a:solidFill>
          </a:ln>
        </p:spPr>
      </p:pic>
      <p:pic>
        <p:nvPicPr>
          <p:cNvPr id="24" name="Picture 23" descr="C:\Users\fedotov\Documents\Ecool\Low Energy RHIC\RHIC RF cooler\design\Pictures\2.1 GHz cavity\20170303_101928_resized.jpg">
            <a:extLst>
              <a:ext uri="{FF2B5EF4-FFF2-40B4-BE49-F238E27FC236}">
                <a16:creationId xmlns:a16="http://schemas.microsoft.com/office/drawing/2014/main" id="{75E03677-FB3B-45AC-87BD-162627788C2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5308" y="4426625"/>
            <a:ext cx="1759595" cy="2496030"/>
          </a:xfrm>
          <a:prstGeom prst="rect">
            <a:avLst/>
          </a:prstGeom>
          <a:noFill/>
          <a:ln w="25400">
            <a:solidFill>
              <a:schemeClr val="bg1"/>
            </a:solidFill>
          </a:ln>
        </p:spPr>
      </p:pic>
      <p:sp>
        <p:nvSpPr>
          <p:cNvPr id="19" name="TextBox 18">
            <a:extLst>
              <a:ext uri="{FF2B5EF4-FFF2-40B4-BE49-F238E27FC236}">
                <a16:creationId xmlns:a16="http://schemas.microsoft.com/office/drawing/2014/main" id="{F6419631-AA3E-47F7-B9EF-FEDCDB79CF68}"/>
              </a:ext>
            </a:extLst>
          </p:cNvPr>
          <p:cNvSpPr txBox="1"/>
          <p:nvPr/>
        </p:nvSpPr>
        <p:spPr>
          <a:xfrm>
            <a:off x="1744757" y="2728655"/>
            <a:ext cx="312906" cy="369332"/>
          </a:xfrm>
          <a:prstGeom prst="rect">
            <a:avLst/>
          </a:prstGeom>
          <a:solidFill>
            <a:schemeClr val="bg1"/>
          </a:solidFill>
        </p:spPr>
        <p:txBody>
          <a:bodyPr wrap="none" rtlCol="0">
            <a:spAutoFit/>
          </a:bodyPr>
          <a:lstStyle/>
          <a:p>
            <a:r>
              <a:rPr lang="en-US" dirty="0"/>
              <a:t>2</a:t>
            </a:r>
          </a:p>
        </p:txBody>
      </p:sp>
      <p:sp>
        <p:nvSpPr>
          <p:cNvPr id="20" name="TextBox 19">
            <a:extLst>
              <a:ext uri="{FF2B5EF4-FFF2-40B4-BE49-F238E27FC236}">
                <a16:creationId xmlns:a16="http://schemas.microsoft.com/office/drawing/2014/main" id="{57252799-DCCC-4040-8FB8-1BA106BE4307}"/>
              </a:ext>
            </a:extLst>
          </p:cNvPr>
          <p:cNvSpPr txBox="1"/>
          <p:nvPr/>
        </p:nvSpPr>
        <p:spPr>
          <a:xfrm>
            <a:off x="227790" y="4848447"/>
            <a:ext cx="312906" cy="369332"/>
          </a:xfrm>
          <a:prstGeom prst="rect">
            <a:avLst/>
          </a:prstGeom>
          <a:solidFill>
            <a:schemeClr val="bg1"/>
          </a:solidFill>
        </p:spPr>
        <p:txBody>
          <a:bodyPr wrap="none" rtlCol="0">
            <a:spAutoFit/>
          </a:bodyPr>
          <a:lstStyle/>
          <a:p>
            <a:r>
              <a:rPr lang="en-US" dirty="0"/>
              <a:t>3</a:t>
            </a:r>
          </a:p>
        </p:txBody>
      </p:sp>
      <p:sp>
        <p:nvSpPr>
          <p:cNvPr id="25" name="TextBox 24">
            <a:extLst>
              <a:ext uri="{FF2B5EF4-FFF2-40B4-BE49-F238E27FC236}">
                <a16:creationId xmlns:a16="http://schemas.microsoft.com/office/drawing/2014/main" id="{FB823C11-C541-4E33-929C-8FA913583A8F}"/>
              </a:ext>
            </a:extLst>
          </p:cNvPr>
          <p:cNvSpPr txBox="1"/>
          <p:nvPr/>
        </p:nvSpPr>
        <p:spPr>
          <a:xfrm>
            <a:off x="6248450" y="3064341"/>
            <a:ext cx="312906" cy="369332"/>
          </a:xfrm>
          <a:prstGeom prst="rect">
            <a:avLst/>
          </a:prstGeom>
          <a:solidFill>
            <a:schemeClr val="bg1"/>
          </a:solidFill>
        </p:spPr>
        <p:txBody>
          <a:bodyPr wrap="none" rtlCol="0">
            <a:spAutoFit/>
          </a:bodyPr>
          <a:lstStyle/>
          <a:p>
            <a:r>
              <a:rPr lang="en-US" dirty="0"/>
              <a:t>4</a:t>
            </a:r>
          </a:p>
        </p:txBody>
      </p:sp>
      <p:sp>
        <p:nvSpPr>
          <p:cNvPr id="26" name="TextBox 25">
            <a:extLst>
              <a:ext uri="{FF2B5EF4-FFF2-40B4-BE49-F238E27FC236}">
                <a16:creationId xmlns:a16="http://schemas.microsoft.com/office/drawing/2014/main" id="{F084BA7C-26FB-45A6-BA46-516A0AA3C24B}"/>
              </a:ext>
            </a:extLst>
          </p:cNvPr>
          <p:cNvSpPr txBox="1"/>
          <p:nvPr/>
        </p:nvSpPr>
        <p:spPr>
          <a:xfrm>
            <a:off x="2903857" y="6336268"/>
            <a:ext cx="348715" cy="369332"/>
          </a:xfrm>
          <a:prstGeom prst="rect">
            <a:avLst/>
          </a:prstGeom>
          <a:solidFill>
            <a:schemeClr val="bg1"/>
          </a:solidFill>
        </p:spPr>
        <p:txBody>
          <a:bodyPr wrap="square" rtlCol="0">
            <a:spAutoFit/>
          </a:bodyPr>
          <a:lstStyle/>
          <a:p>
            <a:r>
              <a:rPr lang="en-US" dirty="0"/>
              <a:t>5</a:t>
            </a:r>
          </a:p>
        </p:txBody>
      </p:sp>
      <p:sp>
        <p:nvSpPr>
          <p:cNvPr id="28" name="TextBox 27">
            <a:extLst>
              <a:ext uri="{FF2B5EF4-FFF2-40B4-BE49-F238E27FC236}">
                <a16:creationId xmlns:a16="http://schemas.microsoft.com/office/drawing/2014/main" id="{7F978632-5FA9-4E43-B401-6AF14418079E}"/>
              </a:ext>
            </a:extLst>
          </p:cNvPr>
          <p:cNvSpPr txBox="1"/>
          <p:nvPr/>
        </p:nvSpPr>
        <p:spPr>
          <a:xfrm>
            <a:off x="4880463" y="6375645"/>
            <a:ext cx="312906" cy="369332"/>
          </a:xfrm>
          <a:prstGeom prst="rect">
            <a:avLst/>
          </a:prstGeom>
          <a:solidFill>
            <a:schemeClr val="bg1"/>
          </a:solidFill>
        </p:spPr>
        <p:txBody>
          <a:bodyPr wrap="none" rtlCol="0">
            <a:spAutoFit/>
          </a:bodyPr>
          <a:lstStyle/>
          <a:p>
            <a:r>
              <a:rPr lang="en-US" dirty="0"/>
              <a:t>5</a:t>
            </a:r>
          </a:p>
        </p:txBody>
      </p:sp>
    </p:spTree>
    <p:extLst>
      <p:ext uri="{BB962C8B-B14F-4D97-AF65-F5344CB8AC3E}">
        <p14:creationId xmlns:p14="http://schemas.microsoft.com/office/powerpoint/2010/main" val="1975991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169878" y="914400"/>
            <a:ext cx="4665678" cy="2985569"/>
          </a:xfrm>
        </p:spPr>
        <p:txBody>
          <a:bodyPr>
            <a:normAutofit/>
          </a:bodyPr>
          <a:lstStyle/>
          <a:p>
            <a:endParaRPr lang="en-US" altLang="en-US" sz="1600" dirty="0">
              <a:cs typeface="Helvetica" charset="0"/>
            </a:endParaRPr>
          </a:p>
          <a:p>
            <a:r>
              <a:rPr lang="en-US" altLang="en-US" dirty="0">
                <a:cs typeface="Helvetica" charset="0"/>
              </a:rPr>
              <a:t> </a:t>
            </a:r>
          </a:p>
        </p:txBody>
      </p:sp>
      <p:sp>
        <p:nvSpPr>
          <p:cNvPr id="20484" name="Slide Number Placeholder 3"/>
          <p:cNvSpPr>
            <a:spLocks noGrp="1"/>
          </p:cNvSpPr>
          <p:nvPr>
            <p:ph type="sldNum" sz="quarter" idx="10"/>
          </p:nvPr>
        </p:nvSpPr>
        <p:spPr>
          <a:xfrm>
            <a:off x="0" y="6553200"/>
            <a:ext cx="9144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Char char="•"/>
              <a:defRPr sz="2200">
                <a:solidFill>
                  <a:schemeClr val="tx1"/>
                </a:solidFill>
                <a:latin typeface="Arial" pitchFamily="34" charset="0"/>
                <a:ea typeface="ＭＳ Ｐゴシック" pitchFamily="34" charset="-128"/>
                <a:cs typeface="Helvetica" charset="0"/>
              </a:defRPr>
            </a:lvl1pPr>
            <a:lvl2pPr marL="742950" indent="-285750" eaLnBrk="0" hangingPunct="0">
              <a:spcBef>
                <a:spcPct val="20000"/>
              </a:spcBef>
              <a:buClr>
                <a:schemeClr val="tx1"/>
              </a:buClr>
              <a:buChar char="–"/>
              <a:defRPr sz="2200">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Font typeface="Wingdings" pitchFamily="2" charset="2"/>
              <a:buChar char="§"/>
              <a:defRPr sz="22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Helvetica" charset="0"/>
                <a:ea typeface="ＭＳ Ｐゴシック" pitchFamily="34" charset="-128"/>
              </a:defRPr>
            </a:lvl4pPr>
            <a:lvl5pPr marL="2057400" indent="-228600" eaLnBrk="0" hangingPunct="0">
              <a:spcBef>
                <a:spcPct val="20000"/>
              </a:spcBef>
              <a:buChar char="»"/>
              <a:defRPr sz="2000">
                <a:solidFill>
                  <a:schemeClr val="tx1"/>
                </a:solidFill>
                <a:latin typeface="Helvetica"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charset="0"/>
                <a:ea typeface="ＭＳ Ｐゴシック" pitchFamily="34" charset="-128"/>
              </a:defRPr>
            </a:lvl9pPr>
          </a:lstStyle>
          <a:p>
            <a:pPr eaLnBrk="1" hangingPunct="1">
              <a:spcBef>
                <a:spcPct val="0"/>
              </a:spcBef>
              <a:buClrTx/>
              <a:buFontTx/>
              <a:buNone/>
            </a:pPr>
            <a:fld id="{FFC00D8E-FEEE-4796-B69F-319490750670}" type="slidenum">
              <a:rPr lang="en-US" altLang="en-US" sz="900" smtClean="0"/>
              <a:pPr eaLnBrk="1" hangingPunct="1">
                <a:spcBef>
                  <a:spcPct val="0"/>
                </a:spcBef>
                <a:buClrTx/>
                <a:buFontTx/>
                <a:buNone/>
              </a:pPr>
              <a:t>8</a:t>
            </a:fld>
            <a:endParaRPr lang="en-US" altLang="en-US" sz="900"/>
          </a:p>
        </p:txBody>
      </p:sp>
      <p:pic>
        <p:nvPicPr>
          <p:cNvPr id="6" name="Picture 5" descr="cid:image001.jpg@01D24EF6.4F69F0B0"/>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987" y="0"/>
            <a:ext cx="6163269" cy="3551316"/>
          </a:xfrm>
          <a:prstGeom prst="rect">
            <a:avLst/>
          </a:prstGeom>
          <a:noFill/>
          <a:ln w="25400">
            <a:solidFill>
              <a:schemeClr val="bg1"/>
            </a:solidFill>
          </a:ln>
        </p:spPr>
      </p:pic>
      <p:pic>
        <p:nvPicPr>
          <p:cNvPr id="8" name="Picture 7" descr="C:\Users\fedotov\Documents\Ecool\Low Energy RHIC\RHIC RF cooler\design\Installation\DC gun\20161221_11592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49" y="3619180"/>
            <a:ext cx="6143146" cy="3238820"/>
          </a:xfrm>
          <a:prstGeom prst="rect">
            <a:avLst/>
          </a:prstGeom>
          <a:noFill/>
          <a:ln w="31750">
            <a:solidFill>
              <a:schemeClr val="bg1"/>
            </a:solidFill>
          </a:ln>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6226262" y="3619180"/>
            <a:ext cx="2890658" cy="3238821"/>
          </a:xfrm>
          <a:prstGeom prst="rect">
            <a:avLst/>
          </a:prstGeom>
          <a:ln w="25400">
            <a:solidFill>
              <a:schemeClr val="bg1"/>
            </a:solidFill>
          </a:ln>
        </p:spPr>
      </p:pic>
      <p:pic>
        <p:nvPicPr>
          <p:cNvPr id="10" name="Picture 2" descr="C:\Users\fedotov\Documents\aLEReC\design\Pictures\DC gun beamline\20161110_115344.jpg">
            <a:extLst>
              <a:ext uri="{FF2B5EF4-FFF2-40B4-BE49-F238E27FC236}">
                <a16:creationId xmlns:a16="http://schemas.microsoft.com/office/drawing/2014/main" id="{8B672273-54AA-4F9B-BD31-AC39E76F4B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6402" y="19049"/>
            <a:ext cx="2850379" cy="35322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82AB31-E150-4EBF-841B-9B3281183345}"/>
              </a:ext>
            </a:extLst>
          </p:cNvPr>
          <p:cNvSpPr txBox="1"/>
          <p:nvPr/>
        </p:nvSpPr>
        <p:spPr>
          <a:xfrm>
            <a:off x="2409720" y="4158"/>
            <a:ext cx="3667950" cy="954107"/>
          </a:xfrm>
          <a:prstGeom prst="rect">
            <a:avLst/>
          </a:prstGeom>
          <a:noFill/>
          <a:ln w="15875">
            <a:noFill/>
          </a:ln>
        </p:spPr>
        <p:txBody>
          <a:bodyPr wrap="square" rtlCol="0">
            <a:spAutoFit/>
          </a:bodyPr>
          <a:lstStyle/>
          <a:p>
            <a:r>
              <a:rPr lang="en-US" sz="2800" b="1" dirty="0" err="1">
                <a:solidFill>
                  <a:schemeClr val="bg1"/>
                </a:solidFill>
              </a:rPr>
              <a:t>LEReC</a:t>
            </a:r>
            <a:r>
              <a:rPr lang="en-US" sz="2800" b="1" dirty="0">
                <a:solidFill>
                  <a:schemeClr val="bg1"/>
                </a:solidFill>
              </a:rPr>
              <a:t> construction started in 2016</a:t>
            </a:r>
          </a:p>
        </p:txBody>
      </p:sp>
      <p:sp>
        <p:nvSpPr>
          <p:cNvPr id="11" name="Rectangle 10">
            <a:extLst>
              <a:ext uri="{FF2B5EF4-FFF2-40B4-BE49-F238E27FC236}">
                <a16:creationId xmlns:a16="http://schemas.microsoft.com/office/drawing/2014/main" id="{1FF428B3-F4B2-40DE-AE00-9AF4AC0F06A7}"/>
              </a:ext>
            </a:extLst>
          </p:cNvPr>
          <p:cNvSpPr/>
          <p:nvPr/>
        </p:nvSpPr>
        <p:spPr>
          <a:xfrm>
            <a:off x="6947691" y="2758756"/>
            <a:ext cx="1447800" cy="461665"/>
          </a:xfrm>
          <a:prstGeom prst="rect">
            <a:avLst/>
          </a:prstGeom>
          <a:ln>
            <a:noFill/>
          </a:ln>
        </p:spPr>
        <p:txBody>
          <a:bodyPr wrap="square">
            <a:spAutoFit/>
          </a:bodyPr>
          <a:lstStyle/>
          <a:p>
            <a:r>
              <a:rPr lang="en-US" sz="2400" dirty="0">
                <a:solidFill>
                  <a:srgbClr val="FFFFFF"/>
                </a:solidFill>
              </a:rPr>
              <a:t>DC Gun</a:t>
            </a:r>
          </a:p>
        </p:txBody>
      </p:sp>
    </p:spTree>
    <p:extLst>
      <p:ext uri="{BB962C8B-B14F-4D97-AF65-F5344CB8AC3E}">
        <p14:creationId xmlns:p14="http://schemas.microsoft.com/office/powerpoint/2010/main" val="527046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059" y="219104"/>
            <a:ext cx="8800549" cy="914400"/>
          </a:xfrm>
        </p:spPr>
        <p:txBody>
          <a:bodyPr>
            <a:normAutofit/>
          </a:bodyPr>
          <a:lstStyle/>
          <a:p>
            <a:r>
              <a:rPr lang="en-US" sz="2800" dirty="0" err="1"/>
              <a:t>LEReC</a:t>
            </a:r>
            <a:r>
              <a:rPr lang="en-US" sz="2800" dirty="0"/>
              <a:t> Gun test beamline (2017)</a:t>
            </a:r>
          </a:p>
        </p:txBody>
      </p:sp>
      <p:pic>
        <p:nvPicPr>
          <p:cNvPr id="4" name="Picture 3" descr="C:\Users\fedotov\Documents\Ecool\Low Energy RHIC\RHIC RF cooler\design\Installation\DC gun beamline\20170214_15062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022" y="867031"/>
            <a:ext cx="4643978" cy="2862509"/>
          </a:xfrm>
          <a:prstGeom prst="rect">
            <a:avLst/>
          </a:prstGeom>
          <a:noFill/>
          <a:ln w="25400">
            <a:solidFill>
              <a:schemeClr val="bg1"/>
            </a:solidFill>
          </a:ln>
        </p:spPr>
      </p:pic>
      <p:pic>
        <p:nvPicPr>
          <p:cNvPr id="6" name="Picture 5" descr="C:\Users\fedotov\Documents\Ecool\Low Energy RHIC\RHIC RF cooler\design\Pictures\DC gun beamline\20170306_104109_resize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83" y="3729540"/>
            <a:ext cx="4522304" cy="3136336"/>
          </a:xfrm>
          <a:prstGeom prst="rect">
            <a:avLst/>
          </a:prstGeom>
          <a:noFill/>
          <a:ln w="25400">
            <a:solidFill>
              <a:schemeClr val="bg1"/>
            </a:solidFill>
          </a:ln>
        </p:spPr>
      </p:pic>
      <p:pic>
        <p:nvPicPr>
          <p:cNvPr id="1026" name="Picture 2" descr="C:\Users\fedotov\Documents\aLEReC\design\Pictures\DC gun beamline\20170308_102111_resiz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2304" y="3760055"/>
            <a:ext cx="4572000" cy="3097943"/>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descr="C:\Users\fedotov\Documents\aLEReC\design\Pictures\Cathodes\IMG_20170207_1025268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83" y="867031"/>
            <a:ext cx="4465450" cy="2862509"/>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9522" y="879399"/>
            <a:ext cx="3318537" cy="400110"/>
          </a:xfrm>
          <a:prstGeom prst="rect">
            <a:avLst/>
          </a:prstGeom>
          <a:noFill/>
          <a:ln>
            <a:noFill/>
          </a:ln>
        </p:spPr>
        <p:txBody>
          <a:bodyPr wrap="none" rtlCol="0">
            <a:spAutoFit/>
          </a:bodyPr>
          <a:lstStyle/>
          <a:p>
            <a:r>
              <a:rPr lang="en-US" sz="2000" b="1" dirty="0">
                <a:solidFill>
                  <a:schemeClr val="bg1"/>
                </a:solidFill>
              </a:rPr>
              <a:t>Cathode insertion system</a:t>
            </a:r>
          </a:p>
        </p:txBody>
      </p:sp>
      <p:sp>
        <p:nvSpPr>
          <p:cNvPr id="8" name="TextBox 7"/>
          <p:cNvSpPr txBox="1"/>
          <p:nvPr/>
        </p:nvSpPr>
        <p:spPr>
          <a:xfrm>
            <a:off x="5692797" y="903188"/>
            <a:ext cx="2861681" cy="400110"/>
          </a:xfrm>
          <a:prstGeom prst="rect">
            <a:avLst/>
          </a:prstGeom>
          <a:noFill/>
          <a:ln>
            <a:noFill/>
          </a:ln>
        </p:spPr>
        <p:txBody>
          <a:bodyPr wrap="none" rtlCol="0">
            <a:spAutoFit/>
          </a:bodyPr>
          <a:lstStyle/>
          <a:p>
            <a:r>
              <a:rPr lang="en-US" sz="2000" b="1" dirty="0">
                <a:solidFill>
                  <a:schemeClr val="bg1"/>
                </a:solidFill>
              </a:rPr>
              <a:t>Gun transport section</a:t>
            </a:r>
          </a:p>
        </p:txBody>
      </p:sp>
      <p:sp>
        <p:nvSpPr>
          <p:cNvPr id="9" name="TextBox 8"/>
          <p:cNvSpPr txBox="1"/>
          <p:nvPr/>
        </p:nvSpPr>
        <p:spPr>
          <a:xfrm>
            <a:off x="913301" y="6346559"/>
            <a:ext cx="2419252" cy="400110"/>
          </a:xfrm>
          <a:prstGeom prst="rect">
            <a:avLst/>
          </a:prstGeom>
          <a:noFill/>
          <a:ln>
            <a:noFill/>
          </a:ln>
        </p:spPr>
        <p:txBody>
          <a:bodyPr wrap="none" rtlCol="0">
            <a:spAutoFit/>
          </a:bodyPr>
          <a:lstStyle/>
          <a:p>
            <a:r>
              <a:rPr lang="en-US" sz="2000" b="1" dirty="0">
                <a:solidFill>
                  <a:schemeClr val="bg1"/>
                </a:solidFill>
              </a:rPr>
              <a:t>Injection beamline</a:t>
            </a:r>
          </a:p>
        </p:txBody>
      </p:sp>
      <p:sp>
        <p:nvSpPr>
          <p:cNvPr id="10" name="TextBox 9"/>
          <p:cNvSpPr txBox="1"/>
          <p:nvPr/>
        </p:nvSpPr>
        <p:spPr>
          <a:xfrm>
            <a:off x="5806610" y="6321051"/>
            <a:ext cx="2747868" cy="400110"/>
          </a:xfrm>
          <a:prstGeom prst="rect">
            <a:avLst/>
          </a:prstGeom>
          <a:noFill/>
          <a:ln>
            <a:noFill/>
          </a:ln>
        </p:spPr>
        <p:txBody>
          <a:bodyPr wrap="none" rtlCol="0">
            <a:spAutoFit/>
          </a:bodyPr>
          <a:lstStyle/>
          <a:p>
            <a:r>
              <a:rPr lang="en-US" sz="2000" b="1" dirty="0">
                <a:solidFill>
                  <a:schemeClr val="bg1"/>
                </a:solidFill>
              </a:rPr>
              <a:t>Injection beam dump</a:t>
            </a:r>
          </a:p>
        </p:txBody>
      </p:sp>
    </p:spTree>
    <p:extLst>
      <p:ext uri="{BB962C8B-B14F-4D97-AF65-F5344CB8AC3E}">
        <p14:creationId xmlns:p14="http://schemas.microsoft.com/office/powerpoint/2010/main" val="14809938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2.xml><?xml version="1.0" encoding="utf-8"?>
<a:theme xmlns:a="http://schemas.openxmlformats.org/drawingml/2006/main" name="2018_Gray_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3.xml><?xml version="1.0" encoding="utf-8"?>
<a:theme xmlns:a="http://schemas.openxmlformats.org/drawingml/2006/main" name="SNS-review-TEMPLATE">
  <a:themeElements>
    <a:clrScheme name="">
      <a:dk1>
        <a:srgbClr val="000000"/>
      </a:dk1>
      <a:lt1>
        <a:srgbClr val="FFFFFF"/>
      </a:lt1>
      <a:dk2>
        <a:srgbClr val="000000"/>
      </a:dk2>
      <a:lt2>
        <a:srgbClr val="808080"/>
      </a:lt2>
      <a:accent1>
        <a:srgbClr val="00CC99"/>
      </a:accent1>
      <a:accent2>
        <a:srgbClr val="FF9966"/>
      </a:accent2>
      <a:accent3>
        <a:srgbClr val="FFFFFF"/>
      </a:accent3>
      <a:accent4>
        <a:srgbClr val="000000"/>
      </a:accent4>
      <a:accent5>
        <a:srgbClr val="AAE2CA"/>
      </a:accent5>
      <a:accent6>
        <a:srgbClr val="E78A5C"/>
      </a:accent6>
      <a:hlink>
        <a:srgbClr val="0099FF"/>
      </a:hlink>
      <a:folHlink>
        <a:srgbClr val="FFFF66"/>
      </a:folHlink>
    </a:clrScheme>
    <a:fontScheme name="SNS-review-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NS-review-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NS-review-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NS-review-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NS-review-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NS-review-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NS-review-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NS-review-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BNL_PPT_Template_Update_2018_Gray</Template>
  <TotalTime>5559</TotalTime>
  <Words>2265</Words>
  <Application>Microsoft Office PowerPoint</Application>
  <PresentationFormat>On-screen Show (4:3)</PresentationFormat>
  <Paragraphs>452</Paragraphs>
  <Slides>29</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Arial</vt:lpstr>
      <vt:lpstr>Calibri</vt:lpstr>
      <vt:lpstr>Helvetica</vt:lpstr>
      <vt:lpstr>Symbol</vt:lpstr>
      <vt:lpstr>Times</vt:lpstr>
      <vt:lpstr>Times New Roman</vt:lpstr>
      <vt:lpstr>Wingdings</vt:lpstr>
      <vt:lpstr>Office Theme</vt:lpstr>
      <vt:lpstr>2018_Gray_Theme</vt:lpstr>
      <vt:lpstr>SNS-review-TEMPLATE</vt:lpstr>
      <vt:lpstr>Low Energy RHIC  electron Cooling (LEReC):  Status and Plans</vt:lpstr>
      <vt:lpstr>   LEReC Project Overview</vt:lpstr>
      <vt:lpstr>PowerPoint Presentation</vt:lpstr>
      <vt:lpstr>                               LEReC electron accelerator    (100 meters of beamlines with the DC Gun,  high-power fiber laser, 5 RF          systems, including one SRF, many magnets and instrumentation)  </vt:lpstr>
      <vt:lpstr>LEReC electron beam parameters</vt:lpstr>
      <vt:lpstr>LEReC beam structure in cooling section  </vt:lpstr>
      <vt:lpstr>LEReC Critical Technical Systems</vt:lpstr>
      <vt:lpstr>PowerPoint Presentation</vt:lpstr>
      <vt:lpstr>LEReC Gun test beamline (2017)</vt:lpstr>
      <vt:lpstr>Full LEReC installation (October 2017)</vt:lpstr>
      <vt:lpstr>LEReC cooling sections fully installed (2018)</vt:lpstr>
      <vt:lpstr>Attainment of “cold” electron beam suitable for cooling</vt:lpstr>
      <vt:lpstr>Gun performance</vt:lpstr>
      <vt:lpstr>Transverse phase-space measurements of electron beam </vt:lpstr>
      <vt:lpstr>Longitudinal phase-space measurement of electron beam </vt:lpstr>
      <vt:lpstr>LEReC: First observation of electron cooling using bunched electron beam, April 5, 2019</vt:lpstr>
      <vt:lpstr>Simultaneous cooling in Yellow and Blue rings (76kHz mode, 6 ion bunches: bunch #1 is being cooled; bunch #6 does not see electrons)</vt:lpstr>
      <vt:lpstr>Cooling of hadron beams under collisions (RHIC store with 111x111 Au ion bunches) @ 3.85GeV/n using 1.6MeV high-current 9MHz CW electron beam</vt:lpstr>
      <vt:lpstr>Cooling of 111x111 ion bunches at 3.85GeV (1.6MeV 9MHz CW electrons)</vt:lpstr>
      <vt:lpstr>Cooling using 2MeV electron beam (ions at 4.6GeV/n)</vt:lpstr>
      <vt:lpstr>LEReC roadmap to cooling</vt:lpstr>
      <vt:lpstr>Observed issues and limitations</vt:lpstr>
      <vt:lpstr>Effects of electrons on ions: “heating” (March 2019)</vt:lpstr>
      <vt:lpstr>Yellow RHIC Ring (76kHz mode allowing to cool single ion bunch; 6 ion bunches, 5 electron macro-bunches)</vt:lpstr>
      <vt:lpstr>Potential benefits from cooling </vt:lpstr>
      <vt:lpstr>PowerPoint Presentation</vt:lpstr>
      <vt:lpstr>PowerPoint Presentation</vt:lpstr>
      <vt:lpstr>LEReC summary</vt:lpstr>
      <vt:lpstr>Acknowledgement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Fedotov, Alexei</dc:creator>
  <cp:keywords/>
  <dc:description/>
  <cp:lastModifiedBy>Fedotov, Alexei</cp:lastModifiedBy>
  <cp:revision>468</cp:revision>
  <dcterms:created xsi:type="dcterms:W3CDTF">2018-06-08T23:15:03Z</dcterms:created>
  <dcterms:modified xsi:type="dcterms:W3CDTF">2019-09-17T20:46:32Z</dcterms:modified>
  <cp:category/>
</cp:coreProperties>
</file>